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463" r:id="rId5"/>
    <p:sldId id="638" r:id="rId6"/>
    <p:sldId id="652" r:id="rId7"/>
    <p:sldId id="655" r:id="rId8"/>
    <p:sldId id="656" r:id="rId9"/>
    <p:sldId id="657" r:id="rId10"/>
    <p:sldId id="65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e Williams" initials="JW" lastIdx="1" clrIdx="0">
    <p:extLst>
      <p:ext uri="{19B8F6BF-5375-455C-9EA6-DF929625EA0E}">
        <p15:presenceInfo xmlns:p15="http://schemas.microsoft.com/office/powerpoint/2012/main" userId="S::Joanne.Williams@xoserve.com::d39fd7a2-e977-4005-a1b8-665cd7ce1fb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5A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3A544F-E76B-4E7D-A3D3-8E04AD5CFE8C}" v="2987" dt="2022-11-24T17:30:39.1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99" autoAdjust="0"/>
    <p:restoredTop sz="94660"/>
  </p:normalViewPr>
  <p:slideViewPr>
    <p:cSldViewPr snapToGrid="0">
      <p:cViewPr varScale="1">
        <p:scale>
          <a:sx n="86" d="100"/>
          <a:sy n="86" d="100"/>
        </p:scale>
        <p:origin x="4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D8C08B-6156-46E4-A4EC-B29EB368C430}" type="datetimeFigureOut">
              <a:rPr lang="en-GB" smtClean="0"/>
              <a:t>28/11/2022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31FE-D110-4BE8-B28F-208BC0F469B6}" type="slidenum">
              <a:rPr lang="en-GB" smtClean="0"/>
              <a:t>‹#›</a:t>
            </a:fld>
            <a:endParaRPr lang="en-GB"/>
          </a:p>
        </p:txBody>
      </p:sp>
    </p:spTree>
    <p:extLst>
      <p:ext uri="{BB962C8B-B14F-4D97-AF65-F5344CB8AC3E}">
        <p14:creationId xmlns:p14="http://schemas.microsoft.com/office/powerpoint/2010/main" val="108085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42788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8119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2005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3870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62256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7783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912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187238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400075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23619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1FE292-CD4F-49F5-927E-B85C8C296F4B}"/>
              </a:ext>
            </a:extLst>
          </p:cNvPr>
          <p:cNvSpPr>
            <a:spLocks noGrp="1"/>
          </p:cNvSpPr>
          <p:nvPr>
            <p:ph type="ctrTitle"/>
          </p:nvPr>
        </p:nvSpPr>
        <p:spPr/>
        <p:txBody>
          <a:bodyPr/>
          <a:lstStyle/>
          <a:p>
            <a:r>
              <a:rPr lang="en-GB" dirty="0"/>
              <a:t>Project 1Stop Part 2 – December Update</a:t>
            </a:r>
          </a:p>
        </p:txBody>
      </p:sp>
      <p:sp>
        <p:nvSpPr>
          <p:cNvPr id="5" name="Subtitle 4">
            <a:extLst>
              <a:ext uri="{FF2B5EF4-FFF2-40B4-BE49-F238E27FC236}">
                <a16:creationId xmlns:a16="http://schemas.microsoft.com/office/drawing/2014/main" id="{F2593A0D-9414-4F66-A28B-C8A2F59EF164}"/>
              </a:ext>
            </a:extLst>
          </p:cNvPr>
          <p:cNvSpPr>
            <a:spLocks noGrp="1"/>
          </p:cNvSpPr>
          <p:nvPr>
            <p:ph type="subTitle" idx="1"/>
          </p:nvPr>
        </p:nvSpPr>
        <p:spPr/>
        <p:txBody>
          <a:bodyPr/>
          <a:lstStyle/>
          <a:p>
            <a:r>
              <a:rPr lang="en-GB" dirty="0"/>
              <a:t>Megan Troth</a:t>
            </a:r>
          </a:p>
        </p:txBody>
      </p:sp>
    </p:spTree>
    <p:extLst>
      <p:ext uri="{BB962C8B-B14F-4D97-AF65-F5344CB8AC3E}">
        <p14:creationId xmlns:p14="http://schemas.microsoft.com/office/powerpoint/2010/main" val="121013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CCDB9-48AC-4A27-A083-CEF2E79873E9}"/>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BBB0E92B-219F-44CD-B18A-F4CCCA907F57}"/>
              </a:ext>
            </a:extLst>
          </p:cNvPr>
          <p:cNvSpPr>
            <a:spLocks noGrp="1"/>
          </p:cNvSpPr>
          <p:nvPr>
            <p:ph idx="1"/>
          </p:nvPr>
        </p:nvSpPr>
        <p:spPr/>
        <p:txBody>
          <a:bodyPr>
            <a:normAutofit fontScale="92500"/>
          </a:bodyPr>
          <a:lstStyle/>
          <a:p>
            <a:r>
              <a:rPr lang="en-US" sz="2400" dirty="0"/>
              <a:t>The new iteration of the Xoserve website was developed in November 2018. </a:t>
            </a:r>
            <a:br>
              <a:rPr lang="en-US" sz="2400" dirty="0"/>
            </a:br>
            <a:endParaRPr lang="en-US" sz="2400" dirty="0"/>
          </a:p>
          <a:p>
            <a:r>
              <a:rPr lang="en-US" sz="2400" dirty="0"/>
              <a:t>Since this implementation, based on customer feedback, we have been looking to identify various ways in which we can improve the change pages and the overall customer journey, particularly in relation to change (both DSC and Investment). </a:t>
            </a:r>
            <a:br>
              <a:rPr lang="en-US" sz="2400" dirty="0"/>
            </a:br>
            <a:endParaRPr lang="en-US" sz="2400" dirty="0"/>
          </a:p>
          <a:p>
            <a:r>
              <a:rPr lang="en-US" sz="2400" dirty="0"/>
              <a:t>Project 1Stop was created in order to completely understand of our customer’s needs, alleviate their pain points, and to create an overall more positive experience when navigating through Xoserve change information. </a:t>
            </a:r>
          </a:p>
          <a:p>
            <a:endParaRPr lang="en-US" sz="2400" dirty="0"/>
          </a:p>
          <a:p>
            <a:r>
              <a:rPr lang="en-US" sz="2400" dirty="0"/>
              <a:t>Part 1 of this iteration was delivered at the start of this year, and we have been working through customer driven user stories to deliver Part 2 of this Project</a:t>
            </a:r>
            <a:endParaRPr lang="en-GB" sz="2400" dirty="0"/>
          </a:p>
        </p:txBody>
      </p:sp>
    </p:spTree>
    <p:extLst>
      <p:ext uri="{BB962C8B-B14F-4D97-AF65-F5344CB8AC3E}">
        <p14:creationId xmlns:p14="http://schemas.microsoft.com/office/powerpoint/2010/main" val="3176314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BAA33-B5A9-477B-AD1A-BDE97B055032}"/>
              </a:ext>
            </a:extLst>
          </p:cNvPr>
          <p:cNvSpPr>
            <a:spLocks noGrp="1"/>
          </p:cNvSpPr>
          <p:nvPr>
            <p:ph type="title"/>
          </p:nvPr>
        </p:nvSpPr>
        <p:spPr/>
        <p:txBody>
          <a:bodyPr/>
          <a:lstStyle/>
          <a:p>
            <a:r>
              <a:rPr lang="en-GB" dirty="0"/>
              <a:t>What has been delivered to date?</a:t>
            </a:r>
          </a:p>
        </p:txBody>
      </p:sp>
      <p:sp>
        <p:nvSpPr>
          <p:cNvPr id="3" name="Content Placeholder 2">
            <a:extLst>
              <a:ext uri="{FF2B5EF4-FFF2-40B4-BE49-F238E27FC236}">
                <a16:creationId xmlns:a16="http://schemas.microsoft.com/office/drawing/2014/main" id="{5B810925-5FC8-4BB1-9FF5-0DEDBD9DBFBB}"/>
              </a:ext>
            </a:extLst>
          </p:cNvPr>
          <p:cNvSpPr>
            <a:spLocks noGrp="1"/>
          </p:cNvSpPr>
          <p:nvPr>
            <p:ph idx="1"/>
          </p:nvPr>
        </p:nvSpPr>
        <p:spPr/>
        <p:txBody>
          <a:bodyPr>
            <a:normAutofit/>
          </a:bodyPr>
          <a:lstStyle/>
          <a:p>
            <a:pPr marL="0" indent="0">
              <a:buNone/>
            </a:pPr>
            <a:r>
              <a:rPr lang="en-GB" sz="2200" dirty="0"/>
              <a:t>For part 1 of Project 1Stop, three User Stories were initially prioritised and delivered which included:</a:t>
            </a:r>
            <a:br>
              <a:rPr lang="en-GB" sz="2200" dirty="0"/>
            </a:br>
            <a:endParaRPr lang="en-GB" sz="2200" dirty="0"/>
          </a:p>
          <a:p>
            <a:r>
              <a:rPr lang="en-GB" sz="2200" dirty="0"/>
              <a:t>Consistent UKL Release Information across the website</a:t>
            </a:r>
            <a:br>
              <a:rPr lang="en-GB" sz="2200" dirty="0"/>
            </a:br>
            <a:endParaRPr lang="en-GB" sz="2200" dirty="0"/>
          </a:p>
          <a:p>
            <a:r>
              <a:rPr lang="en-US" sz="2200" dirty="0"/>
              <a:t>An up to date and accurate change register that is simple and easy to use </a:t>
            </a:r>
            <a:br>
              <a:rPr lang="en-US" sz="2200" dirty="0"/>
            </a:br>
            <a:endParaRPr lang="en-US" sz="2200" dirty="0"/>
          </a:p>
          <a:p>
            <a:r>
              <a:rPr lang="en-US" sz="2200" dirty="0"/>
              <a:t>Overhaul of the Change Proposal webpages with a breakdown of individual change documentation</a:t>
            </a:r>
            <a:endParaRPr lang="en-GB" sz="2200" dirty="0"/>
          </a:p>
        </p:txBody>
      </p:sp>
    </p:spTree>
    <p:extLst>
      <p:ext uri="{BB962C8B-B14F-4D97-AF65-F5344CB8AC3E}">
        <p14:creationId xmlns:p14="http://schemas.microsoft.com/office/powerpoint/2010/main" val="2795417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E3BEA-7310-40F3-B266-FFD900F1121E}"/>
              </a:ext>
            </a:extLst>
          </p:cNvPr>
          <p:cNvSpPr>
            <a:spLocks noGrp="1"/>
          </p:cNvSpPr>
          <p:nvPr>
            <p:ph type="title"/>
          </p:nvPr>
        </p:nvSpPr>
        <p:spPr/>
        <p:txBody>
          <a:bodyPr/>
          <a:lstStyle/>
          <a:p>
            <a:r>
              <a:rPr lang="en-GB" dirty="0"/>
              <a:t>Project 1Stop part 2</a:t>
            </a:r>
          </a:p>
        </p:txBody>
      </p:sp>
      <p:sp>
        <p:nvSpPr>
          <p:cNvPr id="4" name="Content Placeholder 2">
            <a:extLst>
              <a:ext uri="{FF2B5EF4-FFF2-40B4-BE49-F238E27FC236}">
                <a16:creationId xmlns:a16="http://schemas.microsoft.com/office/drawing/2014/main" id="{82566C7A-57FB-4282-BB7E-C58A9A0B9583}"/>
              </a:ext>
            </a:extLst>
          </p:cNvPr>
          <p:cNvSpPr txBox="1">
            <a:spLocks/>
          </p:cNvSpPr>
          <p:nvPr/>
        </p:nvSpPr>
        <p:spPr>
          <a:xfrm>
            <a:off x="609600" y="1412776"/>
            <a:ext cx="10972800" cy="4896544"/>
          </a:xfrm>
          <a:prstGeom prst="rect">
            <a:avLst/>
          </a:prstGeom>
        </p:spPr>
        <p:txBody>
          <a:bodyPr vert="horz" lIns="91440" tIns="45720" rIns="91440" bIns="45720" rtlCol="0">
            <a:normAutofit/>
          </a:bodyPr>
          <a:lst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0" indent="0">
              <a:buFont typeface="Arial" panose="020B0604020202020204" pitchFamily="34" charset="0"/>
              <a:buNone/>
            </a:pPr>
            <a:r>
              <a:rPr lang="en-GB" sz="2200" dirty="0"/>
              <a:t>We have now aimed to deliver the remaining user stories for the final iteration of this project (full details on the following slides):</a:t>
            </a:r>
            <a:br>
              <a:rPr lang="en-GB" sz="2200" dirty="0"/>
            </a:br>
            <a:endParaRPr lang="en-GB" sz="2200" dirty="0"/>
          </a:p>
          <a:p>
            <a:pPr lvl="0"/>
            <a:r>
              <a:rPr lang="en-GB" sz="2200" dirty="0"/>
              <a:t>As a new customer working on DSC and Investment change, I would like to be given an overview of the change process in order to give me a further understanding of how change works in Xoserve</a:t>
            </a:r>
            <a:br>
              <a:rPr lang="en-GB" sz="2200" dirty="0"/>
            </a:br>
            <a:endParaRPr lang="en-GB" sz="2200" dirty="0"/>
          </a:p>
          <a:p>
            <a:pPr lvl="0"/>
            <a:r>
              <a:rPr lang="en-GB" sz="2200" dirty="0"/>
              <a:t>As a customer I want to be able to provide and update industry responses before final submission so that I can ensure I seek opinion from impacted teams within my organisation and give a single rounded response</a:t>
            </a:r>
          </a:p>
        </p:txBody>
      </p:sp>
    </p:spTree>
    <p:extLst>
      <p:ext uri="{BB962C8B-B14F-4D97-AF65-F5344CB8AC3E}">
        <p14:creationId xmlns:p14="http://schemas.microsoft.com/office/powerpoint/2010/main" val="1517234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03145-6312-463D-A7D2-AF281B4B5844}"/>
              </a:ext>
            </a:extLst>
          </p:cNvPr>
          <p:cNvSpPr>
            <a:spLocks noGrp="1"/>
          </p:cNvSpPr>
          <p:nvPr>
            <p:ph type="title"/>
          </p:nvPr>
        </p:nvSpPr>
        <p:spPr>
          <a:xfrm>
            <a:off x="609600" y="164637"/>
            <a:ext cx="4905375" cy="1315820"/>
          </a:xfrm>
        </p:spPr>
        <p:txBody>
          <a:bodyPr>
            <a:normAutofit/>
          </a:bodyPr>
          <a:lstStyle/>
          <a:p>
            <a:r>
              <a:rPr lang="en-GB" dirty="0"/>
              <a:t>New online Change Process</a:t>
            </a:r>
          </a:p>
        </p:txBody>
      </p:sp>
      <p:pic>
        <p:nvPicPr>
          <p:cNvPr id="4" name="Picture 3">
            <a:extLst>
              <a:ext uri="{FF2B5EF4-FFF2-40B4-BE49-F238E27FC236}">
                <a16:creationId xmlns:a16="http://schemas.microsoft.com/office/drawing/2014/main" id="{EE363DB1-4AEF-4E8D-9E02-AC517172A913}"/>
              </a:ext>
            </a:extLst>
          </p:cNvPr>
          <p:cNvPicPr>
            <a:picLocks noChangeAspect="1"/>
          </p:cNvPicPr>
          <p:nvPr/>
        </p:nvPicPr>
        <p:blipFill>
          <a:blip r:embed="rId2"/>
          <a:stretch>
            <a:fillRect/>
          </a:stretch>
        </p:blipFill>
        <p:spPr>
          <a:xfrm>
            <a:off x="6074228" y="290512"/>
            <a:ext cx="4905375" cy="6276975"/>
          </a:xfrm>
          <a:prstGeom prst="rect">
            <a:avLst/>
          </a:prstGeom>
        </p:spPr>
      </p:pic>
      <p:sp>
        <p:nvSpPr>
          <p:cNvPr id="5" name="TextBox 4">
            <a:extLst>
              <a:ext uri="{FF2B5EF4-FFF2-40B4-BE49-F238E27FC236}">
                <a16:creationId xmlns:a16="http://schemas.microsoft.com/office/drawing/2014/main" id="{220DEFE6-F04B-41C3-90FC-7084976B6F32}"/>
              </a:ext>
            </a:extLst>
          </p:cNvPr>
          <p:cNvSpPr txBox="1"/>
          <p:nvPr/>
        </p:nvSpPr>
        <p:spPr>
          <a:xfrm>
            <a:off x="1637978" y="4688603"/>
            <a:ext cx="3472865" cy="923330"/>
          </a:xfrm>
          <a:prstGeom prst="rect">
            <a:avLst/>
          </a:prstGeom>
          <a:noFill/>
        </p:spPr>
        <p:txBody>
          <a:bodyPr wrap="square" rtlCol="0">
            <a:spAutoFit/>
          </a:bodyPr>
          <a:lstStyle/>
          <a:p>
            <a:pPr algn="ctr"/>
            <a:r>
              <a:rPr lang="en-GB" dirty="0"/>
              <a:t>Roles defined in process sections e.g. seeing where you feed in as the customer</a:t>
            </a:r>
          </a:p>
        </p:txBody>
      </p:sp>
      <p:cxnSp>
        <p:nvCxnSpPr>
          <p:cNvPr id="7" name="Straight Arrow Connector 6">
            <a:extLst>
              <a:ext uri="{FF2B5EF4-FFF2-40B4-BE49-F238E27FC236}">
                <a16:creationId xmlns:a16="http://schemas.microsoft.com/office/drawing/2014/main" id="{8428434B-B765-4DB6-A0D5-E9CB0223BAD1}"/>
              </a:ext>
            </a:extLst>
          </p:cNvPr>
          <p:cNvCxnSpPr>
            <a:cxnSpLocks/>
          </p:cNvCxnSpPr>
          <p:nvPr/>
        </p:nvCxnSpPr>
        <p:spPr>
          <a:xfrm flipV="1">
            <a:off x="4985657" y="4299857"/>
            <a:ext cx="1709057" cy="6858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BBD044E3-FCFB-4997-8AF0-E76342C3B19B}"/>
              </a:ext>
            </a:extLst>
          </p:cNvPr>
          <p:cNvCxnSpPr>
            <a:cxnSpLocks/>
          </p:cNvCxnSpPr>
          <p:nvPr/>
        </p:nvCxnSpPr>
        <p:spPr>
          <a:xfrm>
            <a:off x="4873039" y="5329339"/>
            <a:ext cx="1821675" cy="36933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F9E59A28-C5BE-4EA4-976E-0D3BE838DC3C}"/>
              </a:ext>
            </a:extLst>
          </p:cNvPr>
          <p:cNvSpPr txBox="1"/>
          <p:nvPr/>
        </p:nvSpPr>
        <p:spPr>
          <a:xfrm>
            <a:off x="2158810" y="1960273"/>
            <a:ext cx="2826847" cy="1200329"/>
          </a:xfrm>
          <a:prstGeom prst="rect">
            <a:avLst/>
          </a:prstGeom>
          <a:noFill/>
        </p:spPr>
        <p:txBody>
          <a:bodyPr wrap="square" rtlCol="0">
            <a:spAutoFit/>
          </a:bodyPr>
          <a:lstStyle/>
          <a:p>
            <a:pPr algn="ctr"/>
            <a:r>
              <a:rPr lang="en-GB" dirty="0"/>
              <a:t>Option of high level overview of step and detailed sub-steps available to view</a:t>
            </a:r>
          </a:p>
        </p:txBody>
      </p:sp>
      <p:cxnSp>
        <p:nvCxnSpPr>
          <p:cNvPr id="14" name="Straight Arrow Connector 13">
            <a:extLst>
              <a:ext uri="{FF2B5EF4-FFF2-40B4-BE49-F238E27FC236}">
                <a16:creationId xmlns:a16="http://schemas.microsoft.com/office/drawing/2014/main" id="{70D1BAA3-7511-4C06-8D6C-4960E59D3A97}"/>
              </a:ext>
            </a:extLst>
          </p:cNvPr>
          <p:cNvCxnSpPr>
            <a:cxnSpLocks/>
          </p:cNvCxnSpPr>
          <p:nvPr/>
        </p:nvCxnSpPr>
        <p:spPr>
          <a:xfrm>
            <a:off x="4686300" y="2236917"/>
            <a:ext cx="1823357" cy="11235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AF72612-4D4A-47DD-86F1-1ECDB53547EF}"/>
              </a:ext>
            </a:extLst>
          </p:cNvPr>
          <p:cNvCxnSpPr>
            <a:cxnSpLocks/>
          </p:cNvCxnSpPr>
          <p:nvPr/>
        </p:nvCxnSpPr>
        <p:spPr>
          <a:xfrm>
            <a:off x="4659085" y="2771607"/>
            <a:ext cx="1850572" cy="79406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0855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C1BD5-E159-477D-85E4-C120EBADA701}"/>
              </a:ext>
            </a:extLst>
          </p:cNvPr>
          <p:cNvSpPr>
            <a:spLocks noGrp="1"/>
          </p:cNvSpPr>
          <p:nvPr>
            <p:ph type="title"/>
          </p:nvPr>
        </p:nvSpPr>
        <p:spPr/>
        <p:txBody>
          <a:bodyPr/>
          <a:lstStyle/>
          <a:p>
            <a:r>
              <a:rPr lang="en-GB" dirty="0"/>
              <a:t>New Change Pack Representation Features</a:t>
            </a:r>
          </a:p>
        </p:txBody>
      </p:sp>
      <p:pic>
        <p:nvPicPr>
          <p:cNvPr id="4" name="Picture 3">
            <a:extLst>
              <a:ext uri="{FF2B5EF4-FFF2-40B4-BE49-F238E27FC236}">
                <a16:creationId xmlns:a16="http://schemas.microsoft.com/office/drawing/2014/main" id="{1FC0D6D9-3E80-43D1-B988-586F6F6C23A7}"/>
              </a:ext>
            </a:extLst>
          </p:cNvPr>
          <p:cNvPicPr>
            <a:picLocks noChangeAspect="1"/>
          </p:cNvPicPr>
          <p:nvPr/>
        </p:nvPicPr>
        <p:blipFill>
          <a:blip r:embed="rId2"/>
          <a:stretch>
            <a:fillRect/>
          </a:stretch>
        </p:blipFill>
        <p:spPr>
          <a:xfrm>
            <a:off x="432842" y="849367"/>
            <a:ext cx="3660187" cy="3049231"/>
          </a:xfrm>
          <a:prstGeom prst="rect">
            <a:avLst/>
          </a:prstGeom>
        </p:spPr>
      </p:pic>
      <p:pic>
        <p:nvPicPr>
          <p:cNvPr id="5" name="Picture 4">
            <a:extLst>
              <a:ext uri="{FF2B5EF4-FFF2-40B4-BE49-F238E27FC236}">
                <a16:creationId xmlns:a16="http://schemas.microsoft.com/office/drawing/2014/main" id="{06325605-00A3-4788-8762-66D9F896BC39}"/>
              </a:ext>
            </a:extLst>
          </p:cNvPr>
          <p:cNvPicPr>
            <a:picLocks noChangeAspect="1"/>
          </p:cNvPicPr>
          <p:nvPr/>
        </p:nvPicPr>
        <p:blipFill rotWithShape="1">
          <a:blip r:embed="rId3"/>
          <a:srcRect b="44093"/>
          <a:stretch/>
        </p:blipFill>
        <p:spPr>
          <a:xfrm>
            <a:off x="432843" y="3898598"/>
            <a:ext cx="3660186" cy="1662625"/>
          </a:xfrm>
          <a:prstGeom prst="rect">
            <a:avLst/>
          </a:prstGeom>
        </p:spPr>
      </p:pic>
      <p:pic>
        <p:nvPicPr>
          <p:cNvPr id="6" name="Picture 5">
            <a:extLst>
              <a:ext uri="{FF2B5EF4-FFF2-40B4-BE49-F238E27FC236}">
                <a16:creationId xmlns:a16="http://schemas.microsoft.com/office/drawing/2014/main" id="{9DFC39E7-C192-458B-A65A-01DF898DD3E9}"/>
              </a:ext>
            </a:extLst>
          </p:cNvPr>
          <p:cNvPicPr>
            <a:picLocks noChangeAspect="1"/>
          </p:cNvPicPr>
          <p:nvPr/>
        </p:nvPicPr>
        <p:blipFill>
          <a:blip r:embed="rId4"/>
          <a:stretch>
            <a:fillRect/>
          </a:stretch>
        </p:blipFill>
        <p:spPr>
          <a:xfrm>
            <a:off x="6845889" y="3698377"/>
            <a:ext cx="4311968" cy="1788374"/>
          </a:xfrm>
          <a:prstGeom prst="rect">
            <a:avLst/>
          </a:prstGeom>
        </p:spPr>
      </p:pic>
      <p:sp>
        <p:nvSpPr>
          <p:cNvPr id="7" name="TextBox 6">
            <a:extLst>
              <a:ext uri="{FF2B5EF4-FFF2-40B4-BE49-F238E27FC236}">
                <a16:creationId xmlns:a16="http://schemas.microsoft.com/office/drawing/2014/main" id="{6124C130-7A86-4D38-8527-983555346603}"/>
              </a:ext>
            </a:extLst>
          </p:cNvPr>
          <p:cNvSpPr txBox="1"/>
          <p:nvPr/>
        </p:nvSpPr>
        <p:spPr>
          <a:xfrm>
            <a:off x="5845630" y="1752600"/>
            <a:ext cx="5519056" cy="1477328"/>
          </a:xfrm>
          <a:prstGeom prst="rect">
            <a:avLst/>
          </a:prstGeom>
          <a:noFill/>
        </p:spPr>
        <p:txBody>
          <a:bodyPr wrap="square" rtlCol="0">
            <a:spAutoFit/>
          </a:bodyPr>
          <a:lstStyle/>
          <a:p>
            <a:pPr algn="ctr"/>
            <a:r>
              <a:rPr lang="en-GB" dirty="0"/>
              <a:t>New feature enables you to populate the form as normal, with the option ‘Save’ your representation response for later and circulate it internally among your organisation without having to repopulate the form once you are ready to submit</a:t>
            </a:r>
          </a:p>
        </p:txBody>
      </p:sp>
      <p:cxnSp>
        <p:nvCxnSpPr>
          <p:cNvPr id="8" name="Straight Arrow Connector 7">
            <a:extLst>
              <a:ext uri="{FF2B5EF4-FFF2-40B4-BE49-F238E27FC236}">
                <a16:creationId xmlns:a16="http://schemas.microsoft.com/office/drawing/2014/main" id="{1CFEC2E1-BAAC-4D26-997D-62802A30B705}"/>
              </a:ext>
            </a:extLst>
          </p:cNvPr>
          <p:cNvCxnSpPr>
            <a:cxnSpLocks/>
          </p:cNvCxnSpPr>
          <p:nvPr/>
        </p:nvCxnSpPr>
        <p:spPr>
          <a:xfrm>
            <a:off x="9165771" y="3229928"/>
            <a:ext cx="293915" cy="46844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12C9DF11-CB1D-4EB5-89DB-19438754DB80}"/>
              </a:ext>
            </a:extLst>
          </p:cNvPr>
          <p:cNvCxnSpPr>
            <a:cxnSpLocks/>
          </p:cNvCxnSpPr>
          <p:nvPr/>
        </p:nvCxnSpPr>
        <p:spPr>
          <a:xfrm flipH="1">
            <a:off x="4901319" y="2270494"/>
            <a:ext cx="1074941" cy="69042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BDE3020-A6C6-46AE-8A62-906955B3939F}"/>
              </a:ext>
            </a:extLst>
          </p:cNvPr>
          <p:cNvSpPr txBox="1"/>
          <p:nvPr/>
        </p:nvSpPr>
        <p:spPr>
          <a:xfrm>
            <a:off x="432842" y="5887918"/>
            <a:ext cx="11595871" cy="646331"/>
          </a:xfrm>
          <a:prstGeom prst="rect">
            <a:avLst/>
          </a:prstGeom>
          <a:noFill/>
        </p:spPr>
        <p:txBody>
          <a:bodyPr wrap="square" rtlCol="0">
            <a:spAutoFit/>
          </a:bodyPr>
          <a:lstStyle/>
          <a:p>
            <a:r>
              <a:rPr lang="en-GB" dirty="0"/>
              <a:t>As per feedback received, an additional feature has also been added whereby customers will automatically  receive an email copy of their final representation responses once they have submitted them.</a:t>
            </a:r>
          </a:p>
        </p:txBody>
      </p:sp>
    </p:spTree>
    <p:extLst>
      <p:ext uri="{BB962C8B-B14F-4D97-AF65-F5344CB8AC3E}">
        <p14:creationId xmlns:p14="http://schemas.microsoft.com/office/powerpoint/2010/main" val="2572562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9CD82-E902-41B4-92DE-109F9FF19FAA}"/>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CA933E00-B2E0-40A6-A473-FE6A89D306CF}"/>
              </a:ext>
            </a:extLst>
          </p:cNvPr>
          <p:cNvSpPr>
            <a:spLocks noGrp="1"/>
          </p:cNvSpPr>
          <p:nvPr>
            <p:ph idx="1"/>
          </p:nvPr>
        </p:nvSpPr>
        <p:spPr/>
        <p:txBody>
          <a:bodyPr>
            <a:normAutofit/>
          </a:bodyPr>
          <a:lstStyle/>
          <a:p>
            <a:r>
              <a:rPr lang="en-GB" sz="2200" dirty="0"/>
              <a:t>Changes above will be delivered in January 2023. An email communication will go out to customers once the date for implementation has been confirmed.</a:t>
            </a:r>
          </a:p>
        </p:txBody>
      </p:sp>
    </p:spTree>
    <p:extLst>
      <p:ext uri="{BB962C8B-B14F-4D97-AF65-F5344CB8AC3E}">
        <p14:creationId xmlns:p14="http://schemas.microsoft.com/office/powerpoint/2010/main" val="1648015199"/>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Angela Clarke</DisplayName>
        <AccountId>23</AccountId>
        <AccountType/>
      </UserInfo>
      <UserInfo>
        <DisplayName>Richard Cresswell</DisplayName>
        <AccountId>15</AccountId>
        <AccountType/>
      </UserInfo>
      <UserInfo>
        <DisplayName>Kirsty Merrilees</DisplayName>
        <AccountId>43</AccountId>
        <AccountType/>
      </UserInfo>
      <UserInfo>
        <DisplayName>Charan Singh</DisplayName>
        <AccountId>52</AccountId>
        <AccountType/>
      </UserInfo>
      <UserInfo>
        <DisplayName>Megan Troth</DisplayName>
        <AccountId>53</AccountId>
        <AccountType/>
      </UserInfo>
      <UserInfo>
        <DisplayName>Mark Chattin</DisplayName>
        <AccountId>58</AccountId>
        <AccountType/>
      </UserInfo>
      <UserInfo>
        <DisplayName>Trefor Price</DisplayName>
        <AccountId>59</AccountId>
        <AccountType/>
      </UserInfo>
      <UserInfo>
        <DisplayName>Linda Whitcroft</DisplayName>
        <AccountId>12</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8B4F39B2-7EC3-40D5-9E4B-29176C252DE9}">
  <ds:schemaRefs>
    <ds:schemaRef ds:uri="http://schemas.microsoft.com/sharepoint/v3/contenttype/forms"/>
  </ds:schemaRefs>
</ds:datastoreItem>
</file>

<file path=customXml/itemProps2.xml><?xml version="1.0" encoding="utf-8"?>
<ds:datastoreItem xmlns:ds="http://schemas.openxmlformats.org/officeDocument/2006/customXml" ds:itemID="{BFBE603D-4CF8-4CF6-A712-F9AEE734C12F}"/>
</file>

<file path=customXml/itemProps3.xml><?xml version="1.0" encoding="utf-8"?>
<ds:datastoreItem xmlns:ds="http://schemas.openxmlformats.org/officeDocument/2006/customXml" ds:itemID="{B32DC69A-4E4C-4C5F-A573-ED75CA8821B0}">
  <ds:schemaRefs>
    <ds:schemaRef ds:uri="http://www.w3.org/XML/1998/namespace"/>
    <ds:schemaRef ds:uri="http://schemas.microsoft.com/office/infopath/2007/PartnerControls"/>
    <ds:schemaRef ds:uri="b5d8c402-b464-4f85-b954-cddb3da0df20"/>
    <ds:schemaRef ds:uri="http://schemas.openxmlformats.org/package/2006/metadata/core-properties"/>
    <ds:schemaRef ds:uri="http://purl.org/dc/dcmitype/"/>
    <ds:schemaRef ds:uri="http://schemas.microsoft.com/office/2006/documentManagement/types"/>
    <ds:schemaRef ds:uri="http://purl.org/dc/terms/"/>
    <ds:schemaRef ds:uri="http://purl.org/dc/elements/1.1/"/>
    <ds:schemaRef ds:uri="afe9fadc-cf94-4dd1-a692-a3c9fbf85351"/>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4500</TotalTime>
  <Words>439</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1_Office Theme</vt:lpstr>
      <vt:lpstr>Project 1Stop Part 2 – December Update</vt:lpstr>
      <vt:lpstr>Background</vt:lpstr>
      <vt:lpstr>What has been delivered to date?</vt:lpstr>
      <vt:lpstr>Project 1Stop part 2</vt:lpstr>
      <vt:lpstr>New online Change Process</vt:lpstr>
      <vt:lpstr>New Change Pack Representation Features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Update</dc:title>
  <dc:creator>Joanne Williams</dc:creator>
  <cp:lastModifiedBy>Rachel Taggart</cp:lastModifiedBy>
  <cp:revision>11</cp:revision>
  <dcterms:created xsi:type="dcterms:W3CDTF">2020-12-03T15:59:13Z</dcterms:created>
  <dcterms:modified xsi:type="dcterms:W3CDTF">2022-11-28T14:14:21Z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0x01010050FB9CDCC5328344A3162B2D7C8A4CE2</vt:lpwstr>
  </property>
  <property fmtid="{D5CDD505-2E9C-101B-9397-08002B2CF9AE}" pid="3" name="ComplianceAssetId">
    <vt:lpwstr/>
  </property>
  <property fmtid="{D5CDD505-2E9C-101B-9397-08002B2CF9AE}" pid="4" name="_ExtendedDescription">
    <vt:lpwstr/>
  </property>
  <property fmtid="{D5CDD505-2E9C-101B-9397-08002B2CF9AE}" pid="5" name="TriggerFlowInfo">
    <vt:lpwstr/>
  </property>
</Properties>
</file>