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88" r:id="rId5"/>
    <p:sldId id="301" r:id="rId6"/>
    <p:sldId id="306" r:id="rId7"/>
    <p:sldId id="308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Barlow" initials="JB" lastIdx="5" clrIdx="0">
    <p:extLst>
      <p:ext uri="{19B8F6BF-5375-455C-9EA6-DF929625EA0E}">
        <p15:presenceInfo xmlns:p15="http://schemas.microsoft.com/office/powerpoint/2012/main" userId="James Barlow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898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Orsler" userId="0fe27abf-47b1-4035-89e4-039935425a3c" providerId="ADAL" clId="{82F53E63-ED0D-4978-9842-53FBED19DBE9}"/>
    <pc:docChg chg="undo custSel delSld modSld">
      <pc:chgData name="Paul Orsler" userId="0fe27abf-47b1-4035-89e4-039935425a3c" providerId="ADAL" clId="{82F53E63-ED0D-4978-9842-53FBED19DBE9}" dt="2022-05-26T13:12:07.657" v="6943" actId="20577"/>
      <pc:docMkLst>
        <pc:docMk/>
      </pc:docMkLst>
      <pc:sldChg chg="modSp mod">
        <pc:chgData name="Paul Orsler" userId="0fe27abf-47b1-4035-89e4-039935425a3c" providerId="ADAL" clId="{82F53E63-ED0D-4978-9842-53FBED19DBE9}" dt="2022-05-25T10:13:42.866" v="144" actId="20577"/>
        <pc:sldMkLst>
          <pc:docMk/>
          <pc:sldMk cId="3653749228" sldId="288"/>
        </pc:sldMkLst>
        <pc:spChg chg="mod">
          <ac:chgData name="Paul Orsler" userId="0fe27abf-47b1-4035-89e4-039935425a3c" providerId="ADAL" clId="{82F53E63-ED0D-4978-9842-53FBED19DBE9}" dt="2022-05-25T10:13:42.866" v="144" actId="20577"/>
          <ac:spMkLst>
            <pc:docMk/>
            <pc:sldMk cId="3653749228" sldId="288"/>
            <ac:spMk id="2" creationId="{00000000-0000-0000-0000-000000000000}"/>
          </ac:spMkLst>
        </pc:spChg>
      </pc:sldChg>
      <pc:sldChg chg="delSp modSp mod">
        <pc:chgData name="Paul Orsler" userId="0fe27abf-47b1-4035-89e4-039935425a3c" providerId="ADAL" clId="{82F53E63-ED0D-4978-9842-53FBED19DBE9}" dt="2022-05-26T13:10:19.391" v="6843" actId="6549"/>
        <pc:sldMkLst>
          <pc:docMk/>
          <pc:sldMk cId="2610464644" sldId="301"/>
        </pc:sldMkLst>
        <pc:spChg chg="mod">
          <ac:chgData name="Paul Orsler" userId="0fe27abf-47b1-4035-89e4-039935425a3c" providerId="ADAL" clId="{82F53E63-ED0D-4978-9842-53FBED19DBE9}" dt="2022-05-25T10:26:02.240" v="1152" actId="20577"/>
          <ac:spMkLst>
            <pc:docMk/>
            <pc:sldMk cId="2610464644" sldId="301"/>
            <ac:spMk id="2" creationId="{00000000-0000-0000-0000-000000000000}"/>
          </ac:spMkLst>
        </pc:spChg>
        <pc:spChg chg="mod">
          <ac:chgData name="Paul Orsler" userId="0fe27abf-47b1-4035-89e4-039935425a3c" providerId="ADAL" clId="{82F53E63-ED0D-4978-9842-53FBED19DBE9}" dt="2022-05-26T13:10:19.391" v="6843" actId="6549"/>
          <ac:spMkLst>
            <pc:docMk/>
            <pc:sldMk cId="2610464644" sldId="301"/>
            <ac:spMk id="3" creationId="{00000000-0000-0000-0000-000000000000}"/>
          </ac:spMkLst>
        </pc:spChg>
        <pc:graphicFrameChg chg="del">
          <ac:chgData name="Paul Orsler" userId="0fe27abf-47b1-4035-89e4-039935425a3c" providerId="ADAL" clId="{82F53E63-ED0D-4978-9842-53FBED19DBE9}" dt="2022-05-25T10:21:14.262" v="887" actId="478"/>
          <ac:graphicFrameMkLst>
            <pc:docMk/>
            <pc:sldMk cId="2610464644" sldId="301"/>
            <ac:graphicFrameMk id="6" creationId="{398437E5-A958-4C12-B47F-E6E7A2CCDAB1}"/>
          </ac:graphicFrameMkLst>
        </pc:graphicFrameChg>
      </pc:sldChg>
      <pc:sldChg chg="modSp mod">
        <pc:chgData name="Paul Orsler" userId="0fe27abf-47b1-4035-89e4-039935425a3c" providerId="ADAL" clId="{82F53E63-ED0D-4978-9842-53FBED19DBE9}" dt="2022-05-26T13:12:07.657" v="6943" actId="20577"/>
        <pc:sldMkLst>
          <pc:docMk/>
          <pc:sldMk cId="2920665022" sldId="306"/>
        </pc:sldMkLst>
        <pc:spChg chg="mod">
          <ac:chgData name="Paul Orsler" userId="0fe27abf-47b1-4035-89e4-039935425a3c" providerId="ADAL" clId="{82F53E63-ED0D-4978-9842-53FBED19DBE9}" dt="2022-05-25T10:21:27.950" v="905" actId="6549"/>
          <ac:spMkLst>
            <pc:docMk/>
            <pc:sldMk cId="2920665022" sldId="306"/>
            <ac:spMk id="2" creationId="{AEB85FFC-8A0C-426C-AE45-0B334E080CA0}"/>
          </ac:spMkLst>
        </pc:spChg>
        <pc:spChg chg="mod">
          <ac:chgData name="Paul Orsler" userId="0fe27abf-47b1-4035-89e4-039935425a3c" providerId="ADAL" clId="{82F53E63-ED0D-4978-9842-53FBED19DBE9}" dt="2022-05-26T13:12:07.657" v="6943" actId="20577"/>
          <ac:spMkLst>
            <pc:docMk/>
            <pc:sldMk cId="2920665022" sldId="306"/>
            <ac:spMk id="3" creationId="{5131A5FA-EF4C-43BE-8956-A2A58D800718}"/>
          </ac:spMkLst>
        </pc:spChg>
      </pc:sldChg>
      <pc:sldChg chg="modSp mod">
        <pc:chgData name="Paul Orsler" userId="0fe27abf-47b1-4035-89e4-039935425a3c" providerId="ADAL" clId="{82F53E63-ED0D-4978-9842-53FBED19DBE9}" dt="2022-05-26T13:11:25.002" v="6900" actId="20577"/>
        <pc:sldMkLst>
          <pc:docMk/>
          <pc:sldMk cId="2099160407" sldId="308"/>
        </pc:sldMkLst>
        <pc:spChg chg="mod">
          <ac:chgData name="Paul Orsler" userId="0fe27abf-47b1-4035-89e4-039935425a3c" providerId="ADAL" clId="{82F53E63-ED0D-4978-9842-53FBED19DBE9}" dt="2022-05-25T21:04:13.733" v="6031" actId="20577"/>
          <ac:spMkLst>
            <pc:docMk/>
            <pc:sldMk cId="2099160407" sldId="308"/>
            <ac:spMk id="2" creationId="{00000000-0000-0000-0000-000000000000}"/>
          </ac:spMkLst>
        </pc:spChg>
        <pc:spChg chg="mod">
          <ac:chgData name="Paul Orsler" userId="0fe27abf-47b1-4035-89e4-039935425a3c" providerId="ADAL" clId="{82F53E63-ED0D-4978-9842-53FBED19DBE9}" dt="2022-05-26T13:11:25.002" v="6900" actId="20577"/>
          <ac:spMkLst>
            <pc:docMk/>
            <pc:sldMk cId="2099160407" sldId="308"/>
            <ac:spMk id="3" creationId="{00000000-0000-0000-0000-000000000000}"/>
          </ac:spMkLst>
        </pc:spChg>
      </pc:sldChg>
      <pc:sldChg chg="del">
        <pc:chgData name="Paul Orsler" userId="0fe27abf-47b1-4035-89e4-039935425a3c" providerId="ADAL" clId="{82F53E63-ED0D-4978-9842-53FBED19DBE9}" dt="2022-05-25T10:23:17.391" v="1070" actId="47"/>
        <pc:sldMkLst>
          <pc:docMk/>
          <pc:sldMk cId="2440990137" sldId="310"/>
        </pc:sldMkLst>
      </pc:sldChg>
    </pc:docChg>
  </pc:docChgLst>
  <pc:docChgLst>
    <pc:chgData name="Rachel Taggart" userId="4f8aad94-55b7-4ba6-8498-7cad127c11eb" providerId="ADAL" clId="{25D0091F-3CE5-44C7-89E1-896D98B8E5FD}"/>
    <pc:docChg chg="modSld">
      <pc:chgData name="Rachel Taggart" userId="4f8aad94-55b7-4ba6-8498-7cad127c11eb" providerId="ADAL" clId="{25D0091F-3CE5-44C7-89E1-896D98B8E5FD}" dt="2022-05-27T09:57:41.687" v="7" actId="20577"/>
      <pc:docMkLst>
        <pc:docMk/>
      </pc:docMkLst>
      <pc:sldChg chg="modSp mod">
        <pc:chgData name="Rachel Taggart" userId="4f8aad94-55b7-4ba6-8498-7cad127c11eb" providerId="ADAL" clId="{25D0091F-3CE5-44C7-89E1-896D98B8E5FD}" dt="2022-05-27T09:57:41.687" v="7" actId="20577"/>
        <pc:sldMkLst>
          <pc:docMk/>
          <pc:sldMk cId="3653749228" sldId="288"/>
        </pc:sldMkLst>
        <pc:spChg chg="mod">
          <ac:chgData name="Rachel Taggart" userId="4f8aad94-55b7-4ba6-8498-7cad127c11eb" providerId="ADAL" clId="{25D0091F-3CE5-44C7-89E1-896D98B8E5FD}" dt="2022-05-27T09:57:41.687" v="7" actId="20577"/>
          <ac:spMkLst>
            <pc:docMk/>
            <pc:sldMk cId="3653749228" sldId="288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27/05/2022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254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597819"/>
            <a:ext cx="7992888" cy="1102519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DSC Delivery Sub Group</a:t>
            </a:r>
            <a:br>
              <a:rPr lang="en-US" dirty="0"/>
            </a:br>
            <a:r>
              <a:rPr lang="en-US" dirty="0"/>
              <a:t>Xoserve Insight for </a:t>
            </a:r>
            <a:r>
              <a:rPr lang="en-US"/>
              <a:t>Consideration </a:t>
            </a:r>
            <a:br>
              <a:rPr lang="en-US"/>
            </a:br>
            <a:br>
              <a:rPr lang="en-US" dirty="0"/>
            </a:br>
            <a:r>
              <a:rPr lang="en-US" dirty="0"/>
              <a:t>June 2022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Recap – Purpose of DSC Delivery Sub Group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4032448"/>
          </a:xfrm>
        </p:spPr>
        <p:txBody>
          <a:bodyPr>
            <a:normAutofit/>
          </a:bodyPr>
          <a:lstStyle/>
          <a:p>
            <a:pPr algn="l"/>
            <a:r>
              <a:rPr lang="en-US" sz="1400" dirty="0">
                <a:solidFill>
                  <a:srgbClr val="242424"/>
                </a:solidFill>
                <a:effectLst/>
                <a:latin typeface="+mn-lt"/>
              </a:rPr>
              <a:t>The DSC Delivery Sub Group (DSG) is a monthly meeting facilitated by Xoserve to collaborate with Data Service Customers on change requirements, solutions and detailed design</a:t>
            </a:r>
          </a:p>
          <a:p>
            <a:pPr algn="l"/>
            <a:endParaRPr lang="en-US" sz="1400" b="0" i="0" dirty="0">
              <a:solidFill>
                <a:srgbClr val="242424"/>
              </a:solidFill>
              <a:effectLst/>
              <a:latin typeface="+mn-lt"/>
            </a:endParaRPr>
          </a:p>
          <a:p>
            <a:pPr algn="l"/>
            <a:r>
              <a:rPr lang="en-US" sz="1400" b="0" i="0" dirty="0">
                <a:solidFill>
                  <a:srgbClr val="242424"/>
                </a:solidFill>
                <a:effectLst/>
                <a:latin typeface="+mn-lt"/>
              </a:rPr>
              <a:t>This meeting was established </a:t>
            </a:r>
            <a:r>
              <a:rPr lang="en-US" sz="1400" dirty="0">
                <a:solidFill>
                  <a:srgbClr val="242424"/>
                </a:solidFill>
                <a:latin typeface="+mn-lt"/>
              </a:rPr>
              <a:t>following FGO implementation in June 2017, at the </a:t>
            </a:r>
            <a:r>
              <a:rPr lang="en-US" sz="1400" b="0" i="0" dirty="0">
                <a:solidFill>
                  <a:srgbClr val="242424"/>
                </a:solidFill>
                <a:effectLst/>
                <a:latin typeface="+mn-lt"/>
              </a:rPr>
              <a:t>request of DSC Change Management Committee (</a:t>
            </a:r>
            <a:r>
              <a:rPr lang="en-US" sz="1400" b="0" i="0" dirty="0" err="1">
                <a:solidFill>
                  <a:srgbClr val="242424"/>
                </a:solidFill>
                <a:effectLst/>
                <a:latin typeface="+mn-lt"/>
              </a:rPr>
              <a:t>ChMC</a:t>
            </a:r>
            <a:r>
              <a:rPr lang="en-US" sz="1400" b="0" i="0" dirty="0">
                <a:solidFill>
                  <a:srgbClr val="242424"/>
                </a:solidFill>
                <a:effectLst/>
                <a:latin typeface="+mn-lt"/>
              </a:rPr>
              <a:t>) members </a:t>
            </a:r>
            <a:endParaRPr lang="en-US" sz="1400" dirty="0">
              <a:solidFill>
                <a:srgbClr val="242424"/>
              </a:solidFill>
              <a:latin typeface="+mn-lt"/>
            </a:endParaRPr>
          </a:p>
          <a:p>
            <a:pPr algn="l"/>
            <a:endParaRPr lang="en-US" sz="1400" b="0" i="0" dirty="0">
              <a:solidFill>
                <a:srgbClr val="242424"/>
              </a:solidFill>
              <a:effectLst/>
              <a:latin typeface="+mn-lt"/>
            </a:endParaRPr>
          </a:p>
          <a:p>
            <a:pPr algn="l"/>
            <a:r>
              <a:rPr lang="en-US" sz="1400" b="0" i="0" dirty="0">
                <a:solidFill>
                  <a:srgbClr val="242424"/>
                </a:solidFill>
                <a:effectLst/>
                <a:latin typeface="+mn-lt"/>
              </a:rPr>
              <a:t>The objective of </a:t>
            </a:r>
            <a:r>
              <a:rPr lang="en-US" sz="1400" dirty="0">
                <a:solidFill>
                  <a:srgbClr val="242424"/>
                </a:solidFill>
                <a:latin typeface="+mn-lt"/>
              </a:rPr>
              <a:t>DSG was to allow </a:t>
            </a:r>
            <a:r>
              <a:rPr lang="en-US" sz="1400" b="0" i="0" dirty="0">
                <a:solidFill>
                  <a:srgbClr val="242424"/>
                </a:solidFill>
                <a:effectLst/>
                <a:latin typeface="+mn-lt"/>
              </a:rPr>
              <a:t>the industry to consult and provide input to requirements and solutions for changes that are being progressed</a:t>
            </a:r>
          </a:p>
          <a:p>
            <a:pPr algn="l"/>
            <a:endParaRPr lang="en-US" sz="1400" dirty="0">
              <a:solidFill>
                <a:srgbClr val="242424"/>
              </a:solidFill>
              <a:effectLst/>
              <a:latin typeface="+mn-lt"/>
            </a:endParaRPr>
          </a:p>
          <a:p>
            <a:pPr algn="l"/>
            <a:r>
              <a:rPr lang="en-US" sz="1400" dirty="0">
                <a:solidFill>
                  <a:srgbClr val="242424"/>
                </a:solidFill>
                <a:effectLst/>
                <a:latin typeface="+mn-lt"/>
              </a:rPr>
              <a:t>DSG intends to provide its advisory inputs to support the Change Management Committee – including recommendations based on technical input </a:t>
            </a:r>
            <a:r>
              <a:rPr lang="en-US" sz="1400" dirty="0">
                <a:solidFill>
                  <a:srgbClr val="242424"/>
                </a:solidFill>
                <a:latin typeface="+mn-lt"/>
              </a:rPr>
              <a:t>that supports decisions that are required from </a:t>
            </a:r>
            <a:r>
              <a:rPr lang="en-US" sz="1400" dirty="0" err="1">
                <a:solidFill>
                  <a:srgbClr val="242424"/>
                </a:solidFill>
                <a:latin typeface="+mn-lt"/>
              </a:rPr>
              <a:t>ChMC</a:t>
            </a:r>
            <a:endParaRPr lang="en-US" sz="1400" dirty="0">
              <a:solidFill>
                <a:srgbClr val="242424"/>
              </a:solidFill>
              <a:latin typeface="+mn-lt"/>
            </a:endParaRPr>
          </a:p>
          <a:p>
            <a:pPr marL="0" indent="0" algn="l">
              <a:buNone/>
            </a:pPr>
            <a:endParaRPr lang="en-US" sz="1400" dirty="0">
              <a:solidFill>
                <a:srgbClr val="242424"/>
              </a:solidFill>
              <a:latin typeface="+mn-lt"/>
            </a:endParaRPr>
          </a:p>
          <a:p>
            <a:pPr algn="l"/>
            <a:r>
              <a:rPr lang="en-US" sz="1400" b="0" i="0" dirty="0">
                <a:solidFill>
                  <a:srgbClr val="242424"/>
                </a:solidFill>
                <a:effectLst/>
                <a:latin typeface="+mn-lt"/>
              </a:rPr>
              <a:t>Xoserve have continued to facilitate DSG on a monthly basis, adhering to s</a:t>
            </a:r>
            <a:r>
              <a:rPr lang="en-US" sz="1400" dirty="0">
                <a:solidFill>
                  <a:srgbClr val="242424"/>
                </a:solidFill>
                <a:latin typeface="+mn-lt"/>
              </a:rPr>
              <a:t>tructured and formal practices </a:t>
            </a:r>
          </a:p>
          <a:p>
            <a:pPr lvl="1"/>
            <a:r>
              <a:rPr lang="en-US" sz="1200" dirty="0">
                <a:solidFill>
                  <a:srgbClr val="242424"/>
                </a:solidFill>
                <a:latin typeface="+mn-lt"/>
              </a:rPr>
              <a:t>e.g. 5 working day notice for meeting paper publication, formally documented meeting minutes and actions </a:t>
            </a:r>
          </a:p>
          <a:p>
            <a:pPr marL="0" lvl="0" indent="0">
              <a:buNone/>
            </a:pPr>
            <a:endParaRPr lang="en-GB" sz="1400" dirty="0"/>
          </a:p>
          <a:p>
            <a:pPr marL="0" lvl="0" indent="0">
              <a:buNone/>
            </a:pPr>
            <a:endParaRPr lang="en-GB" sz="1400" dirty="0"/>
          </a:p>
          <a:p>
            <a:pPr marL="0" lvl="0" indent="0">
              <a:buNone/>
            </a:pPr>
            <a:endParaRPr lang="en-GB" sz="1400" dirty="0"/>
          </a:p>
          <a:p>
            <a:pPr marL="0" lvl="0" indent="0">
              <a:buNone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610464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85FFC-8A0C-426C-AE45-0B334E080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DSG Insights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1A5FA-EF4C-43BE-8956-A2A58D800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888432"/>
          </a:xfrm>
        </p:spPr>
        <p:txBody>
          <a:bodyPr>
            <a:normAutofit lnSpcReduction="10000"/>
          </a:bodyPr>
          <a:lstStyle/>
          <a:p>
            <a:r>
              <a:rPr lang="en-GB" sz="1400" dirty="0"/>
              <a:t>DSG is attended by approx. 10 customer representatives each month</a:t>
            </a:r>
          </a:p>
          <a:p>
            <a:endParaRPr lang="en-GB" sz="1400" dirty="0"/>
          </a:p>
          <a:p>
            <a:r>
              <a:rPr lang="en-GB" sz="1400" dirty="0"/>
              <a:t>Xoserve has continued to use DSG as an opportunity to talk through DSC change material</a:t>
            </a:r>
          </a:p>
          <a:p>
            <a:endParaRPr lang="en-GB" sz="1400" dirty="0"/>
          </a:p>
          <a:p>
            <a:r>
              <a:rPr lang="en-GB" sz="1400"/>
              <a:t>Over time </a:t>
            </a:r>
            <a:r>
              <a:rPr lang="en-GB" sz="1400" dirty="0"/>
              <a:t>there has been a decline in the level of customer input being provided at DSG </a:t>
            </a:r>
          </a:p>
          <a:p>
            <a:endParaRPr lang="en-GB" sz="1400" dirty="0"/>
          </a:p>
          <a:p>
            <a:r>
              <a:rPr lang="en-GB" sz="1400" dirty="0"/>
              <a:t>Attendees appear to be positioned to gather information from DSG and socialise this across their organisation</a:t>
            </a:r>
          </a:p>
          <a:p>
            <a:endParaRPr lang="en-GB" sz="1400" dirty="0"/>
          </a:p>
          <a:p>
            <a:r>
              <a:rPr lang="en-GB" sz="1400" dirty="0"/>
              <a:t>This is resulting in a lack of customer input into proposed solution options and detailed design </a:t>
            </a:r>
          </a:p>
          <a:p>
            <a:endParaRPr lang="en-GB" sz="1400" dirty="0"/>
          </a:p>
          <a:p>
            <a:r>
              <a:rPr lang="en-GB" sz="1400" dirty="0"/>
              <a:t>It is difficult to gauge how well understood and how supportive customers are of the technical or operational changes that are being proposed by DSC Change Proposals </a:t>
            </a:r>
          </a:p>
          <a:p>
            <a:endParaRPr lang="en-GB" sz="1400" dirty="0"/>
          </a:p>
          <a:p>
            <a:r>
              <a:rPr lang="en-GB" sz="1400" b="1" dirty="0"/>
              <a:t>As a result of the above findings, DSG may no longer be providing </a:t>
            </a:r>
            <a:r>
              <a:rPr lang="en-GB" sz="1400" b="1" dirty="0" err="1"/>
              <a:t>ChMC</a:t>
            </a:r>
            <a:r>
              <a:rPr lang="en-GB" sz="1400" b="1" dirty="0"/>
              <a:t> with the consultative and advisory support it requires   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20665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Options for </a:t>
            </a:r>
            <a:r>
              <a:rPr lang="en-GB" dirty="0" err="1"/>
              <a:t>ChMC</a:t>
            </a:r>
            <a:r>
              <a:rPr lang="en-GB" dirty="0"/>
              <a:t> Consideration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607049"/>
          </a:xfrm>
        </p:spPr>
        <p:txBody>
          <a:bodyPr>
            <a:normAutofit/>
          </a:bodyPr>
          <a:lstStyle/>
          <a:p>
            <a:pPr algn="just"/>
            <a:r>
              <a:rPr lang="en-US" sz="1400" dirty="0"/>
              <a:t>What do </a:t>
            </a:r>
            <a:r>
              <a:rPr lang="en-US" sz="1400" dirty="0" err="1"/>
              <a:t>ChMC</a:t>
            </a:r>
            <a:r>
              <a:rPr lang="en-US" sz="1400" dirty="0"/>
              <a:t> want going forward from the Delivery Sub Group?</a:t>
            </a:r>
          </a:p>
          <a:p>
            <a:pPr algn="just"/>
            <a:endParaRPr lang="en-US" sz="1400" dirty="0"/>
          </a:p>
          <a:p>
            <a:pPr algn="just"/>
            <a:r>
              <a:rPr lang="en-US" sz="1400" dirty="0"/>
              <a:t>Can DSG be better </a:t>
            </a:r>
            <a:r>
              <a:rPr lang="en-US" sz="1400" dirty="0" err="1"/>
              <a:t>utilised</a:t>
            </a:r>
            <a:r>
              <a:rPr lang="en-US" sz="1400" dirty="0"/>
              <a:t> – are we able to gain technical and operational input within these sessions?  </a:t>
            </a:r>
          </a:p>
          <a:p>
            <a:pPr algn="just"/>
            <a:endParaRPr lang="en-US" sz="1400" dirty="0"/>
          </a:p>
          <a:p>
            <a:pPr algn="just"/>
            <a:r>
              <a:rPr lang="en-US" sz="1400" dirty="0"/>
              <a:t>Would a more fluid approach to gain customer input work better? e.g. Change Pack Clinics during consultation phase?</a:t>
            </a:r>
          </a:p>
          <a:p>
            <a:pPr algn="just"/>
            <a:endParaRPr lang="en-US" sz="1400" dirty="0"/>
          </a:p>
          <a:p>
            <a:pPr algn="just"/>
            <a:r>
              <a:rPr lang="en-US" sz="1400" dirty="0"/>
              <a:t>Do customers prefer a ‘self serve’ process – akin to other industry change processes such as SEC? </a:t>
            </a:r>
          </a:p>
          <a:p>
            <a:endParaRPr lang="en-US" sz="1400" dirty="0"/>
          </a:p>
          <a:p>
            <a:r>
              <a:rPr lang="en-US" sz="1400" dirty="0"/>
              <a:t>Are there any views from customers on how we support you more in gaining your input in the change development process? </a:t>
            </a:r>
          </a:p>
        </p:txBody>
      </p:sp>
    </p:spTree>
    <p:extLst>
      <p:ext uri="{BB962C8B-B14F-4D97-AF65-F5344CB8AC3E}">
        <p14:creationId xmlns:p14="http://schemas.microsoft.com/office/powerpoint/2010/main" val="2099160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224c229d-20fe-4222-8b4d-5eb3612fed58"/>
    <ds:schemaRef ds:uri="537ce229-4bb1-4720-badb-2ed4082bc479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5AD6B6-91DB-4C93-863C-2CC81D7B2AB0}"/>
</file>

<file path=docProps/app.xml><?xml version="1.0" encoding="utf-8"?>
<Properties xmlns="http://schemas.openxmlformats.org/officeDocument/2006/extended-properties" xmlns:vt="http://schemas.openxmlformats.org/officeDocument/2006/docPropsVTypes">
  <TotalTime>5833</TotalTime>
  <Words>391</Words>
  <Application>Microsoft Office PowerPoint</Application>
  <PresentationFormat>On-screen Show (16:9)</PresentationFormat>
  <Paragraphs>39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  DSC Delivery Sub Group Xoserve Insight for Consideration   June 2022</vt:lpstr>
      <vt:lpstr>Recap – Purpose of DSC Delivery Sub Group </vt:lpstr>
      <vt:lpstr>DSG Insights</vt:lpstr>
      <vt:lpstr>Options for ChMC Consideration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Rachel Taggart</cp:lastModifiedBy>
  <cp:revision>121</cp:revision>
  <dcterms:created xsi:type="dcterms:W3CDTF">2018-09-02T17:12:15Z</dcterms:created>
  <dcterms:modified xsi:type="dcterms:W3CDTF">2022-05-27T09:57:43Z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</Properties>
</file>