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139" r:id="rId6"/>
  </p:sldMasterIdLst>
  <p:notesMasterIdLst>
    <p:notesMasterId r:id="rId13"/>
  </p:notesMasterIdLst>
  <p:handoutMasterIdLst>
    <p:handoutMasterId r:id="rId14"/>
  </p:handoutMasterIdLst>
  <p:sldIdLst>
    <p:sldId id="352" r:id="rId7"/>
    <p:sldId id="354" r:id="rId8"/>
    <p:sldId id="914" r:id="rId9"/>
    <p:sldId id="900" r:id="rId10"/>
    <p:sldId id="910" r:id="rId11"/>
    <p:sldId id="916" r:id="rId12"/>
  </p:sldIdLst>
  <p:sldSz cx="9144000" cy="5143500" type="screen16x9"/>
  <p:notesSz cx="6724650" cy="9774238"/>
  <p:defaultTextStyle>
    <a:defPPr>
      <a:defRPr lang="en-US"/>
    </a:defPPr>
    <a:lvl1pPr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66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33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98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64" algn="l" defTabSz="457166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29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95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160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326" algn="l" defTabSz="914333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1" userDrawn="1">
          <p15:clr>
            <a:srgbClr val="A4A3A4"/>
          </p15:clr>
        </p15:guide>
        <p15:guide id="2" pos="2095" userDrawn="1">
          <p15:clr>
            <a:srgbClr val="A4A3A4"/>
          </p15:clr>
        </p15:guide>
        <p15:guide id="3" orient="horz" pos="3325" userDrawn="1">
          <p15:clr>
            <a:srgbClr val="A4A3A4"/>
          </p15:clr>
        </p15:guide>
        <p15:guide id="4" pos="207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Krupa" initials="EK" lastIdx="1" clrIdx="0"/>
  <p:cmAuthor id="2" name="Laing, Stephen" initials="LS" lastIdx="1" clrIdx="1">
    <p:extLst>
      <p:ext uri="{19B8F6BF-5375-455C-9EA6-DF929625EA0E}">
        <p15:presenceInfo xmlns:p15="http://schemas.microsoft.com/office/powerpoint/2012/main" userId="S-1-5-21-4145888014-839675345-3125187760-1697" providerId="AD"/>
      </p:ext>
    </p:extLst>
  </p:cmAuthor>
  <p:cmAuthor id="3" name="Ian Leitch" initials="IL" lastIdx="8" clrIdx="2">
    <p:extLst>
      <p:ext uri="{19B8F6BF-5375-455C-9EA6-DF929625EA0E}">
        <p15:presenceInfo xmlns:p15="http://schemas.microsoft.com/office/powerpoint/2012/main" userId="S::Ian.Leitch@xoserve.com::e0cbf019-06cb-471e-bc5a-b32cecb6f5ca" providerId="AD"/>
      </p:ext>
    </p:extLst>
  </p:cmAuthor>
  <p:cmAuthor id="4" name="Dave Jones" initials="DJ" lastIdx="6" clrIdx="3">
    <p:extLst>
      <p:ext uri="{19B8F6BF-5375-455C-9EA6-DF929625EA0E}">
        <p15:presenceInfo xmlns:p15="http://schemas.microsoft.com/office/powerpoint/2012/main" userId="S-1-5-21-4145888014-839675345-3125187760-6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26A412"/>
    <a:srgbClr val="FFCC00"/>
    <a:srgbClr val="E8EAF1"/>
    <a:srgbClr val="F09F0E"/>
    <a:srgbClr val="CED1E1"/>
    <a:srgbClr val="CED1E2"/>
    <a:srgbClr val="D2232A"/>
    <a:srgbClr val="0070C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5D331-3AEC-4E7B-BE2C-7C2C68420D80}" v="14654" dt="2021-10-04T14:02:55.039"/>
    <p1510:client id="{09D90A09-FF0C-4E0F-8930-34AFE7E82372}" v="1" dt="2021-10-04T09:29:28.723"/>
    <p1510:client id="{947E57A2-3E73-454A-B0A9-D5E71541BE87}" v="3" dt="2021-10-04T10:34:19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94796" autoAdjust="0"/>
  </p:normalViewPr>
  <p:slideViewPr>
    <p:cSldViewPr snapToGrid="0">
      <p:cViewPr>
        <p:scale>
          <a:sx n="103" d="100"/>
          <a:sy n="103" d="100"/>
        </p:scale>
        <p:origin x="76" y="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61"/>
        <p:guide pos="2095"/>
        <p:guide orient="horz" pos="3325"/>
        <p:guide pos="207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2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2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04/10/2021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10024886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024886"/>
            <a:ext cx="2858073" cy="52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9403" tIns="44705" rIns="89403" bIns="447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370" y="10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04/10/2021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792163"/>
            <a:ext cx="7037388" cy="3957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85" tIns="45037" rIns="90085" bIns="450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0012" y="5014389"/>
            <a:ext cx="5273869" cy="4749668"/>
          </a:xfrm>
          <a:prstGeom prst="rect">
            <a:avLst/>
          </a:prstGeom>
        </p:spPr>
        <p:txBody>
          <a:bodyPr vert="horz" lIns="90085" tIns="45037" rIns="90085" bIns="450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10025393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370" y="10025393"/>
            <a:ext cx="2857977" cy="527741"/>
          </a:xfrm>
          <a:prstGeom prst="rect">
            <a:avLst/>
          </a:prstGeom>
        </p:spPr>
        <p:txBody>
          <a:bodyPr vert="horz" lIns="90085" tIns="45037" rIns="90085" bIns="45037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CE3B-317D-4AE0-BC7F-8267412B7C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354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372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31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1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69" tIns="46035" rIns="92069" bIns="46035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66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33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49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664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75" indent="-342875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895" indent="-285729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15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080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46" indent="-228582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11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578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744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5909" indent="-228582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378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731581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69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0680"/>
            <a:ext cx="7772400" cy="1102519"/>
          </a:xfrm>
        </p:spPr>
        <p:txBody>
          <a:bodyPr/>
          <a:lstStyle/>
          <a:p>
            <a:r>
              <a:rPr lang="en-GB" dirty="0"/>
              <a:t>UK Link Cloud Programme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4896" y="2053903"/>
            <a:ext cx="6400800" cy="1314450"/>
          </a:xfrm>
        </p:spPr>
        <p:txBody>
          <a:bodyPr vert="horz" lIns="91438" tIns="45719" rIns="91438" bIns="45719" rtlCol="0" anchor="t">
            <a:normAutofit fontScale="92500"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>
                <a:latin typeface="Arial"/>
                <a:cs typeface="Arial"/>
              </a:rPr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4C6-1C69-4A57-9A95-CA87AF48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" y="123478"/>
            <a:ext cx="8569411" cy="6375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UK Link Cloud Programme Update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7960-DBAC-4A30-841A-BCA8BACD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2447"/>
            <a:ext cx="8229600" cy="3932548"/>
          </a:xfrm>
        </p:spPr>
        <p:txBody>
          <a:bodyPr vert="horz" lIns="91438" tIns="45719" rIns="91438" bIns="45719" rtlCol="0" anchor="t"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342265" indent="-342265"/>
            <a:r>
              <a:rPr lang="en-US" sz="1400" dirty="0"/>
              <a:t>The programme of work to migrate the UK Link platform to the cloud is progressing well with build and test activities continuing to plan</a:t>
            </a:r>
          </a:p>
          <a:p>
            <a:pPr marL="0" indent="0">
              <a:buNone/>
            </a:pPr>
            <a:endParaRPr lang="en-US" sz="1400" dirty="0"/>
          </a:p>
          <a:p>
            <a:pPr marL="342265" indent="-342265"/>
            <a:r>
              <a:rPr lang="en-US" sz="1400" dirty="0"/>
              <a:t>Our initial rounds of functional, performance and penetration testing have been completed</a:t>
            </a:r>
          </a:p>
          <a:p>
            <a:pPr marL="342265" indent="-342265"/>
            <a:endParaRPr lang="en-US" sz="1400" dirty="0"/>
          </a:p>
          <a:p>
            <a:pPr marL="342265" indent="-342265"/>
            <a:r>
              <a:rPr lang="en-US" sz="1400" dirty="0"/>
              <a:t>The build of the target production environment is underway which will be followed by further testing phases and dress rehearsals to commence in November</a:t>
            </a:r>
          </a:p>
          <a:p>
            <a:pPr marL="342265" indent="-342265"/>
            <a:endParaRPr lang="en-US" sz="1400" dirty="0"/>
          </a:p>
          <a:p>
            <a:pPr marL="342265" indent="-342265"/>
            <a:r>
              <a:rPr lang="en-US" sz="1400" dirty="0"/>
              <a:t>UK Link portal development and testing also progressing to plan. In addition business change activities such as the cloud operating model and associated cutover activities are in progress</a:t>
            </a:r>
          </a:p>
          <a:p>
            <a:pPr marL="0" indent="0">
              <a:buNone/>
            </a:pPr>
            <a:endParaRPr lang="en-US" sz="1400" dirty="0"/>
          </a:p>
          <a:p>
            <a:pPr marL="342265" indent="-342265"/>
            <a:r>
              <a:rPr lang="en-US" sz="1400" dirty="0"/>
              <a:t>The one area that has been a challenge has been in the migration of the data </a:t>
            </a:r>
            <a:r>
              <a:rPr lang="en-GB" sz="1400"/>
              <a:t>in an appropriate time frame, to limit customer impact</a:t>
            </a:r>
            <a:endParaRPr lang="en-US" sz="1400" dirty="0"/>
          </a:p>
          <a:p>
            <a:pPr marL="342265" indent="-342265"/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903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F860-4495-453F-9CAA-09FA5FDD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86" y="123478"/>
            <a:ext cx="8482914" cy="63758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Data Migration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6848-DBE4-46E3-8C69-1EAC161F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1" y="809368"/>
            <a:ext cx="8581767" cy="3922622"/>
          </a:xfrm>
        </p:spPr>
        <p:txBody>
          <a:bodyPr vert="horz" lIns="91438" tIns="45719" rIns="91438" bIns="45719" rtlCol="0" anchor="t">
            <a:normAutofit fontScale="77500" lnSpcReduction="20000"/>
          </a:bodyPr>
          <a:lstStyle/>
          <a:p>
            <a:r>
              <a:rPr lang="en-GB" sz="1800" dirty="0"/>
              <a:t>As part of the transition process we need to migrate approximately 26TB of ISU data during our outage window using an SAP approved migration process</a:t>
            </a:r>
          </a:p>
          <a:p>
            <a:endParaRPr lang="en-GB" sz="1800" dirty="0"/>
          </a:p>
          <a:p>
            <a:r>
              <a:rPr lang="en-GB" sz="1800" dirty="0"/>
              <a:t>Initial tests took over 120 hours to successfully complete the migration, we did not anticipate the activity to take this period of time</a:t>
            </a:r>
          </a:p>
          <a:p>
            <a:endParaRPr lang="en-GB" sz="1800" dirty="0"/>
          </a:p>
          <a:p>
            <a:r>
              <a:rPr lang="en-GB" sz="1800" dirty="0"/>
              <a:t>Substantial refining and re-testing of the process has been carried out and this time has reduced to 62 hours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In order to provide sufficient time during the transition window to complete all activities and ensure a successful transition we are working to understand what this means on a process by process basis.  Planning indicates that this could take place on the UK Link system over a four day period (Fri-Mon) during mid February 2022.  We are still fully assessing to minimise impacts</a:t>
            </a:r>
          </a:p>
          <a:p>
            <a:pPr marL="0" indent="0">
              <a:buNone/>
            </a:pPr>
            <a:endParaRPr lang="en-GB" sz="1800" dirty="0"/>
          </a:p>
          <a:p>
            <a:pPr marL="342265" indent="-342265"/>
            <a:r>
              <a:rPr lang="en-GB" sz="1800" dirty="0">
                <a:latin typeface="Arial"/>
                <a:cs typeface="Arial"/>
              </a:rPr>
              <a:t>Whilst this option is viable, we have also sought to identify a range of alternate migration approaches in order to provide a range of options</a:t>
            </a:r>
          </a:p>
          <a:p>
            <a:endParaRPr lang="en-GB" sz="1800" dirty="0"/>
          </a:p>
          <a:p>
            <a:r>
              <a:rPr lang="en-GB" sz="1800" dirty="0"/>
              <a:t>Only one viable alternate approach has been identified – a proprietary migration approach that would be conducted by SAP and is described on the following slide</a:t>
            </a:r>
          </a:p>
          <a:p>
            <a:pPr marL="0" indent="0">
              <a:buNone/>
            </a:pPr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108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F860-4495-453F-9CAA-09FA5FDD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86" y="123478"/>
            <a:ext cx="8482914" cy="63758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Data Migration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6848-DBE4-46E3-8C69-1EAC161F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1" y="809367"/>
            <a:ext cx="8581767" cy="4120979"/>
          </a:xfrm>
        </p:spPr>
        <p:txBody>
          <a:bodyPr>
            <a:normAutofit fontScale="92500" lnSpcReduction="10000"/>
          </a:bodyPr>
          <a:lstStyle/>
          <a:p>
            <a:r>
              <a:rPr lang="en-US" sz="1200" dirty="0"/>
              <a:t>SAP</a:t>
            </a:r>
            <a:r>
              <a:rPr lang="en-US" sz="1400" dirty="0"/>
              <a:t> have offered a solution which will allow us to carry out the needed data migration and associated activities over a single weekend therefore reducing the impact to customers</a:t>
            </a:r>
          </a:p>
          <a:p>
            <a:endParaRPr lang="en-US" sz="1400" dirty="0"/>
          </a:p>
          <a:p>
            <a:r>
              <a:rPr lang="en-US" sz="1400" dirty="0"/>
              <a:t>This approach has been </a:t>
            </a:r>
            <a:r>
              <a:rPr lang="en-US" sz="1400" dirty="0" err="1"/>
              <a:t>utilised</a:t>
            </a:r>
            <a:r>
              <a:rPr lang="en-US" sz="1400" dirty="0"/>
              <a:t> successfully for many large scale SAP migrations and has required Xoserve to engage SAP directly to work with us to execute.</a:t>
            </a:r>
          </a:p>
          <a:p>
            <a:endParaRPr lang="en-US" sz="1400" dirty="0"/>
          </a:p>
          <a:p>
            <a:r>
              <a:rPr lang="en-US" sz="1400" dirty="0"/>
              <a:t>The approach involves a number of test cycles and dress rehearsals to provide confidence in the process &amp; technology the first of which is due to complete at the end of October. In order to build, test and assure this process we would need to target a go live cutover date of 12/13</a:t>
            </a:r>
            <a:r>
              <a:rPr lang="en-US" sz="1400" baseline="30000" dirty="0"/>
              <a:t>th</a:t>
            </a:r>
            <a:r>
              <a:rPr lang="en-US" sz="1400" dirty="0"/>
              <a:t> March 2022</a:t>
            </a:r>
          </a:p>
          <a:p>
            <a:endParaRPr lang="en-US" sz="1400" dirty="0"/>
          </a:p>
          <a:p>
            <a:r>
              <a:rPr lang="en-US" sz="1400" dirty="0"/>
              <a:t>This timeline brings MTC project very close to the currently proposed start of CSS transition activities which with current timelines are due to commence on 26</a:t>
            </a:r>
            <a:r>
              <a:rPr lang="en-US" sz="1400" baseline="30000" dirty="0"/>
              <a:t>th</a:t>
            </a:r>
            <a:r>
              <a:rPr lang="en-US" sz="1400" dirty="0"/>
              <a:t> March</a:t>
            </a:r>
          </a:p>
          <a:p>
            <a:endParaRPr lang="en-US" sz="1400" dirty="0"/>
          </a:p>
          <a:p>
            <a:r>
              <a:rPr lang="en-US" sz="1400" dirty="0"/>
              <a:t>On that date Xoserve and other Parties Under Integration (PUIs) will need commence a number of key activities in support of the central programme including the provision of a Data Extract from UK Link and bringing an outbound API live</a:t>
            </a:r>
          </a:p>
          <a:p>
            <a:endParaRPr lang="en-US" sz="1400" dirty="0"/>
          </a:p>
          <a:p>
            <a:r>
              <a:rPr lang="en-US" sz="1400" dirty="0"/>
              <a:t>Testing, dress rehearsals and transition will therefore be done in alignment with the Xoserve CSSC programme to ensure any risk to their transition activities is understood and mitigations are in place</a:t>
            </a:r>
          </a:p>
          <a:p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5261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F860-4495-453F-9CAA-09FA5FDD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86" y="92666"/>
            <a:ext cx="8482914" cy="65602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Data Migration - Summary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6848-DBE4-46E3-8C69-1EAC161F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957" y="803192"/>
            <a:ext cx="8581767" cy="40344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The reason for presenting this information is to talk you through the two migration options open to us and to keep you informed as we progress with our analysis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We are doing our utmost to find the best window to implement prior to CSS Go Live. It will be much harder to implement post CSS</a:t>
            </a:r>
          </a:p>
          <a:p>
            <a:endParaRPr lang="en-US" sz="2000" dirty="0"/>
          </a:p>
          <a:p>
            <a:r>
              <a:rPr lang="en-US" sz="2000" dirty="0"/>
              <a:t>We are supporting CSS performance and migration testing activities and these require ISU to be in the cloud to adhere to the Programme performance and non-functional requirements</a:t>
            </a:r>
          </a:p>
          <a:p>
            <a:endParaRPr lang="en-US" sz="2000" dirty="0"/>
          </a:p>
          <a:p>
            <a:r>
              <a:rPr lang="en-US" sz="2000" dirty="0"/>
              <a:t>To not implement would increase costs for both </a:t>
            </a:r>
            <a:r>
              <a:rPr lang="en-US" sz="2000" dirty="0" err="1"/>
              <a:t>Programmes</a:t>
            </a:r>
            <a:r>
              <a:rPr lang="en-US" sz="2000" dirty="0"/>
              <a:t> as we would incur further </a:t>
            </a:r>
            <a:r>
              <a:rPr lang="en-US" sz="2000" dirty="0" err="1"/>
              <a:t>licencing</a:t>
            </a:r>
            <a:r>
              <a:rPr lang="en-US" sz="2000" dirty="0"/>
              <a:t> costs as well as the  continuation of Programme teams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 would also be much harder to secure an implementation window within an Industry release cycle as it would have to be approved via both REC and DSC</a:t>
            </a:r>
          </a:p>
          <a:p>
            <a:endParaRPr lang="en-US" sz="2000" dirty="0"/>
          </a:p>
          <a:p>
            <a:r>
              <a:rPr lang="en-US" sz="2000" dirty="0"/>
              <a:t>We are continuing conversations with Ofgem and DCC in relation to the Switching Programme Go Live date. It should be noted the Central Programme is currently consulting with industry (from October 1</a:t>
            </a:r>
            <a:r>
              <a:rPr lang="en-US" sz="2000" baseline="30000" dirty="0"/>
              <a:t> -</a:t>
            </a:r>
            <a:r>
              <a:rPr lang="en-US" sz="2000" dirty="0"/>
              <a:t> 22) on the planned Transition and Go-Live. Xoserve will be submitting it’s views and preferred range of dates that </a:t>
            </a:r>
            <a:r>
              <a:rPr lang="en-US" sz="2000" dirty="0" err="1"/>
              <a:t>minimise</a:t>
            </a:r>
            <a:r>
              <a:rPr lang="en-US" sz="2000" dirty="0"/>
              <a:t> impact to its customers. The final date for CSS Go Live will not be announced until January 2022</a:t>
            </a:r>
          </a:p>
          <a:p>
            <a:pPr marL="0" indent="0">
              <a:buNone/>
            </a:pPr>
            <a:endParaRPr lang="en-US" sz="4400" dirty="0"/>
          </a:p>
          <a:p>
            <a:endParaRPr lang="en-US" sz="1800" dirty="0"/>
          </a:p>
          <a:p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3442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F860-4495-453F-9CAA-09FA5FDD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86" y="86490"/>
            <a:ext cx="8482914" cy="65602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Data Migration - Summary</a:t>
            </a: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6848-DBE4-46E3-8C69-1EAC161FD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1" y="648730"/>
            <a:ext cx="8581767" cy="4417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We will continue to </a:t>
            </a:r>
            <a:r>
              <a:rPr lang="en-US" sz="1400" dirty="0" err="1"/>
              <a:t>analyse</a:t>
            </a:r>
            <a:r>
              <a:rPr lang="en-US" sz="1400" dirty="0"/>
              <a:t> both options throughout October to understand the best migration solution.  We will provide checkpoint updates to confirm the following: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Confirmation of successful test cycle for the SAP solution</a:t>
            </a:r>
          </a:p>
          <a:p>
            <a:pPr lvl="1"/>
            <a:r>
              <a:rPr lang="en-US" sz="1400" dirty="0"/>
              <a:t>Mitigation options to support CSSC data export transition activities at the end of March should there be any issues with the move to cloud</a:t>
            </a:r>
          </a:p>
          <a:p>
            <a:pPr lvl="1"/>
            <a:r>
              <a:rPr lang="en-US" sz="1400" dirty="0"/>
              <a:t>Combined dress rehearsal and transition plan for move to cloud and CSSC cutover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400" dirty="0"/>
              <a:t>We would therefore be in a position to share a proposed go live date and solution by w/c 1</a:t>
            </a:r>
            <a:r>
              <a:rPr lang="en-US" sz="1400" baseline="30000" dirty="0"/>
              <a:t>st</a:t>
            </a:r>
            <a:r>
              <a:rPr lang="en-US" sz="1400" dirty="0"/>
              <a:t> November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800" dirty="0"/>
          </a:p>
          <a:p>
            <a:endParaRPr lang="en-US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481179947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Lee Foster</DisplayName>
        <AccountId>63</AccountId>
        <AccountType/>
      </UserInfo>
      <UserInfo>
        <DisplayName>Emma J Lyndon</DisplayName>
        <AccountId>275</AccountId>
        <AccountType/>
      </UserInfo>
      <UserInfo>
        <DisplayName>Dave Jones</DisplayName>
        <AccountId>16</AccountId>
        <AccountType/>
      </UserInfo>
      <UserInfo>
        <DisplayName>Andy Simpson</DisplayName>
        <AccountId>84</AccountId>
        <AccountType/>
      </UserInfo>
      <UserInfo>
        <DisplayName>Ian Leitch</DisplayName>
        <AccountId>31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acdd1cf2-29be-497d-9993-6974bb4f4d21"/>
    <ds:schemaRef ds:uri="13fd8c26-c373-4654-9f1c-735c3316ced4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F49ECE-674B-46C5-B843-5A00B9EEA866}"/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11844</TotalTime>
  <Words>846</Words>
  <Application>Microsoft Office PowerPoint</Application>
  <PresentationFormat>On-screen Show (16:9)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xoserve templates</vt:lpstr>
      <vt:lpstr>Office Theme</vt:lpstr>
      <vt:lpstr>1_xoserve templates</vt:lpstr>
      <vt:lpstr>UK Link Cloud Programme</vt:lpstr>
      <vt:lpstr>UK Link Cloud Programme Update</vt:lpstr>
      <vt:lpstr>Data Migration</vt:lpstr>
      <vt:lpstr>Data Migration</vt:lpstr>
      <vt:lpstr>Data Migration - Summary</vt:lpstr>
      <vt:lpstr>Data Migration - Summary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Emma J Lyndon</cp:lastModifiedBy>
  <cp:revision>266</cp:revision>
  <cp:lastPrinted>2019-12-17T14:02:10Z</cp:lastPrinted>
  <dcterms:created xsi:type="dcterms:W3CDTF">2011-09-20T14:58:41Z</dcterms:created>
  <dcterms:modified xsi:type="dcterms:W3CDTF">2021-10-04T14:02:55Z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0x01010050FB9CDCC5328344A3162B2D7C8A4CE2</vt:lpwstr>
  </property>
</Properties>
</file>