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8"/>
  </p:notesMasterIdLst>
  <p:sldIdLst>
    <p:sldId id="1541" r:id="rId5"/>
    <p:sldId id="1542" r:id="rId6"/>
    <p:sldId id="207613772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C065FE-1FBE-1548-8E71-777B00808BFC}" v="1" dt="2023-03-30T10:23:17.7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5"/>
  </p:normalViewPr>
  <p:slideViewPr>
    <p:cSldViewPr snapToGrid="0">
      <p:cViewPr varScale="1">
        <p:scale>
          <a:sx n="58" d="100"/>
          <a:sy n="58" d="100"/>
        </p:scale>
        <p:origin x="9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e Williams" userId="d39fd7a2-e977-4005-a1b8-665cd7ce1fbd" providerId="ADAL" clId="{3BC065FE-1FBE-1548-8E71-777B00808BFC}"/>
    <pc:docChg chg="undo custSel modSld">
      <pc:chgData name="Joanne Williams" userId="d39fd7a2-e977-4005-a1b8-665cd7ce1fbd" providerId="ADAL" clId="{3BC065FE-1FBE-1548-8E71-777B00808BFC}" dt="2023-03-30T14:11:58.114" v="349" actId="20577"/>
      <pc:docMkLst>
        <pc:docMk/>
      </pc:docMkLst>
      <pc:sldChg chg="modSp mod">
        <pc:chgData name="Joanne Williams" userId="d39fd7a2-e977-4005-a1b8-665cd7ce1fbd" providerId="ADAL" clId="{3BC065FE-1FBE-1548-8E71-777B00808BFC}" dt="2023-03-30T14:11:17.537" v="344" actId="20577"/>
        <pc:sldMkLst>
          <pc:docMk/>
          <pc:sldMk cId="1440704070" sldId="1542"/>
        </pc:sldMkLst>
        <pc:spChg chg="mod">
          <ac:chgData name="Joanne Williams" userId="d39fd7a2-e977-4005-a1b8-665cd7ce1fbd" providerId="ADAL" clId="{3BC065FE-1FBE-1548-8E71-777B00808BFC}" dt="2023-03-30T14:11:17.537" v="344" actId="20577"/>
          <ac:spMkLst>
            <pc:docMk/>
            <pc:sldMk cId="1440704070" sldId="1542"/>
            <ac:spMk id="3" creationId="{F6455E3C-0B4E-FD48-BAAC-73087A795611}"/>
          </ac:spMkLst>
        </pc:spChg>
      </pc:sldChg>
      <pc:sldChg chg="addSp delSp modSp mod">
        <pc:chgData name="Joanne Williams" userId="d39fd7a2-e977-4005-a1b8-665cd7ce1fbd" providerId="ADAL" clId="{3BC065FE-1FBE-1548-8E71-777B00808BFC}" dt="2023-03-30T14:11:58.114" v="349" actId="20577"/>
        <pc:sldMkLst>
          <pc:docMk/>
          <pc:sldMk cId="3178651953" sldId="2076137728"/>
        </pc:sldMkLst>
        <pc:spChg chg="mod">
          <ac:chgData name="Joanne Williams" userId="d39fd7a2-e977-4005-a1b8-665cd7ce1fbd" providerId="ADAL" clId="{3BC065FE-1FBE-1548-8E71-777B00808BFC}" dt="2023-03-30T14:09:29.825" v="316" actId="255"/>
          <ac:spMkLst>
            <pc:docMk/>
            <pc:sldMk cId="3178651953" sldId="2076137728"/>
            <ac:spMk id="3" creationId="{C22CE7E6-E29D-F536-CBAF-C486984BDE23}"/>
          </ac:spMkLst>
        </pc:spChg>
        <pc:spChg chg="mod">
          <ac:chgData name="Joanne Williams" userId="d39fd7a2-e977-4005-a1b8-665cd7ce1fbd" providerId="ADAL" clId="{3BC065FE-1FBE-1548-8E71-777B00808BFC}" dt="2023-03-30T14:11:35.184" v="345" actId="1076"/>
          <ac:spMkLst>
            <pc:docMk/>
            <pc:sldMk cId="3178651953" sldId="2076137728"/>
            <ac:spMk id="8" creationId="{81B6B2BB-F80D-931E-38DD-98E0A4CE544A}"/>
          </ac:spMkLst>
        </pc:spChg>
        <pc:spChg chg="mod">
          <ac:chgData name="Joanne Williams" userId="d39fd7a2-e977-4005-a1b8-665cd7ce1fbd" providerId="ADAL" clId="{3BC065FE-1FBE-1548-8E71-777B00808BFC}" dt="2023-03-30T14:10:48.128" v="337" actId="14100"/>
          <ac:spMkLst>
            <pc:docMk/>
            <pc:sldMk cId="3178651953" sldId="2076137728"/>
            <ac:spMk id="12" creationId="{755BDA16-1DBB-5907-81A1-F7BC0C6BD851}"/>
          </ac:spMkLst>
        </pc:spChg>
        <pc:spChg chg="mod">
          <ac:chgData name="Joanne Williams" userId="d39fd7a2-e977-4005-a1b8-665cd7ce1fbd" providerId="ADAL" clId="{3BC065FE-1FBE-1548-8E71-777B00808BFC}" dt="2023-03-30T14:11:46.656" v="347" actId="14100"/>
          <ac:spMkLst>
            <pc:docMk/>
            <pc:sldMk cId="3178651953" sldId="2076137728"/>
            <ac:spMk id="15" creationId="{E9AD0A79-C370-1EA8-1B5D-C04A36675253}"/>
          </ac:spMkLst>
        </pc:spChg>
        <pc:spChg chg="mod">
          <ac:chgData name="Joanne Williams" userId="d39fd7a2-e977-4005-a1b8-665cd7ce1fbd" providerId="ADAL" clId="{3BC065FE-1FBE-1548-8E71-777B00808BFC}" dt="2023-03-30T14:07:02.943" v="303" actId="14100"/>
          <ac:spMkLst>
            <pc:docMk/>
            <pc:sldMk cId="3178651953" sldId="2076137728"/>
            <ac:spMk id="16" creationId="{B5F6C26F-53F6-5D9E-9198-89DF28223690}"/>
          </ac:spMkLst>
        </pc:spChg>
        <pc:spChg chg="mod">
          <ac:chgData name="Joanne Williams" userId="d39fd7a2-e977-4005-a1b8-665cd7ce1fbd" providerId="ADAL" clId="{3BC065FE-1FBE-1548-8E71-777B00808BFC}" dt="2023-03-30T10:25:45.701" v="74" actId="14100"/>
          <ac:spMkLst>
            <pc:docMk/>
            <pc:sldMk cId="3178651953" sldId="2076137728"/>
            <ac:spMk id="22" creationId="{7765525F-DB46-45BA-F39C-732254761AF5}"/>
          </ac:spMkLst>
        </pc:spChg>
        <pc:spChg chg="mod">
          <ac:chgData name="Joanne Williams" userId="d39fd7a2-e977-4005-a1b8-665cd7ce1fbd" providerId="ADAL" clId="{3BC065FE-1FBE-1548-8E71-777B00808BFC}" dt="2023-03-30T14:06:43.131" v="296" actId="14100"/>
          <ac:spMkLst>
            <pc:docMk/>
            <pc:sldMk cId="3178651953" sldId="2076137728"/>
            <ac:spMk id="23" creationId="{6D05B43F-166E-8F17-13D8-21177C0AF265}"/>
          </ac:spMkLst>
        </pc:spChg>
        <pc:spChg chg="mod">
          <ac:chgData name="Joanne Williams" userId="d39fd7a2-e977-4005-a1b8-665cd7ce1fbd" providerId="ADAL" clId="{3BC065FE-1FBE-1548-8E71-777B00808BFC}" dt="2023-03-30T14:11:46.656" v="347" actId="14100"/>
          <ac:spMkLst>
            <pc:docMk/>
            <pc:sldMk cId="3178651953" sldId="2076137728"/>
            <ac:spMk id="25" creationId="{6FEB484C-D287-49CF-7130-A3731672E8BC}"/>
          </ac:spMkLst>
        </pc:spChg>
        <pc:spChg chg="mod">
          <ac:chgData name="Joanne Williams" userId="d39fd7a2-e977-4005-a1b8-665cd7ce1fbd" providerId="ADAL" clId="{3BC065FE-1FBE-1548-8E71-777B00808BFC}" dt="2023-03-30T14:08:33.015" v="311" actId="1076"/>
          <ac:spMkLst>
            <pc:docMk/>
            <pc:sldMk cId="3178651953" sldId="2076137728"/>
            <ac:spMk id="33" creationId="{D0C71EFE-B7F2-7C0F-56C9-E5A4E6EC20C2}"/>
          </ac:spMkLst>
        </pc:spChg>
        <pc:spChg chg="mod">
          <ac:chgData name="Joanne Williams" userId="d39fd7a2-e977-4005-a1b8-665cd7ce1fbd" providerId="ADAL" clId="{3BC065FE-1FBE-1548-8E71-777B00808BFC}" dt="2023-03-30T14:11:58.114" v="349" actId="20577"/>
          <ac:spMkLst>
            <pc:docMk/>
            <pc:sldMk cId="3178651953" sldId="2076137728"/>
            <ac:spMk id="34" creationId="{40EC5092-3138-326E-FD78-26CB524682D6}"/>
          </ac:spMkLst>
        </pc:spChg>
        <pc:spChg chg="del">
          <ac:chgData name="Joanne Williams" userId="d39fd7a2-e977-4005-a1b8-665cd7ce1fbd" providerId="ADAL" clId="{3BC065FE-1FBE-1548-8E71-777B00808BFC}" dt="2023-03-30T10:56:47.108" v="191" actId="478"/>
          <ac:spMkLst>
            <pc:docMk/>
            <pc:sldMk cId="3178651953" sldId="2076137728"/>
            <ac:spMk id="36" creationId="{6AE4F44C-BF9B-F495-065A-C937053E12FD}"/>
          </ac:spMkLst>
        </pc:spChg>
        <pc:spChg chg="add mod">
          <ac:chgData name="Joanne Williams" userId="d39fd7a2-e977-4005-a1b8-665cd7ce1fbd" providerId="ADAL" clId="{3BC065FE-1FBE-1548-8E71-777B00808BFC}" dt="2023-03-30T14:06:35.731" v="294" actId="1076"/>
          <ac:spMkLst>
            <pc:docMk/>
            <pc:sldMk cId="3178651953" sldId="2076137728"/>
            <ac:spMk id="37" creationId="{92C0103D-914C-81F1-01C6-8895DF6A5120}"/>
          </ac:spMkLst>
        </pc:spChg>
        <pc:spChg chg="mod">
          <ac:chgData name="Joanne Williams" userId="d39fd7a2-e977-4005-a1b8-665cd7ce1fbd" providerId="ADAL" clId="{3BC065FE-1FBE-1548-8E71-777B00808BFC}" dt="2023-03-30T14:06:48.903" v="298" actId="1076"/>
          <ac:spMkLst>
            <pc:docMk/>
            <pc:sldMk cId="3178651953" sldId="2076137728"/>
            <ac:spMk id="40" creationId="{3AA502B6-82C9-FE8D-081F-EDA22849328A}"/>
          </ac:spMkLst>
        </pc:spChg>
        <pc:spChg chg="mod">
          <ac:chgData name="Joanne Williams" userId="d39fd7a2-e977-4005-a1b8-665cd7ce1fbd" providerId="ADAL" clId="{3BC065FE-1FBE-1548-8E71-777B00808BFC}" dt="2023-03-30T14:06:53.088" v="300" actId="1076"/>
          <ac:spMkLst>
            <pc:docMk/>
            <pc:sldMk cId="3178651953" sldId="2076137728"/>
            <ac:spMk id="43" creationId="{3C5BF77D-F015-090C-4F9E-44F219A1B466}"/>
          </ac:spMkLst>
        </pc:spChg>
        <pc:spChg chg="mod">
          <ac:chgData name="Joanne Williams" userId="d39fd7a2-e977-4005-a1b8-665cd7ce1fbd" providerId="ADAL" clId="{3BC065FE-1FBE-1548-8E71-777B00808BFC}" dt="2023-03-30T14:11:01.237" v="341" actId="1076"/>
          <ac:spMkLst>
            <pc:docMk/>
            <pc:sldMk cId="3178651953" sldId="2076137728"/>
            <ac:spMk id="44" creationId="{A9B29CAA-4F66-BC57-A08F-5E3B95655F7F}"/>
          </ac:spMkLst>
        </pc:spChg>
        <pc:spChg chg="mod">
          <ac:chgData name="Joanne Williams" userId="d39fd7a2-e977-4005-a1b8-665cd7ce1fbd" providerId="ADAL" clId="{3BC065FE-1FBE-1548-8E71-777B00808BFC}" dt="2023-03-30T14:11:50.285" v="348" actId="1076"/>
          <ac:spMkLst>
            <pc:docMk/>
            <pc:sldMk cId="3178651953" sldId="2076137728"/>
            <ac:spMk id="45" creationId="{269EA3E4-BEA1-9E9C-031E-4908EDF7B532}"/>
          </ac:spMkLst>
        </pc:spChg>
        <pc:spChg chg="mod">
          <ac:chgData name="Joanne Williams" userId="d39fd7a2-e977-4005-a1b8-665cd7ce1fbd" providerId="ADAL" clId="{3BC065FE-1FBE-1548-8E71-777B00808BFC}" dt="2023-03-30T14:09:38.342" v="317" actId="255"/>
          <ac:spMkLst>
            <pc:docMk/>
            <pc:sldMk cId="3178651953" sldId="2076137728"/>
            <ac:spMk id="46" creationId="{04017D90-5792-21DE-D466-E392800C2965}"/>
          </ac:spMkLst>
        </pc:spChg>
        <pc:spChg chg="mod">
          <ac:chgData name="Joanne Williams" userId="d39fd7a2-e977-4005-a1b8-665cd7ce1fbd" providerId="ADAL" clId="{3BC065FE-1FBE-1548-8E71-777B00808BFC}" dt="2023-03-30T10:25:35.922" v="71" actId="14100"/>
          <ac:spMkLst>
            <pc:docMk/>
            <pc:sldMk cId="3178651953" sldId="2076137728"/>
            <ac:spMk id="47" creationId="{80F516E5-4E34-16B2-64A2-AE0884561473}"/>
          </ac:spMkLst>
        </pc:spChg>
        <pc:spChg chg="add del mod">
          <ac:chgData name="Joanne Williams" userId="d39fd7a2-e977-4005-a1b8-665cd7ce1fbd" providerId="ADAL" clId="{3BC065FE-1FBE-1548-8E71-777B00808BFC}" dt="2023-03-30T10:56:42.632" v="190" actId="478"/>
          <ac:spMkLst>
            <pc:docMk/>
            <pc:sldMk cId="3178651953" sldId="2076137728"/>
            <ac:spMk id="49" creationId="{8F554CA0-2402-3762-4936-BB15F71B2B89}"/>
          </ac:spMkLst>
        </pc:spChg>
        <pc:spChg chg="mod">
          <ac:chgData name="Joanne Williams" userId="d39fd7a2-e977-4005-a1b8-665cd7ce1fbd" providerId="ADAL" clId="{3BC065FE-1FBE-1548-8E71-777B00808BFC}" dt="2023-03-30T14:07:17.004" v="308" actId="1076"/>
          <ac:spMkLst>
            <pc:docMk/>
            <pc:sldMk cId="3178651953" sldId="2076137728"/>
            <ac:spMk id="51" creationId="{5D37BA80-C50F-E7F9-6EBE-19D3B17C3224}"/>
          </ac:spMkLst>
        </pc:spChg>
        <pc:spChg chg="mod">
          <ac:chgData name="Joanne Williams" userId="d39fd7a2-e977-4005-a1b8-665cd7ce1fbd" providerId="ADAL" clId="{3BC065FE-1FBE-1548-8E71-777B00808BFC}" dt="2023-03-30T14:06:39.255" v="295" actId="14100"/>
          <ac:spMkLst>
            <pc:docMk/>
            <pc:sldMk cId="3178651953" sldId="2076137728"/>
            <ac:spMk id="52" creationId="{B8CF319D-5834-B648-FD6E-76323011CC99}"/>
          </ac:spMkLst>
        </pc:spChg>
      </pc:sldChg>
    </pc:docChg>
  </pc:docChgLst>
  <pc:docChgLst>
    <pc:chgData name="Kate Lancaster" userId="36a3dea0-8e9a-4a0f-8285-613d0b488086" providerId="ADAL" clId="{4AEE47C3-1588-4BCA-ADF4-D6BB9909C5A4}"/>
    <pc:docChg chg="custSel modSld">
      <pc:chgData name="Kate Lancaster" userId="36a3dea0-8e9a-4a0f-8285-613d0b488086" providerId="ADAL" clId="{4AEE47C3-1588-4BCA-ADF4-D6BB9909C5A4}" dt="2023-03-30T14:19:19.886" v="0" actId="478"/>
      <pc:docMkLst>
        <pc:docMk/>
      </pc:docMkLst>
      <pc:sldChg chg="delSp mod">
        <pc:chgData name="Kate Lancaster" userId="36a3dea0-8e9a-4a0f-8285-613d0b488086" providerId="ADAL" clId="{4AEE47C3-1588-4BCA-ADF4-D6BB9909C5A4}" dt="2023-03-30T14:19:19.886" v="0" actId="478"/>
        <pc:sldMkLst>
          <pc:docMk/>
          <pc:sldMk cId="1710057746" sldId="1541"/>
        </pc:sldMkLst>
        <pc:spChg chg="del">
          <ac:chgData name="Kate Lancaster" userId="36a3dea0-8e9a-4a0f-8285-613d0b488086" providerId="ADAL" clId="{4AEE47C3-1588-4BCA-ADF4-D6BB9909C5A4}" dt="2023-03-30T14:19:19.886" v="0" actId="478"/>
          <ac:spMkLst>
            <pc:docMk/>
            <pc:sldMk cId="1710057746" sldId="1541"/>
            <ac:spMk id="3" creationId="{F6A1B5CF-7FA9-3EEF-C2C2-45E5E64EB94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1738A-A61B-0C45-87EF-2CB547C0F135}" type="datetimeFigureOut">
              <a:rPr lang="en-US" smtClean="0"/>
              <a:t>3/30/2023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567E1F-74AE-7A48-950B-43290777A5AC}" type="slidenum">
              <a:rPr lang="en-US" smtClean="0"/>
              <a:t>‹#›</a:t>
            </a:fld>
            <a:endParaRPr lang="en-US"/>
          </a:p>
        </p:txBody>
      </p:sp>
    </p:spTree>
    <p:extLst>
      <p:ext uri="{BB962C8B-B14F-4D97-AF65-F5344CB8AC3E}">
        <p14:creationId xmlns:p14="http://schemas.microsoft.com/office/powerpoint/2010/main" val="1686641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567E1F-74AE-7A48-950B-43290777A5AC}" type="slidenum">
              <a:rPr lang="en-US" smtClean="0"/>
              <a:t>2</a:t>
            </a:fld>
            <a:endParaRPr lang="en-US"/>
          </a:p>
        </p:txBody>
      </p:sp>
    </p:spTree>
    <p:extLst>
      <p:ext uri="{BB962C8B-B14F-4D97-AF65-F5344CB8AC3E}">
        <p14:creationId xmlns:p14="http://schemas.microsoft.com/office/powerpoint/2010/main" val="2680809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D15C3A-2F39-4EA3-BA98-F5F2450E317E}" type="slidenum">
              <a:rPr lang="en-GB" smtClean="0"/>
              <a:t>3</a:t>
            </a:fld>
            <a:endParaRPr lang="en-GB"/>
          </a:p>
        </p:txBody>
      </p:sp>
    </p:spTree>
    <p:extLst>
      <p:ext uri="{BB962C8B-B14F-4D97-AF65-F5344CB8AC3E}">
        <p14:creationId xmlns:p14="http://schemas.microsoft.com/office/powerpoint/2010/main" val="8255808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93442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3194049" y="347325"/>
            <a:ext cx="6254751" cy="610232"/>
          </a:xfrm>
          <a:prstGeom prst="rect">
            <a:avLst/>
          </a:prstGeom>
        </p:spPr>
        <p:txBody>
          <a:bodyPr wrap="square">
            <a:spAutoFit/>
          </a:bodyPr>
          <a:lstStyle>
            <a:lvl1pPr algn="ctr">
              <a:defRPr kumimoji="0" lang="en-GB" sz="3462" b="0" i="0" u="none" strike="noStrike" kern="0" cap="none" spc="0" normalizeH="0" baseline="0" noProof="0" dirty="0" smtClean="0">
                <a:ln>
                  <a:noFill/>
                </a:ln>
                <a:solidFill>
                  <a:srgbClr val="FFBA1A"/>
                </a:solidFill>
                <a:effectLst/>
                <a:uLnTx/>
                <a:uFillTx/>
                <a:latin typeface="Poppins Light" panose="00000400000000000000" pitchFamily="2" charset="0"/>
                <a:ea typeface="+mj-ea"/>
                <a:cs typeface="Poppins Light" panose="00000400000000000000" pitchFamily="2" charset="0"/>
              </a:defRPr>
            </a:lvl1pPr>
          </a:lstStyle>
          <a:p>
            <a:pPr marL="16913" marR="6765" lvl="0" indent="0" algn="l" defTabSz="1217706" rtl="0" eaLnBrk="1" fontAlgn="auto" latinLnBrk="0" hangingPunct="1">
              <a:lnSpc>
                <a:spcPts val="3995"/>
              </a:lnSpc>
              <a:spcBef>
                <a:spcPts val="400"/>
              </a:spcBef>
              <a:spcAft>
                <a:spcPts val="0"/>
              </a:spcAft>
              <a:buClrTx/>
              <a:buSzTx/>
              <a:buFontTx/>
              <a:buNone/>
              <a:tabLst/>
              <a:defRPr/>
            </a:pPr>
            <a:r>
              <a:rPr kumimoji="0" lang="en-GB" sz="3462" b="0" i="0" u="none" strike="noStrike" kern="0" cap="none" spc="0" normalizeH="0" baseline="0" noProof="0">
                <a:ln>
                  <a:noFill/>
                </a:ln>
                <a:solidFill>
                  <a:srgbClr val="FFBA1A"/>
                </a:solidFill>
                <a:effectLst/>
                <a:uLnTx/>
                <a:uFillTx/>
                <a:latin typeface="Poppins 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609600" y="1196556"/>
            <a:ext cx="11074400" cy="5175211"/>
          </a:xfrm>
          <a:prstGeom prst="rect">
            <a:avLst/>
          </a:prstGeom>
        </p:spPr>
        <p:txBody>
          <a:bodyPr/>
          <a:lstStyle>
            <a:lvl1pPr>
              <a:defRPr sz="1199">
                <a:solidFill>
                  <a:schemeClr val="accent1"/>
                </a:solidFill>
              </a:defRPr>
            </a:lvl1pPr>
            <a:lvl2pPr>
              <a:defRPr sz="1199">
                <a:solidFill>
                  <a:schemeClr val="accent1"/>
                </a:solidFill>
              </a:defRPr>
            </a:lvl2pPr>
            <a:lvl3pPr>
              <a:defRPr sz="1199">
                <a:solidFill>
                  <a:schemeClr val="accent1"/>
                </a:solidFill>
              </a:defRPr>
            </a:lvl3pPr>
            <a:lvl4pPr>
              <a:defRPr sz="1199">
                <a:solidFill>
                  <a:schemeClr val="accent1"/>
                </a:solidFill>
              </a:defRPr>
            </a:lvl4pPr>
            <a:lvl5pPr>
              <a:defRPr sz="11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7533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442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9931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455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12675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6589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01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01018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74507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50021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xoserve.com/products-services/data-products/contact-management-service-cms/cms-rebuil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E9A5C-F313-7347-A4CE-5A39AEB36954}"/>
              </a:ext>
            </a:extLst>
          </p:cNvPr>
          <p:cNvSpPr>
            <a:spLocks noGrp="1"/>
          </p:cNvSpPr>
          <p:nvPr>
            <p:ph type="ctrTitle"/>
          </p:nvPr>
        </p:nvSpPr>
        <p:spPr/>
        <p:txBody>
          <a:bodyPr>
            <a:normAutofit/>
          </a:bodyPr>
          <a:lstStyle/>
          <a:p>
            <a:r>
              <a:rPr lang="en-US"/>
              <a:t>April ChMC</a:t>
            </a:r>
            <a:br>
              <a:rPr lang="en-US"/>
            </a:br>
            <a:r>
              <a:rPr lang="en-US"/>
              <a:t>CMS Rebuild Update </a:t>
            </a:r>
          </a:p>
        </p:txBody>
      </p:sp>
    </p:spTree>
    <p:extLst>
      <p:ext uri="{BB962C8B-B14F-4D97-AF65-F5344CB8AC3E}">
        <p14:creationId xmlns:p14="http://schemas.microsoft.com/office/powerpoint/2010/main" val="171005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C39CB-0BEC-574D-AB42-02DEDD509EA9}"/>
              </a:ext>
            </a:extLst>
          </p:cNvPr>
          <p:cNvSpPr>
            <a:spLocks noGrp="1"/>
          </p:cNvSpPr>
          <p:nvPr>
            <p:ph type="title"/>
          </p:nvPr>
        </p:nvSpPr>
        <p:spPr/>
        <p:txBody>
          <a:bodyPr/>
          <a:lstStyle/>
          <a:p>
            <a:r>
              <a:rPr lang="en-US"/>
              <a:t>Progress to Date</a:t>
            </a:r>
          </a:p>
        </p:txBody>
      </p:sp>
      <p:sp>
        <p:nvSpPr>
          <p:cNvPr id="3" name="Content Placeholder 2">
            <a:extLst>
              <a:ext uri="{FF2B5EF4-FFF2-40B4-BE49-F238E27FC236}">
                <a16:creationId xmlns:a16="http://schemas.microsoft.com/office/drawing/2014/main" id="{F6455E3C-0B4E-FD48-BAAC-73087A795611}"/>
              </a:ext>
            </a:extLst>
          </p:cNvPr>
          <p:cNvSpPr>
            <a:spLocks noGrp="1"/>
          </p:cNvSpPr>
          <p:nvPr>
            <p:ph idx="1"/>
          </p:nvPr>
        </p:nvSpPr>
        <p:spPr>
          <a:xfrm>
            <a:off x="361167" y="724846"/>
            <a:ext cx="11469666" cy="5843256"/>
          </a:xfrm>
        </p:spPr>
        <p:txBody>
          <a:bodyPr vert="horz" lIns="91440" tIns="45720" rIns="91440" bIns="45720" rtlCol="0" anchor="t">
            <a:noAutofit/>
          </a:bodyPr>
          <a:lstStyle/>
          <a:p>
            <a:pPr marL="456565" indent="-456565"/>
            <a:endParaRPr lang="en-US" sz="1200" dirty="0">
              <a:latin typeface="Arial"/>
              <a:cs typeface="Arial"/>
            </a:endParaRPr>
          </a:p>
          <a:p>
            <a:pPr marL="456565" indent="-456565"/>
            <a:r>
              <a:rPr lang="en-GB" sz="1400" dirty="0">
                <a:latin typeface="Arial"/>
                <a:cs typeface="Arial"/>
              </a:rPr>
              <a:t>XRN5556.d – The Isolation (ISO) and DTL processes will be going live on 24</a:t>
            </a:r>
            <a:r>
              <a:rPr lang="en-GB" sz="1400" baseline="30000" dirty="0">
                <a:latin typeface="Arial"/>
                <a:cs typeface="Arial"/>
              </a:rPr>
              <a:t>th</a:t>
            </a:r>
            <a:r>
              <a:rPr lang="en-GB" sz="1400" dirty="0">
                <a:latin typeface="Arial"/>
                <a:cs typeface="Arial"/>
              </a:rPr>
              <a:t> April 2023. To support this the following will be arranged:</a:t>
            </a:r>
          </a:p>
          <a:p>
            <a:pPr marL="989951" lvl="1" indent="-456565"/>
            <a:r>
              <a:rPr lang="en-GB" sz="1133" dirty="0">
                <a:latin typeface="Arial"/>
                <a:cs typeface="Arial"/>
              </a:rPr>
              <a:t>Customer Focus Group (11/04/23) – a run through of the processes</a:t>
            </a:r>
          </a:p>
          <a:p>
            <a:pPr marL="989951" lvl="1" indent="-456565"/>
            <a:r>
              <a:rPr lang="en-GB" sz="1133" dirty="0">
                <a:latin typeface="Arial"/>
                <a:cs typeface="Arial"/>
              </a:rPr>
              <a:t>Additional end to end process walkthrough week commencing 17/04/23</a:t>
            </a:r>
          </a:p>
          <a:p>
            <a:pPr marL="989951" lvl="1" indent="-456565"/>
            <a:r>
              <a:rPr lang="en-GB" sz="1133" dirty="0">
                <a:latin typeface="Arial"/>
                <a:cs typeface="Arial"/>
              </a:rPr>
              <a:t>Bridge call support sessions </a:t>
            </a:r>
          </a:p>
          <a:p>
            <a:pPr marL="989951" lvl="1" indent="-456565"/>
            <a:r>
              <a:rPr lang="en-GB" sz="1133" dirty="0">
                <a:latin typeface="Arial"/>
                <a:cs typeface="Arial"/>
              </a:rPr>
              <a:t>Training Material published</a:t>
            </a:r>
          </a:p>
          <a:p>
            <a:pPr marL="456565" indent="-456565"/>
            <a:endParaRPr lang="en-GB" sz="1400" dirty="0">
              <a:latin typeface="Arial"/>
              <a:cs typeface="Arial"/>
            </a:endParaRPr>
          </a:p>
          <a:p>
            <a:pPr marL="456565" indent="-456565"/>
            <a:r>
              <a:rPr lang="en-GB" sz="1400" dirty="0">
                <a:latin typeface="Arial"/>
                <a:cs typeface="Arial"/>
              </a:rPr>
              <a:t>Two additional child XRNs have been created to support the next two releases, should there be any capacity within these two version releases other processes or functionality will be brought in scope for delivery with the agreement of the Customer Focus Group:</a:t>
            </a:r>
          </a:p>
          <a:p>
            <a:pPr marL="989951" lvl="1" indent="-456565"/>
            <a:r>
              <a:rPr lang="en-GB" sz="1133" dirty="0">
                <a:latin typeface="Arial"/>
                <a:cs typeface="Arial"/>
              </a:rPr>
              <a:t>XRN5556.e - Address Amendments (ADD/UNC)</a:t>
            </a:r>
          </a:p>
          <a:p>
            <a:pPr marL="989951" lvl="1" indent="-456565"/>
            <a:r>
              <a:rPr lang="en-GB" sz="1133" dirty="0">
                <a:latin typeface="Arial"/>
                <a:cs typeface="Arial"/>
              </a:rPr>
              <a:t>XRN5556.f – Request for Adjustments (RFA) and Consumption Dispute Query (CDQ)</a:t>
            </a:r>
          </a:p>
          <a:p>
            <a:pPr marL="0" indent="0">
              <a:buNone/>
            </a:pPr>
            <a:endParaRPr lang="en-GB" sz="1400" dirty="0">
              <a:latin typeface="Arial"/>
              <a:cs typeface="Arial"/>
            </a:endParaRPr>
          </a:p>
          <a:p>
            <a:pPr marL="0" indent="0">
              <a:buNone/>
            </a:pPr>
            <a:endParaRPr lang="en-GB" sz="1400" dirty="0">
              <a:latin typeface="Arial"/>
              <a:cs typeface="Arial"/>
            </a:endParaRPr>
          </a:p>
          <a:p>
            <a:pPr marL="456565" indent="-456565"/>
            <a:r>
              <a:rPr lang="en-US" sz="1400" dirty="0">
                <a:latin typeface="Arial"/>
                <a:cs typeface="Arial"/>
              </a:rPr>
              <a:t>We are working with the UKLink Change team to deliver two change proposals as part of the CMS Rebuild November Release:</a:t>
            </a:r>
          </a:p>
          <a:p>
            <a:pPr marL="989951" lvl="1" indent="-456565"/>
            <a:r>
              <a:rPr lang="en-US" sz="1133" dirty="0">
                <a:latin typeface="Arial"/>
                <a:cs typeface="Arial"/>
              </a:rPr>
              <a:t>XRN5604 – Shipper Agreed Reads</a:t>
            </a:r>
          </a:p>
          <a:p>
            <a:pPr marL="989951" lvl="1" indent="-456565"/>
            <a:r>
              <a:rPr lang="en-US" sz="1133" dirty="0">
                <a:latin typeface="Arial"/>
                <a:cs typeface="Arial"/>
              </a:rPr>
              <a:t>XRN5605 – IGT Must Reads </a:t>
            </a:r>
          </a:p>
          <a:p>
            <a:pPr marL="456565" indent="-456565"/>
            <a:endParaRPr lang="en-US" sz="1400" dirty="0">
              <a:latin typeface="Arial"/>
              <a:cs typeface="Arial"/>
            </a:endParaRPr>
          </a:p>
          <a:p>
            <a:pPr marL="456565" indent="-456565"/>
            <a:r>
              <a:rPr lang="en-US" sz="1400" dirty="0">
                <a:latin typeface="Arial"/>
                <a:cs typeface="Arial"/>
              </a:rPr>
              <a:t>The Customer Focus Group placeholders for the remainder of the year have now been issued and these will be updated on the Xoserve Webpage</a:t>
            </a:r>
          </a:p>
          <a:p>
            <a:pPr marL="456565" indent="-456565"/>
            <a:endParaRPr lang="en-US" sz="1400" dirty="0">
              <a:latin typeface="Arial"/>
              <a:cs typeface="Arial"/>
            </a:endParaRPr>
          </a:p>
          <a:p>
            <a:pPr marL="456565" indent="-456565"/>
            <a:r>
              <a:rPr lang="en-GB" sz="1400" dirty="0">
                <a:latin typeface="Arial"/>
                <a:cs typeface="Arial"/>
              </a:rPr>
              <a:t>The CMS Rebuild webpage (</a:t>
            </a:r>
            <a:r>
              <a:rPr lang="en-US" sz="1400" dirty="0">
                <a:latin typeface="Arial"/>
                <a:cs typeface="Arial"/>
                <a:hlinkClick r:id="rId3"/>
              </a:rPr>
              <a:t>https://www.xoserve.com/products-services/data-products/contact-management-service-cms/cms-rebuild/</a:t>
            </a:r>
            <a:r>
              <a:rPr lang="en-GB" sz="1400" dirty="0">
                <a:latin typeface="Arial"/>
                <a:cs typeface="Arial"/>
              </a:rPr>
              <a:t>) contains the link to register for future Customer Focus Groups which are captured below, please note the agenda for the Focus Groups will be issued between 3 - 7 days prior to the session.</a:t>
            </a:r>
            <a:endParaRPr lang="en-US" sz="1400" dirty="0"/>
          </a:p>
          <a:p>
            <a:pPr marL="456565" indent="-456565"/>
            <a:endParaRPr lang="en-US" sz="1200" dirty="0">
              <a:latin typeface="Arial"/>
              <a:cs typeface="Arial"/>
            </a:endParaRPr>
          </a:p>
          <a:p>
            <a:pPr marL="0" indent="0">
              <a:buNone/>
            </a:pPr>
            <a:endParaRPr lang="en-US" sz="1200" dirty="0"/>
          </a:p>
        </p:txBody>
      </p:sp>
    </p:spTree>
    <p:extLst>
      <p:ext uri="{BB962C8B-B14F-4D97-AF65-F5344CB8AC3E}">
        <p14:creationId xmlns:p14="http://schemas.microsoft.com/office/powerpoint/2010/main" val="1440704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A96F5F94-18A9-1DC1-6388-6D1720CFC9AE}"/>
              </a:ext>
            </a:extLst>
          </p:cNvPr>
          <p:cNvSpPr/>
          <p:nvPr/>
        </p:nvSpPr>
        <p:spPr>
          <a:xfrm>
            <a:off x="1776882" y="2313169"/>
            <a:ext cx="1968058" cy="1240487"/>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schemeClr val="accent1"/>
              </a:solidFill>
            </a:endParaRPr>
          </a:p>
          <a:p>
            <a:pPr algn="ctr"/>
            <a:r>
              <a:rPr lang="en-US" sz="1500">
                <a:solidFill>
                  <a:schemeClr val="accent1"/>
                </a:solidFill>
              </a:rPr>
              <a:t>XRN 5556.b </a:t>
            </a:r>
          </a:p>
          <a:p>
            <a:pPr algn="ctr"/>
            <a:endParaRPr lang="en-US" sz="1500">
              <a:solidFill>
                <a:schemeClr val="accent1"/>
              </a:solidFill>
            </a:endParaRPr>
          </a:p>
          <a:p>
            <a:pPr algn="ctr"/>
            <a:endParaRPr lang="en-US" sz="1500">
              <a:solidFill>
                <a:schemeClr val="accent1"/>
              </a:solidFill>
            </a:endParaRPr>
          </a:p>
          <a:p>
            <a:pPr algn="ctr"/>
            <a:endParaRPr lang="en-US" sz="1500">
              <a:solidFill>
                <a:schemeClr val="accent1"/>
              </a:solidFill>
            </a:endParaRPr>
          </a:p>
          <a:p>
            <a:pPr algn="ctr"/>
            <a:endParaRPr lang="en-US" sz="1500">
              <a:solidFill>
                <a:schemeClr val="accent1"/>
              </a:solidFill>
            </a:endParaRPr>
          </a:p>
        </p:txBody>
      </p:sp>
      <p:sp>
        <p:nvSpPr>
          <p:cNvPr id="30" name="Rounded Rectangle 29">
            <a:extLst>
              <a:ext uri="{FF2B5EF4-FFF2-40B4-BE49-F238E27FC236}">
                <a16:creationId xmlns:a16="http://schemas.microsoft.com/office/drawing/2014/main" id="{80B7E0E9-E6EE-FF5F-8F67-6E0E1F7613F1}"/>
              </a:ext>
            </a:extLst>
          </p:cNvPr>
          <p:cNvSpPr/>
          <p:nvPr/>
        </p:nvSpPr>
        <p:spPr>
          <a:xfrm>
            <a:off x="9287297" y="5978644"/>
            <a:ext cx="2784116" cy="674402"/>
          </a:xfrm>
          <a:prstGeom prst="roundRect">
            <a:avLst/>
          </a:prstGeom>
          <a:solidFill>
            <a:srgbClr val="BAABE9"/>
          </a:solidFill>
        </p:spPr>
        <p:txBody>
          <a:bodyPr wrap="square" lIns="0" tIns="0" rIns="0" bIns="0" rtlCol="0" anchor="ctr"/>
          <a:lstStyle/>
          <a:p>
            <a:pPr algn="l"/>
            <a:endParaRPr lang="en-US" sz="2397"/>
          </a:p>
        </p:txBody>
      </p:sp>
      <p:sp>
        <p:nvSpPr>
          <p:cNvPr id="29" name="Rounded Rectangle 28">
            <a:extLst>
              <a:ext uri="{FF2B5EF4-FFF2-40B4-BE49-F238E27FC236}">
                <a16:creationId xmlns:a16="http://schemas.microsoft.com/office/drawing/2014/main" id="{BEC74D85-66CF-4A1E-60F4-A85C11DD4094}"/>
              </a:ext>
            </a:extLst>
          </p:cNvPr>
          <p:cNvSpPr/>
          <p:nvPr/>
        </p:nvSpPr>
        <p:spPr>
          <a:xfrm>
            <a:off x="6457098" y="5978644"/>
            <a:ext cx="2784116" cy="674402"/>
          </a:xfrm>
          <a:prstGeom prst="roundRect">
            <a:avLst/>
          </a:prstGeom>
          <a:solidFill>
            <a:srgbClr val="FFE3A3"/>
          </a:solidFill>
        </p:spPr>
        <p:txBody>
          <a:bodyPr wrap="square" lIns="0" tIns="0" rIns="0" bIns="0" rtlCol="0" anchor="ctr"/>
          <a:lstStyle/>
          <a:p>
            <a:pPr algn="l"/>
            <a:endParaRPr lang="en-US" sz="2397"/>
          </a:p>
        </p:txBody>
      </p:sp>
      <p:sp>
        <p:nvSpPr>
          <p:cNvPr id="28" name="Rounded Rectangle 27">
            <a:extLst>
              <a:ext uri="{FF2B5EF4-FFF2-40B4-BE49-F238E27FC236}">
                <a16:creationId xmlns:a16="http://schemas.microsoft.com/office/drawing/2014/main" id="{91E18BD7-67BC-7D49-6B22-153852D8E444}"/>
              </a:ext>
            </a:extLst>
          </p:cNvPr>
          <p:cNvSpPr/>
          <p:nvPr/>
        </p:nvSpPr>
        <p:spPr>
          <a:xfrm>
            <a:off x="3626898" y="5978644"/>
            <a:ext cx="2784116" cy="674402"/>
          </a:xfrm>
          <a:prstGeom prst="roundRect">
            <a:avLst/>
          </a:prstGeom>
          <a:solidFill>
            <a:srgbClr val="A3E9C7"/>
          </a:solidFill>
        </p:spPr>
        <p:txBody>
          <a:bodyPr wrap="square" lIns="0" tIns="0" rIns="0" bIns="0" rtlCol="0" anchor="ctr"/>
          <a:lstStyle/>
          <a:p>
            <a:pPr algn="l"/>
            <a:endParaRPr lang="en-US" sz="2397"/>
          </a:p>
        </p:txBody>
      </p:sp>
      <p:sp>
        <p:nvSpPr>
          <p:cNvPr id="27" name="Rounded Rectangle 26">
            <a:extLst>
              <a:ext uri="{FF2B5EF4-FFF2-40B4-BE49-F238E27FC236}">
                <a16:creationId xmlns:a16="http://schemas.microsoft.com/office/drawing/2014/main" id="{0BCF459A-378B-4819-4745-9C589A0963B6}"/>
              </a:ext>
            </a:extLst>
          </p:cNvPr>
          <p:cNvSpPr/>
          <p:nvPr/>
        </p:nvSpPr>
        <p:spPr>
          <a:xfrm>
            <a:off x="796699" y="5978644"/>
            <a:ext cx="2784116" cy="674402"/>
          </a:xfrm>
          <a:prstGeom prst="roundRect">
            <a:avLst/>
          </a:prstGeom>
          <a:solidFill>
            <a:srgbClr val="A1D3F1"/>
          </a:solidFill>
        </p:spPr>
        <p:txBody>
          <a:bodyPr wrap="square" lIns="0" tIns="0" rIns="0" bIns="0" rtlCol="0" anchor="ctr"/>
          <a:lstStyle/>
          <a:p>
            <a:pPr algn="l"/>
            <a:endParaRPr lang="en-US" sz="2397"/>
          </a:p>
        </p:txBody>
      </p:sp>
      <p:sp>
        <p:nvSpPr>
          <p:cNvPr id="2" name="TextBox 1">
            <a:extLst>
              <a:ext uri="{FF2B5EF4-FFF2-40B4-BE49-F238E27FC236}">
                <a16:creationId xmlns:a16="http://schemas.microsoft.com/office/drawing/2014/main" id="{77586845-2A2E-1340-1DC6-1B2E9CAA2CA7}"/>
              </a:ext>
            </a:extLst>
          </p:cNvPr>
          <p:cNvSpPr txBox="1"/>
          <p:nvPr/>
        </p:nvSpPr>
        <p:spPr>
          <a:xfrm rot="16200000">
            <a:off x="-2008443" y="3263995"/>
            <a:ext cx="5037025" cy="303951"/>
          </a:xfrm>
          <a:prstGeom prst="rect">
            <a:avLst/>
          </a:prstGeom>
        </p:spPr>
        <p:txBody>
          <a:bodyPr vert="horz" wrap="square" lIns="0" tIns="16912" rIns="0" bIns="0" rtlCol="0">
            <a:spAutoFit/>
          </a:bodyPr>
          <a:lstStyle/>
          <a:p>
            <a:pPr marL="16067" algn="ctr">
              <a:spcBef>
                <a:spcPts val="133"/>
              </a:spcBef>
              <a:tabLst>
                <a:tab pos="216481" algn="l"/>
              </a:tabLst>
            </a:pPr>
            <a:r>
              <a:rPr lang="en-US" sz="1864">
                <a:solidFill>
                  <a:srgbClr val="304A90"/>
                </a:solidFill>
                <a:latin typeface="Poppins Medium"/>
                <a:cs typeface="Poppins Medium"/>
              </a:rPr>
              <a:t>Release Content</a:t>
            </a:r>
          </a:p>
        </p:txBody>
      </p:sp>
      <p:sp>
        <p:nvSpPr>
          <p:cNvPr id="4" name="TextBox 3">
            <a:extLst>
              <a:ext uri="{FF2B5EF4-FFF2-40B4-BE49-F238E27FC236}">
                <a16:creationId xmlns:a16="http://schemas.microsoft.com/office/drawing/2014/main" id="{E7E4FBD8-AA64-A9D9-006F-5F1CF319D24B}"/>
              </a:ext>
            </a:extLst>
          </p:cNvPr>
          <p:cNvSpPr txBox="1"/>
          <p:nvPr/>
        </p:nvSpPr>
        <p:spPr>
          <a:xfrm>
            <a:off x="1927423" y="6189959"/>
            <a:ext cx="516167" cy="262978"/>
          </a:xfrm>
          <a:prstGeom prst="rect">
            <a:avLst/>
          </a:prstGeom>
        </p:spPr>
        <p:txBody>
          <a:bodyPr vert="horz" wrap="none" lIns="0" tIns="16912" rIns="0" bIns="0" rtlCol="0">
            <a:spAutoFit/>
          </a:bodyPr>
          <a:lstStyle/>
          <a:p>
            <a:pPr marL="16067">
              <a:spcBef>
                <a:spcPts val="133"/>
              </a:spcBef>
              <a:tabLst>
                <a:tab pos="216481" algn="l"/>
              </a:tabLst>
            </a:pPr>
            <a:r>
              <a:rPr lang="en-US" sz="1598">
                <a:solidFill>
                  <a:schemeClr val="accent1"/>
                </a:solidFill>
                <a:latin typeface="Poppins Medium"/>
                <a:cs typeface="Poppins Medium"/>
              </a:rPr>
              <a:t>Now </a:t>
            </a:r>
          </a:p>
        </p:txBody>
      </p:sp>
      <p:sp>
        <p:nvSpPr>
          <p:cNvPr id="5" name="TextBox 4">
            <a:extLst>
              <a:ext uri="{FF2B5EF4-FFF2-40B4-BE49-F238E27FC236}">
                <a16:creationId xmlns:a16="http://schemas.microsoft.com/office/drawing/2014/main" id="{B7A0594E-633A-77B0-096A-6689634D0DB4}"/>
              </a:ext>
            </a:extLst>
          </p:cNvPr>
          <p:cNvSpPr txBox="1"/>
          <p:nvPr/>
        </p:nvSpPr>
        <p:spPr>
          <a:xfrm>
            <a:off x="4727266" y="6211443"/>
            <a:ext cx="469680" cy="262978"/>
          </a:xfrm>
          <a:prstGeom prst="rect">
            <a:avLst/>
          </a:prstGeom>
        </p:spPr>
        <p:txBody>
          <a:bodyPr vert="horz" wrap="none" lIns="0" tIns="16912" rIns="0" bIns="0" rtlCol="0">
            <a:spAutoFit/>
          </a:bodyPr>
          <a:lstStyle/>
          <a:p>
            <a:pPr marL="16067">
              <a:spcBef>
                <a:spcPts val="133"/>
              </a:spcBef>
              <a:tabLst>
                <a:tab pos="216481" algn="l"/>
              </a:tabLst>
            </a:pPr>
            <a:r>
              <a:rPr lang="en-US" sz="1598">
                <a:solidFill>
                  <a:schemeClr val="accent1"/>
                </a:solidFill>
                <a:latin typeface="Poppins Medium"/>
                <a:cs typeface="Poppins Medium"/>
              </a:rPr>
              <a:t>Next</a:t>
            </a:r>
          </a:p>
        </p:txBody>
      </p:sp>
      <p:sp>
        <p:nvSpPr>
          <p:cNvPr id="6" name="TextBox 5">
            <a:extLst>
              <a:ext uri="{FF2B5EF4-FFF2-40B4-BE49-F238E27FC236}">
                <a16:creationId xmlns:a16="http://schemas.microsoft.com/office/drawing/2014/main" id="{A0A2A366-2B6A-3E49-D612-811E3FA4199A}"/>
              </a:ext>
            </a:extLst>
          </p:cNvPr>
          <p:cNvSpPr txBox="1"/>
          <p:nvPr/>
        </p:nvSpPr>
        <p:spPr>
          <a:xfrm>
            <a:off x="7415172" y="6189959"/>
            <a:ext cx="528991" cy="262978"/>
          </a:xfrm>
          <a:prstGeom prst="rect">
            <a:avLst/>
          </a:prstGeom>
        </p:spPr>
        <p:txBody>
          <a:bodyPr vert="horz" wrap="none" lIns="0" tIns="16912" rIns="0" bIns="0" rtlCol="0">
            <a:spAutoFit/>
          </a:bodyPr>
          <a:lstStyle/>
          <a:p>
            <a:pPr marL="16067">
              <a:spcBef>
                <a:spcPts val="133"/>
              </a:spcBef>
              <a:tabLst>
                <a:tab pos="216481" algn="l"/>
              </a:tabLst>
            </a:pPr>
            <a:r>
              <a:rPr lang="en-US" sz="1598">
                <a:solidFill>
                  <a:schemeClr val="accent1"/>
                </a:solidFill>
                <a:latin typeface="Poppins Medium"/>
                <a:cs typeface="Poppins Medium"/>
              </a:rPr>
              <a:t>Later</a:t>
            </a:r>
          </a:p>
        </p:txBody>
      </p:sp>
      <p:sp>
        <p:nvSpPr>
          <p:cNvPr id="7" name="TextBox 6">
            <a:extLst>
              <a:ext uri="{FF2B5EF4-FFF2-40B4-BE49-F238E27FC236}">
                <a16:creationId xmlns:a16="http://schemas.microsoft.com/office/drawing/2014/main" id="{7DCDE1EA-8C78-358C-7324-5BE902109265}"/>
              </a:ext>
            </a:extLst>
          </p:cNvPr>
          <p:cNvSpPr txBox="1"/>
          <p:nvPr/>
        </p:nvSpPr>
        <p:spPr>
          <a:xfrm>
            <a:off x="9952040" y="6189959"/>
            <a:ext cx="1221488" cy="262978"/>
          </a:xfrm>
          <a:prstGeom prst="rect">
            <a:avLst/>
          </a:prstGeom>
        </p:spPr>
        <p:txBody>
          <a:bodyPr vert="horz" wrap="none" lIns="0" tIns="16912" rIns="0" bIns="0" rtlCol="0">
            <a:spAutoFit/>
          </a:bodyPr>
          <a:lstStyle/>
          <a:p>
            <a:pPr marL="16067">
              <a:spcBef>
                <a:spcPts val="133"/>
              </a:spcBef>
              <a:tabLst>
                <a:tab pos="216481" algn="l"/>
              </a:tabLst>
            </a:pPr>
            <a:r>
              <a:rPr lang="en-US" sz="1598">
                <a:solidFill>
                  <a:schemeClr val="accent1"/>
                </a:solidFill>
                <a:latin typeface="Poppins Medium"/>
                <a:cs typeface="Poppins Medium"/>
              </a:rPr>
              <a:t>A little Later</a:t>
            </a:r>
          </a:p>
        </p:txBody>
      </p:sp>
      <p:sp>
        <p:nvSpPr>
          <p:cNvPr id="9" name="Rectangle: Rounded Corners 6">
            <a:extLst>
              <a:ext uri="{FF2B5EF4-FFF2-40B4-BE49-F238E27FC236}">
                <a16:creationId xmlns:a16="http://schemas.microsoft.com/office/drawing/2014/main" id="{A1F798BE-815E-106A-EA9B-7A997675AA7A}"/>
              </a:ext>
            </a:extLst>
          </p:cNvPr>
          <p:cNvSpPr/>
          <p:nvPr/>
        </p:nvSpPr>
        <p:spPr>
          <a:xfrm>
            <a:off x="1286392" y="1393577"/>
            <a:ext cx="1334333" cy="99885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Supplier Theft of Gas (SUT)</a:t>
            </a:r>
          </a:p>
          <a:p>
            <a:pPr algn="ctr"/>
            <a:r>
              <a:rPr lang="en-GB" sz="1065">
                <a:solidFill>
                  <a:sysClr val="windowText" lastClr="000000"/>
                </a:solidFill>
                <a:cs typeface="Poppins Medium"/>
              </a:rPr>
              <a:t>Meter Number Creation (MNC)</a:t>
            </a:r>
            <a:endParaRPr lang="en-GB" sz="1065">
              <a:solidFill>
                <a:sysClr val="windowText" lastClr="000000"/>
              </a:solidFill>
            </a:endParaRPr>
          </a:p>
        </p:txBody>
      </p:sp>
      <p:sp>
        <p:nvSpPr>
          <p:cNvPr id="10" name="Rectangle: Rounded Corners 6">
            <a:extLst>
              <a:ext uri="{FF2B5EF4-FFF2-40B4-BE49-F238E27FC236}">
                <a16:creationId xmlns:a16="http://schemas.microsoft.com/office/drawing/2014/main" id="{78BB2EDC-88DD-259B-D035-ED156BA93DA8}"/>
              </a:ext>
            </a:extLst>
          </p:cNvPr>
          <p:cNvSpPr/>
          <p:nvPr/>
        </p:nvSpPr>
        <p:spPr>
          <a:xfrm>
            <a:off x="2045005" y="2699934"/>
            <a:ext cx="1417604" cy="720512"/>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70">
                <a:solidFill>
                  <a:sysClr val="windowText" lastClr="000000"/>
                </a:solidFill>
                <a:cs typeface="Poppins Medium"/>
              </a:rPr>
              <a:t>Duplicate MPRNs (DUP)</a:t>
            </a:r>
          </a:p>
          <a:p>
            <a:pPr algn="ctr"/>
            <a:r>
              <a:rPr lang="en-GB" sz="1070">
                <a:solidFill>
                  <a:sysClr val="windowText" lastClr="000000"/>
                </a:solidFill>
                <a:cs typeface="Poppins Medium"/>
              </a:rPr>
              <a:t>Set to Extinct</a:t>
            </a:r>
          </a:p>
        </p:txBody>
      </p:sp>
      <p:sp>
        <p:nvSpPr>
          <p:cNvPr id="12" name="Rectangle: Rounded Corners 6">
            <a:extLst>
              <a:ext uri="{FF2B5EF4-FFF2-40B4-BE49-F238E27FC236}">
                <a16:creationId xmlns:a16="http://schemas.microsoft.com/office/drawing/2014/main" id="{755BDA16-1DBB-5907-81A1-F7BC0C6BD851}"/>
              </a:ext>
            </a:extLst>
          </p:cNvPr>
          <p:cNvSpPr/>
          <p:nvPr/>
        </p:nvSpPr>
        <p:spPr>
          <a:xfrm>
            <a:off x="3485824" y="1383745"/>
            <a:ext cx="1241442" cy="1213065"/>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Isolations</a:t>
            </a:r>
          </a:p>
          <a:p>
            <a:pPr algn="ctr"/>
            <a:r>
              <a:rPr lang="en-GB" sz="1065">
                <a:solidFill>
                  <a:sysClr val="windowText" lastClr="000000"/>
                </a:solidFill>
                <a:cs typeface="Poppins Medium"/>
              </a:rPr>
              <a:t> (ISO) </a:t>
            </a:r>
          </a:p>
          <a:p>
            <a:pPr algn="ctr"/>
            <a:r>
              <a:rPr lang="en-GB" sz="1065">
                <a:solidFill>
                  <a:sysClr val="windowText" lastClr="000000"/>
                </a:solidFill>
                <a:cs typeface="Poppins Medium"/>
              </a:rPr>
              <a:t>Dead to Live  </a:t>
            </a:r>
          </a:p>
          <a:p>
            <a:pPr algn="ctr"/>
            <a:r>
              <a:rPr lang="en-GB" sz="1065">
                <a:solidFill>
                  <a:sysClr val="windowText" lastClr="000000"/>
                </a:solidFill>
                <a:cs typeface="Poppins Medium"/>
              </a:rPr>
              <a:t>(DTL)</a:t>
            </a:r>
          </a:p>
        </p:txBody>
      </p:sp>
      <p:sp>
        <p:nvSpPr>
          <p:cNvPr id="13" name="Rectangle: Rounded Corners 6">
            <a:extLst>
              <a:ext uri="{FF2B5EF4-FFF2-40B4-BE49-F238E27FC236}">
                <a16:creationId xmlns:a16="http://schemas.microsoft.com/office/drawing/2014/main" id="{6FBB5F2F-F270-7E43-6CAC-C1685E180B50}"/>
              </a:ext>
            </a:extLst>
          </p:cNvPr>
          <p:cNvSpPr/>
          <p:nvPr/>
        </p:nvSpPr>
        <p:spPr>
          <a:xfrm>
            <a:off x="5467935" y="4379811"/>
            <a:ext cx="1180365" cy="582559"/>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DUP Enhancements</a:t>
            </a:r>
          </a:p>
        </p:txBody>
      </p:sp>
      <p:sp>
        <p:nvSpPr>
          <p:cNvPr id="14" name="Rectangle: Rounded Corners 6">
            <a:extLst>
              <a:ext uri="{FF2B5EF4-FFF2-40B4-BE49-F238E27FC236}">
                <a16:creationId xmlns:a16="http://schemas.microsoft.com/office/drawing/2014/main" id="{6403D819-B072-083C-5781-895766C8804B}"/>
              </a:ext>
            </a:extLst>
          </p:cNvPr>
          <p:cNvSpPr/>
          <p:nvPr/>
        </p:nvSpPr>
        <p:spPr>
          <a:xfrm>
            <a:off x="8432203" y="4379811"/>
            <a:ext cx="1241442" cy="626873"/>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Generic to desk workflows – AGG, PSI, PSR</a:t>
            </a:r>
            <a:endParaRPr lang="en-GB" sz="1065">
              <a:solidFill>
                <a:sysClr val="windowText" lastClr="000000"/>
              </a:solidFill>
            </a:endParaRPr>
          </a:p>
        </p:txBody>
      </p:sp>
      <p:sp>
        <p:nvSpPr>
          <p:cNvPr id="15" name="Rectangle: Rounded Corners 6">
            <a:extLst>
              <a:ext uri="{FF2B5EF4-FFF2-40B4-BE49-F238E27FC236}">
                <a16:creationId xmlns:a16="http://schemas.microsoft.com/office/drawing/2014/main" id="{E9AD0A79-C370-1EA8-1B5D-C04A36675253}"/>
              </a:ext>
            </a:extLst>
          </p:cNvPr>
          <p:cNvSpPr/>
          <p:nvPr/>
        </p:nvSpPr>
        <p:spPr>
          <a:xfrm>
            <a:off x="5040504" y="1394549"/>
            <a:ext cx="1216992" cy="1240486"/>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Address Amendments (ADD/ UNC)</a:t>
            </a:r>
          </a:p>
        </p:txBody>
      </p:sp>
      <p:sp>
        <p:nvSpPr>
          <p:cNvPr id="16" name="Rectangle: Rounded Corners 6">
            <a:extLst>
              <a:ext uri="{FF2B5EF4-FFF2-40B4-BE49-F238E27FC236}">
                <a16:creationId xmlns:a16="http://schemas.microsoft.com/office/drawing/2014/main" id="{B5F6C26F-53F6-5D9E-9198-89DF28223690}"/>
              </a:ext>
            </a:extLst>
          </p:cNvPr>
          <p:cNvSpPr/>
          <p:nvPr/>
        </p:nvSpPr>
        <p:spPr>
          <a:xfrm>
            <a:off x="9858219" y="3054688"/>
            <a:ext cx="2142953" cy="582560"/>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Enhancements to MNC Process including Network</a:t>
            </a:r>
          </a:p>
        </p:txBody>
      </p:sp>
      <p:sp>
        <p:nvSpPr>
          <p:cNvPr id="17" name="Rectangle: Rounded Corners 6">
            <a:extLst>
              <a:ext uri="{FF2B5EF4-FFF2-40B4-BE49-F238E27FC236}">
                <a16:creationId xmlns:a16="http://schemas.microsoft.com/office/drawing/2014/main" id="{31E96A15-61BD-76E7-7EBB-33004D49ACFD}"/>
              </a:ext>
            </a:extLst>
          </p:cNvPr>
          <p:cNvSpPr/>
          <p:nvPr/>
        </p:nvSpPr>
        <p:spPr>
          <a:xfrm>
            <a:off x="6842267" y="5040274"/>
            <a:ext cx="1674799" cy="635342"/>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Generic to desk </a:t>
            </a:r>
          </a:p>
          <a:p>
            <a:pPr algn="ctr"/>
            <a:r>
              <a:rPr lang="en-GB" sz="1065">
                <a:solidFill>
                  <a:sysClr val="windowText" lastClr="000000"/>
                </a:solidFill>
                <a:cs typeface="Poppins Medium"/>
              </a:rPr>
              <a:t>workflows – GIC</a:t>
            </a:r>
            <a:endParaRPr lang="en-GB" sz="1065">
              <a:solidFill>
                <a:sysClr val="windowText" lastClr="000000"/>
              </a:solidFill>
            </a:endParaRPr>
          </a:p>
        </p:txBody>
      </p:sp>
      <p:sp>
        <p:nvSpPr>
          <p:cNvPr id="18" name="TextBox 17">
            <a:extLst>
              <a:ext uri="{FF2B5EF4-FFF2-40B4-BE49-F238E27FC236}">
                <a16:creationId xmlns:a16="http://schemas.microsoft.com/office/drawing/2014/main" id="{402E6CFC-8B60-2534-1809-9C4DBAE10D6C}"/>
              </a:ext>
            </a:extLst>
          </p:cNvPr>
          <p:cNvSpPr txBox="1"/>
          <p:nvPr/>
        </p:nvSpPr>
        <p:spPr>
          <a:xfrm rot="16200000">
            <a:off x="-81995" y="2027826"/>
            <a:ext cx="1908160" cy="303951"/>
          </a:xfrm>
          <a:prstGeom prst="rect">
            <a:avLst/>
          </a:prstGeom>
        </p:spPr>
        <p:txBody>
          <a:bodyPr vert="horz" wrap="square" lIns="0" tIns="16912" rIns="0" bIns="0" rtlCol="0">
            <a:spAutoFit/>
          </a:bodyPr>
          <a:lstStyle/>
          <a:p>
            <a:pPr marL="16067" algn="ctr">
              <a:spcBef>
                <a:spcPts val="133"/>
              </a:spcBef>
              <a:tabLst>
                <a:tab pos="216481" algn="l"/>
              </a:tabLst>
            </a:pPr>
            <a:r>
              <a:rPr lang="en-US" sz="1864">
                <a:solidFill>
                  <a:srgbClr val="304A90"/>
                </a:solidFill>
                <a:latin typeface="Poppins Medium"/>
                <a:cs typeface="Poppins Medium"/>
              </a:rPr>
              <a:t>Main  Release</a:t>
            </a:r>
          </a:p>
        </p:txBody>
      </p:sp>
      <p:sp>
        <p:nvSpPr>
          <p:cNvPr id="19" name="TextBox 18">
            <a:extLst>
              <a:ext uri="{FF2B5EF4-FFF2-40B4-BE49-F238E27FC236}">
                <a16:creationId xmlns:a16="http://schemas.microsoft.com/office/drawing/2014/main" id="{A2175A3B-05E7-98CF-F645-144828B3F0AA}"/>
              </a:ext>
            </a:extLst>
          </p:cNvPr>
          <p:cNvSpPr txBox="1"/>
          <p:nvPr/>
        </p:nvSpPr>
        <p:spPr>
          <a:xfrm rot="16200000">
            <a:off x="-234051" y="4362023"/>
            <a:ext cx="2592168" cy="590824"/>
          </a:xfrm>
          <a:prstGeom prst="rect">
            <a:avLst/>
          </a:prstGeom>
        </p:spPr>
        <p:txBody>
          <a:bodyPr vert="horz" wrap="square" lIns="0" tIns="16912" rIns="0" bIns="0" rtlCol="0">
            <a:spAutoFit/>
          </a:bodyPr>
          <a:lstStyle/>
          <a:p>
            <a:pPr marL="16067" algn="ctr">
              <a:spcBef>
                <a:spcPts val="133"/>
              </a:spcBef>
              <a:tabLst>
                <a:tab pos="216481" algn="l"/>
              </a:tabLst>
            </a:pPr>
            <a:r>
              <a:rPr lang="en-US" sz="1864">
                <a:solidFill>
                  <a:srgbClr val="304A90"/>
                </a:solidFill>
                <a:latin typeface="Poppins Medium"/>
                <a:cs typeface="Poppins Medium"/>
              </a:rPr>
              <a:t>Additional Stretch Enhancements</a:t>
            </a:r>
          </a:p>
        </p:txBody>
      </p:sp>
      <p:sp>
        <p:nvSpPr>
          <p:cNvPr id="20" name="Rectangle: Rounded Corners 6">
            <a:extLst>
              <a:ext uri="{FF2B5EF4-FFF2-40B4-BE49-F238E27FC236}">
                <a16:creationId xmlns:a16="http://schemas.microsoft.com/office/drawing/2014/main" id="{B9BEDB03-4126-5E27-50D4-16B1558B873D}"/>
              </a:ext>
            </a:extLst>
          </p:cNvPr>
          <p:cNvSpPr/>
          <p:nvPr/>
        </p:nvSpPr>
        <p:spPr>
          <a:xfrm>
            <a:off x="6356003" y="1356323"/>
            <a:ext cx="1945121" cy="1240487"/>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GB" sz="1065" dirty="0">
              <a:solidFill>
                <a:sysClr val="windowText" lastClr="000000"/>
              </a:solidFill>
              <a:cs typeface="Poppins Medium"/>
            </a:endParaRPr>
          </a:p>
          <a:p>
            <a:pPr algn="ctr"/>
            <a:endParaRPr lang="en-GB" sz="1065" dirty="0">
              <a:solidFill>
                <a:sysClr val="windowText" lastClr="000000"/>
              </a:solidFill>
              <a:cs typeface="Poppins Medium"/>
            </a:endParaRPr>
          </a:p>
          <a:p>
            <a:pPr algn="ctr"/>
            <a:r>
              <a:rPr lang="en-GB" sz="1065" dirty="0">
                <a:solidFill>
                  <a:sysClr val="windowText" lastClr="000000"/>
                </a:solidFill>
                <a:cs typeface="Poppins Medium"/>
              </a:rPr>
              <a:t>Request for Adjustment (RFA)</a:t>
            </a:r>
          </a:p>
          <a:p>
            <a:pPr algn="ctr"/>
            <a:r>
              <a:rPr lang="en-GB" sz="1065" dirty="0">
                <a:solidFill>
                  <a:sysClr val="windowText" lastClr="000000"/>
                </a:solidFill>
                <a:cs typeface="Poppins Medium"/>
              </a:rPr>
              <a:t>Consumption Dispute Query (CDQ)</a:t>
            </a:r>
          </a:p>
          <a:p>
            <a:pPr algn="ctr"/>
            <a:endParaRPr lang="en-GB" sz="1065" dirty="0">
              <a:solidFill>
                <a:sysClr val="windowText" lastClr="000000"/>
              </a:solidFill>
              <a:cs typeface="Poppins Medium"/>
            </a:endParaRPr>
          </a:p>
          <a:p>
            <a:pPr algn="ctr"/>
            <a:endParaRPr lang="en-GB" sz="1065" dirty="0">
              <a:solidFill>
                <a:sysClr val="windowText" lastClr="000000"/>
              </a:solidFill>
              <a:cs typeface="Poppins Medium"/>
            </a:endParaRPr>
          </a:p>
          <a:p>
            <a:pPr algn="ctr"/>
            <a:endParaRPr lang="en-GB" sz="1065" dirty="0">
              <a:solidFill>
                <a:sysClr val="windowText" lastClr="000000"/>
              </a:solidFill>
              <a:cs typeface="Poppins Medium"/>
            </a:endParaRPr>
          </a:p>
          <a:p>
            <a:pPr algn="ctr"/>
            <a:endParaRPr lang="en-GB" sz="1065" dirty="0">
              <a:solidFill>
                <a:sysClr val="windowText" lastClr="000000"/>
              </a:solidFill>
              <a:cs typeface="Poppins Medium"/>
            </a:endParaRPr>
          </a:p>
        </p:txBody>
      </p:sp>
      <p:sp>
        <p:nvSpPr>
          <p:cNvPr id="21" name="Rectangle: Rounded Corners 6">
            <a:extLst>
              <a:ext uri="{FF2B5EF4-FFF2-40B4-BE49-F238E27FC236}">
                <a16:creationId xmlns:a16="http://schemas.microsoft.com/office/drawing/2014/main" id="{C0177AEF-85EB-4757-BA00-FBC36A03000B}"/>
              </a:ext>
            </a:extLst>
          </p:cNvPr>
          <p:cNvSpPr/>
          <p:nvPr/>
        </p:nvSpPr>
        <p:spPr>
          <a:xfrm>
            <a:off x="8656553" y="5075767"/>
            <a:ext cx="2021321" cy="599850"/>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Generic to desk </a:t>
            </a:r>
          </a:p>
          <a:p>
            <a:pPr algn="ctr"/>
            <a:r>
              <a:rPr lang="en-GB" sz="1065">
                <a:solidFill>
                  <a:sysClr val="windowText" lastClr="000000"/>
                </a:solidFill>
                <a:cs typeface="Poppins Medium"/>
              </a:rPr>
              <a:t>workflows – FLE</a:t>
            </a:r>
            <a:endParaRPr lang="en-GB" sz="1065">
              <a:solidFill>
                <a:sysClr val="windowText" lastClr="000000"/>
              </a:solidFill>
            </a:endParaRPr>
          </a:p>
        </p:txBody>
      </p:sp>
      <p:sp>
        <p:nvSpPr>
          <p:cNvPr id="23" name="Rectangle: Rounded Corners 6">
            <a:extLst>
              <a:ext uri="{FF2B5EF4-FFF2-40B4-BE49-F238E27FC236}">
                <a16:creationId xmlns:a16="http://schemas.microsoft.com/office/drawing/2014/main" id="{6D05B43F-166E-8F17-13D8-21177C0AF265}"/>
              </a:ext>
            </a:extLst>
          </p:cNvPr>
          <p:cNvSpPr/>
          <p:nvPr/>
        </p:nvSpPr>
        <p:spPr>
          <a:xfrm>
            <a:off x="9791559" y="1361306"/>
            <a:ext cx="1130468" cy="1645523"/>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Gas Safety Regulation </a:t>
            </a:r>
          </a:p>
          <a:p>
            <a:pPr algn="ctr"/>
            <a:r>
              <a:rPr lang="en-GB" sz="1065">
                <a:solidFill>
                  <a:sysClr val="windowText" lastClr="000000"/>
                </a:solidFill>
                <a:cs typeface="Poppins Medium"/>
              </a:rPr>
              <a:t>(GSR)</a:t>
            </a:r>
          </a:p>
          <a:p>
            <a:pPr algn="ctr"/>
            <a:endParaRPr lang="en-GB" sz="1065">
              <a:solidFill>
                <a:sysClr val="windowText" lastClr="000000"/>
              </a:solidFill>
              <a:cs typeface="Poppins Medium"/>
            </a:endParaRPr>
          </a:p>
          <a:p>
            <a:pPr algn="ctr"/>
            <a:r>
              <a:rPr lang="en-GB" sz="1065">
                <a:solidFill>
                  <a:sysClr val="windowText" lastClr="000000"/>
                </a:solidFill>
                <a:cs typeface="Poppins Medium"/>
              </a:rPr>
              <a:t>Manage Unregistered Sites </a:t>
            </a:r>
          </a:p>
          <a:p>
            <a:pPr algn="ctr"/>
            <a:r>
              <a:rPr lang="en-GB" sz="1065">
                <a:solidFill>
                  <a:sysClr val="windowText" lastClr="000000"/>
                </a:solidFill>
                <a:cs typeface="Poppins Medium"/>
              </a:rPr>
              <a:t>(MUS)</a:t>
            </a:r>
          </a:p>
          <a:p>
            <a:pPr algn="ctr"/>
            <a:endParaRPr lang="en-GB" sz="1065">
              <a:solidFill>
                <a:sysClr val="windowText" lastClr="000000"/>
              </a:solidFill>
              <a:cs typeface="Poppins Medium"/>
            </a:endParaRPr>
          </a:p>
        </p:txBody>
      </p:sp>
      <p:sp>
        <p:nvSpPr>
          <p:cNvPr id="24" name="Rectangle: Rounded Corners 6">
            <a:extLst>
              <a:ext uri="{FF2B5EF4-FFF2-40B4-BE49-F238E27FC236}">
                <a16:creationId xmlns:a16="http://schemas.microsoft.com/office/drawing/2014/main" id="{2151A7A9-8B78-BBC5-B6B0-76005580BAC0}"/>
              </a:ext>
            </a:extLst>
          </p:cNvPr>
          <p:cNvSpPr/>
          <p:nvPr/>
        </p:nvSpPr>
        <p:spPr>
          <a:xfrm>
            <a:off x="9952040" y="4379811"/>
            <a:ext cx="1438842" cy="411975"/>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SUT Enhancements</a:t>
            </a:r>
          </a:p>
        </p:txBody>
      </p:sp>
      <p:sp>
        <p:nvSpPr>
          <p:cNvPr id="3" name="Rectangle 2">
            <a:extLst>
              <a:ext uri="{FF2B5EF4-FFF2-40B4-BE49-F238E27FC236}">
                <a16:creationId xmlns:a16="http://schemas.microsoft.com/office/drawing/2014/main" id="{C22CE7E6-E29D-F536-CBAF-C486984BDE23}"/>
              </a:ext>
            </a:extLst>
          </p:cNvPr>
          <p:cNvSpPr/>
          <p:nvPr/>
        </p:nvSpPr>
        <p:spPr>
          <a:xfrm>
            <a:off x="986384" y="1230149"/>
            <a:ext cx="1968058" cy="520147"/>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a:solidFill>
                <a:schemeClr val="accent1"/>
              </a:solidFill>
            </a:endParaRPr>
          </a:p>
          <a:p>
            <a:pPr algn="ctr"/>
            <a:r>
              <a:rPr lang="en-US" sz="1200" dirty="0">
                <a:solidFill>
                  <a:schemeClr val="accent1"/>
                </a:solidFill>
              </a:rPr>
              <a:t>XRN 5556.a </a:t>
            </a:r>
          </a:p>
          <a:p>
            <a:pPr algn="ctr"/>
            <a:endParaRPr lang="en-US" sz="1500" dirty="0">
              <a:solidFill>
                <a:schemeClr val="accent1"/>
              </a:solidFill>
            </a:endParaRPr>
          </a:p>
        </p:txBody>
      </p:sp>
      <p:sp>
        <p:nvSpPr>
          <p:cNvPr id="31" name="Rectangle 30">
            <a:extLst>
              <a:ext uri="{FF2B5EF4-FFF2-40B4-BE49-F238E27FC236}">
                <a16:creationId xmlns:a16="http://schemas.microsoft.com/office/drawing/2014/main" id="{F6E03C12-6185-2997-0E85-7EA95FDFA5DF}"/>
              </a:ext>
            </a:extLst>
          </p:cNvPr>
          <p:cNvSpPr/>
          <p:nvPr/>
        </p:nvSpPr>
        <p:spPr>
          <a:xfrm>
            <a:off x="10677874" y="6653046"/>
            <a:ext cx="1115131" cy="198090"/>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65">
                <a:solidFill>
                  <a:srgbClr val="002060"/>
                </a:solidFill>
              </a:rPr>
              <a:t>New Process</a:t>
            </a:r>
          </a:p>
        </p:txBody>
      </p:sp>
      <p:sp>
        <p:nvSpPr>
          <p:cNvPr id="32" name="Rectangle 31">
            <a:extLst>
              <a:ext uri="{FF2B5EF4-FFF2-40B4-BE49-F238E27FC236}">
                <a16:creationId xmlns:a16="http://schemas.microsoft.com/office/drawing/2014/main" id="{75D6C674-EABD-D28C-7652-EBB1101FC63D}"/>
              </a:ext>
            </a:extLst>
          </p:cNvPr>
          <p:cNvSpPr/>
          <p:nvPr/>
        </p:nvSpPr>
        <p:spPr>
          <a:xfrm>
            <a:off x="2254355" y="3110519"/>
            <a:ext cx="1115131" cy="198090"/>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5">
              <a:solidFill>
                <a:srgbClr val="002060"/>
              </a:solidFill>
            </a:endParaRPr>
          </a:p>
        </p:txBody>
      </p:sp>
      <p:pic>
        <p:nvPicPr>
          <p:cNvPr id="39" name="Graphic 38" descr="Badge Tick with solid fill">
            <a:extLst>
              <a:ext uri="{FF2B5EF4-FFF2-40B4-BE49-F238E27FC236}">
                <a16:creationId xmlns:a16="http://schemas.microsoft.com/office/drawing/2014/main" id="{6D6B3AEB-6E53-E363-3D28-90061E9AF1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95223" y="2107171"/>
            <a:ext cx="1021482" cy="1021482"/>
          </a:xfrm>
          <a:prstGeom prst="rect">
            <a:avLst/>
          </a:prstGeom>
        </p:spPr>
      </p:pic>
      <p:pic>
        <p:nvPicPr>
          <p:cNvPr id="11" name="Graphic 10" descr="Badge Tick with solid fill">
            <a:extLst>
              <a:ext uri="{FF2B5EF4-FFF2-40B4-BE49-F238E27FC236}">
                <a16:creationId xmlns:a16="http://schemas.microsoft.com/office/drawing/2014/main" id="{562DFAD6-464E-0EEA-90DD-1129EDEA89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06697" y="3159234"/>
            <a:ext cx="1021482" cy="1021482"/>
          </a:xfrm>
          <a:prstGeom prst="rect">
            <a:avLst/>
          </a:prstGeom>
        </p:spPr>
      </p:pic>
      <p:sp>
        <p:nvSpPr>
          <p:cNvPr id="40" name="Rectangle: Rounded Corners 6">
            <a:extLst>
              <a:ext uri="{FF2B5EF4-FFF2-40B4-BE49-F238E27FC236}">
                <a16:creationId xmlns:a16="http://schemas.microsoft.com/office/drawing/2014/main" id="{3AA502B6-82C9-FE8D-081F-EDA22849328A}"/>
              </a:ext>
            </a:extLst>
          </p:cNvPr>
          <p:cNvSpPr/>
          <p:nvPr/>
        </p:nvSpPr>
        <p:spPr>
          <a:xfrm>
            <a:off x="11030049" y="1374156"/>
            <a:ext cx="971123" cy="854956"/>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New MPRN Creation</a:t>
            </a:r>
          </a:p>
          <a:p>
            <a:pPr algn="ctr"/>
            <a:r>
              <a:rPr lang="en-GB" sz="1065">
                <a:solidFill>
                  <a:sysClr val="windowText" lastClr="000000"/>
                </a:solidFill>
                <a:cs typeface="Poppins Medium"/>
              </a:rPr>
              <a:t> (FOM)</a:t>
            </a:r>
          </a:p>
        </p:txBody>
      </p:sp>
      <p:sp>
        <p:nvSpPr>
          <p:cNvPr id="43" name="Rectangle: Rounded Corners 6">
            <a:extLst>
              <a:ext uri="{FF2B5EF4-FFF2-40B4-BE49-F238E27FC236}">
                <a16:creationId xmlns:a16="http://schemas.microsoft.com/office/drawing/2014/main" id="{3C5BF77D-F015-090C-4F9E-44F219A1B466}"/>
              </a:ext>
            </a:extLst>
          </p:cNvPr>
          <p:cNvSpPr/>
          <p:nvPr/>
        </p:nvSpPr>
        <p:spPr>
          <a:xfrm>
            <a:off x="11024940" y="2350852"/>
            <a:ext cx="1016797" cy="582560"/>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Daily Metered Query (DMQ)</a:t>
            </a:r>
          </a:p>
        </p:txBody>
      </p:sp>
      <p:sp>
        <p:nvSpPr>
          <p:cNvPr id="44" name="Rectangle 43">
            <a:extLst>
              <a:ext uri="{FF2B5EF4-FFF2-40B4-BE49-F238E27FC236}">
                <a16:creationId xmlns:a16="http://schemas.microsoft.com/office/drawing/2014/main" id="{A9B29CAA-4F66-BC57-A08F-5E3B95655F7F}"/>
              </a:ext>
            </a:extLst>
          </p:cNvPr>
          <p:cNvSpPr/>
          <p:nvPr/>
        </p:nvSpPr>
        <p:spPr>
          <a:xfrm>
            <a:off x="3155472" y="1354455"/>
            <a:ext cx="1968058" cy="1240487"/>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a:solidFill>
                <a:schemeClr val="accent1"/>
              </a:solidFill>
            </a:endParaRPr>
          </a:p>
          <a:p>
            <a:pPr algn="ctr"/>
            <a:r>
              <a:rPr lang="en-US" sz="1200" dirty="0">
                <a:solidFill>
                  <a:schemeClr val="accent1"/>
                </a:solidFill>
              </a:rPr>
              <a:t>XRN 5556.d </a:t>
            </a:r>
            <a:endParaRPr lang="en-US" sz="1500" dirty="0">
              <a:solidFill>
                <a:schemeClr val="accent1"/>
              </a:solidFill>
            </a:endParaRPr>
          </a:p>
          <a:p>
            <a:pPr algn="ctr"/>
            <a:endParaRPr lang="en-US" sz="1500" dirty="0">
              <a:solidFill>
                <a:schemeClr val="accent1"/>
              </a:solidFill>
            </a:endParaRPr>
          </a:p>
          <a:p>
            <a:pPr algn="ctr"/>
            <a:endParaRPr lang="en-US" sz="1000" dirty="0">
              <a:solidFill>
                <a:schemeClr val="accent1"/>
              </a:solidFill>
            </a:endParaRPr>
          </a:p>
          <a:p>
            <a:pPr algn="ctr"/>
            <a:endParaRPr lang="en-US" sz="1000" dirty="0">
              <a:solidFill>
                <a:schemeClr val="accent1"/>
              </a:solidFill>
            </a:endParaRPr>
          </a:p>
          <a:p>
            <a:pPr algn="ctr"/>
            <a:endParaRPr lang="en-US" sz="1000" dirty="0">
              <a:solidFill>
                <a:schemeClr val="accent1"/>
              </a:solidFill>
            </a:endParaRPr>
          </a:p>
          <a:p>
            <a:pPr algn="ctr"/>
            <a:r>
              <a:rPr lang="en-US" sz="1000" dirty="0">
                <a:solidFill>
                  <a:schemeClr val="accent1"/>
                </a:solidFill>
              </a:rPr>
              <a:t>24</a:t>
            </a:r>
            <a:r>
              <a:rPr lang="en-US" sz="1000" baseline="30000" dirty="0">
                <a:solidFill>
                  <a:schemeClr val="accent1"/>
                </a:solidFill>
              </a:rPr>
              <a:t>th</a:t>
            </a:r>
            <a:r>
              <a:rPr lang="en-US" sz="1000" dirty="0">
                <a:solidFill>
                  <a:schemeClr val="accent1"/>
                </a:solidFill>
              </a:rPr>
              <a:t> April 2023</a:t>
            </a:r>
          </a:p>
          <a:p>
            <a:pPr algn="ctr"/>
            <a:endParaRPr lang="en-US" sz="1500" dirty="0">
              <a:solidFill>
                <a:schemeClr val="accent1"/>
              </a:solidFill>
            </a:endParaRPr>
          </a:p>
        </p:txBody>
      </p:sp>
      <p:sp>
        <p:nvSpPr>
          <p:cNvPr id="45" name="Rectangle: Rounded Corners 6">
            <a:extLst>
              <a:ext uri="{FF2B5EF4-FFF2-40B4-BE49-F238E27FC236}">
                <a16:creationId xmlns:a16="http://schemas.microsoft.com/office/drawing/2014/main" id="{269EA3E4-BEA1-9E9C-031E-4908EDF7B532}"/>
              </a:ext>
            </a:extLst>
          </p:cNvPr>
          <p:cNvSpPr/>
          <p:nvPr/>
        </p:nvSpPr>
        <p:spPr>
          <a:xfrm>
            <a:off x="5064627" y="3110519"/>
            <a:ext cx="1180365"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Bulk Upload file</a:t>
            </a:r>
          </a:p>
        </p:txBody>
      </p:sp>
      <p:sp>
        <p:nvSpPr>
          <p:cNvPr id="46" name="Rectangle 45">
            <a:extLst>
              <a:ext uri="{FF2B5EF4-FFF2-40B4-BE49-F238E27FC236}">
                <a16:creationId xmlns:a16="http://schemas.microsoft.com/office/drawing/2014/main" id="{04017D90-5792-21DE-D466-E392800C2965}"/>
              </a:ext>
            </a:extLst>
          </p:cNvPr>
          <p:cNvSpPr/>
          <p:nvPr/>
        </p:nvSpPr>
        <p:spPr>
          <a:xfrm>
            <a:off x="4653652" y="3031066"/>
            <a:ext cx="1968058" cy="1072114"/>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1" dirty="0">
              <a:solidFill>
                <a:schemeClr val="accent1"/>
              </a:solidFill>
            </a:endParaRPr>
          </a:p>
          <a:p>
            <a:pPr algn="ctr"/>
            <a:r>
              <a:rPr lang="en-US" sz="1200" dirty="0">
                <a:solidFill>
                  <a:schemeClr val="accent1"/>
                </a:solidFill>
              </a:rPr>
              <a:t>XRN 5556.c </a:t>
            </a:r>
          </a:p>
          <a:p>
            <a:pPr algn="ctr"/>
            <a:endParaRPr lang="en-US" sz="800" dirty="0">
              <a:solidFill>
                <a:schemeClr val="accent1"/>
              </a:solidFill>
            </a:endParaRPr>
          </a:p>
          <a:p>
            <a:pPr algn="ctr"/>
            <a:endParaRPr lang="en-US" sz="800" dirty="0">
              <a:solidFill>
                <a:schemeClr val="accent1"/>
              </a:solidFill>
            </a:endParaRPr>
          </a:p>
          <a:p>
            <a:pPr algn="ctr"/>
            <a:r>
              <a:rPr lang="en-US" sz="1000" dirty="0">
                <a:solidFill>
                  <a:schemeClr val="accent1"/>
                </a:solidFill>
              </a:rPr>
              <a:t>Targeted </a:t>
            </a:r>
          </a:p>
          <a:p>
            <a:pPr algn="ctr"/>
            <a:r>
              <a:rPr lang="en-US" sz="1000" dirty="0">
                <a:solidFill>
                  <a:schemeClr val="accent1"/>
                </a:solidFill>
              </a:rPr>
              <a:t>30</a:t>
            </a:r>
            <a:r>
              <a:rPr lang="en-US" sz="1000" baseline="30000" dirty="0">
                <a:solidFill>
                  <a:schemeClr val="accent1"/>
                </a:solidFill>
              </a:rPr>
              <a:t>th</a:t>
            </a:r>
            <a:r>
              <a:rPr lang="en-US" sz="1000" dirty="0">
                <a:solidFill>
                  <a:schemeClr val="accent1"/>
                </a:solidFill>
              </a:rPr>
              <a:t> June 2023</a:t>
            </a:r>
          </a:p>
          <a:p>
            <a:pPr algn="ctr"/>
            <a:endParaRPr lang="en-US" sz="2131" dirty="0">
              <a:solidFill>
                <a:schemeClr val="accent1"/>
              </a:solidFill>
            </a:endParaRPr>
          </a:p>
        </p:txBody>
      </p:sp>
      <p:sp>
        <p:nvSpPr>
          <p:cNvPr id="8" name="Title 1">
            <a:extLst>
              <a:ext uri="{FF2B5EF4-FFF2-40B4-BE49-F238E27FC236}">
                <a16:creationId xmlns:a16="http://schemas.microsoft.com/office/drawing/2014/main" id="{81B6B2BB-F80D-931E-38DD-98E0A4CE544A}"/>
              </a:ext>
            </a:extLst>
          </p:cNvPr>
          <p:cNvSpPr txBox="1">
            <a:spLocks/>
          </p:cNvSpPr>
          <p:nvPr/>
        </p:nvSpPr>
        <p:spPr>
          <a:xfrm>
            <a:off x="753803" y="119950"/>
            <a:ext cx="10972800" cy="850107"/>
          </a:xfrm>
          <a:prstGeom prst="rect">
            <a:avLst/>
          </a:prstGeom>
        </p:spPr>
        <p:txBody>
          <a:bodyPr/>
          <a:lst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a:lstStyle>
          <a:p>
            <a:r>
              <a:rPr lang="en-US"/>
              <a:t>CMS Rebuild Roadmap</a:t>
            </a:r>
          </a:p>
        </p:txBody>
      </p:sp>
      <p:sp>
        <p:nvSpPr>
          <p:cNvPr id="25" name="Rectangle 24">
            <a:extLst>
              <a:ext uri="{FF2B5EF4-FFF2-40B4-BE49-F238E27FC236}">
                <a16:creationId xmlns:a16="http://schemas.microsoft.com/office/drawing/2014/main" id="{6FEB484C-D287-49CF-7130-A3731672E8BC}"/>
              </a:ext>
            </a:extLst>
          </p:cNvPr>
          <p:cNvSpPr/>
          <p:nvPr/>
        </p:nvSpPr>
        <p:spPr>
          <a:xfrm>
            <a:off x="4934756" y="1560184"/>
            <a:ext cx="1456860" cy="978008"/>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a:solidFill>
                <a:schemeClr val="accent1"/>
              </a:solidFill>
            </a:endParaRPr>
          </a:p>
          <a:p>
            <a:pPr algn="ctr"/>
            <a:r>
              <a:rPr lang="en-US" sz="1200" dirty="0">
                <a:solidFill>
                  <a:schemeClr val="accent1"/>
                </a:solidFill>
              </a:rPr>
              <a:t>XRN 5556.e</a:t>
            </a:r>
          </a:p>
          <a:p>
            <a:pPr algn="ctr"/>
            <a:r>
              <a:rPr lang="en-US" sz="1200" dirty="0">
                <a:solidFill>
                  <a:schemeClr val="accent1"/>
                </a:solidFill>
              </a:rPr>
              <a:t> </a:t>
            </a:r>
          </a:p>
          <a:p>
            <a:pPr algn="ctr"/>
            <a:endParaRPr lang="en-US" sz="1500" dirty="0">
              <a:solidFill>
                <a:schemeClr val="accent1"/>
              </a:solidFill>
            </a:endParaRPr>
          </a:p>
          <a:p>
            <a:pPr algn="ctr"/>
            <a:endParaRPr lang="en-US" sz="1500" dirty="0">
              <a:solidFill>
                <a:schemeClr val="accent1"/>
              </a:solidFill>
            </a:endParaRPr>
          </a:p>
          <a:p>
            <a:pPr algn="ctr"/>
            <a:r>
              <a:rPr lang="en-US" sz="1000" dirty="0">
                <a:solidFill>
                  <a:schemeClr val="accent1"/>
                </a:solidFill>
              </a:rPr>
              <a:t>Targeted </a:t>
            </a:r>
          </a:p>
          <a:p>
            <a:pPr algn="ctr"/>
            <a:r>
              <a:rPr lang="en-US" sz="1000" dirty="0">
                <a:solidFill>
                  <a:schemeClr val="accent1"/>
                </a:solidFill>
              </a:rPr>
              <a:t>30</a:t>
            </a:r>
            <a:r>
              <a:rPr lang="en-US" sz="1000" baseline="30000" dirty="0">
                <a:solidFill>
                  <a:schemeClr val="accent1"/>
                </a:solidFill>
              </a:rPr>
              <a:t>th</a:t>
            </a:r>
            <a:r>
              <a:rPr lang="en-US" sz="1000" dirty="0">
                <a:solidFill>
                  <a:schemeClr val="accent1"/>
                </a:solidFill>
              </a:rPr>
              <a:t> June 2023</a:t>
            </a:r>
          </a:p>
          <a:p>
            <a:pPr algn="ctr"/>
            <a:endParaRPr lang="en-US" sz="1500" dirty="0">
              <a:solidFill>
                <a:schemeClr val="accent1"/>
              </a:solidFill>
            </a:endParaRPr>
          </a:p>
        </p:txBody>
      </p:sp>
      <p:sp>
        <p:nvSpPr>
          <p:cNvPr id="33" name="Rectangle 32">
            <a:extLst>
              <a:ext uri="{FF2B5EF4-FFF2-40B4-BE49-F238E27FC236}">
                <a16:creationId xmlns:a16="http://schemas.microsoft.com/office/drawing/2014/main" id="{D0C71EFE-B7F2-7C0F-56C9-E5A4E6EC20C2}"/>
              </a:ext>
            </a:extLst>
          </p:cNvPr>
          <p:cNvSpPr/>
          <p:nvPr/>
        </p:nvSpPr>
        <p:spPr>
          <a:xfrm>
            <a:off x="6344534" y="1250873"/>
            <a:ext cx="1968058" cy="893950"/>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1" dirty="0">
              <a:solidFill>
                <a:schemeClr val="accent1"/>
              </a:solidFill>
            </a:endParaRPr>
          </a:p>
          <a:p>
            <a:pPr algn="ctr"/>
            <a:r>
              <a:rPr lang="en-US" sz="1200" dirty="0">
                <a:solidFill>
                  <a:schemeClr val="accent1"/>
                </a:solidFill>
              </a:rPr>
              <a:t>XRN 5556.f </a:t>
            </a:r>
          </a:p>
          <a:p>
            <a:pPr algn="ctr"/>
            <a:endParaRPr lang="en-US" sz="1500" dirty="0">
              <a:solidFill>
                <a:schemeClr val="accent1"/>
              </a:solidFill>
            </a:endParaRPr>
          </a:p>
          <a:p>
            <a:pPr algn="ctr"/>
            <a:endParaRPr lang="en-US" sz="2131" dirty="0">
              <a:solidFill>
                <a:schemeClr val="accent1"/>
              </a:solidFill>
            </a:endParaRPr>
          </a:p>
          <a:p>
            <a:pPr algn="ctr"/>
            <a:endParaRPr lang="en-US" sz="800" dirty="0">
              <a:solidFill>
                <a:schemeClr val="accent1"/>
              </a:solidFill>
            </a:endParaRPr>
          </a:p>
          <a:p>
            <a:pPr algn="ctr"/>
            <a:r>
              <a:rPr lang="en-US" sz="800" dirty="0">
                <a:solidFill>
                  <a:schemeClr val="accent1"/>
                </a:solidFill>
              </a:rPr>
              <a:t>Targeted late August 2023</a:t>
            </a:r>
          </a:p>
        </p:txBody>
      </p:sp>
      <p:sp>
        <p:nvSpPr>
          <p:cNvPr id="42" name="Rectangle: Rounded Corners 6">
            <a:extLst>
              <a:ext uri="{FF2B5EF4-FFF2-40B4-BE49-F238E27FC236}">
                <a16:creationId xmlns:a16="http://schemas.microsoft.com/office/drawing/2014/main" id="{97B7224A-96E7-0FE9-2DF1-D05624727EEC}"/>
              </a:ext>
            </a:extLst>
          </p:cNvPr>
          <p:cNvSpPr/>
          <p:nvPr/>
        </p:nvSpPr>
        <p:spPr>
          <a:xfrm>
            <a:off x="6649579" y="2814836"/>
            <a:ext cx="1236462" cy="939012"/>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Network Raised Theft of Gas</a:t>
            </a:r>
          </a:p>
          <a:p>
            <a:pPr algn="ctr"/>
            <a:r>
              <a:rPr lang="en-GB" sz="1065">
                <a:solidFill>
                  <a:sysClr val="windowText" lastClr="000000"/>
                </a:solidFill>
                <a:cs typeface="Poppins Medium"/>
              </a:rPr>
              <a:t>(TOG)</a:t>
            </a:r>
          </a:p>
        </p:txBody>
      </p:sp>
      <p:sp>
        <p:nvSpPr>
          <p:cNvPr id="47" name="Rectangle: Rounded Corners 6">
            <a:extLst>
              <a:ext uri="{FF2B5EF4-FFF2-40B4-BE49-F238E27FC236}">
                <a16:creationId xmlns:a16="http://schemas.microsoft.com/office/drawing/2014/main" id="{80F516E5-4E34-16B2-64A2-AE0884561473}"/>
              </a:ext>
            </a:extLst>
          </p:cNvPr>
          <p:cNvSpPr/>
          <p:nvPr/>
        </p:nvSpPr>
        <p:spPr>
          <a:xfrm>
            <a:off x="8391521" y="1250873"/>
            <a:ext cx="1258596" cy="2697692"/>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GB" sz="1065" dirty="0">
              <a:solidFill>
                <a:sysClr val="windowText" lastClr="000000"/>
              </a:solidFill>
              <a:cs typeface="Poppins Medium"/>
            </a:endParaRPr>
          </a:p>
          <a:p>
            <a:pPr algn="ctr"/>
            <a:endParaRPr lang="en-GB" sz="1065" dirty="0">
              <a:solidFill>
                <a:sysClr val="windowText" lastClr="000000"/>
              </a:solidFill>
              <a:cs typeface="Poppins Medium"/>
            </a:endParaRPr>
          </a:p>
          <a:p>
            <a:pPr algn="ctr"/>
            <a:r>
              <a:rPr lang="en-GB" sz="1065" dirty="0">
                <a:solidFill>
                  <a:sysClr val="windowText" lastClr="000000"/>
                </a:solidFill>
                <a:cs typeface="Poppins Medium"/>
              </a:rPr>
              <a:t>Must Reads</a:t>
            </a:r>
          </a:p>
          <a:p>
            <a:pPr algn="ctr"/>
            <a:r>
              <a:rPr lang="en-GB" sz="1065" dirty="0">
                <a:solidFill>
                  <a:sysClr val="windowText" lastClr="000000"/>
                </a:solidFill>
                <a:cs typeface="Poppins Medium"/>
              </a:rPr>
              <a:t>(MUR)</a:t>
            </a:r>
          </a:p>
          <a:p>
            <a:pPr algn="ctr"/>
            <a:endParaRPr lang="en-GB" sz="1065" dirty="0">
              <a:solidFill>
                <a:sysClr val="windowText" lastClr="000000"/>
              </a:solidFill>
              <a:cs typeface="Poppins Medium"/>
            </a:endParaRPr>
          </a:p>
          <a:p>
            <a:pPr algn="ctr"/>
            <a:endParaRPr lang="en-GB" sz="1065" dirty="0">
              <a:solidFill>
                <a:sysClr val="windowText" lastClr="000000"/>
              </a:solidFill>
              <a:cs typeface="Poppins Medium"/>
            </a:endParaRPr>
          </a:p>
          <a:p>
            <a:pPr algn="ctr"/>
            <a:r>
              <a:rPr lang="en-GB" sz="1065" dirty="0">
                <a:solidFill>
                  <a:sysClr val="windowText" lastClr="000000"/>
                </a:solidFill>
                <a:cs typeface="Poppins Medium"/>
              </a:rPr>
              <a:t>Shipper Agreed Reads</a:t>
            </a:r>
          </a:p>
          <a:p>
            <a:pPr algn="ctr"/>
            <a:r>
              <a:rPr lang="en-GB" sz="1065" dirty="0">
                <a:solidFill>
                  <a:sysClr val="windowText" lastClr="000000"/>
                </a:solidFill>
                <a:cs typeface="Poppins Medium"/>
              </a:rPr>
              <a:t>(SAR) </a:t>
            </a:r>
          </a:p>
          <a:p>
            <a:pPr algn="ctr"/>
            <a:r>
              <a:rPr lang="en-GB" sz="1065" dirty="0">
                <a:solidFill>
                  <a:sysClr val="windowText" lastClr="000000"/>
                </a:solidFill>
                <a:cs typeface="Poppins Medium"/>
              </a:rPr>
              <a:t>XRN 5604</a:t>
            </a:r>
          </a:p>
          <a:p>
            <a:pPr algn="ctr"/>
            <a:r>
              <a:rPr lang="en-GB" sz="1065" dirty="0">
                <a:solidFill>
                  <a:sysClr val="windowText" lastClr="000000"/>
                </a:solidFill>
                <a:cs typeface="Poppins Medium"/>
              </a:rPr>
              <a:t>IGT159 Must Reads </a:t>
            </a:r>
          </a:p>
          <a:p>
            <a:pPr algn="ctr"/>
            <a:r>
              <a:rPr lang="en-GB" sz="1065" dirty="0">
                <a:solidFill>
                  <a:sysClr val="windowText" lastClr="000000"/>
                </a:solidFill>
                <a:cs typeface="Poppins Medium"/>
              </a:rPr>
              <a:t>XRN5605</a:t>
            </a:r>
          </a:p>
        </p:txBody>
      </p:sp>
      <p:sp>
        <p:nvSpPr>
          <p:cNvPr id="34" name="Rectangle 33">
            <a:extLst>
              <a:ext uri="{FF2B5EF4-FFF2-40B4-BE49-F238E27FC236}">
                <a16:creationId xmlns:a16="http://schemas.microsoft.com/office/drawing/2014/main" id="{40EC5092-3138-326E-FD78-26CB524682D6}"/>
              </a:ext>
            </a:extLst>
          </p:cNvPr>
          <p:cNvSpPr/>
          <p:nvPr/>
        </p:nvSpPr>
        <p:spPr>
          <a:xfrm>
            <a:off x="6276966" y="3110519"/>
            <a:ext cx="2080257" cy="978008"/>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1" dirty="0">
              <a:solidFill>
                <a:schemeClr val="accent1"/>
              </a:solidFill>
            </a:endParaRPr>
          </a:p>
          <a:p>
            <a:pPr algn="ctr"/>
            <a:endParaRPr lang="en-US" sz="1500" dirty="0">
              <a:solidFill>
                <a:schemeClr val="accent1"/>
              </a:solidFill>
            </a:endParaRPr>
          </a:p>
          <a:p>
            <a:pPr algn="ctr"/>
            <a:endParaRPr lang="en-US" sz="1500" dirty="0">
              <a:solidFill>
                <a:schemeClr val="accent1"/>
              </a:solidFill>
            </a:endParaRPr>
          </a:p>
          <a:p>
            <a:pPr algn="ctr"/>
            <a:endParaRPr lang="en-US" sz="1500" dirty="0">
              <a:solidFill>
                <a:schemeClr val="accent1"/>
              </a:solidFill>
            </a:endParaRPr>
          </a:p>
          <a:p>
            <a:pPr algn="ctr"/>
            <a:r>
              <a:rPr lang="en-US" sz="1000" dirty="0">
                <a:solidFill>
                  <a:schemeClr val="accent1"/>
                </a:solidFill>
              </a:rPr>
              <a:t>Targeted October </a:t>
            </a:r>
          </a:p>
          <a:p>
            <a:pPr algn="ctr"/>
            <a:r>
              <a:rPr lang="en-US" sz="1000" dirty="0">
                <a:solidFill>
                  <a:schemeClr val="accent1"/>
                </a:solidFill>
              </a:rPr>
              <a:t>2023</a:t>
            </a:r>
          </a:p>
          <a:p>
            <a:pPr algn="ctr"/>
            <a:endParaRPr lang="en-US" sz="1500" dirty="0">
              <a:solidFill>
                <a:schemeClr val="accent1"/>
              </a:solidFill>
            </a:endParaRPr>
          </a:p>
          <a:p>
            <a:pPr algn="ctr"/>
            <a:endParaRPr lang="en-US" sz="2131" dirty="0">
              <a:solidFill>
                <a:schemeClr val="accent1"/>
              </a:solidFill>
            </a:endParaRPr>
          </a:p>
          <a:p>
            <a:pPr algn="ctr"/>
            <a:endParaRPr lang="en-US" sz="2131" dirty="0">
              <a:solidFill>
                <a:schemeClr val="accent1"/>
              </a:solidFill>
            </a:endParaRPr>
          </a:p>
        </p:txBody>
      </p:sp>
      <p:sp>
        <p:nvSpPr>
          <p:cNvPr id="51" name="TextBox 50">
            <a:extLst>
              <a:ext uri="{FF2B5EF4-FFF2-40B4-BE49-F238E27FC236}">
                <a16:creationId xmlns:a16="http://schemas.microsoft.com/office/drawing/2014/main" id="{5D37BA80-C50F-E7F9-6EBE-19D3B17C3224}"/>
              </a:ext>
            </a:extLst>
          </p:cNvPr>
          <p:cNvSpPr txBox="1"/>
          <p:nvPr/>
        </p:nvSpPr>
        <p:spPr>
          <a:xfrm>
            <a:off x="9980537" y="3752005"/>
            <a:ext cx="1724794" cy="246221"/>
          </a:xfrm>
          <a:prstGeom prst="rect">
            <a:avLst/>
          </a:prstGeom>
          <a:noFill/>
        </p:spPr>
        <p:txBody>
          <a:bodyPr wrap="square">
            <a:spAutoFit/>
          </a:bodyPr>
          <a:lstStyle/>
          <a:p>
            <a:pPr algn="ctr"/>
            <a:r>
              <a:rPr lang="en-US" sz="1000" dirty="0">
                <a:solidFill>
                  <a:schemeClr val="accent1"/>
                </a:solidFill>
              </a:rPr>
              <a:t>Targeted October 2023</a:t>
            </a:r>
          </a:p>
        </p:txBody>
      </p:sp>
      <p:sp>
        <p:nvSpPr>
          <p:cNvPr id="52" name="Rectangle 51">
            <a:extLst>
              <a:ext uri="{FF2B5EF4-FFF2-40B4-BE49-F238E27FC236}">
                <a16:creationId xmlns:a16="http://schemas.microsoft.com/office/drawing/2014/main" id="{B8CF319D-5834-B648-FD6E-76323011CC99}"/>
              </a:ext>
            </a:extLst>
          </p:cNvPr>
          <p:cNvSpPr/>
          <p:nvPr/>
        </p:nvSpPr>
        <p:spPr>
          <a:xfrm>
            <a:off x="9737155" y="1271052"/>
            <a:ext cx="2407496" cy="277408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765525F-DB46-45BA-F39C-732254761AF5}"/>
              </a:ext>
            </a:extLst>
          </p:cNvPr>
          <p:cNvSpPr/>
          <p:nvPr/>
        </p:nvSpPr>
        <p:spPr>
          <a:xfrm>
            <a:off x="8460248" y="2500866"/>
            <a:ext cx="1115131" cy="1145285"/>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5" dirty="0">
              <a:solidFill>
                <a:srgbClr val="002060"/>
              </a:solidFill>
            </a:endParaRPr>
          </a:p>
        </p:txBody>
      </p:sp>
      <p:sp>
        <p:nvSpPr>
          <p:cNvPr id="37" name="TextBox 36">
            <a:extLst>
              <a:ext uri="{FF2B5EF4-FFF2-40B4-BE49-F238E27FC236}">
                <a16:creationId xmlns:a16="http://schemas.microsoft.com/office/drawing/2014/main" id="{92C0103D-914C-81F1-01C6-8895DF6A5120}"/>
              </a:ext>
            </a:extLst>
          </p:cNvPr>
          <p:cNvSpPr txBox="1"/>
          <p:nvPr/>
        </p:nvSpPr>
        <p:spPr>
          <a:xfrm>
            <a:off x="8183420" y="3648846"/>
            <a:ext cx="1674799" cy="338554"/>
          </a:xfrm>
          <a:prstGeom prst="rect">
            <a:avLst/>
          </a:prstGeom>
          <a:noFill/>
        </p:spPr>
        <p:txBody>
          <a:bodyPr wrap="square">
            <a:spAutoFit/>
          </a:bodyPr>
          <a:lstStyle/>
          <a:p>
            <a:pPr algn="ctr"/>
            <a:r>
              <a:rPr lang="en-US" sz="800" dirty="0" err="1">
                <a:solidFill>
                  <a:schemeClr val="accent1"/>
                </a:solidFill>
              </a:rPr>
              <a:t>Reprioritised</a:t>
            </a:r>
            <a:r>
              <a:rPr lang="en-US" sz="800" dirty="0">
                <a:solidFill>
                  <a:schemeClr val="accent1"/>
                </a:solidFill>
              </a:rPr>
              <a:t> to accommodate</a:t>
            </a:r>
          </a:p>
          <a:p>
            <a:pPr algn="ctr"/>
            <a:r>
              <a:rPr lang="en-US" sz="800" dirty="0">
                <a:solidFill>
                  <a:schemeClr val="accent1"/>
                </a:solidFill>
              </a:rPr>
              <a:t>November release 2023</a:t>
            </a:r>
            <a:endParaRPr lang="en-US" sz="800" dirty="0"/>
          </a:p>
        </p:txBody>
      </p:sp>
    </p:spTree>
    <p:extLst>
      <p:ext uri="{BB962C8B-B14F-4D97-AF65-F5344CB8AC3E}">
        <p14:creationId xmlns:p14="http://schemas.microsoft.com/office/powerpoint/2010/main" val="3178651953"/>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Linda Whitcroft</DisplayName>
        <AccountId>78</AccountId>
        <AccountType/>
      </UserInfo>
      <UserInfo>
        <DisplayName>Richard Cresswell</DisplayName>
        <AccountId>70</AccountId>
        <AccountType/>
      </UserInfo>
      <UserInfo>
        <DisplayName>Kiran Kumar</DisplayName>
        <AccountId>300</AccountId>
        <AccountType/>
      </UserInfo>
      <UserInfo>
        <DisplayName>Kirsty McGarry</DisplayName>
        <AccountId>454</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326C27-1BFA-4092-B7AC-AEF2BE15CC86}"/>
</file>

<file path=customXml/itemProps2.xml><?xml version="1.0" encoding="utf-8"?>
<ds:datastoreItem xmlns:ds="http://schemas.openxmlformats.org/officeDocument/2006/customXml" ds:itemID="{6F092B59-2153-45D1-BA34-14AF2B535120}">
  <ds:schemaRefs>
    <ds:schemaRef ds:uri="http://purl.org/dc/terms/"/>
    <ds:schemaRef ds:uri="http://schemas.microsoft.com/office/2006/documentManagement/types"/>
    <ds:schemaRef ds:uri="691200bb-23ec-4320-bfcc-6974bc463eb3"/>
    <ds:schemaRef ds:uri="http://purl.org/dc/dcmitype/"/>
    <ds:schemaRef ds:uri="http://www.w3.org/XML/1998/namespace"/>
    <ds:schemaRef ds:uri="1447494a-e48f-468a-bba7-54d8a0f3944e"/>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103fba77-31dd-4780-83f9-c54f26c3a260"/>
  </ds:schemaRefs>
</ds:datastoreItem>
</file>

<file path=customXml/itemProps3.xml><?xml version="1.0" encoding="utf-8"?>
<ds:datastoreItem xmlns:ds="http://schemas.openxmlformats.org/officeDocument/2006/customXml" ds:itemID="{6C30F180-3CC8-4D21-BE0D-7E5DA88648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231</TotalTime>
  <Words>462</Words>
  <Application>Microsoft Office PowerPoint</Application>
  <PresentationFormat>Widescreen</PresentationFormat>
  <Paragraphs>119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Poppins Light</vt:lpstr>
      <vt:lpstr>Poppins Medium</vt:lpstr>
      <vt:lpstr>1_Office Theme</vt:lpstr>
      <vt:lpstr>April ChMC CMS Rebuild Update </vt:lpstr>
      <vt:lpstr>Progress to Date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dc:title>
  <dc:creator>Joanne Williams</dc:creator>
  <cp:lastModifiedBy>Kate Lancaster</cp:lastModifiedBy>
  <cp:revision>2</cp:revision>
  <dcterms:created xsi:type="dcterms:W3CDTF">2022-02-04T13:05:51Z</dcterms:created>
  <dcterms:modified xsi:type="dcterms:W3CDTF">2023-03-30T14:19:25Z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85800</vt:r8>
  </property>
  <property fmtid="{D5CDD505-2E9C-101B-9397-08002B2CF9AE}" pid="3" name="xd_Signature">
    <vt:bool>false</vt:bool>
  </property>
  <property fmtid="{D5CDD505-2E9C-101B-9397-08002B2CF9AE}" pid="4" name="xd_ProgID">
    <vt:lpwstr/>
  </property>
  <property fmtid="{D5CDD505-2E9C-101B-9397-08002B2CF9AE}" pid="5" name="_ExtendedDescription">
    <vt:lpwstr/>
  </property>
  <property fmtid="{D5CDD505-2E9C-101B-9397-08002B2CF9AE}" pid="6" name="TriggerFlowInfo">
    <vt:lpwstr/>
  </property>
  <property fmtid="{D5CDD505-2E9C-101B-9397-08002B2CF9AE}" pid="7" name="ComplianceAssetId">
    <vt:lpwstr/>
  </property>
  <property fmtid="{D5CDD505-2E9C-101B-9397-08002B2CF9AE}" pid="8" name="TemplateUrl">
    <vt:lpwstr/>
  </property>
  <property fmtid="{D5CDD505-2E9C-101B-9397-08002B2CF9AE}" pid="9" name="MediaServiceImageTags">
    <vt:lpwstr/>
  </property>
  <property fmtid="{D5CDD505-2E9C-101B-9397-08002B2CF9AE}" pid="10" name="ContentTypeId">
    <vt:lpwstr>0x010100BE4A46900855F54F8B1B4A69CC14CF6B</vt:lpwstr>
  </property>
</Properties>
</file>