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5"/>
  </p:notesMasterIdLst>
  <p:handoutMasterIdLst>
    <p:handoutMasterId r:id="rId16"/>
  </p:handoutMasterIdLst>
  <p:sldIdLst>
    <p:sldId id="352" r:id="rId6"/>
    <p:sldId id="1790" r:id="rId7"/>
    <p:sldId id="1791" r:id="rId8"/>
    <p:sldId id="358" r:id="rId9"/>
    <p:sldId id="1792" r:id="rId10"/>
    <p:sldId id="361" r:id="rId11"/>
    <p:sldId id="1798" r:id="rId12"/>
    <p:sldId id="1796" r:id="rId13"/>
    <p:sldId id="1797" r:id="rId14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CDE4C-0B50-4A88-B2AE-0D77803B20C4}" v="1684" dt="2021-07-12T15:03:11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12/07/2021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6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21 July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098767" y="2716572"/>
            <a:ext cx="1674127" cy="1630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699237" y="4689396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244914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412770" y="3268956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56195" y="258660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574203" y="46701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843242" y="4703287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48446" y="46734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01952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1364799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260176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602252" y="303000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4926754" y="401449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4502234" y="4261062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38612" y="4094589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258051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810408" y="2835917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644853" y="303363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511260" y="3261464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5814594" y="3929311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5562690" y="4183599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 Contract Signature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743562" y="403700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3141842" y="4269975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40507" y="402762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02085" y="4247147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1683771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1692512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149187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581498" y="303363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293879" y="327771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2589126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4740958" y="2814565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1539653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3856722" y="467016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794654" y="4685109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2198900" y="2851575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64969" y="312378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1581794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440399" y="2664070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169293" y="2777892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299770" y="404886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2137905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2313255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2322089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20911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703261" y="1939776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148342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1635428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182491" y="400633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210633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288897" y="2077151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233124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077993" y="232154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472465" y="20642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2076357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218391" y="2313255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2328428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207158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85955" y="1892399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DDD5DD8-4689-4718-8A34-E135BF713009}"/>
              </a:ext>
            </a:extLst>
          </p:cNvPr>
          <p:cNvSpPr txBox="1"/>
          <p:nvPr/>
        </p:nvSpPr>
        <p:spPr>
          <a:xfrm>
            <a:off x="43873" y="3487757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 Consultation</a:t>
            </a:r>
            <a:endParaRPr lang="en-GB" sz="800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676545C-A600-49FD-808F-990DE13BFF42}"/>
              </a:ext>
            </a:extLst>
          </p:cNvPr>
          <p:cNvSpPr txBox="1"/>
          <p:nvPr/>
        </p:nvSpPr>
        <p:spPr>
          <a:xfrm>
            <a:off x="40477" y="3703201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Performance Assurance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C00E5EC-C627-4B5D-BB6A-CC262D71F6EE}"/>
              </a:ext>
            </a:extLst>
          </p:cNvPr>
          <p:cNvSpPr txBox="1"/>
          <p:nvPr/>
        </p:nvSpPr>
        <p:spPr>
          <a:xfrm>
            <a:off x="3510700" y="3820417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</a:p>
        </p:txBody>
      </p:sp>
      <p:sp>
        <p:nvSpPr>
          <p:cNvPr id="158" name="Star: 5 Points 157">
            <a:extLst>
              <a:ext uri="{FF2B5EF4-FFF2-40B4-BE49-F238E27FC236}">
                <a16:creationId xmlns:a16="http://schemas.microsoft.com/office/drawing/2014/main" id="{973B2104-B84D-414E-9EA1-3920C8AA82F7}"/>
              </a:ext>
            </a:extLst>
          </p:cNvPr>
          <p:cNvSpPr/>
          <p:nvPr/>
        </p:nvSpPr>
        <p:spPr>
          <a:xfrm>
            <a:off x="3700182" y="358147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1514EC8-C3EF-4423-86C5-94920E51D89C}"/>
              </a:ext>
            </a:extLst>
          </p:cNvPr>
          <p:cNvSpPr txBox="1"/>
          <p:nvPr/>
        </p:nvSpPr>
        <p:spPr>
          <a:xfrm>
            <a:off x="4040712" y="3834305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</a:p>
        </p:txBody>
      </p:sp>
      <p:sp>
        <p:nvSpPr>
          <p:cNvPr id="160" name="Star: 5 Points 159">
            <a:extLst>
              <a:ext uri="{FF2B5EF4-FFF2-40B4-BE49-F238E27FC236}">
                <a16:creationId xmlns:a16="http://schemas.microsoft.com/office/drawing/2014/main" id="{AD2424F6-C552-43D6-82EA-41D3CFB01BDA}"/>
              </a:ext>
            </a:extLst>
          </p:cNvPr>
          <p:cNvSpPr/>
          <p:nvPr/>
        </p:nvSpPr>
        <p:spPr>
          <a:xfrm>
            <a:off x="4229895" y="35857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94E0E7F-B045-4146-B2E8-53D388875467}"/>
              </a:ext>
            </a:extLst>
          </p:cNvPr>
          <p:cNvSpPr txBox="1"/>
          <p:nvPr/>
        </p:nvSpPr>
        <p:spPr>
          <a:xfrm>
            <a:off x="1456463" y="1939097"/>
            <a:ext cx="216130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Proposed Licence Changes 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2B3F8FF-3B81-40BF-B1F8-4D2FAB78C7FA}"/>
              </a:ext>
            </a:extLst>
          </p:cNvPr>
          <p:cNvSpPr txBox="1"/>
          <p:nvPr/>
        </p:nvSpPr>
        <p:spPr>
          <a:xfrm>
            <a:off x="4791090" y="2323510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925FDD4-172D-4770-947E-7929CF9BF604}"/>
              </a:ext>
            </a:extLst>
          </p:cNvPr>
          <p:cNvSpPr txBox="1"/>
          <p:nvPr/>
        </p:nvSpPr>
        <p:spPr>
          <a:xfrm>
            <a:off x="7528612" y="230495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5" name="Star: 5 Points 164">
            <a:extLst>
              <a:ext uri="{FF2B5EF4-FFF2-40B4-BE49-F238E27FC236}">
                <a16:creationId xmlns:a16="http://schemas.microsoft.com/office/drawing/2014/main" id="{FE713293-7B7B-4428-A807-10E35D16D24C}"/>
              </a:ext>
            </a:extLst>
          </p:cNvPr>
          <p:cNvSpPr/>
          <p:nvPr/>
        </p:nvSpPr>
        <p:spPr>
          <a:xfrm>
            <a:off x="4591983" y="357779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9C94C99-B5C5-4F35-8141-C6FB75C80746}"/>
              </a:ext>
            </a:extLst>
          </p:cNvPr>
          <p:cNvSpPr txBox="1"/>
          <p:nvPr/>
        </p:nvSpPr>
        <p:spPr>
          <a:xfrm>
            <a:off x="4531194" y="383508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REC V2 - REC Code Consolidation Consultation </a:t>
            </a:r>
          </a:p>
          <a:p>
            <a:pPr lvl="1"/>
            <a:r>
              <a:rPr lang="en-US" dirty="0"/>
              <a:t>Decision published 30 April  2021</a:t>
            </a:r>
          </a:p>
          <a:p>
            <a:pPr lvl="1"/>
            <a:r>
              <a:rPr lang="en-US" dirty="0"/>
              <a:t>CR -D092 submitted on 21 June 2021 to implement V2 schedules, any further amendments will need to be raised via change control process.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CM Performance Assurance Consultation </a:t>
            </a:r>
          </a:p>
          <a:p>
            <a:pPr lvl="1"/>
            <a:r>
              <a:rPr lang="en-US" dirty="0"/>
              <a:t>Decision published 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RCC Statutory Licence Changes Consultation</a:t>
            </a:r>
          </a:p>
          <a:p>
            <a:pPr lvl="1"/>
            <a:r>
              <a:rPr lang="en-US" dirty="0"/>
              <a:t>Decision published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 V3 – Faster Switching Schedules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</a:p>
          <a:p>
            <a:pPr lvl="1"/>
            <a:r>
              <a:rPr lang="en-US" dirty="0"/>
              <a:t>CR-75 – introducing CSS Interface Provider role </a:t>
            </a:r>
            <a:endParaRPr lang="en-GB" dirty="0"/>
          </a:p>
          <a:p>
            <a:pPr lvl="1"/>
            <a:r>
              <a:rPr lang="en-GB" dirty="0"/>
              <a:t>Consultation commenced 01 April – responses due 30 July </a:t>
            </a:r>
          </a:p>
          <a:p>
            <a:pPr lvl="1"/>
            <a:r>
              <a:rPr lang="en-GB" dirty="0"/>
              <a:t>Xoserve response to Q2.1 and Q2.2  shared with CoMC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SCR –Code Consolidation REC V2 (Sept 2021)</a:t>
            </a:r>
          </a:p>
          <a:p>
            <a:pPr lvl="1"/>
            <a:r>
              <a:rPr lang="en-GB" dirty="0"/>
              <a:t>Amendments to UNC to align with REC (B;G;M; GT-D)</a:t>
            </a:r>
          </a:p>
          <a:p>
            <a:pPr lvl="1"/>
            <a:r>
              <a:rPr lang="en-GB" dirty="0"/>
              <a:t>Mod submitted by Ofgem for presentation at Mod Panel on 20 May /IGT Panel 28 May </a:t>
            </a:r>
          </a:p>
          <a:p>
            <a:pPr lvl="1"/>
            <a:r>
              <a:rPr lang="en-GB" dirty="0"/>
              <a:t>Notice to implement Mod768 issued 2 July 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SCR – Faster Switching REC V3 (summer 2022)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Release of Protected Information to </a:t>
            </a:r>
            <a:r>
              <a:rPr lang="en-GB" dirty="0" err="1"/>
              <a:t>RECCo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Mod 0762 </a:t>
            </a:r>
            <a:r>
              <a:rPr lang="en-US" sz="1800" dirty="0"/>
              <a:t>the Retail Energy Code Company as a new User type to the Data Permissions Matrix – implemented with effect from 12 July 2021</a:t>
            </a:r>
          </a:p>
          <a:p>
            <a:pPr lvl="1"/>
            <a:endParaRPr lang="en-US" sz="1800" dirty="0"/>
          </a:p>
          <a:p>
            <a:r>
              <a:rPr lang="en-US" sz="1800" dirty="0"/>
              <a:t>IGT UNC Mod 155 has been raised</a:t>
            </a:r>
          </a:p>
          <a:p>
            <a:pPr lvl="1"/>
            <a:r>
              <a:rPr lang="en-US" sz="1600" dirty="0"/>
              <a:t>Decision expected at IGT UNC Panel on 23 July 2021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Progressed work with the Performance Assurance (RPA) Code Manager in parallel with Mod development</a:t>
            </a:r>
          </a:p>
          <a:p>
            <a:pPr lvl="1"/>
            <a:r>
              <a:rPr lang="en-GB" sz="1600" dirty="0"/>
              <a:t>Anonymised data extract provided to RPA for assessment </a:t>
            </a:r>
          </a:p>
          <a:p>
            <a:pPr lvl="1"/>
            <a:r>
              <a:rPr lang="en-GB" sz="1600" dirty="0"/>
              <a:t>DRR approved at June CoMC </a:t>
            </a:r>
          </a:p>
          <a:p>
            <a:pPr lvl="1"/>
            <a:r>
              <a:rPr lang="en-GB" sz="1600" dirty="0"/>
              <a:t>Amended DRR presented at July CoMC for approval</a:t>
            </a:r>
          </a:p>
        </p:txBody>
      </p:sp>
    </p:spTree>
    <p:extLst>
      <p:ext uri="{BB962C8B-B14F-4D97-AF65-F5344CB8AC3E}">
        <p14:creationId xmlns:p14="http://schemas.microsoft.com/office/powerpoint/2010/main" val="2439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672408"/>
          </a:xfrm>
        </p:spPr>
        <p:txBody>
          <a:bodyPr>
            <a:normAutofit fontScale="55000" lnSpcReduction="20000"/>
          </a:bodyPr>
          <a:lstStyle/>
          <a:p>
            <a:r>
              <a:rPr lang="en-GB" sz="2200" dirty="0"/>
              <a:t>DSC CP has been raised (XRN5352 – </a:t>
            </a:r>
            <a:r>
              <a:rPr lang="en-US" sz="2200" dirty="0"/>
              <a:t>Development of the REC Performance Assurance reporting</a:t>
            </a:r>
            <a:r>
              <a:rPr lang="en-GB" sz="2200" dirty="0"/>
              <a:t>)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Expected that the change will be delivered to RECCo under the framework agreement that has now been agreed. 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CP raised to cover support costs to:</a:t>
            </a:r>
          </a:p>
          <a:p>
            <a:pPr lvl="2"/>
            <a:r>
              <a:rPr lang="en-GB" dirty="0"/>
              <a:t>Perform analysis, </a:t>
            </a:r>
          </a:p>
          <a:p>
            <a:pPr lvl="2"/>
            <a:r>
              <a:rPr lang="en-GB" dirty="0"/>
              <a:t>Verify accessibility of data</a:t>
            </a:r>
          </a:p>
          <a:p>
            <a:pPr lvl="2"/>
            <a:r>
              <a:rPr lang="en-GB" dirty="0"/>
              <a:t>Generate sample reports (and redact / pseudonymise data until UNC / IGT UNC Mods approved)</a:t>
            </a:r>
          </a:p>
          <a:p>
            <a:pPr lvl="3"/>
            <a:r>
              <a:rPr lang="en-GB" sz="2200" dirty="0"/>
              <a:t>This is proposed to be done manually with very small sample data </a:t>
            </a:r>
            <a:r>
              <a:rPr lang="en-GB" sz="2200" b="1" dirty="0"/>
              <a:t>(views requested on this approach)</a:t>
            </a:r>
          </a:p>
          <a:p>
            <a:endParaRPr lang="en-GB" sz="2200" dirty="0"/>
          </a:p>
          <a:p>
            <a:r>
              <a:rPr lang="en-GB" sz="2200" dirty="0"/>
              <a:t>UNC  REC V3 Consequential Changes published – published version queried 	</a:t>
            </a:r>
          </a:p>
          <a:p>
            <a:endParaRPr lang="en-GB" sz="2200" dirty="0"/>
          </a:p>
          <a:p>
            <a:r>
              <a:rPr lang="en-GB" sz="2200" dirty="0"/>
              <a:t>Discussions to be held with RECCo ahead of GES contract negotiations: </a:t>
            </a:r>
          </a:p>
          <a:p>
            <a:pPr lvl="1"/>
            <a:r>
              <a:rPr lang="en-GB" sz="2200" dirty="0"/>
              <a:t>DSC Customer access to gas enquiry services  - decision still pending </a:t>
            </a:r>
          </a:p>
          <a:p>
            <a:pPr lvl="1"/>
            <a:r>
              <a:rPr lang="en-GB" sz="2200" dirty="0"/>
              <a:t>Scope of GES  - to be baselined as part of V3 consultation response review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C185-9D95-43B6-9092-AE6BCA2D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 –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BD6D-68ED-4319-9FF6-9A95FD0A7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V3 response to Q2.1 and Q2.2 shared with CoMC reps prior to CoMC. </a:t>
            </a:r>
          </a:p>
          <a:p>
            <a:r>
              <a:rPr lang="en-GB" dirty="0"/>
              <a:t>Discuss views/concerns………</a:t>
            </a:r>
          </a:p>
        </p:txBody>
      </p:sp>
    </p:spTree>
    <p:extLst>
      <p:ext uri="{BB962C8B-B14F-4D97-AF65-F5344CB8AC3E}">
        <p14:creationId xmlns:p14="http://schemas.microsoft.com/office/powerpoint/2010/main" val="137167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Engagement ongoing with the Technical Assurance Code Manager</a:t>
            </a:r>
          </a:p>
          <a:p>
            <a:pPr lvl="1"/>
            <a:r>
              <a:rPr lang="en-GB" sz="1400" dirty="0"/>
              <a:t>Provision of  metadata for EMAR population</a:t>
            </a:r>
          </a:p>
          <a:p>
            <a:pPr lvl="1"/>
            <a:r>
              <a:rPr lang="en-GB" sz="1400" dirty="0"/>
              <a:t>Need to define the process for provision of on-going change (and integration of the Change Management processes)</a:t>
            </a:r>
          </a:p>
        </p:txBody>
      </p:sp>
    </p:spTree>
    <p:extLst>
      <p:ext uri="{BB962C8B-B14F-4D97-AF65-F5344CB8AC3E}">
        <p14:creationId xmlns:p14="http://schemas.microsoft.com/office/powerpoint/2010/main" val="143106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 – for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Engagement initiated with the Governance Code Manager</a:t>
            </a:r>
          </a:p>
          <a:p>
            <a:pPr lvl="1"/>
            <a:r>
              <a:rPr lang="en-GB" sz="1400" dirty="0"/>
              <a:t>Awaiting confirmation of what products are expected at what stage during the change cycle</a:t>
            </a:r>
          </a:p>
          <a:p>
            <a:pPr lvl="2"/>
            <a:r>
              <a:rPr lang="en-GB" sz="1400" dirty="0"/>
              <a:t>IA level – ROM? HLSO?</a:t>
            </a:r>
          </a:p>
          <a:p>
            <a:pPr lvl="2"/>
            <a:r>
              <a:rPr lang="en-GB" sz="1400" dirty="0"/>
              <a:t>Design products – High Level Solution options? Revised interface design formats (file formats / screens / rejection codes?)</a:t>
            </a:r>
          </a:p>
          <a:p>
            <a:pPr lvl="3"/>
            <a:r>
              <a:rPr lang="en-GB" sz="1400" dirty="0"/>
              <a:t>Impacts are not possible to assess until available</a:t>
            </a:r>
          </a:p>
          <a:p>
            <a:pPr lvl="3"/>
            <a:r>
              <a:rPr lang="en-GB" sz="1400" dirty="0"/>
              <a:t>We need to assess how this will integrate with the DSC change processes</a:t>
            </a:r>
          </a:p>
          <a:p>
            <a:pPr lvl="1"/>
            <a:r>
              <a:rPr lang="en-GB" sz="1600" dirty="0"/>
              <a:t>Initial proposal flagged that major releases would be implemented in line with electricity (Thursday evening), and that there would be three major releases (Feb / June / Nov)</a:t>
            </a:r>
          </a:p>
          <a:p>
            <a:pPr lvl="2"/>
            <a:r>
              <a:rPr lang="en-GB" sz="1400" dirty="0"/>
              <a:t>Views?</a:t>
            </a:r>
          </a:p>
          <a:p>
            <a:pPr lvl="2"/>
            <a:r>
              <a:rPr lang="en-GB" sz="1400" dirty="0"/>
              <a:t>Mitigations? – relaxation of SLAs, amending invoice cycles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0223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01f7a547-d57a-44ce-a211-81869c79743b"/>
    <ds:schemaRef ds:uri="http://schemas.microsoft.com/office/infopath/2007/PartnerControls"/>
    <ds:schemaRef ds:uri="http://schemas.openxmlformats.org/package/2006/metadata/core-properties"/>
    <ds:schemaRef ds:uri="3092569d-7549-4f1f-b838-122d264c6bd8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5AF550-F782-4A96-8D28-150F7F4E76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11980</TotalTime>
  <Words>701</Words>
  <Application>Microsoft Office PowerPoint</Application>
  <PresentationFormat>On-screen Show (16:9)</PresentationFormat>
  <Paragraphs>154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Update</vt:lpstr>
      <vt:lpstr>SCR- Impacts to UNC </vt:lpstr>
      <vt:lpstr>Release of Protected Information to RECCo</vt:lpstr>
      <vt:lpstr>Next Steps</vt:lpstr>
      <vt:lpstr>Data Access – Discussion </vt:lpstr>
      <vt:lpstr>Other CM Engagements</vt:lpstr>
      <vt:lpstr>Other CM Engagements – for awareness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25</cp:revision>
  <cp:lastPrinted>2019-04-24T14:22:54Z</cp:lastPrinted>
  <dcterms:created xsi:type="dcterms:W3CDTF">2011-09-20T14:58:41Z</dcterms:created>
  <dcterms:modified xsi:type="dcterms:W3CDTF">2021-07-12T15:49:27Z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