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3" r:id="rId5"/>
  </p:sldMasterIdLst>
  <p:notesMasterIdLst>
    <p:notesMasterId r:id="rId14"/>
  </p:notesMasterIdLst>
  <p:handoutMasterIdLst>
    <p:handoutMasterId r:id="rId15"/>
  </p:handoutMasterIdLst>
  <p:sldIdLst>
    <p:sldId id="352" r:id="rId6"/>
    <p:sldId id="1790" r:id="rId7"/>
    <p:sldId id="1791" r:id="rId8"/>
    <p:sldId id="358" r:id="rId9"/>
    <p:sldId id="1792" r:id="rId10"/>
    <p:sldId id="361" r:id="rId11"/>
    <p:sldId id="1796" r:id="rId12"/>
    <p:sldId id="1797" r:id="rId13"/>
  </p:sldIdLst>
  <p:sldSz cx="9144000" cy="5143500" type="screen16x9"/>
  <p:notesSz cx="6797675" cy="9928225"/>
  <p:defaultTextStyle>
    <a:defPPr>
      <a:defRPr lang="en-US"/>
    </a:defPPr>
    <a:lvl1pPr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178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355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532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709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5886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064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240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418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18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ne Williams" initials="DW" lastIdx="8" clrIdx="0"/>
  <p:cmAuthor id="1" name="Evans, Emily" initials="EE" lastIdx="1" clrIdx="1">
    <p:extLst>
      <p:ext uri="{19B8F6BF-5375-455C-9EA6-DF929625EA0E}">
        <p15:presenceInfo xmlns:p15="http://schemas.microsoft.com/office/powerpoint/2012/main" userId="S::emily.Evans@xoserve.com::a5b2f5e1-7480-4cc5-bcf8-2321e34a19e6" providerId="AD"/>
      </p:ext>
    </p:extLst>
  </p:cmAuthor>
  <p:cmAuthor id="2" name="Patel, Ranjit" initials="PR" lastIdx="4" clrIdx="2">
    <p:extLst>
      <p:ext uri="{19B8F6BF-5375-455C-9EA6-DF929625EA0E}">
        <p15:presenceInfo xmlns:p15="http://schemas.microsoft.com/office/powerpoint/2012/main" userId="S-1-5-21-4145888014-839675345-3125187760-3351" providerId="AD"/>
      </p:ext>
    </p:extLst>
  </p:cmAuthor>
  <p:cmAuthor id="3" name="Turpin, Dave" initials="TD" lastIdx="2" clrIdx="3">
    <p:extLst>
      <p:ext uri="{19B8F6BF-5375-455C-9EA6-DF929625EA0E}">
        <p15:presenceInfo xmlns:p15="http://schemas.microsoft.com/office/powerpoint/2012/main" userId="S::dave.turpin@xoserve.com::038c2abc-d4cb-4733-8675-41eb49f6e754" providerId="AD"/>
      </p:ext>
    </p:extLst>
  </p:cmAuthor>
  <p:cmAuthor id="4" name="McGlone, Jayne" initials="MJ" lastIdx="1" clrIdx="4">
    <p:extLst>
      <p:ext uri="{19B8F6BF-5375-455C-9EA6-DF929625EA0E}">
        <p15:presenceInfo xmlns:p15="http://schemas.microsoft.com/office/powerpoint/2012/main" userId="S::jayne.mcglone@xoserve.com::f5976ee6-f269-451c-ab96-754f27ca3b3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26A412"/>
    <a:srgbClr val="D2232A"/>
    <a:srgbClr val="EEECE1"/>
    <a:srgbClr val="CCFF99"/>
    <a:srgbClr val="F09F0E"/>
    <a:srgbClr val="3E5AA8"/>
    <a:srgbClr val="0070C0"/>
    <a:srgbClr val="C0C0C0"/>
    <a:srgbClr val="1D3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334896-EE10-41ED-AE85-31FAA2CDF67A}" v="417" dt="2021-06-07T22:12:34.3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48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10"/>
        <p:guide pos="2118"/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08/06/2021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771" y="0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/>
          <a:lstStyle>
            <a:lvl1pPr algn="r">
              <a:defRPr sz="1200"/>
            </a:lvl1pPr>
          </a:lstStyle>
          <a:p>
            <a:fld id="{4F0B033A-D7A2-4873-87D3-52E71CC76346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0" tIns="46064" rIns="92130" bIns="4606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410" y="4716705"/>
            <a:ext cx="5436856" cy="4467701"/>
          </a:xfrm>
          <a:prstGeom prst="rect">
            <a:avLst/>
          </a:prstGeom>
        </p:spPr>
        <p:txBody>
          <a:bodyPr vert="horz" lIns="92130" tIns="46064" rIns="92130" bIns="4606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219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771" y="9430219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 anchor="b"/>
          <a:lstStyle>
            <a:lvl1pPr algn="r">
              <a:defRPr sz="1200"/>
            </a:lvl1pPr>
          </a:lstStyle>
          <a:p>
            <a:fld id="{CBAFCE3B-317D-4AE0-BC7F-8267412B7C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8760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4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CE3B-317D-4AE0-BC7F-8267412B7C4C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533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CE3B-317D-4AE0-BC7F-8267412B7C4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267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50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153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808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6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2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34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88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02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97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14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6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6" y="444396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1" tIns="46036" rIns="92071" bIns="46036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178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355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532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709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884" indent="-342884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13" indent="-285736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2944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120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297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474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652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8829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006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49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77898"/>
            <a:ext cx="7772400" cy="1102519"/>
          </a:xfrm>
        </p:spPr>
        <p:txBody>
          <a:bodyPr>
            <a:normAutofit/>
          </a:bodyPr>
          <a:lstStyle/>
          <a:p>
            <a:r>
              <a:rPr lang="en-GB" sz="2000" dirty="0"/>
              <a:t>REC Update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90596" y="2907014"/>
            <a:ext cx="6400800" cy="1314450"/>
          </a:xfrm>
        </p:spPr>
        <p:txBody>
          <a:bodyPr>
            <a:normAutofit/>
          </a:bodyPr>
          <a:lstStyle/>
          <a:p>
            <a:r>
              <a:rPr lang="en-GB" dirty="0"/>
              <a:t>Contract Management Committee</a:t>
            </a:r>
          </a:p>
        </p:txBody>
      </p:sp>
      <p:sp>
        <p:nvSpPr>
          <p:cNvPr id="2" name="Rectangle 1"/>
          <p:cNvSpPr/>
          <p:nvPr/>
        </p:nvSpPr>
        <p:spPr>
          <a:xfrm>
            <a:off x="3174666" y="2318807"/>
            <a:ext cx="2832660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GB" b="1" dirty="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16 June 2021</a:t>
            </a:r>
          </a:p>
        </p:txBody>
      </p:sp>
    </p:spTree>
    <p:extLst>
      <p:ext uri="{BB962C8B-B14F-4D97-AF65-F5344CB8AC3E}">
        <p14:creationId xmlns:p14="http://schemas.microsoft.com/office/powerpoint/2010/main" val="332469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6533923-B715-41D7-B6A3-FA20C4105689}"/>
              </a:ext>
            </a:extLst>
          </p:cNvPr>
          <p:cNvSpPr/>
          <p:nvPr/>
        </p:nvSpPr>
        <p:spPr>
          <a:xfrm>
            <a:off x="7098767" y="2716572"/>
            <a:ext cx="1674127" cy="16307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521" y="-70194"/>
            <a:ext cx="8229600" cy="63758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Arial"/>
                <a:cs typeface="Arial"/>
              </a:rPr>
              <a:t>Planned Meetings Update &amp; Key Milestones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E1EBB5-89E1-4F69-B233-DF3B21A2A608}"/>
              </a:ext>
            </a:extLst>
          </p:cNvPr>
          <p:cNvSpPr txBox="1"/>
          <p:nvPr/>
        </p:nvSpPr>
        <p:spPr>
          <a:xfrm>
            <a:off x="7699237" y="4689396"/>
            <a:ext cx="1148630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1000" dirty="0">
                <a:latin typeface="Arial"/>
                <a:ea typeface="ＭＳ Ｐゴシック"/>
                <a:cs typeface="Arial"/>
              </a:rPr>
              <a:t>CSS &amp; GES (V3)</a:t>
            </a:r>
            <a:endParaRPr lang="en-GB" sz="1000" dirty="0">
              <a:cs typeface="Arial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2B4401E-8A79-4C69-8E4C-DA58760209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12885" y="729602"/>
          <a:ext cx="8568936" cy="983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039">
                  <a:extLst>
                    <a:ext uri="{9D8B030D-6E8A-4147-A177-3AD203B41FA5}">
                      <a16:colId xmlns:a16="http://schemas.microsoft.com/office/drawing/2014/main" val="2272320225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402666502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033400893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410496514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046723808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592797384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585895538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264497636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466702363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104177662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199422211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196902979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361998635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579937891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896493126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475276448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941628596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769248697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994374915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821826087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52206408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717181515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796712580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528232374"/>
                    </a:ext>
                  </a:extLst>
                </a:gridCol>
              </a:tblGrid>
              <a:tr h="228802">
                <a:tc gridSpan="6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488260"/>
                  </a:ext>
                </a:extLst>
              </a:tr>
              <a:tr h="368828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Jul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Aug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Sep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Oct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Nov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Dec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Jan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Feb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Mar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Apr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Jun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Jul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Aug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Sep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Oct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Nov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Dec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Jan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Feb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Mar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Apr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Jun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4398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3802602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BC8E71DA-18DB-4D9E-8F49-EA1CC3B22F2E}"/>
              </a:ext>
            </a:extLst>
          </p:cNvPr>
          <p:cNvSpPr txBox="1"/>
          <p:nvPr/>
        </p:nvSpPr>
        <p:spPr>
          <a:xfrm>
            <a:off x="2102683" y="4244914"/>
            <a:ext cx="803457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Drafting commences​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BE9411-6BB2-4E21-A5E4-DA4B02DB7431}"/>
              </a:ext>
            </a:extLst>
          </p:cNvPr>
          <p:cNvSpPr txBox="1"/>
          <p:nvPr/>
        </p:nvSpPr>
        <p:spPr>
          <a:xfrm>
            <a:off x="3412770" y="3268956"/>
            <a:ext cx="69204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V3 Opens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66F50AE-CEAC-446B-846B-EC98873501B5}"/>
              </a:ext>
            </a:extLst>
          </p:cNvPr>
          <p:cNvSpPr txBox="1"/>
          <p:nvPr/>
        </p:nvSpPr>
        <p:spPr>
          <a:xfrm>
            <a:off x="56195" y="2586603"/>
            <a:ext cx="164163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REC v2 Code Consolidation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65" name="Star: 5 Points 64">
            <a:extLst>
              <a:ext uri="{FF2B5EF4-FFF2-40B4-BE49-F238E27FC236}">
                <a16:creationId xmlns:a16="http://schemas.microsoft.com/office/drawing/2014/main" id="{7180D9D5-2D7C-4909-AD4D-257E3A5BF699}"/>
              </a:ext>
            </a:extLst>
          </p:cNvPr>
          <p:cNvSpPr/>
          <p:nvPr/>
        </p:nvSpPr>
        <p:spPr>
          <a:xfrm>
            <a:off x="5574203" y="4670165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10FEEAB-E314-447B-A822-A5D6257A823D}"/>
              </a:ext>
            </a:extLst>
          </p:cNvPr>
          <p:cNvSpPr txBox="1"/>
          <p:nvPr/>
        </p:nvSpPr>
        <p:spPr>
          <a:xfrm>
            <a:off x="5843242" y="4703287"/>
            <a:ext cx="1596385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1000" dirty="0">
                <a:latin typeface="Arial"/>
                <a:ea typeface="ＭＳ Ｐゴシック"/>
                <a:cs typeface="Arial"/>
              </a:rPr>
              <a:t>Code Consolidation (V2)</a:t>
            </a:r>
            <a:endParaRPr lang="en-GB" sz="1000" dirty="0">
              <a:cs typeface="Arial"/>
            </a:endParaRPr>
          </a:p>
        </p:txBody>
      </p:sp>
      <p:sp>
        <p:nvSpPr>
          <p:cNvPr id="67" name="Star: 5 Points 66">
            <a:extLst>
              <a:ext uri="{FF2B5EF4-FFF2-40B4-BE49-F238E27FC236}">
                <a16:creationId xmlns:a16="http://schemas.microsoft.com/office/drawing/2014/main" id="{6F5783D5-B194-43F3-B55B-93D0F4668729}"/>
              </a:ext>
            </a:extLst>
          </p:cNvPr>
          <p:cNvSpPr/>
          <p:nvPr/>
        </p:nvSpPr>
        <p:spPr>
          <a:xfrm>
            <a:off x="8848446" y="4673465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CFD70F1-6592-4E86-BE71-B6AA9ED58060}"/>
              </a:ext>
            </a:extLst>
          </p:cNvPr>
          <p:cNvSpPr txBox="1"/>
          <p:nvPr/>
        </p:nvSpPr>
        <p:spPr>
          <a:xfrm>
            <a:off x="2047" y="4601952"/>
            <a:ext cx="803457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Go Lives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A542C96-637A-4BAA-B9F9-8178A711B4AC}"/>
              </a:ext>
            </a:extLst>
          </p:cNvPr>
          <p:cNvSpPr txBox="1"/>
          <p:nvPr/>
        </p:nvSpPr>
        <p:spPr>
          <a:xfrm>
            <a:off x="69758" y="1364799"/>
            <a:ext cx="1357423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Ofgem Consultation</a:t>
            </a:r>
            <a:endParaRPr lang="en-GB" sz="800" b="1" dirty="0"/>
          </a:p>
        </p:txBody>
      </p:sp>
      <p:sp>
        <p:nvSpPr>
          <p:cNvPr id="85" name="Star: 5 Points 84">
            <a:extLst>
              <a:ext uri="{FF2B5EF4-FFF2-40B4-BE49-F238E27FC236}">
                <a16:creationId xmlns:a16="http://schemas.microsoft.com/office/drawing/2014/main" id="{F8CD220D-9872-4181-BD2C-603F69ECB31D}"/>
              </a:ext>
            </a:extLst>
          </p:cNvPr>
          <p:cNvSpPr/>
          <p:nvPr/>
        </p:nvSpPr>
        <p:spPr>
          <a:xfrm>
            <a:off x="2410197" y="2601763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6" name="Star: 5 Points 85">
            <a:extLst>
              <a:ext uri="{FF2B5EF4-FFF2-40B4-BE49-F238E27FC236}">
                <a16:creationId xmlns:a16="http://schemas.microsoft.com/office/drawing/2014/main" id="{B7042C2A-42D5-457B-9F33-E1584B3E9E03}"/>
              </a:ext>
            </a:extLst>
          </p:cNvPr>
          <p:cNvSpPr/>
          <p:nvPr/>
        </p:nvSpPr>
        <p:spPr>
          <a:xfrm>
            <a:off x="3602252" y="3030009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Star: 5 Points 49">
            <a:extLst>
              <a:ext uri="{FF2B5EF4-FFF2-40B4-BE49-F238E27FC236}">
                <a16:creationId xmlns:a16="http://schemas.microsoft.com/office/drawing/2014/main" id="{BA2A58E7-0A84-4B58-8AA1-C2467F2E0F3A}"/>
              </a:ext>
            </a:extLst>
          </p:cNvPr>
          <p:cNvSpPr/>
          <p:nvPr/>
        </p:nvSpPr>
        <p:spPr>
          <a:xfrm>
            <a:off x="4926754" y="4014498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8A7D44B-7E69-4124-B471-BB6EC0BE1A50}"/>
              </a:ext>
            </a:extLst>
          </p:cNvPr>
          <p:cNvSpPr txBox="1"/>
          <p:nvPr/>
        </p:nvSpPr>
        <p:spPr>
          <a:xfrm>
            <a:off x="4502234" y="4261062"/>
            <a:ext cx="1105846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CDSP FS</a:t>
            </a:r>
            <a:endParaRPr lang="en-US" dirty="0">
              <a:cs typeface="Arial" charset="0"/>
            </a:endParaRPr>
          </a:p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Contract Signature</a:t>
            </a:r>
            <a:endParaRPr lang="en-US" dirty="0">
              <a:cs typeface="Arial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BEDF74C-8006-42DC-BBAD-0F1D295E5CF1}"/>
              </a:ext>
            </a:extLst>
          </p:cNvPr>
          <p:cNvSpPr txBox="1"/>
          <p:nvPr/>
        </p:nvSpPr>
        <p:spPr>
          <a:xfrm>
            <a:off x="-38612" y="4094589"/>
            <a:ext cx="917757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REC/XO</a:t>
            </a:r>
            <a:endParaRPr lang="en-US" sz="800" b="1" dirty="0">
              <a:latin typeface="Arial"/>
              <a:ea typeface="ＭＳ Ｐゴシック"/>
              <a:cs typeface="Arial"/>
            </a:endParaRPr>
          </a:p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Contractual​s'</a:t>
            </a:r>
            <a:endParaRPr lang="en-US" sz="800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71" name="Star: 5 Points 70">
            <a:extLst>
              <a:ext uri="{FF2B5EF4-FFF2-40B4-BE49-F238E27FC236}">
                <a16:creationId xmlns:a16="http://schemas.microsoft.com/office/drawing/2014/main" id="{6F68A019-65C7-4FB5-8181-31A05FDFD219}"/>
              </a:ext>
            </a:extLst>
          </p:cNvPr>
          <p:cNvSpPr/>
          <p:nvPr/>
        </p:nvSpPr>
        <p:spPr>
          <a:xfrm>
            <a:off x="3134773" y="2580511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AAF6C1C-A08A-40DA-9361-4272B1B59EC1}"/>
              </a:ext>
            </a:extLst>
          </p:cNvPr>
          <p:cNvSpPr txBox="1"/>
          <p:nvPr/>
        </p:nvSpPr>
        <p:spPr>
          <a:xfrm>
            <a:off x="2810408" y="2835917"/>
            <a:ext cx="889774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V2 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91" name="Star: 5 Points 90">
            <a:extLst>
              <a:ext uri="{FF2B5EF4-FFF2-40B4-BE49-F238E27FC236}">
                <a16:creationId xmlns:a16="http://schemas.microsoft.com/office/drawing/2014/main" id="{20540361-E957-4A16-89D4-AD710CD7F37D}"/>
              </a:ext>
            </a:extLst>
          </p:cNvPr>
          <p:cNvSpPr/>
          <p:nvPr/>
        </p:nvSpPr>
        <p:spPr>
          <a:xfrm>
            <a:off x="4644853" y="3033635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6B742A6-B849-4585-9754-D225DC29B547}"/>
              </a:ext>
            </a:extLst>
          </p:cNvPr>
          <p:cNvSpPr txBox="1"/>
          <p:nvPr/>
        </p:nvSpPr>
        <p:spPr>
          <a:xfrm>
            <a:off x="4511260" y="3261464"/>
            <a:ext cx="649026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V3 </a:t>
            </a:r>
            <a:r>
              <a:rPr lang="en-GB" sz="800" dirty="0">
                <a:cs typeface="Arial"/>
              </a:rPr>
              <a:t>Closes</a:t>
            </a:r>
          </a:p>
        </p:txBody>
      </p:sp>
      <p:sp>
        <p:nvSpPr>
          <p:cNvPr id="96" name="Star: 5 Points 95">
            <a:extLst>
              <a:ext uri="{FF2B5EF4-FFF2-40B4-BE49-F238E27FC236}">
                <a16:creationId xmlns:a16="http://schemas.microsoft.com/office/drawing/2014/main" id="{AE0FF07B-94E4-4B3B-9A04-A970746EBB91}"/>
              </a:ext>
            </a:extLst>
          </p:cNvPr>
          <p:cNvSpPr/>
          <p:nvPr/>
        </p:nvSpPr>
        <p:spPr>
          <a:xfrm>
            <a:off x="5814594" y="3929311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124AED3-C4F0-41A9-B7E0-36255E82E2B6}"/>
              </a:ext>
            </a:extLst>
          </p:cNvPr>
          <p:cNvSpPr txBox="1"/>
          <p:nvPr/>
        </p:nvSpPr>
        <p:spPr>
          <a:xfrm>
            <a:off x="5562690" y="4183599"/>
            <a:ext cx="803457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GES Contract Signature</a:t>
            </a:r>
            <a:endParaRPr lang="en-US" dirty="0"/>
          </a:p>
        </p:txBody>
      </p:sp>
      <p:sp>
        <p:nvSpPr>
          <p:cNvPr id="98" name="Star: 5 Points 97">
            <a:extLst>
              <a:ext uri="{FF2B5EF4-FFF2-40B4-BE49-F238E27FC236}">
                <a16:creationId xmlns:a16="http://schemas.microsoft.com/office/drawing/2014/main" id="{1767E0A9-B86C-4912-AEAB-9A4839929878}"/>
              </a:ext>
            </a:extLst>
          </p:cNvPr>
          <p:cNvSpPr/>
          <p:nvPr/>
        </p:nvSpPr>
        <p:spPr>
          <a:xfrm>
            <a:off x="3743562" y="4037002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AA086E8-04CB-4326-88A6-F9BF46B43DA8}"/>
              </a:ext>
            </a:extLst>
          </p:cNvPr>
          <p:cNvSpPr txBox="1"/>
          <p:nvPr/>
        </p:nvSpPr>
        <p:spPr>
          <a:xfrm>
            <a:off x="3141842" y="4269975"/>
            <a:ext cx="1147148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Enduring RECCo. Board Appointed</a:t>
            </a:r>
            <a:endParaRPr lang="en-US" dirty="0"/>
          </a:p>
        </p:txBody>
      </p:sp>
      <p:sp>
        <p:nvSpPr>
          <p:cNvPr id="100" name="Star: 5 Points 99">
            <a:extLst>
              <a:ext uri="{FF2B5EF4-FFF2-40B4-BE49-F238E27FC236}">
                <a16:creationId xmlns:a16="http://schemas.microsoft.com/office/drawing/2014/main" id="{201E4583-B6BD-414F-9B6E-75894B3C49BD}"/>
              </a:ext>
            </a:extLst>
          </p:cNvPr>
          <p:cNvSpPr/>
          <p:nvPr/>
        </p:nvSpPr>
        <p:spPr>
          <a:xfrm>
            <a:off x="1340507" y="4027624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D31A39F4-D7FA-46F0-AF10-D06FCC3638C0}"/>
              </a:ext>
            </a:extLst>
          </p:cNvPr>
          <p:cNvSpPr txBox="1"/>
          <p:nvPr/>
        </p:nvSpPr>
        <p:spPr>
          <a:xfrm>
            <a:off x="1002085" y="4247147"/>
            <a:ext cx="949529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REC Manager Proc Completed</a:t>
            </a:r>
            <a:endParaRPr lang="en-US" dirty="0"/>
          </a:p>
        </p:txBody>
      </p:sp>
      <p:sp>
        <p:nvSpPr>
          <p:cNvPr id="102" name="Star: 5 Points 101">
            <a:extLst>
              <a:ext uri="{FF2B5EF4-FFF2-40B4-BE49-F238E27FC236}">
                <a16:creationId xmlns:a16="http://schemas.microsoft.com/office/drawing/2014/main" id="{E0871CF3-1DBC-4DF1-9857-0EEC0757CA0A}"/>
              </a:ext>
            </a:extLst>
          </p:cNvPr>
          <p:cNvSpPr/>
          <p:nvPr/>
        </p:nvSpPr>
        <p:spPr>
          <a:xfrm>
            <a:off x="1709398" y="1491776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3" name="Star: 5 Points 102">
            <a:extLst>
              <a:ext uri="{FF2B5EF4-FFF2-40B4-BE49-F238E27FC236}">
                <a16:creationId xmlns:a16="http://schemas.microsoft.com/office/drawing/2014/main" id="{47F3AE49-E7C7-453E-A581-425C73B78E50}"/>
              </a:ext>
            </a:extLst>
          </p:cNvPr>
          <p:cNvSpPr/>
          <p:nvPr/>
        </p:nvSpPr>
        <p:spPr>
          <a:xfrm>
            <a:off x="2096531" y="1491776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445B6BA-A25E-4B5A-8FBC-93DC0EF82CD3}"/>
              </a:ext>
            </a:extLst>
          </p:cNvPr>
          <p:cNvSpPr txBox="1"/>
          <p:nvPr/>
        </p:nvSpPr>
        <p:spPr>
          <a:xfrm>
            <a:off x="1581893" y="1683771"/>
            <a:ext cx="53203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9FD19F44-C016-48D8-A6B6-14E0F35F86F3}"/>
              </a:ext>
            </a:extLst>
          </p:cNvPr>
          <p:cNvSpPr txBox="1"/>
          <p:nvPr/>
        </p:nvSpPr>
        <p:spPr>
          <a:xfrm>
            <a:off x="1957406" y="1692512"/>
            <a:ext cx="574052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06" name="Star: 5 Points 105">
            <a:extLst>
              <a:ext uri="{FF2B5EF4-FFF2-40B4-BE49-F238E27FC236}">
                <a16:creationId xmlns:a16="http://schemas.microsoft.com/office/drawing/2014/main" id="{AAA13C0C-16C1-4551-94AD-50C659AC1D66}"/>
              </a:ext>
            </a:extLst>
          </p:cNvPr>
          <p:cNvSpPr/>
          <p:nvPr/>
        </p:nvSpPr>
        <p:spPr>
          <a:xfrm>
            <a:off x="2409726" y="1491872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8" name="Star: 5 Points 107">
            <a:extLst>
              <a:ext uri="{FF2B5EF4-FFF2-40B4-BE49-F238E27FC236}">
                <a16:creationId xmlns:a16="http://schemas.microsoft.com/office/drawing/2014/main" id="{A7993770-D05A-4B5E-BF88-19156A104018}"/>
              </a:ext>
            </a:extLst>
          </p:cNvPr>
          <p:cNvSpPr/>
          <p:nvPr/>
        </p:nvSpPr>
        <p:spPr>
          <a:xfrm>
            <a:off x="5581498" y="3033634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B99739C-130B-4453-8659-DBCB424A65B0}"/>
              </a:ext>
            </a:extLst>
          </p:cNvPr>
          <p:cNvSpPr txBox="1"/>
          <p:nvPr/>
        </p:nvSpPr>
        <p:spPr>
          <a:xfrm>
            <a:off x="5293879" y="3277715"/>
            <a:ext cx="88977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V3 </a:t>
            </a:r>
            <a:r>
              <a:rPr lang="en-GB" sz="800" dirty="0">
                <a:cs typeface="Arial"/>
              </a:rPr>
              <a:t>Designated</a:t>
            </a:r>
          </a:p>
        </p:txBody>
      </p:sp>
      <p:sp>
        <p:nvSpPr>
          <p:cNvPr id="111" name="Star: 5 Points 110">
            <a:extLst>
              <a:ext uri="{FF2B5EF4-FFF2-40B4-BE49-F238E27FC236}">
                <a16:creationId xmlns:a16="http://schemas.microsoft.com/office/drawing/2014/main" id="{4420DF15-5320-4CD2-92DA-7C7EC6A24D51}"/>
              </a:ext>
            </a:extLst>
          </p:cNvPr>
          <p:cNvSpPr/>
          <p:nvPr/>
        </p:nvSpPr>
        <p:spPr>
          <a:xfrm>
            <a:off x="5083793" y="2589126"/>
            <a:ext cx="268749" cy="290553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D5F82726-E7C1-4F6C-B9CD-79081221E6AF}"/>
              </a:ext>
            </a:extLst>
          </p:cNvPr>
          <p:cNvSpPr txBox="1"/>
          <p:nvPr/>
        </p:nvSpPr>
        <p:spPr>
          <a:xfrm>
            <a:off x="4740958" y="2814565"/>
            <a:ext cx="872153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V2 Designated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856CCBF-9254-4A2C-8FD0-E0704A0116CF}"/>
              </a:ext>
            </a:extLst>
          </p:cNvPr>
          <p:cNvSpPr txBox="1"/>
          <p:nvPr/>
        </p:nvSpPr>
        <p:spPr>
          <a:xfrm>
            <a:off x="2994978" y="1539653"/>
            <a:ext cx="1022166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V1.1 Designated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92" name="Star: 5 Points 91">
            <a:extLst>
              <a:ext uri="{FF2B5EF4-FFF2-40B4-BE49-F238E27FC236}">
                <a16:creationId xmlns:a16="http://schemas.microsoft.com/office/drawing/2014/main" id="{899D67DD-5B14-4C8F-AE27-777F07F45F49}"/>
              </a:ext>
            </a:extLst>
          </p:cNvPr>
          <p:cNvSpPr/>
          <p:nvPr/>
        </p:nvSpPr>
        <p:spPr>
          <a:xfrm>
            <a:off x="3856722" y="4670166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138D13A-206E-488A-B496-0DC0499CD5EF}"/>
              </a:ext>
            </a:extLst>
          </p:cNvPr>
          <p:cNvSpPr txBox="1"/>
          <p:nvPr/>
        </p:nvSpPr>
        <p:spPr>
          <a:xfrm>
            <a:off x="3794654" y="4685109"/>
            <a:ext cx="1402279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1000" dirty="0">
                <a:latin typeface="Arial"/>
                <a:ea typeface="ＭＳ Ｐゴシック"/>
                <a:cs typeface="Arial"/>
              </a:rPr>
              <a:t>REC V1.1</a:t>
            </a:r>
            <a:endParaRPr lang="en-GB" sz="1000" dirty="0">
              <a:cs typeface="Arial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294BF02-0DFF-4C23-A17C-83079778110B}"/>
              </a:ext>
            </a:extLst>
          </p:cNvPr>
          <p:cNvSpPr txBox="1"/>
          <p:nvPr/>
        </p:nvSpPr>
        <p:spPr>
          <a:xfrm>
            <a:off x="2198900" y="2851575"/>
            <a:ext cx="648513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V2 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E82BC0ED-9669-41A5-B934-B7C2C1B1A426}"/>
              </a:ext>
            </a:extLst>
          </p:cNvPr>
          <p:cNvSpPr txBox="1"/>
          <p:nvPr/>
        </p:nvSpPr>
        <p:spPr>
          <a:xfrm>
            <a:off x="64969" y="3123786"/>
            <a:ext cx="1415986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REC V3 Fast Switching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E3BECFF8-673D-442C-9FFA-82EB04F56AD5}"/>
              </a:ext>
            </a:extLst>
          </p:cNvPr>
          <p:cNvSpPr txBox="1"/>
          <p:nvPr/>
        </p:nvSpPr>
        <p:spPr>
          <a:xfrm>
            <a:off x="90510" y="1581794"/>
            <a:ext cx="164163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REC V1.1 Interim Governance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CA957A-1426-4732-BA7F-9E56AD5A9B1F}"/>
              </a:ext>
            </a:extLst>
          </p:cNvPr>
          <p:cNvSpPr txBox="1"/>
          <p:nvPr/>
        </p:nvSpPr>
        <p:spPr>
          <a:xfrm>
            <a:off x="7440399" y="2664070"/>
            <a:ext cx="1590710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cs typeface="Arial"/>
              </a:rPr>
              <a:t>Key:</a:t>
            </a:r>
          </a:p>
          <a:p>
            <a:r>
              <a:rPr lang="en-GB" sz="800" dirty="0">
                <a:cs typeface="Arial"/>
              </a:rPr>
              <a:t>Meeting Scheduled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Meeting Completed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Meeting Originally Planned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Latest Milestone Date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Original Milestone Date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Completed Milestone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B7DDB9B-9963-4039-915A-29A5903E8C71}"/>
              </a:ext>
            </a:extLst>
          </p:cNvPr>
          <p:cNvGrpSpPr/>
          <p:nvPr/>
        </p:nvGrpSpPr>
        <p:grpSpPr>
          <a:xfrm>
            <a:off x="7169293" y="2777892"/>
            <a:ext cx="284110" cy="1176156"/>
            <a:chOff x="6685142" y="2804393"/>
            <a:chExt cx="284110" cy="1176156"/>
          </a:xfrm>
        </p:grpSpPr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0278877C-FBD8-4CE5-BCAF-DBD67F3623F0}"/>
                </a:ext>
              </a:extLst>
            </p:cNvPr>
            <p:cNvSpPr/>
            <p:nvPr/>
          </p:nvSpPr>
          <p:spPr>
            <a:xfrm>
              <a:off x="6724517" y="2804393"/>
              <a:ext cx="176076" cy="1468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FB779261-1B86-4F86-89F2-9D91A358BA47}"/>
                </a:ext>
              </a:extLst>
            </p:cNvPr>
            <p:cNvSpPr/>
            <p:nvPr/>
          </p:nvSpPr>
          <p:spPr>
            <a:xfrm>
              <a:off x="6717436" y="3013014"/>
              <a:ext cx="176076" cy="14686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C4E23607-EAC4-4864-95FA-D7108C3AC25F}"/>
                </a:ext>
              </a:extLst>
            </p:cNvPr>
            <p:cNvSpPr/>
            <p:nvPr/>
          </p:nvSpPr>
          <p:spPr>
            <a:xfrm>
              <a:off x="6725107" y="3267803"/>
              <a:ext cx="176076" cy="146862"/>
            </a:xfrm>
            <a:prstGeom prst="ellipse">
              <a:avLst/>
            </a:prstGeom>
            <a:solidFill>
              <a:schemeClr val="bg1">
                <a:lumMod val="50000"/>
                <a:alpha val="20000"/>
              </a:schemeClr>
            </a:solidFill>
            <a:ln>
              <a:solidFill>
                <a:schemeClr val="accent1">
                  <a:alpha val="2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6" name="Star: 5 Points 135">
              <a:extLst>
                <a:ext uri="{FF2B5EF4-FFF2-40B4-BE49-F238E27FC236}">
                  <a16:creationId xmlns:a16="http://schemas.microsoft.com/office/drawing/2014/main" id="{CF41661F-A09A-412D-BA33-F55E62B482C0}"/>
                </a:ext>
              </a:extLst>
            </p:cNvPr>
            <p:cNvSpPr/>
            <p:nvPr/>
          </p:nvSpPr>
          <p:spPr>
            <a:xfrm>
              <a:off x="6700503" y="3466455"/>
              <a:ext cx="268749" cy="264139"/>
            </a:xfrm>
            <a:prstGeom prst="star5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7" name="Star: 5 Points 136">
              <a:extLst>
                <a:ext uri="{FF2B5EF4-FFF2-40B4-BE49-F238E27FC236}">
                  <a16:creationId xmlns:a16="http://schemas.microsoft.com/office/drawing/2014/main" id="{C1A38456-5360-4F43-AB98-1374D28BE9BB}"/>
                </a:ext>
              </a:extLst>
            </p:cNvPr>
            <p:cNvSpPr/>
            <p:nvPr/>
          </p:nvSpPr>
          <p:spPr>
            <a:xfrm>
              <a:off x="6685142" y="3716410"/>
              <a:ext cx="268749" cy="264139"/>
            </a:xfrm>
            <a:prstGeom prst="star5">
              <a:avLst/>
            </a:prstGeom>
            <a:solidFill>
              <a:schemeClr val="tx2">
                <a:lumMod val="60000"/>
                <a:lumOff val="40000"/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38" name="Star: 5 Points 137">
            <a:extLst>
              <a:ext uri="{FF2B5EF4-FFF2-40B4-BE49-F238E27FC236}">
                <a16:creationId xmlns:a16="http://schemas.microsoft.com/office/drawing/2014/main" id="{0E020C6B-5AAA-46B8-ADEC-FFFA33B0D93A}"/>
              </a:ext>
            </a:extLst>
          </p:cNvPr>
          <p:cNvSpPr/>
          <p:nvPr/>
        </p:nvSpPr>
        <p:spPr>
          <a:xfrm>
            <a:off x="2299770" y="4048869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A9B7DB5-5626-4647-B2D3-685BCC8113E8}"/>
              </a:ext>
            </a:extLst>
          </p:cNvPr>
          <p:cNvSpPr txBox="1"/>
          <p:nvPr/>
        </p:nvSpPr>
        <p:spPr>
          <a:xfrm>
            <a:off x="40477" y="2137905"/>
            <a:ext cx="1415986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REC Licence Changes</a:t>
            </a:r>
          </a:p>
        </p:txBody>
      </p:sp>
      <p:sp>
        <p:nvSpPr>
          <p:cNvPr id="120" name="Star: 5 Points 119">
            <a:extLst>
              <a:ext uri="{FF2B5EF4-FFF2-40B4-BE49-F238E27FC236}">
                <a16:creationId xmlns:a16="http://schemas.microsoft.com/office/drawing/2014/main" id="{30834CA1-2ADD-429F-B563-145E3954A648}"/>
              </a:ext>
            </a:extLst>
          </p:cNvPr>
          <p:cNvSpPr/>
          <p:nvPr/>
        </p:nvSpPr>
        <p:spPr>
          <a:xfrm>
            <a:off x="2114891" y="2096234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1" name="Star: 5 Points 120">
            <a:extLst>
              <a:ext uri="{FF2B5EF4-FFF2-40B4-BE49-F238E27FC236}">
                <a16:creationId xmlns:a16="http://schemas.microsoft.com/office/drawing/2014/main" id="{060D4E23-8A60-417D-8BC7-5368632A3443}"/>
              </a:ext>
            </a:extLst>
          </p:cNvPr>
          <p:cNvSpPr/>
          <p:nvPr/>
        </p:nvSpPr>
        <p:spPr>
          <a:xfrm>
            <a:off x="2763278" y="2096234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308E03EC-0E83-493B-99A6-6277F4F600DD}"/>
              </a:ext>
            </a:extLst>
          </p:cNvPr>
          <p:cNvSpPr txBox="1"/>
          <p:nvPr/>
        </p:nvSpPr>
        <p:spPr>
          <a:xfrm>
            <a:off x="1985043" y="2313255"/>
            <a:ext cx="53203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6053A4E2-7BCA-4F6C-91F3-9DBDF7EEB4F4}"/>
              </a:ext>
            </a:extLst>
          </p:cNvPr>
          <p:cNvSpPr txBox="1"/>
          <p:nvPr/>
        </p:nvSpPr>
        <p:spPr>
          <a:xfrm>
            <a:off x="2614896" y="2322089"/>
            <a:ext cx="574052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33" name="Star: 5 Points 132">
            <a:extLst>
              <a:ext uri="{FF2B5EF4-FFF2-40B4-BE49-F238E27FC236}">
                <a16:creationId xmlns:a16="http://schemas.microsoft.com/office/drawing/2014/main" id="{965CA124-A6E0-4371-9370-2079CDEC6648}"/>
              </a:ext>
            </a:extLst>
          </p:cNvPr>
          <p:cNvSpPr/>
          <p:nvPr/>
        </p:nvSpPr>
        <p:spPr>
          <a:xfrm>
            <a:off x="5080340" y="2091189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09440EBA-7810-4559-A8F9-C02957EF27C1}"/>
              </a:ext>
            </a:extLst>
          </p:cNvPr>
          <p:cNvSpPr txBox="1"/>
          <p:nvPr/>
        </p:nvSpPr>
        <p:spPr>
          <a:xfrm>
            <a:off x="3703261" y="1939776"/>
            <a:ext cx="1837087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CC Statutory Licence Consultation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40" name="Star: 5 Points 139">
            <a:extLst>
              <a:ext uri="{FF2B5EF4-FFF2-40B4-BE49-F238E27FC236}">
                <a16:creationId xmlns:a16="http://schemas.microsoft.com/office/drawing/2014/main" id="{F09706EE-E943-47D6-A1F6-78328E9D9531}"/>
              </a:ext>
            </a:extLst>
          </p:cNvPr>
          <p:cNvSpPr/>
          <p:nvPr/>
        </p:nvSpPr>
        <p:spPr>
          <a:xfrm>
            <a:off x="2798287" y="1483420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33C91005-28B6-4349-AB2D-FA09DF02386A}"/>
              </a:ext>
            </a:extLst>
          </p:cNvPr>
          <p:cNvCxnSpPr>
            <a:cxnSpLocks/>
          </p:cNvCxnSpPr>
          <p:nvPr/>
        </p:nvCxnSpPr>
        <p:spPr>
          <a:xfrm flipV="1">
            <a:off x="2636763" y="1635428"/>
            <a:ext cx="190575" cy="3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Star: 5 Points 142">
            <a:extLst>
              <a:ext uri="{FF2B5EF4-FFF2-40B4-BE49-F238E27FC236}">
                <a16:creationId xmlns:a16="http://schemas.microsoft.com/office/drawing/2014/main" id="{AB64E655-8945-4319-A56D-9F0708E346E4}"/>
              </a:ext>
            </a:extLst>
          </p:cNvPr>
          <p:cNvSpPr/>
          <p:nvPr/>
        </p:nvSpPr>
        <p:spPr>
          <a:xfrm>
            <a:off x="7182491" y="4006332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4" name="Star: 5 Points 143">
            <a:extLst>
              <a:ext uri="{FF2B5EF4-FFF2-40B4-BE49-F238E27FC236}">
                <a16:creationId xmlns:a16="http://schemas.microsoft.com/office/drawing/2014/main" id="{449C8006-45D2-40DC-8412-59176964B1F5}"/>
              </a:ext>
            </a:extLst>
          </p:cNvPr>
          <p:cNvSpPr/>
          <p:nvPr/>
        </p:nvSpPr>
        <p:spPr>
          <a:xfrm>
            <a:off x="3725199" y="2106331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5" name="Star: 5 Points 144">
            <a:extLst>
              <a:ext uri="{FF2B5EF4-FFF2-40B4-BE49-F238E27FC236}">
                <a16:creationId xmlns:a16="http://schemas.microsoft.com/office/drawing/2014/main" id="{4A7DB76D-3681-4C77-81DF-85E168B5DF91}"/>
              </a:ext>
            </a:extLst>
          </p:cNvPr>
          <p:cNvSpPr/>
          <p:nvPr/>
        </p:nvSpPr>
        <p:spPr>
          <a:xfrm>
            <a:off x="4288897" y="2077151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E71FEB46-382E-458B-AE70-6C07810DF3CC}"/>
              </a:ext>
            </a:extLst>
          </p:cNvPr>
          <p:cNvSpPr txBox="1"/>
          <p:nvPr/>
        </p:nvSpPr>
        <p:spPr>
          <a:xfrm>
            <a:off x="3521484" y="2331244"/>
            <a:ext cx="646130" cy="2165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49089D8C-8303-4D51-8799-A2C60198BA3F}"/>
              </a:ext>
            </a:extLst>
          </p:cNvPr>
          <p:cNvSpPr txBox="1"/>
          <p:nvPr/>
        </p:nvSpPr>
        <p:spPr>
          <a:xfrm>
            <a:off x="4077993" y="2321547"/>
            <a:ext cx="646130" cy="2165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49" name="Star: 5 Points 148">
            <a:extLst>
              <a:ext uri="{FF2B5EF4-FFF2-40B4-BE49-F238E27FC236}">
                <a16:creationId xmlns:a16="http://schemas.microsoft.com/office/drawing/2014/main" id="{BD96861A-CF00-47C9-B69B-F7AA5D1915A1}"/>
              </a:ext>
            </a:extLst>
          </p:cNvPr>
          <p:cNvSpPr/>
          <p:nvPr/>
        </p:nvSpPr>
        <p:spPr>
          <a:xfrm>
            <a:off x="6472465" y="2064289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0" name="Star: 5 Points 149">
            <a:extLst>
              <a:ext uri="{FF2B5EF4-FFF2-40B4-BE49-F238E27FC236}">
                <a16:creationId xmlns:a16="http://schemas.microsoft.com/office/drawing/2014/main" id="{FA159329-F778-4913-8348-45D96EF1951D}"/>
              </a:ext>
            </a:extLst>
          </p:cNvPr>
          <p:cNvSpPr/>
          <p:nvPr/>
        </p:nvSpPr>
        <p:spPr>
          <a:xfrm>
            <a:off x="7026419" y="2076357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13457F3A-C5D3-4D8D-B42A-4BAA7817EF6C}"/>
              </a:ext>
            </a:extLst>
          </p:cNvPr>
          <p:cNvSpPr txBox="1"/>
          <p:nvPr/>
        </p:nvSpPr>
        <p:spPr>
          <a:xfrm>
            <a:off x="6218391" y="2313255"/>
            <a:ext cx="646130" cy="2165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D2D018CE-BDDE-4AF3-AEAE-91052243E2A0}"/>
              </a:ext>
            </a:extLst>
          </p:cNvPr>
          <p:cNvSpPr txBox="1"/>
          <p:nvPr/>
        </p:nvSpPr>
        <p:spPr>
          <a:xfrm>
            <a:off x="6850438" y="2328428"/>
            <a:ext cx="646130" cy="2165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53" name="Star: 5 Points 152">
            <a:extLst>
              <a:ext uri="{FF2B5EF4-FFF2-40B4-BE49-F238E27FC236}">
                <a16:creationId xmlns:a16="http://schemas.microsoft.com/office/drawing/2014/main" id="{DDA197F0-CE79-446D-8CE5-0171048AD9D0}"/>
              </a:ext>
            </a:extLst>
          </p:cNvPr>
          <p:cNvSpPr/>
          <p:nvPr/>
        </p:nvSpPr>
        <p:spPr>
          <a:xfrm>
            <a:off x="7839125" y="2071588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7910140F-2D3C-455D-8BC3-E2CA519829A1}"/>
              </a:ext>
            </a:extLst>
          </p:cNvPr>
          <p:cNvSpPr txBox="1"/>
          <p:nvPr/>
        </p:nvSpPr>
        <p:spPr>
          <a:xfrm>
            <a:off x="6285955" y="1892399"/>
            <a:ext cx="1906421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FS Statutory Licence Consultation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5DDD5DD8-4689-4718-8A34-E135BF713009}"/>
              </a:ext>
            </a:extLst>
          </p:cNvPr>
          <p:cNvSpPr txBox="1"/>
          <p:nvPr/>
        </p:nvSpPr>
        <p:spPr>
          <a:xfrm>
            <a:off x="43873" y="3487757"/>
            <a:ext cx="1357423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REC Consultation</a:t>
            </a:r>
            <a:endParaRPr lang="en-GB" sz="800" b="1" dirty="0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676545C-A600-49FD-808F-990DE13BFF42}"/>
              </a:ext>
            </a:extLst>
          </p:cNvPr>
          <p:cNvSpPr txBox="1"/>
          <p:nvPr/>
        </p:nvSpPr>
        <p:spPr>
          <a:xfrm>
            <a:off x="40477" y="3703201"/>
            <a:ext cx="164163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Performance Assurance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AC00E5EC-C627-4B5D-BB6A-CC262D71F6EE}"/>
              </a:ext>
            </a:extLst>
          </p:cNvPr>
          <p:cNvSpPr txBox="1"/>
          <p:nvPr/>
        </p:nvSpPr>
        <p:spPr>
          <a:xfrm>
            <a:off x="3510700" y="3820417"/>
            <a:ext cx="69204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Opens</a:t>
            </a:r>
          </a:p>
        </p:txBody>
      </p:sp>
      <p:sp>
        <p:nvSpPr>
          <p:cNvPr id="158" name="Star: 5 Points 157">
            <a:extLst>
              <a:ext uri="{FF2B5EF4-FFF2-40B4-BE49-F238E27FC236}">
                <a16:creationId xmlns:a16="http://schemas.microsoft.com/office/drawing/2014/main" id="{973B2104-B84D-414E-9EA1-3920C8AA82F7}"/>
              </a:ext>
            </a:extLst>
          </p:cNvPr>
          <p:cNvSpPr/>
          <p:nvPr/>
        </p:nvSpPr>
        <p:spPr>
          <a:xfrm>
            <a:off x="3700182" y="3581470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1514EC8-C3EF-4423-86C5-94920E51D89C}"/>
              </a:ext>
            </a:extLst>
          </p:cNvPr>
          <p:cNvSpPr txBox="1"/>
          <p:nvPr/>
        </p:nvSpPr>
        <p:spPr>
          <a:xfrm>
            <a:off x="4040712" y="3834305"/>
            <a:ext cx="69204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Closes</a:t>
            </a:r>
          </a:p>
        </p:txBody>
      </p:sp>
      <p:sp>
        <p:nvSpPr>
          <p:cNvPr id="160" name="Star: 5 Points 159">
            <a:extLst>
              <a:ext uri="{FF2B5EF4-FFF2-40B4-BE49-F238E27FC236}">
                <a16:creationId xmlns:a16="http://schemas.microsoft.com/office/drawing/2014/main" id="{AD2424F6-C552-43D6-82EA-41D3CFB01BDA}"/>
              </a:ext>
            </a:extLst>
          </p:cNvPr>
          <p:cNvSpPr/>
          <p:nvPr/>
        </p:nvSpPr>
        <p:spPr>
          <a:xfrm>
            <a:off x="4229895" y="3585749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194E0E7F-B045-4146-B2E8-53D388875467}"/>
              </a:ext>
            </a:extLst>
          </p:cNvPr>
          <p:cNvSpPr txBox="1"/>
          <p:nvPr/>
        </p:nvSpPr>
        <p:spPr>
          <a:xfrm>
            <a:off x="1456463" y="1939097"/>
            <a:ext cx="2161305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Proposed Licence Changes  Consultation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92B3F8FF-3B81-40BF-B1F8-4D2FAB78C7FA}"/>
              </a:ext>
            </a:extLst>
          </p:cNvPr>
          <p:cNvSpPr txBox="1"/>
          <p:nvPr/>
        </p:nvSpPr>
        <p:spPr>
          <a:xfrm>
            <a:off x="4791090" y="2323510"/>
            <a:ext cx="88977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cs typeface="Arial"/>
              </a:rPr>
              <a:t>Designated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A925FDD4-172D-4770-947E-7929CF9BF604}"/>
              </a:ext>
            </a:extLst>
          </p:cNvPr>
          <p:cNvSpPr txBox="1"/>
          <p:nvPr/>
        </p:nvSpPr>
        <p:spPr>
          <a:xfrm>
            <a:off x="7528612" y="2304955"/>
            <a:ext cx="88977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cs typeface="Arial"/>
              </a:rPr>
              <a:t>Designated</a:t>
            </a:r>
          </a:p>
        </p:txBody>
      </p:sp>
      <p:sp>
        <p:nvSpPr>
          <p:cNvPr id="165" name="Star: 5 Points 164">
            <a:extLst>
              <a:ext uri="{FF2B5EF4-FFF2-40B4-BE49-F238E27FC236}">
                <a16:creationId xmlns:a16="http://schemas.microsoft.com/office/drawing/2014/main" id="{FE713293-7B7B-4428-A807-10E35D16D24C}"/>
              </a:ext>
            </a:extLst>
          </p:cNvPr>
          <p:cNvSpPr/>
          <p:nvPr/>
        </p:nvSpPr>
        <p:spPr>
          <a:xfrm>
            <a:off x="4591983" y="3577790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59C94C99-B5C5-4F35-8141-C6FB75C80746}"/>
              </a:ext>
            </a:extLst>
          </p:cNvPr>
          <p:cNvSpPr txBox="1"/>
          <p:nvPr/>
        </p:nvSpPr>
        <p:spPr>
          <a:xfrm>
            <a:off x="4531194" y="3835089"/>
            <a:ext cx="69204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180172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083C1-4CC0-4979-B45D-54C9547EB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Ofgem Consultation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13494-0DB8-41BB-A6DA-DB97803AE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REC V2 - REC Code Consolidation Consultation </a:t>
            </a:r>
          </a:p>
          <a:p>
            <a:pPr lvl="1"/>
            <a:r>
              <a:rPr lang="en-US" dirty="0"/>
              <a:t>Decision published 30 April – may need to revisit following CR75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CM Performance Assurance Consultation </a:t>
            </a:r>
          </a:p>
          <a:p>
            <a:pPr lvl="1"/>
            <a:r>
              <a:rPr lang="en-US" dirty="0"/>
              <a:t>Response due 14 May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RCC Statutory Licence Changes Consultation</a:t>
            </a:r>
          </a:p>
          <a:p>
            <a:pPr lvl="1"/>
            <a:r>
              <a:rPr lang="en-US" dirty="0"/>
              <a:t>Response due 1</a:t>
            </a:r>
            <a:r>
              <a:rPr lang="en-US" baseline="30000" dirty="0"/>
              <a:t>st</a:t>
            </a:r>
            <a:r>
              <a:rPr lang="en-US" dirty="0"/>
              <a:t> June  -  Xoserve has not submitted a response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REC V3 – Faster Switching Schedules</a:t>
            </a:r>
          </a:p>
          <a:p>
            <a:pPr lvl="1"/>
            <a:r>
              <a:rPr lang="en-US" dirty="0"/>
              <a:t>(Data Access Schedule; Interpretation; Data Management; Registration Service; Registrable Measurement Point Lifecycle; Address Management; Switching Service Management)</a:t>
            </a:r>
            <a:endParaRPr lang="en-GB" dirty="0"/>
          </a:p>
          <a:p>
            <a:pPr lvl="1"/>
            <a:r>
              <a:rPr lang="en-GB" dirty="0"/>
              <a:t>Consultation commenced 01 April – responses due 30 July</a:t>
            </a:r>
          </a:p>
        </p:txBody>
      </p:sp>
    </p:spTree>
    <p:extLst>
      <p:ext uri="{BB962C8B-B14F-4D97-AF65-F5344CB8AC3E}">
        <p14:creationId xmlns:p14="http://schemas.microsoft.com/office/powerpoint/2010/main" val="1726418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5C5CC-ABEA-4C9F-A457-1F3D16AFC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SCR- Impacts to UNC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A3016-8844-441E-8FFF-D12412D12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SCR –Code Consolidation REC V2 (Sept 2021)</a:t>
            </a:r>
          </a:p>
          <a:p>
            <a:pPr lvl="1"/>
            <a:r>
              <a:rPr lang="en-GB" dirty="0"/>
              <a:t> Amendments to UNC to align with REC (B;G;M; GT-D)</a:t>
            </a:r>
          </a:p>
          <a:p>
            <a:pPr lvl="1"/>
            <a:r>
              <a:rPr lang="en-GB" dirty="0"/>
              <a:t>Mod submitted by Ofgem for presentation at Mod Panel on 20 May /IGT Panel 28 May </a:t>
            </a:r>
          </a:p>
          <a:p>
            <a:pPr lvl="1"/>
            <a:r>
              <a:rPr lang="en-GB" dirty="0"/>
              <a:t>Decision due 2 July / 9 July </a:t>
            </a:r>
          </a:p>
          <a:p>
            <a:r>
              <a:rPr lang="en-GB" dirty="0"/>
              <a:t>SCR – Faster Switching REC V3 (summer 2022) </a:t>
            </a:r>
          </a:p>
          <a:p>
            <a:endParaRPr lang="en-GB" dirty="0">
              <a:highlight>
                <a:srgbClr val="FFFF00"/>
              </a:highlight>
            </a:endParaRPr>
          </a:p>
          <a:p>
            <a:endParaRPr lang="en-GB" dirty="0">
              <a:highlight>
                <a:srgbClr val="FFFF00"/>
              </a:highlight>
            </a:endParaRP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714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Release of Protected Information to </a:t>
            </a:r>
            <a:r>
              <a:rPr lang="en-GB" dirty="0" err="1"/>
              <a:t>RECCo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1800" dirty="0"/>
              <a:t>Mod 0762 </a:t>
            </a:r>
            <a:r>
              <a:rPr lang="en-US" sz="1800" dirty="0"/>
              <a:t>the Retail Energy Code Company as a new User type to the Data Permissions Matrix</a:t>
            </a:r>
          </a:p>
          <a:p>
            <a:pPr lvl="1"/>
            <a:r>
              <a:rPr lang="en-US" sz="1800" dirty="0"/>
              <a:t>Workgroup report completed at DWG in April</a:t>
            </a:r>
          </a:p>
          <a:p>
            <a:pPr lvl="1"/>
            <a:r>
              <a:rPr lang="en-US" sz="1800" dirty="0"/>
              <a:t>Planned to go to Consultation following May Panel</a:t>
            </a:r>
          </a:p>
          <a:p>
            <a:pPr lvl="1"/>
            <a:r>
              <a:rPr lang="en-US" sz="1800" dirty="0"/>
              <a:t>Decision expected at June Panel </a:t>
            </a:r>
          </a:p>
          <a:p>
            <a:pPr lvl="1"/>
            <a:endParaRPr lang="en-US" sz="1800" dirty="0"/>
          </a:p>
          <a:p>
            <a:r>
              <a:rPr lang="en-US" sz="1800" dirty="0"/>
              <a:t>IGT UNC Mod 155 has been raised</a:t>
            </a:r>
          </a:p>
          <a:p>
            <a:pPr lvl="1"/>
            <a:r>
              <a:rPr lang="en-US" sz="1600" dirty="0"/>
              <a:t>Decision expected at IGT UNC Panel on 22 June 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/>
              <a:t>Progressed work with the Performance Assurance (RPA) Code Manager in parallel with Mod development</a:t>
            </a:r>
          </a:p>
          <a:p>
            <a:pPr lvl="1"/>
            <a:r>
              <a:rPr lang="en-GB" sz="1600" dirty="0"/>
              <a:t>Anonymised data extract provided to RPA for assessment </a:t>
            </a:r>
          </a:p>
          <a:p>
            <a:pPr lvl="1"/>
            <a:r>
              <a:rPr lang="en-GB" sz="1600" dirty="0"/>
              <a:t>DRR raised for approval at June CoMC</a:t>
            </a:r>
          </a:p>
        </p:txBody>
      </p:sp>
    </p:spTree>
    <p:extLst>
      <p:ext uri="{BB962C8B-B14F-4D97-AF65-F5344CB8AC3E}">
        <p14:creationId xmlns:p14="http://schemas.microsoft.com/office/powerpoint/2010/main" val="243941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1058"/>
            <a:ext cx="8229600" cy="3672408"/>
          </a:xfrm>
        </p:spPr>
        <p:txBody>
          <a:bodyPr>
            <a:normAutofit fontScale="55000" lnSpcReduction="20000"/>
          </a:bodyPr>
          <a:lstStyle/>
          <a:p>
            <a:r>
              <a:rPr lang="en-GB" sz="2200" dirty="0"/>
              <a:t>DSC CP has been raised (XRN5352 – </a:t>
            </a:r>
            <a:r>
              <a:rPr lang="en-US" sz="2200" dirty="0"/>
              <a:t>Development of the REC Performance Assurance reporting</a:t>
            </a:r>
            <a:r>
              <a:rPr lang="en-GB" sz="2200" dirty="0"/>
              <a:t>)</a:t>
            </a:r>
          </a:p>
          <a:p>
            <a:pPr lvl="1"/>
            <a:endParaRPr lang="en-GB" sz="2200" dirty="0"/>
          </a:p>
          <a:p>
            <a:pPr lvl="1"/>
            <a:r>
              <a:rPr lang="en-GB" sz="2200" dirty="0"/>
              <a:t>Expected that the change will be delivered to RECCo under the framework agreement that is currently being negotiated. </a:t>
            </a:r>
          </a:p>
          <a:p>
            <a:pPr lvl="1"/>
            <a:endParaRPr lang="en-GB" sz="2200" dirty="0"/>
          </a:p>
          <a:p>
            <a:pPr lvl="1"/>
            <a:r>
              <a:rPr lang="en-GB" sz="2200" dirty="0"/>
              <a:t>CP raised to cover support costs to:</a:t>
            </a:r>
          </a:p>
          <a:p>
            <a:pPr lvl="2"/>
            <a:r>
              <a:rPr lang="en-GB" dirty="0"/>
              <a:t>Perform analysis, </a:t>
            </a:r>
          </a:p>
          <a:p>
            <a:pPr lvl="2"/>
            <a:r>
              <a:rPr lang="en-GB" dirty="0"/>
              <a:t>Verify accessibility of data</a:t>
            </a:r>
          </a:p>
          <a:p>
            <a:pPr lvl="2"/>
            <a:r>
              <a:rPr lang="en-GB" dirty="0"/>
              <a:t>Generate sample reports (and redact / pseudonymise data until UNC / IGT UNC Mods approved)</a:t>
            </a:r>
          </a:p>
          <a:p>
            <a:pPr lvl="3"/>
            <a:r>
              <a:rPr lang="en-GB" sz="2200" dirty="0"/>
              <a:t>This is proposed to be done manually with very small sample data </a:t>
            </a:r>
            <a:r>
              <a:rPr lang="en-GB" sz="2200" b="1" dirty="0"/>
              <a:t>(views requested on this approach)</a:t>
            </a:r>
          </a:p>
          <a:p>
            <a:endParaRPr lang="en-GB" sz="2200" dirty="0"/>
          </a:p>
          <a:p>
            <a:r>
              <a:rPr lang="en-GB" sz="2200" dirty="0"/>
              <a:t>UNC  REC V3 Consequential Changes expected to be published by Ofgem shortly	</a:t>
            </a:r>
          </a:p>
          <a:p>
            <a:endParaRPr lang="en-GB" sz="2200" dirty="0"/>
          </a:p>
          <a:p>
            <a:r>
              <a:rPr lang="en-GB" sz="2200" dirty="0"/>
              <a:t>Discussions to be held with RECCo ahead of GES contract negotiations: </a:t>
            </a:r>
          </a:p>
          <a:p>
            <a:pPr lvl="1"/>
            <a:r>
              <a:rPr lang="en-GB" sz="2200" dirty="0"/>
              <a:t>DSC Customer access to gas enquiry services </a:t>
            </a:r>
          </a:p>
          <a:p>
            <a:pPr lvl="1"/>
            <a:r>
              <a:rPr lang="en-GB" sz="2200" dirty="0"/>
              <a:t>Scope of GES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1086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Other CM Engagements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Engagement ongoing with the Technical Assurance Code Manager</a:t>
            </a:r>
          </a:p>
          <a:p>
            <a:pPr lvl="1"/>
            <a:r>
              <a:rPr lang="en-GB" sz="1400" dirty="0"/>
              <a:t>Provision of  metadata for EMAR population</a:t>
            </a:r>
          </a:p>
          <a:p>
            <a:pPr lvl="1"/>
            <a:r>
              <a:rPr lang="en-GB" sz="1400" dirty="0"/>
              <a:t>Need to define the process for provision of on-going change (and integration of the Change Management processes)</a:t>
            </a:r>
          </a:p>
        </p:txBody>
      </p:sp>
    </p:spTree>
    <p:extLst>
      <p:ext uri="{BB962C8B-B14F-4D97-AF65-F5344CB8AC3E}">
        <p14:creationId xmlns:p14="http://schemas.microsoft.com/office/powerpoint/2010/main" val="1431063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Other CM Engagements – for awareness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600" dirty="0"/>
              <a:t>Engagement initiated with the Governance Code Manager</a:t>
            </a:r>
          </a:p>
          <a:p>
            <a:pPr lvl="1"/>
            <a:r>
              <a:rPr lang="en-GB" sz="1400" dirty="0"/>
              <a:t>Awaiting confirmation of what products are expected at what stage during the change cycle</a:t>
            </a:r>
          </a:p>
          <a:p>
            <a:pPr lvl="2"/>
            <a:r>
              <a:rPr lang="en-GB" sz="1400" dirty="0"/>
              <a:t>IA level – ROM? HLSO?</a:t>
            </a:r>
          </a:p>
          <a:p>
            <a:pPr lvl="2"/>
            <a:r>
              <a:rPr lang="en-GB" sz="1400" dirty="0"/>
              <a:t>Design products – High Level Solution options? Revised interface design formats (file formats / screens / rejection codes?)</a:t>
            </a:r>
          </a:p>
          <a:p>
            <a:pPr lvl="3"/>
            <a:r>
              <a:rPr lang="en-GB" sz="1400" dirty="0"/>
              <a:t>Impacts are not possible to assess until available</a:t>
            </a:r>
          </a:p>
          <a:p>
            <a:pPr lvl="3"/>
            <a:r>
              <a:rPr lang="en-GB" sz="1400" dirty="0"/>
              <a:t>We need to assess how this will integrate with the DSC change processes</a:t>
            </a:r>
          </a:p>
          <a:p>
            <a:pPr lvl="1"/>
            <a:r>
              <a:rPr lang="en-GB" sz="1600" dirty="0"/>
              <a:t>Initial proposal flagged that major releases would be implemented in line with electricity (Thursday evening), and that there would be three major releases (Feb / June / Nov)</a:t>
            </a:r>
          </a:p>
          <a:p>
            <a:pPr lvl="2"/>
            <a:r>
              <a:rPr lang="en-GB" sz="1400" dirty="0"/>
              <a:t>Views?</a:t>
            </a:r>
          </a:p>
          <a:p>
            <a:pPr lvl="2"/>
            <a:r>
              <a:rPr lang="en-GB" sz="1400" dirty="0"/>
              <a:t>Mitigations? – relaxation of SLAs, amending invoice cycles</a:t>
            </a:r>
          </a:p>
          <a:p>
            <a:pPr lvl="1"/>
            <a:endParaRPr lang="en-GB" sz="14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1202233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2" ma:contentTypeDescription="Create a new document." ma:contentTypeScope="" ma:versionID="8d43dc58f4be256e0872fee0ddd01b45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19bab5e5e8857395343a357c49ac1bcf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545E1A-EA83-463B-B744-ADE3D05E8049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infopath/2007/PartnerControls"/>
    <ds:schemaRef ds:uri="3092569d-7549-4f1f-b838-122d264c6bd8"/>
    <ds:schemaRef ds:uri="01f7a547-d57a-44ce-a211-81869c79743b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6E843CD-FD60-4996-B738-6FB2FAA90C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11789</TotalTime>
  <Words>655</Words>
  <Application>Microsoft Office PowerPoint</Application>
  <PresentationFormat>On-screen Show (16:9)</PresentationFormat>
  <Paragraphs>149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Wingdings</vt:lpstr>
      <vt:lpstr>xoserve templates</vt:lpstr>
      <vt:lpstr>Office Theme</vt:lpstr>
      <vt:lpstr>REC Update </vt:lpstr>
      <vt:lpstr>Planned Meetings Update &amp; Key Milestones</vt:lpstr>
      <vt:lpstr>Ofgem Consultation Update</vt:lpstr>
      <vt:lpstr>SCR- Impacts to UNC </vt:lpstr>
      <vt:lpstr>Release of Protected Information to RECCo</vt:lpstr>
      <vt:lpstr>Next Steps</vt:lpstr>
      <vt:lpstr>Other CM Engagements</vt:lpstr>
      <vt:lpstr>Other CM Engagements – for awareness</vt:lpstr>
    </vt:vector>
  </TitlesOfParts>
  <Company>DC Freelance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Mark Pollard</dc:creator>
  <cp:lastModifiedBy>Angela Clarke</cp:lastModifiedBy>
  <cp:revision>25</cp:revision>
  <cp:lastPrinted>2019-04-24T14:22:54Z</cp:lastPrinted>
  <dcterms:created xsi:type="dcterms:W3CDTF">2011-09-20T14:58:41Z</dcterms:created>
  <dcterms:modified xsi:type="dcterms:W3CDTF">2021-06-08T06:48:09Z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NewReviewCycle">
    <vt:lpwstr/>
  </property>
  <property fmtid="{D5CDD505-2E9C-101B-9397-08002B2CF9AE}" pid="4" name="ContentTypeId">
    <vt:lpwstr>0x01010041A7FD4F90B5DA4788FF0464472C409F</vt:lpwstr>
  </property>
</Properties>
</file>