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88" r:id="rId5"/>
    <p:sldId id="3769" r:id="rId6"/>
    <p:sldId id="3774" r:id="rId7"/>
    <p:sldId id="3778" r:id="rId8"/>
    <p:sldId id="3775" r:id="rId9"/>
    <p:sldId id="3777" r:id="rId10"/>
    <p:sldId id="3770" r:id="rId11"/>
    <p:sldId id="3773" r:id="rId12"/>
    <p:sldId id="3771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Rigby, James" initials="RJ [2]" lastIdx="2" clrIdx="6">
    <p:extLst>
      <p:ext uri="{19B8F6BF-5375-455C-9EA6-DF929625EA0E}">
        <p15:presenceInfo xmlns:p15="http://schemas.microsoft.com/office/powerpoint/2012/main" userId="S::james.rigby@xoserve.com::7ade5d71-70eb-452f-8090-262cd4d9bd62" providerId="AD"/>
      </p:ext>
    </p:extLst>
  </p:cmAuthor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Chris Silk" initials="CS" lastIdx="5" clrIdx="1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3" name="Tambe, Surfaraz" initials="TS" lastIdx="10" clrIdx="2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4" name="Tracy OConnor" initials="TO" lastIdx="6" clrIdx="3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5" name="Rigby, James" initials="RJ" lastIdx="5" clrIdx="4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6" name="Orsler, Paul" initials="OP" lastIdx="11" clrIdx="5">
    <p:extLst>
      <p:ext uri="{19B8F6BF-5375-455C-9EA6-DF929625EA0E}">
        <p15:presenceInfo xmlns:p15="http://schemas.microsoft.com/office/powerpoint/2012/main" userId="S::paul.orsler@xoserve.com::0fe27abf-47b1-4035-89e4-039935425a3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0000"/>
    <a:srgbClr val="FF66CC"/>
    <a:srgbClr val="FFFF66"/>
    <a:srgbClr val="FF9933"/>
    <a:srgbClr val="FF0000"/>
    <a:srgbClr val="FFFFFF"/>
    <a:srgbClr val="B1D6E8"/>
    <a:srgbClr val="CCFF99"/>
    <a:srgbClr val="9CC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DBD211-EA72-488A-B533-F3BC0C5B4D4C}" v="2148" dt="2022-10-28T10:49:51.565"/>
    <p1510:client id="{93377666-57FB-46BE-AEF5-8A4E112F1BD6}" v="2041" dt="2022-10-28T10:39:53.1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364" y="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Change Requests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3F60-4E3E-BD84-4E31BF8759EE}"/>
              </c:ext>
            </c:extLst>
          </c:dPt>
          <c:dPt>
            <c:idx val="1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3F60-4E3E-BD84-4E31BF8759EE}"/>
              </c:ext>
            </c:extLst>
          </c:dPt>
          <c:dPt>
            <c:idx val="2"/>
            <c:bubble3D val="0"/>
            <c:spPr>
              <a:solidFill>
                <a:schemeClr val="tx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3F60-4E3E-BD84-4E31BF8759EE}"/>
              </c:ext>
            </c:extLst>
          </c:dPt>
          <c:dPt>
            <c:idx val="3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3F60-4E3E-BD84-4E31BF8759EE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F60-4E3E-BD84-4E31BF8759EE}"/>
              </c:ext>
            </c:extLst>
          </c:dPt>
          <c:dPt>
            <c:idx val="5"/>
            <c:bubble3D val="0"/>
            <c:spPr>
              <a:solidFill>
                <a:srgbClr val="FFFF6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F60-4E3E-BD84-4E31BF8759EE}"/>
              </c:ext>
            </c:extLst>
          </c:dPt>
          <c:dPt>
            <c:idx val="6"/>
            <c:bubble3D val="0"/>
            <c:spPr>
              <a:solidFill>
                <a:srgbClr val="3333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3F60-4E3E-BD84-4E31BF8759EE}"/>
              </c:ext>
            </c:extLst>
          </c:dPt>
          <c:dPt>
            <c:idx val="7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F60-4E3E-BD84-4E31BF8759EE}"/>
              </c:ext>
            </c:extLst>
          </c:dPt>
          <c:dPt>
            <c:idx val="8"/>
            <c:bubble3D val="0"/>
            <c:spPr>
              <a:solidFill>
                <a:srgbClr val="0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F60-4E3E-BD84-4E31BF8759E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4"/>
                <c:pt idx="0">
                  <c:v>In Progress</c:v>
                </c:pt>
                <c:pt idx="1">
                  <c:v>Current Xoserve action</c:v>
                </c:pt>
                <c:pt idx="2">
                  <c:v>On Hold</c:v>
                </c:pt>
                <c:pt idx="3">
                  <c:v>Elec Only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13</c:v>
                </c:pt>
                <c:pt idx="1">
                  <c:v>5</c:v>
                </c:pt>
                <c:pt idx="2">
                  <c:v>13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60-4E3E-BD84-4E31BF8759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60408606371730944"/>
          <c:y val="8.5430044264283023E-2"/>
          <c:w val="0.39591393628269061"/>
          <c:h val="0.91456995573571698"/>
        </c:manualLayout>
      </c:layout>
      <c:overlay val="0"/>
      <c:spPr>
        <a:noFill/>
        <a:ln>
          <a:noFill/>
          <a:prstDash val="dash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spc="100" baseline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41E5-44C5-8074-F95A5E605475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1E5-44C5-8074-F95A5E605475}"/>
              </c:ext>
            </c:extLst>
          </c:dPt>
          <c:dPt>
            <c:idx val="5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41E5-44C5-8074-F95A5E605475}"/>
              </c:ext>
            </c:extLst>
          </c:dPt>
          <c:dPt>
            <c:idx val="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1E5-44C5-8074-F95A5E60547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Approved awaiting implementation</c:v>
                </c:pt>
                <c:pt idx="1">
                  <c:v>Consultation</c:v>
                </c:pt>
                <c:pt idx="2">
                  <c:v>Solution development </c:v>
                </c:pt>
                <c:pt idx="3">
                  <c:v>Initial assessment </c:v>
                </c:pt>
                <c:pt idx="4">
                  <c:v>Awaiting authority decision </c:v>
                </c:pt>
                <c:pt idx="5">
                  <c:v>Scoping Testing requirements</c:v>
                </c:pt>
                <c:pt idx="6">
                  <c:v>Detailed IA </c:v>
                </c:pt>
                <c:pt idx="7">
                  <c:v>Final Assessment 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E5-44C5-8074-F95A5E60547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0946960"/>
        <c:axId val="430951120"/>
      </c:barChart>
      <c:catAx>
        <c:axId val="430946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951120"/>
        <c:crosses val="autoZero"/>
        <c:auto val="1"/>
        <c:lblAlgn val="ctr"/>
        <c:lblOffset val="100"/>
        <c:noMultiLvlLbl val="0"/>
      </c:catAx>
      <c:valAx>
        <c:axId val="43095112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30946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900"/>
              <a:t>In progress:</a:t>
            </a:r>
          </a:p>
          <a:p>
            <a:pPr marL="171450" indent="-171450">
              <a:buFontTx/>
              <a:buChar char="-"/>
            </a:pPr>
            <a:r>
              <a:rPr lang="en-GB" sz="900"/>
              <a:t>Approved awaiting implementation 33,36</a:t>
            </a:r>
          </a:p>
          <a:p>
            <a:pPr marL="171450" indent="-171450">
              <a:buFontTx/>
              <a:buChar char="-"/>
            </a:pPr>
            <a:r>
              <a:rPr lang="en-GB" sz="900"/>
              <a:t>Consultation 47,52,55</a:t>
            </a:r>
          </a:p>
          <a:p>
            <a:pPr marL="171450" indent="-171450">
              <a:buFontTx/>
              <a:buChar char="-"/>
            </a:pPr>
            <a:r>
              <a:rPr lang="en-GB" sz="900"/>
              <a:t>Solution development 16,37</a:t>
            </a:r>
          </a:p>
          <a:p>
            <a:pPr marL="171450" indent="-171450">
              <a:buFontTx/>
              <a:buChar char="-"/>
            </a:pPr>
            <a:r>
              <a:rPr lang="en-GB" sz="900"/>
              <a:t>Initial assessment 25</a:t>
            </a:r>
          </a:p>
          <a:p>
            <a:pPr marL="171450" indent="-171450">
              <a:buFontTx/>
              <a:buChar char="-"/>
            </a:pPr>
            <a:r>
              <a:rPr lang="en-GB"/>
              <a:t>Awaiting authority decision 21</a:t>
            </a:r>
          </a:p>
          <a:p>
            <a:pPr marL="171450" indent="-171450">
              <a:buFontTx/>
              <a:buChar char="-"/>
            </a:pPr>
            <a:r>
              <a:rPr lang="en-GB"/>
              <a:t>Scoping Testing requirements 67</a:t>
            </a:r>
          </a:p>
          <a:p>
            <a:pPr marL="171450" indent="-171450">
              <a:buFontTx/>
              <a:buChar char="-"/>
            </a:pPr>
            <a:r>
              <a:rPr lang="en-GB"/>
              <a:t>Detailed IA 70,74</a:t>
            </a:r>
          </a:p>
          <a:p>
            <a:pPr marL="171450" indent="-171450">
              <a:buFontTx/>
              <a:buChar char="-"/>
            </a:pPr>
            <a:r>
              <a:rPr lang="en-GB"/>
              <a:t>Final Assessment 30</a:t>
            </a:r>
          </a:p>
          <a:p>
            <a:pPr marL="171450" indent="-171450">
              <a:buFontTx/>
              <a:buChar char="-"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168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900"/>
              <a:t>In progress:</a:t>
            </a:r>
          </a:p>
          <a:p>
            <a:pPr marL="171450" indent="-171450">
              <a:buFontTx/>
              <a:buChar char="-"/>
            </a:pPr>
            <a:r>
              <a:rPr lang="en-GB" sz="900"/>
              <a:t>Approved awaiting implementation 10,11,36</a:t>
            </a:r>
          </a:p>
          <a:p>
            <a:pPr marL="171450" indent="-171450">
              <a:buFontTx/>
              <a:buChar char="-"/>
            </a:pPr>
            <a:r>
              <a:rPr lang="en-GB" sz="900"/>
              <a:t>Consultation 47,52,55</a:t>
            </a:r>
          </a:p>
          <a:p>
            <a:pPr marL="171450" indent="-171450">
              <a:buFontTx/>
              <a:buChar char="-"/>
            </a:pPr>
            <a:r>
              <a:rPr lang="en-GB" sz="900"/>
              <a:t>Solution development 16,37</a:t>
            </a:r>
          </a:p>
          <a:p>
            <a:pPr marL="171450" indent="-171450">
              <a:buFontTx/>
              <a:buChar char="-"/>
            </a:pPr>
            <a:r>
              <a:rPr lang="en-GB" sz="900"/>
              <a:t>Initial assessment 25</a:t>
            </a:r>
          </a:p>
          <a:p>
            <a:pPr marL="171450" indent="-171450">
              <a:buFontTx/>
              <a:buChar char="-"/>
            </a:pPr>
            <a:r>
              <a:rPr lang="en-GB"/>
              <a:t>Awaiting authority decision 21</a:t>
            </a:r>
          </a:p>
          <a:p>
            <a:pPr marL="171450" indent="-171450">
              <a:buFontTx/>
              <a:buChar char="-"/>
            </a:pPr>
            <a:r>
              <a:rPr lang="en-GB"/>
              <a:t>Scoping Testing requirements 67</a:t>
            </a:r>
          </a:p>
          <a:p>
            <a:pPr marL="171450" indent="-171450">
              <a:buFontTx/>
              <a:buChar char="-"/>
            </a:pPr>
            <a:r>
              <a:rPr lang="en-GB"/>
              <a:t>Detailed IA 70,74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/>
              <a:t>New </a:t>
            </a:r>
            <a:r>
              <a:rPr lang="en-US" sz="1200" kern="1200">
                <a:solidFill>
                  <a:schemeClr val="dk1"/>
                </a:solidFill>
                <a:latin typeface="+mn-lt"/>
                <a:ea typeface="+mn-ea"/>
                <a:cs typeface="+mn-cs"/>
              </a:rPr>
              <a:t>CR05_XoS </a:t>
            </a:r>
            <a:endParaRPr lang="en-GB" sz="1200" kern="1200">
              <a:solidFill>
                <a:schemeClr val="dk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endParaRPr lang="en-GB"/>
          </a:p>
          <a:p>
            <a:pPr marL="171450" indent="-171450">
              <a:buFontTx/>
              <a:buChar char="-"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834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446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138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MSIPCMContentMarking" descr="{&quot;HashCode&quot;:1209862509,&quot;Placement&quot;:&quot;Footer&quot;,&quot;Top&quot;:384.343,&quot;Left&quot;:284.210876,&quot;SlideWidth&quot;:720,&quot;SlideHeight&quot;:405}">
            <a:extLst>
              <a:ext uri="{FF2B5EF4-FFF2-40B4-BE49-F238E27FC236}">
                <a16:creationId xmlns:a16="http://schemas.microsoft.com/office/drawing/2014/main" id="{EE47C6AD-0003-4E3E-9B23-BE44A3E7F849}"/>
              </a:ext>
            </a:extLst>
          </p:cNvPr>
          <p:cNvSpPr txBox="1"/>
          <p:nvPr userDrawn="1"/>
        </p:nvSpPr>
        <p:spPr>
          <a:xfrm>
            <a:off x="3609478" y="4881156"/>
            <a:ext cx="1925044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208BCC"/>
                </a:solidFill>
                <a:latin typeface="Calibri" panose="020F0502020204030204" pitchFamily="34" charset="0"/>
              </a:rPr>
              <a:t>Document Classification: Public</a:t>
            </a:r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recportal.co.uk/recporta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recportal.co.uk/group/guest/-/housekeeping-amendments" TargetMode="External"/><Relationship Id="rId3" Type="http://schemas.openxmlformats.org/officeDocument/2006/relationships/hyperlink" Target="https://recportal.co.uk/group/guest/-/resolution-of-bilateral-erroneous-transfers?p_l_back_url=%2Fsearch%3Fp_l_back_url%3D%252Fsearch%253Fp_l_back_url%253D%25252Fsearch%25253Fp_l_back_url%25253D%2525252Fsearch%2525253Fq%2525253DR0025%252526q%25253DR0010%2526q%253DR0011%26q%3DR0016" TargetMode="External"/><Relationship Id="rId7" Type="http://schemas.openxmlformats.org/officeDocument/2006/relationships/hyperlink" Target="https://recportal.co.uk/group/guest/-/micro-business-smart-meter-installation-reports?p_l_back_url=%2Fsearch%3Fq%3DR0033" TargetMode="External"/><Relationship Id="rId12" Type="http://schemas.openxmlformats.org/officeDocument/2006/relationships/hyperlink" Target="https://recportal.co.uk/group/guest/-/rec-service-definition-switching-operator-document-outage-notification-leadtime-amendme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recportal.co.uk/group/guest/-/erroneous-transfer-cancellations?p_l_back_url=%2Fsearch%3Fq%3DR0030" TargetMode="External"/><Relationship Id="rId11" Type="http://schemas.openxmlformats.org/officeDocument/2006/relationships/hyperlink" Target="https://recportal.co.uk/group/guest/-/ges-service-definition-document" TargetMode="External"/><Relationship Id="rId5" Type="http://schemas.openxmlformats.org/officeDocument/2006/relationships/hyperlink" Target="https://recportal.co.uk/group/guest/-/service-provider-performance-charges-erds-grds-dcc-?p_l_back_url=%2Fsearch%3Fq%3DService%2BProvider%2BPerformance%2BCharges%2B%2528DCC%2529" TargetMode="External"/><Relationship Id="rId10" Type="http://schemas.openxmlformats.org/officeDocument/2006/relationships/hyperlink" Target="https://recportal.co.uk/group/guest/-/metering-code-of-practice-consolidation-review" TargetMode="External"/><Relationship Id="rId4" Type="http://schemas.openxmlformats.org/officeDocument/2006/relationships/hyperlink" Target="https://recportal.co.uk/group/guest/-/allowing-rec-accredited-mems-to-de-energise-and-re-energise-supply-points-independent-of-the-supplier" TargetMode="External"/><Relationship Id="rId9" Type="http://schemas.openxmlformats.org/officeDocument/2006/relationships/hyperlink" Target="https://recportal.co.uk/group/guest/-/prepayment-credit-balance-debt-transfer-processe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ecportal.co.uk/group/guest/-/introduction-of-css-refresh-functionality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recportal.co.uk/group/guest/-/release-of-community-view-data-items-to-mems?p_l_back_url=%2Fsearch%3Fq%3DR0074" TargetMode="External"/><Relationship Id="rId5" Type="http://schemas.openxmlformats.org/officeDocument/2006/relationships/hyperlink" Target="https://recportal.co.uk/group/guest/-/provision-of-enduring-test-environments" TargetMode="External"/><Relationship Id="rId4" Type="http://schemas.openxmlformats.org/officeDocument/2006/relationships/hyperlink" Target="https://www.xoserve.com/change/change-proposals/xrn-5567-implementation-of-resend-functionality-for-messages-from-css-to-grda-rec-cp-r0067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recportal.co.uk/group/guest/-/resolution-of-invalid-css-data-by-data-owners" TargetMode="External"/><Relationship Id="rId13" Type="http://schemas.openxmlformats.org/officeDocument/2006/relationships/hyperlink" Target="https://recportal.co.uk/group/guest/-/introduction-of-a-housekeeping-change-proposal-process?p_l_back_url=%2Fsearch%3Fp_l_back_url%3D%252Fsearch%253Fq%253DR0075%26q%3DR0073" TargetMode="External"/><Relationship Id="rId3" Type="http://schemas.openxmlformats.org/officeDocument/2006/relationships/hyperlink" Target="https://recportal.co.uk/group/guest/-/intellectual-property-rights-and-services-data-main-body-changes" TargetMode="External"/><Relationship Id="rId7" Type="http://schemas.openxmlformats.org/officeDocument/2006/relationships/hyperlink" Target="https://recportal.co.uk/group/guest/-/maintenance-of-qualification-schedule-change" TargetMode="External"/><Relationship Id="rId12" Type="http://schemas.openxmlformats.org/officeDocument/2006/relationships/hyperlink" Target="https://recportal.co.uk/group/guest/-/dcc-access-to-ees-and-ges" TargetMode="External"/><Relationship Id="rId2" Type="http://schemas.openxmlformats.org/officeDocument/2006/relationships/hyperlink" Target="https://recportal.co.uk/group/guest/-/new-sdep-process-type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recportal.co.uk/group/guest/-/ees/ges-additional-service-request-for-housing-associations-to-be-added-to-the-data-access-matrix" TargetMode="External"/><Relationship Id="rId11" Type="http://schemas.openxmlformats.org/officeDocument/2006/relationships/hyperlink" Target="https://recportal.co.uk/group/guest/-/amendments-to-sample-access-agreement-appended-to-the-qualification-and-maintenance-schedule-9-to-the-code" TargetMode="External"/><Relationship Id="rId5" Type="http://schemas.openxmlformats.org/officeDocument/2006/relationships/hyperlink" Target="https://recportal.co.uk/group/guest/-/switch-request-objections-additional" TargetMode="External"/><Relationship Id="rId10" Type="http://schemas.openxmlformats.org/officeDocument/2006/relationships/hyperlink" Target="https://recportal.co.uk/group/guest/-/rec-main-body-data-protection-changes-and-development-of-a-rec-data-protection-schedule." TargetMode="External"/><Relationship Id="rId4" Type="http://schemas.openxmlformats.org/officeDocument/2006/relationships/hyperlink" Target="https://recportal.co.uk/group/guest/-/clarification-of-rec-maintenance-of-qualification-schedule" TargetMode="External"/><Relationship Id="rId9" Type="http://schemas.openxmlformats.org/officeDocument/2006/relationships/hyperlink" Target="https://recportal.co.uk/group/guest/-/addition-of-key-information-to-all-service-now-tickets" TargetMode="External"/><Relationship Id="rId14" Type="http://schemas.openxmlformats.org/officeDocument/2006/relationships/hyperlink" Target="https://recportal.co.uk/group/guest/-/enabling-software-product-qualification?p_l_back_url=%2Fsearch%3Fq%3DR0075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recportal.co.uk/group/guest/-/whole-current-wc-/current-transformer-ct-certificates" TargetMode="External"/><Relationship Id="rId13" Type="http://schemas.openxmlformats.org/officeDocument/2006/relationships/hyperlink" Target="https://recportal.co.uk/group/guest/-/commissioning-of-works-using-shared-meter-operator-services-by-the-crowded-meter-room-co-ordinator-cmrc-" TargetMode="External"/><Relationship Id="rId3" Type="http://schemas.openxmlformats.org/officeDocument/2006/relationships/hyperlink" Target="https://recportal.co.uk/group/guest/-/new-meter-types-for-auxiliary-proportional-controllers-acp-?p_l_back_url=%2Fsearch%3Fp_l_back_url%3D%252Fsearch%253Fq%253DR0025%26q%3DR0010" TargetMode="External"/><Relationship Id="rId7" Type="http://schemas.openxmlformats.org/officeDocument/2006/relationships/hyperlink" Target="https://recportal.co.uk/group/guest/-/amendment-to-rec-data-access-matrix" TargetMode="External"/><Relationship Id="rId12" Type="http://schemas.openxmlformats.org/officeDocument/2006/relationships/hyperlink" Target="https://recportal.co.uk/group/guest/-/css-switch-synchronisation-to-erda-at-securedactive" TargetMode="External"/><Relationship Id="rId2" Type="http://schemas.openxmlformats.org/officeDocument/2006/relationships/hyperlink" Target="https://recportal.co.uk/group/guest/-/introduction-of-sdep-and-ees-user-maintenance-api-ecoes-change-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recportal.co.uk/group/guest/change-register?p_p_id=com_liferay_asset_publisher_web_portlet_AssetPublisherPortlet_INSTANCE_ShT27DMdA5jY&amp;p_p_lifecycle=0&amp;p_p_state=normal&amp;p_p_mode=view&amp;_com_liferay_asset_publisher_web_portlet_AssetPublisherPortlet_INSTANCE_ShT27DMdA5jY_delta=10&amp;p_r_p_resetCur=false&amp;_com_liferay_asset_publisher_web_portlet_AssetPublisherPortlet_INSTANCE_ShT27DMdA5jY_cur=7" TargetMode="External"/><Relationship Id="rId11" Type="http://schemas.openxmlformats.org/officeDocument/2006/relationships/hyperlink" Target="https://recportal.co.uk/group/guest/-/new-registration-data-items-and-processes-to-support-the-transition-to-market-wide-half-hourly-settlement-mhhs-?p_l_back_url=%2Fsearch%3Fp_l_back_url%3D%252Fsearch%253Fp_l_back_url%253D%25252Fsearch%25253Fq%25253DR0030%2526q%253DR0031%26q%3DR0032" TargetMode="External"/><Relationship Id="rId5" Type="http://schemas.openxmlformats.org/officeDocument/2006/relationships/hyperlink" Target="https://recportal.co.uk/group/guest/-/invalid-requests-for-site-technical-details" TargetMode="External"/><Relationship Id="rId10" Type="http://schemas.openxmlformats.org/officeDocument/2006/relationships/hyperlink" Target="https://recportal.co.uk/group/guest/-/dno-lv-ct-commissioning-trigger-points-timescales?p_l_back_url=%2Fsearch%3Fp_l_back_url%3D%252Fsearch%253Fq%253DR0030%26q%3DR0031" TargetMode="External"/><Relationship Id="rId4" Type="http://schemas.openxmlformats.org/officeDocument/2006/relationships/hyperlink" Target="https://recportal.co.uk/group/guest/-/reporting-of-additional-emr-backing-data-to-suppliers?p_l_back_url=%2Fsearch%3Fp_l_back_url%3D%252Fsearch%253Fp_l_back_url%253D%25252Fsearch%25253Fq%25253DR0025%2526q%253DR0010%26q%3DR0011" TargetMode="External"/><Relationship Id="rId9" Type="http://schemas.openxmlformats.org/officeDocument/2006/relationships/hyperlink" Target="https://recportal.co.uk/group/guest/-/minimum-identification-requirements-in-the-meter-operation-code-of-practice." TargetMode="External"/><Relationship Id="rId14" Type="http://schemas.openxmlformats.org/officeDocument/2006/relationships/hyperlink" Target="https://recportal.co.uk/group/guest/-/mhhs-programme-changes-required-to-central-switching-service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recportal.co.uk/group/guest/-/inclusion-of-new-dno-mastered-smrs-data-items-in-the-ees." TargetMode="External"/><Relationship Id="rId3" Type="http://schemas.openxmlformats.org/officeDocument/2006/relationships/hyperlink" Target="https://recportal.co.uk/group/guest/-/ees-access-for-virtual-lead-parties" TargetMode="External"/><Relationship Id="rId7" Type="http://schemas.openxmlformats.org/officeDocument/2006/relationships/hyperlink" Target="https://recportal.co.uk/group/guest/-/registration-of-smart-export-guarantee-seg-sites" TargetMode="External"/><Relationship Id="rId12" Type="http://schemas.openxmlformats.org/officeDocument/2006/relationships/hyperlink" Target="https://recportal.co.uk/group/guest/-/emr-settlement-limited-additional-access-to-ecoes.?p_l_back_url=%2Fsearch%3Fq%3DR0078" TargetMode="External"/><Relationship Id="rId2" Type="http://schemas.openxmlformats.org/officeDocument/2006/relationships/hyperlink" Target="https://recportal.co.uk/group/guest/-/24/7-emergency-metering-service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recportal.co.uk/group/guest/-/creating-a-meter-operator-agent-and-mocop-installer" TargetMode="External"/><Relationship Id="rId11" Type="http://schemas.openxmlformats.org/officeDocument/2006/relationships/hyperlink" Target="https://recportal.co.uk/group/guest/-/resolution-of-field-name-discrepancies-returned-from-the-searchaddress-method-within-the-ees-api-and-updates-to-ees-interface-specification.?p_l_back_url=%2Fsearch%3Fq%3DR0077" TargetMode="External"/><Relationship Id="rId5" Type="http://schemas.openxmlformats.org/officeDocument/2006/relationships/hyperlink" Target="https://recportal.co.uk/group/guest/-/removal-of-erda-meteringpointenergyflow-change-restriction" TargetMode="External"/><Relationship Id="rId10" Type="http://schemas.openxmlformats.org/officeDocument/2006/relationships/hyperlink" Target="https://recportal.co.uk/group/guest/-/dnos-notifying-suppliers-about-crossed-meters?p_l_back_url=%2Fsearch%3Fq%3DR0076" TargetMode="External"/><Relationship Id="rId4" Type="http://schemas.openxmlformats.org/officeDocument/2006/relationships/hyperlink" Target="https://recportal.co.uk/group/guest/-/erds-service-definition-timezone-correction" TargetMode="External"/><Relationship Id="rId9" Type="http://schemas.openxmlformats.org/officeDocument/2006/relationships/hyperlink" Target="https://recportal.co.uk/group/guest/-/introduction-of-a-new-meter-asset-condition-co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1329" y="1812131"/>
            <a:ext cx="7772400" cy="1102519"/>
          </a:xfrm>
        </p:spPr>
        <p:txBody>
          <a:bodyPr>
            <a:normAutofit/>
          </a:bodyPr>
          <a:lstStyle/>
          <a:p>
            <a:r>
              <a:rPr lang="en-GB"/>
              <a:t>REC Change 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7129" y="2926612"/>
            <a:ext cx="6400800" cy="13144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>
                <a:latin typeface="Arial"/>
                <a:cs typeface="Arial"/>
              </a:rPr>
              <a:t> 9</a:t>
            </a:r>
            <a:r>
              <a:rPr lang="en-GB" baseline="30000">
                <a:latin typeface="Arial"/>
                <a:cs typeface="Arial"/>
              </a:rPr>
              <a:t>th</a:t>
            </a:r>
            <a:r>
              <a:rPr lang="en-GB">
                <a:latin typeface="Arial"/>
                <a:cs typeface="Arial"/>
              </a:rPr>
              <a:t> November 2022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A4F50-C3A8-447A-86DD-194FD7E20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589B-786C-4948-887F-E4E01ED20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91348"/>
            <a:ext cx="8229600" cy="38406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/>
              <a:t>The following 6 slides have been included in this months ChMC pack to give you an overview of the ongoing REC Changes, we have broken these down into the following sections:</a:t>
            </a:r>
          </a:p>
          <a:p>
            <a:pPr marL="0" indent="0">
              <a:buNone/>
            </a:pPr>
            <a:endParaRPr lang="en-GB" sz="2000" b="1"/>
          </a:p>
          <a:p>
            <a:r>
              <a:rPr lang="en-GB" sz="2000"/>
              <a:t>In progress – we are currently progressing through the Change journey</a:t>
            </a:r>
          </a:p>
          <a:p>
            <a:r>
              <a:rPr lang="en-GB" sz="2000"/>
              <a:t>Under Prioritisation Review with Code Managers – due to workload/prioritisation</a:t>
            </a:r>
          </a:p>
          <a:p>
            <a:r>
              <a:rPr lang="en-GB" sz="2000"/>
              <a:t>Electricity related Changes which we are monitoring for visibility</a:t>
            </a:r>
          </a:p>
          <a:p>
            <a:endParaRPr lang="en-GB" sz="2000"/>
          </a:p>
          <a:p>
            <a:pPr marL="0" indent="0">
              <a:buNone/>
            </a:pPr>
            <a:r>
              <a:rPr lang="en-GB" sz="2000"/>
              <a:t>Further information on the Changes can be found on the </a:t>
            </a:r>
            <a:r>
              <a:rPr lang="en-GB" sz="2000">
                <a:hlinkClick r:id="rId2"/>
              </a:rPr>
              <a:t>REC Portal</a:t>
            </a:r>
            <a:endParaRPr lang="en-GB" sz="2000"/>
          </a:p>
          <a:p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2931624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93162-1D16-42B2-9678-78E75C542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Overview of REC Changes (high level)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CB53EB93-5627-42D3-AA38-975E11E155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7544547"/>
              </p:ext>
            </p:extLst>
          </p:nvPr>
        </p:nvGraphicFramePr>
        <p:xfrm>
          <a:off x="1168738" y="761058"/>
          <a:ext cx="6806524" cy="3780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66790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93162-1D16-42B2-9678-78E75C542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Overview of In progress REC Changes (high level)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B24F045-44C9-49AF-8EDA-7F69CEF077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4104989"/>
              </p:ext>
            </p:extLst>
          </p:nvPr>
        </p:nvGraphicFramePr>
        <p:xfrm>
          <a:off x="79513" y="652007"/>
          <a:ext cx="9000877" cy="4198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97205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78C3F-E0FA-4B29-9B87-B69AD5F7F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075" y="87464"/>
            <a:ext cx="8515847" cy="637580"/>
          </a:xfrm>
        </p:spPr>
        <p:txBody>
          <a:bodyPr>
            <a:normAutofit fontScale="90000"/>
          </a:bodyPr>
          <a:lstStyle/>
          <a:p>
            <a:r>
              <a:rPr lang="en-GB" sz="2000"/>
              <a:t>REC Change Pipeline – In progress (Require CDSP Assessment/Action)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A0885CD-C12F-4105-9D5D-9DA7798028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579244"/>
              </p:ext>
            </p:extLst>
          </p:nvPr>
        </p:nvGraphicFramePr>
        <p:xfrm>
          <a:off x="161351" y="665939"/>
          <a:ext cx="8821294" cy="4205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5948">
                  <a:extLst>
                    <a:ext uri="{9D8B030D-6E8A-4147-A177-3AD203B41FA5}">
                      <a16:colId xmlns:a16="http://schemas.microsoft.com/office/drawing/2014/main" val="2718274602"/>
                    </a:ext>
                  </a:extLst>
                </a:gridCol>
                <a:gridCol w="3332422">
                  <a:extLst>
                    <a:ext uri="{9D8B030D-6E8A-4147-A177-3AD203B41FA5}">
                      <a16:colId xmlns:a16="http://schemas.microsoft.com/office/drawing/2014/main" val="2896332416"/>
                    </a:ext>
                  </a:extLst>
                </a:gridCol>
                <a:gridCol w="813852">
                  <a:extLst>
                    <a:ext uri="{9D8B030D-6E8A-4147-A177-3AD203B41FA5}">
                      <a16:colId xmlns:a16="http://schemas.microsoft.com/office/drawing/2014/main" val="173532686"/>
                    </a:ext>
                  </a:extLst>
                </a:gridCol>
                <a:gridCol w="1775012">
                  <a:extLst>
                    <a:ext uri="{9D8B030D-6E8A-4147-A177-3AD203B41FA5}">
                      <a16:colId xmlns:a16="http://schemas.microsoft.com/office/drawing/2014/main" val="2937892801"/>
                    </a:ext>
                  </a:extLst>
                </a:gridCol>
                <a:gridCol w="1944060">
                  <a:extLst>
                    <a:ext uri="{9D8B030D-6E8A-4147-A177-3AD203B41FA5}">
                      <a16:colId xmlns:a16="http://schemas.microsoft.com/office/drawing/2014/main" val="3443725556"/>
                    </a:ext>
                  </a:extLst>
                </a:gridCol>
              </a:tblGrid>
              <a:tr h="233857">
                <a:tc>
                  <a:txBody>
                    <a:bodyPr/>
                    <a:lstStyle/>
                    <a:p>
                      <a:pPr algn="ctr"/>
                      <a:r>
                        <a:rPr lang="en-GB" sz="1100"/>
                        <a:t>Title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/>
                        <a:t>XRN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Next Action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947466"/>
                  </a:ext>
                </a:extLst>
              </a:tr>
              <a:tr h="380089"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R0016</a:t>
                      </a:r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>
                          <a:solidFill>
                            <a:srgbClr val="272833"/>
                          </a:solidFill>
                          <a:effectLst/>
                          <a:latin typeface="+mn-lt"/>
                        </a:rPr>
                        <a:t>Resolution of Bilateral Erroneous Transfers</a:t>
                      </a:r>
                      <a:endParaRPr lang="en-GB" sz="10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Solution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21/12/2022 – Review at Change panel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766753"/>
                  </a:ext>
                </a:extLst>
              </a:tr>
              <a:tr h="380089"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R0021</a:t>
                      </a:r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kern="1200">
                          <a:solidFill>
                            <a:srgbClr val="2728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Allowing REC accredited MEMs to de-energise and re-energise supply points independent of the Supplier</a:t>
                      </a:r>
                      <a:endParaRPr lang="en-GB" sz="1000" b="0" i="0" kern="1200">
                        <a:solidFill>
                          <a:srgbClr val="2728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Awaiting Authority Decision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31/10/2022 – The Authority approve/reject the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193239"/>
                  </a:ext>
                </a:extLst>
              </a:tr>
              <a:tr h="380089"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R0025</a:t>
                      </a:r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i="0">
                          <a:solidFill>
                            <a:srgbClr val="272833"/>
                          </a:solidFill>
                          <a:effectLst/>
                          <a:latin typeface="+mn-lt"/>
                        </a:rPr>
                        <a:t>Service Provider Performance Charges (DCC)</a:t>
                      </a:r>
                      <a:endParaRPr lang="en-GB" sz="10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Initial Assessment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01/11/2022 - Deadline to provide 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8757512"/>
                  </a:ext>
                </a:extLst>
              </a:tr>
              <a:tr h="380089"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R0030</a:t>
                      </a:r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000" b="0" i="0" kern="1200">
                          <a:solidFill>
                            <a:srgbClr val="2728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Erroneous Transfer Cancellations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Final Assessment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14/11/2022 – Review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2997412"/>
                  </a:ext>
                </a:extLst>
              </a:tr>
              <a:tr h="380089"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R0033</a:t>
                      </a:r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000" b="0" i="0" kern="1200">
                          <a:solidFill>
                            <a:srgbClr val="2728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Micro-business Smart Meter Installation Reports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Approved - awaiting implementation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04/11/2022 – Proposed Implementation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394906"/>
                  </a:ext>
                </a:extLst>
              </a:tr>
              <a:tr h="380089"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R0036</a:t>
                      </a:r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Extensive Housekeeping Amendments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Approved - awaiting implementation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01/11/2022 – Appeal window closes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3929751"/>
                  </a:ext>
                </a:extLst>
              </a:tr>
              <a:tr h="380089"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R0037</a:t>
                      </a:r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i="0">
                          <a:solidFill>
                            <a:srgbClr val="272833"/>
                          </a:solidFill>
                          <a:effectLst/>
                          <a:latin typeface="+mn-lt"/>
                        </a:rPr>
                        <a:t>Prepayment Credit Balance &amp; Debt Transfer Processes</a:t>
                      </a:r>
                      <a:endParaRPr lang="en-GB" sz="10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Solution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08/11/2022 – Change proposal plan to be updated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830471"/>
                  </a:ext>
                </a:extLst>
              </a:tr>
              <a:tr h="380089"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R0047</a:t>
                      </a:r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i="0">
                          <a:solidFill>
                            <a:srgbClr val="272833"/>
                          </a:solidFill>
                          <a:effectLst/>
                          <a:latin typeface="+mn-lt"/>
                        </a:rPr>
                        <a:t>Metering Code of Practice Consolidation Review</a:t>
                      </a:r>
                      <a:endParaRPr lang="en-GB" sz="10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Consultation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04/11/2022 – Awaiting results from consultation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032629"/>
                  </a:ext>
                </a:extLst>
              </a:tr>
              <a:tr h="380089"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R0052</a:t>
                      </a:r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GES Service Definition Document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Consultation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05/11/2022 – Consultation response due date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951920"/>
                  </a:ext>
                </a:extLst>
              </a:tr>
              <a:tr h="380089"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2"/>
                        </a:rPr>
                        <a:t>R0055</a:t>
                      </a:r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Switching Operator Outage Notification Lead Time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Consultation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28/10/2022 - Consultation response due date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9456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974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78C3F-E0FA-4B29-9B87-B69AD5F7F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419" y="55659"/>
            <a:ext cx="8301161" cy="637580"/>
          </a:xfrm>
        </p:spPr>
        <p:txBody>
          <a:bodyPr>
            <a:normAutofit fontScale="90000"/>
          </a:bodyPr>
          <a:lstStyle/>
          <a:p>
            <a:r>
              <a:rPr lang="en-GB" sz="2000"/>
              <a:t>REC Change Pipeline – In progress (Require CDSP Assessment/Action)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A0885CD-C12F-4105-9D5D-9DA7798028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499102"/>
              </p:ext>
            </p:extLst>
          </p:nvPr>
        </p:nvGraphicFramePr>
        <p:xfrm>
          <a:off x="161353" y="693239"/>
          <a:ext cx="8821294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5948">
                  <a:extLst>
                    <a:ext uri="{9D8B030D-6E8A-4147-A177-3AD203B41FA5}">
                      <a16:colId xmlns:a16="http://schemas.microsoft.com/office/drawing/2014/main" val="2718274602"/>
                    </a:ext>
                  </a:extLst>
                </a:gridCol>
                <a:gridCol w="3240214">
                  <a:extLst>
                    <a:ext uri="{9D8B030D-6E8A-4147-A177-3AD203B41FA5}">
                      <a16:colId xmlns:a16="http://schemas.microsoft.com/office/drawing/2014/main" val="2896332416"/>
                    </a:ext>
                  </a:extLst>
                </a:gridCol>
                <a:gridCol w="906060">
                  <a:extLst>
                    <a:ext uri="{9D8B030D-6E8A-4147-A177-3AD203B41FA5}">
                      <a16:colId xmlns:a16="http://schemas.microsoft.com/office/drawing/2014/main" val="173532686"/>
                    </a:ext>
                  </a:extLst>
                </a:gridCol>
                <a:gridCol w="1775012">
                  <a:extLst>
                    <a:ext uri="{9D8B030D-6E8A-4147-A177-3AD203B41FA5}">
                      <a16:colId xmlns:a16="http://schemas.microsoft.com/office/drawing/2014/main" val="2937892801"/>
                    </a:ext>
                  </a:extLst>
                </a:gridCol>
                <a:gridCol w="1944060">
                  <a:extLst>
                    <a:ext uri="{9D8B030D-6E8A-4147-A177-3AD203B41FA5}">
                      <a16:colId xmlns:a16="http://schemas.microsoft.com/office/drawing/2014/main" val="3443725556"/>
                    </a:ext>
                  </a:extLst>
                </a:gridCol>
              </a:tblGrid>
              <a:tr h="233857">
                <a:tc>
                  <a:txBody>
                    <a:bodyPr/>
                    <a:lstStyle/>
                    <a:p>
                      <a:pPr algn="ctr"/>
                      <a:r>
                        <a:rPr lang="en-GB" sz="1100"/>
                        <a:t>Title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/>
                        <a:t>XRN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Next Action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947466"/>
                  </a:ext>
                </a:extLst>
              </a:tr>
              <a:tr h="380089"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R0067</a:t>
                      </a:r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Introduction of CSS refresh functionality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XRN 5567</a:t>
                      </a:r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Scoping Test requirements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02/11/2022 – Weekly Review Meeting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579734"/>
                  </a:ext>
                </a:extLst>
              </a:tr>
              <a:tr h="380089"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R0070</a:t>
                      </a:r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Provision of Enduring Test Environments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Detailed IA awaiting approval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01/11/2022 – REC Change Panel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830471"/>
                  </a:ext>
                </a:extLst>
              </a:tr>
              <a:tr h="324537"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R0074</a:t>
                      </a:r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Release of Community View Data Items to MEMs in GES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Awaiting detailed IA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19/11/2022 – Detailed IA triggered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37702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74ACF44-15AB-4E36-A382-B816903E852D}"/>
              </a:ext>
            </a:extLst>
          </p:cNvPr>
          <p:cNvSpPr txBox="1"/>
          <p:nvPr/>
        </p:nvSpPr>
        <p:spPr>
          <a:xfrm>
            <a:off x="161352" y="4450261"/>
            <a:ext cx="8821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/>
              <a:t>Please note: This is a working document and therefore some of the dates and actions may have progressed since the slides were created</a:t>
            </a:r>
          </a:p>
        </p:txBody>
      </p:sp>
    </p:spTree>
    <p:extLst>
      <p:ext uri="{BB962C8B-B14F-4D97-AF65-F5344CB8AC3E}">
        <p14:creationId xmlns:p14="http://schemas.microsoft.com/office/powerpoint/2010/main" val="3660503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78C3F-E0FA-4B29-9B87-B69AD5F7F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8011" y="0"/>
            <a:ext cx="7187978" cy="616355"/>
          </a:xfrm>
        </p:spPr>
        <p:txBody>
          <a:bodyPr>
            <a:normAutofit/>
          </a:bodyPr>
          <a:lstStyle/>
          <a:p>
            <a:r>
              <a:rPr lang="en-GB" sz="2000"/>
              <a:t>REC Change Pipeline – Under Prioritisation Review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A0885CD-C12F-4105-9D5D-9DA7798028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26374"/>
              </p:ext>
            </p:extLst>
          </p:nvPr>
        </p:nvGraphicFramePr>
        <p:xfrm>
          <a:off x="238205" y="514811"/>
          <a:ext cx="8644539" cy="4216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7757">
                  <a:extLst>
                    <a:ext uri="{9D8B030D-6E8A-4147-A177-3AD203B41FA5}">
                      <a16:colId xmlns:a16="http://schemas.microsoft.com/office/drawing/2014/main" val="2718274602"/>
                    </a:ext>
                  </a:extLst>
                </a:gridCol>
                <a:gridCol w="4683318">
                  <a:extLst>
                    <a:ext uri="{9D8B030D-6E8A-4147-A177-3AD203B41FA5}">
                      <a16:colId xmlns:a16="http://schemas.microsoft.com/office/drawing/2014/main" val="2896332416"/>
                    </a:ext>
                  </a:extLst>
                </a:gridCol>
                <a:gridCol w="1455089">
                  <a:extLst>
                    <a:ext uri="{9D8B030D-6E8A-4147-A177-3AD203B41FA5}">
                      <a16:colId xmlns:a16="http://schemas.microsoft.com/office/drawing/2014/main" val="2937892801"/>
                    </a:ext>
                  </a:extLst>
                </a:gridCol>
                <a:gridCol w="1758375">
                  <a:extLst>
                    <a:ext uri="{9D8B030D-6E8A-4147-A177-3AD203B41FA5}">
                      <a16:colId xmlns:a16="http://schemas.microsoft.com/office/drawing/2014/main" val="3443725556"/>
                    </a:ext>
                  </a:extLst>
                </a:gridCol>
              </a:tblGrid>
              <a:tr h="342051">
                <a:tc>
                  <a:txBody>
                    <a:bodyPr/>
                    <a:lstStyle/>
                    <a:p>
                      <a:pPr algn="ctr"/>
                      <a:r>
                        <a:rPr lang="en-GB" sz="1100"/>
                        <a:t>Title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1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Next Action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947466"/>
                  </a:ext>
                </a:extLst>
              </a:tr>
              <a:tr h="249639"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R0006</a:t>
                      </a:r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>
                          <a:solidFill>
                            <a:srgbClr val="272833"/>
                          </a:solidFill>
                          <a:effectLst/>
                          <a:latin typeface="Roboto-regular"/>
                          <a:ea typeface="+mn-ea"/>
                          <a:cs typeface="+mn-cs"/>
                        </a:rPr>
                        <a:t>M</a:t>
                      </a:r>
                      <a:r>
                        <a:rPr lang="en-GB" sz="1000" b="0" i="0">
                          <a:solidFill>
                            <a:srgbClr val="272833"/>
                          </a:solidFill>
                          <a:effectLst/>
                          <a:latin typeface="Roboto-regular"/>
                        </a:rPr>
                        <a:t>issing Meter Technical Details</a:t>
                      </a:r>
                      <a:endParaRPr lang="en-GB" sz="10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latin typeface="+mn-lt"/>
                        </a:rPr>
                        <a:t>Initial Assessment</a:t>
                      </a:r>
                    </a:p>
                  </a:txBody>
                  <a:tcPr/>
                </a:tc>
                <a:tc rowSpan="13">
                  <a:txBody>
                    <a:bodyPr/>
                    <a:lstStyle/>
                    <a:p>
                      <a:pPr algn="ctr"/>
                      <a:r>
                        <a:rPr lang="en-GB" sz="1000">
                          <a:latin typeface="+mn-lt"/>
                        </a:rPr>
                        <a:t>Reviewed weekly – Awaiting instruction from REC Code Manager to progress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9290012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R0049</a:t>
                      </a:r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i="0">
                          <a:solidFill>
                            <a:srgbClr val="272833"/>
                          </a:solidFill>
                          <a:effectLst/>
                          <a:latin typeface="Roboto-regular"/>
                        </a:rPr>
                        <a:t>Intellectual Property Rights and Services Data Main Body changes</a:t>
                      </a:r>
                      <a:endParaRPr lang="en-GB" sz="10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Initial Assessment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766753"/>
                  </a:ext>
                </a:extLst>
              </a:tr>
              <a:tr h="286358"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R0050</a:t>
                      </a:r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000" b="0" i="0">
                          <a:solidFill>
                            <a:srgbClr val="272833"/>
                          </a:solidFill>
                          <a:effectLst/>
                          <a:latin typeface="Roboto-regular"/>
                        </a:rPr>
                        <a:t>Clarification of REC Maintenance of Qualification Schedule</a:t>
                      </a:r>
                      <a:endParaRPr lang="en-GB" sz="10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Initial Assessment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193239"/>
                  </a:ext>
                </a:extLst>
              </a:tr>
              <a:tr h="290456"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R0051</a:t>
                      </a:r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i="0">
                          <a:solidFill>
                            <a:srgbClr val="272833"/>
                          </a:solidFill>
                          <a:effectLst/>
                          <a:latin typeface="Roboto-regular"/>
                        </a:rPr>
                        <a:t>Switch Request Objections (Change of Occupier)</a:t>
                      </a:r>
                      <a:endParaRPr lang="en-GB" sz="10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Initial Assessment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8757512"/>
                  </a:ext>
                </a:extLst>
              </a:tr>
              <a:tr h="265355"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R0056</a:t>
                      </a:r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>
                          <a:latin typeface="+mn-lt"/>
                        </a:rPr>
                        <a:t>EES/GES additional service request for Housing Ass to be added to the Matrix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Initial Assessment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371416"/>
                  </a:ext>
                </a:extLst>
              </a:tr>
              <a:tr h="284566">
                <a:tc>
                  <a:txBody>
                    <a:bodyPr/>
                    <a:lstStyle/>
                    <a:p>
                      <a:r>
                        <a:rPr lang="en-GB" sz="1000">
                          <a:latin typeface="+mn-lt"/>
                          <a:hlinkClick r:id="rId7"/>
                        </a:rPr>
                        <a:t>R0059</a:t>
                      </a:r>
                      <a:endParaRPr lang="en-GB" sz="10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i="0">
                          <a:solidFill>
                            <a:srgbClr val="272833"/>
                          </a:solidFill>
                          <a:effectLst/>
                          <a:latin typeface="+mn-lt"/>
                        </a:rPr>
                        <a:t>Maintenance of Qualification Schedule Change</a:t>
                      </a:r>
                      <a:endParaRPr lang="en-GB" sz="1000" b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Initial Assessment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2997412"/>
                  </a:ext>
                </a:extLst>
              </a:tr>
              <a:tr h="313252"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R0061</a:t>
                      </a:r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latin typeface="+mn-lt"/>
                        </a:rPr>
                        <a:t>Resolution of invalid CSS data by Data Owners</a:t>
                      </a:r>
                      <a:endParaRPr lang="en-GB" sz="10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Initial Assessment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3929751"/>
                  </a:ext>
                </a:extLst>
              </a:tr>
              <a:tr h="331182"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R0063</a:t>
                      </a:r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Addition of key information to all Service Now tickets</a:t>
                      </a:r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Initial Assessment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830471"/>
                  </a:ext>
                </a:extLst>
              </a:tr>
              <a:tr h="323498">
                <a:tc>
                  <a:txBody>
                    <a:bodyPr/>
                    <a:lstStyle/>
                    <a:p>
                      <a:r>
                        <a:rPr lang="en-GB" sz="1000">
                          <a:latin typeface="+mn-lt"/>
                          <a:hlinkClick r:id="rId10"/>
                        </a:rPr>
                        <a:t>R0068</a:t>
                      </a:r>
                      <a:endParaRPr lang="en-GB" sz="10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i="0">
                          <a:solidFill>
                            <a:srgbClr val="272833"/>
                          </a:solidFill>
                          <a:effectLst/>
                          <a:latin typeface="+mn-lt"/>
                        </a:rPr>
                        <a:t>REC Data Protection Changes</a:t>
                      </a:r>
                      <a:endParaRPr lang="en-GB" sz="1000" b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Initial Assessment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377029"/>
                  </a:ext>
                </a:extLst>
              </a:tr>
              <a:tr h="308130">
                <a:tc>
                  <a:txBody>
                    <a:bodyPr/>
                    <a:lstStyle/>
                    <a:p>
                      <a:r>
                        <a:rPr lang="en-GB" sz="1000">
                          <a:latin typeface="+mn-lt"/>
                          <a:hlinkClick r:id="rId11" tooltip="R0069"/>
                        </a:rPr>
                        <a:t>R0069</a:t>
                      </a:r>
                      <a:endParaRPr lang="en-GB" sz="10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Amendments to Sample Access Agreement</a:t>
                      </a:r>
                      <a:endParaRPr lang="en-GB" sz="1000" b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Initial Assessment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555656"/>
                  </a:ext>
                </a:extLst>
              </a:tr>
              <a:tr h="255622"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2"/>
                        </a:rPr>
                        <a:t>R0071</a:t>
                      </a:r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latin typeface="+mn-lt"/>
                        </a:rPr>
                        <a:t>DCC access to EES and 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Initial Assessment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00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7897611"/>
                  </a:ext>
                </a:extLst>
              </a:tr>
              <a:tr h="352692">
                <a:tc>
                  <a:txBody>
                    <a:bodyPr/>
                    <a:lstStyle/>
                    <a:p>
                      <a:r>
                        <a:rPr lang="en-GB" sz="1000">
                          <a:latin typeface="+mn-lt"/>
                          <a:hlinkClick r:id="rId13"/>
                        </a:rPr>
                        <a:t>R0073</a:t>
                      </a:r>
                      <a:endParaRPr lang="en-GB" sz="10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Introduction of a Housekeeping Change Proposal Process</a:t>
                      </a:r>
                      <a:endParaRPr lang="en-GB" sz="1000" b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Initial Assessment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00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6945176"/>
                  </a:ext>
                </a:extLst>
              </a:tr>
              <a:tr h="352692">
                <a:tc>
                  <a:txBody>
                    <a:bodyPr/>
                    <a:lstStyle/>
                    <a:p>
                      <a:r>
                        <a:rPr lang="en-GB" sz="1000">
                          <a:latin typeface="+mn-lt"/>
                          <a:hlinkClick r:id="rId14"/>
                        </a:rPr>
                        <a:t>R0075</a:t>
                      </a:r>
                      <a:endParaRPr lang="en-GB" sz="10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Enabling Software Product Qualification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Initial Assessment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00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08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6337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78C3F-E0FA-4B29-9B87-B69AD5F7F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4341" y="0"/>
            <a:ext cx="5672960" cy="637580"/>
          </a:xfrm>
        </p:spPr>
        <p:txBody>
          <a:bodyPr>
            <a:normAutofit fontScale="90000"/>
          </a:bodyPr>
          <a:lstStyle/>
          <a:p>
            <a:r>
              <a:rPr lang="en-GB" sz="2000"/>
              <a:t>REC Change Pipeline Electric only - Monitoring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A0885CD-C12F-4105-9D5D-9DA7798028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144397"/>
              </p:ext>
            </p:extLst>
          </p:nvPr>
        </p:nvGraphicFramePr>
        <p:xfrm>
          <a:off x="176719" y="516617"/>
          <a:ext cx="8790561" cy="4417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2985">
                  <a:extLst>
                    <a:ext uri="{9D8B030D-6E8A-4147-A177-3AD203B41FA5}">
                      <a16:colId xmlns:a16="http://schemas.microsoft.com/office/drawing/2014/main" val="2718274602"/>
                    </a:ext>
                  </a:extLst>
                </a:gridCol>
                <a:gridCol w="6443314">
                  <a:extLst>
                    <a:ext uri="{9D8B030D-6E8A-4147-A177-3AD203B41FA5}">
                      <a16:colId xmlns:a16="http://schemas.microsoft.com/office/drawing/2014/main" val="2896332416"/>
                    </a:ext>
                  </a:extLst>
                </a:gridCol>
                <a:gridCol w="1474262">
                  <a:extLst>
                    <a:ext uri="{9D8B030D-6E8A-4147-A177-3AD203B41FA5}">
                      <a16:colId xmlns:a16="http://schemas.microsoft.com/office/drawing/2014/main" val="2937892801"/>
                    </a:ext>
                  </a:extLst>
                </a:gridCol>
              </a:tblGrid>
              <a:tr h="318460">
                <a:tc>
                  <a:txBody>
                    <a:bodyPr/>
                    <a:lstStyle/>
                    <a:p>
                      <a:pPr algn="ctr"/>
                      <a:r>
                        <a:rPr lang="en-GB" sz="1100"/>
                        <a:t>Title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947466"/>
                  </a:ext>
                </a:extLst>
              </a:tr>
              <a:tr h="320834"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R0009</a:t>
                      </a:r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i="0">
                          <a:solidFill>
                            <a:srgbClr val="272833"/>
                          </a:solidFill>
                          <a:effectLst/>
                          <a:latin typeface="+mn-lt"/>
                        </a:rPr>
                        <a:t>Introduction of SDEP and EES User Maintenance API</a:t>
                      </a:r>
                      <a:endParaRPr lang="en-GB" sz="10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13">
                  <a:txBody>
                    <a:bodyPr/>
                    <a:lstStyle/>
                    <a:p>
                      <a:pPr algn="ctr"/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These changes are specific for Electric only. We will continue to monitor should any of the Changes have a knock on impact to GES or the CDSP.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8986325"/>
                  </a:ext>
                </a:extLst>
              </a:tr>
              <a:tr h="320834"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R0010</a:t>
                      </a:r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b="0" i="0" kern="1200">
                          <a:solidFill>
                            <a:srgbClr val="2728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Meter Types for Auxiliary Proportional Controllers (APCs)</a:t>
                      </a:r>
                      <a:endParaRPr lang="en-GB" sz="1000" b="0" i="0" kern="1200">
                        <a:solidFill>
                          <a:srgbClr val="2728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These changes are specific for Electric only. We will continue to monitor should any of the Changes have a knock on impact to GES.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651175"/>
                  </a:ext>
                </a:extLst>
              </a:tr>
              <a:tr h="320834"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R0011</a:t>
                      </a:r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b="0" i="0" kern="1200">
                          <a:solidFill>
                            <a:srgbClr val="2728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Reporting of Additional EMR Backing Data to Suppliers</a:t>
                      </a:r>
                      <a:endParaRPr lang="en-GB" sz="1000" b="0" i="0" kern="1200">
                        <a:solidFill>
                          <a:srgbClr val="2728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709097"/>
                  </a:ext>
                </a:extLst>
              </a:tr>
              <a:tr h="320834"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R0017</a:t>
                      </a:r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b="0" i="0" kern="1200">
                          <a:solidFill>
                            <a:srgbClr val="2728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Invalid Requests for Site Technical Details</a:t>
                      </a:r>
                      <a:endParaRPr lang="en-GB" sz="1000" b="0" i="0" kern="1200">
                        <a:solidFill>
                          <a:srgbClr val="2728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These changes are specific for Electric only. We will continue to monitor should any of the changes have a knock on impact to GES.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9290012"/>
                  </a:ext>
                </a:extLst>
              </a:tr>
              <a:tr h="320834"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R0018</a:t>
                      </a:r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000" b="0" i="0" kern="1200">
                          <a:solidFill>
                            <a:srgbClr val="2728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Complex Sites process improvements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766753"/>
                  </a:ext>
                </a:extLst>
              </a:tr>
              <a:tr h="2399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R0022</a:t>
                      </a:r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b="0" i="0" kern="1200">
                          <a:solidFill>
                            <a:srgbClr val="2728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Amendment to REC Data Access Matrix</a:t>
                      </a:r>
                      <a:endParaRPr lang="en-GB" sz="1000" b="0" i="0" kern="1200">
                        <a:solidFill>
                          <a:srgbClr val="2728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193239"/>
                  </a:ext>
                </a:extLst>
              </a:tr>
              <a:tr h="245998"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R0026</a:t>
                      </a:r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000" b="0" i="0" kern="1200">
                          <a:solidFill>
                            <a:srgbClr val="2728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Whole current (WC)/Current Transformer (CT) certificates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8757512"/>
                  </a:ext>
                </a:extLst>
              </a:tr>
              <a:tr h="320834"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R0027</a:t>
                      </a:r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kern="1200">
                          <a:solidFill>
                            <a:srgbClr val="2728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Minimum identification requirements in the Meter Operation Code of Practice</a:t>
                      </a:r>
                      <a:endParaRPr lang="en-GB" sz="1000" b="0" i="0" kern="1200">
                        <a:solidFill>
                          <a:srgbClr val="2728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371416"/>
                  </a:ext>
                </a:extLst>
              </a:tr>
              <a:tr h="320834"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R0031</a:t>
                      </a:r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kern="1200">
                          <a:solidFill>
                            <a:srgbClr val="2728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Altering the Trigger Points for CT Commissioning</a:t>
                      </a:r>
                      <a:endParaRPr lang="en-GB" sz="1000" b="0" i="0" kern="1200">
                        <a:solidFill>
                          <a:srgbClr val="2728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553160"/>
                  </a:ext>
                </a:extLst>
              </a:tr>
              <a:tr h="320834"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R0032</a:t>
                      </a:r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kern="1200">
                          <a:solidFill>
                            <a:srgbClr val="2728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Registration data items and processes to support the transition to Market-wide Half-Hourly Settlement (MHHS)</a:t>
                      </a:r>
                      <a:endParaRPr lang="en-GB" sz="1000" b="0" i="0" kern="1200">
                        <a:solidFill>
                          <a:srgbClr val="2728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87334"/>
                  </a:ext>
                </a:extLst>
              </a:tr>
              <a:tr h="320834"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2"/>
                        </a:rPr>
                        <a:t>R0040</a:t>
                      </a:r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CSS Switch Synchronisation to ERDA at SecuredActive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2997412"/>
                  </a:ext>
                </a:extLst>
              </a:tr>
              <a:tr h="389920"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3"/>
                        </a:rPr>
                        <a:t>R0043</a:t>
                      </a:r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i="0">
                          <a:solidFill>
                            <a:srgbClr val="272833"/>
                          </a:solidFill>
                          <a:effectLst/>
                          <a:latin typeface="+mn-lt"/>
                        </a:rPr>
                        <a:t>Commissioning of Works by the Crowded Meter Room Coordinator (CMRC) to Resolve Issues In Crowded Meter Rooms</a:t>
                      </a:r>
                      <a:endParaRPr lang="en-GB" sz="10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830471"/>
                  </a:ext>
                </a:extLst>
              </a:tr>
              <a:tr h="250244"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4"/>
                        </a:rPr>
                        <a:t>R0044</a:t>
                      </a:r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i="0">
                          <a:solidFill>
                            <a:srgbClr val="272833"/>
                          </a:solidFill>
                          <a:effectLst/>
                          <a:latin typeface="+mn-lt"/>
                        </a:rPr>
                        <a:t>MHHS Programme Changes required to Central Switching Service</a:t>
                      </a:r>
                      <a:endParaRPr lang="en-GB" sz="10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377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5544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78C3F-E0FA-4B29-9B87-B69AD5F7F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4341" y="0"/>
            <a:ext cx="5672960" cy="637580"/>
          </a:xfrm>
        </p:spPr>
        <p:txBody>
          <a:bodyPr>
            <a:normAutofit fontScale="90000"/>
          </a:bodyPr>
          <a:lstStyle/>
          <a:p>
            <a:r>
              <a:rPr lang="en-GB" sz="2000"/>
              <a:t>REC Change Pipeline Electric only - Monitoring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A0885CD-C12F-4105-9D5D-9DA7798028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765015"/>
              </p:ext>
            </p:extLst>
          </p:nvPr>
        </p:nvGraphicFramePr>
        <p:xfrm>
          <a:off x="158939" y="520622"/>
          <a:ext cx="8826121" cy="4434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638">
                  <a:extLst>
                    <a:ext uri="{9D8B030D-6E8A-4147-A177-3AD203B41FA5}">
                      <a16:colId xmlns:a16="http://schemas.microsoft.com/office/drawing/2014/main" val="2718274602"/>
                    </a:ext>
                  </a:extLst>
                </a:gridCol>
                <a:gridCol w="6494406">
                  <a:extLst>
                    <a:ext uri="{9D8B030D-6E8A-4147-A177-3AD203B41FA5}">
                      <a16:colId xmlns:a16="http://schemas.microsoft.com/office/drawing/2014/main" val="2896332416"/>
                    </a:ext>
                  </a:extLst>
                </a:gridCol>
                <a:gridCol w="1471077">
                  <a:extLst>
                    <a:ext uri="{9D8B030D-6E8A-4147-A177-3AD203B41FA5}">
                      <a16:colId xmlns:a16="http://schemas.microsoft.com/office/drawing/2014/main" val="2937892801"/>
                    </a:ext>
                  </a:extLst>
                </a:gridCol>
              </a:tblGrid>
              <a:tr h="434763">
                <a:tc>
                  <a:txBody>
                    <a:bodyPr/>
                    <a:lstStyle/>
                    <a:p>
                      <a:pPr algn="ctr"/>
                      <a:r>
                        <a:rPr lang="en-GB" sz="1100"/>
                        <a:t>Title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/>
                        <a:t>Status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947466"/>
                  </a:ext>
                </a:extLst>
              </a:tr>
              <a:tr h="335343"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R0053</a:t>
                      </a:r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i="0">
                          <a:solidFill>
                            <a:srgbClr val="272833"/>
                          </a:solidFill>
                          <a:effectLst/>
                          <a:latin typeface="+mn-lt"/>
                        </a:rPr>
                        <a:t>24/7 Emergency Metering Service</a:t>
                      </a:r>
                      <a:endParaRPr lang="en-GB" sz="10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12">
                  <a:txBody>
                    <a:bodyPr/>
                    <a:lstStyle/>
                    <a:p>
                      <a:pPr algn="ctr"/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These changes are specific for Electric only. We will continue to monitor should any of the changes have a knock on impact to GES or the CDSP.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0041275"/>
                  </a:ext>
                </a:extLst>
              </a:tr>
              <a:tr h="335343"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R0054</a:t>
                      </a:r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EES Access for Virtual Lead Parties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4998467"/>
                  </a:ext>
                </a:extLst>
              </a:tr>
              <a:tr h="335343"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R0060</a:t>
                      </a:r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i="0">
                          <a:solidFill>
                            <a:srgbClr val="272833"/>
                          </a:solidFill>
                          <a:effectLst/>
                          <a:latin typeface="Roboto-regular"/>
                        </a:rPr>
                        <a:t>ERDS Service Definition timezone correction</a:t>
                      </a:r>
                      <a:endParaRPr lang="en-GB" sz="10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These changes are specific for Electric only. We will continue to monitor should any of the changes have a knock on impact to GES.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9290012"/>
                  </a:ext>
                </a:extLst>
              </a:tr>
              <a:tr h="335343"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R0062</a:t>
                      </a:r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i="0">
                          <a:solidFill>
                            <a:srgbClr val="272833"/>
                          </a:solidFill>
                          <a:effectLst/>
                          <a:latin typeface="Roboto-regular"/>
                        </a:rPr>
                        <a:t>Removal of ERDA meteringPointEnergyFlow change restriction</a:t>
                      </a:r>
                      <a:endParaRPr lang="en-GB" sz="10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992901"/>
                  </a:ext>
                </a:extLst>
              </a:tr>
              <a:tr h="335343"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R0064</a:t>
                      </a:r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i="0">
                          <a:solidFill>
                            <a:srgbClr val="272833"/>
                          </a:solidFill>
                          <a:effectLst/>
                          <a:latin typeface="Roboto-regular"/>
                        </a:rPr>
                        <a:t>Creating a Meter Operator Agent and MOCoP Installer</a:t>
                      </a:r>
                      <a:endParaRPr lang="en-GB" sz="10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380469"/>
                  </a:ext>
                </a:extLst>
              </a:tr>
              <a:tr h="335343"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R0065</a:t>
                      </a:r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i="0">
                          <a:solidFill>
                            <a:srgbClr val="272833"/>
                          </a:solidFill>
                          <a:effectLst/>
                          <a:latin typeface="Roboto-regular"/>
                        </a:rPr>
                        <a:t>Registration of Smart Export Guarantee (SEG) Sites</a:t>
                      </a:r>
                      <a:endParaRPr lang="en-GB" sz="10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766753"/>
                  </a:ext>
                </a:extLst>
              </a:tr>
              <a:tr h="352992"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R0066</a:t>
                      </a:r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Inclusion of SMRS Data Items In EES (BSC CP 1568 Consequential change)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193239"/>
                  </a:ext>
                </a:extLst>
              </a:tr>
              <a:tr h="301547"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R0072</a:t>
                      </a:r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Introduction of a new Meter Asset Condition Code</a:t>
                      </a:r>
                      <a:endParaRPr lang="en-GB" sz="10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8757512"/>
                  </a:ext>
                </a:extLst>
              </a:tr>
              <a:tr h="335343"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R0076</a:t>
                      </a:r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i="0">
                          <a:solidFill>
                            <a:srgbClr val="272833"/>
                          </a:solidFill>
                          <a:effectLst/>
                          <a:latin typeface="Roboto-regular"/>
                        </a:rPr>
                        <a:t>DNOs notifying Suppliers about Crossed Meters</a:t>
                      </a:r>
                      <a:endParaRPr lang="en-GB" sz="10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2997412"/>
                  </a:ext>
                </a:extLst>
              </a:tr>
              <a:tr h="335343"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R0077</a:t>
                      </a:r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i="0">
                          <a:solidFill>
                            <a:srgbClr val="272833"/>
                          </a:solidFill>
                          <a:effectLst/>
                          <a:latin typeface="Roboto-regular"/>
                        </a:rPr>
                        <a:t>Resolution of EES API Search Address method discrepancies</a:t>
                      </a:r>
                      <a:endParaRPr lang="en-GB" sz="10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3929751"/>
                  </a:ext>
                </a:extLst>
              </a:tr>
              <a:tr h="335343"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2"/>
                        </a:rPr>
                        <a:t>R0078</a:t>
                      </a:r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i="0">
                          <a:solidFill>
                            <a:srgbClr val="272833"/>
                          </a:solidFill>
                          <a:effectLst/>
                          <a:latin typeface="Roboto-regular"/>
                        </a:rPr>
                        <a:t>EMR Settlement Limited - additional access to ECOES</a:t>
                      </a:r>
                      <a:endParaRPr lang="en-GB" sz="1000" b="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830471"/>
                  </a:ext>
                </a:extLst>
              </a:tr>
              <a:tr h="327194"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MHHS Supply Number Consultation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377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3604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Props1.xml><?xml version="1.0" encoding="utf-8"?>
<ds:datastoreItem xmlns:ds="http://schemas.openxmlformats.org/officeDocument/2006/customXml" ds:itemID="{D66CA3AF-13B7-4184-9EF9-13AB8D7179D4}"/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966AA5-3D01-4B81-BAE0-8020A2E16EFF}">
  <ds:schemaRefs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4611c0c4-779d-432c-9249-915996310c7e"/>
    <ds:schemaRef ds:uri="e3022907-c203-4c32-9298-b780fdf7431d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933</Words>
  <Application>Microsoft Office PowerPoint</Application>
  <PresentationFormat>On-screen Show (16:9)</PresentationFormat>
  <Paragraphs>217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Roboto-regular</vt:lpstr>
      <vt:lpstr>Office Theme</vt:lpstr>
      <vt:lpstr>REC Change   </vt:lpstr>
      <vt:lpstr>Introduction</vt:lpstr>
      <vt:lpstr>Overview of REC Changes (high level)</vt:lpstr>
      <vt:lpstr>Overview of In progress REC Changes (high level)</vt:lpstr>
      <vt:lpstr>REC Change Pipeline – In progress (Require CDSP Assessment/Action)</vt:lpstr>
      <vt:lpstr>REC Change Pipeline – In progress (Require CDSP Assessment/Action)</vt:lpstr>
      <vt:lpstr>REC Change Pipeline – Under Prioritisation Review</vt:lpstr>
      <vt:lpstr>REC Change Pipeline Electric only - Monitoring</vt:lpstr>
      <vt:lpstr>REC Change Pipeline Electric only - Monitoring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Molly Haley1</cp:lastModifiedBy>
  <cp:revision>1</cp:revision>
  <dcterms:created xsi:type="dcterms:W3CDTF">2018-09-02T17:12:15Z</dcterms:created>
  <dcterms:modified xsi:type="dcterms:W3CDTF">2022-10-28T10:49:51Z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MediaServiceImageTags">
    <vt:lpwstr/>
  </property>
  <property fmtid="{D5CDD505-2E9C-101B-9397-08002B2CF9AE}" pid="5" name="MSIP_Label_f1ac90e1-b326-4d7e-8e6f-2cb2e2852482_Enabled">
    <vt:lpwstr>true</vt:lpwstr>
  </property>
  <property fmtid="{D5CDD505-2E9C-101B-9397-08002B2CF9AE}" pid="6" name="MSIP_Label_f1ac90e1-b326-4d7e-8e6f-2cb2e2852482_SetDate">
    <vt:lpwstr>2022-10-27T09:44:52Z</vt:lpwstr>
  </property>
  <property fmtid="{D5CDD505-2E9C-101B-9397-08002B2CF9AE}" pid="7" name="MSIP_Label_f1ac90e1-b326-4d7e-8e6f-2cb2e2852482_Method">
    <vt:lpwstr>Privileged</vt:lpwstr>
  </property>
  <property fmtid="{D5CDD505-2E9C-101B-9397-08002B2CF9AE}" pid="8" name="MSIP_Label_f1ac90e1-b326-4d7e-8e6f-2cb2e2852482_Name">
    <vt:lpwstr>Public</vt:lpwstr>
  </property>
  <property fmtid="{D5CDD505-2E9C-101B-9397-08002B2CF9AE}" pid="9" name="MSIP_Label_f1ac90e1-b326-4d7e-8e6f-2cb2e2852482_SiteId">
    <vt:lpwstr>12678707-5ebb-49cb-b71d-ee5825da3c74</vt:lpwstr>
  </property>
  <property fmtid="{D5CDD505-2E9C-101B-9397-08002B2CF9AE}" pid="10" name="MSIP_Label_f1ac90e1-b326-4d7e-8e6f-2cb2e2852482_ActionId">
    <vt:lpwstr>8ce80243-e47a-4d9f-98cd-1d4a79927da5</vt:lpwstr>
  </property>
  <property fmtid="{D5CDD505-2E9C-101B-9397-08002B2CF9AE}" pid="11" name="MSIP_Label_f1ac90e1-b326-4d7e-8e6f-2cb2e2852482_ContentBits">
    <vt:lpwstr>3</vt:lpwstr>
  </property>
</Properties>
</file>