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1541" r:id="rId5"/>
    <p:sldId id="1542" r:id="rId6"/>
    <p:sldId id="207613772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AF7DB9-B37A-CC4C-9B19-629759D746F9}" v="3" dt="2023-02-23T13:51:40.8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4"/>
    <p:restoredTop sz="94700"/>
  </p:normalViewPr>
  <p:slideViewPr>
    <p:cSldViewPr snapToGrid="0">
      <p:cViewPr varScale="1">
        <p:scale>
          <a:sx n="58" d="100"/>
          <a:sy n="58" d="100"/>
        </p:scale>
        <p:origin x="9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Lancaster" userId="36a3dea0-8e9a-4a0f-8285-613d0b488086" providerId="ADAL" clId="{55672242-D19F-405F-9DBC-6CEF78A797B4}"/>
    <pc:docChg chg="modSld">
      <pc:chgData name="Kate Lancaster" userId="36a3dea0-8e9a-4a0f-8285-613d0b488086" providerId="ADAL" clId="{55672242-D19F-405F-9DBC-6CEF78A797B4}" dt="2023-02-23T14:59:14.473" v="1" actId="20577"/>
      <pc:docMkLst>
        <pc:docMk/>
      </pc:docMkLst>
      <pc:sldChg chg="modSp mod">
        <pc:chgData name="Kate Lancaster" userId="36a3dea0-8e9a-4a0f-8285-613d0b488086" providerId="ADAL" clId="{55672242-D19F-405F-9DBC-6CEF78A797B4}" dt="2023-02-23T14:59:14.473" v="1" actId="20577"/>
        <pc:sldMkLst>
          <pc:docMk/>
          <pc:sldMk cId="1710057746" sldId="1541"/>
        </pc:sldMkLst>
        <pc:spChg chg="mod">
          <ac:chgData name="Kate Lancaster" userId="36a3dea0-8e9a-4a0f-8285-613d0b488086" providerId="ADAL" clId="{55672242-D19F-405F-9DBC-6CEF78A797B4}" dt="2023-02-23T14:59:14.473" v="1" actId="20577"/>
          <ac:spMkLst>
            <pc:docMk/>
            <pc:sldMk cId="1710057746" sldId="1541"/>
            <ac:spMk id="4" creationId="{BF3E9A5C-F313-7347-A4CE-5A39AEB36954}"/>
          </ac:spMkLst>
        </pc:spChg>
      </pc:sldChg>
    </pc:docChg>
  </pc:docChgLst>
  <pc:docChgLst>
    <pc:chgData name="Joanne Williams" userId="d39fd7a2-e977-4005-a1b8-665cd7ce1fbd" providerId="ADAL" clId="{C7AF7DB9-B37A-CC4C-9B19-629759D746F9}"/>
    <pc:docChg chg="custSel addSld delSld modSld">
      <pc:chgData name="Joanne Williams" userId="d39fd7a2-e977-4005-a1b8-665cd7ce1fbd" providerId="ADAL" clId="{C7AF7DB9-B37A-CC4C-9B19-629759D746F9}" dt="2023-02-23T13:54:18.378" v="1188" actId="478"/>
      <pc:docMkLst>
        <pc:docMk/>
      </pc:docMkLst>
      <pc:sldChg chg="modSp mod">
        <pc:chgData name="Joanne Williams" userId="d39fd7a2-e977-4005-a1b8-665cd7ce1fbd" providerId="ADAL" clId="{C7AF7DB9-B37A-CC4C-9B19-629759D746F9}" dt="2023-02-23T13:40:11.743" v="4" actId="20577"/>
        <pc:sldMkLst>
          <pc:docMk/>
          <pc:sldMk cId="1710057746" sldId="1541"/>
        </pc:sldMkLst>
        <pc:spChg chg="mod">
          <ac:chgData name="Joanne Williams" userId="d39fd7a2-e977-4005-a1b8-665cd7ce1fbd" providerId="ADAL" clId="{C7AF7DB9-B37A-CC4C-9B19-629759D746F9}" dt="2023-02-23T13:40:11.743" v="4" actId="20577"/>
          <ac:spMkLst>
            <pc:docMk/>
            <pc:sldMk cId="1710057746" sldId="1541"/>
            <ac:spMk id="4" creationId="{BF3E9A5C-F313-7347-A4CE-5A39AEB36954}"/>
          </ac:spMkLst>
        </pc:spChg>
      </pc:sldChg>
      <pc:sldChg chg="addSp modSp mod">
        <pc:chgData name="Joanne Williams" userId="d39fd7a2-e977-4005-a1b8-665cd7ce1fbd" providerId="ADAL" clId="{C7AF7DB9-B37A-CC4C-9B19-629759D746F9}" dt="2023-02-23T13:54:00.017" v="1187" actId="6549"/>
        <pc:sldMkLst>
          <pc:docMk/>
          <pc:sldMk cId="1440704070" sldId="1542"/>
        </pc:sldMkLst>
        <pc:spChg chg="mod">
          <ac:chgData name="Joanne Williams" userId="d39fd7a2-e977-4005-a1b8-665cd7ce1fbd" providerId="ADAL" clId="{C7AF7DB9-B37A-CC4C-9B19-629759D746F9}" dt="2023-02-23T13:54:00.017" v="1187" actId="6549"/>
          <ac:spMkLst>
            <pc:docMk/>
            <pc:sldMk cId="1440704070" sldId="1542"/>
            <ac:spMk id="3" creationId="{F6455E3C-0B4E-FD48-BAAC-73087A795611}"/>
          </ac:spMkLst>
        </pc:spChg>
        <pc:graphicFrameChg chg="add mod modGraphic">
          <ac:chgData name="Joanne Williams" userId="d39fd7a2-e977-4005-a1b8-665cd7ce1fbd" providerId="ADAL" clId="{C7AF7DB9-B37A-CC4C-9B19-629759D746F9}" dt="2023-02-23T13:46:38.377" v="552" actId="20577"/>
          <ac:graphicFrameMkLst>
            <pc:docMk/>
            <pc:sldMk cId="1440704070" sldId="1542"/>
            <ac:graphicFrameMk id="4" creationId="{437FB6F1-EF18-587E-1462-AFDF48ADE456}"/>
          </ac:graphicFrameMkLst>
        </pc:graphicFrameChg>
      </pc:sldChg>
      <pc:sldChg chg="del">
        <pc:chgData name="Joanne Williams" userId="d39fd7a2-e977-4005-a1b8-665cd7ce1fbd" providerId="ADAL" clId="{C7AF7DB9-B37A-CC4C-9B19-629759D746F9}" dt="2023-02-23T13:51:21.798" v="1045" actId="2696"/>
        <pc:sldMkLst>
          <pc:docMk/>
          <pc:sldMk cId="1327636957" sldId="2076137727"/>
        </pc:sldMkLst>
      </pc:sldChg>
      <pc:sldChg chg="addSp delSp modSp add mod">
        <pc:chgData name="Joanne Williams" userId="d39fd7a2-e977-4005-a1b8-665cd7ce1fbd" providerId="ADAL" clId="{C7AF7DB9-B37A-CC4C-9B19-629759D746F9}" dt="2023-02-23T13:54:18.378" v="1188" actId="478"/>
        <pc:sldMkLst>
          <pc:docMk/>
          <pc:sldMk cId="3178651953" sldId="2076137728"/>
        </pc:sldMkLst>
        <pc:spChg chg="add mod">
          <ac:chgData name="Joanne Williams" userId="d39fd7a2-e977-4005-a1b8-665cd7ce1fbd" providerId="ADAL" clId="{C7AF7DB9-B37A-CC4C-9B19-629759D746F9}" dt="2023-02-23T13:51:50.287" v="1080" actId="20577"/>
          <ac:spMkLst>
            <pc:docMk/>
            <pc:sldMk cId="3178651953" sldId="2076137728"/>
            <ac:spMk id="8" creationId="{81B6B2BB-F80D-931E-38DD-98E0A4CE544A}"/>
          </ac:spMkLst>
        </pc:spChg>
        <pc:spChg chg="del mod">
          <ac:chgData name="Joanne Williams" userId="d39fd7a2-e977-4005-a1b8-665cd7ce1fbd" providerId="ADAL" clId="{C7AF7DB9-B37A-CC4C-9B19-629759D746F9}" dt="2023-02-23T13:51:54.218" v="1084" actId="478"/>
          <ac:spMkLst>
            <pc:docMk/>
            <pc:sldMk cId="3178651953" sldId="2076137728"/>
            <ac:spMk id="41" creationId="{02872167-4E3E-DE96-6D97-901C5251D77D}"/>
          </ac:spMkLst>
        </pc:spChg>
        <pc:spChg chg="del">
          <ac:chgData name="Joanne Williams" userId="d39fd7a2-e977-4005-a1b8-665cd7ce1fbd" providerId="ADAL" clId="{C7AF7DB9-B37A-CC4C-9B19-629759D746F9}" dt="2023-02-23T13:54:18.378" v="1188" actId="478"/>
          <ac:spMkLst>
            <pc:docMk/>
            <pc:sldMk cId="3178651953" sldId="2076137728"/>
            <ac:spMk id="47" creationId="{A8E4884C-95C9-5B1F-3406-30263AFD93AE}"/>
          </ac:spMkLst>
        </pc:spChg>
        <pc:cxnChg chg="del mod">
          <ac:chgData name="Joanne Williams" userId="d39fd7a2-e977-4005-a1b8-665cd7ce1fbd" providerId="ADAL" clId="{C7AF7DB9-B37A-CC4C-9B19-629759D746F9}" dt="2023-02-23T13:51:53.191" v="1082" actId="478"/>
          <ac:cxnSpMkLst>
            <pc:docMk/>
            <pc:sldMk cId="3178651953" sldId="2076137728"/>
            <ac:cxnSpMk id="42" creationId="{26C90D2C-BA4D-3D08-DCF1-9498C8349F19}"/>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2/23/2023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8D15C3A-2F39-4EA3-BA98-F5F2450E317E}" type="slidenum">
              <a:rPr lang="en-GB" smtClean="0"/>
              <a:t>3</a:t>
            </a:fld>
            <a:endParaRPr lang="en-GB"/>
          </a:p>
        </p:txBody>
      </p:sp>
    </p:spTree>
    <p:extLst>
      <p:ext uri="{BB962C8B-B14F-4D97-AF65-F5344CB8AC3E}">
        <p14:creationId xmlns:p14="http://schemas.microsoft.com/office/powerpoint/2010/main" val="825580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49" y="347325"/>
            <a:ext cx="6254751" cy="610232"/>
          </a:xfrm>
          <a:prstGeom prst="rect">
            <a:avLst/>
          </a:prstGeom>
        </p:spPr>
        <p:txBody>
          <a:bodyPr wrap="square">
            <a:spAutoFit/>
          </a:bodyPr>
          <a:lstStyle>
            <a:lvl1pPr algn="ctr">
              <a:defRPr kumimoji="0" lang="en-GB" sz="3462" b="0" i="0" u="none" strike="noStrike" kern="0" cap="none" spc="0" normalizeH="0" baseline="0" noProof="0" dirty="0" smtClean="0">
                <a:ln>
                  <a:noFill/>
                </a:ln>
                <a:solidFill>
                  <a:srgbClr val="FFBA1A"/>
                </a:solidFill>
                <a:effectLst/>
                <a:uLnTx/>
                <a:uFillTx/>
                <a:latin typeface="Poppins Light" panose="00000400000000000000" pitchFamily="2" charset="0"/>
                <a:ea typeface="+mj-ea"/>
                <a:cs typeface="Poppins Light" panose="00000400000000000000" pitchFamily="2" charset="0"/>
              </a:defRPr>
            </a:lvl1pPr>
          </a:lstStyle>
          <a:p>
            <a:pPr marL="16913" marR="6765" lvl="0" indent="0" algn="l" defTabSz="1217706" rtl="0" eaLnBrk="1" fontAlgn="auto" latinLnBrk="0" hangingPunct="1">
              <a:lnSpc>
                <a:spcPts val="3995"/>
              </a:lnSpc>
              <a:spcBef>
                <a:spcPts val="400"/>
              </a:spcBef>
              <a:spcAft>
                <a:spcPts val="0"/>
              </a:spcAft>
              <a:buClrTx/>
              <a:buSzTx/>
              <a:buFontTx/>
              <a:buNone/>
              <a:tabLst/>
              <a:defRPr/>
            </a:pPr>
            <a:r>
              <a:rPr kumimoji="0" lang="en-GB" sz="3462" b="0" i="0" u="none" strike="noStrike" kern="0" cap="none" spc="0" normalizeH="0" baseline="0" noProof="0">
                <a:ln>
                  <a:noFill/>
                </a:ln>
                <a:solidFill>
                  <a:srgbClr val="FFBA1A"/>
                </a:solidFill>
                <a:effectLst/>
                <a:uLnTx/>
                <a:uFillTx/>
                <a:latin typeface="Poppins 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533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normAutofit/>
          </a:bodyPr>
          <a:lstStyle/>
          <a:p>
            <a:r>
              <a:rPr lang="en-US" dirty="0"/>
              <a:t>March ChMC</a:t>
            </a:r>
            <a:br>
              <a:rPr lang="en-US" dirty="0"/>
            </a:br>
            <a:r>
              <a:rPr lang="en-US" dirty="0"/>
              <a:t>CMS Rebuild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endParaRPr lang="en-US" sz="1200"/>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361167" y="724846"/>
            <a:ext cx="11469666" cy="5843256"/>
          </a:xfrm>
        </p:spPr>
        <p:txBody>
          <a:bodyPr vert="horz" lIns="91440" tIns="45720" rIns="91440" bIns="45720" rtlCol="0" anchor="t">
            <a:noAutofit/>
          </a:bodyPr>
          <a:lstStyle/>
          <a:p>
            <a:pPr marL="456565" indent="-456565"/>
            <a:endParaRPr lang="en-US" sz="1200" dirty="0">
              <a:latin typeface="Arial"/>
              <a:cs typeface="Arial"/>
            </a:endParaRPr>
          </a:p>
          <a:p>
            <a:pPr marL="456565" indent="-456565"/>
            <a:r>
              <a:rPr lang="en-GB" sz="1400" dirty="0">
                <a:latin typeface="Arial"/>
                <a:cs typeface="Arial"/>
              </a:rPr>
              <a:t>During the Customer Focus Group in February, attendees were given three votes each to vote on the priority of the remaining processes. The below table is how the attendees at the customer focus group voted:</a:t>
            </a:r>
          </a:p>
          <a:p>
            <a:pPr marL="456565" indent="-456565"/>
            <a:endParaRPr lang="en-GB" sz="1400" dirty="0">
              <a:latin typeface="Arial"/>
              <a:cs typeface="Arial"/>
            </a:endParaRPr>
          </a:p>
          <a:p>
            <a:pPr marL="456565" indent="-456565"/>
            <a:endParaRPr lang="en-GB" sz="1400" dirty="0">
              <a:latin typeface="Arial"/>
              <a:cs typeface="Arial"/>
            </a:endParaRPr>
          </a:p>
          <a:p>
            <a:pPr marL="456565" indent="-456565"/>
            <a:endParaRPr lang="en-GB" sz="1400" dirty="0">
              <a:latin typeface="Arial"/>
              <a:cs typeface="Arial"/>
            </a:endParaRPr>
          </a:p>
          <a:p>
            <a:pPr marL="456565" indent="-456565"/>
            <a:endParaRPr lang="en-GB" sz="1400" dirty="0">
              <a:latin typeface="Arial"/>
              <a:cs typeface="Arial"/>
            </a:endParaRPr>
          </a:p>
          <a:p>
            <a:pPr marL="0" indent="0">
              <a:buNone/>
            </a:pPr>
            <a:br>
              <a:rPr lang="en-GB" sz="1400" dirty="0">
                <a:latin typeface="Arial"/>
                <a:cs typeface="Arial"/>
              </a:rPr>
            </a:br>
            <a:br>
              <a:rPr lang="en-GB" sz="1400" dirty="0">
                <a:latin typeface="Arial"/>
                <a:cs typeface="Arial"/>
              </a:rPr>
            </a:br>
            <a:br>
              <a:rPr lang="en-GB" sz="1400" dirty="0">
                <a:latin typeface="Arial"/>
                <a:cs typeface="Arial"/>
              </a:rPr>
            </a:br>
            <a:br>
              <a:rPr lang="en-GB" sz="1400" dirty="0">
                <a:latin typeface="Arial"/>
                <a:cs typeface="Arial"/>
              </a:rPr>
            </a:br>
            <a:r>
              <a:rPr lang="en-GB" sz="1400" dirty="0">
                <a:latin typeface="Arial"/>
                <a:cs typeface="Arial"/>
              </a:rPr>
              <a:t> </a:t>
            </a:r>
          </a:p>
          <a:p>
            <a:pPr marL="0" indent="0">
              <a:buNone/>
            </a:pPr>
            <a:endParaRPr lang="en-GB" sz="1400" dirty="0">
              <a:latin typeface="Arial"/>
              <a:cs typeface="Arial"/>
            </a:endParaRPr>
          </a:p>
          <a:p>
            <a:pPr marL="456565" indent="-456565"/>
            <a:r>
              <a:rPr lang="en-US" sz="1400" dirty="0">
                <a:latin typeface="Arial"/>
                <a:cs typeface="Arial"/>
              </a:rPr>
              <a:t>We are working with the UKLink Change team to deliver two change proposals that have CMS Rebuild Impacts, these are scheduled for the November UKLink release which will have an impact on the delivery of the Must Reads Process.  Please note that this impact has not yet been reflected into the roadmap:</a:t>
            </a:r>
          </a:p>
          <a:p>
            <a:pPr marL="989951" lvl="1" indent="-456565"/>
            <a:r>
              <a:rPr lang="en-US" sz="1133" dirty="0">
                <a:latin typeface="Arial"/>
                <a:cs typeface="Arial"/>
              </a:rPr>
              <a:t>XRN5604 – Shipper Agreed Reads</a:t>
            </a:r>
          </a:p>
          <a:p>
            <a:pPr marL="989951" lvl="1" indent="-456565"/>
            <a:r>
              <a:rPr lang="en-US" sz="1133" dirty="0">
                <a:latin typeface="Arial"/>
                <a:cs typeface="Arial"/>
              </a:rPr>
              <a:t>XRN5605 – IGT Must Reads </a:t>
            </a:r>
          </a:p>
          <a:p>
            <a:pPr marL="456565" indent="-456565"/>
            <a:endParaRPr lang="en-US" sz="1400" dirty="0">
              <a:latin typeface="Arial"/>
              <a:cs typeface="Arial"/>
            </a:endParaRPr>
          </a:p>
          <a:p>
            <a:pPr marL="456565" indent="-456565"/>
            <a:r>
              <a:rPr lang="en-US" sz="1400" dirty="0">
                <a:latin typeface="Arial"/>
                <a:cs typeface="Arial"/>
              </a:rPr>
              <a:t>The Customer Focus Group placeholders for the remainder of the year have now been issued and these will be updated on the Xoserve Webpage</a:t>
            </a:r>
          </a:p>
          <a:p>
            <a:pPr marL="456565" indent="-456565"/>
            <a:endParaRPr lang="en-US" sz="1400" dirty="0">
              <a:latin typeface="Arial"/>
              <a:cs typeface="Arial"/>
            </a:endParaRPr>
          </a:p>
          <a:p>
            <a:pPr marL="456565" indent="-456565"/>
            <a:r>
              <a:rPr lang="en-GB" sz="1400" dirty="0">
                <a:latin typeface="Arial"/>
                <a:cs typeface="Arial"/>
              </a:rPr>
              <a:t>The CMS Rebuild webpage (</a:t>
            </a:r>
            <a:r>
              <a:rPr lang="en-US" sz="1400" dirty="0">
                <a:latin typeface="Arial"/>
                <a:cs typeface="Arial"/>
                <a:hlinkClick r:id="rId3"/>
              </a:rPr>
              <a:t>https://www.xoserve.com/products-services/data-products/contact-management-service-cms/cms-rebuild/</a:t>
            </a:r>
            <a:r>
              <a:rPr lang="en-GB" sz="1400" dirty="0">
                <a:latin typeface="Arial"/>
                <a:cs typeface="Arial"/>
              </a:rPr>
              <a:t>) contains the link to register for future Customer Focus Groups which are captured below, please note the agenda for the Focus Groups will be issued between 3 - 7 days prior to the session.</a:t>
            </a:r>
            <a:endParaRPr lang="en-US" sz="1400" dirty="0"/>
          </a:p>
          <a:p>
            <a:pPr marL="456565" indent="-456565"/>
            <a:endParaRPr lang="en-US" sz="1200" dirty="0">
              <a:latin typeface="Arial"/>
              <a:cs typeface="Arial"/>
            </a:endParaRPr>
          </a:p>
          <a:p>
            <a:pPr marL="0" indent="0">
              <a:buNone/>
            </a:pPr>
            <a:endParaRPr lang="en-US" sz="1200" dirty="0"/>
          </a:p>
        </p:txBody>
      </p:sp>
      <p:graphicFrame>
        <p:nvGraphicFramePr>
          <p:cNvPr id="4" name="Table 3">
            <a:extLst>
              <a:ext uri="{FF2B5EF4-FFF2-40B4-BE49-F238E27FC236}">
                <a16:creationId xmlns:a16="http://schemas.microsoft.com/office/drawing/2014/main" id="{437FB6F1-EF18-587E-1462-AFDF48ADE456}"/>
              </a:ext>
            </a:extLst>
          </p:cNvPr>
          <p:cNvGraphicFramePr>
            <a:graphicFrameLocks noGrp="1"/>
          </p:cNvGraphicFramePr>
          <p:nvPr>
            <p:extLst>
              <p:ext uri="{D42A27DB-BD31-4B8C-83A1-F6EECF244321}">
                <p14:modId xmlns:p14="http://schemas.microsoft.com/office/powerpoint/2010/main" val="417303689"/>
              </p:ext>
            </p:extLst>
          </p:nvPr>
        </p:nvGraphicFramePr>
        <p:xfrm>
          <a:off x="4509370" y="1574953"/>
          <a:ext cx="2199188" cy="2032000"/>
        </p:xfrm>
        <a:graphic>
          <a:graphicData uri="http://schemas.openxmlformats.org/drawingml/2006/table">
            <a:tbl>
              <a:tblPr firstRow="1" firstCol="1" bandRow="1">
                <a:tableStyleId>{5C22544A-7EE6-4342-B048-85BDC9FD1C3A}</a:tableStyleId>
              </a:tblPr>
              <a:tblGrid>
                <a:gridCol w="1099594">
                  <a:extLst>
                    <a:ext uri="{9D8B030D-6E8A-4147-A177-3AD203B41FA5}">
                      <a16:colId xmlns:a16="http://schemas.microsoft.com/office/drawing/2014/main" val="1133966224"/>
                    </a:ext>
                  </a:extLst>
                </a:gridCol>
                <a:gridCol w="1099594">
                  <a:extLst>
                    <a:ext uri="{9D8B030D-6E8A-4147-A177-3AD203B41FA5}">
                      <a16:colId xmlns:a16="http://schemas.microsoft.com/office/drawing/2014/main" val="3372745718"/>
                    </a:ext>
                  </a:extLst>
                </a:gridCol>
              </a:tblGrid>
              <a:tr h="203200">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Process</a:t>
                      </a:r>
                    </a:p>
                  </a:txBody>
                  <a:tcPr marL="68580" marR="68580" marT="0" marB="0" anchor="b"/>
                </a:tc>
                <a:tc>
                  <a:txBody>
                    <a:bodyPr/>
                    <a:lstStyle/>
                    <a:p>
                      <a:pPr algn="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Score</a:t>
                      </a:r>
                    </a:p>
                  </a:txBody>
                  <a:tcPr marL="68580" marR="68580" marT="0" marB="0" anchor="b"/>
                </a:tc>
                <a:extLst>
                  <a:ext uri="{0D108BD9-81ED-4DB2-BD59-A6C34878D82A}">
                    <a16:rowId xmlns:a16="http://schemas.microsoft.com/office/drawing/2014/main" val="3312544136"/>
                  </a:ext>
                </a:extLst>
              </a:tr>
              <a:tr h="203200">
                <a:tc>
                  <a:txBody>
                    <a:bodyPr/>
                    <a:lstStyle/>
                    <a:p>
                      <a:pPr>
                        <a:lnSpc>
                          <a:spcPct val="107000"/>
                        </a:lnSpc>
                        <a:spcAft>
                          <a:spcPts val="800"/>
                        </a:spcAft>
                      </a:pPr>
                      <a:r>
                        <a:rPr lang="en-GB" sz="1200" dirty="0">
                          <a:effectLst/>
                        </a:rPr>
                        <a:t>ADD/UNC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dirty="0">
                          <a:effectLst/>
                        </a:rPr>
                        <a:t>28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85784910"/>
                  </a:ext>
                </a:extLst>
              </a:tr>
              <a:tr h="203200">
                <a:tc>
                  <a:txBody>
                    <a:bodyPr/>
                    <a:lstStyle/>
                    <a:p>
                      <a:pPr>
                        <a:lnSpc>
                          <a:spcPct val="107000"/>
                        </a:lnSpc>
                        <a:spcAft>
                          <a:spcPts val="800"/>
                        </a:spcAft>
                      </a:pPr>
                      <a:r>
                        <a:rPr lang="en-GB" sz="1200" dirty="0">
                          <a:effectLst/>
                        </a:rPr>
                        <a:t>RFA/CDQ</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54394311"/>
                  </a:ext>
                </a:extLst>
              </a:tr>
              <a:tr h="203200">
                <a:tc>
                  <a:txBody>
                    <a:bodyPr/>
                    <a:lstStyle/>
                    <a:p>
                      <a:pPr>
                        <a:lnSpc>
                          <a:spcPct val="107000"/>
                        </a:lnSpc>
                        <a:spcAft>
                          <a:spcPts val="800"/>
                        </a:spcAft>
                      </a:pPr>
                      <a:r>
                        <a:rPr lang="en-GB" sz="1200" dirty="0">
                          <a:effectLst/>
                        </a:rPr>
                        <a:t>TOG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dirty="0">
                          <a:effectLst/>
                        </a:rPr>
                        <a:t>16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41044063"/>
                  </a:ext>
                </a:extLst>
              </a:tr>
              <a:tr h="203200">
                <a:tc>
                  <a:txBody>
                    <a:bodyPr/>
                    <a:lstStyle/>
                    <a:p>
                      <a:pPr>
                        <a:lnSpc>
                          <a:spcPct val="107000"/>
                        </a:lnSpc>
                        <a:spcAft>
                          <a:spcPts val="800"/>
                        </a:spcAft>
                      </a:pPr>
                      <a:r>
                        <a:rPr lang="en-GB" sz="1200" dirty="0">
                          <a:effectLst/>
                        </a:rPr>
                        <a:t>MUR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13860965"/>
                  </a:ext>
                </a:extLst>
              </a:tr>
              <a:tr h="203200">
                <a:tc>
                  <a:txBody>
                    <a:bodyPr/>
                    <a:lstStyle/>
                    <a:p>
                      <a:pPr>
                        <a:lnSpc>
                          <a:spcPct val="107000"/>
                        </a:lnSpc>
                        <a:spcAft>
                          <a:spcPts val="800"/>
                        </a:spcAft>
                      </a:pPr>
                      <a:r>
                        <a:rPr lang="en-GB" sz="1200" dirty="0">
                          <a:effectLst/>
                        </a:rPr>
                        <a:t>GSR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99616397"/>
                  </a:ext>
                </a:extLst>
              </a:tr>
              <a:tr h="203200">
                <a:tc>
                  <a:txBody>
                    <a:bodyPr/>
                    <a:lstStyle/>
                    <a:p>
                      <a:pPr>
                        <a:lnSpc>
                          <a:spcPct val="107000"/>
                        </a:lnSpc>
                        <a:spcAft>
                          <a:spcPts val="800"/>
                        </a:spcAft>
                      </a:pPr>
                      <a:r>
                        <a:rPr lang="en-GB" sz="1200" dirty="0">
                          <a:effectLst/>
                        </a:rPr>
                        <a:t>MUS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15956946"/>
                  </a:ext>
                </a:extLst>
              </a:tr>
              <a:tr h="203200">
                <a:tc>
                  <a:txBody>
                    <a:bodyPr/>
                    <a:lstStyle/>
                    <a:p>
                      <a:pPr>
                        <a:lnSpc>
                          <a:spcPct val="107000"/>
                        </a:lnSpc>
                        <a:spcAft>
                          <a:spcPts val="800"/>
                        </a:spcAft>
                      </a:pPr>
                      <a:r>
                        <a:rPr lang="en-GB" sz="1200" dirty="0">
                          <a:effectLst/>
                        </a:rPr>
                        <a:t>FOM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71667578"/>
                  </a:ext>
                </a:extLst>
              </a:tr>
              <a:tr h="203200">
                <a:tc>
                  <a:txBody>
                    <a:bodyPr/>
                    <a:lstStyle/>
                    <a:p>
                      <a:pPr>
                        <a:lnSpc>
                          <a:spcPct val="107000"/>
                        </a:lnSpc>
                        <a:spcAft>
                          <a:spcPts val="800"/>
                        </a:spcAft>
                      </a:pPr>
                      <a:r>
                        <a:rPr lang="en-GB" sz="1200" dirty="0">
                          <a:effectLst/>
                        </a:rPr>
                        <a:t>DMQ</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81909804"/>
                  </a:ext>
                </a:extLst>
              </a:tr>
              <a:tr h="203200">
                <a:tc>
                  <a:txBody>
                    <a:bodyPr/>
                    <a:lstStyle/>
                    <a:p>
                      <a:pPr>
                        <a:lnSpc>
                          <a:spcPct val="107000"/>
                        </a:lnSpc>
                        <a:spcAft>
                          <a:spcPts val="800"/>
                        </a:spcAft>
                      </a:pPr>
                      <a:r>
                        <a:rPr lang="en-GB" sz="1200" dirty="0">
                          <a:effectLst/>
                        </a:rPr>
                        <a:t>Bulk STE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200" dirty="0">
                          <a:effectLst/>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97615420"/>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96F5F94-18A9-1DC1-6388-6D1720CFC9AE}"/>
              </a:ext>
            </a:extLst>
          </p:cNvPr>
          <p:cNvSpPr/>
          <p:nvPr/>
        </p:nvSpPr>
        <p:spPr>
          <a:xfrm>
            <a:off x="1850601" y="2504981"/>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5556.b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0" name="Rounded Rectangle 29">
            <a:extLst>
              <a:ext uri="{FF2B5EF4-FFF2-40B4-BE49-F238E27FC236}">
                <a16:creationId xmlns:a16="http://schemas.microsoft.com/office/drawing/2014/main" id="{80B7E0E9-E6EE-FF5F-8F67-6E0E1F7613F1}"/>
              </a:ext>
            </a:extLst>
          </p:cNvPr>
          <p:cNvSpPr/>
          <p:nvPr/>
        </p:nvSpPr>
        <p:spPr>
          <a:xfrm>
            <a:off x="9287297" y="5978644"/>
            <a:ext cx="2784116" cy="674402"/>
          </a:xfrm>
          <a:prstGeom prst="roundRect">
            <a:avLst/>
          </a:prstGeom>
          <a:solidFill>
            <a:srgbClr val="BAABE9"/>
          </a:solidFill>
        </p:spPr>
        <p:txBody>
          <a:bodyPr wrap="square" lIns="0" tIns="0" rIns="0" bIns="0" rtlCol="0" anchor="ctr"/>
          <a:lstStyle/>
          <a:p>
            <a:pPr algn="l"/>
            <a:endParaRPr lang="en-US" sz="2397"/>
          </a:p>
        </p:txBody>
      </p:sp>
      <p:sp>
        <p:nvSpPr>
          <p:cNvPr id="29" name="Rounded Rectangle 28">
            <a:extLst>
              <a:ext uri="{FF2B5EF4-FFF2-40B4-BE49-F238E27FC236}">
                <a16:creationId xmlns:a16="http://schemas.microsoft.com/office/drawing/2014/main" id="{BEC74D85-66CF-4A1E-60F4-A85C11DD4094}"/>
              </a:ext>
            </a:extLst>
          </p:cNvPr>
          <p:cNvSpPr/>
          <p:nvPr/>
        </p:nvSpPr>
        <p:spPr>
          <a:xfrm>
            <a:off x="6457098" y="5978644"/>
            <a:ext cx="2784116" cy="674402"/>
          </a:xfrm>
          <a:prstGeom prst="roundRect">
            <a:avLst/>
          </a:prstGeom>
          <a:solidFill>
            <a:srgbClr val="FFE3A3"/>
          </a:solidFill>
        </p:spPr>
        <p:txBody>
          <a:bodyPr wrap="square" lIns="0" tIns="0" rIns="0" bIns="0" rtlCol="0" anchor="ctr"/>
          <a:lstStyle/>
          <a:p>
            <a:pPr algn="l"/>
            <a:endParaRPr lang="en-US" sz="2397"/>
          </a:p>
        </p:txBody>
      </p:sp>
      <p:sp>
        <p:nvSpPr>
          <p:cNvPr id="28" name="Rounded Rectangle 27">
            <a:extLst>
              <a:ext uri="{FF2B5EF4-FFF2-40B4-BE49-F238E27FC236}">
                <a16:creationId xmlns:a16="http://schemas.microsoft.com/office/drawing/2014/main" id="{91E18BD7-67BC-7D49-6B22-153852D8E444}"/>
              </a:ext>
            </a:extLst>
          </p:cNvPr>
          <p:cNvSpPr/>
          <p:nvPr/>
        </p:nvSpPr>
        <p:spPr>
          <a:xfrm>
            <a:off x="3626898" y="5978644"/>
            <a:ext cx="2784116" cy="674402"/>
          </a:xfrm>
          <a:prstGeom prst="roundRect">
            <a:avLst/>
          </a:prstGeom>
          <a:solidFill>
            <a:srgbClr val="A3E9C7"/>
          </a:solidFill>
        </p:spPr>
        <p:txBody>
          <a:bodyPr wrap="square" lIns="0" tIns="0" rIns="0" bIns="0" rtlCol="0" anchor="ctr"/>
          <a:lstStyle/>
          <a:p>
            <a:pPr algn="l"/>
            <a:endParaRPr lang="en-US" sz="2397"/>
          </a:p>
        </p:txBody>
      </p:sp>
      <p:sp>
        <p:nvSpPr>
          <p:cNvPr id="27" name="Rounded Rectangle 26">
            <a:extLst>
              <a:ext uri="{FF2B5EF4-FFF2-40B4-BE49-F238E27FC236}">
                <a16:creationId xmlns:a16="http://schemas.microsoft.com/office/drawing/2014/main" id="{0BCF459A-378B-4819-4745-9C589A0963B6}"/>
              </a:ext>
            </a:extLst>
          </p:cNvPr>
          <p:cNvSpPr/>
          <p:nvPr/>
        </p:nvSpPr>
        <p:spPr>
          <a:xfrm>
            <a:off x="796699" y="5978644"/>
            <a:ext cx="2784116" cy="674402"/>
          </a:xfrm>
          <a:prstGeom prst="roundRect">
            <a:avLst/>
          </a:prstGeom>
          <a:solidFill>
            <a:srgbClr val="A1D3F1"/>
          </a:solidFill>
        </p:spPr>
        <p:txBody>
          <a:bodyPr wrap="square" lIns="0" tIns="0" rIns="0" bIns="0" rtlCol="0" anchor="ctr"/>
          <a:lstStyle/>
          <a:p>
            <a:pPr algn="l"/>
            <a:endParaRPr lang="en-US" sz="2397"/>
          </a:p>
        </p:txBody>
      </p:sp>
      <p:sp>
        <p:nvSpPr>
          <p:cNvPr id="2" name="TextBox 1">
            <a:extLst>
              <a:ext uri="{FF2B5EF4-FFF2-40B4-BE49-F238E27FC236}">
                <a16:creationId xmlns:a16="http://schemas.microsoft.com/office/drawing/2014/main" id="{77586845-2A2E-1340-1DC6-1B2E9CAA2CA7}"/>
              </a:ext>
            </a:extLst>
          </p:cNvPr>
          <p:cNvSpPr txBox="1"/>
          <p:nvPr/>
        </p:nvSpPr>
        <p:spPr>
          <a:xfrm rot="16200000">
            <a:off x="-2008443" y="3263995"/>
            <a:ext cx="5037025"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Release Content</a:t>
            </a:r>
          </a:p>
        </p:txBody>
      </p:sp>
      <p:sp>
        <p:nvSpPr>
          <p:cNvPr id="4" name="TextBox 3">
            <a:extLst>
              <a:ext uri="{FF2B5EF4-FFF2-40B4-BE49-F238E27FC236}">
                <a16:creationId xmlns:a16="http://schemas.microsoft.com/office/drawing/2014/main" id="{E7E4FBD8-AA64-A9D9-006F-5F1CF319D24B}"/>
              </a:ext>
            </a:extLst>
          </p:cNvPr>
          <p:cNvSpPr txBox="1"/>
          <p:nvPr/>
        </p:nvSpPr>
        <p:spPr>
          <a:xfrm>
            <a:off x="1927423" y="6189959"/>
            <a:ext cx="516167"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Now </a:t>
            </a:r>
          </a:p>
        </p:txBody>
      </p:sp>
      <p:sp>
        <p:nvSpPr>
          <p:cNvPr id="5" name="TextBox 4">
            <a:extLst>
              <a:ext uri="{FF2B5EF4-FFF2-40B4-BE49-F238E27FC236}">
                <a16:creationId xmlns:a16="http://schemas.microsoft.com/office/drawing/2014/main" id="{B7A0594E-633A-77B0-096A-6689634D0DB4}"/>
              </a:ext>
            </a:extLst>
          </p:cNvPr>
          <p:cNvSpPr txBox="1"/>
          <p:nvPr/>
        </p:nvSpPr>
        <p:spPr>
          <a:xfrm>
            <a:off x="4727266" y="6211443"/>
            <a:ext cx="469680"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Next</a:t>
            </a:r>
          </a:p>
        </p:txBody>
      </p:sp>
      <p:sp>
        <p:nvSpPr>
          <p:cNvPr id="6" name="TextBox 5">
            <a:extLst>
              <a:ext uri="{FF2B5EF4-FFF2-40B4-BE49-F238E27FC236}">
                <a16:creationId xmlns:a16="http://schemas.microsoft.com/office/drawing/2014/main" id="{A0A2A366-2B6A-3E49-D612-811E3FA4199A}"/>
              </a:ext>
            </a:extLst>
          </p:cNvPr>
          <p:cNvSpPr txBox="1"/>
          <p:nvPr/>
        </p:nvSpPr>
        <p:spPr>
          <a:xfrm>
            <a:off x="7415172" y="6189959"/>
            <a:ext cx="528991"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Later</a:t>
            </a:r>
          </a:p>
        </p:txBody>
      </p:sp>
      <p:sp>
        <p:nvSpPr>
          <p:cNvPr id="7" name="TextBox 6">
            <a:extLst>
              <a:ext uri="{FF2B5EF4-FFF2-40B4-BE49-F238E27FC236}">
                <a16:creationId xmlns:a16="http://schemas.microsoft.com/office/drawing/2014/main" id="{7DCDE1EA-8C78-358C-7324-5BE902109265}"/>
              </a:ext>
            </a:extLst>
          </p:cNvPr>
          <p:cNvSpPr txBox="1"/>
          <p:nvPr/>
        </p:nvSpPr>
        <p:spPr>
          <a:xfrm>
            <a:off x="9952040" y="6189959"/>
            <a:ext cx="1221488" cy="262978"/>
          </a:xfrm>
          <a:prstGeom prst="rect">
            <a:avLst/>
          </a:prstGeom>
        </p:spPr>
        <p:txBody>
          <a:bodyPr vert="horz" wrap="none" lIns="0" tIns="16912" rIns="0" bIns="0" rtlCol="0">
            <a:spAutoFit/>
          </a:bodyPr>
          <a:lstStyle/>
          <a:p>
            <a:pPr marL="16067">
              <a:spcBef>
                <a:spcPts val="133"/>
              </a:spcBef>
              <a:tabLst>
                <a:tab pos="216481" algn="l"/>
              </a:tabLst>
            </a:pPr>
            <a:r>
              <a:rPr lang="en-US" sz="1598">
                <a:solidFill>
                  <a:schemeClr val="accent1"/>
                </a:solidFill>
                <a:latin typeface="Poppins Medium"/>
                <a:cs typeface="Poppins Medium"/>
              </a:rPr>
              <a:t>A little Later</a:t>
            </a:r>
          </a:p>
        </p:txBody>
      </p:sp>
      <p:sp>
        <p:nvSpPr>
          <p:cNvPr id="9" name="Rectangle: Rounded Corners 6">
            <a:extLst>
              <a:ext uri="{FF2B5EF4-FFF2-40B4-BE49-F238E27FC236}">
                <a16:creationId xmlns:a16="http://schemas.microsoft.com/office/drawing/2014/main" id="{A1F798BE-815E-106A-EA9B-7A997675AA7A}"/>
              </a:ext>
            </a:extLst>
          </p:cNvPr>
          <p:cNvSpPr/>
          <p:nvPr/>
        </p:nvSpPr>
        <p:spPr>
          <a:xfrm>
            <a:off x="1286392" y="1393577"/>
            <a:ext cx="1674800" cy="99885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Supplier Theft of Gas (SUT)</a:t>
            </a:r>
          </a:p>
          <a:p>
            <a:pPr algn="ctr"/>
            <a:r>
              <a:rPr lang="en-GB" sz="1065">
                <a:solidFill>
                  <a:sysClr val="windowText" lastClr="000000"/>
                </a:solidFill>
                <a:cs typeface="Poppins Medium"/>
              </a:rPr>
              <a:t>Meter Number Creation (MNC)</a:t>
            </a:r>
            <a:endParaRPr lang="en-GB" sz="1065">
              <a:solidFill>
                <a:sysClr val="windowText" lastClr="000000"/>
              </a:solidFill>
            </a:endParaRPr>
          </a:p>
        </p:txBody>
      </p:sp>
      <p:sp>
        <p:nvSpPr>
          <p:cNvPr id="10" name="Rectangle: Rounded Corners 6">
            <a:extLst>
              <a:ext uri="{FF2B5EF4-FFF2-40B4-BE49-F238E27FC236}">
                <a16:creationId xmlns:a16="http://schemas.microsoft.com/office/drawing/2014/main" id="{78BB2EDC-88DD-259B-D035-ED156BA93DA8}"/>
              </a:ext>
            </a:extLst>
          </p:cNvPr>
          <p:cNvSpPr/>
          <p:nvPr/>
        </p:nvSpPr>
        <p:spPr>
          <a:xfrm>
            <a:off x="2045004" y="2699934"/>
            <a:ext cx="1674799"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Duplicate MPRNs (DUP)</a:t>
            </a:r>
          </a:p>
          <a:p>
            <a:pPr algn="ctr"/>
            <a:r>
              <a:rPr lang="en-GB" sz="1065">
                <a:solidFill>
                  <a:sysClr val="windowText" lastClr="000000"/>
                </a:solidFill>
                <a:cs typeface="Poppins Medium"/>
              </a:rPr>
              <a:t>Set to Extinct</a:t>
            </a:r>
          </a:p>
        </p:txBody>
      </p:sp>
      <p:sp>
        <p:nvSpPr>
          <p:cNvPr id="12" name="Rectangle: Rounded Corners 6">
            <a:extLst>
              <a:ext uri="{FF2B5EF4-FFF2-40B4-BE49-F238E27FC236}">
                <a16:creationId xmlns:a16="http://schemas.microsoft.com/office/drawing/2014/main" id="{755BDA16-1DBB-5907-81A1-F7BC0C6BD851}"/>
              </a:ext>
            </a:extLst>
          </p:cNvPr>
          <p:cNvSpPr/>
          <p:nvPr/>
        </p:nvSpPr>
        <p:spPr>
          <a:xfrm>
            <a:off x="3485824" y="1383746"/>
            <a:ext cx="1241442" cy="720512"/>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Isolations</a:t>
            </a:r>
          </a:p>
          <a:p>
            <a:pPr algn="ctr"/>
            <a:r>
              <a:rPr lang="en-GB" sz="1065">
                <a:solidFill>
                  <a:sysClr val="windowText" lastClr="000000"/>
                </a:solidFill>
                <a:cs typeface="Poppins Medium"/>
              </a:rPr>
              <a:t> (ISO) </a:t>
            </a:r>
          </a:p>
          <a:p>
            <a:pPr algn="ctr"/>
            <a:r>
              <a:rPr lang="en-GB" sz="1065">
                <a:solidFill>
                  <a:sysClr val="windowText" lastClr="000000"/>
                </a:solidFill>
                <a:cs typeface="Poppins Medium"/>
              </a:rPr>
              <a:t>Dead to Live  </a:t>
            </a:r>
          </a:p>
          <a:p>
            <a:pPr algn="ctr"/>
            <a:r>
              <a:rPr lang="en-GB" sz="1065">
                <a:solidFill>
                  <a:sysClr val="windowText" lastClr="000000"/>
                </a:solidFill>
                <a:cs typeface="Poppins Medium"/>
              </a:rPr>
              <a:t>(DTL)</a:t>
            </a:r>
          </a:p>
        </p:txBody>
      </p:sp>
      <p:sp>
        <p:nvSpPr>
          <p:cNvPr id="13" name="Rectangle: Rounded Corners 6">
            <a:extLst>
              <a:ext uri="{FF2B5EF4-FFF2-40B4-BE49-F238E27FC236}">
                <a16:creationId xmlns:a16="http://schemas.microsoft.com/office/drawing/2014/main" id="{6FBB5F2F-F270-7E43-6CAC-C1685E180B50}"/>
              </a:ext>
            </a:extLst>
          </p:cNvPr>
          <p:cNvSpPr/>
          <p:nvPr/>
        </p:nvSpPr>
        <p:spPr>
          <a:xfrm>
            <a:off x="3577214" y="4011811"/>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DUP Enhancements</a:t>
            </a:r>
          </a:p>
        </p:txBody>
      </p:sp>
      <p:sp>
        <p:nvSpPr>
          <p:cNvPr id="14" name="Rectangle: Rounded Corners 6">
            <a:extLst>
              <a:ext uri="{FF2B5EF4-FFF2-40B4-BE49-F238E27FC236}">
                <a16:creationId xmlns:a16="http://schemas.microsoft.com/office/drawing/2014/main" id="{6403D819-B072-083C-5781-895766C8804B}"/>
              </a:ext>
            </a:extLst>
          </p:cNvPr>
          <p:cNvSpPr/>
          <p:nvPr/>
        </p:nvSpPr>
        <p:spPr>
          <a:xfrm>
            <a:off x="3577214" y="4992424"/>
            <a:ext cx="12414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workflows – AGG, PSI, PSR</a:t>
            </a:r>
            <a:endParaRPr lang="en-GB" sz="1065">
              <a:solidFill>
                <a:sysClr val="windowText" lastClr="000000"/>
              </a:solidFill>
            </a:endParaRPr>
          </a:p>
        </p:txBody>
      </p:sp>
      <p:sp>
        <p:nvSpPr>
          <p:cNvPr id="15" name="Rectangle: Rounded Corners 6">
            <a:extLst>
              <a:ext uri="{FF2B5EF4-FFF2-40B4-BE49-F238E27FC236}">
                <a16:creationId xmlns:a16="http://schemas.microsoft.com/office/drawing/2014/main" id="{E9AD0A79-C370-1EA8-1B5D-C04A36675253}"/>
              </a:ext>
            </a:extLst>
          </p:cNvPr>
          <p:cNvSpPr/>
          <p:nvPr/>
        </p:nvSpPr>
        <p:spPr>
          <a:xfrm>
            <a:off x="4927173" y="1374156"/>
            <a:ext cx="1236462" cy="730100"/>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Address Amendments (ADD/ UNC)</a:t>
            </a:r>
          </a:p>
        </p:txBody>
      </p:sp>
      <p:sp>
        <p:nvSpPr>
          <p:cNvPr id="16" name="Rectangle: Rounded Corners 6">
            <a:extLst>
              <a:ext uri="{FF2B5EF4-FFF2-40B4-BE49-F238E27FC236}">
                <a16:creationId xmlns:a16="http://schemas.microsoft.com/office/drawing/2014/main" id="{B5F6C26F-53F6-5D9E-9198-89DF28223690}"/>
              </a:ext>
            </a:extLst>
          </p:cNvPr>
          <p:cNvSpPr/>
          <p:nvPr/>
        </p:nvSpPr>
        <p:spPr>
          <a:xfrm>
            <a:off x="4987186" y="401657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Enhancements to MNC Process including Network</a:t>
            </a:r>
          </a:p>
        </p:txBody>
      </p:sp>
      <p:sp>
        <p:nvSpPr>
          <p:cNvPr id="17" name="Rectangle: Rounded Corners 6">
            <a:extLst>
              <a:ext uri="{FF2B5EF4-FFF2-40B4-BE49-F238E27FC236}">
                <a16:creationId xmlns:a16="http://schemas.microsoft.com/office/drawing/2014/main" id="{31E96A15-61BD-76E7-7EBB-33004D49ACFD}"/>
              </a:ext>
            </a:extLst>
          </p:cNvPr>
          <p:cNvSpPr/>
          <p:nvPr/>
        </p:nvSpPr>
        <p:spPr>
          <a:xfrm>
            <a:off x="4987186" y="4984153"/>
            <a:ext cx="1674799"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GIC</a:t>
            </a:r>
            <a:endParaRPr lang="en-GB" sz="1065">
              <a:solidFill>
                <a:sysClr val="windowText" lastClr="000000"/>
              </a:solidFill>
            </a:endParaRPr>
          </a:p>
        </p:txBody>
      </p:sp>
      <p:sp>
        <p:nvSpPr>
          <p:cNvPr id="18" name="TextBox 17">
            <a:extLst>
              <a:ext uri="{FF2B5EF4-FFF2-40B4-BE49-F238E27FC236}">
                <a16:creationId xmlns:a16="http://schemas.microsoft.com/office/drawing/2014/main" id="{402E6CFC-8B60-2534-1809-9C4DBAE10D6C}"/>
              </a:ext>
            </a:extLst>
          </p:cNvPr>
          <p:cNvSpPr txBox="1"/>
          <p:nvPr/>
        </p:nvSpPr>
        <p:spPr>
          <a:xfrm rot="16200000">
            <a:off x="-81995" y="2027826"/>
            <a:ext cx="1908160" cy="303951"/>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Main  Release</a:t>
            </a:r>
          </a:p>
        </p:txBody>
      </p:sp>
      <p:sp>
        <p:nvSpPr>
          <p:cNvPr id="19" name="TextBox 18">
            <a:extLst>
              <a:ext uri="{FF2B5EF4-FFF2-40B4-BE49-F238E27FC236}">
                <a16:creationId xmlns:a16="http://schemas.microsoft.com/office/drawing/2014/main" id="{A2175A3B-05E7-98CF-F645-144828B3F0AA}"/>
              </a:ext>
            </a:extLst>
          </p:cNvPr>
          <p:cNvSpPr txBox="1"/>
          <p:nvPr/>
        </p:nvSpPr>
        <p:spPr>
          <a:xfrm rot="16200000">
            <a:off x="-234051" y="4362023"/>
            <a:ext cx="2592168" cy="590824"/>
          </a:xfrm>
          <a:prstGeom prst="rect">
            <a:avLst/>
          </a:prstGeom>
        </p:spPr>
        <p:txBody>
          <a:bodyPr vert="horz" wrap="square" lIns="0" tIns="16912" rIns="0" bIns="0" rtlCol="0">
            <a:spAutoFit/>
          </a:bodyPr>
          <a:lstStyle/>
          <a:p>
            <a:pPr marL="16067" algn="ctr">
              <a:spcBef>
                <a:spcPts val="133"/>
              </a:spcBef>
              <a:tabLst>
                <a:tab pos="216481" algn="l"/>
              </a:tabLst>
            </a:pPr>
            <a:r>
              <a:rPr lang="en-US" sz="1864">
                <a:solidFill>
                  <a:srgbClr val="304A90"/>
                </a:solidFill>
                <a:latin typeface="Poppins Medium"/>
                <a:cs typeface="Poppins Medium"/>
              </a:rPr>
              <a:t>Additional Stretch Enhancements</a:t>
            </a:r>
          </a:p>
        </p:txBody>
      </p:sp>
      <p:sp>
        <p:nvSpPr>
          <p:cNvPr id="20" name="Rectangle: Rounded Corners 6">
            <a:extLst>
              <a:ext uri="{FF2B5EF4-FFF2-40B4-BE49-F238E27FC236}">
                <a16:creationId xmlns:a16="http://schemas.microsoft.com/office/drawing/2014/main" id="{B9BEDB03-4126-5E27-50D4-16B1558B873D}"/>
              </a:ext>
            </a:extLst>
          </p:cNvPr>
          <p:cNvSpPr/>
          <p:nvPr/>
        </p:nvSpPr>
        <p:spPr>
          <a:xfrm>
            <a:off x="6327330" y="1331349"/>
            <a:ext cx="2021321" cy="1667844"/>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Request for Adjustment (RFA)</a:t>
            </a:r>
          </a:p>
          <a:p>
            <a:pPr algn="ctr"/>
            <a:r>
              <a:rPr lang="en-GB" sz="1065">
                <a:solidFill>
                  <a:sysClr val="windowText" lastClr="000000"/>
                </a:solidFill>
                <a:cs typeface="Poppins Medium"/>
              </a:rPr>
              <a:t>Consumption Dispute Query (CDQ)</a:t>
            </a:r>
          </a:p>
          <a:p>
            <a:pPr algn="ctr"/>
            <a:r>
              <a:rPr lang="en-GB" sz="1065">
                <a:solidFill>
                  <a:sysClr val="windowText" lastClr="000000"/>
                </a:solidFill>
                <a:cs typeface="Poppins Medium"/>
              </a:rPr>
              <a:t>Theft of Gas </a:t>
            </a:r>
          </a:p>
          <a:p>
            <a:pPr algn="ctr"/>
            <a:r>
              <a:rPr lang="en-GB" sz="1065">
                <a:solidFill>
                  <a:sysClr val="windowText" lastClr="000000"/>
                </a:solidFill>
                <a:cs typeface="Poppins Medium"/>
              </a:rPr>
              <a:t> (TOG)– </a:t>
            </a:r>
          </a:p>
          <a:p>
            <a:pPr algn="ctr"/>
            <a:r>
              <a:rPr lang="en-GB" sz="1065">
                <a:solidFill>
                  <a:sysClr val="windowText" lastClr="000000"/>
                </a:solidFill>
                <a:cs typeface="Poppins Medium"/>
              </a:rPr>
              <a:t>Network Raised</a:t>
            </a:r>
          </a:p>
        </p:txBody>
      </p:sp>
      <p:sp>
        <p:nvSpPr>
          <p:cNvPr id="21" name="Rectangle: Rounded Corners 6">
            <a:extLst>
              <a:ext uri="{FF2B5EF4-FFF2-40B4-BE49-F238E27FC236}">
                <a16:creationId xmlns:a16="http://schemas.microsoft.com/office/drawing/2014/main" id="{C0177AEF-85EB-4757-BA00-FBC36A03000B}"/>
              </a:ext>
            </a:extLst>
          </p:cNvPr>
          <p:cNvSpPr/>
          <p:nvPr/>
        </p:nvSpPr>
        <p:spPr>
          <a:xfrm>
            <a:off x="6841872" y="4984152"/>
            <a:ext cx="2021321"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to desk </a:t>
            </a:r>
          </a:p>
          <a:p>
            <a:pPr algn="ctr"/>
            <a:r>
              <a:rPr lang="en-GB" sz="1065">
                <a:solidFill>
                  <a:sysClr val="windowText" lastClr="000000"/>
                </a:solidFill>
                <a:cs typeface="Poppins Medium"/>
              </a:rPr>
              <a:t>workflows – FLE</a:t>
            </a:r>
            <a:endParaRPr lang="en-GB" sz="1065">
              <a:solidFill>
                <a:sysClr val="windowText" lastClr="000000"/>
              </a:solidFill>
            </a:endParaRPr>
          </a:p>
        </p:txBody>
      </p:sp>
      <p:sp>
        <p:nvSpPr>
          <p:cNvPr id="22" name="Rectangle: Rounded Corners 6">
            <a:extLst>
              <a:ext uri="{FF2B5EF4-FFF2-40B4-BE49-F238E27FC236}">
                <a16:creationId xmlns:a16="http://schemas.microsoft.com/office/drawing/2014/main" id="{BB4706D0-C19D-997A-4124-5D3556776D76}"/>
              </a:ext>
            </a:extLst>
          </p:cNvPr>
          <p:cNvSpPr/>
          <p:nvPr/>
        </p:nvSpPr>
        <p:spPr>
          <a:xfrm>
            <a:off x="8440807" y="1354833"/>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Must Reads</a:t>
            </a:r>
          </a:p>
          <a:p>
            <a:pPr algn="ctr"/>
            <a:r>
              <a:rPr lang="en-GB" sz="1065">
                <a:solidFill>
                  <a:sysClr val="windowText" lastClr="000000"/>
                </a:solidFill>
                <a:cs typeface="Poppins Medium"/>
              </a:rPr>
              <a:t> (MUR)</a:t>
            </a:r>
          </a:p>
        </p:txBody>
      </p:sp>
      <p:sp>
        <p:nvSpPr>
          <p:cNvPr id="23" name="Rectangle: Rounded Corners 6">
            <a:extLst>
              <a:ext uri="{FF2B5EF4-FFF2-40B4-BE49-F238E27FC236}">
                <a16:creationId xmlns:a16="http://schemas.microsoft.com/office/drawing/2014/main" id="{6D05B43F-166E-8F17-13D8-21177C0AF265}"/>
              </a:ext>
            </a:extLst>
          </p:cNvPr>
          <p:cNvSpPr/>
          <p:nvPr/>
        </p:nvSpPr>
        <p:spPr>
          <a:xfrm>
            <a:off x="9663431" y="1361306"/>
            <a:ext cx="1258596" cy="1460197"/>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Gas Safety Regulation </a:t>
            </a:r>
          </a:p>
          <a:p>
            <a:pPr algn="ctr"/>
            <a:r>
              <a:rPr lang="en-GB" sz="1065">
                <a:solidFill>
                  <a:sysClr val="windowText" lastClr="000000"/>
                </a:solidFill>
                <a:cs typeface="Poppins Medium"/>
              </a:rPr>
              <a:t>(GSR)</a:t>
            </a:r>
          </a:p>
          <a:p>
            <a:pPr algn="ctr"/>
            <a:endParaRPr lang="en-GB" sz="1065">
              <a:solidFill>
                <a:sysClr val="windowText" lastClr="000000"/>
              </a:solidFill>
              <a:cs typeface="Poppins Medium"/>
            </a:endParaRPr>
          </a:p>
          <a:p>
            <a:pPr algn="ctr"/>
            <a:r>
              <a:rPr lang="en-GB" sz="1065">
                <a:solidFill>
                  <a:sysClr val="windowText" lastClr="000000"/>
                </a:solidFill>
                <a:cs typeface="Poppins Medium"/>
              </a:rPr>
              <a:t>Manage Unregistered Sites </a:t>
            </a:r>
          </a:p>
          <a:p>
            <a:pPr algn="ctr"/>
            <a:r>
              <a:rPr lang="en-GB" sz="1065">
                <a:solidFill>
                  <a:sysClr val="windowText" lastClr="000000"/>
                </a:solidFill>
                <a:cs typeface="Poppins Medium"/>
              </a:rPr>
              <a:t>(MUS)</a:t>
            </a:r>
          </a:p>
          <a:p>
            <a:pPr algn="ctr"/>
            <a:endParaRPr lang="en-GB" sz="1065">
              <a:solidFill>
                <a:sysClr val="windowText" lastClr="000000"/>
              </a:solidFill>
              <a:cs typeface="Poppins Medium"/>
            </a:endParaRPr>
          </a:p>
        </p:txBody>
      </p:sp>
      <p:sp>
        <p:nvSpPr>
          <p:cNvPr id="24" name="Rectangle: Rounded Corners 6">
            <a:extLst>
              <a:ext uri="{FF2B5EF4-FFF2-40B4-BE49-F238E27FC236}">
                <a16:creationId xmlns:a16="http://schemas.microsoft.com/office/drawing/2014/main" id="{2151A7A9-8B78-BBC5-B6B0-76005580BAC0}"/>
              </a:ext>
            </a:extLst>
          </p:cNvPr>
          <p:cNvSpPr/>
          <p:nvPr/>
        </p:nvSpPr>
        <p:spPr>
          <a:xfrm>
            <a:off x="10142868" y="3983780"/>
            <a:ext cx="1438842"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SUT Enhancements</a:t>
            </a:r>
          </a:p>
        </p:txBody>
      </p:sp>
      <p:sp>
        <p:nvSpPr>
          <p:cNvPr id="26" name="Rectangle: Rounded Corners 6">
            <a:extLst>
              <a:ext uri="{FF2B5EF4-FFF2-40B4-BE49-F238E27FC236}">
                <a16:creationId xmlns:a16="http://schemas.microsoft.com/office/drawing/2014/main" id="{FF1201DD-1AEE-02A9-4EFF-66500EB8DA8E}"/>
              </a:ext>
            </a:extLst>
          </p:cNvPr>
          <p:cNvSpPr/>
          <p:nvPr/>
        </p:nvSpPr>
        <p:spPr>
          <a:xfrm>
            <a:off x="8863194" y="3983780"/>
            <a:ext cx="1130470"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Generic Enhancements</a:t>
            </a:r>
            <a:endParaRPr lang="en-GB" sz="1065">
              <a:solidFill>
                <a:sysClr val="windowText" lastClr="000000"/>
              </a:solidFill>
            </a:endParaRPr>
          </a:p>
        </p:txBody>
      </p:sp>
      <p:sp>
        <p:nvSpPr>
          <p:cNvPr id="3" name="Rectangle 2">
            <a:extLst>
              <a:ext uri="{FF2B5EF4-FFF2-40B4-BE49-F238E27FC236}">
                <a16:creationId xmlns:a16="http://schemas.microsoft.com/office/drawing/2014/main" id="{C22CE7E6-E29D-F536-CBAF-C486984BDE23}"/>
              </a:ext>
            </a:extLst>
          </p:cNvPr>
          <p:cNvSpPr/>
          <p:nvPr/>
        </p:nvSpPr>
        <p:spPr>
          <a:xfrm>
            <a:off x="1126776" y="1062392"/>
            <a:ext cx="1968058" cy="1377485"/>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5556.a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31" name="Rectangle 30">
            <a:extLst>
              <a:ext uri="{FF2B5EF4-FFF2-40B4-BE49-F238E27FC236}">
                <a16:creationId xmlns:a16="http://schemas.microsoft.com/office/drawing/2014/main" id="{F6E03C12-6185-2997-0E85-7EA95FDFA5DF}"/>
              </a:ext>
            </a:extLst>
          </p:cNvPr>
          <p:cNvSpPr/>
          <p:nvPr/>
        </p:nvSpPr>
        <p:spPr>
          <a:xfrm>
            <a:off x="10677874" y="6653046"/>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65">
                <a:solidFill>
                  <a:srgbClr val="002060"/>
                </a:solidFill>
              </a:rPr>
              <a:t>New Process</a:t>
            </a:r>
          </a:p>
        </p:txBody>
      </p:sp>
      <p:sp>
        <p:nvSpPr>
          <p:cNvPr id="32" name="Rectangle 31">
            <a:extLst>
              <a:ext uri="{FF2B5EF4-FFF2-40B4-BE49-F238E27FC236}">
                <a16:creationId xmlns:a16="http://schemas.microsoft.com/office/drawing/2014/main" id="{75D6C674-EABD-D28C-7652-EBB1101FC63D}"/>
              </a:ext>
            </a:extLst>
          </p:cNvPr>
          <p:cNvSpPr/>
          <p:nvPr/>
        </p:nvSpPr>
        <p:spPr>
          <a:xfrm>
            <a:off x="2324838" y="3060189"/>
            <a:ext cx="1115131" cy="198090"/>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5">
              <a:solidFill>
                <a:srgbClr val="002060"/>
              </a:solidFill>
            </a:endParaRPr>
          </a:p>
        </p:txBody>
      </p:sp>
      <p:pic>
        <p:nvPicPr>
          <p:cNvPr id="39" name="Graphic 38" descr="Badge Tick with solid fill">
            <a:extLst>
              <a:ext uri="{FF2B5EF4-FFF2-40B4-BE49-F238E27FC236}">
                <a16:creationId xmlns:a16="http://schemas.microsoft.com/office/drawing/2014/main" id="{6D6B3AEB-6E53-E363-3D28-90061E9AF1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20725" y="850565"/>
            <a:ext cx="1021482" cy="1021482"/>
          </a:xfrm>
          <a:prstGeom prst="rect">
            <a:avLst/>
          </a:prstGeom>
        </p:spPr>
      </p:pic>
      <p:pic>
        <p:nvPicPr>
          <p:cNvPr id="11" name="Graphic 10" descr="Badge Tick with solid fill">
            <a:extLst>
              <a:ext uri="{FF2B5EF4-FFF2-40B4-BE49-F238E27FC236}">
                <a16:creationId xmlns:a16="http://schemas.microsoft.com/office/drawing/2014/main" id="{562DFAD6-464E-0EEA-90DD-1129EDEA89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06697" y="3159234"/>
            <a:ext cx="1021482" cy="1021482"/>
          </a:xfrm>
          <a:prstGeom prst="rect">
            <a:avLst/>
          </a:prstGeom>
        </p:spPr>
      </p:pic>
      <p:sp>
        <p:nvSpPr>
          <p:cNvPr id="40" name="Rectangle: Rounded Corners 6">
            <a:extLst>
              <a:ext uri="{FF2B5EF4-FFF2-40B4-BE49-F238E27FC236}">
                <a16:creationId xmlns:a16="http://schemas.microsoft.com/office/drawing/2014/main" id="{3AA502B6-82C9-FE8D-081F-EDA22849328A}"/>
              </a:ext>
            </a:extLst>
          </p:cNvPr>
          <p:cNvSpPr/>
          <p:nvPr/>
        </p:nvSpPr>
        <p:spPr>
          <a:xfrm>
            <a:off x="11014183" y="1374156"/>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New MPRN Creation</a:t>
            </a:r>
          </a:p>
          <a:p>
            <a:pPr algn="ctr"/>
            <a:r>
              <a:rPr lang="en-GB" sz="1065">
                <a:solidFill>
                  <a:sysClr val="windowText" lastClr="000000"/>
                </a:solidFill>
                <a:cs typeface="Poppins Medium"/>
              </a:rPr>
              <a:t> (FOM)</a:t>
            </a:r>
          </a:p>
        </p:txBody>
      </p:sp>
      <p:sp>
        <p:nvSpPr>
          <p:cNvPr id="43" name="Rectangle: Rounded Corners 6">
            <a:extLst>
              <a:ext uri="{FF2B5EF4-FFF2-40B4-BE49-F238E27FC236}">
                <a16:creationId xmlns:a16="http://schemas.microsoft.com/office/drawing/2014/main" id="{3C5BF77D-F015-090C-4F9E-44F219A1B466}"/>
              </a:ext>
            </a:extLst>
          </p:cNvPr>
          <p:cNvSpPr/>
          <p:nvPr/>
        </p:nvSpPr>
        <p:spPr>
          <a:xfrm>
            <a:off x="11014183" y="2303546"/>
            <a:ext cx="1130468" cy="854956"/>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Daily Metered Query (DMQ)</a:t>
            </a:r>
          </a:p>
        </p:txBody>
      </p:sp>
      <p:sp>
        <p:nvSpPr>
          <p:cNvPr id="44" name="Rectangle 43">
            <a:extLst>
              <a:ext uri="{FF2B5EF4-FFF2-40B4-BE49-F238E27FC236}">
                <a16:creationId xmlns:a16="http://schemas.microsoft.com/office/drawing/2014/main" id="{A9B29CAA-4F66-BC57-A08F-5E3B95655F7F}"/>
              </a:ext>
            </a:extLst>
          </p:cNvPr>
          <p:cNvSpPr/>
          <p:nvPr/>
        </p:nvSpPr>
        <p:spPr>
          <a:xfrm>
            <a:off x="3120808" y="1111091"/>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5556.d </a:t>
            </a:r>
          </a:p>
          <a:p>
            <a:pPr algn="ctr"/>
            <a:endParaRPr lang="en-US" sz="2131">
              <a:solidFill>
                <a:schemeClr val="accent1"/>
              </a:solidFill>
            </a:endParaRPr>
          </a:p>
          <a:p>
            <a:pPr algn="ctr"/>
            <a:endParaRPr lang="en-US" sz="2131">
              <a:solidFill>
                <a:schemeClr val="accent1"/>
              </a:solidFill>
            </a:endParaRPr>
          </a:p>
          <a:p>
            <a:pPr algn="ctr"/>
            <a:r>
              <a:rPr lang="en-US" sz="1200">
                <a:solidFill>
                  <a:schemeClr val="accent1"/>
                </a:solidFill>
              </a:rPr>
              <a:t>24</a:t>
            </a:r>
            <a:r>
              <a:rPr lang="en-US" sz="1200" baseline="30000">
                <a:solidFill>
                  <a:schemeClr val="accent1"/>
                </a:solidFill>
              </a:rPr>
              <a:t>th</a:t>
            </a:r>
            <a:r>
              <a:rPr lang="en-US" sz="1200">
                <a:solidFill>
                  <a:schemeClr val="accent1"/>
                </a:solidFill>
              </a:rPr>
              <a:t> April 2023</a:t>
            </a:r>
          </a:p>
          <a:p>
            <a:pPr algn="ctr"/>
            <a:endParaRPr lang="en-US" sz="2131">
              <a:solidFill>
                <a:schemeClr val="accent1"/>
              </a:solidFill>
            </a:endParaRPr>
          </a:p>
        </p:txBody>
      </p:sp>
      <p:sp>
        <p:nvSpPr>
          <p:cNvPr id="45" name="Rectangle: Rounded Corners 6">
            <a:extLst>
              <a:ext uri="{FF2B5EF4-FFF2-40B4-BE49-F238E27FC236}">
                <a16:creationId xmlns:a16="http://schemas.microsoft.com/office/drawing/2014/main" id="{269EA3E4-BEA1-9E9C-031E-4908EDF7B532}"/>
              </a:ext>
            </a:extLst>
          </p:cNvPr>
          <p:cNvSpPr/>
          <p:nvPr/>
        </p:nvSpPr>
        <p:spPr>
          <a:xfrm>
            <a:off x="4167396" y="3107477"/>
            <a:ext cx="1180365" cy="841088"/>
          </a:xfrm>
          <a:prstGeom prst="roundRect">
            <a:avLst/>
          </a:prstGeom>
          <a:solidFill>
            <a:schemeClr val="accent3">
              <a:lumMod val="20000"/>
              <a:lumOff val="80000"/>
            </a:schemeClr>
          </a:solidFill>
        </p:spPr>
        <p:txBody>
          <a:bodyPr wrap="square"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65">
                <a:solidFill>
                  <a:sysClr val="windowText" lastClr="000000"/>
                </a:solidFill>
                <a:cs typeface="Poppins Medium"/>
              </a:rPr>
              <a:t>Bulk Upload file</a:t>
            </a:r>
          </a:p>
        </p:txBody>
      </p:sp>
      <p:sp>
        <p:nvSpPr>
          <p:cNvPr id="46" name="Rectangle 45">
            <a:extLst>
              <a:ext uri="{FF2B5EF4-FFF2-40B4-BE49-F238E27FC236}">
                <a16:creationId xmlns:a16="http://schemas.microsoft.com/office/drawing/2014/main" id="{04017D90-5792-21DE-D466-E392800C2965}"/>
              </a:ext>
            </a:extLst>
          </p:cNvPr>
          <p:cNvSpPr/>
          <p:nvPr/>
        </p:nvSpPr>
        <p:spPr>
          <a:xfrm>
            <a:off x="3770720" y="2768199"/>
            <a:ext cx="1968058" cy="1240487"/>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1">
              <a:solidFill>
                <a:schemeClr val="accent1"/>
              </a:solidFill>
            </a:endParaRPr>
          </a:p>
          <a:p>
            <a:pPr algn="ctr"/>
            <a:r>
              <a:rPr lang="en-US" sz="1598">
                <a:solidFill>
                  <a:schemeClr val="accent1"/>
                </a:solidFill>
              </a:rPr>
              <a:t>XRN 5556.c </a:t>
            </a:r>
          </a:p>
          <a:p>
            <a:pPr algn="ctr"/>
            <a:endParaRPr lang="en-US" sz="2131">
              <a:solidFill>
                <a:schemeClr val="accent1"/>
              </a:solidFill>
            </a:endParaRPr>
          </a:p>
          <a:p>
            <a:pPr algn="ctr"/>
            <a:endParaRPr lang="en-US" sz="2131">
              <a:solidFill>
                <a:schemeClr val="accent1"/>
              </a:solidFill>
            </a:endParaRPr>
          </a:p>
          <a:p>
            <a:pPr algn="ctr"/>
            <a:endParaRPr lang="en-US" sz="2131">
              <a:solidFill>
                <a:schemeClr val="accent1"/>
              </a:solidFill>
            </a:endParaRPr>
          </a:p>
        </p:txBody>
      </p:sp>
      <p:sp>
        <p:nvSpPr>
          <p:cNvPr id="8" name="Title 1">
            <a:extLst>
              <a:ext uri="{FF2B5EF4-FFF2-40B4-BE49-F238E27FC236}">
                <a16:creationId xmlns:a16="http://schemas.microsoft.com/office/drawing/2014/main" id="{81B6B2BB-F80D-931E-38DD-98E0A4CE544A}"/>
              </a:ext>
            </a:extLst>
          </p:cNvPr>
          <p:cNvSpPr txBox="1">
            <a:spLocks/>
          </p:cNvSpPr>
          <p:nvPr/>
        </p:nvSpPr>
        <p:spPr>
          <a:xfrm>
            <a:off x="609600" y="164637"/>
            <a:ext cx="10972800" cy="850107"/>
          </a:xfrm>
          <a:prstGeom prst="rect">
            <a:avLst/>
          </a:prstGeom>
        </p:spPr>
        <p:txBody>
          <a:bodyPr/>
          <a:lst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a:lstStyle>
          <a:p>
            <a:r>
              <a:rPr lang="en-US" dirty="0"/>
              <a:t>CMS Rebuild Roadmap</a:t>
            </a:r>
          </a:p>
        </p:txBody>
      </p:sp>
    </p:spTree>
    <p:extLst>
      <p:ext uri="{BB962C8B-B14F-4D97-AF65-F5344CB8AC3E}">
        <p14:creationId xmlns:p14="http://schemas.microsoft.com/office/powerpoint/2010/main" val="3178651953"/>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Kiran Kumar</DisplayName>
        <AccountId>300</AccountId>
        <AccountType/>
      </UserInfo>
      <UserInfo>
        <DisplayName>Linda Whitcroft</DisplayName>
        <AccountId>78</AccountId>
        <AccountType/>
      </UserInfo>
      <UserInfo>
        <DisplayName>Kirsty McGarry</DisplayName>
        <AccountId>454</AccountId>
        <AccountType/>
      </UserInfo>
      <UserInfo>
        <DisplayName>Richard Cresswell</DisplayName>
        <AccountId>70</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2.xml><?xml version="1.0" encoding="utf-8"?>
<ds:datastoreItem xmlns:ds="http://schemas.openxmlformats.org/officeDocument/2006/customXml" ds:itemID="{99E4F6E1-B3EB-4AA1-8159-2EEFA9B53511}"/>
</file>

<file path=customXml/itemProps3.xml><?xml version="1.0" encoding="utf-8"?>
<ds:datastoreItem xmlns:ds="http://schemas.openxmlformats.org/officeDocument/2006/customXml" ds:itemID="{6F092B59-2153-45D1-BA34-14AF2B535120}">
  <ds:schemaRefs>
    <ds:schemaRef ds:uri="http://schemas.microsoft.com/office/2006/metadata/properties"/>
    <ds:schemaRef ds:uri="http://schemas.microsoft.com/office/infopath/2007/PartnerControls"/>
    <ds:schemaRef ds:uri="1447494a-e48f-468a-bba7-54d8a0f3944e"/>
    <ds:schemaRef ds:uri="691200bb-23ec-4320-bfcc-6974bc463eb3"/>
    <ds:schemaRef ds:uri="http://purl.org/dc/elements/1.1/"/>
    <ds:schemaRef ds:uri="http://schemas.microsoft.com/office/2006/documentManagement/types"/>
    <ds:schemaRef ds:uri="http://www.w3.org/XML/1998/namespace"/>
    <ds:schemaRef ds:uri="http://purl.org/dc/dcmitype/"/>
    <ds:schemaRef ds:uri="http://schemas.openxmlformats.org/package/2006/metadata/core-properties"/>
    <ds:schemaRef ds:uri="http://purl.org/dc/terms/"/>
    <ds:schemaRef ds:uri="103fba77-31dd-4780-83f9-c54f26c3a260"/>
  </ds:schemaRefs>
</ds:datastoreItem>
</file>

<file path=docProps/app.xml><?xml version="1.0" encoding="utf-8"?>
<Properties xmlns="http://schemas.openxmlformats.org/officeDocument/2006/extended-properties" xmlns:vt="http://schemas.openxmlformats.org/officeDocument/2006/docPropsVTypes">
  <TotalTime>14</TotalTime>
  <Words>391</Words>
  <Application>Microsoft Office PowerPoint</Application>
  <PresentationFormat>Widescreen</PresentationFormat>
  <Paragraphs>98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Poppins Light</vt:lpstr>
      <vt:lpstr>Poppins Medium</vt:lpstr>
      <vt:lpstr>1_Office Theme</vt:lpstr>
      <vt:lpstr>March ChMC CMS Rebuild Update </vt:lpstr>
      <vt:lpstr>Progress to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Kate Lancaster</cp:lastModifiedBy>
  <cp:revision>2</cp:revision>
  <dcterms:created xsi:type="dcterms:W3CDTF">2022-02-04T13:05:51Z</dcterms:created>
  <dcterms:modified xsi:type="dcterms:W3CDTF">2023-02-23T14:59:23Z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85800</vt:r8>
  </property>
  <property fmtid="{D5CDD505-2E9C-101B-9397-08002B2CF9AE}" pid="3" name="xd_Signature">
    <vt:bool>false</vt:bool>
  </property>
  <property fmtid="{D5CDD505-2E9C-101B-9397-08002B2CF9AE}" pid="4" name="xd_ProgID">
    <vt:lpwstr/>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y fmtid="{D5CDD505-2E9C-101B-9397-08002B2CF9AE}" pid="10" name="ContentTypeId">
    <vt:lpwstr>0x010100BE4A46900855F54F8B1B4A69CC14CF6B</vt:lpwstr>
  </property>
</Properties>
</file>