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17"/>
  </p:notesMasterIdLst>
  <p:handoutMasterIdLst>
    <p:handoutMasterId r:id="rId18"/>
  </p:handoutMasterIdLst>
  <p:sldIdLst>
    <p:sldId id="352" r:id="rId8"/>
    <p:sldId id="829" r:id="rId9"/>
    <p:sldId id="787" r:id="rId10"/>
    <p:sldId id="826" r:id="rId11"/>
    <p:sldId id="794" r:id="rId12"/>
    <p:sldId id="775" r:id="rId13"/>
    <p:sldId id="1990" r:id="rId14"/>
    <p:sldId id="831" r:id="rId15"/>
    <p:sldId id="830" r:id="rId16"/>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 id="3" name="Smitha Pichrikat" initials="SP" lastIdx="1" clrIdx="2">
    <p:extLst>
      <p:ext uri="{19B8F6BF-5375-455C-9EA6-DF929625EA0E}">
        <p15:presenceInfo xmlns:p15="http://schemas.microsoft.com/office/powerpoint/2012/main" userId="S-1-5-21-4145888014-839675345-3125187760-3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2C9B2-B162-425A-B468-F3171E40911C}" v="3309" dt="2021-03-29T11:48:55.587"/>
    <p1510:client id="{8803AA55-22A5-4988-87A4-EBAEED513DE4}" v="1" dt="2021-03-29T09:18:02.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796" autoAdjust="0"/>
  </p:normalViewPr>
  <p:slideViewPr>
    <p:cSldViewPr snapToGrid="0">
      <p:cViewPr varScale="1">
        <p:scale>
          <a:sx n="90" d="100"/>
          <a:sy n="90" d="100"/>
        </p:scale>
        <p:origin x="456" y="5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29/03/2021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29/03/2021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April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48798999"/>
              </p:ext>
            </p:extLst>
          </p:nvPr>
        </p:nvGraphicFramePr>
        <p:xfrm>
          <a:off x="108000" y="410091"/>
          <a:ext cx="9036000" cy="389878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FFC000"/>
                        </a:gs>
                        <a:gs pos="74000">
                          <a:srgbClr val="92D050"/>
                        </a:gs>
                        <a:gs pos="83000">
                          <a:srgbClr val="92D050"/>
                        </a:gs>
                        <a:gs pos="100000">
                          <a:srgbClr val="92D050"/>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DMT non functional Cycle 2 testing is on track to complete this Thursday 1</a:t>
                      </a:r>
                      <a:r>
                        <a:rPr lang="en-US" sz="900" b="0" kern="1200" baseline="30000" dirty="0">
                          <a:solidFill>
                            <a:schemeClr val="tx1"/>
                          </a:solidFill>
                          <a:latin typeface="+mn-lt"/>
                          <a:ea typeface="+mn-ea"/>
                          <a:cs typeface="Arial"/>
                        </a:rPr>
                        <a:t>st</a:t>
                      </a:r>
                      <a:r>
                        <a:rPr lang="en-US" sz="900" b="0" kern="1200" baseline="0" dirty="0">
                          <a:solidFill>
                            <a:schemeClr val="tx1"/>
                          </a:solidFill>
                          <a:latin typeface="+mn-lt"/>
                          <a:ea typeface="+mn-ea"/>
                          <a:cs typeface="Arial"/>
                        </a:rPr>
                        <a:t> April.  Completion of this phase is a key milestone prior to the commencement of Live Rehearsal Testing.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err="1">
                          <a:solidFill>
                            <a:schemeClr val="tx1"/>
                          </a:solidFill>
                          <a:latin typeface="+mn-lt"/>
                          <a:ea typeface="+mn-ea"/>
                          <a:cs typeface="Arial"/>
                        </a:rPr>
                        <a:t>Xoserve’s</a:t>
                      </a:r>
                      <a:r>
                        <a:rPr lang="en-US" sz="900" b="0" kern="1200" baseline="0" dirty="0">
                          <a:solidFill>
                            <a:schemeClr val="tx1"/>
                          </a:solidFill>
                          <a:latin typeface="+mn-lt"/>
                          <a:ea typeface="+mn-ea"/>
                          <a:cs typeface="Arial"/>
                        </a:rPr>
                        <a:t> internal Consequential Change test activities have completed this month.  This has been an extensive and successful phase with minimal defects but has seen a comprehensive testing </a:t>
                      </a:r>
                      <a:r>
                        <a:rPr lang="en-US" sz="900" b="0" kern="1200" baseline="0" dirty="0" err="1">
                          <a:solidFill>
                            <a:schemeClr val="tx1"/>
                          </a:solidFill>
                          <a:latin typeface="+mn-lt"/>
                          <a:ea typeface="+mn-ea"/>
                          <a:cs typeface="Arial"/>
                        </a:rPr>
                        <a:t>programme</a:t>
                      </a:r>
                      <a:r>
                        <a:rPr lang="en-US" sz="900" b="0" kern="1200" baseline="0" dirty="0">
                          <a:solidFill>
                            <a:schemeClr val="tx1"/>
                          </a:solidFill>
                          <a:latin typeface="+mn-lt"/>
                          <a:ea typeface="+mn-ea"/>
                          <a:cs typeface="Arial"/>
                        </a:rPr>
                        <a:t> which included our Programme testing team alongside dedicated business SME’s providing assurance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74000">
                          <a:srgbClr val="92D050"/>
                        </a:gs>
                        <a:gs pos="83000">
                          <a:srgbClr val="92D050"/>
                        </a:gs>
                        <a:gs pos="100000">
                          <a:srgbClr val="92D050"/>
                        </a:gs>
                      </a:gsLst>
                      <a:lin ang="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74000">
                          <a:srgbClr val="92D050"/>
                        </a:gs>
                        <a:gs pos="83000">
                          <a:srgbClr val="92D050"/>
                        </a:gs>
                        <a:gs pos="100000">
                          <a:srgbClr val="92D050"/>
                        </a:gs>
                      </a:gsLst>
                      <a:lin ang="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and external preparatory activities continue towards DM Live Rehearsal and Transition test phases. Currently the Programme are progressing CRD-071 which proposes to de-scope In-Flights from the transitional period.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err="1">
                          <a:solidFill>
                            <a:schemeClr val="tx1"/>
                          </a:solidFill>
                          <a:effectLst/>
                          <a:latin typeface="+mn-lt"/>
                          <a:ea typeface="+mn-ea"/>
                          <a:cs typeface="+mn-cs"/>
                        </a:rPr>
                        <a:t>SoLR</a:t>
                      </a:r>
                      <a:r>
                        <a:rPr lang="en-GB" sz="900" b="1" kern="1200" dirty="0">
                          <a:solidFill>
                            <a:schemeClr val="tx1"/>
                          </a:solidFill>
                          <a:effectLst/>
                          <a:latin typeface="+mn-lt"/>
                          <a:ea typeface="+mn-ea"/>
                          <a:cs typeface="+mn-cs"/>
                        </a:rPr>
                        <a:t>; </a:t>
                      </a:r>
                      <a:r>
                        <a:rPr lang="en-GB" sz="900" b="0" kern="1200" dirty="0">
                          <a:solidFill>
                            <a:schemeClr val="tx1"/>
                          </a:solidFill>
                          <a:effectLst/>
                          <a:latin typeface="+mn-lt"/>
                          <a:ea typeface="+mn-ea"/>
                          <a:cs typeface="+mn-cs"/>
                        </a:rPr>
                        <a:t>Discussions continue at Programme level and at </a:t>
                      </a:r>
                      <a:r>
                        <a:rPr lang="en-GB" sz="900" b="0" kern="1200" dirty="0" err="1">
                          <a:solidFill>
                            <a:schemeClr val="tx1"/>
                          </a:solidFill>
                          <a:effectLst/>
                          <a:latin typeface="+mn-lt"/>
                          <a:ea typeface="+mn-ea"/>
                          <a:cs typeface="+mn-cs"/>
                        </a:rPr>
                        <a:t>ChMC</a:t>
                      </a:r>
                      <a:r>
                        <a:rPr lang="en-GB" sz="900" b="0" kern="1200" dirty="0">
                          <a:solidFill>
                            <a:schemeClr val="tx1"/>
                          </a:solidFill>
                          <a:effectLst/>
                          <a:latin typeface="+mn-lt"/>
                          <a:ea typeface="+mn-ea"/>
                          <a:cs typeface="+mn-cs"/>
                        </a:rPr>
                        <a:t>.</a:t>
                      </a:r>
                      <a:endParaRPr lang="en-GB" sz="900" dirty="0"/>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Core testing has completed.  Change requests are being progressed through internal testing in line with the Switching Programme release cycles and/or milestones.</a:t>
                      </a:r>
                      <a:endParaRPr lang="en-GB" sz="900" b="1" kern="1200" baseline="0" dirty="0">
                        <a:solidFill>
                          <a:schemeClr val="tx1"/>
                        </a:solidFill>
                        <a:latin typeface="+mn-lt"/>
                        <a:ea typeface="+mn-ea"/>
                        <a:cs typeface="Arial"/>
                      </a:endParaRPr>
                    </a:p>
                    <a:p>
                      <a:pPr marL="171450" lvl="0" indent="-171450">
                        <a:buFont typeface="Arial" panose="020B0604020202020204" pitchFamily="34" charset="0"/>
                        <a:buChar char="•"/>
                      </a:pPr>
                      <a:r>
                        <a:rPr lang="en-GB" sz="900" b="1" dirty="0"/>
                        <a:t>Data Migration: </a:t>
                      </a:r>
                      <a:r>
                        <a:rPr lang="en-GB" sz="900" dirty="0"/>
                        <a:t>Progressing to plan, Xoserve do have a couple of defects we are tracking through to fix.  Presently we are expecting the testing of at least one of the defects to take place during Live Rehearsal.</a:t>
                      </a:r>
                    </a:p>
                    <a:p>
                      <a:pPr marL="171450" lvl="0" indent="-171450">
                        <a:buFont typeface="Arial" panose="020B0604020202020204" pitchFamily="34" charset="0"/>
                        <a:buChar char="•"/>
                      </a:pPr>
                      <a:r>
                        <a:rPr lang="en-GB" sz="900" b="1" dirty="0"/>
                        <a:t>Market Trials: </a:t>
                      </a:r>
                      <a:r>
                        <a:rPr lang="en-GB" sz="900" b="0" dirty="0"/>
                        <a:t>The CR to remove Market Trials has progressed through the Ofgem Change Advisory Team meeting.  The CR has now been presented to the Ofgem Testing Workgroups for the relevant milestones to be removed from the Programme Plan.</a:t>
                      </a: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Live Rehearsal: </a:t>
                      </a:r>
                      <a:r>
                        <a:rPr lang="en-GB" sz="1000" b="0" kern="1200" dirty="0">
                          <a:solidFill>
                            <a:schemeClr val="tx1"/>
                          </a:solidFill>
                          <a:effectLst/>
                          <a:latin typeface="+mn-lt"/>
                          <a:ea typeface="+mn-ea"/>
                          <a:cs typeface="+mn-cs"/>
                        </a:rPr>
                        <a:t>Commenced smoke testing</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Progress CR testing and any relevant regression tests</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err="1">
                          <a:solidFill>
                            <a:schemeClr val="tx1"/>
                          </a:solidFill>
                          <a:effectLst/>
                          <a:latin typeface="+mn-lt"/>
                          <a:ea typeface="+mn-ea"/>
                          <a:cs typeface="+mn-cs"/>
                        </a:rPr>
                        <a:t>SoLR</a:t>
                      </a:r>
                      <a:r>
                        <a:rPr lang="en-GB" sz="1000" b="1" kern="1200" baseline="0" dirty="0">
                          <a:solidFill>
                            <a:schemeClr val="tx1"/>
                          </a:solidFill>
                          <a:effectLst/>
                          <a:latin typeface="+mn-lt"/>
                          <a:ea typeface="+mn-ea"/>
                          <a:cs typeface="+mn-cs"/>
                        </a:rPr>
                        <a:t>: </a:t>
                      </a:r>
                      <a:r>
                        <a:rPr lang="en-GB" sz="1000" b="0" kern="1200" baseline="0" dirty="0">
                          <a:solidFill>
                            <a:schemeClr val="tx1"/>
                          </a:solidFill>
                          <a:effectLst/>
                          <a:latin typeface="+mn-lt"/>
                          <a:ea typeface="+mn-ea"/>
                          <a:cs typeface="+mn-cs"/>
                        </a:rPr>
                        <a:t>Discussions continue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MAP C: </a:t>
                      </a:r>
                      <a:r>
                        <a:rPr lang="en-GB" sz="1000" b="0" kern="1200" baseline="0" dirty="0">
                          <a:solidFill>
                            <a:schemeClr val="tx1"/>
                          </a:solidFill>
                          <a:effectLst/>
                          <a:latin typeface="+mn-lt"/>
                          <a:ea typeface="+mn-ea"/>
                          <a:cs typeface="+mn-cs"/>
                        </a:rPr>
                        <a:t>Detailed Design in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Market Trials:</a:t>
                      </a:r>
                      <a:r>
                        <a:rPr lang="en-GB" sz="1000" b="0" kern="1200" baseline="0" dirty="0">
                          <a:solidFill>
                            <a:schemeClr val="tx1"/>
                          </a:solidFill>
                          <a:effectLst/>
                          <a:latin typeface="+mn-lt"/>
                          <a:ea typeface="+mn-ea"/>
                          <a:cs typeface="+mn-cs"/>
                        </a:rPr>
                        <a:t> Closure following Switching Programme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REC: </a:t>
                      </a:r>
                      <a:r>
                        <a:rPr lang="en-GB" sz="1000" b="0" kern="1200" baseline="0" dirty="0">
                          <a:solidFill>
                            <a:schemeClr val="tx1"/>
                          </a:solidFill>
                          <a:effectLst/>
                          <a:latin typeface="+mn-lt"/>
                          <a:ea typeface="+mn-ea"/>
                          <a:cs typeface="+mn-cs"/>
                        </a:rPr>
                        <a:t>Continue REC schedule review as per Ofgem timelines</a:t>
                      </a:r>
                      <a:r>
                        <a:rPr lang="en-GB" sz="1000" b="1" kern="1200" baseline="0" dirty="0">
                          <a:solidFill>
                            <a:schemeClr val="tx1"/>
                          </a:solidFill>
                          <a:effectLst/>
                          <a:latin typeface="+mn-lt"/>
                          <a:ea typeface="+mn-ea"/>
                          <a:cs typeface="+mn-cs"/>
                        </a:rPr>
                        <a:t>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742040468"/>
              </p:ext>
            </p:extLst>
          </p:nvPr>
        </p:nvGraphicFramePr>
        <p:xfrm>
          <a:off x="0" y="446380"/>
          <a:ext cx="9125999" cy="446323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FFC000"/>
                        </a:gs>
                        <a:gs pos="36000">
                          <a:srgbClr val="26A412"/>
                        </a:gs>
                        <a:gs pos="62000">
                          <a:srgbClr val="00B050"/>
                        </a:gs>
                        <a:gs pos="100000">
                          <a:srgbClr val="00B050"/>
                        </a:gs>
                      </a:gsLst>
                      <a:lin ang="0" scaled="1"/>
                    </a:gra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Amber/Green: due to ongoing resource constraints, mitigations are in place. Internal &amp; External SIT support in progress. On track to delivery to internal testing ahead of external programme testing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complete for all upcoming test phases such as UEPT, E2E, OT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Smoke testing complete for UIT and OT</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Internal Service Management activities continue to feed into OT and internal OAT</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A CR has been raised (CR-072) and discussed at Change Advisory Workgroup (CAT) to align Switching Programme SLAs to match Xoserve’s existing response times. Our existing resolution times are more stringent than the Programme’s hence needs no change.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259628892"/>
              </p:ext>
            </p:extLst>
          </p:nvPr>
        </p:nvGraphicFramePr>
        <p:xfrm>
          <a:off x="0" y="744083"/>
          <a:ext cx="9125999" cy="4098939"/>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93751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Arial" panose="020B0604020202020204" pitchFamily="34" charset="0"/>
                        <a:buNone/>
                      </a:pPr>
                      <a:r>
                        <a:rPr lang="en-GB" sz="1050" dirty="0"/>
                        <a:t>DM NF Cycle 2 is due to complete this Thursday 1</a:t>
                      </a:r>
                      <a:r>
                        <a:rPr lang="en-GB" sz="1050" baseline="30000" dirty="0"/>
                        <a:t>st</a:t>
                      </a:r>
                      <a:r>
                        <a:rPr lang="en-GB" sz="1050" dirty="0"/>
                        <a:t> April. Xoserve do have a defects to fix from this cycle, we will be progressing the fix and testing with the SI via a work off plan.  Smoke testing for Live Rehearsal is complete.  System data refresh activity will commence prior to Live Rehearsal.</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dirty="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The CR to remove Market Trials milestones from the Switching Programme Plan and discussed with Industry Parties via the CAT Working Group.  Pending approval from Ofgem Testing Workgroup for milestone removal.</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5096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Detailed Design has commenced and is progressing.  Design is due to complete in the next two weeks.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Industry discussion continue at the relevant Governance Workgroups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ext uri="{D42A27DB-BD31-4B8C-83A1-F6EECF244321}">
                <p14:modId xmlns:p14="http://schemas.microsoft.com/office/powerpoint/2010/main" val="3096385749"/>
              </p:ext>
            </p:extLst>
          </p:nvPr>
        </p:nvGraphicFramePr>
        <p:xfrm>
          <a:off x="85652" y="483884"/>
          <a:ext cx="8972695" cy="4382637"/>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20476">
                  <a:extLst>
                    <a:ext uri="{9D8B030D-6E8A-4147-A177-3AD203B41FA5}">
                      <a16:colId xmlns:a16="http://schemas.microsoft.com/office/drawing/2014/main" val="20002"/>
                    </a:ext>
                  </a:extLst>
                </a:gridCol>
                <a:gridCol w="1610797">
                  <a:extLst>
                    <a:ext uri="{9D8B030D-6E8A-4147-A177-3AD203B41FA5}">
                      <a16:colId xmlns:a16="http://schemas.microsoft.com/office/drawing/2014/main" val="20003"/>
                    </a:ext>
                  </a:extLst>
                </a:gridCol>
                <a:gridCol w="1828801">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475145">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388757">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64569</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environment for DM live rehearsal will not be ready in time  because of late running DM NF, and insufficient time allowed on the CSSIP for a full refresh to a new data copy (4 weeks) leading to late start to smoke test and test prep (TE700)</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Clarity required from SI on what is or isn't needed for the various sub phases of live rehearsal</a:t>
                      </a:r>
                    </a:p>
                  </a:txBody>
                  <a:tcPr marL="0" marR="0" marT="0" marB="0" anchor="ctr">
                    <a:solidFill>
                      <a:srgbClr val="CED1E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mn-lt"/>
                          <a:ea typeface="+mn-ea"/>
                          <a:cs typeface="+mn-cs"/>
                        </a:rPr>
                        <a:t>Requirements completed. Walkthrough with the environment team to be setup. DM NF currently running 3 days ahead of schedule</a:t>
                      </a:r>
                      <a:endParaRPr lang="en-GB" sz="800" b="0" i="0" u="none" strike="noStrike" kern="1200" dirty="0">
                        <a:solidFill>
                          <a:schemeClr val="tx1"/>
                        </a:solidFill>
                        <a:effectLst/>
                        <a:latin typeface="+mn-lt"/>
                        <a:ea typeface="+mn-ea"/>
                        <a:cs typeface="+mn-cs"/>
                      </a:endParaRPr>
                    </a:p>
                    <a:p>
                      <a:pPr algn="l" rtl="0" fontAlgn="ct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02/04/21</a:t>
                      </a:r>
                    </a:p>
                  </a:txBody>
                  <a:tcPr marL="0" marR="0" marT="0" marB="0" anchor="ctr">
                    <a:solidFill>
                      <a:srgbClr val="CED1E2"/>
                    </a:solidFill>
                  </a:tcPr>
                </a:tc>
                <a:extLst>
                  <a:ext uri="{0D108BD9-81ED-4DB2-BD59-A6C34878D82A}">
                    <a16:rowId xmlns:a16="http://schemas.microsoft.com/office/drawing/2014/main" val="1215021621"/>
                  </a:ext>
                </a:extLst>
              </a:tr>
              <a:tr h="718908">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64158</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Operational Choreography CR that is in progress may be approved because it might be deemed necessary by the central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leading to further plan considerations (at both the central and individual PUI's plans) and cost implications to </a:t>
                      </a:r>
                      <a:r>
                        <a:rPr lang="en-US" sz="800" b="0" i="0" u="none" strike="noStrike" dirty="0" err="1">
                          <a:solidFill>
                            <a:schemeClr val="tx1"/>
                          </a:solidFill>
                          <a:effectLst/>
                          <a:latin typeface="Arial" panose="020B0604020202020204" pitchFamily="34" charset="0"/>
                        </a:rPr>
                        <a:t>Xoserve</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This has been raised with SI/DCC &amp; Ofgem. This is being tracked collectively via the MAD log actions. Should this CR be approved, this action will be addressed with central bodies</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CR-D060/61 still pending PIA review. Dates moved out further to accommodate.</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24/04/21</a:t>
                      </a:r>
                    </a:p>
                  </a:txBody>
                  <a:tcPr marL="0" marR="0" marT="0" marB="0" anchor="ctr">
                    <a:solidFill>
                      <a:srgbClr val="CED1E2"/>
                    </a:solidFill>
                  </a:tcPr>
                </a:tc>
                <a:extLst>
                  <a:ext uri="{0D108BD9-81ED-4DB2-BD59-A6C34878D82A}">
                    <a16:rowId xmlns:a16="http://schemas.microsoft.com/office/drawing/2014/main" val="3099326727"/>
                  </a:ext>
                </a:extLst>
              </a:tr>
              <a:tr h="958544">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64171</a:t>
                      </a:r>
                    </a:p>
                  </a:txBody>
                  <a:tcPr marL="6350" marR="6350" marT="635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Transition and Cutover</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a:t>
                      </a:r>
                      <a:r>
                        <a:rPr lang="en-US" sz="800" b="0" i="0" u="none" strike="noStrike" dirty="0" err="1">
                          <a:solidFill>
                            <a:schemeClr val="tx1"/>
                          </a:solidFill>
                          <a:effectLst/>
                          <a:latin typeface="Arial" panose="020B0604020202020204" pitchFamily="34" charset="0"/>
                        </a:rPr>
                        <a:t>SoLR</a:t>
                      </a:r>
                      <a:r>
                        <a:rPr lang="en-US" sz="800" b="0" i="0" u="none" strike="noStrike" dirty="0">
                          <a:solidFill>
                            <a:schemeClr val="tx1"/>
                          </a:solidFill>
                          <a:effectLst/>
                          <a:latin typeface="Arial" panose="020B0604020202020204" pitchFamily="34" charset="0"/>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Raise the risk with Ofgem and SI to understand what non-functional considerations have been applied to enable </a:t>
                      </a:r>
                      <a:r>
                        <a:rPr lang="en-US" sz="800" b="0" i="0" u="none" strike="noStrike" dirty="0" err="1">
                          <a:solidFill>
                            <a:schemeClr val="tx1"/>
                          </a:solidFill>
                          <a:effectLst/>
                          <a:latin typeface="+mn-lt"/>
                        </a:rPr>
                        <a:t>Lankmark</a:t>
                      </a:r>
                      <a:r>
                        <a:rPr lang="en-US" sz="800" b="0" i="0" u="none" strike="noStrike" dirty="0">
                          <a:solidFill>
                            <a:schemeClr val="tx1"/>
                          </a:solidFill>
                          <a:effectLst/>
                          <a:latin typeface="+mn-lt"/>
                        </a:rPr>
                        <a:t> to manage the increased volumes</a:t>
                      </a:r>
                    </a:p>
                    <a:p>
                      <a:pPr algn="l" fontAlgn="ctr"/>
                      <a:r>
                        <a:rPr lang="en-US" sz="800" b="0" i="0" u="none" strike="noStrike" dirty="0">
                          <a:solidFill>
                            <a:schemeClr val="tx1"/>
                          </a:solidFill>
                          <a:effectLst/>
                          <a:latin typeface="+mn-lt"/>
                        </a:rPr>
                        <a:t>Raise with the SI to include a transition test scenario if relevant to mitigate this possibility</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has been discussed with the SI and Xoserve and the view from the SI is that Gate Closure is the only processing dependency on CSS. Gate Closure timings have been tested as part of SIT NFR and no concerns have been noted</a:t>
                      </a:r>
                    </a:p>
                    <a:p>
                      <a:pPr algn="l" rtl="0" fontAlgn="ctr"/>
                      <a:r>
                        <a:rPr lang="en-US" sz="800" b="0" i="0" u="none" strike="noStrike" kern="1200" dirty="0">
                          <a:solidFill>
                            <a:schemeClr val="tx1"/>
                          </a:solidFill>
                          <a:effectLst/>
                          <a:latin typeface="+mn-lt"/>
                          <a:ea typeface="+mn-ea"/>
                          <a:cs typeface="+mn-cs"/>
                        </a:rPr>
                        <a:t>Additionally, Xoserve will undertake Gas Day Testing simulating the Gate Closure from CSS, on the assumption that CSS will be meet the Gate Closure timelines following Go-live. Awaiting confirmation from SI on next steps</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30/04/21</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5" name="Table 4"/>
          <p:cNvGraphicFramePr>
            <a:graphicFrameLocks noGrp="1"/>
          </p:cNvGraphicFramePr>
          <p:nvPr>
            <p:extLst>
              <p:ext uri="{D42A27DB-BD31-4B8C-83A1-F6EECF244321}">
                <p14:modId xmlns:p14="http://schemas.microsoft.com/office/powerpoint/2010/main" val="4238810733"/>
              </p:ext>
            </p:extLst>
          </p:nvPr>
        </p:nvGraphicFramePr>
        <p:xfrm>
          <a:off x="85651" y="503604"/>
          <a:ext cx="8972695" cy="4207723"/>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824071">
                <a:tc>
                  <a:txBody>
                    <a:bodyPr/>
                    <a:lstStyle/>
                    <a:p>
                      <a:pPr algn="ctr" fontAlgn="ctr"/>
                      <a:r>
                        <a:rPr lang="en-GB" sz="79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790" dirty="0">
                        <a:solidFill>
                          <a:schemeClr val="tx1"/>
                        </a:solidFill>
                        <a:latin typeface="+mn-lt"/>
                      </a:endParaRPr>
                    </a:p>
                  </a:txBody>
                  <a:tcPr marL="36000" marR="36000" marT="36000" marB="36000" anchor="ctr">
                    <a:solidFill>
                      <a:srgbClr val="FFC000"/>
                    </a:solidFill>
                  </a:tcPr>
                </a:tc>
                <a:tc>
                  <a:txBody>
                    <a:bodyPr/>
                    <a:lstStyle/>
                    <a:p>
                      <a:pPr algn="ctr" fontAlgn="b"/>
                      <a:r>
                        <a:rPr lang="en-GB" sz="79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in the </a:t>
                      </a:r>
                      <a:r>
                        <a:rPr lang="en-US" sz="790" b="0" i="0" u="none" strike="noStrike" dirty="0" err="1">
                          <a:solidFill>
                            <a:schemeClr val="tx1"/>
                          </a:solidFill>
                          <a:effectLst/>
                          <a:latin typeface="Arial" panose="020B0604020202020204" pitchFamily="34" charset="0"/>
                        </a:rPr>
                        <a:t>Programme</a:t>
                      </a:r>
                      <a:r>
                        <a:rPr lang="en-US" sz="79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790" b="0" i="0" u="none" strike="noStrike" kern="1200" dirty="0">
                          <a:solidFill>
                            <a:schemeClr val="tx1"/>
                          </a:solidFill>
                          <a:effectLst/>
                          <a:latin typeface="+mn-lt"/>
                          <a:ea typeface="+mn-ea"/>
                          <a:cs typeface="+mn-cs"/>
                        </a:rPr>
                        <a:t>Continues to be monitored until Tranche 1 of E2E is complete</a:t>
                      </a:r>
                      <a:endParaRPr lang="en-GB" sz="79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mn-lt"/>
                        </a:rPr>
                        <a:t>01/08/21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79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790" b="0" i="0" u="none" strike="noStrike" dirty="0">
                        <a:solidFill>
                          <a:schemeClr val="tx1"/>
                        </a:solidFill>
                        <a:effectLst/>
                        <a:latin typeface="Arial" panose="020B0604020202020204" pitchFamily="34" charset="0"/>
                      </a:endParaRPr>
                    </a:p>
                    <a:p>
                      <a:pPr algn="l" fontAlgn="ctr"/>
                      <a:endParaRPr lang="en-US" sz="790" b="0" i="0" u="none" strike="noStrike" dirty="0">
                        <a:solidFill>
                          <a:schemeClr val="tx1"/>
                        </a:solidFill>
                        <a:effectLst/>
                        <a:latin typeface="Arial" panose="020B0604020202020204" pitchFamily="34" charset="0"/>
                      </a:endParaRPr>
                    </a:p>
                    <a:p>
                      <a:pPr algn="l" fontAlgn="ctr"/>
                      <a:r>
                        <a:rPr lang="en-US" sz="79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790" dirty="0"/>
                        <a:t>This CR has been raised and discussed in CAT. Ofgem will be raising this in </a:t>
                      </a:r>
                      <a:r>
                        <a:rPr lang="en-US" sz="790" dirty="0" err="1"/>
                        <a:t>Defsign</a:t>
                      </a:r>
                      <a:r>
                        <a:rPr lang="en-US" sz="790" dirty="0"/>
                        <a:t> Forum to understand SLA expectations better</a:t>
                      </a:r>
                      <a:endParaRPr lang="en-GB" sz="790" dirty="0">
                        <a:solidFill>
                          <a:schemeClr val="tx1"/>
                        </a:solidFill>
                        <a:latin typeface="+mn-lt"/>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Arial" panose="020B0604020202020204" pitchFamily="34" charset="0"/>
                        </a:rPr>
                        <a:t>26/04/21</a:t>
                      </a:r>
                    </a:p>
                  </a:txBody>
                  <a:tcPr marL="0" marR="0" marT="0" marB="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790" b="0" i="0" u="none" strike="noStrike" dirty="0">
                          <a:solidFill>
                            <a:schemeClr val="tx1"/>
                          </a:solidFill>
                          <a:effectLst/>
                          <a:latin typeface="Arial" panose="020B0604020202020204" pitchFamily="34" charset="0"/>
                        </a:rPr>
                        <a:t>64898</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mn-lt"/>
                          <a:ea typeface="+mn-ea"/>
                          <a:cs typeface="+mn-cs"/>
                        </a:rPr>
                        <a:t>Data</a:t>
                      </a:r>
                    </a:p>
                  </a:txBody>
                  <a:tcPr marL="6350" marR="6350" marT="6350" marB="0" anchor="ctr">
                    <a:solidFill>
                      <a:srgbClr val="CED1E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mn-lt"/>
                          <a:ea typeface="+mn-ea"/>
                          <a:cs typeface="+mn-cs"/>
                        </a:rPr>
                        <a:t>There is a risk that the additional late requests for Rel and </a:t>
                      </a:r>
                      <a:r>
                        <a:rPr lang="en-US" sz="800" b="0" i="0" u="none" strike="noStrike" kern="1200" dirty="0" err="1">
                          <a:solidFill>
                            <a:schemeClr val="tx1"/>
                          </a:solidFill>
                          <a:effectLst/>
                          <a:latin typeface="+mn-lt"/>
                          <a:ea typeface="+mn-ea"/>
                          <a:cs typeface="+mn-cs"/>
                        </a:rPr>
                        <a:t>RegID</a:t>
                      </a:r>
                      <a:r>
                        <a:rPr lang="en-US" sz="800" b="0" i="0" u="none" strike="noStrike" kern="1200" dirty="0">
                          <a:solidFill>
                            <a:schemeClr val="tx1"/>
                          </a:solidFill>
                          <a:effectLst/>
                          <a:latin typeface="+mn-lt"/>
                          <a:ea typeface="+mn-ea"/>
                          <a:cs typeface="+mn-cs"/>
                        </a:rPr>
                        <a:t> loads for UIT can't be accommodated by the Correla data team because they are not planned activity, and the data is expected to be received w/c 12/04 just as prep work for Live rehearsal is underway leading to some missing data in UIT</a:t>
                      </a:r>
                    </a:p>
                    <a:p>
                      <a:pPr algn="l" fontAlgn="ctr"/>
                      <a:endParaRPr lang="en-US" sz="79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Xoserve have specified dates by which these requests need to be issued in order to be in a position to fulfil these</a:t>
                      </a:r>
                    </a:p>
                  </a:txBody>
                  <a:tcPr marL="0" marR="0" marT="0" marB="0" anchor="ctr">
                    <a:solidFill>
                      <a:srgbClr val="CED1E2"/>
                    </a:solidFill>
                  </a:tcPr>
                </a:tc>
                <a:tc>
                  <a:txBody>
                    <a:bodyPr/>
                    <a:lstStyle/>
                    <a:p>
                      <a:r>
                        <a:rPr lang="en-GB" sz="790" dirty="0">
                          <a:solidFill>
                            <a:schemeClr val="tx1"/>
                          </a:solidFill>
                          <a:latin typeface="+mn-lt"/>
                        </a:rPr>
                        <a:t>Being monitored on a regular basis</a:t>
                      </a: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Arial" panose="020B0604020202020204" pitchFamily="34" charset="0"/>
                        </a:rPr>
                        <a:t>12/04/21</a:t>
                      </a:r>
                    </a:p>
                  </a:txBody>
                  <a:tcPr marL="0" marR="0" marT="0" marB="0" anchor="ctr">
                    <a:solidFill>
                      <a:srgbClr val="CED1E2"/>
                    </a:solidFill>
                  </a:tcPr>
                </a:tc>
                <a:extLst>
                  <a:ext uri="{0D108BD9-81ED-4DB2-BD59-A6C34878D82A}">
                    <a16:rowId xmlns:a16="http://schemas.microsoft.com/office/drawing/2014/main" val="3257186867"/>
                  </a:ext>
                </a:extLst>
              </a:tr>
              <a:tr h="824071">
                <a:tc>
                  <a:txBody>
                    <a:bodyPr/>
                    <a:lstStyle/>
                    <a:p>
                      <a:pPr algn="ctr" fontAlgn="ctr"/>
                      <a:r>
                        <a:rPr lang="en-GB" sz="790" b="0" i="0" u="none" strike="noStrike" dirty="0">
                          <a:solidFill>
                            <a:schemeClr val="tx1"/>
                          </a:solidFill>
                          <a:effectLst/>
                          <a:latin typeface="Arial" panose="020B0604020202020204" pitchFamily="34" charset="0"/>
                        </a:rPr>
                        <a:t>64425</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mn-lt"/>
                          <a:ea typeface="+mn-ea"/>
                          <a:cs typeface="+mn-cs"/>
                        </a:rPr>
                        <a:t>There is a risk that processing issues (such as key timings not being met) may crop on Day 1 because the end to end Day in Life of CSS processing  has not been undertaken from a PUI perspective in any of the Switching Programme Test phases leading to potential industry wide processing challenges on Day 1. </a:t>
                      </a:r>
                    </a:p>
                    <a:p>
                      <a:pPr algn="l" fontAlgn="ctr"/>
                      <a:endParaRPr lang="en-US" sz="79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This has been discussed with the SI and Xoserve and the view from the SI is that Gate Closure is the only processing dependency on CSS. Gate Closure timings have been tested as part of SIT NFR and no concerns have been noted</a:t>
                      </a:r>
                    </a:p>
                    <a:p>
                      <a:pPr algn="l" fontAlgn="ctr"/>
                      <a:endParaRPr lang="en-US" sz="79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r>
                        <a:rPr lang="en-GB" sz="790" dirty="0">
                          <a:solidFill>
                            <a:schemeClr val="tx1"/>
                          </a:solidFill>
                          <a:latin typeface="+mn-lt"/>
                        </a:rPr>
                        <a:t>Awaiting confirmation of formal acceptance of this risk from the Switching Programme</a:t>
                      </a: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Arial" panose="020B0604020202020204" pitchFamily="34" charset="0"/>
                        </a:rPr>
                        <a:t>08/04/21</a:t>
                      </a:r>
                    </a:p>
                  </a:txBody>
                  <a:tcPr marL="0" marR="0" marT="0" marB="0" anchor="ctr">
                    <a:solidFill>
                      <a:srgbClr val="CED1E2"/>
                    </a:solidFill>
                  </a:tcPr>
                </a:tc>
                <a:extLst>
                  <a:ext uri="{0D108BD9-81ED-4DB2-BD59-A6C34878D82A}">
                    <a16:rowId xmlns:a16="http://schemas.microsoft.com/office/drawing/2014/main" val="2460951014"/>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57A2543B-A349-4589-89F6-15261CFDC617}"/>
              </a:ext>
            </a:extLst>
          </p:cNvPr>
          <p:cNvPicPr>
            <a:picLocks noChangeAspect="1"/>
          </p:cNvPicPr>
          <p:nvPr/>
        </p:nvPicPr>
        <p:blipFill>
          <a:blip r:embed="rId3"/>
          <a:stretch>
            <a:fillRect/>
          </a:stretch>
        </p:blipFill>
        <p:spPr>
          <a:xfrm>
            <a:off x="138023" y="426463"/>
            <a:ext cx="8807569" cy="4663062"/>
          </a:xfrm>
          <a:prstGeom prst="rect">
            <a:avLst/>
          </a:prstGeom>
        </p:spPr>
      </p:pic>
    </p:spTree>
    <p:extLst>
      <p:ext uri="{BB962C8B-B14F-4D97-AF65-F5344CB8AC3E}">
        <p14:creationId xmlns:p14="http://schemas.microsoft.com/office/powerpoint/2010/main" val="50442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367307" y="482093"/>
          <a:ext cx="8523081" cy="4595055"/>
        </p:xfrm>
        <a:graphic>
          <a:graphicData uri="http://schemas.openxmlformats.org/drawingml/2006/table">
            <a:tbl>
              <a:tblPr firstRow="1" bandRow="1">
                <a:tableStyleId>{5C22544A-7EE6-4342-B048-85BDC9FD1C3A}</a:tableStyleId>
              </a:tblPr>
              <a:tblGrid>
                <a:gridCol w="4208416">
                  <a:extLst>
                    <a:ext uri="{9D8B030D-6E8A-4147-A177-3AD203B41FA5}">
                      <a16:colId xmlns:a16="http://schemas.microsoft.com/office/drawing/2014/main" val="997061046"/>
                    </a:ext>
                  </a:extLst>
                </a:gridCol>
                <a:gridCol w="539418">
                  <a:extLst>
                    <a:ext uri="{9D8B030D-6E8A-4147-A177-3AD203B41FA5}">
                      <a16:colId xmlns:a16="http://schemas.microsoft.com/office/drawing/2014/main" val="2723771934"/>
                    </a:ext>
                  </a:extLst>
                </a:gridCol>
                <a:gridCol w="1120104">
                  <a:extLst>
                    <a:ext uri="{9D8B030D-6E8A-4147-A177-3AD203B41FA5}">
                      <a16:colId xmlns:a16="http://schemas.microsoft.com/office/drawing/2014/main" val="3830117845"/>
                    </a:ext>
                  </a:extLst>
                </a:gridCol>
                <a:gridCol w="950526">
                  <a:extLst>
                    <a:ext uri="{9D8B030D-6E8A-4147-A177-3AD203B41FA5}">
                      <a16:colId xmlns:a16="http://schemas.microsoft.com/office/drawing/2014/main" val="194189712"/>
                    </a:ext>
                  </a:extLst>
                </a:gridCol>
                <a:gridCol w="1704617">
                  <a:extLst>
                    <a:ext uri="{9D8B030D-6E8A-4147-A177-3AD203B41FA5}">
                      <a16:colId xmlns:a16="http://schemas.microsoft.com/office/drawing/2014/main" val="3065248341"/>
                    </a:ext>
                  </a:extLst>
                </a:gridCol>
              </a:tblGrid>
              <a:tr h="325424">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38100" cmpd="sng">
                      <a:noFill/>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38100" cmpd="sng">
                      <a:noFill/>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38100" cmpd="sng">
                      <a:noFill/>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38100" cmpd="sng">
                      <a:noFill/>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38100" cmpd="sng">
                      <a:noFill/>
                    </a:lnB>
                  </a:tcPr>
                </a:tc>
                <a:extLst>
                  <a:ext uri="{0D108BD9-81ED-4DB2-BD59-A6C34878D82A}">
                    <a16:rowId xmlns:a16="http://schemas.microsoft.com/office/drawing/2014/main" val="4029148686"/>
                  </a:ext>
                </a:extLst>
              </a:tr>
              <a:tr h="148968">
                <a:tc>
                  <a:txBody>
                    <a:bodyPr/>
                    <a:lstStyle/>
                    <a:p>
                      <a:pPr algn="l" fontAlgn="t"/>
                      <a:r>
                        <a:rPr lang="en-GB" sz="700" b="0" i="0" u="none" strike="noStrike" dirty="0">
                          <a:solidFill>
                            <a:srgbClr val="000000"/>
                          </a:solidFill>
                          <a:effectLst/>
                          <a:latin typeface="+mj-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751528655"/>
                  </a:ext>
                </a:extLst>
              </a:tr>
              <a:tr h="161751">
                <a:tc>
                  <a:txBody>
                    <a:bodyPr/>
                    <a:lstStyle/>
                    <a:p>
                      <a:pPr algn="l" fontAlgn="t"/>
                      <a:r>
                        <a:rPr lang="en-US" sz="700" b="0" i="0" u="none" strike="noStrike" dirty="0">
                          <a:solidFill>
                            <a:srgbClr val="000000"/>
                          </a:solidFill>
                          <a:effectLst/>
                          <a:latin typeface="+mj-lt"/>
                        </a:rPr>
                        <a:t>Updates to the CSS Physical Interface Design (</a:t>
                      </a:r>
                      <a:r>
                        <a:rPr lang="en-US" sz="700" b="0" i="0" u="none" strike="noStrike" dirty="0" err="1">
                          <a:solidFill>
                            <a:srgbClr val="000000"/>
                          </a:solidFill>
                          <a:effectLst/>
                          <a:latin typeface="+mj-lt"/>
                        </a:rPr>
                        <a:t>PhID</a:t>
                      </a:r>
                      <a:r>
                        <a:rPr lang="en-US" sz="700" b="0" i="0" u="none" strike="noStrike" dirty="0">
                          <a:solidFill>
                            <a:srgbClr val="000000"/>
                          </a:solidFill>
                          <a:effectLst/>
                          <a:latin typeface="+mj-lt"/>
                        </a:rPr>
                        <a:t>).</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1257258831"/>
                  </a:ext>
                </a:extLst>
              </a:tr>
              <a:tr h="161751">
                <a:tc>
                  <a:txBody>
                    <a:bodyPr/>
                    <a:lstStyle/>
                    <a:p>
                      <a:pPr algn="l" fontAlgn="t"/>
                      <a:r>
                        <a:rPr lang="en-GB" sz="700" b="0" i="0" u="none" strike="noStrike" dirty="0">
                          <a:solidFill>
                            <a:srgbClr val="000000"/>
                          </a:solidFill>
                          <a:effectLst/>
                          <a:latin typeface="+mj-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1109646371"/>
                  </a:ext>
                </a:extLst>
              </a:tr>
              <a:tr h="161751">
                <a:tc>
                  <a:txBody>
                    <a:bodyPr/>
                    <a:lstStyle/>
                    <a:p>
                      <a:pPr algn="l" fontAlgn="t"/>
                      <a:r>
                        <a:rPr lang="en-US" sz="700" b="0" i="0" u="none" strike="noStrike" dirty="0" err="1">
                          <a:solidFill>
                            <a:srgbClr val="000000"/>
                          </a:solidFill>
                          <a:effectLst/>
                          <a:latin typeface="+mj-lt"/>
                        </a:rPr>
                        <a:t>Provide_CSS_RegistrationID_to_PUI_and_LPs</a:t>
                      </a:r>
                      <a:endParaRPr lang="en-US" sz="700" b="0" i="0" u="none" strike="noStrike" dirty="0">
                        <a:solidFill>
                          <a:srgbClr val="000000"/>
                        </a:solidFill>
                        <a:effectLst/>
                        <a:latin typeface="+mj-lt"/>
                      </a:endParaRP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a:solidFill>
                            <a:srgbClr val="000000"/>
                          </a:solidFill>
                          <a:effectLst/>
                          <a:latin typeface="+mj-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507945083"/>
                  </a:ext>
                </a:extLst>
              </a:tr>
              <a:tr h="161751">
                <a:tc>
                  <a:txBody>
                    <a:bodyPr/>
                    <a:lstStyle/>
                    <a:p>
                      <a:pPr algn="l" fontAlgn="t"/>
                      <a:r>
                        <a:rPr lang="en-US" sz="700" b="0" i="0" u="none" strike="noStrike">
                          <a:solidFill>
                            <a:srgbClr val="000000"/>
                          </a:solidFill>
                          <a:effectLst/>
                          <a:latin typeface="+mj-lt"/>
                        </a:rPr>
                        <a:t>Licence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a:solidFill>
                            <a:srgbClr val="000000"/>
                          </a:solidFill>
                          <a:effectLst/>
                          <a:latin typeface="+mj-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92668744"/>
                  </a:ext>
                </a:extLst>
              </a:tr>
              <a:tr h="161751">
                <a:tc>
                  <a:txBody>
                    <a:bodyPr/>
                    <a:lstStyle/>
                    <a:p>
                      <a:pPr algn="l" fontAlgn="t"/>
                      <a:r>
                        <a:rPr lang="en-US" sz="700" b="0" i="0" u="none" strike="noStrike" dirty="0">
                          <a:solidFill>
                            <a:srgbClr val="000000"/>
                          </a:solidFill>
                          <a:effectLst/>
                          <a:latin typeface="+mj-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t"/>
                      <a:r>
                        <a:rPr lang="en-GB" sz="7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197033543"/>
                  </a:ext>
                </a:extLst>
              </a:tr>
              <a:tr h="161751">
                <a:tc>
                  <a:txBody>
                    <a:bodyPr/>
                    <a:lstStyle/>
                    <a:p>
                      <a:pPr algn="l" fontAlgn="t"/>
                      <a:r>
                        <a:rPr lang="en-US" sz="700" b="0" i="0" u="none" strike="noStrike">
                          <a:solidFill>
                            <a:srgbClr val="000000"/>
                          </a:solidFill>
                          <a:effectLst/>
                          <a:latin typeface="+mj-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12077588"/>
                  </a:ext>
                </a:extLst>
              </a:tr>
              <a:tr h="161751">
                <a:tc>
                  <a:txBody>
                    <a:bodyPr/>
                    <a:lstStyle/>
                    <a:p>
                      <a:pPr algn="l" fontAlgn="t"/>
                      <a:r>
                        <a:rPr lang="en-US" sz="700" b="0" i="0" u="none" strike="noStrike" dirty="0">
                          <a:solidFill>
                            <a:srgbClr val="000000"/>
                          </a:solidFill>
                          <a:effectLst/>
                          <a:latin typeface="+mj-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t"/>
                      <a:r>
                        <a:rPr lang="en-GB" sz="700" b="0" i="0" u="none" strike="noStrike">
                          <a:solidFill>
                            <a:srgbClr val="000000"/>
                          </a:solidFill>
                          <a:effectLst/>
                          <a:latin typeface="+mj-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853703546"/>
                  </a:ext>
                </a:extLst>
              </a:tr>
              <a:tr h="161751">
                <a:tc>
                  <a:txBody>
                    <a:bodyPr/>
                    <a:lstStyle/>
                    <a:p>
                      <a:pPr algn="l" fontAlgn="b"/>
                      <a:r>
                        <a:rPr lang="en-GB" sz="700" b="0" i="0" u="none" strike="noStrike" dirty="0">
                          <a:solidFill>
                            <a:srgbClr val="000000"/>
                          </a:solidFill>
                          <a:effectLst/>
                          <a:latin typeface="+mj-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595974469"/>
                  </a:ext>
                </a:extLst>
              </a:tr>
              <a:tr h="161751">
                <a:tc>
                  <a:txBody>
                    <a:bodyPr/>
                    <a:lstStyle/>
                    <a:p>
                      <a:pPr algn="l" fontAlgn="b"/>
                      <a:r>
                        <a:rPr lang="en-US" sz="700" b="0" i="0" u="none" strike="noStrike" dirty="0">
                          <a:solidFill>
                            <a:srgbClr val="000000"/>
                          </a:solidFill>
                          <a:effectLst/>
                          <a:latin typeface="+mj-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dirty="0">
                          <a:solidFill>
                            <a:srgbClr val="000000"/>
                          </a:solidFill>
                          <a:effectLst/>
                          <a:latin typeface="+mj-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653742555"/>
                  </a:ext>
                </a:extLst>
              </a:tr>
              <a:tr h="190291">
                <a:tc>
                  <a:txBody>
                    <a:bodyPr/>
                    <a:lstStyle/>
                    <a:p>
                      <a:pPr algn="l" fontAlgn="b"/>
                      <a:r>
                        <a:rPr lang="en-US" sz="700" b="0" i="0" u="none" strike="noStrike" dirty="0">
                          <a:solidFill>
                            <a:srgbClr val="000000"/>
                          </a:solidFill>
                          <a:effectLst/>
                          <a:latin typeface="+mj-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dirty="0">
                          <a:solidFill>
                            <a:srgbClr val="000000"/>
                          </a:solidFill>
                          <a:effectLst/>
                          <a:latin typeface="+mj-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473898194"/>
                  </a:ext>
                </a:extLst>
              </a:tr>
              <a:tr h="161751">
                <a:tc>
                  <a:txBody>
                    <a:bodyPr/>
                    <a:lstStyle/>
                    <a:p>
                      <a:pPr algn="l" fontAlgn="b"/>
                      <a:r>
                        <a:rPr lang="en-GB" sz="700" b="0" i="0" u="none" strike="noStrike">
                          <a:solidFill>
                            <a:srgbClr val="000000"/>
                          </a:solidFill>
                          <a:effectLst/>
                          <a:latin typeface="+mj-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811377997"/>
                  </a:ext>
                </a:extLst>
              </a:tr>
              <a:tr h="161751">
                <a:tc>
                  <a:txBody>
                    <a:bodyPr/>
                    <a:lstStyle/>
                    <a:p>
                      <a:pPr algn="l" fontAlgn="b"/>
                      <a:r>
                        <a:rPr lang="en-US" sz="700" b="0" i="0" u="none" strike="noStrike">
                          <a:solidFill>
                            <a:srgbClr val="000000"/>
                          </a:solidFill>
                          <a:effectLst/>
                          <a:latin typeface="+mj-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dirty="0">
                          <a:solidFill>
                            <a:srgbClr val="000000"/>
                          </a:solidFill>
                          <a:effectLst/>
                          <a:latin typeface="+mj-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982708138"/>
                  </a:ext>
                </a:extLst>
              </a:tr>
              <a:tr h="161751">
                <a:tc>
                  <a:txBody>
                    <a:bodyPr/>
                    <a:lstStyle/>
                    <a:p>
                      <a:pPr algn="l" fontAlgn="b"/>
                      <a:r>
                        <a:rPr lang="fr-FR" sz="700" b="0" i="0" u="none" strike="noStrike">
                          <a:solidFill>
                            <a:srgbClr val="000000"/>
                          </a:solidFill>
                          <a:effectLst/>
                          <a:latin typeface="+mj-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dirty="0">
                          <a:solidFill>
                            <a:srgbClr val="000000"/>
                          </a:solidFill>
                          <a:effectLst/>
                          <a:latin typeface="+mj-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1119725783"/>
                  </a:ext>
                </a:extLst>
              </a:tr>
              <a:tr h="161751">
                <a:tc>
                  <a:txBody>
                    <a:bodyPr/>
                    <a:lstStyle/>
                    <a:p>
                      <a:pPr algn="l" fontAlgn="b"/>
                      <a:r>
                        <a:rPr lang="en-GB" sz="700" b="0" i="0" u="none" strike="noStrike">
                          <a:solidFill>
                            <a:srgbClr val="000000"/>
                          </a:solidFill>
                          <a:effectLst/>
                          <a:latin typeface="+mj-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dirty="0">
                          <a:solidFill>
                            <a:srgbClr val="000000"/>
                          </a:solidFill>
                          <a:effectLst/>
                          <a:latin typeface="+mj-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403325048"/>
                  </a:ext>
                </a:extLst>
              </a:tr>
              <a:tr h="158490">
                <a:tc>
                  <a:txBody>
                    <a:bodyPr/>
                    <a:lstStyle/>
                    <a:p>
                      <a:pPr algn="l" fontAlgn="b"/>
                      <a:r>
                        <a:rPr lang="en-US" sz="700" b="0" i="0" u="none" strike="noStrike" dirty="0">
                          <a:solidFill>
                            <a:srgbClr val="000000"/>
                          </a:solidFill>
                          <a:effectLst/>
                          <a:latin typeface="+mj-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4000169379"/>
                  </a:ext>
                </a:extLst>
              </a:tr>
              <a:tr h="161751">
                <a:tc>
                  <a:txBody>
                    <a:bodyPr/>
                    <a:lstStyle/>
                    <a:p>
                      <a:pPr algn="l" fontAlgn="b"/>
                      <a:r>
                        <a:rPr lang="en-US" sz="700" b="0" i="0" u="none" strike="noStrike" dirty="0">
                          <a:solidFill>
                            <a:srgbClr val="000000"/>
                          </a:solidFill>
                          <a:effectLst/>
                          <a:latin typeface="+mj-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dirty="0">
                          <a:solidFill>
                            <a:srgbClr val="000000"/>
                          </a:solidFill>
                          <a:effectLst/>
                          <a:latin typeface="+mj-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dirty="0">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029581709"/>
                  </a:ext>
                </a:extLst>
              </a:tr>
              <a:tr h="161751">
                <a:tc>
                  <a:txBody>
                    <a:bodyPr/>
                    <a:lstStyle/>
                    <a:p>
                      <a:pPr algn="l" fontAlgn="b"/>
                      <a:r>
                        <a:rPr lang="en-GB" sz="700" b="0" i="0" u="none" strike="noStrike" dirty="0">
                          <a:solidFill>
                            <a:srgbClr val="000000"/>
                          </a:solidFill>
                          <a:effectLst/>
                          <a:latin typeface="+mj-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4226307551"/>
                  </a:ext>
                </a:extLst>
              </a:tr>
              <a:tr h="161751">
                <a:tc>
                  <a:txBody>
                    <a:bodyPr/>
                    <a:lstStyle/>
                    <a:p>
                      <a:pPr algn="l" fontAlgn="b"/>
                      <a:r>
                        <a:rPr lang="en-US" sz="700" b="0" i="0" u="none" strike="noStrike" dirty="0">
                          <a:solidFill>
                            <a:srgbClr val="000000"/>
                          </a:solidFill>
                          <a:effectLst/>
                          <a:latin typeface="+mj-lt"/>
                        </a:rPr>
                        <a:t>Changes to Support Energy Company Data</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£25,500.00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Pending SI Response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174782153"/>
                  </a:ext>
                </a:extLst>
              </a:tr>
              <a:tr h="161751">
                <a:tc>
                  <a:txBody>
                    <a:bodyPr/>
                    <a:lstStyle/>
                    <a:p>
                      <a:pPr algn="l" fontAlgn="b"/>
                      <a:r>
                        <a:rPr lang="en-GB" sz="700" b="0" i="0" u="none" strike="noStrike">
                          <a:solidFill>
                            <a:srgbClr val="000000"/>
                          </a:solidFill>
                          <a:effectLst/>
                          <a:latin typeface="+mj-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Pending SI Response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150541801"/>
                  </a:ext>
                </a:extLst>
              </a:tr>
              <a:tr h="161751">
                <a:tc>
                  <a:txBody>
                    <a:bodyPr/>
                    <a:lstStyle/>
                    <a:p>
                      <a:pPr algn="l" fontAlgn="b"/>
                      <a:r>
                        <a:rPr lang="en-GB" sz="700" b="0" i="0" u="none" strike="noStrike">
                          <a:solidFill>
                            <a:srgbClr val="000000"/>
                          </a:solidFill>
                          <a:effectLst/>
                          <a:latin typeface="+mj-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dirty="0">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Pending SI Response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371576077"/>
                  </a:ext>
                </a:extLst>
              </a:tr>
              <a:tr h="213097">
                <a:tc>
                  <a:txBody>
                    <a:bodyPr/>
                    <a:lstStyle/>
                    <a:p>
                      <a:pPr algn="l" fontAlgn="b"/>
                      <a:r>
                        <a:rPr lang="en-US" sz="7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4239267783"/>
                  </a:ext>
                </a:extLst>
              </a:tr>
              <a:tr h="161751">
                <a:tc>
                  <a:txBody>
                    <a:bodyPr/>
                    <a:lstStyle/>
                    <a:p>
                      <a:pPr algn="l" fontAlgn="b"/>
                      <a:r>
                        <a:rPr lang="en-US" sz="700" b="0" i="0" u="none" strike="noStrike">
                          <a:solidFill>
                            <a:srgbClr val="000000"/>
                          </a:solidFill>
                          <a:effectLst/>
                          <a:latin typeface="+mj-lt"/>
                        </a:rPr>
                        <a:t>Uplift to the CSS Business Data Validation Rules Doc</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endParaRPr lang="en-GB" sz="700" b="0" i="0" u="none" strike="noStrike">
                        <a:solidFill>
                          <a:srgbClr val="000000"/>
                        </a:solidFill>
                        <a:effectLst/>
                        <a:latin typeface="+mj-lt"/>
                      </a:endParaRP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4149916139"/>
                  </a:ext>
                </a:extLst>
              </a:tr>
              <a:tr h="161751">
                <a:tc>
                  <a:txBody>
                    <a:bodyPr/>
                    <a:lstStyle/>
                    <a:p>
                      <a:pPr algn="l" fontAlgn="b"/>
                      <a:r>
                        <a:rPr lang="en-US" sz="700" b="0" i="0" u="none" strike="noStrike">
                          <a:solidFill>
                            <a:srgbClr val="000000"/>
                          </a:solidFill>
                          <a:effectLst/>
                          <a:latin typeface="+mj-lt"/>
                        </a:rPr>
                        <a:t>Uplift to the CSS Interface Specification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endParaRPr lang="en-GB" sz="700" b="0" i="0" u="none" strike="noStrike">
                        <a:solidFill>
                          <a:srgbClr val="000000"/>
                        </a:solidFill>
                        <a:effectLst/>
                        <a:latin typeface="+mj-lt"/>
                      </a:endParaRP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683635751"/>
                  </a:ext>
                </a:extLst>
              </a:tr>
              <a:tr h="161751">
                <a:tc>
                  <a:txBody>
                    <a:bodyPr/>
                    <a:lstStyle/>
                    <a:p>
                      <a:pPr algn="l" fontAlgn="b"/>
                      <a:r>
                        <a:rPr lang="en-US" sz="700" b="0" i="0" u="none" strike="noStrike">
                          <a:solidFill>
                            <a:srgbClr val="000000"/>
                          </a:solidFill>
                          <a:effectLst/>
                          <a:latin typeface="+mj-lt"/>
                        </a:rPr>
                        <a:t>REL Dissemination to iDNO and DNO</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endParaRPr lang="en-GB" sz="700" b="0" i="0" u="none" strike="noStrike">
                        <a:solidFill>
                          <a:srgbClr val="000000"/>
                        </a:solidFill>
                        <a:effectLst/>
                        <a:latin typeface="+mj-lt"/>
                      </a:endParaRP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1515270279"/>
                  </a:ext>
                </a:extLst>
              </a:tr>
              <a:tr h="161751">
                <a:tc>
                  <a:txBody>
                    <a:bodyPr/>
                    <a:lstStyle/>
                    <a:p>
                      <a:pPr algn="l" fontAlgn="b"/>
                      <a:r>
                        <a:rPr lang="en-US" sz="700" b="0" i="0" u="none" strike="noStrike" dirty="0">
                          <a:solidFill>
                            <a:srgbClr val="000000"/>
                          </a:solidFill>
                          <a:effectLst/>
                          <a:latin typeface="+mj-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dirty="0">
                          <a:solidFill>
                            <a:srgbClr val="000000"/>
                          </a:solidFill>
                          <a:effectLst/>
                          <a:latin typeface="+mj-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dirty="0">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dirty="0">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Pending SI Response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81893555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304897"/>
          <a:ext cx="9132724" cy="4864326"/>
        </p:xfrm>
        <a:graphic>
          <a:graphicData uri="http://schemas.openxmlformats.org/drawingml/2006/table">
            <a:tbl>
              <a:tblPr firstRow="1" bandRow="1">
                <a:tableStyleId>{5C22544A-7EE6-4342-B048-85BDC9FD1C3A}</a:tableStyleId>
              </a:tblPr>
              <a:tblGrid>
                <a:gridCol w="5005424">
                  <a:extLst>
                    <a:ext uri="{9D8B030D-6E8A-4147-A177-3AD203B41FA5}">
                      <a16:colId xmlns:a16="http://schemas.microsoft.com/office/drawing/2014/main" val="997061046"/>
                    </a:ext>
                  </a:extLst>
                </a:gridCol>
                <a:gridCol w="637686">
                  <a:extLst>
                    <a:ext uri="{9D8B030D-6E8A-4147-A177-3AD203B41FA5}">
                      <a16:colId xmlns:a16="http://schemas.microsoft.com/office/drawing/2014/main" val="2723771934"/>
                    </a:ext>
                  </a:extLst>
                </a:gridCol>
                <a:gridCol w="935312">
                  <a:extLst>
                    <a:ext uri="{9D8B030D-6E8A-4147-A177-3AD203B41FA5}">
                      <a16:colId xmlns:a16="http://schemas.microsoft.com/office/drawing/2014/main" val="3830117845"/>
                    </a:ext>
                  </a:extLst>
                </a:gridCol>
                <a:gridCol w="727756">
                  <a:extLst>
                    <a:ext uri="{9D8B030D-6E8A-4147-A177-3AD203B41FA5}">
                      <a16:colId xmlns:a16="http://schemas.microsoft.com/office/drawing/2014/main" val="194189712"/>
                    </a:ext>
                  </a:extLst>
                </a:gridCol>
                <a:gridCol w="1826546">
                  <a:extLst>
                    <a:ext uri="{9D8B030D-6E8A-4147-A177-3AD203B41FA5}">
                      <a16:colId xmlns:a16="http://schemas.microsoft.com/office/drawing/2014/main" val="3065248341"/>
                    </a:ext>
                  </a:extLst>
                </a:gridCol>
              </a:tblGrid>
              <a:tr h="217854">
                <a:tc>
                  <a:txBody>
                    <a:bodyPr/>
                    <a:lstStyle/>
                    <a:p>
                      <a:pPr algn="ctr" rtl="0" fontAlgn="ctr"/>
                      <a:r>
                        <a:rPr lang="en-GB" sz="7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4757" marB="0" anchor="ctr"/>
                </a:tc>
                <a:tc>
                  <a:txBody>
                    <a:bodyPr/>
                    <a:lstStyle/>
                    <a:p>
                      <a:pPr algn="ctr" rtl="0" fontAlgn="ctr"/>
                      <a:r>
                        <a:rPr lang="en-GB" sz="700" b="1" i="0" u="none" strike="noStrike">
                          <a:solidFill>
                            <a:srgbClr val="FFFFFF"/>
                          </a:solidFill>
                          <a:effectLst/>
                          <a:latin typeface="Arial" panose="020B0604020202020204" pitchFamily="34" charset="0"/>
                          <a:cs typeface="Arial" panose="020B0604020202020204" pitchFamily="34" charset="0"/>
                        </a:rPr>
                        <a:t>CR Ref</a:t>
                      </a:r>
                    </a:p>
                  </a:txBody>
                  <a:tcPr marL="4757" marR="4757" marT="4757" marB="0" anchor="ctr"/>
                </a:tc>
                <a:tc>
                  <a:txBody>
                    <a:bodyPr/>
                    <a:lstStyle/>
                    <a:p>
                      <a:pPr algn="ctr" rtl="0" fontAlgn="ctr"/>
                      <a:r>
                        <a:rPr lang="en-US" sz="7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57" marR="4757" marT="4757" marB="0" anchor="ctr"/>
                </a:tc>
                <a:tc>
                  <a:txBody>
                    <a:bodyPr/>
                    <a:lstStyle/>
                    <a:p>
                      <a:pPr algn="ctr" rtl="0" fontAlgn="ctr"/>
                      <a:r>
                        <a:rPr lang="en-GB" sz="700" b="1" i="0" u="none" strike="noStrike">
                          <a:solidFill>
                            <a:srgbClr val="FFFFFF"/>
                          </a:solidFill>
                          <a:effectLst/>
                          <a:latin typeface="Arial" panose="020B0604020202020204" pitchFamily="34" charset="0"/>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06548">
                <a:tc>
                  <a:txBody>
                    <a:bodyPr/>
                    <a:lstStyle/>
                    <a:p>
                      <a:pPr algn="l" fontAlgn="t"/>
                      <a:r>
                        <a:rPr lang="it-IT" sz="700" b="0" i="0" u="none" strike="noStrike" dirty="0">
                          <a:solidFill>
                            <a:srgbClr val="000000"/>
                          </a:solidFill>
                          <a:effectLst/>
                          <a:latin typeface="+mj-lt"/>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dirty="0">
                          <a:solidFill>
                            <a:srgbClr val="000000"/>
                          </a:solidFill>
                          <a:effectLst/>
                          <a:latin typeface="+mj-lt"/>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dirty="0">
                          <a:solidFill>
                            <a:srgbClr val="000000"/>
                          </a:solidFill>
                          <a:effectLst/>
                          <a:latin typeface="+mj-lt"/>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1711819855"/>
                  </a:ext>
                </a:extLst>
              </a:tr>
              <a:tr h="106548">
                <a:tc>
                  <a:txBody>
                    <a:bodyPr/>
                    <a:lstStyle/>
                    <a:p>
                      <a:pPr algn="l" fontAlgn="t"/>
                      <a:r>
                        <a:rPr lang="en-GB" sz="700" b="0" i="0" u="none" strike="noStrike" dirty="0">
                          <a:solidFill>
                            <a:srgbClr val="000000"/>
                          </a:solidFill>
                          <a:effectLst/>
                          <a:latin typeface="+mj-lt"/>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354934460"/>
                  </a:ext>
                </a:extLst>
              </a:tr>
              <a:tr h="106548">
                <a:tc>
                  <a:txBody>
                    <a:bodyPr/>
                    <a:lstStyle/>
                    <a:p>
                      <a:pPr algn="l" fontAlgn="t"/>
                      <a:r>
                        <a:rPr lang="en-GB" sz="700" b="0" i="0" u="none" strike="noStrike" dirty="0">
                          <a:solidFill>
                            <a:srgbClr val="000000"/>
                          </a:solidFill>
                          <a:effectLst/>
                          <a:latin typeface="+mj-lt"/>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848897310"/>
                  </a:ext>
                </a:extLst>
              </a:tr>
              <a:tr h="106548">
                <a:tc>
                  <a:txBody>
                    <a:bodyPr/>
                    <a:lstStyle/>
                    <a:p>
                      <a:pPr algn="l" fontAlgn="t"/>
                      <a:r>
                        <a:rPr lang="en-US" sz="700" b="0" i="0" u="none" strike="noStrike" dirty="0">
                          <a:solidFill>
                            <a:srgbClr val="000000"/>
                          </a:solidFill>
                          <a:effectLst/>
                          <a:latin typeface="+mj-lt"/>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£61,000.00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1695327869"/>
                  </a:ext>
                </a:extLst>
              </a:tr>
              <a:tr h="106548">
                <a:tc>
                  <a:txBody>
                    <a:bodyPr/>
                    <a:lstStyle/>
                    <a:p>
                      <a:pPr algn="l" fontAlgn="t"/>
                      <a:r>
                        <a:rPr lang="en-US" sz="700" b="0" i="0" u="none" strike="noStrike" dirty="0">
                          <a:solidFill>
                            <a:srgbClr val="000000"/>
                          </a:solidFill>
                          <a:effectLst/>
                          <a:latin typeface="+mj-lt"/>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3863763996"/>
                  </a:ext>
                </a:extLst>
              </a:tr>
              <a:tr h="106548">
                <a:tc>
                  <a:txBody>
                    <a:bodyPr/>
                    <a:lstStyle/>
                    <a:p>
                      <a:pPr algn="l" fontAlgn="t"/>
                      <a:r>
                        <a:rPr lang="en-GB" sz="700" b="0" i="0" u="none" strike="noStrike" dirty="0">
                          <a:solidFill>
                            <a:srgbClr val="000000"/>
                          </a:solidFill>
                          <a:effectLst/>
                          <a:latin typeface="+mj-lt"/>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948544491"/>
                  </a:ext>
                </a:extLst>
              </a:tr>
              <a:tr h="106548">
                <a:tc>
                  <a:txBody>
                    <a:bodyPr/>
                    <a:lstStyle/>
                    <a:p>
                      <a:pPr algn="l" fontAlgn="t"/>
                      <a:r>
                        <a:rPr lang="en-GB" sz="700" b="0" i="0" u="none" strike="noStrike" dirty="0">
                          <a:solidFill>
                            <a:srgbClr val="000000"/>
                          </a:solidFill>
                          <a:effectLst/>
                          <a:latin typeface="+mj-lt"/>
                        </a:rPr>
                        <a:t>ECOES REL API </a:t>
                      </a:r>
                      <a:r>
                        <a:rPr lang="en-GB" sz="700" b="0" i="0" u="none" strike="noStrike" dirty="0" err="1">
                          <a:solidFill>
                            <a:srgbClr val="000000"/>
                          </a:solidFill>
                          <a:effectLst/>
                          <a:latin typeface="+mj-lt"/>
                        </a:rPr>
                        <a:t>Webmethod</a:t>
                      </a:r>
                      <a:endParaRPr lang="en-GB"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1121433931"/>
                  </a:ext>
                </a:extLst>
              </a:tr>
              <a:tr h="106548">
                <a:tc>
                  <a:txBody>
                    <a:bodyPr/>
                    <a:lstStyle/>
                    <a:p>
                      <a:pPr algn="l" fontAlgn="t"/>
                      <a:r>
                        <a:rPr lang="en-GB" sz="700" b="0" i="0" u="none" strike="noStrike" dirty="0">
                          <a:solidFill>
                            <a:srgbClr val="000000"/>
                          </a:solidFill>
                          <a:effectLst/>
                          <a:latin typeface="+mj-lt"/>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1660142257"/>
                  </a:ext>
                </a:extLst>
              </a:tr>
              <a:tr h="106548">
                <a:tc>
                  <a:txBody>
                    <a:bodyPr/>
                    <a:lstStyle/>
                    <a:p>
                      <a:pPr algn="l" fontAlgn="t"/>
                      <a:r>
                        <a:rPr lang="en-US" sz="700" b="0" i="0" u="none" strike="noStrike" dirty="0">
                          <a:solidFill>
                            <a:srgbClr val="000000"/>
                          </a:solidFill>
                          <a:effectLst/>
                          <a:latin typeface="+mj-lt"/>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1935566418"/>
                  </a:ext>
                </a:extLst>
              </a:tr>
              <a:tr h="106548">
                <a:tc>
                  <a:txBody>
                    <a:bodyPr/>
                    <a:lstStyle/>
                    <a:p>
                      <a:pPr algn="l" fontAlgn="t"/>
                      <a:r>
                        <a:rPr lang="en-US" sz="700" b="0" i="0" u="none" strike="noStrike" dirty="0">
                          <a:solidFill>
                            <a:srgbClr val="000000"/>
                          </a:solidFill>
                          <a:effectLst/>
                          <a:latin typeface="+mj-lt"/>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502798800"/>
                  </a:ext>
                </a:extLst>
              </a:tr>
              <a:tr h="106548">
                <a:tc>
                  <a:txBody>
                    <a:bodyPr/>
                    <a:lstStyle/>
                    <a:p>
                      <a:pPr algn="l" fontAlgn="t"/>
                      <a:r>
                        <a:rPr lang="en-US" sz="700" b="0" i="0" u="none" strike="noStrike">
                          <a:solidFill>
                            <a:srgbClr val="000000"/>
                          </a:solidFill>
                          <a:effectLst/>
                          <a:latin typeface="+mj-lt"/>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342269300"/>
                  </a:ext>
                </a:extLst>
              </a:tr>
              <a:tr h="106548">
                <a:tc>
                  <a:txBody>
                    <a:bodyPr/>
                    <a:lstStyle/>
                    <a:p>
                      <a:pPr algn="l" fontAlgn="t"/>
                      <a:r>
                        <a:rPr lang="en-US" sz="700" b="0" i="0" u="none" strike="noStrike">
                          <a:solidFill>
                            <a:srgbClr val="000000"/>
                          </a:solidFill>
                          <a:effectLst/>
                          <a:latin typeface="+mj-lt"/>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1397724958"/>
                  </a:ext>
                </a:extLst>
              </a:tr>
              <a:tr h="106548">
                <a:tc>
                  <a:txBody>
                    <a:bodyPr/>
                    <a:lstStyle/>
                    <a:p>
                      <a:pPr algn="l" fontAlgn="t"/>
                      <a:r>
                        <a:rPr lang="en-US" sz="700" b="0" i="0" u="none" strike="noStrike" dirty="0">
                          <a:solidFill>
                            <a:srgbClr val="000000"/>
                          </a:solidFill>
                          <a:effectLst/>
                          <a:latin typeface="+mj-lt"/>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£3,500.00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981331093"/>
                  </a:ext>
                </a:extLst>
              </a:tr>
              <a:tr h="106548">
                <a:tc>
                  <a:txBody>
                    <a:bodyPr/>
                    <a:lstStyle/>
                    <a:p>
                      <a:pPr algn="l" fontAlgn="t"/>
                      <a:r>
                        <a:rPr lang="en-GB" sz="700" b="0" i="0" u="none" strike="noStrike" dirty="0">
                          <a:solidFill>
                            <a:srgbClr val="000000"/>
                          </a:solidFill>
                          <a:effectLst/>
                          <a:latin typeface="+mj-lt"/>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2929275229"/>
                  </a:ext>
                </a:extLst>
              </a:tr>
              <a:tr h="106548">
                <a:tc>
                  <a:txBody>
                    <a:bodyPr/>
                    <a:lstStyle/>
                    <a:p>
                      <a:pPr algn="l" fontAlgn="t"/>
                      <a:r>
                        <a:rPr lang="en-US" sz="700" b="0" i="0" u="none" strike="noStrike">
                          <a:solidFill>
                            <a:srgbClr val="000000"/>
                          </a:solidFill>
                          <a:effectLst/>
                          <a:latin typeface="+mj-lt"/>
                        </a:rPr>
                        <a:t>Regulatory Workstream – Programme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t"/>
                      <a:r>
                        <a:rPr lang="en-GB" sz="7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1011124910"/>
                  </a:ext>
                </a:extLst>
              </a:tr>
              <a:tr h="106548">
                <a:tc>
                  <a:txBody>
                    <a:bodyPr/>
                    <a:lstStyle/>
                    <a:p>
                      <a:pPr algn="l" fontAlgn="t"/>
                      <a:r>
                        <a:rPr lang="en-GB" sz="700" b="0" i="0" u="none" strike="noStrike" dirty="0">
                          <a:solidFill>
                            <a:srgbClr val="000000"/>
                          </a:solidFill>
                          <a:effectLst/>
                          <a:latin typeface="+mj-lt"/>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t"/>
                      <a:r>
                        <a:rPr lang="en-GB" sz="700" b="0" i="0" u="none" strike="noStrike">
                          <a:solidFill>
                            <a:srgbClr val="000000"/>
                          </a:solidFill>
                          <a:effectLst/>
                          <a:latin typeface="+mj-lt"/>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2249112874"/>
                  </a:ext>
                </a:extLst>
              </a:tr>
              <a:tr h="106548">
                <a:tc>
                  <a:txBody>
                    <a:bodyPr/>
                    <a:lstStyle/>
                    <a:p>
                      <a:pPr algn="l" fontAlgn="t"/>
                      <a:r>
                        <a:rPr lang="en-US" sz="700" b="0" i="0" u="none" strike="noStrike">
                          <a:solidFill>
                            <a:srgbClr val="000000"/>
                          </a:solidFill>
                          <a:effectLst/>
                          <a:latin typeface="+mj-lt"/>
                        </a:rPr>
                        <a:t>DSP_Specific_ SIT_ Functional_Exit_Criteria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t"/>
                      <a:r>
                        <a:rPr lang="en-GB" sz="700" b="0" i="0" u="none" strike="noStrike">
                          <a:solidFill>
                            <a:srgbClr val="000000"/>
                          </a:solidFill>
                          <a:effectLst/>
                          <a:latin typeface="+mj-lt"/>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t"/>
                      <a:r>
                        <a:rPr lang="en-GB" sz="700" b="0" i="0" u="none" strike="noStrike">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2478907313"/>
                  </a:ext>
                </a:extLst>
              </a:tr>
              <a:tr h="106548">
                <a:tc>
                  <a:txBody>
                    <a:bodyPr/>
                    <a:lstStyle/>
                    <a:p>
                      <a:pPr algn="l" fontAlgn="b"/>
                      <a:r>
                        <a:rPr lang="en-GB" sz="700" b="0" i="0" u="none" strike="noStrike">
                          <a:solidFill>
                            <a:srgbClr val="000000"/>
                          </a:solidFill>
                          <a:effectLst/>
                          <a:latin typeface="+mj-lt"/>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700" b="0" i="0" u="none" strike="noStrike">
                          <a:solidFill>
                            <a:srgbClr val="000000"/>
                          </a:solidFill>
                          <a:effectLst/>
                          <a:latin typeface="+mj-lt"/>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700" b="0" i="0" u="none" strike="noStrike">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2400048739"/>
                  </a:ext>
                </a:extLst>
              </a:tr>
              <a:tr h="106548">
                <a:tc>
                  <a:txBody>
                    <a:bodyPr/>
                    <a:lstStyle/>
                    <a:p>
                      <a:pPr algn="l" fontAlgn="b"/>
                      <a:r>
                        <a:rPr lang="en-US" sz="700" b="0" i="0" u="none" strike="noStrike">
                          <a:solidFill>
                            <a:srgbClr val="000000"/>
                          </a:solidFill>
                          <a:effectLst/>
                          <a:latin typeface="+mj-lt"/>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700" b="0" i="0" u="none" strike="noStrike">
                          <a:solidFill>
                            <a:srgbClr val="000000"/>
                          </a:solidFill>
                          <a:effectLst/>
                          <a:latin typeface="+mj-lt"/>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£48,530.00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700" b="0" i="0" u="none" strike="noStrike">
                          <a:solidFill>
                            <a:srgbClr val="000000"/>
                          </a:solidFill>
                          <a:effectLst/>
                          <a:latin typeface="+mj-lt"/>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700" b="0" i="0" u="none" strike="noStrike">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712610449"/>
                  </a:ext>
                </a:extLst>
              </a:tr>
              <a:tr h="106548">
                <a:tc>
                  <a:txBody>
                    <a:bodyPr/>
                    <a:lstStyle/>
                    <a:p>
                      <a:pPr algn="l" fontAlgn="b"/>
                      <a:r>
                        <a:rPr lang="en-US" sz="700" b="0" i="0" u="none" strike="noStrike" dirty="0">
                          <a:solidFill>
                            <a:srgbClr val="000000"/>
                          </a:solidFill>
                          <a:effectLst/>
                          <a:latin typeface="+mj-lt"/>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700" b="0" i="0" u="none" strike="noStrike">
                          <a:solidFill>
                            <a:srgbClr val="000000"/>
                          </a:solidFill>
                          <a:effectLst/>
                          <a:latin typeface="+mj-lt"/>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700" b="0" i="0" u="none" strike="noStrike">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2220846771"/>
                  </a:ext>
                </a:extLst>
              </a:tr>
              <a:tr h="106548">
                <a:tc>
                  <a:txBody>
                    <a:bodyPr/>
                    <a:lstStyle/>
                    <a:p>
                      <a:pPr algn="l" fontAlgn="b"/>
                      <a:r>
                        <a:rPr lang="en-US" sz="700" b="0" i="0" u="none" strike="noStrike">
                          <a:solidFill>
                            <a:srgbClr val="000000"/>
                          </a:solidFill>
                          <a:effectLst/>
                          <a:latin typeface="+mj-lt"/>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700" b="0" i="0" u="none" strike="noStrike" dirty="0">
                          <a:solidFill>
                            <a:srgbClr val="000000"/>
                          </a:solidFill>
                          <a:effectLst/>
                          <a:latin typeface="+mj-lt"/>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700" b="0" i="0" u="none" strike="noStrike">
                          <a:solidFill>
                            <a:srgbClr val="000000"/>
                          </a:solidFill>
                          <a:effectLst/>
                          <a:latin typeface="+mj-lt"/>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700" b="0" i="0" u="none" strike="noStrike">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1108681045"/>
                  </a:ext>
                </a:extLst>
              </a:tr>
              <a:tr h="106548">
                <a:tc>
                  <a:txBody>
                    <a:bodyPr/>
                    <a:lstStyle/>
                    <a:p>
                      <a:pPr algn="l" fontAlgn="b"/>
                      <a:r>
                        <a:rPr lang="fr-FR" sz="700" b="0" i="0" u="none" strike="noStrike">
                          <a:solidFill>
                            <a:srgbClr val="000000"/>
                          </a:solidFill>
                          <a:effectLst/>
                          <a:latin typeface="+mj-lt"/>
                        </a:rPr>
                        <a:t>Xoserve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700" b="0" i="0" u="none" strike="noStrike">
                          <a:solidFill>
                            <a:srgbClr val="000000"/>
                          </a:solidFill>
                          <a:effectLst/>
                          <a:latin typeface="+mj-lt"/>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700" b="0" i="0" u="none" strike="noStrike">
                          <a:solidFill>
                            <a:srgbClr val="000000"/>
                          </a:solidFill>
                          <a:effectLst/>
                          <a:latin typeface="+mj-lt"/>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700" b="0" i="0" u="none" strike="noStrike">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1119251928"/>
                  </a:ext>
                </a:extLst>
              </a:tr>
              <a:tr h="106548">
                <a:tc>
                  <a:txBody>
                    <a:bodyPr/>
                    <a:lstStyle/>
                    <a:p>
                      <a:pPr algn="l" fontAlgn="b"/>
                      <a:r>
                        <a:rPr lang="en-US" sz="700" b="0" i="0" u="none" strike="noStrike">
                          <a:solidFill>
                            <a:srgbClr val="000000"/>
                          </a:solidFill>
                          <a:effectLst/>
                          <a:latin typeface="+mj-lt"/>
                        </a:rPr>
                        <a:t>Provide_CSS_RegistrationID_to_LPs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700" b="0" i="0" u="none" strike="noStrike" dirty="0">
                          <a:solidFill>
                            <a:srgbClr val="000000"/>
                          </a:solidFill>
                          <a:effectLst/>
                          <a:latin typeface="+mj-lt"/>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700" b="0" i="0" u="none" strike="noStrike">
                          <a:solidFill>
                            <a:srgbClr val="000000"/>
                          </a:solidFill>
                          <a:effectLst/>
                          <a:latin typeface="+mj-lt"/>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700" b="0" i="0" u="none" strike="noStrike">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3579055430"/>
                  </a:ext>
                </a:extLst>
              </a:tr>
              <a:tr h="109302">
                <a:tc>
                  <a:txBody>
                    <a:bodyPr/>
                    <a:lstStyle/>
                    <a:p>
                      <a:pPr algn="l" fontAlgn="b"/>
                      <a:r>
                        <a:rPr lang="en-GB" sz="700" b="0" i="0" u="none" strike="noStrike">
                          <a:solidFill>
                            <a:srgbClr val="000000"/>
                          </a:solidFill>
                          <a:effectLst/>
                          <a:latin typeface="+mj-lt"/>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700" b="0" i="0" u="none" strike="noStrike">
                          <a:solidFill>
                            <a:srgbClr val="000000"/>
                          </a:solidFill>
                          <a:effectLst/>
                          <a:latin typeface="+mj-lt"/>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700" b="0" i="0" u="none" strike="noStrike" dirty="0">
                          <a:solidFill>
                            <a:srgbClr val="000000"/>
                          </a:solidFill>
                          <a:effectLst/>
                          <a:latin typeface="+mj-lt"/>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3965349378"/>
                  </a:ext>
                </a:extLst>
              </a:tr>
              <a:tr h="106548">
                <a:tc>
                  <a:txBody>
                    <a:bodyPr/>
                    <a:lstStyle/>
                    <a:p>
                      <a:pPr algn="l" fontAlgn="b"/>
                      <a:r>
                        <a:rPr lang="en-US" sz="700" b="0" i="0" u="none" strike="noStrike">
                          <a:solidFill>
                            <a:srgbClr val="000000"/>
                          </a:solidFill>
                          <a:effectLst/>
                          <a:latin typeface="+mj-lt"/>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700" b="0" i="0" u="none" strike="noStrike">
                          <a:solidFill>
                            <a:srgbClr val="000000"/>
                          </a:solidFill>
                          <a:effectLst/>
                          <a:latin typeface="+mj-lt"/>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700" b="0" i="0" u="none" strike="noStrike" dirty="0">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4019188766"/>
                  </a:ext>
                </a:extLst>
              </a:tr>
              <a:tr h="106548">
                <a:tc>
                  <a:txBody>
                    <a:bodyPr/>
                    <a:lstStyle/>
                    <a:p>
                      <a:pPr algn="l" fontAlgn="b"/>
                      <a:r>
                        <a:rPr lang="en-US" sz="700" b="0" i="0" u="none" strike="noStrike" dirty="0">
                          <a:solidFill>
                            <a:srgbClr val="000000"/>
                          </a:solidFill>
                          <a:effectLst/>
                          <a:latin typeface="+mj-lt"/>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700" b="0" i="0" u="none" strike="noStrike">
                          <a:solidFill>
                            <a:srgbClr val="000000"/>
                          </a:solidFill>
                          <a:effectLst/>
                          <a:latin typeface="+mj-lt"/>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700" b="0" i="0" u="none" strike="noStrike">
                          <a:solidFill>
                            <a:srgbClr val="000000"/>
                          </a:solidFill>
                          <a:effectLst/>
                          <a:latin typeface="+mj-lt"/>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700" b="0" i="0" u="none" strike="noStrike">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954537531"/>
                  </a:ext>
                </a:extLst>
              </a:tr>
              <a:tr h="106548">
                <a:tc>
                  <a:txBody>
                    <a:bodyPr/>
                    <a:lstStyle/>
                    <a:p>
                      <a:pPr algn="l" fontAlgn="b"/>
                      <a:r>
                        <a:rPr lang="en-US" sz="700" b="0" i="0" u="none" strike="noStrike">
                          <a:solidFill>
                            <a:srgbClr val="000000"/>
                          </a:solidFill>
                          <a:effectLst/>
                          <a:latin typeface="+mj-lt"/>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700" b="0" i="0" u="none" strike="noStrike">
                          <a:solidFill>
                            <a:srgbClr val="000000"/>
                          </a:solidFill>
                          <a:effectLst/>
                          <a:latin typeface="+mj-lt"/>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700" b="0" i="0" u="none" strike="noStrike">
                          <a:solidFill>
                            <a:srgbClr val="000000"/>
                          </a:solidFill>
                          <a:effectLst/>
                          <a:latin typeface="+mj-lt"/>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84861247"/>
                  </a:ext>
                </a:extLst>
              </a:tr>
              <a:tr h="96797">
                <a:tc>
                  <a:txBody>
                    <a:bodyPr/>
                    <a:lstStyle/>
                    <a:p>
                      <a:pPr algn="l" fontAlgn="b"/>
                      <a:r>
                        <a:rPr lang="en-US" sz="600" b="0" i="0" u="none" strike="noStrike">
                          <a:solidFill>
                            <a:srgbClr val="000000"/>
                          </a:solidFill>
                          <a:effectLst/>
                          <a:latin typeface="+mj-lt"/>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dirty="0">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84717103"/>
                  </a:ext>
                </a:extLst>
              </a:tr>
              <a:tr h="95957">
                <a:tc>
                  <a:txBody>
                    <a:bodyPr/>
                    <a:lstStyle/>
                    <a:p>
                      <a:pPr algn="l" fontAlgn="b"/>
                      <a:r>
                        <a:rPr lang="en-US" sz="600" b="0" i="0" u="none" strike="noStrike">
                          <a:solidFill>
                            <a:srgbClr val="000000"/>
                          </a:solidFill>
                          <a:effectLst/>
                          <a:latin typeface="+mj-lt"/>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1584130255"/>
                  </a:ext>
                </a:extLst>
              </a:tr>
              <a:tr h="109275">
                <a:tc>
                  <a:txBody>
                    <a:bodyPr/>
                    <a:lstStyle/>
                    <a:p>
                      <a:pPr algn="l" fontAlgn="b"/>
                      <a:r>
                        <a:rPr lang="en-US" sz="600" b="0" i="0" u="none" strike="noStrike">
                          <a:solidFill>
                            <a:srgbClr val="000000"/>
                          </a:solidFill>
                          <a:effectLst/>
                          <a:latin typeface="+mj-lt"/>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2508219123"/>
                  </a:ext>
                </a:extLst>
              </a:tr>
              <a:tr h="104618">
                <a:tc>
                  <a:txBody>
                    <a:bodyPr/>
                    <a:lstStyle/>
                    <a:p>
                      <a:pPr algn="l" fontAlgn="b"/>
                      <a:r>
                        <a:rPr lang="en-US" sz="600" b="0" i="0" u="none" strike="noStrike">
                          <a:solidFill>
                            <a:srgbClr val="000000"/>
                          </a:solidFill>
                          <a:effectLst/>
                          <a:latin typeface="+mj-lt"/>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dirty="0">
                          <a:solidFill>
                            <a:srgbClr val="000000"/>
                          </a:solidFill>
                          <a:effectLst/>
                          <a:latin typeface="+mj-lt"/>
                        </a:rPr>
                        <a:t>Complete - No </a:t>
                      </a:r>
                      <a:r>
                        <a:rPr lang="en-GB" sz="600" b="0" i="0" u="none" strike="noStrike" dirty="0" err="1">
                          <a:solidFill>
                            <a:srgbClr val="000000"/>
                          </a:solidFill>
                          <a:effectLst/>
                          <a:latin typeface="+mj-lt"/>
                        </a:rPr>
                        <a:t>Xoserve</a:t>
                      </a:r>
                      <a:r>
                        <a:rPr lang="en-GB" sz="6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1749593762"/>
                  </a:ext>
                </a:extLst>
              </a:tr>
              <a:tr h="95957">
                <a:tc>
                  <a:txBody>
                    <a:bodyPr/>
                    <a:lstStyle/>
                    <a:p>
                      <a:pPr algn="l" fontAlgn="b"/>
                      <a:r>
                        <a:rPr lang="en-US" sz="600" b="0" i="0" u="none" strike="noStrike">
                          <a:solidFill>
                            <a:srgbClr val="000000"/>
                          </a:solidFill>
                          <a:effectLst/>
                          <a:latin typeface="+mj-lt"/>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3371576077"/>
                  </a:ext>
                </a:extLst>
              </a:tr>
              <a:tr h="100997">
                <a:tc>
                  <a:txBody>
                    <a:bodyPr/>
                    <a:lstStyle/>
                    <a:p>
                      <a:pPr algn="l" fontAlgn="b"/>
                      <a:r>
                        <a:rPr lang="en-US" sz="600" b="0" i="0" u="none" strike="noStrike">
                          <a:solidFill>
                            <a:srgbClr val="000000"/>
                          </a:solidFill>
                          <a:effectLst/>
                          <a:latin typeface="+mj-lt"/>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3865577480"/>
                  </a:ext>
                </a:extLst>
              </a:tr>
              <a:tr h="96163">
                <a:tc>
                  <a:txBody>
                    <a:bodyPr/>
                    <a:lstStyle/>
                    <a:p>
                      <a:pPr algn="l" fontAlgn="b"/>
                      <a:r>
                        <a:rPr lang="en-US" sz="600" b="0" i="0" u="none" strike="noStrike">
                          <a:solidFill>
                            <a:srgbClr val="000000"/>
                          </a:solidFill>
                          <a:effectLst/>
                          <a:latin typeface="+mj-lt"/>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a:solidFill>
                            <a:srgbClr val="000000"/>
                          </a:solidFill>
                          <a:effectLst/>
                          <a:latin typeface="+mj-lt"/>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dirty="0">
                          <a:solidFill>
                            <a:srgbClr val="000000"/>
                          </a:solidFill>
                          <a:effectLst/>
                          <a:latin typeface="+mj-lt"/>
                        </a:rPr>
                        <a:t>Complete - No </a:t>
                      </a:r>
                      <a:r>
                        <a:rPr lang="en-GB" sz="600" b="0" i="0" u="none" strike="noStrike" dirty="0" err="1">
                          <a:solidFill>
                            <a:srgbClr val="000000"/>
                          </a:solidFill>
                          <a:effectLst/>
                          <a:latin typeface="+mj-lt"/>
                        </a:rPr>
                        <a:t>Xoserve</a:t>
                      </a:r>
                      <a:r>
                        <a:rPr lang="en-GB" sz="6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944098535"/>
                  </a:ext>
                </a:extLst>
              </a:tr>
              <a:tr h="95957">
                <a:tc>
                  <a:txBody>
                    <a:bodyPr/>
                    <a:lstStyle/>
                    <a:p>
                      <a:pPr algn="l" fontAlgn="b"/>
                      <a:r>
                        <a:rPr lang="en-US" sz="600" b="0" i="0" u="none" strike="noStrike">
                          <a:solidFill>
                            <a:srgbClr val="000000"/>
                          </a:solidFill>
                          <a:effectLst/>
                          <a:latin typeface="+mj-lt"/>
                        </a:rPr>
                        <a:t>Additional and Further Correctional Changes to MAD Log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CR-D052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a:solidFill>
                            <a:srgbClr val="000000"/>
                          </a:solidFill>
                          <a:effectLst/>
                          <a:latin typeface="+mj-lt"/>
                        </a:rPr>
                        <a:t>05/12/2020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dirty="0">
                          <a:solidFill>
                            <a:srgbClr val="000000"/>
                          </a:solidFill>
                          <a:effectLst/>
                          <a:latin typeface="+mj-lt"/>
                        </a:rPr>
                        <a:t>Complete - No </a:t>
                      </a:r>
                      <a:r>
                        <a:rPr lang="en-GB" sz="600" b="0" i="0" u="none" strike="noStrike" dirty="0" err="1">
                          <a:solidFill>
                            <a:srgbClr val="000000"/>
                          </a:solidFill>
                          <a:effectLst/>
                          <a:latin typeface="+mj-lt"/>
                        </a:rPr>
                        <a:t>Xoserve</a:t>
                      </a:r>
                      <a:r>
                        <a:rPr lang="en-GB" sz="6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1751975691"/>
                  </a:ext>
                </a:extLst>
              </a:tr>
              <a:tr h="95957">
                <a:tc>
                  <a:txBody>
                    <a:bodyPr/>
                    <a:lstStyle/>
                    <a:p>
                      <a:pPr algn="l" fontAlgn="b"/>
                      <a:r>
                        <a:rPr lang="en-US" sz="600" b="0" i="0" u="none" strike="noStrike">
                          <a:solidFill>
                            <a:srgbClr val="000000"/>
                          </a:solidFill>
                          <a:effectLst/>
                          <a:latin typeface="+mj-lt"/>
                        </a:rPr>
                        <a:t> Additional Onward Dependencies for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CR-D053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dirty="0">
                          <a:solidFill>
                            <a:srgbClr val="000000"/>
                          </a:solidFill>
                          <a:effectLst/>
                          <a:latin typeface="+mj-lt"/>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dirty="0">
                          <a:solidFill>
                            <a:srgbClr val="000000"/>
                          </a:solidFill>
                          <a:effectLst/>
                          <a:latin typeface="+mj-lt"/>
                        </a:rPr>
                        <a:t>Complete - No </a:t>
                      </a:r>
                      <a:r>
                        <a:rPr lang="en-GB" sz="600" b="0" i="0" u="none" strike="noStrike" dirty="0" err="1">
                          <a:solidFill>
                            <a:srgbClr val="000000"/>
                          </a:solidFill>
                          <a:effectLst/>
                          <a:latin typeface="+mj-lt"/>
                        </a:rPr>
                        <a:t>Xoserve</a:t>
                      </a:r>
                      <a:r>
                        <a:rPr lang="en-GB" sz="6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2701204438"/>
                  </a:ext>
                </a:extLst>
              </a:tr>
              <a:tr h="95957">
                <a:tc>
                  <a:txBody>
                    <a:bodyPr/>
                    <a:lstStyle/>
                    <a:p>
                      <a:pPr algn="l" fontAlgn="b"/>
                      <a:r>
                        <a:rPr lang="en-US" sz="600" b="0" i="0" u="none" strike="noStrike">
                          <a:solidFill>
                            <a:srgbClr val="000000"/>
                          </a:solidFill>
                          <a:effectLst/>
                          <a:latin typeface="+mj-lt"/>
                        </a:rPr>
                        <a:t>Changing from GetOrganised to Landmark SFTP for SI receiving files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CR-D054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dirty="0">
                          <a:solidFill>
                            <a:srgbClr val="000000"/>
                          </a:solidFill>
                          <a:effectLst/>
                          <a:latin typeface="+mj-lt"/>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2817240232"/>
                  </a:ext>
                </a:extLst>
              </a:tr>
              <a:tr h="95957">
                <a:tc>
                  <a:txBody>
                    <a:bodyPr/>
                    <a:lstStyle/>
                    <a:p>
                      <a:pPr algn="l" fontAlgn="b"/>
                      <a:r>
                        <a:rPr lang="en-US" sz="600" b="0" i="0" u="none" strike="noStrike">
                          <a:solidFill>
                            <a:srgbClr val="000000"/>
                          </a:solidFill>
                          <a:effectLst/>
                          <a:latin typeface="+mj-lt"/>
                        </a:rPr>
                        <a:t>Amendments to the Data Cleansing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CR-D055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a:solidFill>
                            <a:srgbClr val="000000"/>
                          </a:solidFill>
                          <a:effectLst/>
                          <a:latin typeface="+mj-lt"/>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1531921918"/>
                  </a:ext>
                </a:extLst>
              </a:tr>
              <a:tr h="95957">
                <a:tc>
                  <a:txBody>
                    <a:bodyPr/>
                    <a:lstStyle/>
                    <a:p>
                      <a:pPr algn="l" fontAlgn="b"/>
                      <a:r>
                        <a:rPr lang="en-GB" sz="600" b="0" i="0" u="none" strike="noStrike">
                          <a:solidFill>
                            <a:srgbClr val="000000"/>
                          </a:solidFill>
                          <a:effectLst/>
                          <a:latin typeface="+mj-lt"/>
                        </a:rPr>
                        <a:t>MAD Log Changes for UIT Environment Verification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CR-D057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dirty="0">
                          <a:solidFill>
                            <a:srgbClr val="000000"/>
                          </a:solidFill>
                          <a:effectLst/>
                          <a:latin typeface="+mj-lt"/>
                        </a:rPr>
                        <a:t>Complete - No </a:t>
                      </a:r>
                      <a:r>
                        <a:rPr lang="en-GB" sz="600" b="0" i="0" u="none" strike="noStrike" dirty="0" err="1">
                          <a:solidFill>
                            <a:srgbClr val="000000"/>
                          </a:solidFill>
                          <a:effectLst/>
                          <a:latin typeface="+mj-lt"/>
                        </a:rPr>
                        <a:t>Xoserve</a:t>
                      </a:r>
                      <a:r>
                        <a:rPr lang="en-GB" sz="6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2107080113"/>
                  </a:ext>
                </a:extLst>
              </a:tr>
              <a:tr h="95957">
                <a:tc>
                  <a:txBody>
                    <a:bodyPr/>
                    <a:lstStyle/>
                    <a:p>
                      <a:pPr algn="l" fontAlgn="b"/>
                      <a:r>
                        <a:rPr lang="en-GB" sz="600" b="0" i="0" u="none" strike="noStrike">
                          <a:solidFill>
                            <a:srgbClr val="000000"/>
                          </a:solidFill>
                          <a:effectLst/>
                          <a:latin typeface="+mj-lt"/>
                        </a:rPr>
                        <a:t>Discontinuance of Xoserve Consequential Change Market Trials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CR-D058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dirty="0">
                          <a:solidFill>
                            <a:srgbClr val="000000"/>
                          </a:solidFill>
                          <a:effectLst/>
                          <a:latin typeface="+mj-lt"/>
                        </a:rPr>
                        <a:t>Complete - No </a:t>
                      </a:r>
                      <a:r>
                        <a:rPr lang="en-GB" sz="600" b="0" i="0" u="none" strike="noStrike" dirty="0" err="1">
                          <a:solidFill>
                            <a:srgbClr val="000000"/>
                          </a:solidFill>
                          <a:effectLst/>
                          <a:latin typeface="+mj-lt"/>
                        </a:rPr>
                        <a:t>Xoserve</a:t>
                      </a:r>
                      <a:r>
                        <a:rPr lang="en-GB" sz="6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2844569037"/>
                  </a:ext>
                </a:extLst>
              </a:tr>
              <a:tr h="95957">
                <a:tc>
                  <a:txBody>
                    <a:bodyPr/>
                    <a:lstStyle/>
                    <a:p>
                      <a:pPr algn="l" fontAlgn="b"/>
                      <a:r>
                        <a:rPr lang="en-GB" sz="600" b="0" i="0" u="none" strike="noStrike">
                          <a:solidFill>
                            <a:srgbClr val="000000"/>
                          </a:solidFill>
                          <a:effectLst/>
                          <a:latin typeface="+mj-lt"/>
                        </a:rPr>
                        <a:t>Uplift to SMS CoCo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CR-D063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a:solidFill>
                            <a:srgbClr val="000000"/>
                          </a:solidFill>
                          <a:effectLst/>
                          <a:latin typeface="+mj-lt"/>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dirty="0">
                          <a:solidFill>
                            <a:srgbClr val="000000"/>
                          </a:solidFill>
                          <a:effectLst/>
                          <a:latin typeface="+mj-lt"/>
                        </a:rPr>
                        <a:t>Complete - No </a:t>
                      </a:r>
                      <a:r>
                        <a:rPr lang="en-GB" sz="600" b="0" i="0" u="none" strike="noStrike" dirty="0" err="1">
                          <a:solidFill>
                            <a:srgbClr val="000000"/>
                          </a:solidFill>
                          <a:effectLst/>
                          <a:latin typeface="+mj-lt"/>
                        </a:rPr>
                        <a:t>Xoserve</a:t>
                      </a:r>
                      <a:r>
                        <a:rPr lang="en-GB" sz="6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2809587971"/>
                  </a:ext>
                </a:extLst>
              </a:tr>
              <a:tr h="95957">
                <a:tc>
                  <a:txBody>
                    <a:bodyPr/>
                    <a:lstStyle/>
                    <a:p>
                      <a:pPr algn="l" fontAlgn="b"/>
                      <a:r>
                        <a:rPr lang="en-US" sz="600" b="0" i="0" u="none" strike="noStrike">
                          <a:solidFill>
                            <a:srgbClr val="000000"/>
                          </a:solidFill>
                          <a:effectLst/>
                          <a:latin typeface="+mj-lt"/>
                        </a:rPr>
                        <a:t>Changes to SIT Functional Test Scenarios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CR-D064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a:solidFill>
                            <a:srgbClr val="000000"/>
                          </a:solidFill>
                          <a:effectLst/>
                          <a:latin typeface="+mj-lt"/>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dirty="0">
                          <a:solidFill>
                            <a:srgbClr val="000000"/>
                          </a:solidFill>
                          <a:effectLst/>
                          <a:latin typeface="+mj-lt"/>
                        </a:rPr>
                        <a:t>Complete - No </a:t>
                      </a:r>
                      <a:r>
                        <a:rPr lang="en-GB" sz="600" b="0" i="0" u="none" strike="noStrike" dirty="0" err="1">
                          <a:solidFill>
                            <a:srgbClr val="000000"/>
                          </a:solidFill>
                          <a:effectLst/>
                          <a:latin typeface="+mj-lt"/>
                        </a:rPr>
                        <a:t>Xoserve</a:t>
                      </a:r>
                      <a:r>
                        <a:rPr lang="en-GB" sz="6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766585764"/>
                  </a:ext>
                </a:extLst>
              </a:tr>
              <a:tr h="116839">
                <a:tc>
                  <a:txBody>
                    <a:bodyPr/>
                    <a:lstStyle/>
                    <a:p>
                      <a:pPr algn="l" fontAlgn="b"/>
                      <a:r>
                        <a:rPr lang="en-US" sz="600" b="0" i="0" u="none" strike="noStrike">
                          <a:solidFill>
                            <a:srgbClr val="000000"/>
                          </a:solidFill>
                          <a:effectLst/>
                          <a:latin typeface="+mj-lt"/>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b"/>
                      <a:r>
                        <a:rPr lang="en-GB" sz="600" b="0" i="0" u="none" strike="noStrike">
                          <a:solidFill>
                            <a:srgbClr val="000000"/>
                          </a:solidFill>
                          <a:effectLst/>
                          <a:latin typeface="+mj-lt"/>
                        </a:rPr>
                        <a:t>CR-D065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l" fontAlgn="t"/>
                      <a:r>
                        <a:rPr lang="en-GB" sz="6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r" fontAlgn="b"/>
                      <a:r>
                        <a:rPr lang="en-GB" sz="600" b="0" i="0" u="none" strike="noStrike">
                          <a:solidFill>
                            <a:srgbClr val="000000"/>
                          </a:solidFill>
                          <a:effectLst/>
                          <a:latin typeface="+mj-lt"/>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tc>
                  <a:txBody>
                    <a:bodyPr/>
                    <a:lstStyle/>
                    <a:p>
                      <a:pPr algn="ctr" fontAlgn="b"/>
                      <a:r>
                        <a:rPr lang="en-GB" sz="600" b="0" i="0" u="none" strike="noStrike" dirty="0">
                          <a:solidFill>
                            <a:srgbClr val="000000"/>
                          </a:solidFill>
                          <a:effectLst/>
                          <a:latin typeface="+mj-lt"/>
                        </a:rPr>
                        <a:t>Complete - No </a:t>
                      </a:r>
                      <a:r>
                        <a:rPr lang="en-GB" sz="600" b="0" i="0" u="none" strike="noStrike" dirty="0" err="1">
                          <a:solidFill>
                            <a:srgbClr val="000000"/>
                          </a:solidFill>
                          <a:effectLst/>
                          <a:latin typeface="+mj-lt"/>
                        </a:rPr>
                        <a:t>Xoserve</a:t>
                      </a:r>
                      <a:r>
                        <a:rPr lang="en-GB" sz="6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330913272"/>
                  </a:ext>
                </a:extLst>
              </a:tr>
              <a:tr h="173898">
                <a:tc>
                  <a:txBody>
                    <a:bodyPr/>
                    <a:lstStyle/>
                    <a:p>
                      <a:pPr algn="l" fontAlgn="b"/>
                      <a:r>
                        <a:rPr lang="en-US" sz="600" b="0" i="0" u="none" strike="noStrike" dirty="0">
                          <a:solidFill>
                            <a:srgbClr val="000000"/>
                          </a:solidFill>
                          <a:effectLst/>
                          <a:latin typeface="+mj-lt"/>
                        </a:rPr>
                        <a:t>Removal of UEPT Stage 1 Data Allocation and Verification for Tranche 3 and 4 Participants and delivery acceleration of Stage 2 Data Allocation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solidFill>
                      <a:schemeClr val="accent6">
                        <a:lumMod val="95000"/>
                      </a:schemeClr>
                    </a:solidFill>
                  </a:tcPr>
                </a:tc>
                <a:tc>
                  <a:txBody>
                    <a:bodyPr/>
                    <a:lstStyle/>
                    <a:p>
                      <a:pPr algn="l" fontAlgn="b"/>
                      <a:r>
                        <a:rPr lang="en-GB" sz="600" b="0" i="0" u="none" strike="noStrike" dirty="0">
                          <a:solidFill>
                            <a:srgbClr val="000000"/>
                          </a:solidFill>
                          <a:effectLst/>
                          <a:latin typeface="+mj-lt"/>
                        </a:rPr>
                        <a:t>CR-D070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solidFill>
                      <a:schemeClr val="accent6">
                        <a:lumMod val="95000"/>
                      </a:schemeClr>
                    </a:solidFill>
                  </a:tcPr>
                </a:tc>
                <a:tc>
                  <a:txBody>
                    <a:bodyPr/>
                    <a:lstStyle/>
                    <a:p>
                      <a:pPr algn="l" fontAlgn="b"/>
                      <a:r>
                        <a:rPr lang="en-GB" sz="600" b="0" i="0" u="none" strike="noStrike" dirty="0">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solidFill>
                      <a:schemeClr val="accent6">
                        <a:lumMod val="95000"/>
                      </a:schemeClr>
                    </a:solidFill>
                  </a:tcPr>
                </a:tc>
                <a:tc>
                  <a:txBody>
                    <a:bodyPr/>
                    <a:lstStyle/>
                    <a:p>
                      <a:pPr algn="r" fontAlgn="b"/>
                      <a:r>
                        <a:rPr lang="en-GB" sz="600" b="0" i="0" u="none" strike="noStrike" dirty="0">
                          <a:solidFill>
                            <a:srgbClr val="000000"/>
                          </a:solidFill>
                          <a:effectLst/>
                          <a:latin typeface="+mj-lt"/>
                        </a:rPr>
                        <a:t>05/03/2021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solidFill>
                      <a:schemeClr val="accent6">
                        <a:lumMod val="95000"/>
                      </a:schemeClr>
                    </a:solidFill>
                  </a:tcPr>
                </a:tc>
                <a:tc>
                  <a:txBody>
                    <a:bodyPr/>
                    <a:lstStyle/>
                    <a:p>
                      <a:pPr algn="ctr" fontAlgn="b"/>
                      <a:r>
                        <a:rPr lang="en-GB" sz="600" b="0" i="0" u="none" strike="noStrike" dirty="0">
                          <a:solidFill>
                            <a:srgbClr val="000000"/>
                          </a:solidFill>
                          <a:effectLst/>
                          <a:latin typeface="+mj-lt"/>
                        </a:rPr>
                        <a:t>Complete - No </a:t>
                      </a:r>
                      <a:r>
                        <a:rPr lang="en-GB" sz="600" b="0" i="0" u="none" strike="noStrike" dirty="0" err="1">
                          <a:solidFill>
                            <a:srgbClr val="000000"/>
                          </a:solidFill>
                          <a:effectLst/>
                          <a:latin typeface="+mj-lt"/>
                        </a:rPr>
                        <a:t>Xoserve</a:t>
                      </a:r>
                      <a:r>
                        <a:rPr lang="en-GB" sz="6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solidFill>
                      <a:schemeClr val="accent6">
                        <a:lumMod val="95000"/>
                      </a:schemeClr>
                    </a:solidFill>
                  </a:tcPr>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4A46900855F54F8B1B4A69CC14CF6B" ma:contentTypeVersion="7" ma:contentTypeDescription="Create a new document." ma:contentTypeScope="" ma:versionID="cb23e439608fa62b7d4e34d18c2a6014">
  <xsd:schema xmlns:xsd="http://www.w3.org/2001/XMLSchema" xmlns:xs="http://www.w3.org/2001/XMLSchema" xmlns:p="http://schemas.microsoft.com/office/2006/metadata/properties" xmlns:ns2="11f1cc19-a6a2-4477-822b-8358f9edc374" xmlns:ns3="103fba77-31dd-4780-83f9-c54f26c3a260" targetNamespace="http://schemas.microsoft.com/office/2006/metadata/properties" ma:root="true" ma:fieldsID="8f8e5271f7d152bbf69cc47d21b266bc" ns2:_="" ns3:_="">
    <xsd:import namespace="11f1cc19-a6a2-4477-822b-8358f9edc374"/>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1cc19-a6a2-4477-822b-8358f9edc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545E1A-EA83-463B-B744-ADE3D05E8049}">
  <ds:schemaRefs>
    <ds:schemaRef ds:uri="http://www.w3.org/XML/1998/namespace"/>
    <ds:schemaRef ds:uri="http://purl.org/dc/dcmitype/"/>
    <ds:schemaRef ds:uri="http://schemas.openxmlformats.org/package/2006/metadata/core-properties"/>
    <ds:schemaRef ds:uri="afe9fadc-cf94-4dd1-a692-a3c9fbf85351"/>
    <ds:schemaRef ds:uri="http://schemas.microsoft.com/office/2006/documentManagement/types"/>
    <ds:schemaRef ds:uri="http://purl.org/dc/elements/1.1/"/>
    <ds:schemaRef ds:uri="http://schemas.microsoft.com/office/infopath/2007/PartnerControls"/>
    <ds:schemaRef ds:uri="http://purl.org/dc/terms/"/>
    <ds:schemaRef ds:uri="b5d8c402-b464-4f85-b954-cddb3da0df20"/>
    <ds:schemaRef ds:uri="http://schemas.microsoft.com/office/2006/metadata/properties"/>
  </ds:schemaRefs>
</ds:datastoreItem>
</file>

<file path=customXml/itemProps2.xml><?xml version="1.0" encoding="utf-8"?>
<ds:datastoreItem xmlns:ds="http://schemas.openxmlformats.org/officeDocument/2006/customXml" ds:itemID="{E13AE262-6DE1-4F59-9459-5EA3B5D08F36}"/>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1919</TotalTime>
  <Words>2784</Words>
  <Application>Microsoft Office PowerPoint</Application>
  <PresentationFormat>On-screen Show (16:9)</PresentationFormat>
  <Paragraphs>523</Paragraphs>
  <Slides>9</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ＭＳ Ｐゴシック</vt:lpstr>
      <vt:lpstr>Arial</vt:lpstr>
      <vt:lpstr>Calibri</vt:lpstr>
      <vt:lpstr>Wingdings</vt:lpstr>
      <vt:lpstr>xoserve templates</vt:lpstr>
      <vt:lpstr>Office Theme</vt:lpstr>
      <vt:lpstr>1_xoserve templates</vt:lpstr>
      <vt:lpstr>Xoserve PowerPoint Template Clean</vt:lpstr>
      <vt:lpstr>CSSC Programme Dashboard</vt:lpstr>
      <vt:lpstr>PowerPoint Presentation</vt:lpstr>
      <vt:lpstr>Green Workstream Updates</vt:lpstr>
      <vt:lpstr>Green Workstream Updates</vt:lpstr>
      <vt:lpstr>Key Programme Risks (1/4)</vt:lpstr>
      <vt:lpstr>Key Programme Risks (2/4)</vt:lpstr>
      <vt:lpstr>PowerPoint Presentation</vt:lpstr>
      <vt:lpstr>Switching Programme CR Position – CRs impacting Xoserve</vt:lpstr>
      <vt:lpstr>Switching Programme CR Position – CRs not impacting Xoserve </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25</cp:revision>
  <cp:lastPrinted>2019-12-17T14:02:10Z</cp:lastPrinted>
  <dcterms:created xsi:type="dcterms:W3CDTF">2011-09-20T14:58:41Z</dcterms:created>
  <dcterms:modified xsi:type="dcterms:W3CDTF">2021-03-29T12:11:07Z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0x010100BE4A46900855F54F8B1B4A69CC14CF6B</vt:lpwstr>
  </property>
</Properties>
</file>