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1541" r:id="rId5"/>
    <p:sldId id="154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B0C0CF-C400-CF9D-905D-05CA8057F03A}" v="13" dt="2022-04-29T10:11:25.5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18"/>
    <p:restoredTop sz="95853"/>
  </p:normalViewPr>
  <p:slideViewPr>
    <p:cSldViewPr snapToGrid="0" snapToObjects="1">
      <p:cViewPr varScale="1">
        <p:scale>
          <a:sx n="103" d="100"/>
          <a:sy n="103" d="100"/>
        </p:scale>
        <p:origin x="52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Williams" userId="d39fd7a2-e977-4005-a1b8-665cd7ce1fbd" providerId="ADAL" clId="{00394C62-6B1E-5F4A-AC5F-E94E2EF36F67}"/>
    <pc:docChg chg="custSel modSld">
      <pc:chgData name="Joanne Williams" userId="d39fd7a2-e977-4005-a1b8-665cd7ce1fbd" providerId="ADAL" clId="{00394C62-6B1E-5F4A-AC5F-E94E2EF36F67}" dt="2022-04-27T19:08:21.003" v="1236" actId="27636"/>
      <pc:docMkLst>
        <pc:docMk/>
      </pc:docMkLst>
      <pc:sldChg chg="modSp mod">
        <pc:chgData name="Joanne Williams" userId="d39fd7a2-e977-4005-a1b8-665cd7ce1fbd" providerId="ADAL" clId="{00394C62-6B1E-5F4A-AC5F-E94E2EF36F67}" dt="2022-04-26T16:28:29.325" v="591" actId="20577"/>
        <pc:sldMkLst>
          <pc:docMk/>
          <pc:sldMk cId="1710057746" sldId="1541"/>
        </pc:sldMkLst>
        <pc:spChg chg="mod">
          <ac:chgData name="Joanne Williams" userId="d39fd7a2-e977-4005-a1b8-665cd7ce1fbd" providerId="ADAL" clId="{00394C62-6B1E-5F4A-AC5F-E94E2EF36F67}" dt="2022-04-26T16:28:29.325" v="591" actId="20577"/>
          <ac:spMkLst>
            <pc:docMk/>
            <pc:sldMk cId="1710057746" sldId="1541"/>
            <ac:spMk id="4" creationId="{BF3E9A5C-F313-7347-A4CE-5A39AEB36954}"/>
          </ac:spMkLst>
        </pc:spChg>
      </pc:sldChg>
      <pc:sldChg chg="modSp mod">
        <pc:chgData name="Joanne Williams" userId="d39fd7a2-e977-4005-a1b8-665cd7ce1fbd" providerId="ADAL" clId="{00394C62-6B1E-5F4A-AC5F-E94E2EF36F67}" dt="2022-04-27T19:08:21.003" v="1236" actId="27636"/>
        <pc:sldMkLst>
          <pc:docMk/>
          <pc:sldMk cId="1440704070" sldId="1542"/>
        </pc:sldMkLst>
        <pc:spChg chg="mod">
          <ac:chgData name="Joanne Williams" userId="d39fd7a2-e977-4005-a1b8-665cd7ce1fbd" providerId="ADAL" clId="{00394C62-6B1E-5F4A-AC5F-E94E2EF36F67}" dt="2022-04-27T19:08:21.003" v="1236" actId="27636"/>
          <ac:spMkLst>
            <pc:docMk/>
            <pc:sldMk cId="1440704070" sldId="1542"/>
            <ac:spMk id="3" creationId="{F6455E3C-0B4E-FD48-BAAC-73087A795611}"/>
          </ac:spMkLst>
        </pc:spChg>
        <pc:graphicFrameChg chg="modGraphic">
          <ac:chgData name="Joanne Williams" userId="d39fd7a2-e977-4005-a1b8-665cd7ce1fbd" providerId="ADAL" clId="{00394C62-6B1E-5F4A-AC5F-E94E2EF36F67}" dt="2022-04-26T16:27:59.486" v="579" actId="2165"/>
          <ac:graphicFrameMkLst>
            <pc:docMk/>
            <pc:sldMk cId="1440704070" sldId="1542"/>
            <ac:graphicFrameMk id="4" creationId="{4F80F9FA-0A23-C047-B9AD-D41A91C9BEC5}"/>
          </ac:graphicFrameMkLst>
        </pc:graphicFrameChg>
      </pc:sldChg>
    </pc:docChg>
  </pc:docChgLst>
  <pc:docChgLst>
    <pc:chgData name="Joanne Williams" userId="S::joanne.williams@xoserve.com::d39fd7a2-e977-4005-a1b8-665cd7ce1fbd" providerId="AD" clId="Web-{33B0C0CF-C400-CF9D-905D-05CA8057F03A}"/>
    <pc:docChg chg="modSld">
      <pc:chgData name="Joanne Williams" userId="S::joanne.williams@xoserve.com::d39fd7a2-e977-4005-a1b8-665cd7ce1fbd" providerId="AD" clId="Web-{33B0C0CF-C400-CF9D-905D-05CA8057F03A}" dt="2022-04-29T10:11:25.505" v="12" actId="20577"/>
      <pc:docMkLst>
        <pc:docMk/>
      </pc:docMkLst>
      <pc:sldChg chg="modSp">
        <pc:chgData name="Joanne Williams" userId="S::joanne.williams@xoserve.com::d39fd7a2-e977-4005-a1b8-665cd7ce1fbd" providerId="AD" clId="Web-{33B0C0CF-C400-CF9D-905D-05CA8057F03A}" dt="2022-04-29T10:11:25.505" v="12" actId="20577"/>
        <pc:sldMkLst>
          <pc:docMk/>
          <pc:sldMk cId="1440704070" sldId="1542"/>
        </pc:sldMkLst>
        <pc:spChg chg="mod">
          <ac:chgData name="Joanne Williams" userId="S::joanne.williams@xoserve.com::d39fd7a2-e977-4005-a1b8-665cd7ce1fbd" providerId="AD" clId="Web-{33B0C0CF-C400-CF9D-905D-05CA8057F03A}" dt="2022-04-29T10:11:25.505" v="12" actId="20577"/>
          <ac:spMkLst>
            <pc:docMk/>
            <pc:sldMk cId="1440704070" sldId="1542"/>
            <ac:spMk id="3" creationId="{F6455E3C-0B4E-FD48-BAAC-73087A79561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42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94050" y="347325"/>
            <a:ext cx="6254751" cy="60529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3463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</a:lstStyle>
          <a:p>
            <a:pPr marL="16913" marR="6765" lvl="0" indent="0" algn="l" defTabSz="1217707" rtl="0" eaLnBrk="1" fontAlgn="auto" latinLnBrk="0" hangingPunct="1">
              <a:lnSpc>
                <a:spcPts val="3995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63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9600" y="1196556"/>
            <a:ext cx="11074400" cy="5175211"/>
          </a:xfrm>
          <a:prstGeom prst="rect">
            <a:avLst/>
          </a:prstGeom>
        </p:spPr>
        <p:txBody>
          <a:bodyPr/>
          <a:lstStyle>
            <a:lvl1pPr>
              <a:defRPr sz="1199">
                <a:solidFill>
                  <a:schemeClr val="accent1"/>
                </a:solidFill>
              </a:defRPr>
            </a:lvl1pPr>
            <a:lvl2pPr>
              <a:defRPr sz="1199">
                <a:solidFill>
                  <a:schemeClr val="accent1"/>
                </a:solidFill>
              </a:defRPr>
            </a:lvl2pPr>
            <a:lvl3pPr>
              <a:defRPr sz="1199">
                <a:solidFill>
                  <a:schemeClr val="accent1"/>
                </a:solidFill>
              </a:defRPr>
            </a:lvl3pPr>
            <a:lvl4pPr>
              <a:defRPr sz="1199">
                <a:solidFill>
                  <a:schemeClr val="accent1"/>
                </a:solidFill>
              </a:defRPr>
            </a:lvl4pPr>
            <a:lvl5pPr>
              <a:defRPr sz="11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44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2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931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55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75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89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01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018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7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02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oserve.com/products-services/data-products/contact-management-service-cms/cms-rebuild-produc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3E9A5C-F313-7347-A4CE-5A39AEB369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 Rebuild May Update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AFC198D-9768-CF4C-8B47-AD7C3A4845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Update </a:t>
            </a:r>
          </a:p>
        </p:txBody>
      </p:sp>
    </p:spTree>
    <p:extLst>
      <p:ext uri="{BB962C8B-B14F-4D97-AF65-F5344CB8AC3E}">
        <p14:creationId xmlns:p14="http://schemas.microsoft.com/office/powerpoint/2010/main" val="171005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C39CB-0BEC-574D-AB42-02DEDD50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55E3C-0B4E-FD48-BAAC-73087A795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14744"/>
            <a:ext cx="10972800" cy="5843256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456565" indent="-456565"/>
            <a:endParaRPr lang="en-US" sz="1600" dirty="0">
              <a:latin typeface="Arial"/>
              <a:cs typeface="Arial"/>
            </a:endParaRPr>
          </a:p>
          <a:p>
            <a:pPr marL="456565" indent="-456565"/>
            <a:r>
              <a:rPr lang="en-US" sz="1600" dirty="0">
                <a:latin typeface="Arial"/>
                <a:cs typeface="Arial"/>
              </a:rPr>
              <a:t>The CMS Rebuild Team continue to build out the foundations of the new CMS and the Shipper raised MNC (Meter Number Creation) Process.</a:t>
            </a:r>
          </a:p>
          <a:p>
            <a:pPr marL="456565" indent="-456565"/>
            <a:endParaRPr lang="en-US" sz="1600" dirty="0">
              <a:latin typeface="Arial"/>
              <a:cs typeface="Arial"/>
            </a:endParaRPr>
          </a:p>
          <a:p>
            <a:pPr marL="456565" indent="-456565"/>
            <a:r>
              <a:rPr lang="en-US" sz="1600" dirty="0">
                <a:latin typeface="Arial"/>
                <a:cs typeface="Arial"/>
              </a:rPr>
              <a:t>Work also continues defining the requirements for the Supplier Theft of Gas process.</a:t>
            </a:r>
          </a:p>
          <a:p>
            <a:pPr marL="456565" indent="-456565"/>
            <a:endParaRPr lang="en-US" sz="1600" dirty="0">
              <a:latin typeface="Arial"/>
              <a:cs typeface="Arial"/>
            </a:endParaRPr>
          </a:p>
          <a:p>
            <a:pPr marL="456565" indent="-456565"/>
            <a:r>
              <a:rPr lang="en-GB" sz="1600" dirty="0">
                <a:latin typeface="Arial"/>
                <a:cs typeface="Arial"/>
              </a:rPr>
              <a:t>The first Customer Focus Group took place on 06/04/22 which yielded some great conversations and suggestions on the proposed User Interface which have been </a:t>
            </a:r>
            <a:r>
              <a:rPr lang="en-GB" sz="1600">
                <a:latin typeface="Arial"/>
                <a:cs typeface="Arial"/>
              </a:rPr>
              <a:t>taken on board and the minutes can be found: </a:t>
            </a:r>
            <a:r>
              <a:rPr lang="en-GB" sz="1600" dirty="0">
                <a:latin typeface="Arial"/>
                <a:cs typeface="Arial"/>
                <a:hlinkClick r:id="rId2"/>
              </a:rPr>
              <a:t>https://www.xoserve.com/products-services/data-products/contact-management-service-cms/cms-rebuild-product/</a:t>
            </a:r>
            <a:r>
              <a:rPr lang="en-GB" sz="1600">
                <a:latin typeface="Arial"/>
                <a:cs typeface="Arial"/>
              </a:rPr>
              <a:t>.</a:t>
            </a:r>
            <a:endParaRPr lang="en-GB" sz="1600" dirty="0">
              <a:latin typeface="Arial"/>
              <a:cs typeface="Arial"/>
            </a:endParaRPr>
          </a:p>
          <a:p>
            <a:pPr marL="456565" indent="-456565"/>
            <a:endParaRPr lang="en-GB" sz="1600" dirty="0">
              <a:latin typeface="Arial"/>
              <a:cs typeface="Arial"/>
            </a:endParaRPr>
          </a:p>
          <a:p>
            <a:pPr marL="456565" indent="-456565"/>
            <a:r>
              <a:rPr lang="en-GB" sz="1600" dirty="0">
                <a:latin typeface="Arial"/>
                <a:cs typeface="Arial"/>
              </a:rPr>
              <a:t>The CMS Rebuild website is now live with the ability to book onto future CMS Customer Focus Groups, of which the remaining dates are:</a:t>
            </a:r>
            <a:endParaRPr lang="en-US" sz="1600" dirty="0">
              <a:latin typeface="Arial"/>
              <a:cs typeface="Arial"/>
            </a:endParaRP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456565" indent="-456565"/>
            <a:endParaRPr lang="en-US" sz="1600" dirty="0">
              <a:latin typeface="Arial"/>
              <a:cs typeface="Arial"/>
            </a:endParaRPr>
          </a:p>
          <a:p>
            <a:pPr marL="456565" indent="-456565"/>
            <a:endParaRPr lang="en-US" sz="1600" dirty="0">
              <a:latin typeface="Arial"/>
              <a:cs typeface="Arial"/>
            </a:endParaRPr>
          </a:p>
          <a:p>
            <a:pPr marL="456565" indent="-456565"/>
            <a:endParaRPr lang="en-US" sz="1600" dirty="0">
              <a:latin typeface="Arial"/>
              <a:cs typeface="Arial"/>
            </a:endParaRPr>
          </a:p>
          <a:p>
            <a:pPr marL="456565" indent="-456565"/>
            <a:endParaRPr lang="en-US" sz="1600" dirty="0">
              <a:latin typeface="Arial"/>
              <a:cs typeface="Arial"/>
            </a:endParaRPr>
          </a:p>
          <a:p>
            <a:pPr marL="456565" indent="-456565"/>
            <a:endParaRPr lang="en-US" sz="1600" dirty="0">
              <a:latin typeface="Arial"/>
              <a:cs typeface="Arial"/>
            </a:endParaRPr>
          </a:p>
          <a:p>
            <a:pPr marL="456565" indent="-456565"/>
            <a:endParaRPr lang="en-US" sz="1600" dirty="0">
              <a:latin typeface="Arial"/>
              <a:cs typeface="Arial"/>
            </a:endParaRPr>
          </a:p>
          <a:p>
            <a:pPr marL="456565" indent="-456565"/>
            <a:endParaRPr lang="en-US" sz="1600" dirty="0">
              <a:latin typeface="Arial"/>
              <a:cs typeface="Arial"/>
            </a:endParaRPr>
          </a:p>
          <a:p>
            <a:pPr marL="456565" indent="-456565"/>
            <a:endParaRPr lang="en-US" sz="1600" dirty="0">
              <a:latin typeface="Arial"/>
              <a:cs typeface="Arial"/>
            </a:endParaRPr>
          </a:p>
          <a:p>
            <a:pPr marL="456565" indent="-456565"/>
            <a:endParaRPr lang="en-US" sz="1600" dirty="0">
              <a:latin typeface="Arial"/>
              <a:cs typeface="Arial"/>
            </a:endParaRPr>
          </a:p>
          <a:p>
            <a:pPr marL="456565" indent="-456565"/>
            <a:endParaRPr lang="en-US" sz="1600" dirty="0">
              <a:latin typeface="Arial"/>
              <a:cs typeface="Arial"/>
            </a:endParaRPr>
          </a:p>
          <a:p>
            <a:pPr marL="456565" indent="-456565"/>
            <a:endParaRPr lang="en-US" sz="1600" dirty="0">
              <a:latin typeface="Arial"/>
              <a:cs typeface="Arial"/>
            </a:endParaRPr>
          </a:p>
          <a:p>
            <a:pPr marL="456565" indent="-456565"/>
            <a:endParaRPr lang="en-US" sz="1600" dirty="0">
              <a:latin typeface="Arial"/>
              <a:cs typeface="Arial"/>
            </a:endParaRPr>
          </a:p>
          <a:p>
            <a:pPr marL="456565" indent="-456565"/>
            <a:r>
              <a:rPr lang="en-US" sz="1600" dirty="0">
                <a:latin typeface="Arial"/>
                <a:cs typeface="Arial"/>
              </a:rPr>
              <a:t>The Address amendment (ADD) and Unconfirmed Address Amendment (UNC) have been identified of potential candidates for Release 1 delivery based on the number of similarities with the MNC process. </a:t>
            </a:r>
          </a:p>
          <a:p>
            <a:pPr marL="456565" indent="-456565"/>
            <a:endParaRPr lang="en-US" sz="1600" dirty="0">
              <a:latin typeface="Arial"/>
              <a:cs typeface="Arial"/>
            </a:endParaRPr>
          </a:p>
          <a:p>
            <a:pPr marL="456565" indent="-456565"/>
            <a:r>
              <a:rPr lang="en-US" sz="1600" dirty="0">
                <a:latin typeface="Arial"/>
                <a:cs typeface="Arial"/>
              </a:rPr>
              <a:t>As a reminder the delivery will follow an Agile Framework, there is an option to deliver a Minimum Viable Product (MVP) initially with future releases improving the end-to-end functionality of that process.</a:t>
            </a:r>
          </a:p>
          <a:p>
            <a:pPr marL="456565" indent="-456565"/>
            <a:endParaRPr lang="en-US" sz="1600" dirty="0">
              <a:latin typeface="Arial"/>
              <a:cs typeface="Arial"/>
            </a:endParaRPr>
          </a:p>
          <a:p>
            <a:pPr marL="456565" indent="-456565"/>
            <a:r>
              <a:rPr lang="en-US" sz="1600" dirty="0"/>
              <a:t>Further updates will be provided in June </a:t>
            </a:r>
            <a:r>
              <a:rPr lang="en-US" sz="1600" dirty="0" err="1"/>
              <a:t>ChMC</a:t>
            </a:r>
            <a:r>
              <a:rPr lang="en-US" sz="1600" dirty="0"/>
              <a:t>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F80F9FA-0A23-C047-B9AD-D41A91C9B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602197"/>
              </p:ext>
            </p:extLst>
          </p:nvPr>
        </p:nvGraphicFramePr>
        <p:xfrm>
          <a:off x="4441372" y="2615572"/>
          <a:ext cx="2476500" cy="223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2578991102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846843008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32365647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Date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Time Start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Time end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82213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10/06/2022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10:00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11:00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02661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06/07/2022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10:00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12:00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69915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09/08/2022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10:00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12:00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6763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09/09/2022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10:00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12:00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73486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14/10/2022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10:00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12:00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4616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08/11/2022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10:00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12:00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3042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09/12/2022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10:00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12:00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58511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10/01/2023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10:00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12:00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45045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07/02/2023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10:00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12:00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79546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07/03/2023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10:00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12:00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943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7040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>Hannah Brown</DisplayName>
        <AccountId>356</AccountId>
        <AccountType/>
      </UserInfo>
      <UserInfo>
        <DisplayName>Linda Whitcroft</DisplayName>
        <AccountId>78</AccountId>
        <AccountType/>
      </UserInfo>
      <UserInfo>
        <DisplayName>Andrew Szabo</DisplayName>
        <AccountId>75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092B59-2153-45D1-BA34-14AF2B535120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www.w3.org/XML/1998/namespace"/>
    <ds:schemaRef ds:uri="691200bb-23ec-4320-bfcc-6974bc463eb3"/>
    <ds:schemaRef ds:uri="http://schemas.openxmlformats.org/package/2006/metadata/core-properties"/>
    <ds:schemaRef ds:uri="1447494a-e48f-468a-bba7-54d8a0f3944e"/>
    <ds:schemaRef ds:uri="http://schemas.microsoft.com/office/2006/metadata/properties"/>
    <ds:schemaRef ds:uri="103fba77-31dd-4780-83f9-c54f26c3a260"/>
  </ds:schemaRefs>
</ds:datastoreItem>
</file>

<file path=customXml/itemProps2.xml><?xml version="1.0" encoding="utf-8"?>
<ds:datastoreItem xmlns:ds="http://schemas.openxmlformats.org/officeDocument/2006/customXml" ds:itemID="{66A6882C-437F-467A-8714-5A56ABF8C8F1}"/>
</file>

<file path=customXml/itemProps3.xml><?xml version="1.0" encoding="utf-8"?>
<ds:datastoreItem xmlns:ds="http://schemas.openxmlformats.org/officeDocument/2006/customXml" ds:itemID="{6C30F180-3CC8-4D21-BE0D-7E5DA88648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5004</TotalTime>
  <Words>216</Words>
  <Application>Microsoft Office PowerPoint</Application>
  <PresentationFormat>Widescreen</PresentationFormat>
  <Paragraphs>66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CMS Rebuild May Update </vt:lpstr>
      <vt:lpstr>Progress to 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 Rebuild </dc:title>
  <dc:creator>Joanne Williams</dc:creator>
  <cp:lastModifiedBy>Joanne Williams</cp:lastModifiedBy>
  <cp:revision>7</cp:revision>
  <dcterms:created xsi:type="dcterms:W3CDTF">2022-02-04T13:05:51Z</dcterms:created>
  <dcterms:modified xsi:type="dcterms:W3CDTF">2022-04-29T10:11:26Z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0x01010050FB9CDCC5328344A3162B2D7C8A4CE2</vt:lpwstr>
  </property>
  <property fmtid="{D5CDD505-2E9C-101B-9397-08002B2CF9AE}" pid="3" name="Order">
    <vt:r8>75200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