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sldIdLst>
    <p:sldId id="298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8DA"/>
    <a:srgbClr val="40D1F5"/>
    <a:srgbClr val="FFFFFF"/>
    <a:srgbClr val="B1D6E8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4660"/>
  </p:normalViewPr>
  <p:slideViewPr>
    <p:cSldViewPr>
      <p:cViewPr>
        <p:scale>
          <a:sx n="200" d="100"/>
          <a:sy n="200" d="100"/>
        </p:scale>
        <p:origin x="144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BDDFA-F228-4E44-B394-D26871378D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Poppins Black" panose="00000A00000000000000" pitchFamily="2" charset="0"/>
              </a:rPr>
              <a:t>NG TRANSMISSION CHANGE HORIZON PLAN </a:t>
            </a:r>
            <a:br>
              <a:rPr lang="en-US" dirty="0">
                <a:cs typeface="Poppins Black" panose="00000A00000000000000" pitchFamily="2" charset="0"/>
              </a:rPr>
            </a:br>
            <a:r>
              <a:rPr lang="en-US" sz="2400" dirty="0"/>
              <a:t>0 - 2 YEARS SEP 2021 - AUG 2023</a:t>
            </a:r>
            <a:endParaRPr lang="en-GB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2002D-02D2-4812-BCBA-469506040E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924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40099D2-B496-4865-BD41-470137A28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868850"/>
              </p:ext>
            </p:extLst>
          </p:nvPr>
        </p:nvGraphicFramePr>
        <p:xfrm>
          <a:off x="107501" y="501072"/>
          <a:ext cx="8920953" cy="44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85">
                  <a:extLst>
                    <a:ext uri="{9D8B030D-6E8A-4147-A177-3AD203B41FA5}">
                      <a16:colId xmlns:a16="http://schemas.microsoft.com/office/drawing/2014/main" val="542809358"/>
                    </a:ext>
                  </a:extLst>
                </a:gridCol>
                <a:gridCol w="486785">
                  <a:extLst>
                    <a:ext uri="{9D8B030D-6E8A-4147-A177-3AD203B41FA5}">
                      <a16:colId xmlns:a16="http://schemas.microsoft.com/office/drawing/2014/main" val="4028384899"/>
                    </a:ext>
                  </a:extLst>
                </a:gridCol>
                <a:gridCol w="309937">
                  <a:extLst>
                    <a:ext uri="{9D8B030D-6E8A-4147-A177-3AD203B41FA5}">
                      <a16:colId xmlns:a16="http://schemas.microsoft.com/office/drawing/2014/main" val="3482574789"/>
                    </a:ext>
                  </a:extLst>
                </a:gridCol>
                <a:gridCol w="529620">
                  <a:extLst>
                    <a:ext uri="{9D8B030D-6E8A-4147-A177-3AD203B41FA5}">
                      <a16:colId xmlns:a16="http://schemas.microsoft.com/office/drawing/2014/main" val="2539976336"/>
                    </a:ext>
                  </a:extLst>
                </a:gridCol>
                <a:gridCol w="861664">
                  <a:extLst>
                    <a:ext uri="{9D8B030D-6E8A-4147-A177-3AD203B41FA5}">
                      <a16:colId xmlns:a16="http://schemas.microsoft.com/office/drawing/2014/main" val="1527401888"/>
                    </a:ext>
                  </a:extLst>
                </a:gridCol>
                <a:gridCol w="863209">
                  <a:extLst>
                    <a:ext uri="{9D8B030D-6E8A-4147-A177-3AD203B41FA5}">
                      <a16:colId xmlns:a16="http://schemas.microsoft.com/office/drawing/2014/main" val="1462381491"/>
                    </a:ext>
                  </a:extLst>
                </a:gridCol>
                <a:gridCol w="939997">
                  <a:extLst>
                    <a:ext uri="{9D8B030D-6E8A-4147-A177-3AD203B41FA5}">
                      <a16:colId xmlns:a16="http://schemas.microsoft.com/office/drawing/2014/main" val="3956336347"/>
                    </a:ext>
                  </a:extLst>
                </a:gridCol>
                <a:gridCol w="939997">
                  <a:extLst>
                    <a:ext uri="{9D8B030D-6E8A-4147-A177-3AD203B41FA5}">
                      <a16:colId xmlns:a16="http://schemas.microsoft.com/office/drawing/2014/main" val="1013881882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1204433572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3939180299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1723559071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590344273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4205172266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3637608218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778720455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133251688"/>
                    </a:ext>
                  </a:extLst>
                </a:gridCol>
                <a:gridCol w="292313">
                  <a:extLst>
                    <a:ext uri="{9D8B030D-6E8A-4147-A177-3AD203B41FA5}">
                      <a16:colId xmlns:a16="http://schemas.microsoft.com/office/drawing/2014/main" val="101972404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935912634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4150331701"/>
                    </a:ext>
                  </a:extLst>
                </a:gridCol>
                <a:gridCol w="252063">
                  <a:extLst>
                    <a:ext uri="{9D8B030D-6E8A-4147-A177-3AD203B41FA5}">
                      <a16:colId xmlns:a16="http://schemas.microsoft.com/office/drawing/2014/main" val="772316818"/>
                    </a:ext>
                  </a:extLst>
                </a:gridCol>
                <a:gridCol w="437953">
                  <a:extLst>
                    <a:ext uri="{9D8B030D-6E8A-4147-A177-3AD203B41FA5}">
                      <a16:colId xmlns:a16="http://schemas.microsoft.com/office/drawing/2014/main" val="323130426"/>
                    </a:ext>
                  </a:extLst>
                </a:gridCol>
              </a:tblGrid>
              <a:tr h="200606">
                <a:tc rowSpan="2" gridSpan="4"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Programmes &amp; Projects </a:t>
                      </a:r>
                    </a:p>
                    <a:p>
                      <a:pPr algn="ctr"/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2021-2023</a:t>
                      </a:r>
                    </a:p>
                    <a:p>
                      <a:pPr algn="ctr"/>
                      <a:endParaRPr lang="en-GB" sz="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+mj-lt"/>
                        </a:rPr>
                        <a:t>2022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dirty="0">
                          <a:latin typeface="+mj-lt"/>
                        </a:rPr>
                        <a:t>2023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95581"/>
                  </a:ext>
                </a:extLst>
              </a:tr>
              <a:tr h="214499">
                <a:tc gridSpan="4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Jan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Feb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Mar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Apr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May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Jun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July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Aug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Sept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Oct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Nov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+mj-lt"/>
                        </a:rPr>
                        <a:t>Dec </a:t>
                      </a:r>
                    </a:p>
                  </a:txBody>
                  <a:tcPr vert="vert27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549859"/>
                  </a:ext>
                </a:extLst>
              </a:tr>
              <a:tr h="734215">
                <a:tc rowSpan="8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j-lt"/>
                        </a:rPr>
                        <a:t>MAJOR RELEASES</a:t>
                      </a:r>
                    </a:p>
                  </a:txBody>
                  <a:tcPr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 / Customer Requested Change </a:t>
                      </a:r>
                    </a:p>
                    <a:p>
                      <a:pPr algn="ctr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Rider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MOD0745 - Setting of Auction Bid Parameter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34101"/>
                  </a:ext>
                </a:extLst>
              </a:tr>
              <a:tr h="109316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MOD0728B – UK Link &amp; Gemini Delivered as part of CP5341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734007"/>
                  </a:ext>
                </a:extLst>
              </a:tr>
              <a:tr h="32828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Sustain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 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Nicky Patmore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</a:t>
                      </a:r>
                    </a:p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Customer Enhancements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533922"/>
                  </a:ext>
                </a:extLst>
              </a:tr>
              <a:tr h="168313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" b="0" i="0" u="none" strike="noStrike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 Link Consequential Changes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40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CSS Cons Change </a:t>
                      </a:r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452353"/>
                  </a:ext>
                </a:extLst>
              </a:tr>
              <a:tr h="4256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5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CSS Cons Change </a:t>
                      </a:r>
                      <a:endParaRPr lang="en-GB" sz="42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28325"/>
                  </a:ext>
                </a:extLst>
              </a:tr>
              <a:tr h="53598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Gemini Change Programme Sustain</a:t>
                      </a:r>
                    </a:p>
                    <a:p>
                      <a:pPr algn="ctr"/>
                      <a:endParaRPr lang="en-GB" sz="5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Manisha Bhardwaj 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Sign on Experience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386642"/>
                  </a:ext>
                </a:extLst>
              </a:tr>
              <a:tr h="417940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PM</a:t>
                      </a:r>
                    </a:p>
                    <a:p>
                      <a:pPr algn="ctr"/>
                      <a:r>
                        <a:rPr lang="en-GB" sz="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Matthew Stephens</a:t>
                      </a:r>
                    </a:p>
                    <a:p>
                      <a:pPr algn="ctr"/>
                      <a:endParaRPr lang="en-GB" sz="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API </a:t>
                      </a:r>
                      <a:r>
                        <a:rPr lang="en-GB" sz="35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Enhancements 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218581"/>
                  </a:ext>
                </a:extLst>
              </a:tr>
              <a:tr h="328285"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20" b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 Minder  Upgrade</a:t>
                      </a:r>
                    </a:p>
                  </a:txBody>
                  <a:tcPr vert="vert27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600" dirty="0"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2415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A474353F-EDC7-4969-87B1-C6D685F1162F}"/>
              </a:ext>
            </a:extLst>
          </p:cNvPr>
          <p:cNvSpPr/>
          <p:nvPr/>
        </p:nvSpPr>
        <p:spPr>
          <a:xfrm>
            <a:off x="107501" y="195486"/>
            <a:ext cx="8928995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latin typeface="+mj-lt"/>
              </a:rPr>
              <a:t>NG TRANSMISSION CHANGE HORIZON PLAN 0-2 YEARS SEP 2021 – AUG 2023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04E7B4-240E-47A2-8CD9-F286286AE704}"/>
              </a:ext>
            </a:extLst>
          </p:cNvPr>
          <p:cNvSpPr/>
          <p:nvPr/>
        </p:nvSpPr>
        <p:spPr>
          <a:xfrm>
            <a:off x="1928813" y="967232"/>
            <a:ext cx="838200" cy="153726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 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19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20FE14E-F4F4-4571-95A6-79C7ED7CA88C}"/>
              </a:ext>
            </a:extLst>
          </p:cNvPr>
          <p:cNvSpPr/>
          <p:nvPr/>
        </p:nvSpPr>
        <p:spPr>
          <a:xfrm>
            <a:off x="1919094" y="1139991"/>
            <a:ext cx="847919" cy="152620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Implementation </a:t>
            </a: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26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 21 </a:t>
            </a:r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(C)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0CF8087-D3BF-4634-BA31-23D8323D6448}"/>
              </a:ext>
            </a:extLst>
          </p:cNvPr>
          <p:cNvSpPr/>
          <p:nvPr/>
        </p:nvSpPr>
        <p:spPr>
          <a:xfrm>
            <a:off x="1922616" y="1308924"/>
            <a:ext cx="844397" cy="155922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Build/Test – Aug to Sept 21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A61673A-256D-413A-82BD-8F093CCF4BC8}"/>
              </a:ext>
            </a:extLst>
          </p:cNvPr>
          <p:cNvSpPr/>
          <p:nvPr/>
        </p:nvSpPr>
        <p:spPr>
          <a:xfrm>
            <a:off x="2796824" y="4737155"/>
            <a:ext cx="2991023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Oct 21 to Jan 22 – Indicative timeline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E361444-8B3D-4C24-9726-C4C09CA06D03}"/>
              </a:ext>
            </a:extLst>
          </p:cNvPr>
          <p:cNvSpPr/>
          <p:nvPr/>
        </p:nvSpPr>
        <p:spPr>
          <a:xfrm>
            <a:off x="1917665" y="3859758"/>
            <a:ext cx="4598551" cy="192358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Apr 22 – Indicative timeline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54B88C-A9AE-4289-83FE-16D9C73135A2}"/>
              </a:ext>
            </a:extLst>
          </p:cNvPr>
          <p:cNvSpPr/>
          <p:nvPr/>
        </p:nvSpPr>
        <p:spPr>
          <a:xfrm>
            <a:off x="1919094" y="2915131"/>
            <a:ext cx="857638" cy="1773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July - Sept 21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3FBBA15-FD76-4317-B7C0-95AEA6A79BC9}"/>
              </a:ext>
            </a:extLst>
          </p:cNvPr>
          <p:cNvSpPr/>
          <p:nvPr/>
        </p:nvSpPr>
        <p:spPr>
          <a:xfrm>
            <a:off x="1928813" y="1770958"/>
            <a:ext cx="838200" cy="19059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Gemini Implementation  </a:t>
            </a:r>
            <a:endParaRPr lang="en-GB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19</a:t>
            </a:r>
            <a:r>
              <a:rPr lang="en-GB" sz="400" b="1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Sept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33F1CF-E7CA-441D-8070-F7B1BE79001D}"/>
              </a:ext>
            </a:extLst>
          </p:cNvPr>
          <p:cNvSpPr/>
          <p:nvPr/>
        </p:nvSpPr>
        <p:spPr>
          <a:xfrm>
            <a:off x="1929710" y="1484372"/>
            <a:ext cx="1693740" cy="169195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Pre-Implementation  </a:t>
            </a:r>
            <a:r>
              <a:rPr lang="en-GB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 Sept to Oct 21</a:t>
            </a:r>
          </a:p>
          <a:p>
            <a:pPr algn="ctr"/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47C9406-CDEE-47F4-8909-D8FDF6B5B4D5}"/>
              </a:ext>
            </a:extLst>
          </p:cNvPr>
          <p:cNvSpPr/>
          <p:nvPr/>
        </p:nvSpPr>
        <p:spPr>
          <a:xfrm>
            <a:off x="1924050" y="3389037"/>
            <a:ext cx="3586279" cy="17731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Content: External Test Phase Jul - Dec 21</a:t>
            </a:r>
            <a:endParaRPr lang="en-US" sz="400" b="1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BB8A605-71AD-4827-930A-7BB8EBF24ACA}"/>
              </a:ext>
            </a:extLst>
          </p:cNvPr>
          <p:cNvSpPr/>
          <p:nvPr/>
        </p:nvSpPr>
        <p:spPr>
          <a:xfrm>
            <a:off x="1928813" y="1983018"/>
            <a:ext cx="847919" cy="183234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Build/Test – Aug to Sept 21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6C49C86-0901-406B-A649-F729671B5595}"/>
              </a:ext>
            </a:extLst>
          </p:cNvPr>
          <p:cNvSpPr/>
          <p:nvPr/>
        </p:nvSpPr>
        <p:spPr>
          <a:xfrm>
            <a:off x="1921824" y="2399604"/>
            <a:ext cx="3586279" cy="183681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Gemini - Sept to Dec 21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586A5D0-A788-4743-B92E-55E93E2EE108}"/>
              </a:ext>
            </a:extLst>
          </p:cNvPr>
          <p:cNvSpPr/>
          <p:nvPr/>
        </p:nvSpPr>
        <p:spPr>
          <a:xfrm>
            <a:off x="1928813" y="2189070"/>
            <a:ext cx="2660137" cy="188563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PIS UKL - Sept to Nov 21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5215CD8-EA37-406B-9E2D-E8E3DBBA6E56}"/>
              </a:ext>
            </a:extLst>
          </p:cNvPr>
          <p:cNvSpPr/>
          <p:nvPr/>
        </p:nvSpPr>
        <p:spPr>
          <a:xfrm>
            <a:off x="1917158" y="4353432"/>
            <a:ext cx="3581419" cy="183909"/>
          </a:xfrm>
          <a:prstGeom prst="rect">
            <a:avLst/>
          </a:prstGeom>
          <a:solidFill>
            <a:srgbClr val="00B05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en-US" sz="4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Design to PIS – Sept 21 to Dec 21– Indicative timeline </a:t>
            </a:r>
          </a:p>
        </p:txBody>
      </p:sp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320471-0392-42C8-80C2-930D61A0B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08440"/>
              </p:ext>
            </p:extLst>
          </p:nvPr>
        </p:nvGraphicFramePr>
        <p:xfrm>
          <a:off x="7431185" y="2161716"/>
          <a:ext cx="1597274" cy="125036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  <a:gridCol w="1237234">
                  <a:extLst>
                    <a:ext uri="{9D8B030D-6E8A-4147-A177-3AD203B41FA5}">
                      <a16:colId xmlns:a16="http://schemas.microsoft.com/office/drawing/2014/main" val="4201395258"/>
                    </a:ext>
                  </a:extLst>
                </a:gridCol>
              </a:tblGrid>
              <a:tr h="208394">
                <a:tc gridSpan="2">
                  <a:txBody>
                    <a:bodyPr/>
                    <a:lstStyle/>
                    <a:p>
                      <a:pPr algn="ctr"/>
                      <a:r>
                        <a:rPr lang="en-US" sz="600" dirty="0"/>
                        <a:t>KEY RISK &amp; % = Certainty of Scope 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/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 on Track 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Approval at Risk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Change Completion Report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  <a:tr h="208394">
                <a:tc>
                  <a:txBody>
                    <a:bodyPr/>
                    <a:lstStyle/>
                    <a:p>
                      <a:endParaRPr lang="en-GB" sz="4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External User Activity 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01272"/>
                  </a:ext>
                </a:extLst>
              </a:tr>
            </a:tbl>
          </a:graphicData>
        </a:graphic>
      </p:graphicFrame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352DAE3A-84FB-450B-A7C4-6647B0C83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06543"/>
              </p:ext>
            </p:extLst>
          </p:nvPr>
        </p:nvGraphicFramePr>
        <p:xfrm>
          <a:off x="7431185" y="3507211"/>
          <a:ext cx="1597274" cy="93752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7274">
                  <a:extLst>
                    <a:ext uri="{9D8B030D-6E8A-4147-A177-3AD203B41FA5}">
                      <a16:colId xmlns:a16="http://schemas.microsoft.com/office/drawing/2014/main" val="1815604966"/>
                    </a:ext>
                  </a:extLst>
                </a:gridCol>
              </a:tblGrid>
              <a:tr h="192685">
                <a:tc>
                  <a:txBody>
                    <a:bodyPr/>
                    <a:lstStyle/>
                    <a:p>
                      <a:pPr algn="ctr"/>
                      <a:r>
                        <a:rPr lang="en-GB" sz="600" dirty="0"/>
                        <a:t>KEY – Project Status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567122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On Track 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66656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Complete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734681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Potential Risk to Plan 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90063"/>
                  </a:ext>
                </a:extLst>
              </a:tr>
              <a:tr h="186210">
                <a:tc>
                  <a:txBody>
                    <a:bodyPr/>
                    <a:lstStyle/>
                    <a:p>
                      <a:pPr algn="ctr"/>
                      <a:r>
                        <a:rPr lang="en-GB" sz="500" b="1" dirty="0">
                          <a:solidFill>
                            <a:schemeClr val="tx1"/>
                          </a:solidFill>
                          <a:latin typeface="+mn-lt"/>
                        </a:rPr>
                        <a:t>Plan at Risk 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179281"/>
                  </a:ext>
                </a:extLst>
              </a:tr>
            </a:tbl>
          </a:graphicData>
        </a:graphic>
      </p:graphicFrame>
      <p:sp>
        <p:nvSpPr>
          <p:cNvPr id="58" name="Star: 5 Points 57">
            <a:extLst>
              <a:ext uri="{FF2B5EF4-FFF2-40B4-BE49-F238E27FC236}">
                <a16:creationId xmlns:a16="http://schemas.microsoft.com/office/drawing/2014/main" id="{4BC17333-2C2E-4E3A-8C27-B3D1B942EC0D}"/>
              </a:ext>
            </a:extLst>
          </p:cNvPr>
          <p:cNvSpPr/>
          <p:nvPr/>
        </p:nvSpPr>
        <p:spPr>
          <a:xfrm>
            <a:off x="7484866" y="239453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Star: 5 Points 58">
            <a:extLst>
              <a:ext uri="{FF2B5EF4-FFF2-40B4-BE49-F238E27FC236}">
                <a16:creationId xmlns:a16="http://schemas.microsoft.com/office/drawing/2014/main" id="{A17F2A54-F8C1-40F3-8151-D5E675A5371D}"/>
              </a:ext>
            </a:extLst>
          </p:cNvPr>
          <p:cNvSpPr/>
          <p:nvPr/>
        </p:nvSpPr>
        <p:spPr>
          <a:xfrm>
            <a:off x="7475032" y="2594148"/>
            <a:ext cx="216316" cy="188665"/>
          </a:xfrm>
          <a:prstGeom prst="star5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Star: 5 Points 59">
            <a:extLst>
              <a:ext uri="{FF2B5EF4-FFF2-40B4-BE49-F238E27FC236}">
                <a16:creationId xmlns:a16="http://schemas.microsoft.com/office/drawing/2014/main" id="{BCFC7EA0-D5E9-4397-87AC-991ED7A2D58F}"/>
              </a:ext>
            </a:extLst>
          </p:cNvPr>
          <p:cNvSpPr/>
          <p:nvPr/>
        </p:nvSpPr>
        <p:spPr>
          <a:xfrm>
            <a:off x="7472511" y="2821900"/>
            <a:ext cx="215987" cy="157044"/>
          </a:xfrm>
          <a:prstGeom prst="star5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Star: 5 Points 60">
            <a:extLst>
              <a:ext uri="{FF2B5EF4-FFF2-40B4-BE49-F238E27FC236}">
                <a16:creationId xmlns:a16="http://schemas.microsoft.com/office/drawing/2014/main" id="{B01990A3-2FF7-4868-B085-F6F13A61FAC8}"/>
              </a:ext>
            </a:extLst>
          </p:cNvPr>
          <p:cNvSpPr/>
          <p:nvPr/>
        </p:nvSpPr>
        <p:spPr>
          <a:xfrm>
            <a:off x="7521111" y="3059724"/>
            <a:ext cx="130872" cy="109302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Star: 5 Points 61">
            <a:extLst>
              <a:ext uri="{FF2B5EF4-FFF2-40B4-BE49-F238E27FC236}">
                <a16:creationId xmlns:a16="http://schemas.microsoft.com/office/drawing/2014/main" id="{D86AF04A-D5AB-48EA-BB53-7CD5E5069BD2}"/>
              </a:ext>
            </a:extLst>
          </p:cNvPr>
          <p:cNvSpPr/>
          <p:nvPr/>
        </p:nvSpPr>
        <p:spPr>
          <a:xfrm>
            <a:off x="7486459" y="3223635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Star: 5 Points 62">
            <a:extLst>
              <a:ext uri="{FF2B5EF4-FFF2-40B4-BE49-F238E27FC236}">
                <a16:creationId xmlns:a16="http://schemas.microsoft.com/office/drawing/2014/main" id="{DBFB579F-4A17-4C45-9B9E-DECD72AC8F17}"/>
              </a:ext>
            </a:extLst>
          </p:cNvPr>
          <p:cNvSpPr/>
          <p:nvPr/>
        </p:nvSpPr>
        <p:spPr>
          <a:xfrm>
            <a:off x="2674440" y="2933732"/>
            <a:ext cx="178532" cy="128473"/>
          </a:xfrm>
          <a:prstGeom prst="star5">
            <a:avLst/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Star: 5 Points 63">
            <a:extLst>
              <a:ext uri="{FF2B5EF4-FFF2-40B4-BE49-F238E27FC236}">
                <a16:creationId xmlns:a16="http://schemas.microsoft.com/office/drawing/2014/main" id="{7B2AA214-12FB-4B8A-B4E1-21D4677F7C06}"/>
              </a:ext>
            </a:extLst>
          </p:cNvPr>
          <p:cNvSpPr/>
          <p:nvPr/>
        </p:nvSpPr>
        <p:spPr>
          <a:xfrm>
            <a:off x="2693391" y="111870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Star: 5 Points 64">
            <a:extLst>
              <a:ext uri="{FF2B5EF4-FFF2-40B4-BE49-F238E27FC236}">
                <a16:creationId xmlns:a16="http://schemas.microsoft.com/office/drawing/2014/main" id="{E485E17C-45FD-4A3F-907B-0DC5E1CDBB1D}"/>
              </a:ext>
            </a:extLst>
          </p:cNvPr>
          <p:cNvSpPr/>
          <p:nvPr/>
        </p:nvSpPr>
        <p:spPr>
          <a:xfrm>
            <a:off x="2693191" y="936073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Star: 5 Points 65">
            <a:extLst>
              <a:ext uri="{FF2B5EF4-FFF2-40B4-BE49-F238E27FC236}">
                <a16:creationId xmlns:a16="http://schemas.microsoft.com/office/drawing/2014/main" id="{3133E2B9-F502-4012-BE18-61CF8DE3BEB2}"/>
              </a:ext>
            </a:extLst>
          </p:cNvPr>
          <p:cNvSpPr/>
          <p:nvPr/>
        </p:nvSpPr>
        <p:spPr>
          <a:xfrm>
            <a:off x="3525127" y="149926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Star: 5 Points 66">
            <a:extLst>
              <a:ext uri="{FF2B5EF4-FFF2-40B4-BE49-F238E27FC236}">
                <a16:creationId xmlns:a16="http://schemas.microsoft.com/office/drawing/2014/main" id="{1797AF6B-086F-4B7F-82C5-49EFC54262CA}"/>
              </a:ext>
            </a:extLst>
          </p:cNvPr>
          <p:cNvSpPr/>
          <p:nvPr/>
        </p:nvSpPr>
        <p:spPr>
          <a:xfrm>
            <a:off x="2698499" y="131547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Star: 5 Points 68">
            <a:extLst>
              <a:ext uri="{FF2B5EF4-FFF2-40B4-BE49-F238E27FC236}">
                <a16:creationId xmlns:a16="http://schemas.microsoft.com/office/drawing/2014/main" id="{4FCF6372-8862-4924-ACB4-3EC02171A052}"/>
              </a:ext>
            </a:extLst>
          </p:cNvPr>
          <p:cNvSpPr/>
          <p:nvPr/>
        </p:nvSpPr>
        <p:spPr>
          <a:xfrm>
            <a:off x="2678254" y="199443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C886A344-7878-4BBF-82D0-D07391899D31}"/>
              </a:ext>
            </a:extLst>
          </p:cNvPr>
          <p:cNvSpPr/>
          <p:nvPr/>
        </p:nvSpPr>
        <p:spPr>
          <a:xfrm>
            <a:off x="2678254" y="1785810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4F754F1-1F25-48B7-AEC8-1E978DE115CB}"/>
              </a:ext>
            </a:extLst>
          </p:cNvPr>
          <p:cNvSpPr/>
          <p:nvPr/>
        </p:nvSpPr>
        <p:spPr>
          <a:xfrm>
            <a:off x="5409780" y="2403957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2C621140-F903-4F9A-9FB0-CF5DC65BEDC9}"/>
              </a:ext>
            </a:extLst>
          </p:cNvPr>
          <p:cNvSpPr/>
          <p:nvPr/>
        </p:nvSpPr>
        <p:spPr>
          <a:xfrm>
            <a:off x="4490624" y="2198995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EF46DF4E-7292-4C3D-9F94-E83C63576EF5}"/>
              </a:ext>
            </a:extLst>
          </p:cNvPr>
          <p:cNvSpPr/>
          <p:nvPr/>
        </p:nvSpPr>
        <p:spPr>
          <a:xfrm>
            <a:off x="5389304" y="3294566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Star: 5 Points 74">
            <a:extLst>
              <a:ext uri="{FF2B5EF4-FFF2-40B4-BE49-F238E27FC236}">
                <a16:creationId xmlns:a16="http://schemas.microsoft.com/office/drawing/2014/main" id="{46BE2BA7-799C-4D78-904F-1473ECADBE06}"/>
              </a:ext>
            </a:extLst>
          </p:cNvPr>
          <p:cNvSpPr/>
          <p:nvPr/>
        </p:nvSpPr>
        <p:spPr>
          <a:xfrm>
            <a:off x="6417893" y="3859758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D41975AC-282D-4975-9865-E29E1E8F3E54}"/>
              </a:ext>
            </a:extLst>
          </p:cNvPr>
          <p:cNvSpPr/>
          <p:nvPr/>
        </p:nvSpPr>
        <p:spPr>
          <a:xfrm>
            <a:off x="5409780" y="4356372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2E4731D2-B74D-4086-9A80-36BEF629DC26}"/>
              </a:ext>
            </a:extLst>
          </p:cNvPr>
          <p:cNvSpPr/>
          <p:nvPr/>
        </p:nvSpPr>
        <p:spPr>
          <a:xfrm>
            <a:off x="5695324" y="4763934"/>
            <a:ext cx="196651" cy="155922"/>
          </a:xfrm>
          <a:prstGeom prst="star5">
            <a:avLst/>
          </a:prstGeom>
          <a:solidFill>
            <a:srgbClr val="84B8DA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85177057-33DC-46B5-B083-B0C583F7E97E}"/>
              </a:ext>
            </a:extLst>
          </p:cNvPr>
          <p:cNvSpPr/>
          <p:nvPr/>
        </p:nvSpPr>
        <p:spPr>
          <a:xfrm>
            <a:off x="5155211" y="3278194"/>
            <a:ext cx="216316" cy="188665"/>
          </a:xfrm>
          <a:prstGeom prst="star5">
            <a:avLst/>
          </a:prstGeom>
          <a:solidFill>
            <a:schemeClr val="bg1">
              <a:lumMod val="9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49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purl.org/dc/elements/1.1/"/>
    <ds:schemaRef ds:uri="http://purl.org/dc/dcmitype/"/>
    <ds:schemaRef ds:uri="6c08728a-585a-4548-85c4-a5826d7d6ea5"/>
    <ds:schemaRef ds:uri="http://schemas.microsoft.com/office/2006/documentManagement/types"/>
    <ds:schemaRef ds:uri="15a48097-5b30-4567-8ae3-01e9a9020ee1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bb7ddbc8-6e70-47d6-85a0-8d8b8e7437af"/>
    <ds:schemaRef ds:uri="241ce6bb-4f5d-4edd-95f8-9af79917820a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89A81A9-A80B-4EA6-AFD6-D40ED01A4398}"/>
</file>

<file path=customXml/itemProps3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(16:9)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Poppins Black</vt:lpstr>
      <vt:lpstr>Verdana</vt:lpstr>
      <vt:lpstr>Office Theme</vt:lpstr>
      <vt:lpstr>NG TRANSMISSION CHANGE HORIZON PLAN  0 - 2 YEARS SEP 2021 - AUG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24</cp:revision>
  <dcterms:created xsi:type="dcterms:W3CDTF">2020-08-12T15:25:03Z</dcterms:created>
  <dcterms:modified xsi:type="dcterms:W3CDTF">2021-09-23T07:58:09Z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0x01010050FB9CDCC5328344A3162B2D7C8A4CE2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