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893" r:id="rId5"/>
    <p:sldId id="885"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32F1C-9433-40F2-BA2E-99C1DD230B25}" v="1" dt="2023-01-31T10:08:12.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7" d="100"/>
          <a:sy n="137" d="100"/>
        </p:scale>
        <p:origin x="86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c165d205-f988-41c6-a790-ae0515e39fe0" providerId="ADAL" clId="{C1375695-DAF3-452E-9267-DAC9B714E629}"/>
    <pc:docChg chg="modSld">
      <pc:chgData name="Tracy OConnor" userId="c165d205-f988-41c6-a790-ae0515e39fe0" providerId="ADAL" clId="{C1375695-DAF3-452E-9267-DAC9B714E629}" dt="2023-01-25T10:10:27.757" v="178" actId="20577"/>
      <pc:docMkLst>
        <pc:docMk/>
      </pc:docMkLst>
      <pc:sldChg chg="modSp mod">
        <pc:chgData name="Tracy OConnor" userId="c165d205-f988-41c6-a790-ae0515e39fe0" providerId="ADAL" clId="{C1375695-DAF3-452E-9267-DAC9B714E629}" dt="2023-01-25T10:10:27.757" v="178" actId="20577"/>
        <pc:sldMkLst>
          <pc:docMk/>
          <pc:sldMk cId="416191731" sldId="885"/>
        </pc:sldMkLst>
        <pc:spChg chg="mod">
          <ac:chgData name="Tracy OConnor" userId="c165d205-f988-41c6-a790-ae0515e39fe0" providerId="ADAL" clId="{C1375695-DAF3-452E-9267-DAC9B714E629}" dt="2023-01-25T09:22:06.279" v="25" actId="20577"/>
          <ac:spMkLst>
            <pc:docMk/>
            <pc:sldMk cId="416191731" sldId="885"/>
            <ac:spMk id="3" creationId="{84CF33AE-F5D0-4DB5-A281-A025ECF07D2B}"/>
          </ac:spMkLst>
        </pc:spChg>
        <pc:graphicFrameChg chg="mod modGraphic">
          <ac:chgData name="Tracy OConnor" userId="c165d205-f988-41c6-a790-ae0515e39fe0" providerId="ADAL" clId="{C1375695-DAF3-452E-9267-DAC9B714E629}" dt="2023-01-25T10:10:27.757" v="178" actId="20577"/>
          <ac:graphicFrameMkLst>
            <pc:docMk/>
            <pc:sldMk cId="416191731" sldId="885"/>
            <ac:graphicFrameMk id="4" creationId="{60E62DC6-3EBE-4901-B700-870330337CDA}"/>
          </ac:graphicFrameMkLst>
        </pc:graphicFrameChg>
      </pc:sldChg>
    </pc:docChg>
  </pc:docChgLst>
  <pc:docChgLst>
    <pc:chgData name="Kate Lancaster" userId="36a3dea0-8e9a-4a0f-8285-613d0b488086" providerId="ADAL" clId="{7F532F1C-9433-40F2-BA2E-99C1DD230B25}"/>
    <pc:docChg chg="modSld sldOrd">
      <pc:chgData name="Kate Lancaster" userId="36a3dea0-8e9a-4a0f-8285-613d0b488086" providerId="ADAL" clId="{7F532F1C-9433-40F2-BA2E-99C1DD230B25}" dt="2023-01-31T10:08:13.797" v="1"/>
      <pc:docMkLst>
        <pc:docMk/>
      </pc:docMkLst>
      <pc:sldChg chg="ord">
        <pc:chgData name="Kate Lancaster" userId="36a3dea0-8e9a-4a0f-8285-613d0b488086" providerId="ADAL" clId="{7F532F1C-9433-40F2-BA2E-99C1DD230B25}" dt="2023-01-31T10:08:13.797" v="1"/>
        <pc:sldMkLst>
          <pc:docMk/>
          <pc:sldMk cId="416191731" sldId="885"/>
        </pc:sldMkLst>
      </pc:sldChg>
    </pc:docChg>
  </pc:docChgLst>
  <pc:docChgLst>
    <pc:chgData name="William Cole" userId="70e99802-3512-48a6-b6ac-354852db8eb5" providerId="ADAL" clId="{63233034-7561-4113-80D8-C2BE9A706E3F}"/>
    <pc:docChg chg="undo custSel modSld">
      <pc:chgData name="William Cole" userId="70e99802-3512-48a6-b6ac-354852db8eb5" providerId="ADAL" clId="{63233034-7561-4113-80D8-C2BE9A706E3F}" dt="2023-01-25T15:56:38.963" v="367" actId="20577"/>
      <pc:docMkLst>
        <pc:docMk/>
      </pc:docMkLst>
      <pc:sldChg chg="addSp delSp modSp mod">
        <pc:chgData name="William Cole" userId="70e99802-3512-48a6-b6ac-354852db8eb5" providerId="ADAL" clId="{63233034-7561-4113-80D8-C2BE9A706E3F}" dt="2023-01-25T15:56:38.963" v="367" actId="20577"/>
        <pc:sldMkLst>
          <pc:docMk/>
          <pc:sldMk cId="416191731" sldId="885"/>
        </pc:sldMkLst>
        <pc:spChg chg="mod">
          <ac:chgData name="William Cole" userId="70e99802-3512-48a6-b6ac-354852db8eb5" providerId="ADAL" clId="{63233034-7561-4113-80D8-C2BE9A706E3F}" dt="2023-01-24T09:19:02.936" v="17" actId="20577"/>
          <ac:spMkLst>
            <pc:docMk/>
            <pc:sldMk cId="416191731" sldId="885"/>
            <ac:spMk id="3" creationId="{84CF33AE-F5D0-4DB5-A281-A025ECF07D2B}"/>
          </ac:spMkLst>
        </pc:spChg>
        <pc:graphicFrameChg chg="mod modGraphic">
          <ac:chgData name="William Cole" userId="70e99802-3512-48a6-b6ac-354852db8eb5" providerId="ADAL" clId="{63233034-7561-4113-80D8-C2BE9A706E3F}" dt="2023-01-25T15:56:38.963" v="367" actId="20577"/>
          <ac:graphicFrameMkLst>
            <pc:docMk/>
            <pc:sldMk cId="416191731" sldId="885"/>
            <ac:graphicFrameMk id="4" creationId="{60E62DC6-3EBE-4901-B700-870330337CDA}"/>
          </ac:graphicFrameMkLst>
        </pc:graphicFrameChg>
        <pc:picChg chg="add del mod">
          <ac:chgData name="William Cole" userId="70e99802-3512-48a6-b6ac-354852db8eb5" providerId="ADAL" clId="{63233034-7561-4113-80D8-C2BE9A706E3F}" dt="2023-01-25T14:46:51.202" v="318" actId="478"/>
          <ac:picMkLst>
            <pc:docMk/>
            <pc:sldMk cId="416191731" sldId="885"/>
            <ac:picMk id="18" creationId="{D883CE4C-53EF-4B62-8C8C-D961B9CAE4CB}"/>
          </ac:picMkLst>
        </pc:picChg>
        <pc:picChg chg="add mod">
          <ac:chgData name="William Cole" userId="70e99802-3512-48a6-b6ac-354852db8eb5" providerId="ADAL" clId="{63233034-7561-4113-80D8-C2BE9A706E3F}" dt="2023-01-25T14:46:59.617" v="321" actId="14100"/>
          <ac:picMkLst>
            <pc:docMk/>
            <pc:sldMk cId="416191731" sldId="885"/>
            <ac:picMk id="19" creationId="{45B55DF8-819C-478A-8D10-CDA2C4F69DBD}"/>
          </ac:picMkLst>
        </pc:picChg>
        <pc:picChg chg="del">
          <ac:chgData name="William Cole" userId="70e99802-3512-48a6-b6ac-354852db8eb5" providerId="ADAL" clId="{63233034-7561-4113-80D8-C2BE9A706E3F}" dt="2023-01-24T09:16:50.980" v="1" actId="478"/>
          <ac:picMkLst>
            <pc:docMk/>
            <pc:sldMk cId="416191731" sldId="885"/>
            <ac:picMk id="19" creationId="{A59869BA-6BFE-481C-8133-F4AD422A093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31/01/2023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F16E-6CE9-3FB0-159C-59268B521626}"/>
              </a:ext>
            </a:extLst>
          </p:cNvPr>
          <p:cNvSpPr>
            <a:spLocks noGrp="1"/>
          </p:cNvSpPr>
          <p:nvPr>
            <p:ph type="title"/>
          </p:nvPr>
        </p:nvSpPr>
        <p:spPr/>
        <p:txBody>
          <a:bodyPr/>
          <a:lstStyle/>
          <a:p>
            <a:r>
              <a:rPr lang="en-GB" dirty="0"/>
              <a:t>XRN 5482 Update – June 23 Delivery</a:t>
            </a:r>
          </a:p>
        </p:txBody>
      </p:sp>
      <p:sp>
        <p:nvSpPr>
          <p:cNvPr id="3" name="Content Placeholder 2">
            <a:extLst>
              <a:ext uri="{FF2B5EF4-FFF2-40B4-BE49-F238E27FC236}">
                <a16:creationId xmlns:a16="http://schemas.microsoft.com/office/drawing/2014/main" id="{500D209C-0FCA-067B-C4F7-33419EF2A8DD}"/>
              </a:ext>
            </a:extLst>
          </p:cNvPr>
          <p:cNvSpPr>
            <a:spLocks noGrp="1"/>
          </p:cNvSpPr>
          <p:nvPr>
            <p:ph idx="1"/>
          </p:nvPr>
        </p:nvSpPr>
        <p:spPr>
          <a:xfrm>
            <a:off x="1" y="761058"/>
            <a:ext cx="9144000" cy="4258964"/>
          </a:xfrm>
        </p:spPr>
        <p:txBody>
          <a:bodyPr vert="horz" lIns="91440" tIns="45720" rIns="91440" bIns="45720" rtlCol="0" anchor="t">
            <a:normAutofit fontScale="62500" lnSpcReduction="20000"/>
          </a:bodyPr>
          <a:lstStyle/>
          <a:p>
            <a:r>
              <a:rPr lang="en-GB" sz="2000" dirty="0">
                <a:latin typeface="Arial"/>
                <a:cs typeface="Arial"/>
              </a:rPr>
              <a:t>XRN5482 was raised by Shipper customers to address issues with the volume of consumption adjustments that were needing to be submitted via CMS to the CDSP, and the operational effort and timescales associated with the reconciliation of consumption charges</a:t>
            </a:r>
          </a:p>
          <a:p>
            <a:r>
              <a:rPr lang="en-GB" sz="2000" dirty="0">
                <a:latin typeface="Arial"/>
                <a:cs typeface="Arial"/>
              </a:rPr>
              <a:t>In July 2022 the volume of outstanding RFAs stood at ~25,000 - CDSP has subsequently worked to reduce this to a current backlog level of ~2,500 and are receiving ~4,000 new RFAs per month.</a:t>
            </a:r>
          </a:p>
          <a:p>
            <a:r>
              <a:rPr lang="en-GB" sz="2000" dirty="0">
                <a:latin typeface="Arial"/>
                <a:cs typeface="Arial"/>
              </a:rPr>
              <a:t>The change was approved into the scope of the June 23 Major Release at </a:t>
            </a:r>
            <a:r>
              <a:rPr lang="en-GB" sz="2000" dirty="0" err="1">
                <a:latin typeface="Arial"/>
                <a:cs typeface="Arial"/>
              </a:rPr>
              <a:t>ChMC</a:t>
            </a:r>
            <a:r>
              <a:rPr lang="en-GB" sz="2000" dirty="0">
                <a:latin typeface="Arial"/>
                <a:cs typeface="Arial"/>
              </a:rPr>
              <a:t> in September 2022 </a:t>
            </a:r>
            <a:endParaRPr lang="en-GB" sz="2000" dirty="0"/>
          </a:p>
          <a:p>
            <a:r>
              <a:rPr lang="en-GB" sz="2000" dirty="0">
                <a:latin typeface="Arial"/>
                <a:cs typeface="Arial"/>
              </a:rPr>
              <a:t>At that point in time the Solution Option had not yet been shared with DSC Customers and no detailed analysis or design work had been undertaken on the proposed solution </a:t>
            </a:r>
            <a:endParaRPr lang="en-GB" sz="2000" dirty="0"/>
          </a:p>
          <a:p>
            <a:r>
              <a:rPr lang="en-GB" sz="2000" dirty="0">
                <a:latin typeface="Arial"/>
                <a:cs typeface="Arial"/>
              </a:rPr>
              <a:t>Solution Options were shared in November 2022 and following consultation were approved at December 2022 </a:t>
            </a:r>
            <a:r>
              <a:rPr lang="en-GB" sz="2000" dirty="0" err="1">
                <a:latin typeface="Arial"/>
                <a:cs typeface="Arial"/>
              </a:rPr>
              <a:t>ChMC</a:t>
            </a:r>
            <a:r>
              <a:rPr lang="en-GB" sz="2000" dirty="0">
                <a:latin typeface="Arial"/>
                <a:cs typeface="Arial"/>
              </a:rPr>
              <a:t> </a:t>
            </a:r>
          </a:p>
          <a:p>
            <a:r>
              <a:rPr lang="en-GB" sz="2000" dirty="0">
                <a:latin typeface="Arial"/>
                <a:cs typeface="Arial"/>
              </a:rPr>
              <a:t>Detailed analysis of the requirements has identified 60 different data scenarios, with approx. 190 business rules that need to be catered for within the CDSP solution</a:t>
            </a:r>
          </a:p>
          <a:p>
            <a:r>
              <a:rPr lang="en-GB" sz="2000" dirty="0">
                <a:latin typeface="Arial"/>
                <a:cs typeface="Arial"/>
              </a:rPr>
              <a:t>Following the completion of this detailed analysis activity, a Detailed Design phase has started but is yet to be completed – our target is to issue a Design Change Pack for consultation in April</a:t>
            </a:r>
          </a:p>
          <a:p>
            <a:r>
              <a:rPr lang="en-GB" sz="2000" dirty="0">
                <a:latin typeface="Arial"/>
                <a:cs typeface="Arial"/>
              </a:rPr>
              <a:t>To protect service performance of several key customer facing processes, the CDSP will require test cases to cover each of the data scenarios identified for this solution </a:t>
            </a:r>
            <a:endParaRPr lang="en-GB" sz="2000" dirty="0"/>
          </a:p>
          <a:p>
            <a:r>
              <a:rPr lang="en-GB" sz="2000" dirty="0">
                <a:latin typeface="Arial"/>
                <a:cs typeface="Arial"/>
              </a:rPr>
              <a:t>Regrettably with Design outstanding and the degree of testing required to deliver this change successfully there is insufficient time left in our June 23 Release plan to incorporate delivery of XRN5482  </a:t>
            </a:r>
            <a:endParaRPr lang="en-GB" sz="2000" dirty="0"/>
          </a:p>
          <a:p>
            <a:r>
              <a:rPr lang="en-GB" sz="2000" dirty="0">
                <a:latin typeface="Arial"/>
                <a:cs typeface="Arial"/>
              </a:rPr>
              <a:t>Options and costs for the delivery of XRN5482 are being investigated including the November 23 Release or alternative </a:t>
            </a:r>
            <a:r>
              <a:rPr lang="en-GB" sz="2000" dirty="0" err="1">
                <a:latin typeface="Arial"/>
                <a:cs typeface="Arial"/>
              </a:rPr>
              <a:t>Adhoc</a:t>
            </a:r>
            <a:r>
              <a:rPr lang="en-GB" sz="2000" dirty="0">
                <a:latin typeface="Arial"/>
                <a:cs typeface="Arial"/>
              </a:rPr>
              <a:t> release dates</a:t>
            </a:r>
          </a:p>
          <a:p>
            <a:r>
              <a:rPr lang="en-GB" sz="2000" dirty="0">
                <a:latin typeface="Arial"/>
                <a:cs typeface="Arial"/>
              </a:rPr>
              <a:t>Once these have been confirmed and the Design Change Pack has been completed, a BER will be presented to </a:t>
            </a:r>
            <a:r>
              <a:rPr lang="en-GB" sz="2000" dirty="0" err="1">
                <a:latin typeface="Arial"/>
                <a:cs typeface="Arial"/>
              </a:rPr>
              <a:t>ChMC</a:t>
            </a:r>
            <a:r>
              <a:rPr lang="en-GB" sz="2000" dirty="0">
                <a:latin typeface="Arial"/>
                <a:cs typeface="Arial"/>
              </a:rPr>
              <a:t> to approve the delivery of the change</a:t>
            </a:r>
          </a:p>
          <a:p>
            <a:endParaRPr lang="en-GB" dirty="0"/>
          </a:p>
        </p:txBody>
      </p:sp>
    </p:spTree>
    <p:extLst>
      <p:ext uri="{BB962C8B-B14F-4D97-AF65-F5344CB8AC3E}">
        <p14:creationId xmlns:p14="http://schemas.microsoft.com/office/powerpoint/2010/main" val="256963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547078073"/>
              </p:ext>
            </p:extLst>
          </p:nvPr>
        </p:nvGraphicFramePr>
        <p:xfrm>
          <a:off x="193884" y="368406"/>
          <a:ext cx="8756232" cy="4566267"/>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20849">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0849">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084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20849">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Status</a:t>
                      </a:r>
                      <a:r>
                        <a:rPr lang="en-GB" sz="1050" b="1" baseline="0">
                          <a:solidFill>
                            <a:schemeClr val="bg1"/>
                          </a:solidFill>
                          <a:latin typeface="+mn-lt"/>
                          <a:cs typeface="Arial"/>
                        </a:rPr>
                        <a:t> Justification</a:t>
                      </a: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2310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US" sz="700" b="0" i="0" u="none" strike="noStrike" kern="1200" cap="none" normalizeH="0" baseline="0">
                          <a:ln>
                            <a:noFill/>
                          </a:ln>
                          <a:solidFill>
                            <a:schemeClr val="tx1"/>
                          </a:solidFill>
                          <a:effectLst/>
                          <a:latin typeface="+mn-lt"/>
                          <a:ea typeface="+mn-ea"/>
                          <a:cs typeface="+mn-cs"/>
                        </a:rPr>
                        <a:t>Overall release is tracking Amber, Start up and initiation phase is in progress. Build commenced and in progress</a:t>
                      </a:r>
                      <a:endParaRPr lang="en-US" sz="700" b="0" i="0" u="none" strike="noStrike" kern="1200" cap="none" normalizeH="0" baseline="0">
                        <a:ln>
                          <a:noFill/>
                        </a:ln>
                        <a:solidFill>
                          <a:srgbClr val="92D050"/>
                        </a:solidFill>
                        <a:effectLst/>
                        <a:latin typeface="+mn-lt"/>
                        <a:ea typeface="+mn-ea"/>
                        <a:cs typeface="+mn-cs"/>
                      </a:endParaRPr>
                    </a:p>
                    <a:p>
                      <a:pPr marL="0" indent="0" algn="l">
                        <a:buFont typeface="Arial" panose="020B0604020202020204" pitchFamily="34" charset="0"/>
                        <a:buNone/>
                      </a:pPr>
                      <a:endParaRPr lang="en-US" sz="700" b="0" i="0" u="none" strike="noStrike" kern="1200" cap="none" normalizeH="0" baseline="0">
                        <a:ln>
                          <a:noFill/>
                        </a:ln>
                        <a:solidFill>
                          <a:schemeClr val="tx1"/>
                        </a:solidFill>
                        <a:effectLst/>
                        <a:latin typeface="+mn-lt"/>
                        <a:ea typeface="+mn-ea"/>
                        <a:cs typeface="+mn-cs"/>
                      </a:endParaRPr>
                    </a:p>
                    <a:p>
                      <a:pPr marL="0" indent="0" algn="l">
                        <a:buFont typeface="Arial" panose="020B0604020202020204" pitchFamily="34" charset="0"/>
                        <a:buNone/>
                      </a:pPr>
                      <a:r>
                        <a:rPr lang="en-US" sz="700" b="0" i="0" u="none" strike="noStrike" kern="1200" cap="none" normalizeH="0" baseline="0">
                          <a:ln>
                            <a:noFill/>
                          </a:ln>
                          <a:solidFill>
                            <a:schemeClr val="tx1"/>
                          </a:solidFill>
                          <a:effectLst/>
                          <a:latin typeface="+mn-lt"/>
                          <a:ea typeface="+mn-ea"/>
                          <a:cs typeface="+mn-cs"/>
                        </a:rPr>
                        <a:t>​Progress update:​</a:t>
                      </a:r>
                    </a:p>
                    <a:p>
                      <a:pPr marL="0" indent="0" algn="l">
                        <a:buFont typeface="Arial" panose="020B0604020202020204" pitchFamily="34" charset="0"/>
                        <a:buNone/>
                      </a:pPr>
                      <a:r>
                        <a:rPr lang="en-US" sz="700" b="0" i="0" u="none" strike="noStrike" kern="1200" cap="none" normalizeH="0" baseline="0">
                          <a:ln>
                            <a:noFill/>
                          </a:ln>
                          <a:solidFill>
                            <a:schemeClr val="tx1"/>
                          </a:solidFill>
                          <a:effectLst/>
                          <a:latin typeface="+mn-lt"/>
                          <a:ea typeface="+mn-ea"/>
                          <a:cs typeface="+mn-cs"/>
                        </a:rPr>
                        <a:t> </a:t>
                      </a:r>
                    </a:p>
                    <a:p>
                      <a:pPr marL="171450" indent="-171450" algn="l">
                        <a:buFont typeface="Arial" panose="020B0604020202020204" pitchFamily="34" charset="0"/>
                        <a:buChar char="•"/>
                      </a:pPr>
                      <a:r>
                        <a:rPr lang="en-US" sz="700" b="0" i="0" u="none" strike="noStrike" kern="1200" cap="none" normalizeH="0" baseline="0">
                          <a:ln>
                            <a:noFill/>
                          </a:ln>
                          <a:solidFill>
                            <a:schemeClr val="tx1"/>
                          </a:solidFill>
                          <a:effectLst/>
                          <a:latin typeface="+mn-lt"/>
                          <a:ea typeface="+mn-ea"/>
                          <a:cs typeface="+mn-cs"/>
                        </a:rPr>
                        <a:t>Start up and initiation phase is in progress and on track to be completed 02/02</a:t>
                      </a:r>
                    </a:p>
                    <a:p>
                      <a:pPr marL="171450" indent="-171450" algn="l">
                        <a:buFont typeface="Arial" panose="020B0604020202020204" pitchFamily="34" charset="0"/>
                        <a:buChar char="•"/>
                      </a:pPr>
                      <a:r>
                        <a:rPr lang="en-US" sz="700" b="0" i="0" u="none" strike="noStrike" kern="1200" cap="none" normalizeH="0" baseline="0">
                          <a:ln>
                            <a:noFill/>
                          </a:ln>
                          <a:solidFill>
                            <a:schemeClr val="tx1"/>
                          </a:solidFill>
                          <a:effectLst/>
                          <a:latin typeface="+mn-lt"/>
                          <a:ea typeface="+mn-ea"/>
                          <a:cs typeface="+mn-cs"/>
                        </a:rPr>
                        <a:t>All Level1 &amp; Level2 milestones approved at DSC+ Change Decision board against approved detailed project plan</a:t>
                      </a:r>
                    </a:p>
                    <a:p>
                      <a:pPr marL="171450" indent="-171450" algn="l">
                        <a:buFont typeface="Arial" panose="020B0604020202020204" pitchFamily="34" charset="0"/>
                        <a:buChar char="•"/>
                      </a:pPr>
                      <a:r>
                        <a:rPr lang="en-US" sz="700" b="0" i="0" u="none" strike="noStrike" kern="1200" cap="none" normalizeH="0" baseline="0">
                          <a:ln>
                            <a:noFill/>
                          </a:ln>
                          <a:solidFill>
                            <a:schemeClr val="tx1"/>
                          </a:solidFill>
                          <a:effectLst/>
                          <a:latin typeface="+mn-lt"/>
                          <a:ea typeface="+mn-ea"/>
                          <a:cs typeface="+mn-cs"/>
                        </a:rPr>
                        <a:t>Build phase commenced on 28/11 on track for completion against milestone of 10/02</a:t>
                      </a:r>
                    </a:p>
                    <a:p>
                      <a:pPr marL="171450" indent="-171450" algn="l">
                        <a:buFont typeface="Arial" panose="020B0604020202020204" pitchFamily="34" charset="0"/>
                        <a:buChar char="•"/>
                      </a:pPr>
                      <a:r>
                        <a:rPr lang="en-US" sz="700" b="0" i="0" u="none" strike="noStrike" kern="1200" cap="none" normalizeH="0" baseline="0">
                          <a:ln>
                            <a:noFill/>
                          </a:ln>
                          <a:solidFill>
                            <a:schemeClr val="tx1"/>
                          </a:solidFill>
                          <a:effectLst/>
                          <a:latin typeface="+mn-lt"/>
                          <a:ea typeface="+mn-ea"/>
                          <a:cs typeface="+mn-cs"/>
                        </a:rPr>
                        <a:t>System integration testing test cases approved </a:t>
                      </a:r>
                    </a:p>
                    <a:p>
                      <a:pPr marL="171450" indent="-171450" algn="l">
                        <a:buFont typeface="Arial" panose="020B0604020202020204" pitchFamily="34" charset="0"/>
                        <a:buChar char="•"/>
                      </a:pPr>
                      <a:r>
                        <a:rPr lang="en-US" sz="700" b="0" i="0" u="none" strike="noStrike" kern="1200" cap="none" normalizeH="0" baseline="0">
                          <a:ln>
                            <a:noFill/>
                          </a:ln>
                          <a:solidFill>
                            <a:schemeClr val="tx1"/>
                          </a:solidFill>
                          <a:effectLst/>
                          <a:latin typeface="+mn-lt"/>
                          <a:ea typeface="+mn-ea"/>
                          <a:cs typeface="+mn-cs"/>
                        </a:rPr>
                        <a:t>Commenced system integration testing on 23/01</a:t>
                      </a:r>
                    </a:p>
                    <a:p>
                      <a:pPr marL="0" indent="0" algn="l">
                        <a:buFont typeface="Arial" panose="020B0604020202020204" pitchFamily="34" charset="0"/>
                        <a:buNone/>
                      </a:pPr>
                      <a:endParaRPr lang="en-US" sz="700" b="0" i="0" u="none" strike="noStrike" kern="1200" cap="none" normalizeH="0" baseline="0">
                        <a:ln>
                          <a:noFill/>
                        </a:ln>
                        <a:solidFill>
                          <a:schemeClr val="tx1"/>
                        </a:solidFill>
                        <a:effectLst/>
                        <a:latin typeface="+mn-lt"/>
                        <a:ea typeface="+mn-ea"/>
                        <a:cs typeface="+mn-cs"/>
                      </a:endParaRPr>
                    </a:p>
                    <a:p>
                      <a:pPr marL="0" indent="0" algn="l">
                        <a:buFont typeface="Arial" panose="020B0604020202020204" pitchFamily="34" charset="0"/>
                        <a:buNone/>
                      </a:pPr>
                      <a:endParaRPr lang="en-US" sz="700" b="0" i="0" u="none" strike="noStrike" kern="1200" cap="none" normalizeH="0" baseline="0">
                        <a:ln>
                          <a:noFill/>
                        </a:ln>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i="0" u="none" strike="noStrike" kern="1200" cap="none" normalizeH="0" baseline="0">
                          <a:ln>
                            <a:noFill/>
                          </a:ln>
                          <a:solidFill>
                            <a:schemeClr val="tx1"/>
                          </a:solidFill>
                          <a:effectLst/>
                          <a:latin typeface="+mn-lt"/>
                          <a:ea typeface="+mn-ea"/>
                          <a:cs typeface="+mn-cs"/>
                        </a:rPr>
                        <a:t>Decision in February </a:t>
                      </a:r>
                      <a:r>
                        <a:rPr lang="en-GB" sz="700" b="1" i="0" u="none" strike="noStrike" kern="1200" cap="none" normalizeH="0" baseline="0" err="1">
                          <a:ln>
                            <a:noFill/>
                          </a:ln>
                          <a:solidFill>
                            <a:schemeClr val="tx1"/>
                          </a:solidFill>
                          <a:effectLst/>
                          <a:latin typeface="+mn-lt"/>
                          <a:ea typeface="+mn-ea"/>
                          <a:cs typeface="+mn-cs"/>
                        </a:rPr>
                        <a:t>ChMC</a:t>
                      </a:r>
                      <a:r>
                        <a:rPr lang="en-GB" sz="700" b="0" i="0" u="none" strike="noStrike" kern="1200" cap="none" normalizeH="0" baseline="0">
                          <a:ln>
                            <a:noFill/>
                          </a:ln>
                          <a:solidFill>
                            <a:schemeClr val="tx1"/>
                          </a:solidFill>
                          <a:effectLst/>
                          <a:latin typeface="+mn-lt"/>
                          <a:ea typeface="+mn-ea"/>
                          <a:cs typeface="+mn-cs"/>
                        </a:rPr>
                        <a:t>: None</a:t>
                      </a:r>
                      <a:endParaRPr lang="en-US" sz="700" b="0" i="0" u="none" strike="noStrike" kern="1200" cap="none" normalizeH="0" baseline="0">
                        <a:ln>
                          <a:noFill/>
                        </a:ln>
                        <a:solidFill>
                          <a:schemeClr val="tx1"/>
                        </a:solidFill>
                        <a:effectLst/>
                        <a:latin typeface="+mn-lt"/>
                        <a:ea typeface="+mn-ea"/>
                        <a:cs typeface="+mn-cs"/>
                      </a:endParaRPr>
                    </a:p>
                    <a:p>
                      <a:pPr marL="171450" indent="-171450" algn="l">
                        <a:buFont typeface="Arial" panose="020B0604020202020204" pitchFamily="34" charset="0"/>
                        <a:buChar char="•"/>
                      </a:pPr>
                      <a:endParaRPr lang="en-US" sz="700" b="0" i="0" u="none" strike="noStrike" kern="1200" cap="none" normalizeH="0" baseline="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a:t>  </a:t>
                      </a:r>
                    </a:p>
                    <a:p>
                      <a:pPr marL="0" indent="0" algn="l">
                        <a:buNone/>
                      </a:pPr>
                      <a:endParaRPr lang="en-US" sz="7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i="0" u="none" strike="noStrike" kern="1200" cap="none" normalizeH="0" baseline="0">
                        <a:ln>
                          <a:noFill/>
                        </a:ln>
                        <a:solidFill>
                          <a:schemeClr val="tx1"/>
                        </a:solidFill>
                        <a:effectLst/>
                        <a:latin typeface="+mn-lt"/>
                        <a:ea typeface="+mn-ea"/>
                        <a:cs typeface="+mn-cs"/>
                      </a:endParaRPr>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i="0" u="none" strike="noStrike" kern="1200" cap="none" normalizeH="0" baseline="0">
                        <a:ln>
                          <a:noFill/>
                        </a:ln>
                        <a:solidFill>
                          <a:schemeClr val="tx1"/>
                        </a:solidFill>
                        <a:effectLst/>
                        <a:latin typeface="+mn-lt"/>
                        <a:ea typeface="+mn-ea"/>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i="0" u="none" strike="noStrike" kern="1200" cap="none" normalizeH="0" baseline="0">
                        <a:ln>
                          <a:noFill/>
                        </a:ln>
                        <a:solidFill>
                          <a:schemeClr val="tx1"/>
                        </a:solidFill>
                        <a:effectLst/>
                        <a:latin typeface="+mn-lt"/>
                        <a:ea typeface="+mn-ea"/>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i="0" u="none" strike="noStrike" kern="1200" cap="none" normalizeH="0" baseline="0">
                          <a:ln>
                            <a:noFill/>
                          </a:ln>
                          <a:solidFill>
                            <a:schemeClr val="tx1"/>
                          </a:solidFill>
                          <a:effectLst/>
                          <a:latin typeface="+mn-lt"/>
                          <a:ea typeface="+mn-ea"/>
                          <a:cs typeface="Poppins" panose="00000500000000000000" pitchFamily="2" charset="0"/>
                        </a:rPr>
                        <a:t>Implementation date of 24</a:t>
                      </a:r>
                      <a:r>
                        <a:rPr lang="en-GB" sz="800" b="0" i="0" u="none" strike="noStrike" kern="1200" cap="none" normalizeH="0" baseline="30000">
                          <a:ln>
                            <a:noFill/>
                          </a:ln>
                          <a:solidFill>
                            <a:schemeClr val="tx1"/>
                          </a:solidFill>
                          <a:effectLst/>
                          <a:latin typeface="+mn-lt"/>
                          <a:ea typeface="+mn-ea"/>
                          <a:cs typeface="Poppins" panose="00000500000000000000" pitchFamily="2" charset="0"/>
                        </a:rPr>
                        <a:t>th</a:t>
                      </a:r>
                      <a:r>
                        <a:rPr lang="en-GB" sz="800" b="0" i="0" u="none" strike="noStrike" kern="1200" cap="none" normalizeH="0" baseline="0">
                          <a:ln>
                            <a:noFill/>
                          </a:ln>
                          <a:solidFill>
                            <a:schemeClr val="tx1"/>
                          </a:solidFill>
                          <a:effectLst/>
                          <a:latin typeface="+mn-lt"/>
                          <a:ea typeface="+mn-ea"/>
                          <a:cs typeface="Poppins" panose="00000500000000000000" pitchFamily="2" charset="0"/>
                        </a:rPr>
                        <a:t> June, with a contingency implementation date of 1</a:t>
                      </a:r>
                      <a:r>
                        <a:rPr lang="en-GB" sz="800" b="0" i="0" u="none" strike="noStrike" kern="1200" cap="none" normalizeH="0" baseline="30000">
                          <a:ln>
                            <a:noFill/>
                          </a:ln>
                          <a:solidFill>
                            <a:schemeClr val="tx1"/>
                          </a:solidFill>
                          <a:effectLst/>
                          <a:latin typeface="+mn-lt"/>
                          <a:ea typeface="+mn-ea"/>
                          <a:cs typeface="Poppins" panose="00000500000000000000" pitchFamily="2" charset="0"/>
                        </a:rPr>
                        <a:t>st</a:t>
                      </a:r>
                      <a:r>
                        <a:rPr lang="en-GB" sz="800" b="0" i="0" u="none" strike="noStrike" kern="1200" cap="none" normalizeH="0" baseline="0">
                          <a:ln>
                            <a:noFill/>
                          </a:ln>
                          <a:solidFill>
                            <a:schemeClr val="tx1"/>
                          </a:solidFill>
                          <a:effectLst/>
                          <a:latin typeface="+mn-lt"/>
                          <a:ea typeface="+mn-ea"/>
                          <a:cs typeface="Poppins" panose="00000500000000000000" pitchFamily="2" charset="0"/>
                        </a:rPr>
                        <a:t> July</a:t>
                      </a:r>
                      <a:endParaRPr lang="en-GB" sz="800" b="0" i="0" u="none" strike="noStrike" kern="1200" cap="none" normalizeH="0" baseline="0">
                        <a:ln>
                          <a:noFill/>
                        </a:ln>
                        <a:solidFill>
                          <a:schemeClr val="tx1"/>
                        </a:solidFill>
                        <a:effectLst/>
                        <a:latin typeface="+mn-lt"/>
                        <a:ea typeface="+mn-ea"/>
                        <a:cs typeface="+mn-cs"/>
                      </a:endParaRPr>
                    </a:p>
                    <a:p>
                      <a:pPr marL="0" indent="0" algn="l">
                        <a:buFont typeface="Arial" panose="020B0604020202020204" pitchFamily="34" charset="0"/>
                        <a:buNone/>
                      </a:pP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6353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i="0" u="none" strike="noStrike" kern="1200">
                          <a:solidFill>
                            <a:srgbClr val="000000"/>
                          </a:solidFill>
                          <a:effectLst/>
                          <a:latin typeface="Calibri" panose="020F0502020204030204" pitchFamily="34" charset="0"/>
                          <a:ea typeface="+mn-ea"/>
                          <a:cs typeface="Poppins"/>
                        </a:rPr>
                        <a:t>Medium 68572 - There is a risk that code changes made for different XRNs within the release will become interdependent because they will be affecting commons objects in the system(s). Mitigation Action – monitoring the risk with ongoing conversations with supplier. Currently no interdependency has been highlighted, will continue to monitor to the end of build. Expecting confirmation by 27/01</a:t>
                      </a:r>
                      <a:endParaRPr lang="en-US" sz="700" b="0" i="0" u="none" strike="noStrike">
                        <a:solidFill>
                          <a:srgbClr val="000000"/>
                        </a:solidFill>
                        <a:effectLst/>
                        <a:latin typeface="Calibri" panose="020F0502020204030204" pitchFamily="34" charset="0"/>
                        <a:ea typeface="+mn-ea"/>
                        <a:cs typeface="Calibri" panose="020F050202020403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084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a:solidFill>
                            <a:schemeClr val="tx1"/>
                          </a:solidFill>
                          <a:effectLst/>
                          <a:latin typeface="Arial"/>
                        </a:rPr>
                        <a:t> </a:t>
                      </a:r>
                      <a:r>
                        <a:rPr lang="en-US" sz="700" b="0" i="0" u="none" strike="noStrike" kern="1200" noProof="0">
                          <a:solidFill>
                            <a:schemeClr val="tx1"/>
                          </a:solidFill>
                          <a:effectLst/>
                          <a:latin typeface="+mn-lt"/>
                        </a:rPr>
                        <a:t>Forecast to complete delivery against approved BER </a:t>
                      </a:r>
                      <a:endParaRPr kumimoji="0" lang="en-US" sz="7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557095">
                <a:tc>
                  <a:txBody>
                    <a:bodyPr/>
                    <a:lstStyle/>
                    <a:p>
                      <a:pPr algn="ctr"/>
                      <a:r>
                        <a:rPr lang="en-GB" sz="1050" b="1" baseline="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a:solidFill>
                            <a:schemeClr val="tx1"/>
                          </a:solidFill>
                          <a:effectLst/>
                          <a:latin typeface="+mn-lt"/>
                          <a:ea typeface="+mn-ea"/>
                          <a:cs typeface="+mn-cs"/>
                        </a:rPr>
                        <a:t>XRN5091 - Deferral of creation of Class change reads at transfer of ownership</a:t>
                      </a:r>
                    </a:p>
                    <a:p>
                      <a:pPr rtl="0" fontAlgn="base"/>
                      <a:r>
                        <a:rPr lang="en-US" sz="600" b="1" i="0" u="none" strike="noStrike" kern="1200">
                          <a:solidFill>
                            <a:schemeClr val="tx1"/>
                          </a:solidFill>
                          <a:effectLst/>
                          <a:latin typeface="+mn-lt"/>
                          <a:ea typeface="+mn-ea"/>
                          <a:cs typeface="+mn-cs"/>
                        </a:rPr>
                        <a:t>XRN5186 - MOD0701 – Aligning Capacity booking under the UNC and arrangements set out in relevant NEXAs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XRN5562 – June 23 Major Release-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600118" cy="200055"/>
          </a:xfrm>
          <a:prstGeom prst="rect">
            <a:avLst/>
          </a:prstGeom>
          <a:noFill/>
        </p:spPr>
        <p:txBody>
          <a:bodyPr wrap="none" lIns="91440" tIns="45720" rIns="91440" bIns="45720" rtlCol="0" anchor="t">
            <a:spAutoFit/>
          </a:bodyPr>
          <a:lstStyle/>
          <a:p>
            <a:r>
              <a:rPr lang="en-GB" sz="700"/>
              <a:t>Slide updated on 24</a:t>
            </a:r>
            <a:r>
              <a:rPr lang="en-GB" sz="700" baseline="30000"/>
              <a:t>th</a:t>
            </a:r>
            <a:r>
              <a:rPr lang="en-GB" sz="700"/>
              <a:t> January 2023</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505498" y="2817600"/>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19" name="Picture 18">
            <a:extLst>
              <a:ext uri="{FF2B5EF4-FFF2-40B4-BE49-F238E27FC236}">
                <a16:creationId xmlns:a16="http://schemas.microsoft.com/office/drawing/2014/main" id="{45B55DF8-819C-478A-8D10-CDA2C4F69DBD}"/>
              </a:ext>
            </a:extLst>
          </p:cNvPr>
          <p:cNvPicPr>
            <a:picLocks noChangeAspect="1"/>
          </p:cNvPicPr>
          <p:nvPr/>
        </p:nvPicPr>
        <p:blipFill>
          <a:blip r:embed="rId3"/>
          <a:stretch>
            <a:fillRect/>
          </a:stretch>
        </p:blipFill>
        <p:spPr>
          <a:xfrm>
            <a:off x="4388383" y="1342889"/>
            <a:ext cx="4527746" cy="1337557"/>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haredWithUsers xmlns="3ee84ff3-1fa2-4b0e-bbc1-9d3729ac2ba9">
      <UserInfo>
        <DisplayName/>
        <AccountId xsi:nil="true"/>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1d4f23ef-4afa-40fd-a5e1-d3c4698d890d"/>
    <ds:schemaRef ds:uri="7428f75e-dcb2-4094-9cbd-7276f0563d7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customXml/itemProps3.xml><?xml version="1.0" encoding="utf-8"?>
<ds:datastoreItem xmlns:ds="http://schemas.openxmlformats.org/officeDocument/2006/customXml" ds:itemID="{B49A4B56-C5F6-4D58-894F-CFCCC3F75173}"/>
</file>

<file path=docProps/app.xml><?xml version="1.0" encoding="utf-8"?>
<Properties xmlns="http://schemas.openxmlformats.org/officeDocument/2006/extended-properties" xmlns:vt="http://schemas.openxmlformats.org/officeDocument/2006/docPropsVTypes">
  <TotalTime>0</TotalTime>
  <Words>613</Words>
  <Application>Microsoft Office PowerPoint</Application>
  <PresentationFormat>On-screen Show (16:9)</PresentationFormat>
  <Paragraphs>61</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XRN 5482 Update – June 23 Delivery</vt:lpstr>
      <vt:lpstr>XRN5562 – June 23 Major Release-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Kate Lancaster</cp:lastModifiedBy>
  <cp:revision>1</cp:revision>
  <dcterms:created xsi:type="dcterms:W3CDTF">2018-09-02T17:12:15Z</dcterms:created>
  <dcterms:modified xsi:type="dcterms:W3CDTF">2023-01-31T10:08:15Z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