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6"/>
  </p:notesMasterIdLst>
  <p:sldIdLst>
    <p:sldId id="889"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Chambers" initials="LC" lastIdx="13" clrIdx="0">
    <p:extLst>
      <p:ext uri="{19B8F6BF-5375-455C-9EA6-DF929625EA0E}">
        <p15:presenceInfo xmlns:p15="http://schemas.microsoft.com/office/powerpoint/2012/main" userId="S::lee.chambers@xoserve.com::75b86a7c-29e5-457f-b679-e8760df39d3b" providerId="AD"/>
      </p:ext>
    </p:extLst>
  </p:cmAuthor>
  <p:cmAuthor id="2" name="Thomas Lineham" initials="TL" lastIdx="5" clrIdx="1">
    <p:extLst>
      <p:ext uri="{19B8F6BF-5375-455C-9EA6-DF929625EA0E}">
        <p15:presenceInfo xmlns:p15="http://schemas.microsoft.com/office/powerpoint/2012/main" userId="S::thomas.lineham@xoserve.com::0a61177b-b725-4b90-901b-3d5aaab108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4B8DA"/>
    <a:srgbClr val="40D1F5"/>
    <a:srgbClr val="B1D6E8"/>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8C7D94-6E8C-4233-B4D5-91203CFE8E39}" v="85" dt="2023-03-30T10:57:28.3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5" autoAdjust="0"/>
    <p:restoredTop sz="94624" autoAdjust="0"/>
  </p:normalViewPr>
  <p:slideViewPr>
    <p:cSldViewPr>
      <p:cViewPr varScale="1">
        <p:scale>
          <a:sx n="88" d="100"/>
          <a:sy n="88" d="100"/>
        </p:scale>
        <p:origin x="904" y="64"/>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l Davidson" userId="S::karl.davidson3@xoserve.com::3d8e320c-269c-4748-876c-4475bd87d6a4" providerId="AD" clId="Web-{348C7D94-6E8C-4233-B4D5-91203CFE8E39}"/>
    <pc:docChg chg="modSld">
      <pc:chgData name="Karl Davidson" userId="S::karl.davidson3@xoserve.com::3d8e320c-269c-4748-876c-4475bd87d6a4" providerId="AD" clId="Web-{348C7D94-6E8C-4233-B4D5-91203CFE8E39}" dt="2023-03-30T10:57:22.826" v="80"/>
      <pc:docMkLst>
        <pc:docMk/>
      </pc:docMkLst>
      <pc:sldChg chg="addSp delSp modSp">
        <pc:chgData name="Karl Davidson" userId="S::karl.davidson3@xoserve.com::3d8e320c-269c-4748-876c-4475bd87d6a4" providerId="AD" clId="Web-{348C7D94-6E8C-4233-B4D5-91203CFE8E39}" dt="2023-03-30T10:57:22.826" v="80"/>
        <pc:sldMkLst>
          <pc:docMk/>
          <pc:sldMk cId="684685687" sldId="889"/>
        </pc:sldMkLst>
        <pc:graphicFrameChg chg="mod modGraphic">
          <ac:chgData name="Karl Davidson" userId="S::karl.davidson3@xoserve.com::3d8e320c-269c-4748-876c-4475bd87d6a4" providerId="AD" clId="Web-{348C7D94-6E8C-4233-B4D5-91203CFE8E39}" dt="2023-03-30T10:57:22.826" v="80"/>
          <ac:graphicFrameMkLst>
            <pc:docMk/>
            <pc:sldMk cId="684685687" sldId="889"/>
            <ac:graphicFrameMk id="23" creationId="{E606C19D-1D53-4565-BE7B-DF0199607E94}"/>
          </ac:graphicFrameMkLst>
        </pc:graphicFrameChg>
        <pc:picChg chg="add mod ord">
          <ac:chgData name="Karl Davidson" userId="S::karl.davidson3@xoserve.com::3d8e320c-269c-4748-876c-4475bd87d6a4" providerId="AD" clId="Web-{348C7D94-6E8C-4233-B4D5-91203CFE8E39}" dt="2023-03-30T10:56:18.247" v="8"/>
          <ac:picMkLst>
            <pc:docMk/>
            <pc:sldMk cId="684685687" sldId="889"/>
            <ac:picMk id="3" creationId="{0FC49B7E-E4A8-BD1B-EA8F-C75F213CC3CE}"/>
          </ac:picMkLst>
        </pc:picChg>
        <pc:picChg chg="del">
          <ac:chgData name="Karl Davidson" userId="S::karl.davidson3@xoserve.com::3d8e320c-269c-4748-876c-4475bd87d6a4" providerId="AD" clId="Web-{348C7D94-6E8C-4233-B4D5-91203CFE8E39}" dt="2023-03-30T10:55:42.496" v="0"/>
          <ac:picMkLst>
            <pc:docMk/>
            <pc:sldMk cId="684685687" sldId="889"/>
            <ac:picMk id="5" creationId="{72D3055B-52CE-4DC9-BBBB-ED3B19615F49}"/>
          </ac:picMkLst>
        </pc:picChg>
        <pc:cxnChg chg="mod">
          <ac:chgData name="Karl Davidson" userId="S::karl.davidson3@xoserve.com::3d8e320c-269c-4748-876c-4475bd87d6a4" providerId="AD" clId="Web-{348C7D94-6E8C-4233-B4D5-91203CFE8E39}" dt="2023-03-30T10:56:22.934" v="9" actId="1076"/>
          <ac:cxnSpMkLst>
            <pc:docMk/>
            <pc:sldMk cId="684685687" sldId="889"/>
            <ac:cxnSpMk id="7" creationId="{17FC7D8C-DC52-4DC8-BFC4-9785A79FC53E}"/>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30/03/2023</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700516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xoserve.com/change/investment-change/gemini-changes-overview/"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632937" y="33558"/>
            <a:ext cx="8229600" cy="338554"/>
          </a:xfrm>
        </p:spPr>
        <p:txBody>
          <a:bodyPr>
            <a:normAutofit/>
          </a:bodyPr>
          <a:lstStyle/>
          <a:p>
            <a:r>
              <a:rPr lang="en-GB" sz="1000" dirty="0">
                <a:latin typeface="Arial"/>
                <a:cs typeface="Arial"/>
              </a:rPr>
              <a:t>XRN5564 Gemini Sustain Plus</a:t>
            </a:r>
          </a:p>
        </p:txBody>
      </p:sp>
      <p:graphicFrame>
        <p:nvGraphicFramePr>
          <p:cNvPr id="23" name="Content Placeholder 3">
            <a:extLst>
              <a:ext uri="{FF2B5EF4-FFF2-40B4-BE49-F238E27FC236}">
                <a16:creationId xmlns:a16="http://schemas.microsoft.com/office/drawing/2014/main" id="{E606C19D-1D53-4565-BE7B-DF0199607E94}"/>
              </a:ext>
            </a:extLst>
          </p:cNvPr>
          <p:cNvGraphicFramePr>
            <a:graphicFrameLocks/>
          </p:cNvGraphicFramePr>
          <p:nvPr>
            <p:extLst>
              <p:ext uri="{D42A27DB-BD31-4B8C-83A1-F6EECF244321}">
                <p14:modId xmlns:p14="http://schemas.microsoft.com/office/powerpoint/2010/main" val="3779919500"/>
              </p:ext>
            </p:extLst>
          </p:nvPr>
        </p:nvGraphicFramePr>
        <p:xfrm>
          <a:off x="71500" y="267494"/>
          <a:ext cx="9001000" cy="4798797"/>
        </p:xfrm>
        <a:graphic>
          <a:graphicData uri="http://schemas.openxmlformats.org/drawingml/2006/table">
            <a:tbl>
              <a:tblPr firstRow="1" bandRow="1"/>
              <a:tblGrid>
                <a:gridCol w="662764">
                  <a:extLst>
                    <a:ext uri="{9D8B030D-6E8A-4147-A177-3AD203B41FA5}">
                      <a16:colId xmlns:a16="http://schemas.microsoft.com/office/drawing/2014/main" val="20000"/>
                    </a:ext>
                  </a:extLst>
                </a:gridCol>
                <a:gridCol w="710364">
                  <a:extLst>
                    <a:ext uri="{9D8B030D-6E8A-4147-A177-3AD203B41FA5}">
                      <a16:colId xmlns:a16="http://schemas.microsoft.com/office/drawing/2014/main" val="989119420"/>
                    </a:ext>
                  </a:extLst>
                </a:gridCol>
                <a:gridCol w="2565075">
                  <a:extLst>
                    <a:ext uri="{9D8B030D-6E8A-4147-A177-3AD203B41FA5}">
                      <a16:colId xmlns:a16="http://schemas.microsoft.com/office/drawing/2014/main" val="20001"/>
                    </a:ext>
                  </a:extLst>
                </a:gridCol>
                <a:gridCol w="435668">
                  <a:extLst>
                    <a:ext uri="{9D8B030D-6E8A-4147-A177-3AD203B41FA5}">
                      <a16:colId xmlns:a16="http://schemas.microsoft.com/office/drawing/2014/main" val="20002"/>
                    </a:ext>
                  </a:extLst>
                </a:gridCol>
                <a:gridCol w="2074259">
                  <a:extLst>
                    <a:ext uri="{9D8B030D-6E8A-4147-A177-3AD203B41FA5}">
                      <a16:colId xmlns:a16="http://schemas.microsoft.com/office/drawing/2014/main" val="2953417103"/>
                    </a:ext>
                  </a:extLst>
                </a:gridCol>
                <a:gridCol w="2552870">
                  <a:extLst>
                    <a:ext uri="{9D8B030D-6E8A-4147-A177-3AD203B41FA5}">
                      <a16:colId xmlns:a16="http://schemas.microsoft.com/office/drawing/2014/main" val="20003"/>
                    </a:ext>
                  </a:extLst>
                </a:gridCol>
              </a:tblGrid>
              <a:tr h="210464">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800" kern="1200" baseline="0" dirty="0">
                          <a:solidFill>
                            <a:schemeClr val="bg1"/>
                          </a:solidFill>
                          <a:latin typeface="Arial"/>
                          <a:ea typeface="+mn-ea"/>
                          <a:cs typeface="Arial"/>
                        </a:rPr>
                        <a:t>March 2023</a:t>
                      </a:r>
                    </a:p>
                    <a:p>
                      <a:pPr algn="ctr"/>
                      <a:r>
                        <a:rPr lang="en-GB" sz="800" kern="1200" baseline="0" dirty="0">
                          <a:solidFill>
                            <a:schemeClr val="bg1"/>
                          </a:solidFill>
                          <a:latin typeface="Arial"/>
                          <a:ea typeface="+mn-ea"/>
                          <a:cs typeface="Arial"/>
                        </a:rPr>
                        <a:t>ChMC Dashboard</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hMerge="1">
                  <a:txBody>
                    <a:bodyPr/>
                    <a:lstStyle/>
                    <a:p>
                      <a:pPr algn="ctr"/>
                      <a:endParaRPr lang="en-GB" sz="80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800" b="1" i="0" dirty="0">
                          <a:solidFill>
                            <a:srgbClr val="FFFFFF"/>
                          </a:solidFill>
                          <a:latin typeface="Arial"/>
                          <a:cs typeface="Arial"/>
                        </a:rPr>
                        <a:t>Overall</a:t>
                      </a:r>
                      <a:r>
                        <a:rPr lang="en-GB" sz="800" b="1" i="0" baseline="0" dirty="0">
                          <a:solidFill>
                            <a:srgbClr val="FFFFFF"/>
                          </a:solidFill>
                          <a:latin typeface="Arial"/>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193350">
                <a:tc gridSpan="2"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800" b="1" dirty="0">
                          <a:solidFill>
                            <a:schemeClr val="bg1"/>
                          </a:solidFill>
                          <a:latin typeface="Arial"/>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193350">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RAG</a:t>
                      </a:r>
                      <a:r>
                        <a:rPr lang="en-GB" sz="800" b="1" baseline="0" dirty="0">
                          <a:solidFill>
                            <a:schemeClr val="bg1"/>
                          </a:solidFill>
                          <a:latin typeface="Arial"/>
                          <a:cs typeface="Arial"/>
                        </a:rPr>
                        <a:t> Status</a:t>
                      </a:r>
                      <a:endParaRPr lang="en-GB" sz="80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80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800" b="1"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08823">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mn-lt"/>
                          <a:cs typeface="Arial"/>
                        </a:rPr>
                        <a:t>                                            </a:t>
                      </a:r>
                      <a:r>
                        <a:rPr lang="en-GB" sz="800" b="1" dirty="0">
                          <a:solidFill>
                            <a:schemeClr val="bg1"/>
                          </a:solidFill>
                          <a:latin typeface="+mn-lt"/>
                          <a:cs typeface="Arial"/>
                        </a:rPr>
                        <a:t> Status</a:t>
                      </a:r>
                      <a:r>
                        <a:rPr lang="en-GB" sz="800" b="1" baseline="0" dirty="0">
                          <a:solidFill>
                            <a:schemeClr val="bg1"/>
                          </a:solidFill>
                          <a:latin typeface="+mn-lt"/>
                          <a:cs typeface="Arial"/>
                        </a:rPr>
                        <a:t> Justification</a:t>
                      </a:r>
                      <a:endParaRPr lang="en-GB" sz="8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GB"/>
                    </a:p>
                  </a:txBody>
                  <a:tcPr/>
                </a:tc>
                <a:tc hMerge="1">
                  <a:txBody>
                    <a:bodyPr/>
                    <a:lstStyle/>
                    <a:p>
                      <a:pPr algn="ctr"/>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300790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baseline="0" dirty="0">
                          <a:solidFill>
                            <a:schemeClr val="bg1"/>
                          </a:solidFill>
                          <a:latin typeface="Arial"/>
                          <a:ea typeface="+mn-ea"/>
                          <a:cs typeface="Arial"/>
                        </a:rPr>
                        <a:t>Schedule</a:t>
                      </a:r>
                    </a:p>
                    <a:p>
                      <a:pPr algn="ctr"/>
                      <a:endParaRPr lang="en-GB" sz="90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RAG status is </a:t>
                      </a:r>
                      <a:r>
                        <a:rPr lang="en-GB" sz="700" b="1" i="0" u="none" strike="noStrike" kern="1200" cap="none" normalizeH="0" baseline="0" dirty="0">
                          <a:ln>
                            <a:noFill/>
                          </a:ln>
                          <a:solidFill>
                            <a:srgbClr val="00B050"/>
                          </a:solidFill>
                          <a:effectLst/>
                          <a:latin typeface="+mn-lt"/>
                          <a:ea typeface="+mn-ea"/>
                          <a:cs typeface="+mn-cs"/>
                        </a:rPr>
                        <a:t>Green</a:t>
                      </a:r>
                      <a:r>
                        <a:rPr lang="en-GB" sz="700" b="1" i="0" u="none" strike="noStrike" kern="1200" cap="none" normalizeH="0" baseline="0" dirty="0">
                          <a:ln>
                            <a:noFill/>
                          </a:ln>
                          <a:solidFill>
                            <a:srgbClr val="FFC000"/>
                          </a:solidFill>
                          <a:effectLst/>
                          <a:latin typeface="+mn-lt"/>
                          <a:ea typeface="+mn-ea"/>
                          <a:cs typeface="+mn-cs"/>
                        </a:rPr>
                        <a:t> </a:t>
                      </a:r>
                      <a:r>
                        <a:rPr lang="en-US" sz="700" b="0" i="0" u="none" strike="noStrike" kern="1200" cap="none" normalizeH="0" baseline="0" dirty="0">
                          <a:ln>
                            <a:noFill/>
                          </a:ln>
                          <a:solidFill>
                            <a:schemeClr val="tx1"/>
                          </a:solidFill>
                          <a:effectLst/>
                          <a:latin typeface="+mn-lt"/>
                          <a:ea typeface="+mn-ea"/>
                          <a:cs typeface="+mn-cs"/>
                        </a:rPr>
                        <a:t>as Gemini Sustain plus is currently tracking to planned timescales. </a:t>
                      </a:r>
                      <a:endParaRPr lang="en-US" sz="700" b="0" i="0" u="none" strike="noStrike" kern="1200" cap="none" normalizeH="0" baseline="0" dirty="0">
                        <a:ln>
                          <a:noFill/>
                        </a:ln>
                        <a:solidFill>
                          <a:schemeClr val="tx2">
                            <a:lumMod val="60000"/>
                            <a:lumOff val="40000"/>
                          </a:schemeClr>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US" sz="700" b="0" i="0" u="none" strike="noStrike" kern="1200" cap="none" normalizeH="0" baseline="0" dirty="0">
                          <a:ln>
                            <a:noFill/>
                          </a:ln>
                          <a:solidFill>
                            <a:schemeClr val="tx2">
                              <a:lumMod val="60000"/>
                              <a:lumOff val="40000"/>
                            </a:schemeClr>
                          </a:solidFill>
                          <a:effectLst/>
                          <a:latin typeface="+mn-lt"/>
                          <a:ea typeface="+mn-ea"/>
                          <a:cs typeface="+mn-cs"/>
                        </a:rPr>
                        <a:t>Programme Objective Overview:​</a:t>
                      </a:r>
                    </a:p>
                    <a:p>
                      <a:pPr marL="0" marR="0" lvl="0" indent="0" algn="l">
                        <a:lnSpc>
                          <a:spcPct val="100000"/>
                        </a:lnSpc>
                        <a:spcBef>
                          <a:spcPts val="0"/>
                        </a:spcBef>
                        <a:spcAft>
                          <a:spcPts val="0"/>
                        </a:spcAft>
                        <a:buClrTx/>
                        <a:buSzTx/>
                        <a:buFont typeface="Arial" panose="020B0604020202020204" pitchFamily="34" charset="0"/>
                        <a:buNone/>
                      </a:pPr>
                      <a:r>
                        <a:rPr lang="en-US" sz="700" b="0" i="0" u="none" strike="noStrike" kern="1200" cap="none" normalizeH="0" baseline="0" dirty="0">
                          <a:ln>
                            <a:noFill/>
                          </a:ln>
                          <a:solidFill>
                            <a:schemeClr val="tx1"/>
                          </a:solidFill>
                          <a:effectLst/>
                          <a:latin typeface="+mn-lt"/>
                          <a:ea typeface="+mn-ea"/>
                          <a:cs typeface="+mn-cs"/>
                        </a:rPr>
                        <a:t>The programme is on track to deliver the following during the current iteration.</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Approval of the High Level Design</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Review of the Low Level Design document.</a:t>
                      </a:r>
                      <a:endParaRPr lang="en-US"/>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Completion of the Azure DevOps initial build.</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Service extraction for a further 3 microservices is in progress. 6 have completed. </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All 9 Scrums are resourced and fully mobilized and operating within an Agile framework​.</a:t>
                      </a:r>
                    </a:p>
                    <a:p>
                      <a:pPr marL="171450" marR="0" lvl="0" indent="-171450" algn="l">
                        <a:lnSpc>
                          <a:spcPct val="100000"/>
                        </a:lnSpc>
                        <a:spcBef>
                          <a:spcPts val="0"/>
                        </a:spcBef>
                        <a:spcAft>
                          <a:spcPts val="0"/>
                        </a:spcAft>
                        <a:buClrTx/>
                        <a:buSzTx/>
                        <a:buFont typeface="Arial" panose="020B0604020202020204" pitchFamily="34" charset="0"/>
                        <a:buChar char="•"/>
                      </a:pPr>
                      <a:endParaRPr lang="en-US" sz="700" b="0" i="0" u="none" strike="noStrike" kern="1200" cap="none" normalizeH="0" baseline="0" dirty="0">
                        <a:ln>
                          <a:noFill/>
                        </a:ln>
                        <a:solidFill>
                          <a:schemeClr val="tx1"/>
                        </a:solidFill>
                        <a:effectLst/>
                        <a:latin typeface="+mn-lt"/>
                        <a:ea typeface="+mn-ea"/>
                        <a:cs typeface="+mn-cs"/>
                      </a:endParaRPr>
                    </a:p>
                    <a:p>
                      <a:pPr marL="171450" marR="0" lvl="0" indent="-171450" algn="l">
                        <a:lnSpc>
                          <a:spcPct val="100000"/>
                        </a:lnSpc>
                        <a:spcBef>
                          <a:spcPts val="0"/>
                        </a:spcBef>
                        <a:spcAft>
                          <a:spcPts val="0"/>
                        </a:spcAft>
                        <a:buClrTx/>
                        <a:buSzTx/>
                        <a:buFont typeface="Arial" panose="020B0604020202020204" pitchFamily="34" charset="0"/>
                        <a:buChar char="•"/>
                      </a:pPr>
                      <a:endParaRPr lang="en-US" sz="7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US" sz="700" b="0" i="0" u="none" strike="noStrike" kern="1200" cap="none" normalizeH="0" baseline="0" dirty="0">
                          <a:ln>
                            <a:noFill/>
                          </a:ln>
                          <a:solidFill>
                            <a:schemeClr val="tx2">
                              <a:lumMod val="60000"/>
                              <a:lumOff val="40000"/>
                            </a:schemeClr>
                          </a:solidFill>
                          <a:effectLst/>
                          <a:latin typeface="+mn-lt"/>
                          <a:ea typeface="+mn-ea"/>
                          <a:cs typeface="+mn-cs"/>
                        </a:rPr>
                        <a:t>Programme next steps:</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Obtain approval of the Low Level Design and security framework.</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Development of microservice's.</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Begin test execution on developed microservice's</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Continue the service extraction activity.</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Commencement of Training and Business Readiness planning.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i="0" u="none" strike="noStrike" kern="1200" cap="none" normalizeH="0" baseline="0" dirty="0">
                          <a:ln>
                            <a:noFill/>
                          </a:ln>
                          <a:solidFill>
                            <a:schemeClr val="tx1"/>
                          </a:solidFill>
                          <a:effectLst/>
                          <a:latin typeface="+mn-lt"/>
                          <a:ea typeface="+mn-ea"/>
                          <a:cs typeface="+mn-cs"/>
                        </a:rPr>
                        <a:t>The programme wants to reiterate that industry engagement is a key pillar of the delivery of Sustain Plus. The engagement approach is currently being created and will be shared in the coming months</a:t>
                      </a:r>
                    </a:p>
                    <a:p>
                      <a:pPr marL="0" marR="0" lvl="0" indent="0" algn="l">
                        <a:lnSpc>
                          <a:spcPct val="100000"/>
                        </a:lnSpc>
                        <a:spcBef>
                          <a:spcPts val="0"/>
                        </a:spcBef>
                        <a:spcAft>
                          <a:spcPts val="0"/>
                        </a:spcAft>
                        <a:buClrTx/>
                        <a:buSzTx/>
                        <a:buFont typeface="Arial" panose="020B0604020202020204" pitchFamily="34" charset="0"/>
                        <a:buNone/>
                      </a:pPr>
                      <a:endParaRPr lang="en-US" sz="7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US" sz="700" b="0" i="0" u="none" strike="noStrike" kern="1200" cap="none" normalizeH="0" baseline="0" dirty="0">
                          <a:ln>
                            <a:noFill/>
                          </a:ln>
                          <a:solidFill>
                            <a:schemeClr val="tx2">
                              <a:lumMod val="60000"/>
                              <a:lumOff val="40000"/>
                            </a:schemeClr>
                          </a:solidFill>
                          <a:effectLst/>
                          <a:latin typeface="+mn-lt"/>
                          <a:ea typeface="+mn-ea"/>
                          <a:cs typeface="+mn-cs"/>
                        </a:rPr>
                        <a:t>Programme Governance Updates: ​</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3</a:t>
                      </a:r>
                      <a:r>
                        <a:rPr lang="en-US" sz="700" b="0" i="0" u="none" strike="noStrike" kern="1200" cap="none" normalizeH="0" baseline="30000" dirty="0">
                          <a:ln>
                            <a:noFill/>
                          </a:ln>
                          <a:solidFill>
                            <a:schemeClr val="tx1"/>
                          </a:solidFill>
                          <a:effectLst/>
                          <a:latin typeface="+mn-lt"/>
                          <a:ea typeface="+mn-ea"/>
                          <a:cs typeface="+mn-cs"/>
                        </a:rPr>
                        <a:t>rd</a:t>
                      </a:r>
                      <a:r>
                        <a:rPr lang="en-US" sz="700" b="0" i="0" u="none" strike="noStrike" kern="1200" cap="none" normalizeH="0" baseline="0" dirty="0">
                          <a:ln>
                            <a:noFill/>
                          </a:ln>
                          <a:solidFill>
                            <a:schemeClr val="tx1"/>
                          </a:solidFill>
                          <a:effectLst/>
                          <a:latin typeface="+mn-lt"/>
                          <a:ea typeface="+mn-ea"/>
                          <a:cs typeface="+mn-cs"/>
                        </a:rPr>
                        <a:t> party contracts are in place for the next phase of delivery. </a:t>
                      </a:r>
                    </a:p>
                    <a:p>
                      <a:pPr marL="0" marR="0" lvl="0" indent="0" algn="l">
                        <a:lnSpc>
                          <a:spcPct val="100000"/>
                        </a:lnSpc>
                        <a:spcBef>
                          <a:spcPts val="0"/>
                        </a:spcBef>
                        <a:spcAft>
                          <a:spcPts val="0"/>
                        </a:spcAft>
                        <a:buClrTx/>
                        <a:buSzTx/>
                        <a:buFont typeface="Arial" panose="020B0604020202020204" pitchFamily="34" charset="0"/>
                        <a:buNone/>
                      </a:pPr>
                      <a:endParaRPr lang="en-US" sz="700" b="0" i="0" u="none" strike="noStrike" kern="1200" cap="none" normalizeH="0" baseline="0" dirty="0">
                        <a:ln>
                          <a:noFill/>
                        </a:ln>
                        <a:solidFill>
                          <a:schemeClr val="tx2">
                            <a:lumMod val="60000"/>
                            <a:lumOff val="40000"/>
                          </a:schemeClr>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US" sz="700" b="0" i="0" u="none" strike="noStrike" kern="1200" cap="none" normalizeH="0" baseline="0" dirty="0">
                          <a:ln>
                            <a:noFill/>
                          </a:ln>
                          <a:solidFill>
                            <a:schemeClr val="tx2">
                              <a:lumMod val="60000"/>
                              <a:lumOff val="40000"/>
                            </a:schemeClr>
                          </a:solidFill>
                          <a:effectLst/>
                          <a:latin typeface="+mn-lt"/>
                          <a:ea typeface="+mn-ea"/>
                          <a:cs typeface="+mn-cs"/>
                        </a:rPr>
                        <a:t>Project status: ​</a:t>
                      </a:r>
                      <a:endParaRPr lang="en-US" sz="7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US" sz="700" b="0" i="0" u="none" strike="noStrike" kern="1200" cap="none" normalizeH="0" baseline="0" dirty="0">
                          <a:ln>
                            <a:noFill/>
                          </a:ln>
                          <a:solidFill>
                            <a:schemeClr val="tx1"/>
                          </a:solidFill>
                          <a:effectLst/>
                          <a:latin typeface="+mn-lt"/>
                          <a:ea typeface="+mn-ea"/>
                          <a:cs typeface="+mn-cs"/>
                        </a:rPr>
                        <a:t>Milestones to track delivery progress are being monitored on the Sustain+ Solution Roadmap. Planning activity will soon commence to shape the delivery objectives for the next programme increment. </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a:ln>
                            <a:noFill/>
                          </a:ln>
                          <a:solidFill>
                            <a:schemeClr val="tx1"/>
                          </a:solidFill>
                          <a:effectLst/>
                          <a:latin typeface="+mn-lt"/>
                          <a:ea typeface="+mn-ea"/>
                          <a:cs typeface="+mn-cs"/>
                        </a:rPr>
                        <a:t>Overall RAG status is tracking at </a:t>
                      </a:r>
                      <a:r>
                        <a:rPr lang="en-GB" sz="700" b="1" i="0" u="none" strike="noStrike" kern="1200" cap="none" normalizeH="0" baseline="0">
                          <a:ln>
                            <a:noFill/>
                          </a:ln>
                          <a:solidFill>
                            <a:srgbClr val="7030A0"/>
                          </a:solidFill>
                          <a:effectLst/>
                          <a:latin typeface="+mn-lt"/>
                          <a:ea typeface="+mn-ea"/>
                          <a:cs typeface="+mn-cs"/>
                        </a:rPr>
                        <a:t>Purple</a:t>
                      </a:r>
                      <a:r>
                        <a:rPr lang="en-GB" sz="700" b="0" i="0" u="none" strike="noStrike" kern="1200" cap="none" normalizeH="0" baseline="0">
                          <a:ln>
                            <a:noFill/>
                          </a:ln>
                          <a:solidFill>
                            <a:schemeClr val="tx1"/>
                          </a:solidFill>
                          <a:effectLst/>
                          <a:latin typeface="+mn-lt"/>
                          <a:ea typeface="+mn-ea"/>
                          <a:cs typeface="+mn-cs"/>
                        </a:rPr>
                        <a:t> as project is now in re-planning phase due to the position that we will not be able to implement by 1</a:t>
                      </a:r>
                      <a:r>
                        <a:rPr lang="en-GB" sz="700" b="0" i="0" u="none" strike="noStrike" kern="1200" cap="none" normalizeH="0" baseline="30000">
                          <a:ln>
                            <a:noFill/>
                          </a:ln>
                          <a:solidFill>
                            <a:schemeClr val="tx1"/>
                          </a:solidFill>
                          <a:effectLst/>
                          <a:latin typeface="+mn-lt"/>
                          <a:ea typeface="+mn-ea"/>
                          <a:cs typeface="+mn-cs"/>
                        </a:rPr>
                        <a:t>st</a:t>
                      </a:r>
                      <a:r>
                        <a:rPr lang="en-GB" sz="700" b="0" i="0" u="none" strike="noStrike" kern="1200" cap="none" normalizeH="0" baseline="0">
                          <a:ln>
                            <a:noFill/>
                          </a:ln>
                          <a:solidFill>
                            <a:schemeClr val="tx1"/>
                          </a:solidFill>
                          <a:effectLst/>
                          <a:latin typeface="+mn-lt"/>
                          <a:ea typeface="+mn-ea"/>
                          <a:cs typeface="+mn-cs"/>
                        </a:rPr>
                        <a:t> April 22.  The project has continued with its planned activities alongside the replan.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latin typeface="+mn-lt"/>
                          <a:ea typeface="+mn-ea"/>
                          <a:cs typeface="+mn-cs"/>
                        </a:rPr>
                        <a:t>To support the re-plan activity the project is conducting a Gap Analysis exercise on the defined requirements to ensure we have a baselined position for Day 1 Implementation. An Impact Assessment will then be conducted against the change variations to support the re-plan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highlight>
                            <a:srgbClr val="FFFFFF"/>
                          </a:highlight>
                          <a:latin typeface="+mn-lt"/>
                          <a:ea typeface="+mn-ea"/>
                          <a:cs typeface="+mn-cs"/>
                        </a:rPr>
                        <a:t>UAT execution and assurance is in progress, revised completion date to be confirmed as part of re-plan</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Dual Run Preparation continues with Connectivity Testing and Master Data Readiness. Resolution of the Master Data Issue is a significant step forward to support Dual Run Testing and Data Migration approach for cutover</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Re-planning to be completed post completion of Gap Analysis activity with the intention to agree revised plan in March and present updated BER for approval at April ChMC</a:t>
                      </a:r>
                      <a:endParaRPr lang="en-GB" sz="700" b="0" i="0" u="none" strike="noStrike" kern="1200" cap="none" normalizeH="0" baseline="0">
                        <a:ln>
                          <a:noFill/>
                        </a:ln>
                        <a:solidFill>
                          <a:schemeClr val="tx1"/>
                        </a:solidFill>
                        <a:effectLst/>
                        <a:highlight>
                          <a:srgbClr val="FFFFFF"/>
                        </a:highligh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Finalise Gap Analysis exercise with DNs and National Grid to agree Day 1 Must Have requirements &amp; any decisions in order to meet a proposed Go Live date (Mid June 22)</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Define full re-plan based on Gap Analysis Impact Assessment and Business Readiness requirements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Target to issue revised BER from replan for approval at the April 22 ChMC</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Risk of FWACV Imp to CSSC is in assessment, this is deemed low risk as there is no code conflict</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800" b="1" i="0" dirty="0">
                        <a:solidFill>
                          <a:srgbClr val="FF0000"/>
                        </a:solidFill>
                      </a:endParaRPr>
                    </a:p>
                    <a:p>
                      <a:endParaRPr lang="en-GB" sz="800" b="1" i="0" dirty="0">
                        <a:solidFill>
                          <a:srgbClr val="FF0000"/>
                        </a:solidFill>
                      </a:endParaRPr>
                    </a:p>
                    <a:p>
                      <a:endParaRPr lang="en-GB" sz="800" b="1" i="0" dirty="0">
                        <a:solidFill>
                          <a:srgbClr val="FF0000"/>
                        </a:solidFill>
                      </a:endParaRPr>
                    </a:p>
                    <a:p>
                      <a:endParaRPr lang="en-GB" sz="800" b="1" i="0" dirty="0">
                        <a:solidFill>
                          <a:srgbClr val="FF0000"/>
                        </a:solidFill>
                      </a:endParaRPr>
                    </a:p>
                    <a:p>
                      <a:endParaRPr lang="en-GB" sz="800" b="1" i="0" dirty="0">
                        <a:solidFill>
                          <a:srgbClr val="FF0000"/>
                        </a:solidFill>
                      </a:endParaRPr>
                    </a:p>
                    <a:p>
                      <a:endParaRPr lang="en-GB" sz="800" b="1" i="0" dirty="0">
                        <a:solidFill>
                          <a:srgbClr val="FF0000"/>
                        </a:solidFill>
                      </a:endParaRPr>
                    </a:p>
                    <a:p>
                      <a:endParaRPr lang="en-GB" sz="800" b="1" i="0" dirty="0">
                        <a:solidFill>
                          <a:srgbClr val="FF0000"/>
                        </a:solidFill>
                      </a:endParaRPr>
                    </a:p>
                    <a:p>
                      <a:endParaRPr lang="en-GB" sz="800" b="1" i="0" dirty="0">
                        <a:solidFill>
                          <a:srgbClr val="FF0000"/>
                        </a:solidFill>
                      </a:endParaRPr>
                    </a:p>
                    <a:p>
                      <a:endParaRPr lang="en-GB" sz="800" b="1" i="0" dirty="0">
                        <a:solidFill>
                          <a:srgbClr val="FF0000"/>
                        </a:solidFill>
                      </a:endParaRPr>
                    </a:p>
                    <a:p>
                      <a:endParaRPr lang="en-GB" sz="800" b="1" i="0" dirty="0">
                        <a:solidFill>
                          <a:srgbClr val="FF0000"/>
                        </a:solidFill>
                      </a:endParaRPr>
                    </a:p>
                    <a:p>
                      <a:endParaRPr lang="en-GB" sz="800" b="1" i="0" dirty="0">
                        <a:solidFill>
                          <a:srgbClr val="FF0000"/>
                        </a:solidFill>
                      </a:endParaRPr>
                    </a:p>
                    <a:p>
                      <a:endParaRPr lang="en-GB" sz="800" b="1" i="0" dirty="0">
                        <a:solidFill>
                          <a:srgbClr val="FF0000"/>
                        </a:solidFill>
                      </a:endParaRPr>
                    </a:p>
                    <a:p>
                      <a:endParaRPr lang="en-GB" sz="600" b="1" i="0" dirty="0">
                        <a:solidFill>
                          <a:srgbClr val="FF0000"/>
                        </a:solidFill>
                      </a:endParaRPr>
                    </a:p>
                    <a:p>
                      <a:r>
                        <a:rPr lang="en-GB" sz="600" b="1" i="0" dirty="0">
                          <a:solidFill>
                            <a:srgbClr val="FF0000"/>
                          </a:solidFill>
                        </a:rPr>
                        <a:t>Due to the length of the programme we will be showing a rolling 12 month view of the POAP</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32485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vl="0" algn="ctr">
                        <a:buNone/>
                      </a:pPr>
                      <a:r>
                        <a:rPr lang="en-GB" sz="800" b="1" baseline="0" dirty="0">
                          <a:solidFill>
                            <a:schemeClr val="bg1"/>
                          </a:solidFill>
                          <a:latin typeface="Arial"/>
                          <a:cs typeface="Arial"/>
                        </a:rPr>
                        <a:t>Risks and Issues</a:t>
                      </a:r>
                      <a:endParaRPr lang="en-US"/>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lvl="0" algn="l">
                        <a:lnSpc>
                          <a:spcPct val="100000"/>
                        </a:lnSpc>
                        <a:spcBef>
                          <a:spcPts val="0"/>
                        </a:spcBef>
                        <a:spcAft>
                          <a:spcPts val="0"/>
                        </a:spcAft>
                        <a:buNone/>
                      </a:pPr>
                      <a:r>
                        <a:rPr lang="en-GB" sz="650" b="0" i="0" u="none" strike="noStrike" baseline="0" noProof="0" dirty="0"/>
                        <a:t>There are no key issues or risks within the programme.</a:t>
                      </a:r>
                      <a:endParaRPr lang="en-US" i="0" u="none" strike="noStrike" noProof="0" dirty="0"/>
                    </a:p>
                    <a:p>
                      <a:pPr lvl="0" algn="l">
                        <a:lnSpc>
                          <a:spcPct val="100000"/>
                        </a:lnSpc>
                        <a:spcBef>
                          <a:spcPts val="0"/>
                        </a:spcBef>
                        <a:spcAft>
                          <a:spcPts val="0"/>
                        </a:spcAft>
                        <a:buNone/>
                      </a:pPr>
                      <a:r>
                        <a:rPr lang="en-GB" sz="650" b="0" i="0" u="none" strike="noStrike" baseline="0" noProof="0" dirty="0"/>
                        <a:t>Due to the amount of parallel teams that are working on the programme and the mitigation plans that are place there is nothing that needs to beflagged at a programme level</a:t>
                      </a:r>
                      <a:endParaRPr lang="en-GB" dirty="0"/>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a:rPr>
                        <a:t>The dependencies for NG to provide Master data and DNs connectivity details for Dual Run/MT have not been provided as per the plan defined in the approach leading to a delay to this phase of testing</a:t>
                      </a:r>
                      <a:r>
                        <a:rPr lang="en-US" sz="700" b="0" i="0" kern="1200">
                          <a:solidFill>
                            <a:schemeClr val="tx1"/>
                          </a:solidFill>
                          <a:effectLst/>
                          <a:highlight>
                            <a:srgbClr val="FFFFFF"/>
                          </a:highlight>
                          <a:latin typeface="+mj-lt"/>
                          <a:ea typeface="+mn-ea"/>
                          <a:cs typeface="+mn-cs"/>
                        </a:rPr>
                        <a:t> </a:t>
                      </a:r>
                      <a:r>
                        <a:rPr lang="en-US" sz="700" b="1" i="0">
                          <a:solidFill>
                            <a:schemeClr val="tx1"/>
                          </a:solidFill>
                          <a:effectLst/>
                          <a:highlight>
                            <a:srgbClr val="FFFFFF"/>
                          </a:highlight>
                          <a:latin typeface="+mj-lt"/>
                          <a:ea typeface="+mn-ea"/>
                          <a:cs typeface="Poppins"/>
                        </a:rPr>
                        <a:t>Update:</a:t>
                      </a:r>
                      <a:r>
                        <a:rPr lang="en-US" sz="700" b="0" i="0">
                          <a:solidFill>
                            <a:schemeClr val="tx1"/>
                          </a:solidFill>
                          <a:effectLst/>
                          <a:highlight>
                            <a:srgbClr val="FFFFFF"/>
                          </a:highlight>
                          <a:latin typeface="+mj-lt"/>
                          <a:ea typeface="+mn-ea"/>
                          <a:cs typeface="Poppins"/>
                        </a:rPr>
                        <a:t> A plan was defined to mitigate this issue through validating and cross-checking data with National Grid and Distribution Networks (DNs). Plan is nearing completion with final checks now being completed by DNs. Issue to be closed once Data loaded to testing environment</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panose="020B0604020202020204" charset="0"/>
                        </a:rPr>
                        <a:t>The Project is not able to meet its planned Implementation Date of 1st April due to delays to the start of Dual Run, volume of parallel activity required prior to the planned implementation and identification of gaps in the As Is and To Be processes that could lead to further changes to approved solution </a:t>
                      </a:r>
                      <a:r>
                        <a:rPr lang="en-US" sz="700" b="1" i="0">
                          <a:solidFill>
                            <a:schemeClr val="tx1"/>
                          </a:solidFill>
                          <a:effectLst/>
                          <a:highlight>
                            <a:srgbClr val="FFFFFF"/>
                          </a:highlight>
                          <a:latin typeface="+mj-lt"/>
                          <a:ea typeface="+mn-ea"/>
                          <a:cs typeface="Poppins" panose="020B0604020202020204" charset="0"/>
                        </a:rPr>
                        <a:t>Update: </a:t>
                      </a:r>
                      <a:r>
                        <a:rPr lang="en-US" sz="700" b="0" i="0">
                          <a:solidFill>
                            <a:schemeClr val="tx1"/>
                          </a:solidFill>
                          <a:effectLst/>
                          <a:highlight>
                            <a:srgbClr val="FFFFFF"/>
                          </a:highlight>
                          <a:latin typeface="+mj-lt"/>
                          <a:ea typeface="+mn-ea"/>
                          <a:cs typeface="Poppins" panose="020B0604020202020204" charset="0"/>
                        </a:rPr>
                        <a:t>The project is carrying out a re-plan activity with the priority being to complete Analysis on approved scope/processes to confirm Day 1 must have requirements. The plan and activities has been agreed with Xoserve, NG and DNs on 22/02 and the activities are tracking to plan</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933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algn="l"/>
                      <a:r>
                        <a:rPr kumimoji="0" lang="en-US" sz="650" b="0" i="0" u="none" strike="noStrike" kern="1200" cap="none" normalizeH="0" baseline="0" dirty="0">
                          <a:ln>
                            <a:noFill/>
                          </a:ln>
                          <a:solidFill>
                            <a:schemeClr val="tx1"/>
                          </a:solidFill>
                          <a:effectLst/>
                          <a:latin typeface="Arial"/>
                          <a:ea typeface="Verdana"/>
                          <a:cs typeface="Arial"/>
                        </a:rPr>
                        <a:t>Forecasting costs within approved spend </a:t>
                      </a:r>
                      <a:endParaRPr lang="en-GB" sz="650" b="1"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buFont typeface="Arial" panose="020B0604020202020204" pitchFamily="34" charset="0"/>
                        <a:buChar char="•"/>
                      </a:pPr>
                      <a:r>
                        <a:rPr kumimoji="0" lang="en-US" sz="700" b="0" i="0" u="none" strike="noStrike" kern="1200" cap="none" normalizeH="0" baseline="0">
                          <a:ln>
                            <a:noFill/>
                          </a:ln>
                          <a:solidFill>
                            <a:schemeClr val="tx1"/>
                          </a:solidFill>
                          <a:effectLst/>
                          <a:latin typeface="Arial"/>
                          <a:ea typeface="Verdana"/>
                          <a:cs typeface="Arial"/>
                        </a:rPr>
                        <a:t>Forecast costs tracking to approved BER costs</a:t>
                      </a:r>
                      <a:r>
                        <a:rPr lang="en-US" sz="700" b="0" i="0" u="none" strike="noStrike" kern="1200" cap="none" normalizeH="0" baseline="0">
                          <a:ln>
                            <a:noFill/>
                          </a:ln>
                          <a:solidFill>
                            <a:schemeClr val="tx1"/>
                          </a:solidFill>
                          <a:effectLst/>
                          <a:latin typeface="Arial"/>
                          <a:ea typeface="Verdana"/>
                          <a:cs typeface="Arial"/>
                        </a:rPr>
                        <a:t> at present. Revised plan options will require a full cost assessment to be completed on the replan position for Day 1</a:t>
                      </a:r>
                      <a:endParaRPr kumimoji="0" lang="en-US" sz="700" b="0" i="0" u="none" strike="noStrike" kern="1200" cap="none" normalizeH="0" baseline="0">
                        <a:ln>
                          <a:noFill/>
                        </a:ln>
                        <a:solidFill>
                          <a:schemeClr val="tx1"/>
                        </a:solidFill>
                        <a:effectLst/>
                        <a:latin typeface="Arial"/>
                        <a:ea typeface="Verdan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303065">
                <a:tc>
                  <a:txBody>
                    <a:bodyPr/>
                    <a:lstStyle/>
                    <a:p>
                      <a:pPr algn="ctr"/>
                      <a:r>
                        <a:rPr lang="en-GB" sz="80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lvl="0"/>
                      <a:r>
                        <a:rPr lang="en-GB" sz="650" b="0" i="0" u="none" strike="noStrike" kern="1200" cap="none" normalizeH="0" baseline="0" dirty="0">
                          <a:ln>
                            <a:noFill/>
                          </a:ln>
                          <a:solidFill>
                            <a:schemeClr val="tx1"/>
                          </a:solidFill>
                          <a:effectLst/>
                          <a:latin typeface="+mn-lt"/>
                          <a:ea typeface="Verdana"/>
                          <a:cs typeface="Arial"/>
                        </a:rPr>
                        <a:t>XRN5564 – Gemini sustain – The re-platform and development of the Gemini application and its processes, for further information on Gemini Sustain Plus please visit the Xoserve website;</a:t>
                      </a:r>
                      <a:r>
                        <a:rPr lang="en-GB" sz="800" dirty="0">
                          <a:hlinkClick r:id="rId3"/>
                        </a:rPr>
                        <a:t> Gemini changes overview (xoserve.com)</a:t>
                      </a:r>
                      <a:endParaRPr lang="en-GB" sz="650" b="0"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vl="0"/>
                      <a:r>
                        <a:rPr lang="en-US" sz="700" b="1" i="0" u="none" strike="noStrike" kern="1200" cap="none" normalizeH="0" baseline="0">
                          <a:ln>
                            <a:noFill/>
                          </a:ln>
                          <a:solidFill>
                            <a:schemeClr val="tx1"/>
                          </a:solidFill>
                          <a:effectLst/>
                          <a:latin typeface="+mn-lt"/>
                          <a:ea typeface="Verdana"/>
                          <a:cs typeface="Arial"/>
                        </a:rPr>
                        <a:t>XRN5231 Flow Weighted Average (CV)</a:t>
                      </a:r>
                      <a:r>
                        <a:rPr lang="en-GB" sz="700" kern="1200">
                          <a:solidFill>
                            <a:schemeClr val="tx1"/>
                          </a:solidFill>
                          <a:effectLst/>
                          <a:latin typeface="+mn-lt"/>
                          <a:ea typeface="+mn-ea"/>
                          <a:cs typeface="+mn-cs"/>
                        </a:rPr>
                        <a:t> </a:t>
                      </a:r>
                    </a:p>
                    <a:p>
                      <a:pPr lvl="0"/>
                      <a:r>
                        <a:rPr lang="en-GB" sz="700" kern="1200">
                          <a:solidFill>
                            <a:schemeClr val="tx1"/>
                          </a:solidFill>
                          <a:effectLst/>
                          <a:latin typeface="+mn-lt"/>
                          <a:ea typeface="+mn-ea"/>
                          <a:cs typeface="+mn-cs"/>
                        </a:rPr>
                        <a:t>Gemini consequential change part A - PRCMS validation/processing</a:t>
                      </a:r>
                    </a:p>
                    <a:p>
                      <a:pPr lvl="0"/>
                      <a:r>
                        <a:rPr lang="en-GB" sz="700" kern="1200">
                          <a:solidFill>
                            <a:schemeClr val="tx1"/>
                          </a:solidFill>
                          <a:effectLst/>
                          <a:latin typeface="+mn-lt"/>
                          <a:ea typeface="+mn-ea"/>
                          <a:cs typeface="+mn-cs"/>
                        </a:rPr>
                        <a:t>Gemini consequential change part B - LDZ Stock Change and Embedded LDZ Unique Sites</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pic>
        <p:nvPicPr>
          <p:cNvPr id="3" name="Picture 3" descr="Timeline&#10;&#10;Description automatically generated">
            <a:extLst>
              <a:ext uri="{FF2B5EF4-FFF2-40B4-BE49-F238E27FC236}">
                <a16:creationId xmlns:a16="http://schemas.microsoft.com/office/drawing/2014/main" id="{0FC49B7E-E4A8-BD1B-EA8F-C75F213CC3CE}"/>
              </a:ext>
            </a:extLst>
          </p:cNvPr>
          <p:cNvPicPr>
            <a:picLocks noChangeAspect="1"/>
          </p:cNvPicPr>
          <p:nvPr/>
        </p:nvPicPr>
        <p:blipFill>
          <a:blip r:embed="rId4"/>
          <a:stretch>
            <a:fillRect/>
          </a:stretch>
        </p:blipFill>
        <p:spPr>
          <a:xfrm>
            <a:off x="4497265" y="1201899"/>
            <a:ext cx="4499809" cy="2492283"/>
          </a:xfrm>
          <a:prstGeom prst="rect">
            <a:avLst/>
          </a:prstGeom>
        </p:spPr>
      </p:pic>
      <p:cxnSp>
        <p:nvCxnSpPr>
          <p:cNvPr id="7" name="Straight Connector 6">
            <a:extLst>
              <a:ext uri="{FF2B5EF4-FFF2-40B4-BE49-F238E27FC236}">
                <a16:creationId xmlns:a16="http://schemas.microsoft.com/office/drawing/2014/main" id="{17FC7D8C-DC52-4DC8-BFC4-9785A79FC53E}"/>
              </a:ext>
            </a:extLst>
          </p:cNvPr>
          <p:cNvCxnSpPr>
            <a:cxnSpLocks/>
          </p:cNvCxnSpPr>
          <p:nvPr/>
        </p:nvCxnSpPr>
        <p:spPr>
          <a:xfrm>
            <a:off x="5810327" y="1226813"/>
            <a:ext cx="0" cy="24991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468568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Lee Chambers</DisplayName>
        <AccountId>25</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www.w3.org/XML/1998/namespace"/>
    <ds:schemaRef ds:uri="http://schemas.microsoft.com/office/2006/documentManagement/types"/>
    <ds:schemaRef ds:uri="http://purl.org/dc/elements/1.1/"/>
    <ds:schemaRef ds:uri="http://purl.org/dc/terms/"/>
    <ds:schemaRef ds:uri="09850d4e-5ea7-4dcb-8c24-c6fc5087371d"/>
    <ds:schemaRef ds:uri="http://purl.org/dc/dcmitype/"/>
    <ds:schemaRef ds:uri="http://schemas.openxmlformats.org/package/2006/metadata/core-properties"/>
    <ds:schemaRef ds:uri="http://schemas.microsoft.com/office/2006/metadata/properties"/>
    <ds:schemaRef ds:uri="http://schemas.microsoft.com/office/infopath/2007/PartnerControls"/>
    <ds:schemaRef ds:uri="5e5e5b1a-4354-4cde-90ed-1df27520eade"/>
    <ds:schemaRef ds:uri="103fba77-31dd-4780-83f9-c54f26c3a260"/>
    <ds:schemaRef ds:uri="558271ec-ef98-43f7-acff-e934b618dca9"/>
    <ds:schemaRef ds:uri="a3357ccd-4263-4f5b-9ad7-aa2508e713d2"/>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D860AFCE-6170-49B3-898F-BD1F3C7806D6}"/>
</file>

<file path=docProps/app.xml><?xml version="1.0" encoding="utf-8"?>
<Properties xmlns="http://schemas.openxmlformats.org/officeDocument/2006/extended-properties" xmlns:vt="http://schemas.openxmlformats.org/officeDocument/2006/docPropsVTypes">
  <TotalTime>16827</TotalTime>
  <Words>328</Words>
  <Application>Microsoft Office PowerPoint</Application>
  <PresentationFormat>On-screen Show (16:9)</PresentationFormat>
  <Paragraphs>60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XRN5564 Gemini Sustain Plus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4903 Documentation Management</dc:title>
  <dc:creator>Adepu, Rajendar</dc:creator>
  <cp:lastModifiedBy>Karl Davidson</cp:lastModifiedBy>
  <cp:revision>147</cp:revision>
  <dcterms:created xsi:type="dcterms:W3CDTF">2020-06-11T14:21:34Z</dcterms:created>
  <dcterms:modified xsi:type="dcterms:W3CDTF">2023-03-30T10:57:36Z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MediaServiceImageTags">
    <vt:lpwstr/>
  </property>
</Properties>
</file>