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23"/>
  </p:notesMasterIdLst>
  <p:handoutMasterIdLst>
    <p:handoutMasterId r:id="rId24"/>
  </p:handoutMasterIdLst>
  <p:sldIdLst>
    <p:sldId id="352" r:id="rId6"/>
    <p:sldId id="1790" r:id="rId7"/>
    <p:sldId id="1791" r:id="rId8"/>
    <p:sldId id="1800" r:id="rId9"/>
    <p:sldId id="358" r:id="rId10"/>
    <p:sldId id="1792" r:id="rId11"/>
    <p:sldId id="361" r:id="rId12"/>
    <p:sldId id="1801" r:id="rId13"/>
    <p:sldId id="1799" r:id="rId14"/>
    <p:sldId id="1796" r:id="rId15"/>
    <p:sldId id="1797" r:id="rId16"/>
    <p:sldId id="1798" r:id="rId17"/>
    <p:sldId id="1802" r:id="rId18"/>
    <p:sldId id="1803" r:id="rId19"/>
    <p:sldId id="1804" r:id="rId20"/>
    <p:sldId id="1806" r:id="rId21"/>
    <p:sldId id="1807" r:id="rId22"/>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D2232A"/>
    <a:srgbClr val="EEECE1"/>
    <a:srgbClr val="CCFF99"/>
    <a:srgbClr val="F09F0E"/>
    <a:srgbClr val="3E5AA8"/>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CC46E9-053A-4258-AE86-22CAC1F5E144}" v="5" dt="2022-04-08T11:00:20.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Clarke" userId="fe8f2832-4ba4-4aa0-82a4-7cd04b33095c" providerId="ADAL" clId="{D1CC46E9-053A-4258-AE86-22CAC1F5E144}"/>
    <pc:docChg chg="addSld modSld">
      <pc:chgData name="Angela Clarke" userId="fe8f2832-4ba4-4aa0-82a4-7cd04b33095c" providerId="ADAL" clId="{D1CC46E9-053A-4258-AE86-22CAC1F5E144}" dt="2022-04-08T10:59:47.668" v="0"/>
      <pc:docMkLst>
        <pc:docMk/>
      </pc:docMkLst>
      <pc:sldChg chg="add">
        <pc:chgData name="Angela Clarke" userId="fe8f2832-4ba4-4aa0-82a4-7cd04b33095c" providerId="ADAL" clId="{D1CC46E9-053A-4258-AE86-22CAC1F5E144}" dt="2022-04-08T10:59:47.668" v="0"/>
        <pc:sldMkLst>
          <pc:docMk/>
          <pc:sldMk cId="4277837156" sldId="18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08/04/2022</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08/04/2022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2</a:t>
            </a:fld>
            <a:endParaRPr lang="en-GB" dirty="0"/>
          </a:p>
        </p:txBody>
      </p:sp>
    </p:spTree>
    <p:extLst>
      <p:ext uri="{BB962C8B-B14F-4D97-AF65-F5344CB8AC3E}">
        <p14:creationId xmlns:p14="http://schemas.microsoft.com/office/powerpoint/2010/main" val="3461533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7</a:t>
            </a:fld>
            <a:endParaRPr lang="en-GB"/>
          </a:p>
        </p:txBody>
      </p:sp>
    </p:spTree>
    <p:extLst>
      <p:ext uri="{BB962C8B-B14F-4D97-AF65-F5344CB8AC3E}">
        <p14:creationId xmlns:p14="http://schemas.microsoft.com/office/powerpoint/2010/main" val="4200267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REC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dirty="0"/>
              <a:t>Contract Management Committee</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r>
              <a:rPr lang="en-GB" b="1" dirty="0">
                <a:solidFill>
                  <a:srgbClr val="3E5AA8"/>
                </a:solidFill>
                <a:latin typeface="Arial" panose="020B0604020202020204" pitchFamily="34" charset="0"/>
                <a:ea typeface="+mj-ea"/>
                <a:cs typeface="Arial" panose="020B0604020202020204" pitchFamily="34" charset="0"/>
              </a:rPr>
              <a:t>20 April 2022</a:t>
            </a:r>
          </a:p>
        </p:txBody>
      </p:sp>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Other CM Engagements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Engagement ongoing with the Technical Assurance Code Manager</a:t>
            </a:r>
          </a:p>
          <a:p>
            <a:pPr lvl="1"/>
            <a:r>
              <a:rPr lang="en-GB" sz="1400" dirty="0"/>
              <a:t>Provision of  metadata for EMAR population</a:t>
            </a:r>
          </a:p>
          <a:p>
            <a:pPr lvl="1"/>
            <a:r>
              <a:rPr lang="en-GB" sz="1400" dirty="0"/>
              <a:t>Need to define the process for provision of on-going change (and integration of the Change Management processes)</a:t>
            </a:r>
          </a:p>
          <a:p>
            <a:r>
              <a:rPr lang="en-GB" sz="1600" dirty="0">
                <a:solidFill>
                  <a:srgbClr val="FF0000"/>
                </a:solidFill>
              </a:rPr>
              <a:t>Engagement with Performance Assurance Code Manager </a:t>
            </a:r>
          </a:p>
          <a:p>
            <a:pPr lvl="1"/>
            <a:r>
              <a:rPr lang="en-GB" sz="1400" dirty="0">
                <a:solidFill>
                  <a:srgbClr val="FF0000"/>
                </a:solidFill>
              </a:rPr>
              <a:t>Agreed scope for transition activities </a:t>
            </a:r>
          </a:p>
          <a:p>
            <a:pPr lvl="1"/>
            <a:r>
              <a:rPr lang="en-GB" sz="1400" dirty="0">
                <a:solidFill>
                  <a:srgbClr val="FF0000"/>
                </a:solidFill>
              </a:rPr>
              <a:t>Align issuing of termination letters from Xoserve with Access Agreements from </a:t>
            </a:r>
            <a:r>
              <a:rPr lang="en-GB" sz="1400" dirty="0" err="1">
                <a:solidFill>
                  <a:srgbClr val="FF0000"/>
                </a:solidFill>
              </a:rPr>
              <a:t>RECCo</a:t>
            </a:r>
            <a:endParaRPr lang="en-GB" sz="1400" dirty="0">
              <a:solidFill>
                <a:srgbClr val="FF0000"/>
              </a:solidFill>
            </a:endParaRPr>
          </a:p>
          <a:p>
            <a:pPr lvl="1"/>
            <a:r>
              <a:rPr lang="en-GB" sz="1400" dirty="0">
                <a:solidFill>
                  <a:srgbClr val="FF0000"/>
                </a:solidFill>
              </a:rPr>
              <a:t>Discussions ongoing with RPA regarding reporting of Xoserve obligations (NB: GRDA will be covered under DSC) </a:t>
            </a:r>
          </a:p>
        </p:txBody>
      </p:sp>
    </p:spTree>
    <p:extLst>
      <p:ext uri="{BB962C8B-B14F-4D97-AF65-F5344CB8AC3E}">
        <p14:creationId xmlns:p14="http://schemas.microsoft.com/office/powerpoint/2010/main" val="1431063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Other CM Engagements – for awareness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Engagement initiated with the Governance Code Manager</a:t>
            </a:r>
          </a:p>
          <a:p>
            <a:pPr lvl="1"/>
            <a:r>
              <a:rPr lang="en-GB" sz="1400" dirty="0"/>
              <a:t>Awaiting confirmation of what products are expected at what stage during the change cycle</a:t>
            </a:r>
          </a:p>
          <a:p>
            <a:pPr lvl="2"/>
            <a:r>
              <a:rPr lang="en-GB" sz="1400" dirty="0"/>
              <a:t>IA level – ROM? HLSO?</a:t>
            </a:r>
          </a:p>
          <a:p>
            <a:pPr lvl="2"/>
            <a:r>
              <a:rPr lang="en-GB" sz="1400" dirty="0"/>
              <a:t>Design products – High Level Solution options? Revised interface design formats (file formats / screens / rejection codes?)</a:t>
            </a:r>
          </a:p>
          <a:p>
            <a:pPr lvl="3"/>
            <a:r>
              <a:rPr lang="en-GB" sz="1400" dirty="0"/>
              <a:t>Impacts are not possible to assess until available</a:t>
            </a:r>
          </a:p>
          <a:p>
            <a:pPr lvl="3"/>
            <a:r>
              <a:rPr lang="en-GB" sz="1400" dirty="0"/>
              <a:t>We need to assess how this will integrate with the DSC change processes</a:t>
            </a:r>
          </a:p>
          <a:p>
            <a:pPr lvl="1"/>
            <a:r>
              <a:rPr lang="en-GB" sz="1600" dirty="0"/>
              <a:t>We understand that major releases would be implemented in line with electricity (Thursday evening), and that there will be three major releases (Feb / June / Nov)</a:t>
            </a:r>
          </a:p>
          <a:p>
            <a:pPr lvl="2"/>
            <a:r>
              <a:rPr lang="en-GB" sz="1400" dirty="0"/>
              <a:t>We anticipate that some types of releases relaxation of SLAs, amending invoice cycles</a:t>
            </a:r>
          </a:p>
          <a:p>
            <a:pPr lvl="1"/>
            <a:endParaRPr lang="en-GB" sz="1400" dirty="0"/>
          </a:p>
          <a:p>
            <a:pPr marL="0" indent="0">
              <a:buNone/>
            </a:pPr>
            <a:endParaRPr lang="en-GB" dirty="0"/>
          </a:p>
        </p:txBody>
      </p:sp>
    </p:spTree>
    <p:extLst>
      <p:ext uri="{BB962C8B-B14F-4D97-AF65-F5344CB8AC3E}">
        <p14:creationId xmlns:p14="http://schemas.microsoft.com/office/powerpoint/2010/main" val="217120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Change Management Assessments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600" dirty="0"/>
              <a:t>At the previous </a:t>
            </a:r>
            <a:r>
              <a:rPr lang="en-GB" sz="1600" dirty="0" err="1"/>
              <a:t>CoMC</a:t>
            </a:r>
            <a:r>
              <a:rPr lang="en-GB" sz="1600" dirty="0"/>
              <a:t> we agreed to highlight the changes received through the REC, we have proposed the following format … we provided the following as the proposal for the format – does this work?</a:t>
            </a:r>
          </a:p>
          <a:p>
            <a:endParaRPr lang="en-GB" sz="1600" dirty="0">
              <a:solidFill>
                <a:srgbClr val="26A412"/>
              </a:solidFill>
            </a:endParaRPr>
          </a:p>
          <a:p>
            <a:r>
              <a:rPr lang="en-GB" sz="1600" dirty="0"/>
              <a:t>Do we add to the </a:t>
            </a:r>
            <a:r>
              <a:rPr lang="en-GB" sz="1600" dirty="0" err="1"/>
              <a:t>CoMC</a:t>
            </a:r>
            <a:r>
              <a:rPr lang="en-GB" sz="1600" dirty="0"/>
              <a:t> agenda?</a:t>
            </a:r>
          </a:p>
          <a:p>
            <a:r>
              <a:rPr lang="en-GB" sz="1600" dirty="0"/>
              <a:t>This has been added to </a:t>
            </a:r>
            <a:r>
              <a:rPr lang="en-GB" sz="1600" dirty="0" err="1"/>
              <a:t>ChMC</a:t>
            </a:r>
            <a:endParaRPr lang="en-GB" sz="1600" dirty="0"/>
          </a:p>
          <a:p>
            <a:pPr marL="0" indent="0">
              <a:buNone/>
            </a:pPr>
            <a:endParaRPr lang="en-GB" sz="1400" dirty="0"/>
          </a:p>
          <a:p>
            <a:pPr marL="0" indent="0">
              <a:buNone/>
            </a:pPr>
            <a:endParaRPr lang="en-GB" dirty="0"/>
          </a:p>
        </p:txBody>
      </p:sp>
      <p:pic>
        <p:nvPicPr>
          <p:cNvPr id="4" name="Picture 3">
            <a:extLst>
              <a:ext uri="{FF2B5EF4-FFF2-40B4-BE49-F238E27FC236}">
                <a16:creationId xmlns:a16="http://schemas.microsoft.com/office/drawing/2014/main" id="{7ED0C238-9EAC-49CF-8165-C7338C11B7ED}"/>
              </a:ext>
            </a:extLst>
          </p:cNvPr>
          <p:cNvPicPr>
            <a:picLocks noChangeAspect="1"/>
          </p:cNvPicPr>
          <p:nvPr/>
        </p:nvPicPr>
        <p:blipFill>
          <a:blip r:embed="rId2"/>
          <a:stretch>
            <a:fillRect/>
          </a:stretch>
        </p:blipFill>
        <p:spPr>
          <a:xfrm>
            <a:off x="4020224" y="1702761"/>
            <a:ext cx="5605589" cy="3167508"/>
          </a:xfrm>
          <a:prstGeom prst="rect">
            <a:avLst/>
          </a:prstGeom>
        </p:spPr>
      </p:pic>
    </p:spTree>
    <p:extLst>
      <p:ext uri="{BB962C8B-B14F-4D97-AF65-F5344CB8AC3E}">
        <p14:creationId xmlns:p14="http://schemas.microsoft.com/office/powerpoint/2010/main" val="1758029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DSC Service Lines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dirty="0"/>
              <a:t>Contract Management Committee</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srgbClr val="3E5AA8"/>
                </a:solidFill>
                <a:effectLst/>
                <a:uLnTx/>
                <a:uFillTx/>
                <a:latin typeface="Arial" panose="020B0604020202020204" pitchFamily="34" charset="0"/>
                <a:ea typeface="ＭＳ Ｐゴシック" pitchFamily="34" charset="-128"/>
                <a:cs typeface="Arial" panose="020B0604020202020204" pitchFamily="34" charset="0"/>
              </a:rPr>
              <a:t>April 2022</a:t>
            </a:r>
          </a:p>
        </p:txBody>
      </p:sp>
    </p:spTree>
    <p:extLst>
      <p:ext uri="{BB962C8B-B14F-4D97-AF65-F5344CB8AC3E}">
        <p14:creationId xmlns:p14="http://schemas.microsoft.com/office/powerpoint/2010/main" val="1295708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DSC Service Lines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fontScale="77500" lnSpcReduction="20000"/>
          </a:bodyPr>
          <a:lstStyle/>
          <a:p>
            <a:r>
              <a:rPr lang="en-GB" sz="1800" dirty="0"/>
              <a:t>Mod 0804 Consultation closed out on 1</a:t>
            </a:r>
            <a:r>
              <a:rPr lang="en-GB" sz="1800" baseline="30000" dirty="0"/>
              <a:t>st</a:t>
            </a:r>
            <a:r>
              <a:rPr lang="en-GB" sz="1800" dirty="0"/>
              <a:t> April 2022 – no detailed comments raised regarding the UNC drafting</a:t>
            </a:r>
            <a:endParaRPr lang="en-GB" sz="1400" dirty="0"/>
          </a:p>
          <a:p>
            <a:r>
              <a:rPr lang="en-GB" sz="1800" dirty="0"/>
              <a:t>Stable version of the SCR text against which to assess the DSC Service Lines</a:t>
            </a:r>
          </a:p>
          <a:p>
            <a:endParaRPr lang="en-GB" sz="1800" dirty="0"/>
          </a:p>
          <a:p>
            <a:r>
              <a:rPr lang="en-GB" sz="1800" dirty="0"/>
              <a:t>Completed the review of the ‘Direct Services Code Services’ – where significant number of the Changes will be required</a:t>
            </a:r>
          </a:p>
          <a:p>
            <a:pPr lvl="1"/>
            <a:r>
              <a:rPr lang="en-GB" sz="1600" dirty="0"/>
              <a:t>Propose 6 New Service Lines due to CSS – NB: plus 7</a:t>
            </a:r>
            <a:r>
              <a:rPr lang="en-GB" sz="1600" baseline="30000" dirty="0"/>
              <a:t>th</a:t>
            </a:r>
            <a:r>
              <a:rPr lang="en-GB" sz="1600" dirty="0"/>
              <a:t> Service Line related to 0728B CNCCD</a:t>
            </a:r>
          </a:p>
          <a:p>
            <a:pPr lvl="1"/>
            <a:r>
              <a:rPr lang="en-GB" sz="1600" dirty="0"/>
              <a:t>Deletion of 1 Service Line</a:t>
            </a:r>
          </a:p>
          <a:p>
            <a:pPr lvl="1"/>
            <a:r>
              <a:rPr lang="en-GB" sz="1600" dirty="0"/>
              <a:t>Amendments to a large number of Service Lines to reflect new Code References / terminology change for CSS Supply Points</a:t>
            </a:r>
          </a:p>
          <a:p>
            <a:endParaRPr lang="en-GB" sz="1800" dirty="0"/>
          </a:p>
          <a:p>
            <a:r>
              <a:rPr lang="en-GB" sz="1800" dirty="0"/>
              <a:t>Amendments expected to ‘Agency Services GT - Non-Code’</a:t>
            </a:r>
          </a:p>
          <a:p>
            <a:pPr lvl="1"/>
            <a:r>
              <a:rPr lang="en-GB" sz="1600" dirty="0"/>
              <a:t>New Service Lines will be required</a:t>
            </a:r>
          </a:p>
          <a:p>
            <a:pPr lvl="1"/>
            <a:r>
              <a:rPr lang="en-GB" sz="1600" i="1" dirty="0"/>
              <a:t>Deletion of some existing Service Lines</a:t>
            </a:r>
          </a:p>
          <a:p>
            <a:pPr marL="0" indent="0">
              <a:buNone/>
            </a:pPr>
            <a:endParaRPr lang="en-GB" sz="1800" dirty="0"/>
          </a:p>
          <a:p>
            <a:pPr marL="0" indent="0">
              <a:buNone/>
            </a:pPr>
            <a:r>
              <a:rPr lang="en-GB" sz="1800" dirty="0">
                <a:solidFill>
                  <a:srgbClr val="FF0000"/>
                </a:solidFill>
              </a:rPr>
              <a:t>Caveat! – Draft position as at 08/04/22 – update to be provided in </a:t>
            </a:r>
            <a:r>
              <a:rPr lang="en-GB" sz="1800" dirty="0" err="1">
                <a:solidFill>
                  <a:srgbClr val="FF0000"/>
                </a:solidFill>
              </a:rPr>
              <a:t>CoMC</a:t>
            </a:r>
            <a:r>
              <a:rPr lang="en-GB" sz="1800" dirty="0">
                <a:solidFill>
                  <a:srgbClr val="FF0000"/>
                </a:solidFill>
              </a:rPr>
              <a:t> (when </a:t>
            </a:r>
            <a:r>
              <a:rPr lang="en-GB" sz="1800" dirty="0" err="1">
                <a:solidFill>
                  <a:srgbClr val="FF0000"/>
                </a:solidFill>
              </a:rPr>
              <a:t>JMc</a:t>
            </a:r>
            <a:r>
              <a:rPr lang="en-GB" sz="1800" dirty="0">
                <a:solidFill>
                  <a:srgbClr val="FF0000"/>
                </a:solidFill>
              </a:rPr>
              <a:t> has validated DA work!) </a:t>
            </a:r>
            <a:r>
              <a:rPr lang="en-GB" sz="1800" dirty="0">
                <a:solidFill>
                  <a:srgbClr val="FF0000"/>
                </a:solidFill>
                <a:sym typeface="Wingdings" panose="05000000000000000000" pitchFamily="2" charset="2"/>
              </a:rPr>
              <a:t></a:t>
            </a:r>
            <a:r>
              <a:rPr lang="en-GB" sz="1800" dirty="0">
                <a:solidFill>
                  <a:srgbClr val="FF0000"/>
                </a:solidFill>
              </a:rPr>
              <a:t> </a:t>
            </a:r>
          </a:p>
        </p:txBody>
      </p:sp>
    </p:spTree>
    <p:extLst>
      <p:ext uri="{BB962C8B-B14F-4D97-AF65-F5344CB8AC3E}">
        <p14:creationId xmlns:p14="http://schemas.microsoft.com/office/powerpoint/2010/main" val="427783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Direct Services Code Services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a:xfrm>
            <a:off x="457200" y="840658"/>
            <a:ext cx="8229600" cy="3891332"/>
          </a:xfrm>
        </p:spPr>
        <p:txBody>
          <a:bodyPr>
            <a:normAutofit/>
          </a:bodyPr>
          <a:lstStyle/>
          <a:p>
            <a:r>
              <a:rPr lang="en-GB" sz="1800" dirty="0"/>
              <a:t>Following CSS DSC SLs are proposed:</a:t>
            </a:r>
          </a:p>
          <a:p>
            <a:endParaRPr lang="en-GB" sz="1800" dirty="0"/>
          </a:p>
          <a:p>
            <a:endParaRPr lang="en-GB" sz="1800" dirty="0"/>
          </a:p>
          <a:p>
            <a:endParaRPr lang="en-GB" sz="1800" dirty="0"/>
          </a:p>
          <a:p>
            <a:endParaRPr lang="en-GB" sz="1800" dirty="0"/>
          </a:p>
          <a:p>
            <a:endParaRPr lang="en-GB" sz="1800" dirty="0"/>
          </a:p>
          <a:p>
            <a:endParaRPr lang="en-GB" sz="1800" dirty="0"/>
          </a:p>
          <a:p>
            <a:endParaRPr lang="en-GB" sz="1800" dirty="0"/>
          </a:p>
          <a:p>
            <a:endParaRPr lang="en-GB" sz="1800" dirty="0"/>
          </a:p>
          <a:p>
            <a:r>
              <a:rPr lang="en-GB" sz="1800" dirty="0"/>
              <a:t>Following DSC Service Line is proposed for deletion:</a:t>
            </a:r>
          </a:p>
          <a:p>
            <a:pPr marL="0" indent="0">
              <a:buNone/>
            </a:pPr>
            <a:endParaRPr lang="en-GB" sz="1800" dirty="0"/>
          </a:p>
          <a:p>
            <a:pPr marL="0" indent="0">
              <a:buNone/>
            </a:pPr>
            <a:endParaRPr lang="en-GB" sz="1800" dirty="0"/>
          </a:p>
          <a:p>
            <a:pPr marL="0" indent="0">
              <a:buNone/>
            </a:pPr>
            <a:endParaRPr lang="en-GB" sz="1400" dirty="0"/>
          </a:p>
        </p:txBody>
      </p:sp>
      <p:graphicFrame>
        <p:nvGraphicFramePr>
          <p:cNvPr id="5" name="Table 4">
            <a:extLst>
              <a:ext uri="{FF2B5EF4-FFF2-40B4-BE49-F238E27FC236}">
                <a16:creationId xmlns:a16="http://schemas.microsoft.com/office/drawing/2014/main" id="{E53A3550-7EBA-4113-AC02-679CF3FE21CE}"/>
              </a:ext>
            </a:extLst>
          </p:cNvPr>
          <p:cNvGraphicFramePr>
            <a:graphicFrameLocks noGrp="1"/>
          </p:cNvGraphicFramePr>
          <p:nvPr>
            <p:extLst/>
          </p:nvPr>
        </p:nvGraphicFramePr>
        <p:xfrm>
          <a:off x="464127" y="1178838"/>
          <a:ext cx="8311162" cy="2692400"/>
        </p:xfrm>
        <a:graphic>
          <a:graphicData uri="http://schemas.openxmlformats.org/drawingml/2006/table">
            <a:tbl>
              <a:tblPr firstRow="1" bandRow="1">
                <a:tableStyleId>{5C22544A-7EE6-4342-B048-85BDC9FD1C3A}</a:tableStyleId>
              </a:tblPr>
              <a:tblGrid>
                <a:gridCol w="3060738">
                  <a:extLst>
                    <a:ext uri="{9D8B030D-6E8A-4147-A177-3AD203B41FA5}">
                      <a16:colId xmlns:a16="http://schemas.microsoft.com/office/drawing/2014/main" val="3248259518"/>
                    </a:ext>
                  </a:extLst>
                </a:gridCol>
                <a:gridCol w="1932038">
                  <a:extLst>
                    <a:ext uri="{9D8B030D-6E8A-4147-A177-3AD203B41FA5}">
                      <a16:colId xmlns:a16="http://schemas.microsoft.com/office/drawing/2014/main" val="1317368733"/>
                    </a:ext>
                  </a:extLst>
                </a:gridCol>
                <a:gridCol w="3318386">
                  <a:extLst>
                    <a:ext uri="{9D8B030D-6E8A-4147-A177-3AD203B41FA5}">
                      <a16:colId xmlns:a16="http://schemas.microsoft.com/office/drawing/2014/main" val="336798406"/>
                    </a:ext>
                  </a:extLst>
                </a:gridCol>
              </a:tblGrid>
              <a:tr h="0">
                <a:tc>
                  <a:txBody>
                    <a:bodyPr/>
                    <a:lstStyle/>
                    <a:p>
                      <a:r>
                        <a:rPr lang="en-GB" dirty="0"/>
                        <a:t>New SL:</a:t>
                      </a:r>
                    </a:p>
                  </a:txBody>
                  <a:tcPr/>
                </a:tc>
                <a:tc>
                  <a:txBody>
                    <a:bodyPr/>
                    <a:lstStyle/>
                    <a:p>
                      <a:r>
                        <a:rPr lang="en-GB" dirty="0"/>
                        <a:t>Equivalent of:</a:t>
                      </a:r>
                    </a:p>
                  </a:txBody>
                  <a:tcPr/>
                </a:tc>
                <a:tc>
                  <a:txBody>
                    <a:bodyPr/>
                    <a:lstStyle/>
                    <a:p>
                      <a:r>
                        <a:rPr lang="en-GB" dirty="0"/>
                        <a:t>Comment</a:t>
                      </a:r>
                    </a:p>
                  </a:txBody>
                  <a:tcPr/>
                </a:tc>
                <a:extLst>
                  <a:ext uri="{0D108BD9-81ED-4DB2-BD59-A6C34878D82A}">
                    <a16:rowId xmlns:a16="http://schemas.microsoft.com/office/drawing/2014/main" val="514046267"/>
                  </a:ext>
                </a:extLst>
              </a:tr>
              <a:tr h="282440">
                <a:tc>
                  <a:txBody>
                    <a:bodyPr/>
                    <a:lstStyle/>
                    <a:p>
                      <a:r>
                        <a:rPr lang="en-GB" sz="1000" dirty="0"/>
                        <a:t>Respond to Detail Registration Nomination</a:t>
                      </a:r>
                    </a:p>
                  </a:txBody>
                  <a:tcPr/>
                </a:tc>
                <a:tc>
                  <a:txBody>
                    <a:bodyPr/>
                    <a:lstStyle/>
                    <a:p>
                      <a:r>
                        <a:rPr lang="en-GB" sz="1000" dirty="0"/>
                        <a:t>Respond to Supply Point Nomination</a:t>
                      </a:r>
                    </a:p>
                  </a:txBody>
                  <a:tcPr/>
                </a:tc>
                <a:tc>
                  <a:txBody>
                    <a:bodyPr/>
                    <a:lstStyle/>
                    <a:p>
                      <a:endParaRPr lang="en-GB" sz="1000"/>
                    </a:p>
                  </a:txBody>
                  <a:tcPr/>
                </a:tc>
                <a:extLst>
                  <a:ext uri="{0D108BD9-81ED-4DB2-BD59-A6C34878D82A}">
                    <a16:rowId xmlns:a16="http://schemas.microsoft.com/office/drawing/2014/main" val="1551237781"/>
                  </a:ext>
                </a:extLst>
              </a:tr>
              <a:tr h="370840">
                <a:tc>
                  <a:txBody>
                    <a:bodyPr/>
                    <a:lstStyle/>
                    <a:p>
                      <a:r>
                        <a:rPr lang="en-GB" sz="1000" dirty="0"/>
                        <a:t>Respond to Base </a:t>
                      </a:r>
                      <a:r>
                        <a:rPr lang="en-GB" sz="1000" dirty="0" err="1"/>
                        <a:t>Reg</a:t>
                      </a:r>
                      <a:r>
                        <a:rPr lang="en-GB" sz="1000" baseline="30000" dirty="0" err="1"/>
                        <a:t>n</a:t>
                      </a:r>
                      <a:r>
                        <a:rPr lang="en-GB" sz="1000" dirty="0"/>
                        <a:t> </a:t>
                      </a:r>
                      <a:r>
                        <a:rPr lang="en-GB" sz="1000" dirty="0" err="1"/>
                        <a:t>Nom</a:t>
                      </a:r>
                      <a:r>
                        <a:rPr lang="en-GB" sz="1000" baseline="30000" dirty="0" err="1"/>
                        <a:t>n</a:t>
                      </a:r>
                      <a:endParaRPr lang="en-GB" sz="1000" baseline="30000" dirty="0"/>
                    </a:p>
                  </a:txBody>
                  <a:tcPr/>
                </a:tc>
                <a:tc rowSpan="2">
                  <a:txBody>
                    <a:bodyPr/>
                    <a:lstStyle/>
                    <a:p>
                      <a:r>
                        <a:rPr lang="en-GB" sz="1000" dirty="0"/>
                        <a:t>Respond to SP Confirmation*</a:t>
                      </a:r>
                    </a:p>
                  </a:txBody>
                  <a:tcPr/>
                </a:tc>
                <a:tc>
                  <a:txBody>
                    <a:bodyPr/>
                    <a:lstStyle/>
                    <a:p>
                      <a:r>
                        <a:rPr lang="en-GB" sz="1000" dirty="0"/>
                        <a:t>BRN provides Settlement Detail</a:t>
                      </a:r>
                    </a:p>
                  </a:txBody>
                  <a:tcPr/>
                </a:tc>
                <a:extLst>
                  <a:ext uri="{0D108BD9-81ED-4DB2-BD59-A6C34878D82A}">
                    <a16:rowId xmlns:a16="http://schemas.microsoft.com/office/drawing/2014/main" val="27259667"/>
                  </a:ext>
                </a:extLst>
              </a:tr>
              <a:tr h="322383">
                <a:tc>
                  <a:txBody>
                    <a:bodyPr/>
                    <a:lstStyle/>
                    <a:p>
                      <a:r>
                        <a:rPr lang="en-GB" sz="1000" dirty="0"/>
                        <a:t>Receipt </a:t>
                      </a:r>
                      <a:r>
                        <a:rPr lang="en-GB" sz="1000" i="1" dirty="0"/>
                        <a:t>and notification to DSC parties </a:t>
                      </a:r>
                      <a:r>
                        <a:rPr lang="en-GB" sz="1000" dirty="0"/>
                        <a:t>of relevant CSS Requests</a:t>
                      </a:r>
                    </a:p>
                  </a:txBody>
                  <a:tcPr/>
                </a:tc>
                <a:tc vMerge="1">
                  <a:txBody>
                    <a:bodyPr/>
                    <a:lstStyle/>
                    <a:p>
                      <a:endParaRPr lang="en-GB" dirty="0"/>
                    </a:p>
                  </a:txBody>
                  <a:tcPr/>
                </a:tc>
                <a:tc>
                  <a:txBody>
                    <a:bodyPr/>
                    <a:lstStyle/>
                    <a:p>
                      <a:r>
                        <a:rPr lang="en-GB" sz="1000" dirty="0"/>
                        <a:t>CSS Request will provide Registration Detail</a:t>
                      </a:r>
                    </a:p>
                  </a:txBody>
                  <a:tcPr/>
                </a:tc>
                <a:extLst>
                  <a:ext uri="{0D108BD9-81ED-4DB2-BD59-A6C34878D82A}">
                    <a16:rowId xmlns:a16="http://schemas.microsoft.com/office/drawing/2014/main" val="1096295748"/>
                  </a:ext>
                </a:extLst>
              </a:tr>
              <a:tr h="370840">
                <a:tc>
                  <a:txBody>
                    <a:bodyPr/>
                    <a:lstStyle/>
                    <a:p>
                      <a:r>
                        <a:rPr lang="en-GB" sz="1000" kern="1200" dirty="0">
                          <a:solidFill>
                            <a:schemeClr val="dk1"/>
                          </a:solidFill>
                          <a:latin typeface="+mn-lt"/>
                          <a:ea typeface="+mn-ea"/>
                          <a:cs typeface="+mn-cs"/>
                        </a:rPr>
                        <a:t>Receipt of Definitive Registration Notification</a:t>
                      </a:r>
                    </a:p>
                  </a:txBody>
                  <a:tcPr/>
                </a:tc>
                <a:tc>
                  <a:txBody>
                    <a:bodyPr/>
                    <a:lstStyle/>
                    <a:p>
                      <a:endParaRPr lang="en-GB" sz="1000" kern="1200" dirty="0">
                        <a:solidFill>
                          <a:schemeClr val="dk1"/>
                        </a:solidFill>
                        <a:latin typeface="+mn-lt"/>
                        <a:ea typeface="+mn-ea"/>
                        <a:cs typeface="+mn-cs"/>
                      </a:endParaRPr>
                    </a:p>
                  </a:txBody>
                  <a:tcPr/>
                </a:tc>
                <a:tc>
                  <a:txBody>
                    <a:bodyPr/>
                    <a:lstStyle/>
                    <a:p>
                      <a:r>
                        <a:rPr lang="en-GB" sz="1000" kern="1200" dirty="0">
                          <a:solidFill>
                            <a:schemeClr val="dk1"/>
                          </a:solidFill>
                          <a:latin typeface="+mn-lt"/>
                          <a:ea typeface="+mn-ea"/>
                          <a:cs typeface="+mn-cs"/>
                        </a:rPr>
                        <a:t>CSS Notice of Registration being Secured Active at Gate Closure</a:t>
                      </a:r>
                    </a:p>
                  </a:txBody>
                  <a:tcPr/>
                </a:tc>
                <a:extLst>
                  <a:ext uri="{0D108BD9-81ED-4DB2-BD59-A6C34878D82A}">
                    <a16:rowId xmlns:a16="http://schemas.microsoft.com/office/drawing/2014/main" val="1550811602"/>
                  </a:ext>
                </a:extLst>
              </a:tr>
              <a:tr h="370840">
                <a:tc>
                  <a:txBody>
                    <a:bodyPr/>
                    <a:lstStyle/>
                    <a:p>
                      <a:r>
                        <a:rPr lang="en-GB" sz="1000" kern="1200" dirty="0">
                          <a:solidFill>
                            <a:schemeClr val="dk1"/>
                          </a:solidFill>
                          <a:latin typeface="+mn-lt"/>
                          <a:ea typeface="+mn-ea"/>
                          <a:cs typeface="+mn-cs"/>
                        </a:rPr>
                        <a:t>Maintain Shipper – Transporter Alliance Data</a:t>
                      </a:r>
                    </a:p>
                  </a:txBody>
                  <a:tcPr/>
                </a:tc>
                <a:tc>
                  <a:txBody>
                    <a:bodyPr/>
                    <a:lstStyle/>
                    <a:p>
                      <a:r>
                        <a:rPr lang="en-GB" sz="1000" kern="1200" dirty="0">
                          <a:solidFill>
                            <a:schemeClr val="dk1"/>
                          </a:solidFill>
                          <a:latin typeface="+mn-lt"/>
                          <a:ea typeface="+mn-ea"/>
                          <a:cs typeface="+mn-cs"/>
                        </a:rPr>
                        <a:t>Sanction Data</a:t>
                      </a:r>
                    </a:p>
                  </a:txBody>
                  <a:tcPr/>
                </a:tc>
                <a:tc>
                  <a:txBody>
                    <a:bodyPr/>
                    <a:lstStyle/>
                    <a:p>
                      <a:endParaRPr lang="en-GB" sz="1000" kern="1200" dirty="0">
                        <a:solidFill>
                          <a:schemeClr val="dk1"/>
                        </a:solidFill>
                        <a:latin typeface="+mn-lt"/>
                        <a:ea typeface="+mn-ea"/>
                        <a:cs typeface="+mn-cs"/>
                      </a:endParaRPr>
                    </a:p>
                  </a:txBody>
                  <a:tcPr/>
                </a:tc>
                <a:extLst>
                  <a:ext uri="{0D108BD9-81ED-4DB2-BD59-A6C34878D82A}">
                    <a16:rowId xmlns:a16="http://schemas.microsoft.com/office/drawing/2014/main" val="1491574133"/>
                  </a:ext>
                </a:extLst>
              </a:tr>
              <a:tr h="370840">
                <a:tc>
                  <a:txBody>
                    <a:bodyPr/>
                    <a:lstStyle/>
                    <a:p>
                      <a:r>
                        <a:rPr lang="en-GB" sz="1000" kern="1200" dirty="0">
                          <a:solidFill>
                            <a:schemeClr val="dk1"/>
                          </a:solidFill>
                          <a:latin typeface="+mn-lt"/>
                          <a:ea typeface="+mn-ea"/>
                          <a:cs typeface="+mn-cs"/>
                        </a:rPr>
                        <a:t>Maintain Supplier – Shipper Alliance Data</a:t>
                      </a:r>
                    </a:p>
                  </a:txBody>
                  <a:tcPr/>
                </a:tc>
                <a:tc>
                  <a:txBody>
                    <a:bodyPr/>
                    <a:lstStyle/>
                    <a:p>
                      <a:endParaRPr lang="en-GB" sz="1000" kern="1200" dirty="0">
                        <a:solidFill>
                          <a:schemeClr val="dk1"/>
                        </a:solidFill>
                        <a:latin typeface="+mn-lt"/>
                        <a:ea typeface="+mn-ea"/>
                        <a:cs typeface="+mn-cs"/>
                      </a:endParaRPr>
                    </a:p>
                  </a:txBody>
                  <a:tcPr/>
                </a:tc>
                <a:tc>
                  <a:txBody>
                    <a:bodyPr/>
                    <a:lstStyle/>
                    <a:p>
                      <a:r>
                        <a:rPr lang="en-GB" sz="1000" kern="1200" dirty="0">
                          <a:solidFill>
                            <a:schemeClr val="dk1"/>
                          </a:solidFill>
                          <a:latin typeface="+mn-lt"/>
                          <a:ea typeface="+mn-ea"/>
                          <a:cs typeface="+mn-cs"/>
                        </a:rPr>
                        <a:t>Enables Shippers to authorise Suppliers to specify them as the Shipper in a CSS Request</a:t>
                      </a:r>
                    </a:p>
                  </a:txBody>
                  <a:tcPr/>
                </a:tc>
                <a:extLst>
                  <a:ext uri="{0D108BD9-81ED-4DB2-BD59-A6C34878D82A}">
                    <a16:rowId xmlns:a16="http://schemas.microsoft.com/office/drawing/2014/main" val="3877353300"/>
                  </a:ext>
                </a:extLst>
              </a:tr>
            </a:tbl>
          </a:graphicData>
        </a:graphic>
      </p:graphicFrame>
      <p:pic>
        <p:nvPicPr>
          <p:cNvPr id="6" name="Picture 5">
            <a:extLst>
              <a:ext uri="{FF2B5EF4-FFF2-40B4-BE49-F238E27FC236}">
                <a16:creationId xmlns:a16="http://schemas.microsoft.com/office/drawing/2014/main" id="{7E09FECA-066C-428E-A300-1B37AC6477E8}"/>
              </a:ext>
            </a:extLst>
          </p:cNvPr>
          <p:cNvPicPr>
            <a:picLocks noChangeAspect="1"/>
          </p:cNvPicPr>
          <p:nvPr/>
        </p:nvPicPr>
        <p:blipFill>
          <a:blip r:embed="rId2"/>
          <a:stretch>
            <a:fillRect/>
          </a:stretch>
        </p:blipFill>
        <p:spPr>
          <a:xfrm>
            <a:off x="1504336" y="4169898"/>
            <a:ext cx="6946490" cy="935628"/>
          </a:xfrm>
          <a:prstGeom prst="rect">
            <a:avLst/>
          </a:prstGeom>
        </p:spPr>
      </p:pic>
    </p:spTree>
    <p:extLst>
      <p:ext uri="{BB962C8B-B14F-4D97-AF65-F5344CB8AC3E}">
        <p14:creationId xmlns:p14="http://schemas.microsoft.com/office/powerpoint/2010/main" val="3302404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Agency Services GT - Non-Code</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A number of new obligations are placed on the CDSP as the GRDA in the REC, expect that we will require New Service Lines to reflect these</a:t>
            </a:r>
          </a:p>
          <a:p>
            <a:r>
              <a:rPr lang="en-GB" sz="1800" dirty="0"/>
              <a:t>We think that this is the correct approach:</a:t>
            </a:r>
          </a:p>
          <a:p>
            <a:pPr lvl="1"/>
            <a:r>
              <a:rPr lang="en-GB" sz="1600" dirty="0"/>
              <a:t>Non Code as it’s REC, not UNC</a:t>
            </a:r>
          </a:p>
          <a:p>
            <a:pPr lvl="1"/>
            <a:r>
              <a:rPr lang="en-GB" sz="1600" dirty="0"/>
              <a:t>[Doing these activities to ultimately meet your obligation in the Licence]</a:t>
            </a:r>
          </a:p>
          <a:p>
            <a:pPr lvl="1"/>
            <a:r>
              <a:rPr lang="en-GB" sz="1600" dirty="0"/>
              <a:t>[Consistent with where other REC Obligations reside]</a:t>
            </a:r>
          </a:p>
          <a:p>
            <a:pPr lvl="1"/>
            <a:endParaRPr lang="en-GB" sz="1600" dirty="0"/>
          </a:p>
          <a:p>
            <a:r>
              <a:rPr lang="en-GB" sz="1800" i="1" dirty="0"/>
              <a:t>Proposed Deletions from the Agency Services GT Non Code</a:t>
            </a:r>
          </a:p>
          <a:p>
            <a:pPr lvl="1"/>
            <a:r>
              <a:rPr lang="en-GB" sz="1600" i="1" dirty="0"/>
              <a:t>RDP File removal</a:t>
            </a:r>
          </a:p>
          <a:p>
            <a:pPr lvl="1"/>
            <a:r>
              <a:rPr lang="en-GB" sz="1600" i="1" dirty="0"/>
              <a:t>SPAA Schedule 23 / REC Transition Schedule DES Services</a:t>
            </a:r>
          </a:p>
          <a:p>
            <a:pPr lvl="1"/>
            <a:endParaRPr lang="en-GB" sz="1600" dirty="0"/>
          </a:p>
          <a:p>
            <a:pPr lvl="1"/>
            <a:endParaRPr lang="en-GB" sz="1600" dirty="0"/>
          </a:p>
          <a:p>
            <a:pPr lvl="1"/>
            <a:endParaRPr lang="en-GB" sz="1600" dirty="0"/>
          </a:p>
          <a:p>
            <a:pPr marL="0" indent="0">
              <a:buNone/>
            </a:pPr>
            <a:endParaRPr lang="en-GB" sz="1800" dirty="0"/>
          </a:p>
          <a:p>
            <a:pPr marL="0" indent="0">
              <a:buNone/>
            </a:pPr>
            <a:endParaRPr lang="en-GB" sz="1400" dirty="0"/>
          </a:p>
        </p:txBody>
      </p:sp>
    </p:spTree>
    <p:extLst>
      <p:ext uri="{BB962C8B-B14F-4D97-AF65-F5344CB8AC3E}">
        <p14:creationId xmlns:p14="http://schemas.microsoft.com/office/powerpoint/2010/main" val="3860004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Agency Services GT - Non-Code</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Proposed Service Lines:</a:t>
            </a:r>
          </a:p>
          <a:p>
            <a:pPr lvl="1"/>
            <a:r>
              <a:rPr lang="en-GB" sz="1400" dirty="0"/>
              <a:t>Notification of Registerable Metering Point Data to CSS</a:t>
            </a:r>
          </a:p>
          <a:p>
            <a:pPr lvl="2"/>
            <a:r>
              <a:rPr lang="en-GB" sz="1200" dirty="0"/>
              <a:t>RMP Creation / move into scope of CSS</a:t>
            </a:r>
          </a:p>
          <a:p>
            <a:pPr lvl="2"/>
            <a:r>
              <a:rPr lang="en-GB" sz="1200" dirty="0"/>
              <a:t>MPL Address Change detail</a:t>
            </a:r>
          </a:p>
          <a:p>
            <a:pPr lvl="2"/>
            <a:r>
              <a:rPr lang="en-GB" sz="1200" dirty="0"/>
              <a:t>RMP Status Notification – </a:t>
            </a:r>
            <a:r>
              <a:rPr lang="en-GB" sz="1200" dirty="0" err="1"/>
              <a:t>incl</a:t>
            </a:r>
            <a:r>
              <a:rPr lang="en-GB" sz="1200" dirty="0"/>
              <a:t> Transformation of MP Status / Isolation Status / Meter Status</a:t>
            </a:r>
          </a:p>
          <a:p>
            <a:pPr lvl="1"/>
            <a:r>
              <a:rPr lang="en-GB" sz="1400" dirty="0"/>
              <a:t>Provision of [Regulatory Alliance] Data to CSS - (collated by the CDSP under the UNC as Shipper-Transporter Alliance Data G 5.8)</a:t>
            </a:r>
          </a:p>
          <a:p>
            <a:pPr lvl="1"/>
            <a:r>
              <a:rPr lang="en-GB" sz="1400" dirty="0"/>
              <a:t>Provision of [Commercial Alliance] Data to CSS - (collated by the CDSP under the UNC as Supplier-Shipper Alliance Data G 5.7)</a:t>
            </a:r>
          </a:p>
          <a:p>
            <a:pPr lvl="1"/>
            <a:r>
              <a:rPr lang="en-GB" sz="1400" dirty="0"/>
              <a:t>Notification of Supplier Agent Appointment to CSS</a:t>
            </a:r>
          </a:p>
          <a:p>
            <a:pPr lvl="2"/>
            <a:r>
              <a:rPr lang="en-GB" sz="1200" dirty="0"/>
              <a:t>MEM [and MAP] data to CSS</a:t>
            </a:r>
          </a:p>
          <a:p>
            <a:pPr lvl="1"/>
            <a:r>
              <a:rPr lang="en-GB" sz="1400" i="1" dirty="0"/>
              <a:t>Reporting on GRDA Performance for REC Performance Assurance Board</a:t>
            </a:r>
          </a:p>
          <a:p>
            <a:pPr lvl="1"/>
            <a:r>
              <a:rPr lang="en-GB" sz="1400" i="1" dirty="0"/>
              <a:t>Receipt of messages by GRDA from CSS</a:t>
            </a:r>
          </a:p>
          <a:p>
            <a:pPr lvl="1"/>
            <a:endParaRPr lang="en-GB" sz="1400" dirty="0"/>
          </a:p>
          <a:p>
            <a:pPr lvl="1"/>
            <a:endParaRPr lang="en-GB" sz="1400" dirty="0"/>
          </a:p>
          <a:p>
            <a:pPr lvl="1"/>
            <a:endParaRPr lang="en-GB" sz="1600" dirty="0"/>
          </a:p>
          <a:p>
            <a:pPr marL="0" indent="0">
              <a:buNone/>
            </a:pPr>
            <a:endParaRPr lang="en-GB" sz="1800" dirty="0"/>
          </a:p>
          <a:p>
            <a:pPr marL="0" indent="0">
              <a:buNone/>
            </a:pPr>
            <a:endParaRPr lang="en-GB" sz="1400" dirty="0"/>
          </a:p>
        </p:txBody>
      </p:sp>
    </p:spTree>
    <p:extLst>
      <p:ext uri="{BB962C8B-B14F-4D97-AF65-F5344CB8AC3E}">
        <p14:creationId xmlns:p14="http://schemas.microsoft.com/office/powerpoint/2010/main" val="91973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B6533923-B715-41D7-B6A3-FA20C4105689}"/>
              </a:ext>
            </a:extLst>
          </p:cNvPr>
          <p:cNvSpPr/>
          <p:nvPr/>
        </p:nvSpPr>
        <p:spPr>
          <a:xfrm>
            <a:off x="7515094" y="2507203"/>
            <a:ext cx="1674127" cy="156031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p>
        </p:txBody>
      </p:sp>
      <p:sp>
        <p:nvSpPr>
          <p:cNvPr id="2" name="Title 1"/>
          <p:cNvSpPr>
            <a:spLocks noGrp="1"/>
          </p:cNvSpPr>
          <p:nvPr>
            <p:ph type="title"/>
          </p:nvPr>
        </p:nvSpPr>
        <p:spPr>
          <a:xfrm>
            <a:off x="446521" y="-70194"/>
            <a:ext cx="8229600" cy="637580"/>
          </a:xfrm>
        </p:spPr>
        <p:txBody>
          <a:bodyPr>
            <a:normAutofit/>
          </a:bodyPr>
          <a:lstStyle/>
          <a:p>
            <a:r>
              <a:rPr lang="en-GB" sz="2400" dirty="0">
                <a:latin typeface="Arial"/>
                <a:cs typeface="Arial"/>
              </a:rPr>
              <a:t>Planned Meetings Update &amp; Key Milestones</a:t>
            </a:r>
          </a:p>
        </p:txBody>
      </p:sp>
      <p:sp>
        <p:nvSpPr>
          <p:cNvPr id="11" name="TextBox 10">
            <a:extLst>
              <a:ext uri="{FF2B5EF4-FFF2-40B4-BE49-F238E27FC236}">
                <a16:creationId xmlns:a16="http://schemas.microsoft.com/office/drawing/2014/main" id="{C0E1EBB5-89E1-4F69-B233-DF3B21A2A608}"/>
              </a:ext>
            </a:extLst>
          </p:cNvPr>
          <p:cNvSpPr txBox="1"/>
          <p:nvPr/>
        </p:nvSpPr>
        <p:spPr>
          <a:xfrm>
            <a:off x="7699237" y="4689396"/>
            <a:ext cx="1148630" cy="246221"/>
          </a:xfrm>
          <a:prstGeom prst="rect">
            <a:avLst/>
          </a:prstGeom>
          <a:noFill/>
        </p:spPr>
        <p:txBody>
          <a:bodyPr wrap="square" rtlCol="0" anchor="t">
            <a:spAutoFit/>
          </a:bodyPr>
          <a:lstStyle/>
          <a:p>
            <a:pPr algn="ctr"/>
            <a:r>
              <a:rPr lang="en-GB" sz="1000" dirty="0">
                <a:latin typeface="Arial"/>
                <a:ea typeface="ＭＳ Ｐゴシック"/>
                <a:cs typeface="Arial"/>
              </a:rPr>
              <a:t>CSS &amp; GES (V3)</a:t>
            </a:r>
            <a:endParaRPr lang="en-GB" sz="1000" dirty="0">
              <a:cs typeface="Arial"/>
            </a:endParaRPr>
          </a:p>
        </p:txBody>
      </p:sp>
      <p:graphicFrame>
        <p:nvGraphicFramePr>
          <p:cNvPr id="5" name="Table 4">
            <a:extLst>
              <a:ext uri="{FF2B5EF4-FFF2-40B4-BE49-F238E27FC236}">
                <a16:creationId xmlns:a16="http://schemas.microsoft.com/office/drawing/2014/main" id="{02B4401E-8A79-4C69-8E4C-DA5876020918}"/>
              </a:ext>
            </a:extLst>
          </p:cNvPr>
          <p:cNvGraphicFramePr>
            <a:graphicFrameLocks noGrp="1"/>
          </p:cNvGraphicFramePr>
          <p:nvPr>
            <p:extLst/>
          </p:nvPr>
        </p:nvGraphicFramePr>
        <p:xfrm>
          <a:off x="512885" y="729602"/>
          <a:ext cx="8568936" cy="983508"/>
        </p:xfrm>
        <a:graphic>
          <a:graphicData uri="http://schemas.openxmlformats.org/drawingml/2006/table">
            <a:tbl>
              <a:tblPr firstRow="1" bandRow="1">
                <a:tableStyleId>{5C22544A-7EE6-4342-B048-85BDC9FD1C3A}</a:tableStyleId>
              </a:tblPr>
              <a:tblGrid>
                <a:gridCol w="357039">
                  <a:extLst>
                    <a:ext uri="{9D8B030D-6E8A-4147-A177-3AD203B41FA5}">
                      <a16:colId xmlns:a16="http://schemas.microsoft.com/office/drawing/2014/main" val="2272320225"/>
                    </a:ext>
                  </a:extLst>
                </a:gridCol>
                <a:gridCol w="357039">
                  <a:extLst>
                    <a:ext uri="{9D8B030D-6E8A-4147-A177-3AD203B41FA5}">
                      <a16:colId xmlns:a16="http://schemas.microsoft.com/office/drawing/2014/main" val="2402666502"/>
                    </a:ext>
                  </a:extLst>
                </a:gridCol>
                <a:gridCol w="357039">
                  <a:extLst>
                    <a:ext uri="{9D8B030D-6E8A-4147-A177-3AD203B41FA5}">
                      <a16:colId xmlns:a16="http://schemas.microsoft.com/office/drawing/2014/main" val="3033400893"/>
                    </a:ext>
                  </a:extLst>
                </a:gridCol>
                <a:gridCol w="357039">
                  <a:extLst>
                    <a:ext uri="{9D8B030D-6E8A-4147-A177-3AD203B41FA5}">
                      <a16:colId xmlns:a16="http://schemas.microsoft.com/office/drawing/2014/main" val="1410496514"/>
                    </a:ext>
                  </a:extLst>
                </a:gridCol>
                <a:gridCol w="357039">
                  <a:extLst>
                    <a:ext uri="{9D8B030D-6E8A-4147-A177-3AD203B41FA5}">
                      <a16:colId xmlns:a16="http://schemas.microsoft.com/office/drawing/2014/main" val="3046723808"/>
                    </a:ext>
                  </a:extLst>
                </a:gridCol>
                <a:gridCol w="357039">
                  <a:extLst>
                    <a:ext uri="{9D8B030D-6E8A-4147-A177-3AD203B41FA5}">
                      <a16:colId xmlns:a16="http://schemas.microsoft.com/office/drawing/2014/main" val="2592797384"/>
                    </a:ext>
                  </a:extLst>
                </a:gridCol>
                <a:gridCol w="357039">
                  <a:extLst>
                    <a:ext uri="{9D8B030D-6E8A-4147-A177-3AD203B41FA5}">
                      <a16:colId xmlns:a16="http://schemas.microsoft.com/office/drawing/2014/main" val="585895538"/>
                    </a:ext>
                  </a:extLst>
                </a:gridCol>
                <a:gridCol w="357039">
                  <a:extLst>
                    <a:ext uri="{9D8B030D-6E8A-4147-A177-3AD203B41FA5}">
                      <a16:colId xmlns:a16="http://schemas.microsoft.com/office/drawing/2014/main" val="1264497636"/>
                    </a:ext>
                  </a:extLst>
                </a:gridCol>
                <a:gridCol w="357039">
                  <a:extLst>
                    <a:ext uri="{9D8B030D-6E8A-4147-A177-3AD203B41FA5}">
                      <a16:colId xmlns:a16="http://schemas.microsoft.com/office/drawing/2014/main" val="3466702363"/>
                    </a:ext>
                  </a:extLst>
                </a:gridCol>
                <a:gridCol w="357039">
                  <a:extLst>
                    <a:ext uri="{9D8B030D-6E8A-4147-A177-3AD203B41FA5}">
                      <a16:colId xmlns:a16="http://schemas.microsoft.com/office/drawing/2014/main" val="1104177662"/>
                    </a:ext>
                  </a:extLst>
                </a:gridCol>
                <a:gridCol w="357039">
                  <a:extLst>
                    <a:ext uri="{9D8B030D-6E8A-4147-A177-3AD203B41FA5}">
                      <a16:colId xmlns:a16="http://schemas.microsoft.com/office/drawing/2014/main" val="3199422211"/>
                    </a:ext>
                  </a:extLst>
                </a:gridCol>
                <a:gridCol w="357039">
                  <a:extLst>
                    <a:ext uri="{9D8B030D-6E8A-4147-A177-3AD203B41FA5}">
                      <a16:colId xmlns:a16="http://schemas.microsoft.com/office/drawing/2014/main" val="1196902979"/>
                    </a:ext>
                  </a:extLst>
                </a:gridCol>
                <a:gridCol w="357039">
                  <a:extLst>
                    <a:ext uri="{9D8B030D-6E8A-4147-A177-3AD203B41FA5}">
                      <a16:colId xmlns:a16="http://schemas.microsoft.com/office/drawing/2014/main" val="2361998635"/>
                    </a:ext>
                  </a:extLst>
                </a:gridCol>
                <a:gridCol w="357039">
                  <a:extLst>
                    <a:ext uri="{9D8B030D-6E8A-4147-A177-3AD203B41FA5}">
                      <a16:colId xmlns:a16="http://schemas.microsoft.com/office/drawing/2014/main" val="2579937891"/>
                    </a:ext>
                  </a:extLst>
                </a:gridCol>
                <a:gridCol w="357039">
                  <a:extLst>
                    <a:ext uri="{9D8B030D-6E8A-4147-A177-3AD203B41FA5}">
                      <a16:colId xmlns:a16="http://schemas.microsoft.com/office/drawing/2014/main" val="896493126"/>
                    </a:ext>
                  </a:extLst>
                </a:gridCol>
                <a:gridCol w="357039">
                  <a:extLst>
                    <a:ext uri="{9D8B030D-6E8A-4147-A177-3AD203B41FA5}">
                      <a16:colId xmlns:a16="http://schemas.microsoft.com/office/drawing/2014/main" val="475276448"/>
                    </a:ext>
                  </a:extLst>
                </a:gridCol>
                <a:gridCol w="357039">
                  <a:extLst>
                    <a:ext uri="{9D8B030D-6E8A-4147-A177-3AD203B41FA5}">
                      <a16:colId xmlns:a16="http://schemas.microsoft.com/office/drawing/2014/main" val="941628596"/>
                    </a:ext>
                  </a:extLst>
                </a:gridCol>
                <a:gridCol w="357039">
                  <a:extLst>
                    <a:ext uri="{9D8B030D-6E8A-4147-A177-3AD203B41FA5}">
                      <a16:colId xmlns:a16="http://schemas.microsoft.com/office/drawing/2014/main" val="3769248697"/>
                    </a:ext>
                  </a:extLst>
                </a:gridCol>
                <a:gridCol w="357039">
                  <a:extLst>
                    <a:ext uri="{9D8B030D-6E8A-4147-A177-3AD203B41FA5}">
                      <a16:colId xmlns:a16="http://schemas.microsoft.com/office/drawing/2014/main" val="994374915"/>
                    </a:ext>
                  </a:extLst>
                </a:gridCol>
                <a:gridCol w="357039">
                  <a:extLst>
                    <a:ext uri="{9D8B030D-6E8A-4147-A177-3AD203B41FA5}">
                      <a16:colId xmlns:a16="http://schemas.microsoft.com/office/drawing/2014/main" val="3821826087"/>
                    </a:ext>
                  </a:extLst>
                </a:gridCol>
                <a:gridCol w="357039">
                  <a:extLst>
                    <a:ext uri="{9D8B030D-6E8A-4147-A177-3AD203B41FA5}">
                      <a16:colId xmlns:a16="http://schemas.microsoft.com/office/drawing/2014/main" val="152206408"/>
                    </a:ext>
                  </a:extLst>
                </a:gridCol>
                <a:gridCol w="357039">
                  <a:extLst>
                    <a:ext uri="{9D8B030D-6E8A-4147-A177-3AD203B41FA5}">
                      <a16:colId xmlns:a16="http://schemas.microsoft.com/office/drawing/2014/main" val="2717181515"/>
                    </a:ext>
                  </a:extLst>
                </a:gridCol>
                <a:gridCol w="357039">
                  <a:extLst>
                    <a:ext uri="{9D8B030D-6E8A-4147-A177-3AD203B41FA5}">
                      <a16:colId xmlns:a16="http://schemas.microsoft.com/office/drawing/2014/main" val="796712580"/>
                    </a:ext>
                  </a:extLst>
                </a:gridCol>
                <a:gridCol w="357039">
                  <a:extLst>
                    <a:ext uri="{9D8B030D-6E8A-4147-A177-3AD203B41FA5}">
                      <a16:colId xmlns:a16="http://schemas.microsoft.com/office/drawing/2014/main" val="528232374"/>
                    </a:ext>
                  </a:extLst>
                </a:gridCol>
              </a:tblGrid>
              <a:tr h="228802">
                <a:tc gridSpan="6">
                  <a:txBody>
                    <a:bodyPr/>
                    <a:lstStyle/>
                    <a:p>
                      <a:pPr algn="ctr"/>
                      <a:r>
                        <a:rPr lang="en-GB" sz="1000" dirty="0"/>
                        <a:t>2020</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gridSpan="12">
                  <a:txBody>
                    <a:bodyPr/>
                    <a:lstStyle/>
                    <a:p>
                      <a:pPr algn="ctr"/>
                      <a:r>
                        <a:rPr lang="en-GB" sz="1000" dirty="0"/>
                        <a:t>2021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400"/>
                    </a:p>
                  </a:txBody>
                  <a:tcPr/>
                </a:tc>
                <a:tc hMerge="1">
                  <a:txBody>
                    <a:bodyPr/>
                    <a:lstStyle/>
                    <a:p>
                      <a:pPr algn="ctr"/>
                      <a:endParaRPr lang="en-GB" sz="1400"/>
                    </a:p>
                  </a:txBody>
                  <a:tcPr/>
                </a:tc>
                <a:tc hMerge="1">
                  <a:txBody>
                    <a:bodyPr/>
                    <a:lstStyle/>
                    <a:p>
                      <a:pPr algn="ctr"/>
                      <a:endParaRPr lang="en-GB" sz="1400"/>
                    </a:p>
                  </a:txBody>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r>
                        <a:rPr lang="en-GB" sz="1000" dirty="0"/>
                        <a:t>2022</a:t>
                      </a: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GB" sz="1000"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488260"/>
                  </a:ext>
                </a:extLst>
              </a:tr>
              <a:tr h="368828">
                <a:tc>
                  <a:txBody>
                    <a:bodyPr/>
                    <a:lstStyle/>
                    <a:p>
                      <a:pPr algn="ctr"/>
                      <a:r>
                        <a:rPr lang="en-GB" sz="700" dirty="0"/>
                        <a:t>Jul</a:t>
                      </a:r>
                    </a:p>
                  </a:txBody>
                  <a:tcP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Aug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Sep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Oct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Nov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Dec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Feb</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Apr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Jun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Jul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Aug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Sep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Oct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Nov</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lvl="0" algn="ctr">
                        <a:buNone/>
                      </a:pPr>
                      <a:r>
                        <a:rPr lang="en-GB" sz="700" dirty="0"/>
                        <a:t>Dec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Jan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Feb</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Apr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May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700" dirty="0"/>
                        <a:t>Jun</a:t>
                      </a:r>
                    </a:p>
                  </a:txBody>
                  <a:tcP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4398168"/>
                  </a:ext>
                </a:extLst>
              </a:tr>
              <a:tr h="370840">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lvl="0" algn="ctr">
                        <a:buNone/>
                      </a:pPr>
                      <a:endParaRPr lang="en-GB"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13802602"/>
                  </a:ext>
                </a:extLst>
              </a:tr>
            </a:tbl>
          </a:graphicData>
        </a:graphic>
      </p:graphicFrame>
      <p:sp>
        <p:nvSpPr>
          <p:cNvPr id="22" name="TextBox 21">
            <a:extLst>
              <a:ext uri="{FF2B5EF4-FFF2-40B4-BE49-F238E27FC236}">
                <a16:creationId xmlns:a16="http://schemas.microsoft.com/office/drawing/2014/main" id="{BC8E71DA-18DB-4D9E-8F49-EA1CC3B22F2E}"/>
              </a:ext>
            </a:extLst>
          </p:cNvPr>
          <p:cNvSpPr txBox="1"/>
          <p:nvPr/>
        </p:nvSpPr>
        <p:spPr>
          <a:xfrm>
            <a:off x="2102683" y="4244914"/>
            <a:ext cx="803457" cy="338554"/>
          </a:xfrm>
          <a:prstGeom prst="rect">
            <a:avLst/>
          </a:prstGeom>
          <a:noFill/>
        </p:spPr>
        <p:txBody>
          <a:bodyPr wrap="square" rtlCol="0" anchor="t">
            <a:spAutoFit/>
          </a:bodyPr>
          <a:lstStyle/>
          <a:p>
            <a:pPr algn="ctr"/>
            <a:r>
              <a:rPr lang="en-GB" sz="800" dirty="0">
                <a:latin typeface="Arial"/>
                <a:ea typeface="ＭＳ Ｐゴシック"/>
                <a:cs typeface="Arial"/>
              </a:rPr>
              <a:t>Drafting commences​</a:t>
            </a:r>
          </a:p>
        </p:txBody>
      </p:sp>
      <p:sp>
        <p:nvSpPr>
          <p:cNvPr id="25" name="TextBox 24">
            <a:extLst>
              <a:ext uri="{FF2B5EF4-FFF2-40B4-BE49-F238E27FC236}">
                <a16:creationId xmlns:a16="http://schemas.microsoft.com/office/drawing/2014/main" id="{FBBE9411-6BB2-4E21-A5E4-DA4B02DB7431}"/>
              </a:ext>
            </a:extLst>
          </p:cNvPr>
          <p:cNvSpPr txBox="1"/>
          <p:nvPr/>
        </p:nvSpPr>
        <p:spPr>
          <a:xfrm>
            <a:off x="3412770" y="3268956"/>
            <a:ext cx="692044" cy="215444"/>
          </a:xfrm>
          <a:prstGeom prst="rect">
            <a:avLst/>
          </a:prstGeom>
          <a:noFill/>
        </p:spPr>
        <p:txBody>
          <a:bodyPr wrap="square" rtlCol="0" anchor="t">
            <a:spAutoFit/>
          </a:bodyPr>
          <a:lstStyle/>
          <a:p>
            <a:pPr algn="ctr"/>
            <a:r>
              <a:rPr lang="en-GB" sz="800" dirty="0">
                <a:latin typeface="Arial"/>
                <a:ea typeface="ＭＳ Ｐゴシック"/>
                <a:cs typeface="Arial"/>
              </a:rPr>
              <a:t>V3 Opens</a:t>
            </a:r>
          </a:p>
        </p:txBody>
      </p:sp>
      <p:sp>
        <p:nvSpPr>
          <p:cNvPr id="28" name="TextBox 27">
            <a:extLst>
              <a:ext uri="{FF2B5EF4-FFF2-40B4-BE49-F238E27FC236}">
                <a16:creationId xmlns:a16="http://schemas.microsoft.com/office/drawing/2014/main" id="{C66F50AE-CEAC-446B-846B-EC98873501B5}"/>
              </a:ext>
            </a:extLst>
          </p:cNvPr>
          <p:cNvSpPr txBox="1"/>
          <p:nvPr/>
        </p:nvSpPr>
        <p:spPr>
          <a:xfrm>
            <a:off x="56195" y="2586603"/>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v2 Code Consolidation</a:t>
            </a:r>
            <a:endParaRPr lang="en-US" dirty="0">
              <a:latin typeface="Arial"/>
              <a:ea typeface="ＭＳ Ｐゴシック"/>
              <a:cs typeface="Arial"/>
            </a:endParaRPr>
          </a:p>
        </p:txBody>
      </p:sp>
      <p:sp>
        <p:nvSpPr>
          <p:cNvPr id="65" name="Star: 5 Points 64">
            <a:extLst>
              <a:ext uri="{FF2B5EF4-FFF2-40B4-BE49-F238E27FC236}">
                <a16:creationId xmlns:a16="http://schemas.microsoft.com/office/drawing/2014/main" id="{7180D9D5-2D7C-4909-AD4D-257E3A5BF699}"/>
              </a:ext>
            </a:extLst>
          </p:cNvPr>
          <p:cNvSpPr/>
          <p:nvPr/>
        </p:nvSpPr>
        <p:spPr>
          <a:xfrm>
            <a:off x="5574203" y="4670165"/>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6" name="TextBox 65">
            <a:extLst>
              <a:ext uri="{FF2B5EF4-FFF2-40B4-BE49-F238E27FC236}">
                <a16:creationId xmlns:a16="http://schemas.microsoft.com/office/drawing/2014/main" id="{510FEEAB-E314-447B-A822-A5D6257A823D}"/>
              </a:ext>
            </a:extLst>
          </p:cNvPr>
          <p:cNvSpPr txBox="1"/>
          <p:nvPr/>
        </p:nvSpPr>
        <p:spPr>
          <a:xfrm>
            <a:off x="5843242" y="4703287"/>
            <a:ext cx="1596385" cy="246221"/>
          </a:xfrm>
          <a:prstGeom prst="rect">
            <a:avLst/>
          </a:prstGeom>
          <a:noFill/>
        </p:spPr>
        <p:txBody>
          <a:bodyPr wrap="square" rtlCol="0" anchor="t">
            <a:spAutoFit/>
          </a:bodyPr>
          <a:lstStyle/>
          <a:p>
            <a:pPr algn="ctr"/>
            <a:r>
              <a:rPr lang="en-GB" sz="1000" dirty="0">
                <a:latin typeface="Arial"/>
                <a:ea typeface="ＭＳ Ｐゴシック"/>
                <a:cs typeface="Arial"/>
              </a:rPr>
              <a:t>Code Consolidation (V2)</a:t>
            </a:r>
            <a:endParaRPr lang="en-GB" sz="1000" dirty="0">
              <a:cs typeface="Arial"/>
            </a:endParaRPr>
          </a:p>
        </p:txBody>
      </p:sp>
      <p:sp>
        <p:nvSpPr>
          <p:cNvPr id="67" name="Star: 5 Points 66">
            <a:extLst>
              <a:ext uri="{FF2B5EF4-FFF2-40B4-BE49-F238E27FC236}">
                <a16:creationId xmlns:a16="http://schemas.microsoft.com/office/drawing/2014/main" id="{6F5783D5-B194-43F3-B55B-93D0F4668729}"/>
              </a:ext>
            </a:extLst>
          </p:cNvPr>
          <p:cNvSpPr/>
          <p:nvPr/>
        </p:nvSpPr>
        <p:spPr>
          <a:xfrm>
            <a:off x="8848446" y="4673465"/>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TextBox 67">
            <a:extLst>
              <a:ext uri="{FF2B5EF4-FFF2-40B4-BE49-F238E27FC236}">
                <a16:creationId xmlns:a16="http://schemas.microsoft.com/office/drawing/2014/main" id="{4CFD70F1-6592-4E86-BE71-B6AA9ED58060}"/>
              </a:ext>
            </a:extLst>
          </p:cNvPr>
          <p:cNvSpPr txBox="1"/>
          <p:nvPr/>
        </p:nvSpPr>
        <p:spPr>
          <a:xfrm>
            <a:off x="2047" y="4601952"/>
            <a:ext cx="803457" cy="215444"/>
          </a:xfrm>
          <a:prstGeom prst="rect">
            <a:avLst/>
          </a:prstGeom>
          <a:noFill/>
        </p:spPr>
        <p:txBody>
          <a:bodyPr wrap="square" rtlCol="0" anchor="t">
            <a:spAutoFit/>
          </a:bodyPr>
          <a:lstStyle/>
          <a:p>
            <a:r>
              <a:rPr lang="en-GB" sz="800" b="1" dirty="0">
                <a:latin typeface="Arial"/>
                <a:ea typeface="ＭＳ Ｐゴシック"/>
                <a:cs typeface="Arial"/>
              </a:rPr>
              <a:t>Go Lives</a:t>
            </a:r>
            <a:endParaRPr lang="en-US" dirty="0">
              <a:latin typeface="Arial"/>
              <a:ea typeface="ＭＳ Ｐゴシック"/>
              <a:cs typeface="Arial"/>
            </a:endParaRPr>
          </a:p>
        </p:txBody>
      </p:sp>
      <p:sp>
        <p:nvSpPr>
          <p:cNvPr id="72" name="TextBox 71">
            <a:extLst>
              <a:ext uri="{FF2B5EF4-FFF2-40B4-BE49-F238E27FC236}">
                <a16:creationId xmlns:a16="http://schemas.microsoft.com/office/drawing/2014/main" id="{AA542C96-637A-4BAA-B9F9-8178A711B4AC}"/>
              </a:ext>
            </a:extLst>
          </p:cNvPr>
          <p:cNvSpPr txBox="1"/>
          <p:nvPr/>
        </p:nvSpPr>
        <p:spPr>
          <a:xfrm>
            <a:off x="69758" y="1364799"/>
            <a:ext cx="1357423" cy="215444"/>
          </a:xfrm>
          <a:prstGeom prst="rect">
            <a:avLst/>
          </a:prstGeom>
          <a:noFill/>
        </p:spPr>
        <p:txBody>
          <a:bodyPr wrap="square" rtlCol="0" anchor="t">
            <a:spAutoFit/>
          </a:bodyPr>
          <a:lstStyle/>
          <a:p>
            <a:r>
              <a:rPr lang="en-GB" sz="800" b="1" dirty="0">
                <a:latin typeface="Arial"/>
                <a:ea typeface="ＭＳ Ｐゴシック"/>
                <a:cs typeface="Arial"/>
              </a:rPr>
              <a:t>Ofgem Consultation</a:t>
            </a:r>
            <a:endParaRPr lang="en-GB" sz="800" b="1" dirty="0"/>
          </a:p>
        </p:txBody>
      </p:sp>
      <p:sp>
        <p:nvSpPr>
          <p:cNvPr id="85" name="Star: 5 Points 84">
            <a:extLst>
              <a:ext uri="{FF2B5EF4-FFF2-40B4-BE49-F238E27FC236}">
                <a16:creationId xmlns:a16="http://schemas.microsoft.com/office/drawing/2014/main" id="{F8CD220D-9872-4181-BD2C-603F69ECB31D}"/>
              </a:ext>
            </a:extLst>
          </p:cNvPr>
          <p:cNvSpPr/>
          <p:nvPr/>
        </p:nvSpPr>
        <p:spPr>
          <a:xfrm>
            <a:off x="2410197" y="260176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Star: 5 Points 85">
            <a:extLst>
              <a:ext uri="{FF2B5EF4-FFF2-40B4-BE49-F238E27FC236}">
                <a16:creationId xmlns:a16="http://schemas.microsoft.com/office/drawing/2014/main" id="{B7042C2A-42D5-457B-9F33-E1584B3E9E03}"/>
              </a:ext>
            </a:extLst>
          </p:cNvPr>
          <p:cNvSpPr/>
          <p:nvPr/>
        </p:nvSpPr>
        <p:spPr>
          <a:xfrm>
            <a:off x="3602252" y="3030009"/>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Star: 5 Points 49">
            <a:extLst>
              <a:ext uri="{FF2B5EF4-FFF2-40B4-BE49-F238E27FC236}">
                <a16:creationId xmlns:a16="http://schemas.microsoft.com/office/drawing/2014/main" id="{BA2A58E7-0A84-4B58-8AA1-C2467F2E0F3A}"/>
              </a:ext>
            </a:extLst>
          </p:cNvPr>
          <p:cNvSpPr/>
          <p:nvPr/>
        </p:nvSpPr>
        <p:spPr>
          <a:xfrm>
            <a:off x="4926754" y="4014498"/>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TextBox 52">
            <a:extLst>
              <a:ext uri="{FF2B5EF4-FFF2-40B4-BE49-F238E27FC236}">
                <a16:creationId xmlns:a16="http://schemas.microsoft.com/office/drawing/2014/main" id="{18A7D44B-7E69-4124-B471-BB6EC0BE1A50}"/>
              </a:ext>
            </a:extLst>
          </p:cNvPr>
          <p:cNvSpPr txBox="1"/>
          <p:nvPr/>
        </p:nvSpPr>
        <p:spPr>
          <a:xfrm>
            <a:off x="4502234" y="4261062"/>
            <a:ext cx="1105846" cy="33855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CDSP FS</a:t>
            </a:r>
            <a:endParaRPr lang="en-US" dirty="0">
              <a:cs typeface="Arial" charset="0"/>
            </a:endParaRPr>
          </a:p>
          <a:p>
            <a:pPr algn="ctr"/>
            <a:r>
              <a:rPr lang="en-GB" sz="800" dirty="0">
                <a:latin typeface="Arial"/>
                <a:ea typeface="ＭＳ Ｐゴシック"/>
                <a:cs typeface="Arial"/>
              </a:rPr>
              <a:t>Contract Signature</a:t>
            </a:r>
            <a:endParaRPr lang="en-US" dirty="0">
              <a:cs typeface="Arial"/>
            </a:endParaRPr>
          </a:p>
        </p:txBody>
      </p:sp>
      <p:sp>
        <p:nvSpPr>
          <p:cNvPr id="69" name="TextBox 68">
            <a:extLst>
              <a:ext uri="{FF2B5EF4-FFF2-40B4-BE49-F238E27FC236}">
                <a16:creationId xmlns:a16="http://schemas.microsoft.com/office/drawing/2014/main" id="{CBEDF74C-8006-42DC-BBAD-0F1D295E5CF1}"/>
              </a:ext>
            </a:extLst>
          </p:cNvPr>
          <p:cNvSpPr txBox="1"/>
          <p:nvPr/>
        </p:nvSpPr>
        <p:spPr>
          <a:xfrm>
            <a:off x="-38612" y="4094589"/>
            <a:ext cx="917757" cy="338554"/>
          </a:xfrm>
          <a:prstGeom prst="rect">
            <a:avLst/>
          </a:prstGeom>
          <a:noFill/>
        </p:spPr>
        <p:txBody>
          <a:bodyPr wrap="square" rtlCol="0" anchor="t">
            <a:spAutoFit/>
          </a:bodyPr>
          <a:lstStyle/>
          <a:p>
            <a:r>
              <a:rPr lang="en-GB" sz="800" b="1" dirty="0">
                <a:latin typeface="Arial"/>
                <a:ea typeface="ＭＳ Ｐゴシック"/>
                <a:cs typeface="Arial"/>
              </a:rPr>
              <a:t>REC/XO</a:t>
            </a:r>
            <a:endParaRPr lang="en-US" sz="800" b="1" dirty="0">
              <a:latin typeface="Arial"/>
              <a:ea typeface="ＭＳ Ｐゴシック"/>
              <a:cs typeface="Arial"/>
            </a:endParaRPr>
          </a:p>
          <a:p>
            <a:r>
              <a:rPr lang="en-GB" sz="800" b="1" dirty="0">
                <a:latin typeface="Arial"/>
                <a:ea typeface="ＭＳ Ｐゴシック"/>
                <a:cs typeface="Arial"/>
              </a:rPr>
              <a:t>Contractual​s'</a:t>
            </a:r>
            <a:endParaRPr lang="en-US" sz="800" dirty="0">
              <a:latin typeface="Arial"/>
              <a:ea typeface="ＭＳ Ｐゴシック"/>
              <a:cs typeface="Arial"/>
            </a:endParaRPr>
          </a:p>
        </p:txBody>
      </p:sp>
      <p:sp>
        <p:nvSpPr>
          <p:cNvPr id="71" name="Star: 5 Points 70">
            <a:extLst>
              <a:ext uri="{FF2B5EF4-FFF2-40B4-BE49-F238E27FC236}">
                <a16:creationId xmlns:a16="http://schemas.microsoft.com/office/drawing/2014/main" id="{6F68A019-65C7-4FB5-8181-31A05FDFD219}"/>
              </a:ext>
            </a:extLst>
          </p:cNvPr>
          <p:cNvSpPr/>
          <p:nvPr/>
        </p:nvSpPr>
        <p:spPr>
          <a:xfrm>
            <a:off x="3188948" y="258609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TextBox 86">
            <a:extLst>
              <a:ext uri="{FF2B5EF4-FFF2-40B4-BE49-F238E27FC236}">
                <a16:creationId xmlns:a16="http://schemas.microsoft.com/office/drawing/2014/main" id="{8AAF6C1C-A08A-40DA-9361-4272B1B59EC1}"/>
              </a:ext>
            </a:extLst>
          </p:cNvPr>
          <p:cNvSpPr txBox="1"/>
          <p:nvPr/>
        </p:nvSpPr>
        <p:spPr>
          <a:xfrm>
            <a:off x="2810408" y="2835917"/>
            <a:ext cx="889774"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V2 Closes</a:t>
            </a:r>
            <a:endParaRPr lang="en-US" dirty="0">
              <a:latin typeface="Arial"/>
              <a:ea typeface="ＭＳ Ｐゴシック"/>
              <a:cs typeface="Arial"/>
            </a:endParaRPr>
          </a:p>
        </p:txBody>
      </p:sp>
      <p:sp>
        <p:nvSpPr>
          <p:cNvPr id="91" name="Star: 5 Points 90">
            <a:extLst>
              <a:ext uri="{FF2B5EF4-FFF2-40B4-BE49-F238E27FC236}">
                <a16:creationId xmlns:a16="http://schemas.microsoft.com/office/drawing/2014/main" id="{20540361-E957-4A16-89D4-AD710CD7F37D}"/>
              </a:ext>
            </a:extLst>
          </p:cNvPr>
          <p:cNvSpPr/>
          <p:nvPr/>
        </p:nvSpPr>
        <p:spPr>
          <a:xfrm>
            <a:off x="4898255" y="3023644"/>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3" name="TextBox 92">
            <a:extLst>
              <a:ext uri="{FF2B5EF4-FFF2-40B4-BE49-F238E27FC236}">
                <a16:creationId xmlns:a16="http://schemas.microsoft.com/office/drawing/2014/main" id="{26B742A6-B849-4585-9754-D225DC29B547}"/>
              </a:ext>
            </a:extLst>
          </p:cNvPr>
          <p:cNvSpPr txBox="1"/>
          <p:nvPr/>
        </p:nvSpPr>
        <p:spPr>
          <a:xfrm>
            <a:off x="4700063" y="3312990"/>
            <a:ext cx="649026" cy="215444"/>
          </a:xfrm>
          <a:prstGeom prst="rect">
            <a:avLst/>
          </a:prstGeom>
          <a:noFill/>
        </p:spPr>
        <p:txBody>
          <a:bodyPr wrap="square" rtlCol="0" anchor="t">
            <a:spAutoFit/>
          </a:bodyPr>
          <a:lstStyle/>
          <a:p>
            <a:pPr algn="ctr"/>
            <a:r>
              <a:rPr lang="en-GB" sz="800" dirty="0">
                <a:latin typeface="Arial"/>
                <a:ea typeface="ＭＳ Ｐゴシック"/>
                <a:cs typeface="Arial"/>
              </a:rPr>
              <a:t>V3 </a:t>
            </a:r>
            <a:r>
              <a:rPr lang="en-GB" sz="800" dirty="0">
                <a:cs typeface="Arial"/>
              </a:rPr>
              <a:t>Closes</a:t>
            </a:r>
          </a:p>
        </p:txBody>
      </p:sp>
      <p:sp>
        <p:nvSpPr>
          <p:cNvPr id="96" name="Star: 5 Points 95">
            <a:extLst>
              <a:ext uri="{FF2B5EF4-FFF2-40B4-BE49-F238E27FC236}">
                <a16:creationId xmlns:a16="http://schemas.microsoft.com/office/drawing/2014/main" id="{AE0FF07B-94E4-4B3B-9A04-A970746EBB91}"/>
              </a:ext>
            </a:extLst>
          </p:cNvPr>
          <p:cNvSpPr/>
          <p:nvPr/>
        </p:nvSpPr>
        <p:spPr>
          <a:xfrm>
            <a:off x="8273552" y="4092252"/>
            <a:ext cx="268749" cy="264139"/>
          </a:xfrm>
          <a:prstGeom prst="star5">
            <a:avLst>
              <a:gd name="adj" fmla="val 35873"/>
              <a:gd name="hf" fmla="val 105146"/>
              <a:gd name="vf" fmla="val 11055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TextBox 96">
            <a:extLst>
              <a:ext uri="{FF2B5EF4-FFF2-40B4-BE49-F238E27FC236}">
                <a16:creationId xmlns:a16="http://schemas.microsoft.com/office/drawing/2014/main" id="{8124AED3-C4F0-41A9-B7E0-36255E82E2B6}"/>
              </a:ext>
            </a:extLst>
          </p:cNvPr>
          <p:cNvSpPr txBox="1"/>
          <p:nvPr/>
        </p:nvSpPr>
        <p:spPr>
          <a:xfrm>
            <a:off x="7973499" y="4352333"/>
            <a:ext cx="803457" cy="215444"/>
          </a:xfrm>
          <a:prstGeom prst="rect">
            <a:avLst/>
          </a:prstGeom>
          <a:noFill/>
        </p:spPr>
        <p:txBody>
          <a:bodyPr wrap="square" rtlCol="0" anchor="t">
            <a:spAutoFit/>
          </a:bodyPr>
          <a:lstStyle/>
          <a:p>
            <a:pPr algn="ctr"/>
            <a:r>
              <a:rPr lang="en-GB" sz="800" dirty="0">
                <a:latin typeface="Arial"/>
                <a:ea typeface="ＭＳ Ｐゴシック"/>
                <a:cs typeface="Arial"/>
              </a:rPr>
              <a:t>GES Contract Signature</a:t>
            </a:r>
            <a:endParaRPr lang="en-US" dirty="0"/>
          </a:p>
        </p:txBody>
      </p:sp>
      <p:sp>
        <p:nvSpPr>
          <p:cNvPr id="98" name="Star: 5 Points 97">
            <a:extLst>
              <a:ext uri="{FF2B5EF4-FFF2-40B4-BE49-F238E27FC236}">
                <a16:creationId xmlns:a16="http://schemas.microsoft.com/office/drawing/2014/main" id="{1767E0A9-B86C-4912-AEAB-9A4839929878}"/>
              </a:ext>
            </a:extLst>
          </p:cNvPr>
          <p:cNvSpPr/>
          <p:nvPr/>
        </p:nvSpPr>
        <p:spPr>
          <a:xfrm>
            <a:off x="3743562" y="4037002"/>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TextBox 98">
            <a:extLst>
              <a:ext uri="{FF2B5EF4-FFF2-40B4-BE49-F238E27FC236}">
                <a16:creationId xmlns:a16="http://schemas.microsoft.com/office/drawing/2014/main" id="{CAA086E8-04CB-4326-88A6-F9BF46B43DA8}"/>
              </a:ext>
            </a:extLst>
          </p:cNvPr>
          <p:cNvSpPr txBox="1"/>
          <p:nvPr/>
        </p:nvSpPr>
        <p:spPr>
          <a:xfrm>
            <a:off x="3141842" y="4269975"/>
            <a:ext cx="1147148" cy="33855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Enduring RECCo. Board Appointed</a:t>
            </a:r>
            <a:endParaRPr lang="en-US" dirty="0"/>
          </a:p>
        </p:txBody>
      </p:sp>
      <p:sp>
        <p:nvSpPr>
          <p:cNvPr id="100" name="Star: 5 Points 99">
            <a:extLst>
              <a:ext uri="{FF2B5EF4-FFF2-40B4-BE49-F238E27FC236}">
                <a16:creationId xmlns:a16="http://schemas.microsoft.com/office/drawing/2014/main" id="{201E4583-B6BD-414F-9B6E-75894B3C49BD}"/>
              </a:ext>
            </a:extLst>
          </p:cNvPr>
          <p:cNvSpPr/>
          <p:nvPr/>
        </p:nvSpPr>
        <p:spPr>
          <a:xfrm>
            <a:off x="1340507" y="402762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TextBox 100">
            <a:extLst>
              <a:ext uri="{FF2B5EF4-FFF2-40B4-BE49-F238E27FC236}">
                <a16:creationId xmlns:a16="http://schemas.microsoft.com/office/drawing/2014/main" id="{D31A39F4-D7FA-46F0-AF10-D06FCC3638C0}"/>
              </a:ext>
            </a:extLst>
          </p:cNvPr>
          <p:cNvSpPr txBox="1"/>
          <p:nvPr/>
        </p:nvSpPr>
        <p:spPr>
          <a:xfrm>
            <a:off x="1002085" y="4247147"/>
            <a:ext cx="949529" cy="338554"/>
          </a:xfrm>
          <a:prstGeom prst="rect">
            <a:avLst/>
          </a:prstGeom>
          <a:noFill/>
        </p:spPr>
        <p:txBody>
          <a:bodyPr wrap="square" rtlCol="0" anchor="t">
            <a:spAutoFit/>
          </a:bodyPr>
          <a:lstStyle/>
          <a:p>
            <a:pPr algn="ctr"/>
            <a:r>
              <a:rPr lang="en-GB" sz="800" dirty="0">
                <a:latin typeface="Arial"/>
                <a:ea typeface="ＭＳ Ｐゴシック"/>
                <a:cs typeface="Arial"/>
              </a:rPr>
              <a:t>REC Manager Proc Completed</a:t>
            </a:r>
            <a:endParaRPr lang="en-US" dirty="0"/>
          </a:p>
        </p:txBody>
      </p:sp>
      <p:sp>
        <p:nvSpPr>
          <p:cNvPr id="102" name="Star: 5 Points 101">
            <a:extLst>
              <a:ext uri="{FF2B5EF4-FFF2-40B4-BE49-F238E27FC236}">
                <a16:creationId xmlns:a16="http://schemas.microsoft.com/office/drawing/2014/main" id="{E0871CF3-1DBC-4DF1-9857-0EEC0757CA0A}"/>
              </a:ext>
            </a:extLst>
          </p:cNvPr>
          <p:cNvSpPr/>
          <p:nvPr/>
        </p:nvSpPr>
        <p:spPr>
          <a:xfrm>
            <a:off x="1709398" y="149177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3" name="Star: 5 Points 102">
            <a:extLst>
              <a:ext uri="{FF2B5EF4-FFF2-40B4-BE49-F238E27FC236}">
                <a16:creationId xmlns:a16="http://schemas.microsoft.com/office/drawing/2014/main" id="{47F3AE49-E7C7-453E-A581-425C73B78E50}"/>
              </a:ext>
            </a:extLst>
          </p:cNvPr>
          <p:cNvSpPr/>
          <p:nvPr/>
        </p:nvSpPr>
        <p:spPr>
          <a:xfrm>
            <a:off x="2096531" y="149177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TextBox 103">
            <a:extLst>
              <a:ext uri="{FF2B5EF4-FFF2-40B4-BE49-F238E27FC236}">
                <a16:creationId xmlns:a16="http://schemas.microsoft.com/office/drawing/2014/main" id="{2445B6BA-A25E-4B5A-8FBC-93DC0EF82CD3}"/>
              </a:ext>
            </a:extLst>
          </p:cNvPr>
          <p:cNvSpPr txBox="1"/>
          <p:nvPr/>
        </p:nvSpPr>
        <p:spPr>
          <a:xfrm>
            <a:off x="1581893" y="1683771"/>
            <a:ext cx="532030"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05" name="TextBox 104">
            <a:extLst>
              <a:ext uri="{FF2B5EF4-FFF2-40B4-BE49-F238E27FC236}">
                <a16:creationId xmlns:a16="http://schemas.microsoft.com/office/drawing/2014/main" id="{9FD19F44-C016-48D8-A6B6-14E0F35F86F3}"/>
              </a:ext>
            </a:extLst>
          </p:cNvPr>
          <p:cNvSpPr txBox="1"/>
          <p:nvPr/>
        </p:nvSpPr>
        <p:spPr>
          <a:xfrm>
            <a:off x="1957406" y="1692512"/>
            <a:ext cx="574052" cy="215444"/>
          </a:xfrm>
          <a:prstGeom prst="rect">
            <a:avLst/>
          </a:prstGeom>
          <a:noFill/>
        </p:spPr>
        <p:txBody>
          <a:bodyPr wrap="square"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06" name="Star: 5 Points 105">
            <a:extLst>
              <a:ext uri="{FF2B5EF4-FFF2-40B4-BE49-F238E27FC236}">
                <a16:creationId xmlns:a16="http://schemas.microsoft.com/office/drawing/2014/main" id="{AAA13C0C-16C1-4551-94AD-50C659AC1D66}"/>
              </a:ext>
            </a:extLst>
          </p:cNvPr>
          <p:cNvSpPr/>
          <p:nvPr/>
        </p:nvSpPr>
        <p:spPr>
          <a:xfrm>
            <a:off x="2409726" y="1491872"/>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Star: 5 Points 107">
            <a:extLst>
              <a:ext uri="{FF2B5EF4-FFF2-40B4-BE49-F238E27FC236}">
                <a16:creationId xmlns:a16="http://schemas.microsoft.com/office/drawing/2014/main" id="{A7993770-D05A-4B5E-BF88-19156A104018}"/>
              </a:ext>
            </a:extLst>
          </p:cNvPr>
          <p:cNvSpPr/>
          <p:nvPr/>
        </p:nvSpPr>
        <p:spPr>
          <a:xfrm>
            <a:off x="6775257" y="2944059"/>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9" name="TextBox 108">
            <a:extLst>
              <a:ext uri="{FF2B5EF4-FFF2-40B4-BE49-F238E27FC236}">
                <a16:creationId xmlns:a16="http://schemas.microsoft.com/office/drawing/2014/main" id="{1B99739C-130B-4453-8659-DBCB424A65B0}"/>
              </a:ext>
            </a:extLst>
          </p:cNvPr>
          <p:cNvSpPr txBox="1"/>
          <p:nvPr/>
        </p:nvSpPr>
        <p:spPr>
          <a:xfrm>
            <a:off x="6468453" y="3208540"/>
            <a:ext cx="889774" cy="215444"/>
          </a:xfrm>
          <a:prstGeom prst="rect">
            <a:avLst/>
          </a:prstGeom>
          <a:noFill/>
        </p:spPr>
        <p:txBody>
          <a:bodyPr wrap="square" rtlCol="0" anchor="t">
            <a:spAutoFit/>
          </a:bodyPr>
          <a:lstStyle/>
          <a:p>
            <a:pPr algn="ctr"/>
            <a:r>
              <a:rPr lang="en-GB" sz="800" dirty="0">
                <a:latin typeface="Arial"/>
                <a:ea typeface="ＭＳ Ｐゴシック"/>
                <a:cs typeface="Arial"/>
              </a:rPr>
              <a:t>V3 </a:t>
            </a:r>
            <a:r>
              <a:rPr lang="en-GB" sz="800" dirty="0">
                <a:cs typeface="Arial"/>
              </a:rPr>
              <a:t>Designated</a:t>
            </a:r>
          </a:p>
        </p:txBody>
      </p:sp>
      <p:sp>
        <p:nvSpPr>
          <p:cNvPr id="111" name="Star: 5 Points 110">
            <a:extLst>
              <a:ext uri="{FF2B5EF4-FFF2-40B4-BE49-F238E27FC236}">
                <a16:creationId xmlns:a16="http://schemas.microsoft.com/office/drawing/2014/main" id="{4420DF15-5320-4CD2-92DA-7C7EC6A24D51}"/>
              </a:ext>
            </a:extLst>
          </p:cNvPr>
          <p:cNvSpPr/>
          <p:nvPr/>
        </p:nvSpPr>
        <p:spPr>
          <a:xfrm>
            <a:off x="5083793" y="2589126"/>
            <a:ext cx="268749" cy="290553"/>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TextBox 111">
            <a:extLst>
              <a:ext uri="{FF2B5EF4-FFF2-40B4-BE49-F238E27FC236}">
                <a16:creationId xmlns:a16="http://schemas.microsoft.com/office/drawing/2014/main" id="{D5F82726-E7C1-4F6C-B9CD-79081221E6AF}"/>
              </a:ext>
            </a:extLst>
          </p:cNvPr>
          <p:cNvSpPr txBox="1"/>
          <p:nvPr/>
        </p:nvSpPr>
        <p:spPr>
          <a:xfrm>
            <a:off x="4740958" y="2814565"/>
            <a:ext cx="872153" cy="215444"/>
          </a:xfrm>
          <a:prstGeom prst="rect">
            <a:avLst/>
          </a:prstGeom>
          <a:noFill/>
        </p:spPr>
        <p:txBody>
          <a:bodyPr wrap="square" rtlCol="0" anchor="t">
            <a:spAutoFit/>
          </a:bodyPr>
          <a:lstStyle/>
          <a:p>
            <a:pPr algn="ctr"/>
            <a:r>
              <a:rPr lang="en-GB" sz="800" dirty="0">
                <a:latin typeface="Arial"/>
                <a:ea typeface="ＭＳ Ｐゴシック"/>
                <a:cs typeface="Arial"/>
              </a:rPr>
              <a:t>V2 Designated</a:t>
            </a:r>
            <a:endParaRPr lang="en-US" dirty="0">
              <a:latin typeface="Arial"/>
              <a:ea typeface="ＭＳ Ｐゴシック"/>
              <a:cs typeface="Arial"/>
            </a:endParaRPr>
          </a:p>
        </p:txBody>
      </p:sp>
      <p:sp>
        <p:nvSpPr>
          <p:cNvPr id="70" name="TextBox 69">
            <a:extLst>
              <a:ext uri="{FF2B5EF4-FFF2-40B4-BE49-F238E27FC236}">
                <a16:creationId xmlns:a16="http://schemas.microsoft.com/office/drawing/2014/main" id="{B856CCBF-9254-4A2C-8FD0-E0704A0116CF}"/>
              </a:ext>
            </a:extLst>
          </p:cNvPr>
          <p:cNvSpPr txBox="1"/>
          <p:nvPr/>
        </p:nvSpPr>
        <p:spPr>
          <a:xfrm>
            <a:off x="2994978" y="1539653"/>
            <a:ext cx="1022166" cy="215444"/>
          </a:xfrm>
          <a:prstGeom prst="rect">
            <a:avLst/>
          </a:prstGeom>
          <a:noFill/>
        </p:spPr>
        <p:txBody>
          <a:bodyPr wrap="square" rtlCol="0" anchor="t">
            <a:spAutoFit/>
          </a:bodyPr>
          <a:lstStyle/>
          <a:p>
            <a:pPr algn="ctr"/>
            <a:r>
              <a:rPr lang="en-GB" sz="800" dirty="0">
                <a:latin typeface="Arial"/>
                <a:ea typeface="ＭＳ Ｐゴシック"/>
                <a:cs typeface="Arial"/>
              </a:rPr>
              <a:t>V1.1 Designated</a:t>
            </a:r>
            <a:endParaRPr lang="en-US" dirty="0">
              <a:latin typeface="Arial"/>
              <a:ea typeface="ＭＳ Ｐゴシック"/>
              <a:cs typeface="Arial"/>
            </a:endParaRPr>
          </a:p>
        </p:txBody>
      </p:sp>
      <p:sp>
        <p:nvSpPr>
          <p:cNvPr id="92" name="Star: 5 Points 91">
            <a:extLst>
              <a:ext uri="{FF2B5EF4-FFF2-40B4-BE49-F238E27FC236}">
                <a16:creationId xmlns:a16="http://schemas.microsoft.com/office/drawing/2014/main" id="{899D67DD-5B14-4C8F-AE27-777F07F45F49}"/>
              </a:ext>
            </a:extLst>
          </p:cNvPr>
          <p:cNvSpPr/>
          <p:nvPr/>
        </p:nvSpPr>
        <p:spPr>
          <a:xfrm>
            <a:off x="3856722" y="4670166"/>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4" name="TextBox 93">
            <a:extLst>
              <a:ext uri="{FF2B5EF4-FFF2-40B4-BE49-F238E27FC236}">
                <a16:creationId xmlns:a16="http://schemas.microsoft.com/office/drawing/2014/main" id="{A138D13A-206E-488A-B496-0DC0499CD5EF}"/>
              </a:ext>
            </a:extLst>
          </p:cNvPr>
          <p:cNvSpPr txBox="1"/>
          <p:nvPr/>
        </p:nvSpPr>
        <p:spPr>
          <a:xfrm>
            <a:off x="3794654" y="4685109"/>
            <a:ext cx="1402279" cy="246221"/>
          </a:xfrm>
          <a:prstGeom prst="rect">
            <a:avLst/>
          </a:prstGeom>
          <a:noFill/>
        </p:spPr>
        <p:txBody>
          <a:bodyPr wrap="square" rtlCol="0" anchor="t">
            <a:spAutoFit/>
          </a:bodyPr>
          <a:lstStyle/>
          <a:p>
            <a:pPr algn="ctr"/>
            <a:r>
              <a:rPr lang="en-GB" sz="1000" dirty="0">
                <a:latin typeface="Arial"/>
                <a:ea typeface="ＭＳ Ｐゴシック"/>
                <a:cs typeface="Arial"/>
              </a:rPr>
              <a:t>REC V1.1</a:t>
            </a:r>
            <a:endParaRPr lang="en-GB" sz="1000" dirty="0">
              <a:cs typeface="Arial"/>
            </a:endParaRPr>
          </a:p>
        </p:txBody>
      </p:sp>
      <p:sp>
        <p:nvSpPr>
          <p:cNvPr id="116" name="TextBox 115">
            <a:extLst>
              <a:ext uri="{FF2B5EF4-FFF2-40B4-BE49-F238E27FC236}">
                <a16:creationId xmlns:a16="http://schemas.microsoft.com/office/drawing/2014/main" id="{B294BF02-0DFF-4C23-A17C-83079778110B}"/>
              </a:ext>
            </a:extLst>
          </p:cNvPr>
          <p:cNvSpPr txBox="1"/>
          <p:nvPr/>
        </p:nvSpPr>
        <p:spPr>
          <a:xfrm>
            <a:off x="2198900" y="2851575"/>
            <a:ext cx="648513"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V2 Opens</a:t>
            </a:r>
            <a:endParaRPr lang="en-US" dirty="0">
              <a:latin typeface="Arial"/>
              <a:ea typeface="ＭＳ Ｐゴシック"/>
              <a:cs typeface="Arial"/>
            </a:endParaRPr>
          </a:p>
        </p:txBody>
      </p:sp>
      <p:sp>
        <p:nvSpPr>
          <p:cNvPr id="117" name="TextBox 116">
            <a:extLst>
              <a:ext uri="{FF2B5EF4-FFF2-40B4-BE49-F238E27FC236}">
                <a16:creationId xmlns:a16="http://schemas.microsoft.com/office/drawing/2014/main" id="{E82BC0ED-9669-41A5-B934-B7C2C1B1A426}"/>
              </a:ext>
            </a:extLst>
          </p:cNvPr>
          <p:cNvSpPr txBox="1"/>
          <p:nvPr/>
        </p:nvSpPr>
        <p:spPr>
          <a:xfrm>
            <a:off x="64969" y="3123786"/>
            <a:ext cx="1415986"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V3 Fast Switching</a:t>
            </a:r>
          </a:p>
        </p:txBody>
      </p:sp>
      <p:sp>
        <p:nvSpPr>
          <p:cNvPr id="118" name="TextBox 117">
            <a:extLst>
              <a:ext uri="{FF2B5EF4-FFF2-40B4-BE49-F238E27FC236}">
                <a16:creationId xmlns:a16="http://schemas.microsoft.com/office/drawing/2014/main" id="{E3BECFF8-673D-442C-9FFA-82EB04F56AD5}"/>
              </a:ext>
            </a:extLst>
          </p:cNvPr>
          <p:cNvSpPr txBox="1"/>
          <p:nvPr/>
        </p:nvSpPr>
        <p:spPr>
          <a:xfrm>
            <a:off x="90510" y="1581794"/>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V1.1 Interim Governance</a:t>
            </a:r>
            <a:endParaRPr lang="en-US" dirty="0">
              <a:latin typeface="Arial"/>
              <a:ea typeface="ＭＳ Ｐゴシック"/>
              <a:cs typeface="Arial"/>
            </a:endParaRPr>
          </a:p>
        </p:txBody>
      </p:sp>
      <p:sp>
        <p:nvSpPr>
          <p:cNvPr id="24" name="TextBox 23">
            <a:extLst>
              <a:ext uri="{FF2B5EF4-FFF2-40B4-BE49-F238E27FC236}">
                <a16:creationId xmlns:a16="http://schemas.microsoft.com/office/drawing/2014/main" id="{ECCA957A-1426-4732-BA7F-9E56AD5A9B1F}"/>
              </a:ext>
            </a:extLst>
          </p:cNvPr>
          <p:cNvSpPr txBox="1"/>
          <p:nvPr/>
        </p:nvSpPr>
        <p:spPr>
          <a:xfrm>
            <a:off x="7807179" y="2476431"/>
            <a:ext cx="1590710" cy="1585049"/>
          </a:xfrm>
          <a:prstGeom prst="rect">
            <a:avLst/>
          </a:prstGeom>
          <a:noFill/>
        </p:spPr>
        <p:txBody>
          <a:bodyPr wrap="square" rtlCol="0">
            <a:spAutoFit/>
          </a:bodyPr>
          <a:lstStyle/>
          <a:p>
            <a:r>
              <a:rPr lang="en-GB" sz="900" b="1" dirty="0">
                <a:cs typeface="Arial"/>
              </a:rPr>
              <a:t>Key:</a:t>
            </a:r>
          </a:p>
          <a:p>
            <a:r>
              <a:rPr lang="en-GB" sz="800" dirty="0">
                <a:cs typeface="Arial"/>
              </a:rPr>
              <a:t>Meeting Scheduled</a:t>
            </a:r>
          </a:p>
          <a:p>
            <a:endParaRPr lang="en-GB" sz="800" dirty="0">
              <a:cs typeface="Arial"/>
            </a:endParaRPr>
          </a:p>
          <a:p>
            <a:r>
              <a:rPr lang="en-GB" sz="800" dirty="0">
                <a:cs typeface="Arial"/>
              </a:rPr>
              <a:t>Meeting Completed</a:t>
            </a:r>
          </a:p>
          <a:p>
            <a:endParaRPr lang="en-GB" sz="800" dirty="0">
              <a:cs typeface="Arial"/>
            </a:endParaRPr>
          </a:p>
          <a:p>
            <a:r>
              <a:rPr lang="en-GB" sz="800" dirty="0">
                <a:cs typeface="Arial"/>
              </a:rPr>
              <a:t>Meeting Originally Planned</a:t>
            </a:r>
          </a:p>
          <a:p>
            <a:endParaRPr lang="en-GB" sz="800" dirty="0">
              <a:cs typeface="Arial"/>
            </a:endParaRPr>
          </a:p>
          <a:p>
            <a:r>
              <a:rPr lang="en-GB" sz="800" dirty="0">
                <a:cs typeface="Arial"/>
              </a:rPr>
              <a:t>Latest Milestone Date</a:t>
            </a:r>
          </a:p>
          <a:p>
            <a:endParaRPr lang="en-GB" sz="800" dirty="0">
              <a:cs typeface="Arial"/>
            </a:endParaRPr>
          </a:p>
          <a:p>
            <a:r>
              <a:rPr lang="en-GB" sz="800" dirty="0">
                <a:cs typeface="Arial"/>
              </a:rPr>
              <a:t>Original Milestone Date</a:t>
            </a:r>
          </a:p>
          <a:p>
            <a:endParaRPr lang="en-GB" sz="800" dirty="0">
              <a:cs typeface="Arial"/>
            </a:endParaRPr>
          </a:p>
          <a:p>
            <a:r>
              <a:rPr lang="en-GB" sz="800" dirty="0">
                <a:cs typeface="Arial"/>
              </a:rPr>
              <a:t>Completed Milestone</a:t>
            </a:r>
          </a:p>
        </p:txBody>
      </p:sp>
      <p:grpSp>
        <p:nvGrpSpPr>
          <p:cNvPr id="26" name="Group 25">
            <a:extLst>
              <a:ext uri="{FF2B5EF4-FFF2-40B4-BE49-F238E27FC236}">
                <a16:creationId xmlns:a16="http://schemas.microsoft.com/office/drawing/2014/main" id="{FB7DDB9B-9963-4039-915A-29A5903E8C71}"/>
              </a:ext>
            </a:extLst>
          </p:cNvPr>
          <p:cNvGrpSpPr/>
          <p:nvPr/>
        </p:nvGrpSpPr>
        <p:grpSpPr>
          <a:xfrm>
            <a:off x="7560744" y="2655666"/>
            <a:ext cx="284110" cy="1176156"/>
            <a:chOff x="6685142" y="2804393"/>
            <a:chExt cx="284110" cy="1176156"/>
          </a:xfrm>
        </p:grpSpPr>
        <p:sp>
          <p:nvSpPr>
            <p:cNvPr id="132" name="Oval 131">
              <a:extLst>
                <a:ext uri="{FF2B5EF4-FFF2-40B4-BE49-F238E27FC236}">
                  <a16:creationId xmlns:a16="http://schemas.microsoft.com/office/drawing/2014/main" id="{0278877C-FBD8-4CE5-BCAF-DBD67F3623F0}"/>
                </a:ext>
              </a:extLst>
            </p:cNvPr>
            <p:cNvSpPr/>
            <p:nvPr/>
          </p:nvSpPr>
          <p:spPr>
            <a:xfrm>
              <a:off x="6724517" y="2804393"/>
              <a:ext cx="176076" cy="146862"/>
            </a:xfrm>
            <a:prstGeom prst="ellipse">
              <a:avLst/>
            </a:prstGeom>
            <a:solidFill>
              <a:schemeClr val="bg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4" name="Oval 133">
              <a:extLst>
                <a:ext uri="{FF2B5EF4-FFF2-40B4-BE49-F238E27FC236}">
                  <a16:creationId xmlns:a16="http://schemas.microsoft.com/office/drawing/2014/main" id="{FB779261-1B86-4F86-89F2-9D91A358BA47}"/>
                </a:ext>
              </a:extLst>
            </p:cNvPr>
            <p:cNvSpPr/>
            <p:nvPr/>
          </p:nvSpPr>
          <p:spPr>
            <a:xfrm>
              <a:off x="6717436" y="3013014"/>
              <a:ext cx="176076" cy="146862"/>
            </a:xfrm>
            <a:prstGeom prst="ellipse">
              <a:avLst/>
            </a:prstGeom>
            <a:solidFill>
              <a:schemeClr val="bg1">
                <a:lumMod val="50000"/>
              </a:schemeClr>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5" name="Oval 134">
              <a:extLst>
                <a:ext uri="{FF2B5EF4-FFF2-40B4-BE49-F238E27FC236}">
                  <a16:creationId xmlns:a16="http://schemas.microsoft.com/office/drawing/2014/main" id="{C4E23607-EAC4-4864-95FA-D7108C3AC25F}"/>
                </a:ext>
              </a:extLst>
            </p:cNvPr>
            <p:cNvSpPr/>
            <p:nvPr/>
          </p:nvSpPr>
          <p:spPr>
            <a:xfrm>
              <a:off x="6725107" y="3267803"/>
              <a:ext cx="176076" cy="146862"/>
            </a:xfrm>
            <a:prstGeom prst="ellipse">
              <a:avLst/>
            </a:prstGeom>
            <a:solidFill>
              <a:schemeClr val="bg1">
                <a:lumMod val="50000"/>
                <a:alpha val="20000"/>
              </a:schemeClr>
            </a:solidFill>
            <a:ln>
              <a:solidFill>
                <a:schemeClr val="accent1">
                  <a:alpha val="2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36" name="Star: 5 Points 135">
              <a:extLst>
                <a:ext uri="{FF2B5EF4-FFF2-40B4-BE49-F238E27FC236}">
                  <a16:creationId xmlns:a16="http://schemas.microsoft.com/office/drawing/2014/main" id="{CF41661F-A09A-412D-BA33-F55E62B482C0}"/>
                </a:ext>
              </a:extLst>
            </p:cNvPr>
            <p:cNvSpPr/>
            <p:nvPr/>
          </p:nvSpPr>
          <p:spPr>
            <a:xfrm>
              <a:off x="6700503" y="3466455"/>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7" name="Star: 5 Points 136">
              <a:extLst>
                <a:ext uri="{FF2B5EF4-FFF2-40B4-BE49-F238E27FC236}">
                  <a16:creationId xmlns:a16="http://schemas.microsoft.com/office/drawing/2014/main" id="{C1A38456-5360-4F43-AB98-1374D28BE9BB}"/>
                </a:ext>
              </a:extLst>
            </p:cNvPr>
            <p:cNvSpPr/>
            <p:nvPr/>
          </p:nvSpPr>
          <p:spPr>
            <a:xfrm>
              <a:off x="6685142" y="3716410"/>
              <a:ext cx="268749" cy="264139"/>
            </a:xfrm>
            <a:prstGeom prst="star5">
              <a:avLst/>
            </a:prstGeom>
            <a:solidFill>
              <a:schemeClr val="tx2">
                <a:lumMod val="60000"/>
                <a:lumOff val="40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8" name="Star: 5 Points 137">
            <a:extLst>
              <a:ext uri="{FF2B5EF4-FFF2-40B4-BE49-F238E27FC236}">
                <a16:creationId xmlns:a16="http://schemas.microsoft.com/office/drawing/2014/main" id="{0E020C6B-5AAA-46B8-ADEC-FFFA33B0D93A}"/>
              </a:ext>
            </a:extLst>
          </p:cNvPr>
          <p:cNvSpPr/>
          <p:nvPr/>
        </p:nvSpPr>
        <p:spPr>
          <a:xfrm>
            <a:off x="2299770" y="4048869"/>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9" name="TextBox 118">
            <a:extLst>
              <a:ext uri="{FF2B5EF4-FFF2-40B4-BE49-F238E27FC236}">
                <a16:creationId xmlns:a16="http://schemas.microsoft.com/office/drawing/2014/main" id="{BA9B7DB5-5626-4647-B2D3-685BCC8113E8}"/>
              </a:ext>
            </a:extLst>
          </p:cNvPr>
          <p:cNvSpPr txBox="1"/>
          <p:nvPr/>
        </p:nvSpPr>
        <p:spPr>
          <a:xfrm>
            <a:off x="40477" y="2137905"/>
            <a:ext cx="1415986"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REC Licence Changes</a:t>
            </a:r>
          </a:p>
        </p:txBody>
      </p:sp>
      <p:sp>
        <p:nvSpPr>
          <p:cNvPr id="120" name="Star: 5 Points 119">
            <a:extLst>
              <a:ext uri="{FF2B5EF4-FFF2-40B4-BE49-F238E27FC236}">
                <a16:creationId xmlns:a16="http://schemas.microsoft.com/office/drawing/2014/main" id="{30834CA1-2ADD-429F-B563-145E3954A648}"/>
              </a:ext>
            </a:extLst>
          </p:cNvPr>
          <p:cNvSpPr/>
          <p:nvPr/>
        </p:nvSpPr>
        <p:spPr>
          <a:xfrm>
            <a:off x="2114891" y="209623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1" name="Star: 5 Points 120">
            <a:extLst>
              <a:ext uri="{FF2B5EF4-FFF2-40B4-BE49-F238E27FC236}">
                <a16:creationId xmlns:a16="http://schemas.microsoft.com/office/drawing/2014/main" id="{060D4E23-8A60-417D-8BC7-5368632A3443}"/>
              </a:ext>
            </a:extLst>
          </p:cNvPr>
          <p:cNvSpPr/>
          <p:nvPr/>
        </p:nvSpPr>
        <p:spPr>
          <a:xfrm>
            <a:off x="2763278" y="2096234"/>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2" name="TextBox 121">
            <a:extLst>
              <a:ext uri="{FF2B5EF4-FFF2-40B4-BE49-F238E27FC236}">
                <a16:creationId xmlns:a16="http://schemas.microsoft.com/office/drawing/2014/main" id="{308E03EC-0E83-493B-99A6-6277F4F600DD}"/>
              </a:ext>
            </a:extLst>
          </p:cNvPr>
          <p:cNvSpPr txBox="1"/>
          <p:nvPr/>
        </p:nvSpPr>
        <p:spPr>
          <a:xfrm>
            <a:off x="1985043" y="2313255"/>
            <a:ext cx="532030" cy="215444"/>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31" name="TextBox 130">
            <a:extLst>
              <a:ext uri="{FF2B5EF4-FFF2-40B4-BE49-F238E27FC236}">
                <a16:creationId xmlns:a16="http://schemas.microsoft.com/office/drawing/2014/main" id="{6053A4E2-7BCA-4F6C-91F3-9DBDF7EEB4F4}"/>
              </a:ext>
            </a:extLst>
          </p:cNvPr>
          <p:cNvSpPr txBox="1"/>
          <p:nvPr/>
        </p:nvSpPr>
        <p:spPr>
          <a:xfrm>
            <a:off x="2614896" y="2322089"/>
            <a:ext cx="574052" cy="215444"/>
          </a:xfrm>
          <a:prstGeom prst="rect">
            <a:avLst/>
          </a:prstGeom>
          <a:noFill/>
        </p:spPr>
        <p:txBody>
          <a:bodyPr wrap="square"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33" name="Star: 5 Points 132">
            <a:extLst>
              <a:ext uri="{FF2B5EF4-FFF2-40B4-BE49-F238E27FC236}">
                <a16:creationId xmlns:a16="http://schemas.microsoft.com/office/drawing/2014/main" id="{965CA124-A6E0-4371-9370-2079CDEC6648}"/>
              </a:ext>
            </a:extLst>
          </p:cNvPr>
          <p:cNvSpPr/>
          <p:nvPr/>
        </p:nvSpPr>
        <p:spPr>
          <a:xfrm>
            <a:off x="5080340" y="2091189"/>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9" name="TextBox 138">
            <a:extLst>
              <a:ext uri="{FF2B5EF4-FFF2-40B4-BE49-F238E27FC236}">
                <a16:creationId xmlns:a16="http://schemas.microsoft.com/office/drawing/2014/main" id="{09440EBA-7810-4559-A8F9-C02957EF27C1}"/>
              </a:ext>
            </a:extLst>
          </p:cNvPr>
          <p:cNvSpPr txBox="1"/>
          <p:nvPr/>
        </p:nvSpPr>
        <p:spPr>
          <a:xfrm>
            <a:off x="3703261" y="1939776"/>
            <a:ext cx="1837087" cy="215444"/>
          </a:xfrm>
          <a:prstGeom prst="rect">
            <a:avLst/>
          </a:prstGeom>
          <a:noFill/>
        </p:spPr>
        <p:txBody>
          <a:bodyPr wrap="square" rtlCol="0" anchor="t">
            <a:spAutoFit/>
          </a:bodyPr>
          <a:lstStyle/>
          <a:p>
            <a:r>
              <a:rPr lang="en-GB" sz="800" dirty="0">
                <a:latin typeface="Arial"/>
                <a:ea typeface="ＭＳ Ｐゴシック"/>
                <a:cs typeface="Arial"/>
              </a:rPr>
              <a:t>CC Statutory Licence Consultation</a:t>
            </a:r>
            <a:endParaRPr lang="en-US" dirty="0">
              <a:latin typeface="Arial"/>
              <a:ea typeface="ＭＳ Ｐゴシック"/>
              <a:cs typeface="Arial"/>
            </a:endParaRPr>
          </a:p>
        </p:txBody>
      </p:sp>
      <p:sp>
        <p:nvSpPr>
          <p:cNvPr id="140" name="Star: 5 Points 139">
            <a:extLst>
              <a:ext uri="{FF2B5EF4-FFF2-40B4-BE49-F238E27FC236}">
                <a16:creationId xmlns:a16="http://schemas.microsoft.com/office/drawing/2014/main" id="{F09706EE-E943-47D6-A1F6-78328E9D9531}"/>
              </a:ext>
            </a:extLst>
          </p:cNvPr>
          <p:cNvSpPr/>
          <p:nvPr/>
        </p:nvSpPr>
        <p:spPr>
          <a:xfrm>
            <a:off x="2798287" y="1483420"/>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41" name="Straight Arrow Connector 140">
            <a:extLst>
              <a:ext uri="{FF2B5EF4-FFF2-40B4-BE49-F238E27FC236}">
                <a16:creationId xmlns:a16="http://schemas.microsoft.com/office/drawing/2014/main" id="{33C91005-28B6-4349-AB2D-FA09DF02386A}"/>
              </a:ext>
            </a:extLst>
          </p:cNvPr>
          <p:cNvCxnSpPr>
            <a:cxnSpLocks/>
          </p:cNvCxnSpPr>
          <p:nvPr/>
        </p:nvCxnSpPr>
        <p:spPr>
          <a:xfrm flipV="1">
            <a:off x="2636763" y="1635428"/>
            <a:ext cx="190575" cy="3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3" name="Star: 5 Points 142">
            <a:extLst>
              <a:ext uri="{FF2B5EF4-FFF2-40B4-BE49-F238E27FC236}">
                <a16:creationId xmlns:a16="http://schemas.microsoft.com/office/drawing/2014/main" id="{AB64E655-8945-4319-A56D-9F0708E346E4}"/>
              </a:ext>
            </a:extLst>
          </p:cNvPr>
          <p:cNvSpPr/>
          <p:nvPr/>
        </p:nvSpPr>
        <p:spPr>
          <a:xfrm>
            <a:off x="7558319" y="3801413"/>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4" name="Star: 5 Points 143">
            <a:extLst>
              <a:ext uri="{FF2B5EF4-FFF2-40B4-BE49-F238E27FC236}">
                <a16:creationId xmlns:a16="http://schemas.microsoft.com/office/drawing/2014/main" id="{449C8006-45D2-40DC-8412-59176964B1F5}"/>
              </a:ext>
            </a:extLst>
          </p:cNvPr>
          <p:cNvSpPr/>
          <p:nvPr/>
        </p:nvSpPr>
        <p:spPr>
          <a:xfrm>
            <a:off x="3725199" y="2106331"/>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5" name="Star: 5 Points 144">
            <a:extLst>
              <a:ext uri="{FF2B5EF4-FFF2-40B4-BE49-F238E27FC236}">
                <a16:creationId xmlns:a16="http://schemas.microsoft.com/office/drawing/2014/main" id="{4A7DB76D-3681-4C77-81DF-85E168B5DF91}"/>
              </a:ext>
            </a:extLst>
          </p:cNvPr>
          <p:cNvSpPr/>
          <p:nvPr/>
        </p:nvSpPr>
        <p:spPr>
          <a:xfrm>
            <a:off x="4288897" y="2077151"/>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6" name="TextBox 145">
            <a:extLst>
              <a:ext uri="{FF2B5EF4-FFF2-40B4-BE49-F238E27FC236}">
                <a16:creationId xmlns:a16="http://schemas.microsoft.com/office/drawing/2014/main" id="{E71FEB46-382E-458B-AE70-6C07810DF3CC}"/>
              </a:ext>
            </a:extLst>
          </p:cNvPr>
          <p:cNvSpPr txBox="1"/>
          <p:nvPr/>
        </p:nvSpPr>
        <p:spPr>
          <a:xfrm>
            <a:off x="3521484" y="2331244"/>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48" name="TextBox 147">
            <a:extLst>
              <a:ext uri="{FF2B5EF4-FFF2-40B4-BE49-F238E27FC236}">
                <a16:creationId xmlns:a16="http://schemas.microsoft.com/office/drawing/2014/main" id="{49089D8C-8303-4D51-8799-A2C60198BA3F}"/>
              </a:ext>
            </a:extLst>
          </p:cNvPr>
          <p:cNvSpPr txBox="1"/>
          <p:nvPr/>
        </p:nvSpPr>
        <p:spPr>
          <a:xfrm>
            <a:off x="4077993" y="2321547"/>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49" name="Star: 5 Points 148">
            <a:extLst>
              <a:ext uri="{FF2B5EF4-FFF2-40B4-BE49-F238E27FC236}">
                <a16:creationId xmlns:a16="http://schemas.microsoft.com/office/drawing/2014/main" id="{BD96861A-CF00-47C9-B69B-F7AA5D1915A1}"/>
              </a:ext>
            </a:extLst>
          </p:cNvPr>
          <p:cNvSpPr/>
          <p:nvPr/>
        </p:nvSpPr>
        <p:spPr>
          <a:xfrm>
            <a:off x="6472465" y="2064289"/>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0" name="Star: 5 Points 149">
            <a:extLst>
              <a:ext uri="{FF2B5EF4-FFF2-40B4-BE49-F238E27FC236}">
                <a16:creationId xmlns:a16="http://schemas.microsoft.com/office/drawing/2014/main" id="{FA159329-F778-4913-8348-45D96EF1951D}"/>
              </a:ext>
            </a:extLst>
          </p:cNvPr>
          <p:cNvSpPr/>
          <p:nvPr/>
        </p:nvSpPr>
        <p:spPr>
          <a:xfrm>
            <a:off x="7026419" y="2076357"/>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1" name="TextBox 150">
            <a:extLst>
              <a:ext uri="{FF2B5EF4-FFF2-40B4-BE49-F238E27FC236}">
                <a16:creationId xmlns:a16="http://schemas.microsoft.com/office/drawing/2014/main" id="{13457F3A-C5D3-4D8D-B42A-4BAA7817EF6C}"/>
              </a:ext>
            </a:extLst>
          </p:cNvPr>
          <p:cNvSpPr txBox="1"/>
          <p:nvPr/>
        </p:nvSpPr>
        <p:spPr>
          <a:xfrm>
            <a:off x="6218391" y="2313255"/>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Opens</a:t>
            </a:r>
            <a:endParaRPr lang="en-US" dirty="0">
              <a:latin typeface="Arial"/>
              <a:ea typeface="ＭＳ Ｐゴシック"/>
              <a:cs typeface="Arial"/>
            </a:endParaRPr>
          </a:p>
        </p:txBody>
      </p:sp>
      <p:sp>
        <p:nvSpPr>
          <p:cNvPr id="152" name="TextBox 151">
            <a:extLst>
              <a:ext uri="{FF2B5EF4-FFF2-40B4-BE49-F238E27FC236}">
                <a16:creationId xmlns:a16="http://schemas.microsoft.com/office/drawing/2014/main" id="{D2D018CE-BDDE-4AF3-AEAE-91052243E2A0}"/>
              </a:ext>
            </a:extLst>
          </p:cNvPr>
          <p:cNvSpPr txBox="1"/>
          <p:nvPr/>
        </p:nvSpPr>
        <p:spPr>
          <a:xfrm>
            <a:off x="6850438" y="2328428"/>
            <a:ext cx="646130" cy="216528"/>
          </a:xfrm>
          <a:prstGeom prst="rect">
            <a:avLst/>
          </a:prstGeom>
          <a:noFill/>
        </p:spPr>
        <p:txBody>
          <a:bodyPr wrap="square" lIns="91440" tIns="45720" rIns="91440" bIns="45720" rtlCol="0" anchor="t">
            <a:spAutoFit/>
          </a:bodyPr>
          <a:lstStyle/>
          <a:p>
            <a:pPr algn="ctr"/>
            <a:r>
              <a:rPr lang="en-GB" sz="800" dirty="0">
                <a:latin typeface="Arial"/>
                <a:ea typeface="ＭＳ Ｐゴシック"/>
                <a:cs typeface="Arial"/>
              </a:rPr>
              <a:t>Closes</a:t>
            </a:r>
            <a:endParaRPr lang="en-US" dirty="0">
              <a:latin typeface="Arial"/>
              <a:ea typeface="ＭＳ Ｐゴシック"/>
              <a:cs typeface="Arial"/>
            </a:endParaRPr>
          </a:p>
        </p:txBody>
      </p:sp>
      <p:sp>
        <p:nvSpPr>
          <p:cNvPr id="153" name="Star: 5 Points 152">
            <a:extLst>
              <a:ext uri="{FF2B5EF4-FFF2-40B4-BE49-F238E27FC236}">
                <a16:creationId xmlns:a16="http://schemas.microsoft.com/office/drawing/2014/main" id="{DDA197F0-CE79-446D-8CE5-0171048AD9D0}"/>
              </a:ext>
            </a:extLst>
          </p:cNvPr>
          <p:cNvSpPr/>
          <p:nvPr/>
        </p:nvSpPr>
        <p:spPr>
          <a:xfrm>
            <a:off x="7839125" y="2071588"/>
            <a:ext cx="268749" cy="26413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4" name="TextBox 153">
            <a:extLst>
              <a:ext uri="{FF2B5EF4-FFF2-40B4-BE49-F238E27FC236}">
                <a16:creationId xmlns:a16="http://schemas.microsoft.com/office/drawing/2014/main" id="{7910140F-2D3C-455D-8BC3-E2CA519829A1}"/>
              </a:ext>
            </a:extLst>
          </p:cNvPr>
          <p:cNvSpPr txBox="1"/>
          <p:nvPr/>
        </p:nvSpPr>
        <p:spPr>
          <a:xfrm>
            <a:off x="6285955" y="1892399"/>
            <a:ext cx="1906421" cy="215444"/>
          </a:xfrm>
          <a:prstGeom prst="rect">
            <a:avLst/>
          </a:prstGeom>
          <a:noFill/>
        </p:spPr>
        <p:txBody>
          <a:bodyPr wrap="square" rtlCol="0" anchor="t">
            <a:spAutoFit/>
          </a:bodyPr>
          <a:lstStyle/>
          <a:p>
            <a:pPr algn="ctr"/>
            <a:r>
              <a:rPr lang="en-GB" sz="800" dirty="0">
                <a:latin typeface="Arial"/>
                <a:ea typeface="ＭＳ Ｐゴシック"/>
                <a:cs typeface="Arial"/>
              </a:rPr>
              <a:t>FS Statutory Licence Consultation</a:t>
            </a:r>
            <a:endParaRPr lang="en-US" dirty="0">
              <a:latin typeface="Arial"/>
              <a:ea typeface="ＭＳ Ｐゴシック"/>
              <a:cs typeface="Arial"/>
            </a:endParaRPr>
          </a:p>
        </p:txBody>
      </p:sp>
      <p:sp>
        <p:nvSpPr>
          <p:cNvPr id="155" name="TextBox 154">
            <a:extLst>
              <a:ext uri="{FF2B5EF4-FFF2-40B4-BE49-F238E27FC236}">
                <a16:creationId xmlns:a16="http://schemas.microsoft.com/office/drawing/2014/main" id="{5DDD5DD8-4689-4718-8A34-E135BF713009}"/>
              </a:ext>
            </a:extLst>
          </p:cNvPr>
          <p:cNvSpPr txBox="1"/>
          <p:nvPr/>
        </p:nvSpPr>
        <p:spPr>
          <a:xfrm>
            <a:off x="43873" y="3487757"/>
            <a:ext cx="1357423" cy="215444"/>
          </a:xfrm>
          <a:prstGeom prst="rect">
            <a:avLst/>
          </a:prstGeom>
          <a:noFill/>
        </p:spPr>
        <p:txBody>
          <a:bodyPr wrap="square" rtlCol="0" anchor="t">
            <a:spAutoFit/>
          </a:bodyPr>
          <a:lstStyle/>
          <a:p>
            <a:r>
              <a:rPr lang="en-GB" sz="800" b="1" dirty="0">
                <a:latin typeface="Arial"/>
                <a:ea typeface="ＭＳ Ｐゴシック"/>
                <a:cs typeface="Arial"/>
              </a:rPr>
              <a:t>REC Consultation</a:t>
            </a:r>
            <a:endParaRPr lang="en-GB" sz="800" b="1" dirty="0"/>
          </a:p>
        </p:txBody>
      </p:sp>
      <p:sp>
        <p:nvSpPr>
          <p:cNvPr id="156" name="TextBox 155">
            <a:extLst>
              <a:ext uri="{FF2B5EF4-FFF2-40B4-BE49-F238E27FC236}">
                <a16:creationId xmlns:a16="http://schemas.microsoft.com/office/drawing/2014/main" id="{1676545C-A600-49FD-808F-990DE13BFF42}"/>
              </a:ext>
            </a:extLst>
          </p:cNvPr>
          <p:cNvSpPr txBox="1"/>
          <p:nvPr/>
        </p:nvSpPr>
        <p:spPr>
          <a:xfrm>
            <a:off x="40477" y="3703201"/>
            <a:ext cx="1641630" cy="215444"/>
          </a:xfrm>
          <a:prstGeom prst="rect">
            <a:avLst/>
          </a:prstGeom>
          <a:noFill/>
        </p:spPr>
        <p:txBody>
          <a:bodyPr wrap="square" lIns="91440" tIns="45720" rIns="91440" bIns="45720" rtlCol="0" anchor="t">
            <a:spAutoFit/>
          </a:bodyPr>
          <a:lstStyle/>
          <a:p>
            <a:r>
              <a:rPr lang="en-GB" sz="800" dirty="0">
                <a:latin typeface="Arial"/>
                <a:ea typeface="ＭＳ Ｐゴシック"/>
                <a:cs typeface="Arial"/>
              </a:rPr>
              <a:t>Performance Assurance</a:t>
            </a:r>
            <a:endParaRPr lang="en-US" dirty="0">
              <a:latin typeface="Arial"/>
              <a:ea typeface="ＭＳ Ｐゴシック"/>
              <a:cs typeface="Arial"/>
            </a:endParaRPr>
          </a:p>
        </p:txBody>
      </p:sp>
      <p:sp>
        <p:nvSpPr>
          <p:cNvPr id="157" name="TextBox 156">
            <a:extLst>
              <a:ext uri="{FF2B5EF4-FFF2-40B4-BE49-F238E27FC236}">
                <a16:creationId xmlns:a16="http://schemas.microsoft.com/office/drawing/2014/main" id="{AC00E5EC-C627-4B5D-BB6A-CC262D71F6EE}"/>
              </a:ext>
            </a:extLst>
          </p:cNvPr>
          <p:cNvSpPr txBox="1"/>
          <p:nvPr/>
        </p:nvSpPr>
        <p:spPr>
          <a:xfrm>
            <a:off x="3510700" y="3820417"/>
            <a:ext cx="692044" cy="215444"/>
          </a:xfrm>
          <a:prstGeom prst="rect">
            <a:avLst/>
          </a:prstGeom>
          <a:noFill/>
        </p:spPr>
        <p:txBody>
          <a:bodyPr wrap="square" rtlCol="0" anchor="t">
            <a:spAutoFit/>
          </a:bodyPr>
          <a:lstStyle/>
          <a:p>
            <a:pPr algn="ctr"/>
            <a:r>
              <a:rPr lang="en-GB" sz="800" dirty="0">
                <a:latin typeface="Arial"/>
                <a:ea typeface="ＭＳ Ｐゴシック"/>
                <a:cs typeface="Arial"/>
              </a:rPr>
              <a:t>Opens</a:t>
            </a:r>
          </a:p>
        </p:txBody>
      </p:sp>
      <p:sp>
        <p:nvSpPr>
          <p:cNvPr id="158" name="Star: 5 Points 157">
            <a:extLst>
              <a:ext uri="{FF2B5EF4-FFF2-40B4-BE49-F238E27FC236}">
                <a16:creationId xmlns:a16="http://schemas.microsoft.com/office/drawing/2014/main" id="{973B2104-B84D-414E-9EA1-3920C8AA82F7}"/>
              </a:ext>
            </a:extLst>
          </p:cNvPr>
          <p:cNvSpPr/>
          <p:nvPr/>
        </p:nvSpPr>
        <p:spPr>
          <a:xfrm>
            <a:off x="3700182" y="3581470"/>
            <a:ext cx="268749" cy="264139"/>
          </a:xfrm>
          <a:prstGeom prst="star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TextBox 158">
            <a:extLst>
              <a:ext uri="{FF2B5EF4-FFF2-40B4-BE49-F238E27FC236}">
                <a16:creationId xmlns:a16="http://schemas.microsoft.com/office/drawing/2014/main" id="{A1514EC8-C3EF-4423-86C5-94920E51D89C}"/>
              </a:ext>
            </a:extLst>
          </p:cNvPr>
          <p:cNvSpPr txBox="1"/>
          <p:nvPr/>
        </p:nvSpPr>
        <p:spPr>
          <a:xfrm>
            <a:off x="4040712" y="3834305"/>
            <a:ext cx="692044" cy="215444"/>
          </a:xfrm>
          <a:prstGeom prst="rect">
            <a:avLst/>
          </a:prstGeom>
          <a:noFill/>
        </p:spPr>
        <p:txBody>
          <a:bodyPr wrap="square" rtlCol="0" anchor="t">
            <a:spAutoFit/>
          </a:bodyPr>
          <a:lstStyle/>
          <a:p>
            <a:pPr algn="ctr"/>
            <a:r>
              <a:rPr lang="en-GB" sz="800" dirty="0">
                <a:latin typeface="Arial"/>
                <a:ea typeface="ＭＳ Ｐゴシック"/>
                <a:cs typeface="Arial"/>
              </a:rPr>
              <a:t>Closes</a:t>
            </a:r>
          </a:p>
        </p:txBody>
      </p:sp>
      <p:sp>
        <p:nvSpPr>
          <p:cNvPr id="160" name="Star: 5 Points 159">
            <a:extLst>
              <a:ext uri="{FF2B5EF4-FFF2-40B4-BE49-F238E27FC236}">
                <a16:creationId xmlns:a16="http://schemas.microsoft.com/office/drawing/2014/main" id="{AD2424F6-C552-43D6-82EA-41D3CFB01BDA}"/>
              </a:ext>
            </a:extLst>
          </p:cNvPr>
          <p:cNvSpPr/>
          <p:nvPr/>
        </p:nvSpPr>
        <p:spPr>
          <a:xfrm>
            <a:off x="4229895" y="3585749"/>
            <a:ext cx="268749" cy="264139"/>
          </a:xfrm>
          <a:prstGeom prst="star5">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TextBox 161">
            <a:extLst>
              <a:ext uri="{FF2B5EF4-FFF2-40B4-BE49-F238E27FC236}">
                <a16:creationId xmlns:a16="http://schemas.microsoft.com/office/drawing/2014/main" id="{194E0E7F-B045-4146-B2E8-53D388875467}"/>
              </a:ext>
            </a:extLst>
          </p:cNvPr>
          <p:cNvSpPr txBox="1"/>
          <p:nvPr/>
        </p:nvSpPr>
        <p:spPr>
          <a:xfrm>
            <a:off x="1456463" y="1939097"/>
            <a:ext cx="2161305" cy="215444"/>
          </a:xfrm>
          <a:prstGeom prst="rect">
            <a:avLst/>
          </a:prstGeom>
          <a:noFill/>
        </p:spPr>
        <p:txBody>
          <a:bodyPr wrap="square" rtlCol="0" anchor="t">
            <a:spAutoFit/>
          </a:bodyPr>
          <a:lstStyle/>
          <a:p>
            <a:r>
              <a:rPr lang="en-GB" sz="800" dirty="0">
                <a:latin typeface="Arial"/>
                <a:ea typeface="ＭＳ Ｐゴシック"/>
                <a:cs typeface="Arial"/>
              </a:rPr>
              <a:t>Proposed Licence Changes  Consultation</a:t>
            </a:r>
            <a:endParaRPr lang="en-US" dirty="0">
              <a:latin typeface="Arial"/>
              <a:ea typeface="ＭＳ Ｐゴシック"/>
              <a:cs typeface="Arial"/>
            </a:endParaRPr>
          </a:p>
        </p:txBody>
      </p:sp>
      <p:sp>
        <p:nvSpPr>
          <p:cNvPr id="163" name="TextBox 162">
            <a:extLst>
              <a:ext uri="{FF2B5EF4-FFF2-40B4-BE49-F238E27FC236}">
                <a16:creationId xmlns:a16="http://schemas.microsoft.com/office/drawing/2014/main" id="{92B3F8FF-3B81-40BF-B1F8-4D2FAB78C7FA}"/>
              </a:ext>
            </a:extLst>
          </p:cNvPr>
          <p:cNvSpPr txBox="1"/>
          <p:nvPr/>
        </p:nvSpPr>
        <p:spPr>
          <a:xfrm>
            <a:off x="4791090" y="2323510"/>
            <a:ext cx="889774" cy="215444"/>
          </a:xfrm>
          <a:prstGeom prst="rect">
            <a:avLst/>
          </a:prstGeom>
          <a:noFill/>
        </p:spPr>
        <p:txBody>
          <a:bodyPr wrap="square" rtlCol="0" anchor="t">
            <a:spAutoFit/>
          </a:bodyPr>
          <a:lstStyle/>
          <a:p>
            <a:pPr algn="ctr"/>
            <a:r>
              <a:rPr lang="en-GB" sz="800" dirty="0">
                <a:cs typeface="Arial"/>
              </a:rPr>
              <a:t>Designated</a:t>
            </a:r>
          </a:p>
        </p:txBody>
      </p:sp>
      <p:sp>
        <p:nvSpPr>
          <p:cNvPr id="164" name="TextBox 163">
            <a:extLst>
              <a:ext uri="{FF2B5EF4-FFF2-40B4-BE49-F238E27FC236}">
                <a16:creationId xmlns:a16="http://schemas.microsoft.com/office/drawing/2014/main" id="{A925FDD4-172D-4770-947E-7929CF9BF604}"/>
              </a:ext>
            </a:extLst>
          </p:cNvPr>
          <p:cNvSpPr txBox="1"/>
          <p:nvPr/>
        </p:nvSpPr>
        <p:spPr>
          <a:xfrm>
            <a:off x="7528612" y="2304955"/>
            <a:ext cx="889774" cy="215444"/>
          </a:xfrm>
          <a:prstGeom prst="rect">
            <a:avLst/>
          </a:prstGeom>
          <a:noFill/>
        </p:spPr>
        <p:txBody>
          <a:bodyPr wrap="square" rtlCol="0" anchor="t">
            <a:spAutoFit/>
          </a:bodyPr>
          <a:lstStyle/>
          <a:p>
            <a:pPr algn="ctr"/>
            <a:r>
              <a:rPr lang="en-GB" sz="800" dirty="0">
                <a:cs typeface="Arial"/>
              </a:rPr>
              <a:t>Designated</a:t>
            </a:r>
          </a:p>
        </p:txBody>
      </p:sp>
      <p:sp>
        <p:nvSpPr>
          <p:cNvPr id="165" name="Star: 5 Points 164">
            <a:extLst>
              <a:ext uri="{FF2B5EF4-FFF2-40B4-BE49-F238E27FC236}">
                <a16:creationId xmlns:a16="http://schemas.microsoft.com/office/drawing/2014/main" id="{FE713293-7B7B-4428-A807-10E35D16D24C}"/>
              </a:ext>
            </a:extLst>
          </p:cNvPr>
          <p:cNvSpPr/>
          <p:nvPr/>
        </p:nvSpPr>
        <p:spPr>
          <a:xfrm>
            <a:off x="4591983" y="3577790"/>
            <a:ext cx="268749" cy="264139"/>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TextBox 165">
            <a:extLst>
              <a:ext uri="{FF2B5EF4-FFF2-40B4-BE49-F238E27FC236}">
                <a16:creationId xmlns:a16="http://schemas.microsoft.com/office/drawing/2014/main" id="{59C94C99-B5C5-4F35-8141-C6FB75C80746}"/>
              </a:ext>
            </a:extLst>
          </p:cNvPr>
          <p:cNvSpPr txBox="1"/>
          <p:nvPr/>
        </p:nvSpPr>
        <p:spPr>
          <a:xfrm>
            <a:off x="4531194" y="3835089"/>
            <a:ext cx="692044" cy="215444"/>
          </a:xfrm>
          <a:prstGeom prst="rect">
            <a:avLst/>
          </a:prstGeom>
          <a:noFill/>
        </p:spPr>
        <p:txBody>
          <a:bodyPr wrap="square" rtlCol="0" anchor="t">
            <a:spAutoFit/>
          </a:bodyPr>
          <a:lstStyle/>
          <a:p>
            <a:pPr algn="ctr"/>
            <a:r>
              <a:rPr lang="en-GB" sz="800" dirty="0">
                <a:latin typeface="Arial"/>
                <a:ea typeface="ＭＳ Ｐゴシック"/>
                <a:cs typeface="Arial"/>
              </a:rPr>
              <a:t>Response</a:t>
            </a:r>
          </a:p>
        </p:txBody>
      </p:sp>
    </p:spTree>
    <p:extLst>
      <p:ext uri="{BB962C8B-B14F-4D97-AF65-F5344CB8AC3E}">
        <p14:creationId xmlns:p14="http://schemas.microsoft.com/office/powerpoint/2010/main" val="18017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83C1-4CC0-4979-B45D-54C9547EB1C8}"/>
              </a:ext>
            </a:extLst>
          </p:cNvPr>
          <p:cNvSpPr>
            <a:spLocks noGrp="1"/>
          </p:cNvSpPr>
          <p:nvPr>
            <p:ph type="title"/>
          </p:nvPr>
        </p:nvSpPr>
        <p:spPr/>
        <p:txBody>
          <a:bodyPr/>
          <a:lstStyle/>
          <a:p>
            <a:r>
              <a:rPr lang="en-GB" dirty="0"/>
              <a:t>Ofgem Consultation Update V2 </a:t>
            </a:r>
          </a:p>
        </p:txBody>
      </p:sp>
      <p:sp>
        <p:nvSpPr>
          <p:cNvPr id="3" name="Content Placeholder 2">
            <a:extLst>
              <a:ext uri="{FF2B5EF4-FFF2-40B4-BE49-F238E27FC236}">
                <a16:creationId xmlns:a16="http://schemas.microsoft.com/office/drawing/2014/main" id="{43113494-0DB8-41BB-A6DA-DB97803AE917}"/>
              </a:ext>
            </a:extLst>
          </p:cNvPr>
          <p:cNvSpPr>
            <a:spLocks noGrp="1"/>
          </p:cNvSpPr>
          <p:nvPr>
            <p:ph idx="1"/>
          </p:nvPr>
        </p:nvSpPr>
        <p:spPr/>
        <p:txBody>
          <a:bodyPr>
            <a:normAutofit fontScale="85000" lnSpcReduction="20000"/>
          </a:bodyPr>
          <a:lstStyle/>
          <a:p>
            <a:r>
              <a:rPr lang="en-US" dirty="0"/>
              <a:t>REC V2 - REC Code Consolidation Consultation </a:t>
            </a:r>
          </a:p>
          <a:p>
            <a:pPr lvl="1"/>
            <a:r>
              <a:rPr lang="en-US" dirty="0"/>
              <a:t>Decision published 30 April  2021</a:t>
            </a:r>
          </a:p>
          <a:p>
            <a:pPr lvl="1"/>
            <a:r>
              <a:rPr lang="en-US" dirty="0"/>
              <a:t>CR -D092 submitted on 21 June 2021 to implement V2 schedules, any further amendments will need to be raised via change control process. </a:t>
            </a:r>
          </a:p>
          <a:p>
            <a:pPr marL="457200" lvl="1" indent="0">
              <a:buNone/>
            </a:pPr>
            <a:endParaRPr lang="en-US" dirty="0"/>
          </a:p>
          <a:p>
            <a:r>
              <a:rPr lang="en-US" dirty="0"/>
              <a:t>CM Performance Assurance Consultation </a:t>
            </a:r>
          </a:p>
          <a:p>
            <a:pPr lvl="1"/>
            <a:r>
              <a:rPr lang="en-US" dirty="0"/>
              <a:t>Decision published  2 July 2021</a:t>
            </a:r>
          </a:p>
          <a:p>
            <a:pPr marL="457200" lvl="1" indent="0">
              <a:buNone/>
            </a:pPr>
            <a:endParaRPr lang="en-US" dirty="0"/>
          </a:p>
          <a:p>
            <a:r>
              <a:rPr lang="en-US" dirty="0"/>
              <a:t>RCC Statutory Licence Changes Consultation</a:t>
            </a:r>
          </a:p>
          <a:p>
            <a:pPr lvl="1"/>
            <a:r>
              <a:rPr lang="en-US" dirty="0"/>
              <a:t>Decision published 2 July 2021</a:t>
            </a:r>
          </a:p>
          <a:p>
            <a:pPr marL="457200" lvl="1" indent="0">
              <a:buNone/>
            </a:pPr>
            <a:endParaRPr lang="en-US" dirty="0"/>
          </a:p>
          <a:p>
            <a:endParaRPr lang="en-GB" dirty="0"/>
          </a:p>
        </p:txBody>
      </p:sp>
    </p:spTree>
    <p:extLst>
      <p:ext uri="{BB962C8B-B14F-4D97-AF65-F5344CB8AC3E}">
        <p14:creationId xmlns:p14="http://schemas.microsoft.com/office/powerpoint/2010/main" val="172641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5BD9B-FCF9-4380-B93E-0A210A91EDCB}"/>
              </a:ext>
            </a:extLst>
          </p:cNvPr>
          <p:cNvSpPr>
            <a:spLocks noGrp="1"/>
          </p:cNvSpPr>
          <p:nvPr>
            <p:ph type="title"/>
          </p:nvPr>
        </p:nvSpPr>
        <p:spPr/>
        <p:txBody>
          <a:bodyPr/>
          <a:lstStyle/>
          <a:p>
            <a:r>
              <a:rPr lang="en-GB" dirty="0"/>
              <a:t>Ofgem Consultation Update V3 </a:t>
            </a:r>
          </a:p>
        </p:txBody>
      </p:sp>
      <p:sp>
        <p:nvSpPr>
          <p:cNvPr id="3" name="Content Placeholder 2">
            <a:extLst>
              <a:ext uri="{FF2B5EF4-FFF2-40B4-BE49-F238E27FC236}">
                <a16:creationId xmlns:a16="http://schemas.microsoft.com/office/drawing/2014/main" id="{63BD681C-9043-44E0-8DCD-920614944774}"/>
              </a:ext>
            </a:extLst>
          </p:cNvPr>
          <p:cNvSpPr>
            <a:spLocks noGrp="1"/>
          </p:cNvSpPr>
          <p:nvPr>
            <p:ph idx="1"/>
          </p:nvPr>
        </p:nvSpPr>
        <p:spPr/>
        <p:txBody>
          <a:bodyPr>
            <a:normAutofit fontScale="55000" lnSpcReduction="20000"/>
          </a:bodyPr>
          <a:lstStyle/>
          <a:p>
            <a:r>
              <a:rPr lang="en-US" dirty="0"/>
              <a:t>REC V3 – Faster Switching Schedules</a:t>
            </a:r>
          </a:p>
          <a:p>
            <a:pPr lvl="1"/>
            <a:r>
              <a:rPr lang="en-US" dirty="0"/>
              <a:t>(Data Access Schedule; Interpretation; Data Management; Registration Service; Registrable Measurement Point Lifecycle; Address Management; Switching Service Management)</a:t>
            </a:r>
          </a:p>
          <a:p>
            <a:pPr lvl="1"/>
            <a:r>
              <a:rPr lang="en-GB" dirty="0"/>
              <a:t>Xoserve response to Q2.1 and Q2.2  shared with CoMC</a:t>
            </a:r>
          </a:p>
          <a:p>
            <a:pPr lvl="1"/>
            <a:r>
              <a:rPr lang="en-GB" dirty="0"/>
              <a:t>Xoserve submitted response 30 July</a:t>
            </a:r>
            <a:endParaRPr lang="en-GB" dirty="0">
              <a:solidFill>
                <a:srgbClr val="FF0000"/>
              </a:solidFill>
            </a:endParaRPr>
          </a:p>
          <a:p>
            <a:pPr lvl="1"/>
            <a:r>
              <a:rPr lang="en-GB" dirty="0"/>
              <a:t>Final version of GES SD baselined February 2022 </a:t>
            </a:r>
          </a:p>
          <a:p>
            <a:pPr lvl="1"/>
            <a:r>
              <a:rPr lang="en-GB" dirty="0"/>
              <a:t>Xoserve seeking assurance from service provider that all requirements relating to GES provision can be met</a:t>
            </a:r>
          </a:p>
          <a:p>
            <a:pPr lvl="1"/>
            <a:r>
              <a:rPr lang="en-GB" dirty="0">
                <a:solidFill>
                  <a:srgbClr val="FF0000"/>
                </a:solidFill>
              </a:rPr>
              <a:t>Update on Gate Closure Deadline discussions with Ofgem / DCC</a:t>
            </a:r>
          </a:p>
          <a:p>
            <a:endParaRPr lang="en-GB" dirty="0"/>
          </a:p>
          <a:p>
            <a:r>
              <a:rPr lang="en-GB" dirty="0"/>
              <a:t>Switching SCR </a:t>
            </a:r>
          </a:p>
          <a:p>
            <a:pPr lvl="1"/>
            <a:r>
              <a:rPr lang="en-GB" dirty="0"/>
              <a:t>Statutory Licence Changes to Gas Supply Licence </a:t>
            </a:r>
          </a:p>
          <a:p>
            <a:pPr lvl="2"/>
            <a:r>
              <a:rPr lang="en-GB" dirty="0"/>
              <a:t>Published 13 December 2021</a:t>
            </a:r>
          </a:p>
          <a:p>
            <a:pPr lvl="2"/>
            <a:r>
              <a:rPr lang="en-GB" dirty="0"/>
              <a:t>Closed 24 January 2022 </a:t>
            </a:r>
          </a:p>
          <a:p>
            <a:pPr lvl="1"/>
            <a:r>
              <a:rPr lang="en-GB" dirty="0"/>
              <a:t>Statutory Licence Changes to Gas Shipper and Gas Transporter Licences</a:t>
            </a:r>
          </a:p>
          <a:p>
            <a:pPr lvl="2"/>
            <a:r>
              <a:rPr lang="en-GB" dirty="0"/>
              <a:t>Published 17 February 2022</a:t>
            </a:r>
          </a:p>
          <a:p>
            <a:pPr lvl="2"/>
            <a:r>
              <a:rPr lang="en-GB" dirty="0"/>
              <a:t>Close date  21</a:t>
            </a:r>
            <a:r>
              <a:rPr lang="en-GB" baseline="30000" dirty="0"/>
              <a:t>st</a:t>
            </a:r>
            <a:r>
              <a:rPr lang="en-GB" dirty="0"/>
              <a:t> March 2022. </a:t>
            </a:r>
          </a:p>
          <a:p>
            <a:pPr marL="57150" indent="0">
              <a:buNone/>
            </a:pPr>
            <a:endParaRPr lang="en-GB" dirty="0"/>
          </a:p>
        </p:txBody>
      </p:sp>
    </p:spTree>
    <p:extLst>
      <p:ext uri="{BB962C8B-B14F-4D97-AF65-F5344CB8AC3E}">
        <p14:creationId xmlns:p14="http://schemas.microsoft.com/office/powerpoint/2010/main" val="60062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5C5CC-ABEA-4C9F-A457-1F3D16AFC0E5}"/>
              </a:ext>
            </a:extLst>
          </p:cNvPr>
          <p:cNvSpPr>
            <a:spLocks noGrp="1"/>
          </p:cNvSpPr>
          <p:nvPr>
            <p:ph type="title"/>
          </p:nvPr>
        </p:nvSpPr>
        <p:spPr/>
        <p:txBody>
          <a:bodyPr/>
          <a:lstStyle/>
          <a:p>
            <a:r>
              <a:rPr lang="en-GB" dirty="0"/>
              <a:t>SCR- Impacts to UNC </a:t>
            </a:r>
          </a:p>
        </p:txBody>
      </p:sp>
      <p:sp>
        <p:nvSpPr>
          <p:cNvPr id="3" name="Content Placeholder 2">
            <a:extLst>
              <a:ext uri="{FF2B5EF4-FFF2-40B4-BE49-F238E27FC236}">
                <a16:creationId xmlns:a16="http://schemas.microsoft.com/office/drawing/2014/main" id="{6E5A3016-8844-441E-8FFF-D12412D122CB}"/>
              </a:ext>
            </a:extLst>
          </p:cNvPr>
          <p:cNvSpPr>
            <a:spLocks noGrp="1"/>
          </p:cNvSpPr>
          <p:nvPr>
            <p:ph idx="1"/>
          </p:nvPr>
        </p:nvSpPr>
        <p:spPr>
          <a:xfrm>
            <a:off x="457200" y="1087717"/>
            <a:ext cx="8229600" cy="3672408"/>
          </a:xfrm>
        </p:spPr>
        <p:txBody>
          <a:bodyPr>
            <a:normAutofit fontScale="32500" lnSpcReduction="20000"/>
          </a:bodyPr>
          <a:lstStyle/>
          <a:p>
            <a:r>
              <a:rPr lang="en-GB" dirty="0"/>
              <a:t>SCR –Code Consolidation REC V2 (Sept 2021)</a:t>
            </a:r>
          </a:p>
          <a:p>
            <a:pPr lvl="1"/>
            <a:r>
              <a:rPr lang="en-GB" dirty="0"/>
              <a:t>Amendments to UNC to align with REC (B;G;M; GT-D)</a:t>
            </a:r>
          </a:p>
          <a:p>
            <a:pPr lvl="1"/>
            <a:r>
              <a:rPr lang="en-GB" dirty="0"/>
              <a:t>Mod submitted by Ofgem for presentation at Mod Panel on 20 May /IGT Panel 28 May </a:t>
            </a:r>
          </a:p>
          <a:p>
            <a:pPr lvl="1"/>
            <a:r>
              <a:rPr lang="en-GB" dirty="0"/>
              <a:t>Notice to implement Mod768 issued 2 July </a:t>
            </a:r>
          </a:p>
          <a:p>
            <a:pPr lvl="1"/>
            <a:r>
              <a:rPr lang="en-GB" dirty="0"/>
              <a:t>Implementation to take effect 01 Sept 2021 </a:t>
            </a:r>
          </a:p>
          <a:p>
            <a:r>
              <a:rPr lang="en-GB" dirty="0"/>
              <a:t>SCR – Faster Switching REC V3 (summer 2022) </a:t>
            </a:r>
          </a:p>
          <a:p>
            <a:pPr lvl="1"/>
            <a:r>
              <a:rPr lang="en-GB" dirty="0"/>
              <a:t>Queried consequential changes published –awaiting further update</a:t>
            </a:r>
            <a:endParaRPr lang="en-GB" strike="dblStrike" dirty="0">
              <a:solidFill>
                <a:srgbClr val="FF0000"/>
              </a:solidFill>
            </a:endParaRPr>
          </a:p>
          <a:p>
            <a:pPr lvl="2"/>
            <a:r>
              <a:rPr lang="en-GB" dirty="0"/>
              <a:t>We have been asked by Ofgem to describe the changes at DWG and RDUG</a:t>
            </a:r>
            <a:endParaRPr lang="en-GB" strike="sngStrike" dirty="0">
              <a:solidFill>
                <a:srgbClr val="FF0000"/>
              </a:solidFill>
            </a:endParaRPr>
          </a:p>
          <a:p>
            <a:pPr lvl="3"/>
            <a:r>
              <a:rPr lang="en-GB" dirty="0"/>
              <a:t>We presented at DWG – no issues arising</a:t>
            </a:r>
          </a:p>
          <a:p>
            <a:pPr lvl="3"/>
            <a:r>
              <a:rPr lang="en-GB" dirty="0"/>
              <a:t>We provided the same update to IGT WG on 11/11/21</a:t>
            </a:r>
          </a:p>
          <a:p>
            <a:pPr lvl="3"/>
            <a:r>
              <a:rPr lang="en-GB" dirty="0"/>
              <a:t>Discussed at RDUG on 11/11/21 </a:t>
            </a:r>
          </a:p>
          <a:p>
            <a:pPr lvl="3"/>
            <a:r>
              <a:rPr lang="en-GB" dirty="0"/>
              <a:t>Change in approach – consultation will now take place via UNC rather than RDUG as originally planned - text circulated 3</a:t>
            </a:r>
            <a:r>
              <a:rPr lang="en-GB" baseline="30000" dirty="0"/>
              <a:t>rd</a:t>
            </a:r>
            <a:r>
              <a:rPr lang="en-GB" dirty="0"/>
              <a:t> December2021</a:t>
            </a:r>
          </a:p>
          <a:p>
            <a:pPr marL="1371600" lvl="3" indent="0">
              <a:buNone/>
            </a:pPr>
            <a:r>
              <a:rPr lang="en-GB" dirty="0"/>
              <a:t>We are not seeking to amend from the version produced and provided to Ofgem in March 2021</a:t>
            </a:r>
          </a:p>
          <a:p>
            <a:pPr lvl="3"/>
            <a:r>
              <a:rPr lang="en-GB" dirty="0"/>
              <a:t>Potential change to GT-D</a:t>
            </a:r>
          </a:p>
          <a:p>
            <a:pPr lvl="3"/>
            <a:r>
              <a:rPr lang="en-GB" dirty="0"/>
              <a:t>Some numbering clarifications</a:t>
            </a:r>
          </a:p>
          <a:p>
            <a:pPr lvl="3"/>
            <a:r>
              <a:rPr lang="en-GB" dirty="0"/>
              <a:t>Further assessment required to consider Mods implemented since March 2021</a:t>
            </a:r>
          </a:p>
          <a:p>
            <a:pPr lvl="3"/>
            <a:endParaRPr lang="en-GB" dirty="0"/>
          </a:p>
          <a:p>
            <a:r>
              <a:rPr lang="en-GB" dirty="0"/>
              <a:t>Transition Mod – 0784S – Legal Text provided,  WG Report to be concluded in January 2022.</a:t>
            </a:r>
          </a:p>
          <a:p>
            <a:endParaRPr lang="en-GB" dirty="0">
              <a:solidFill>
                <a:srgbClr val="FF0000"/>
              </a:solidFill>
            </a:endParaRPr>
          </a:p>
          <a:p>
            <a:r>
              <a:rPr lang="en-GB" dirty="0">
                <a:solidFill>
                  <a:srgbClr val="FF0000"/>
                </a:solidFill>
              </a:rPr>
              <a:t>SCR Mod – 0804 – Consultation closed out on 1</a:t>
            </a:r>
            <a:r>
              <a:rPr lang="en-GB" baseline="30000" dirty="0">
                <a:solidFill>
                  <a:srgbClr val="FF0000"/>
                </a:solidFill>
              </a:rPr>
              <a:t>st</a:t>
            </a:r>
            <a:r>
              <a:rPr lang="en-GB" dirty="0">
                <a:solidFill>
                  <a:srgbClr val="FF0000"/>
                </a:solidFill>
              </a:rPr>
              <a:t> April 2022 – 3 supportive representations, no further detailed questions arising</a:t>
            </a:r>
          </a:p>
          <a:p>
            <a:pPr marL="0" indent="0">
              <a:buNone/>
            </a:pPr>
            <a:endParaRPr lang="en-GB" dirty="0"/>
          </a:p>
          <a:p>
            <a:r>
              <a:rPr lang="en-GB" dirty="0"/>
              <a:t>PAFA  – Ofgem has confirmed governance around provision of data to PAFA remains under UNC</a:t>
            </a:r>
          </a:p>
          <a:p>
            <a:pPr marL="0" indent="0">
              <a:buNone/>
            </a:pPr>
            <a:endParaRPr lang="en-GB" dirty="0">
              <a:highlight>
                <a:srgbClr val="FFFF00"/>
              </a:highlight>
            </a:endParaRPr>
          </a:p>
          <a:p>
            <a:r>
              <a:rPr lang="en-GB" dirty="0"/>
              <a:t>DPM  - </a:t>
            </a:r>
          </a:p>
          <a:p>
            <a:pPr lvl="1"/>
            <a:r>
              <a:rPr lang="en-GB" dirty="0">
                <a:solidFill>
                  <a:srgbClr val="FF0000"/>
                </a:solidFill>
              </a:rPr>
              <a:t>DPM structure post REC – expected to retain same structure as today as PAFA will need ‘Retail’ data.  </a:t>
            </a:r>
            <a:r>
              <a:rPr lang="en-GB" dirty="0" err="1">
                <a:solidFill>
                  <a:srgbClr val="FF0000"/>
                </a:solidFill>
              </a:rPr>
              <a:t>CoMC</a:t>
            </a:r>
            <a:r>
              <a:rPr lang="en-GB" dirty="0">
                <a:solidFill>
                  <a:srgbClr val="FF0000"/>
                </a:solidFill>
              </a:rPr>
              <a:t> will continue to approve release of this data to PAFA.</a:t>
            </a:r>
          </a:p>
          <a:p>
            <a:pPr lvl="1"/>
            <a:r>
              <a:rPr lang="en-GB" dirty="0">
                <a:solidFill>
                  <a:srgbClr val="FF0000"/>
                </a:solidFill>
              </a:rPr>
              <a:t>DPM will maintain ‘Wholesale’ data permissions for other parties – e.g. Research Bodies and Local Authorities.</a:t>
            </a:r>
          </a:p>
          <a:p>
            <a:pPr lvl="1"/>
            <a:r>
              <a:rPr lang="en-GB" dirty="0">
                <a:solidFill>
                  <a:srgbClr val="FF0000"/>
                </a:solidFill>
              </a:rPr>
              <a:t>Further work has progressed with </a:t>
            </a:r>
            <a:r>
              <a:rPr lang="en-GB" dirty="0" err="1">
                <a:solidFill>
                  <a:srgbClr val="FF0000"/>
                </a:solidFill>
              </a:rPr>
              <a:t>RECCo</a:t>
            </a:r>
            <a:r>
              <a:rPr lang="en-GB" dirty="0">
                <a:solidFill>
                  <a:srgbClr val="FF0000"/>
                </a:solidFill>
              </a:rPr>
              <a:t> on DAM – </a:t>
            </a:r>
            <a:r>
              <a:rPr lang="en-GB" dirty="0" err="1">
                <a:solidFill>
                  <a:srgbClr val="FF0000"/>
                </a:solidFill>
              </a:rPr>
              <a:t>RECCo</a:t>
            </a:r>
            <a:r>
              <a:rPr lang="en-GB" dirty="0">
                <a:solidFill>
                  <a:srgbClr val="FF0000"/>
                </a:solidFill>
              </a:rPr>
              <a:t> have issued DAM for review at RDUG (issued 07/04/22) – see subsequent slides on DAM / DPM alignment points</a:t>
            </a:r>
          </a:p>
        </p:txBody>
      </p:sp>
    </p:spTree>
    <p:extLst>
      <p:ext uri="{BB962C8B-B14F-4D97-AF65-F5344CB8AC3E}">
        <p14:creationId xmlns:p14="http://schemas.microsoft.com/office/powerpoint/2010/main" val="2362714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Release of Protected Information to </a:t>
            </a:r>
            <a:r>
              <a:rPr lang="en-GB" dirty="0" err="1"/>
              <a:t>RECCo</a:t>
            </a:r>
            <a:endParaRPr lang="en-GB" dirty="0"/>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UNC Mod 0762  and IGT UNC Mod 155 </a:t>
            </a:r>
            <a:r>
              <a:rPr lang="en-US" sz="1800" dirty="0"/>
              <a:t>added the Retail Energy Code Company as a new User type to the Data Permissions Matrix – implemented with effect from 12 July 2021 (UNC) and 23 July 2021(IGT UNC)</a:t>
            </a:r>
          </a:p>
          <a:p>
            <a:r>
              <a:rPr lang="en-GB" sz="1800" dirty="0"/>
              <a:t>Progressed work with the Performance Assurance (RPA) Code Manager in parallel with Mod development</a:t>
            </a:r>
          </a:p>
          <a:p>
            <a:pPr lvl="1"/>
            <a:r>
              <a:rPr lang="en-GB" sz="1600" dirty="0"/>
              <a:t>Anonymised data extract provided to RPA for assessment </a:t>
            </a:r>
          </a:p>
          <a:p>
            <a:pPr lvl="1"/>
            <a:r>
              <a:rPr lang="en-GB" sz="1600" dirty="0"/>
              <a:t>DRR approved at June CoMC </a:t>
            </a:r>
          </a:p>
          <a:p>
            <a:pPr lvl="1"/>
            <a:r>
              <a:rPr lang="en-GB" sz="1600" dirty="0"/>
              <a:t>Amended DRR approved at July CoMC </a:t>
            </a:r>
          </a:p>
          <a:p>
            <a:pPr lvl="1"/>
            <a:r>
              <a:rPr lang="en-GB" sz="1600" dirty="0"/>
              <a:t>Further amended DRR approved at October CoMC</a:t>
            </a:r>
          </a:p>
          <a:p>
            <a:r>
              <a:rPr lang="en-GB" sz="1800" dirty="0"/>
              <a:t>We have been approached by RPA to start discussing future data requirements regarding REC v3</a:t>
            </a:r>
          </a:p>
          <a:p>
            <a:pPr lvl="1"/>
            <a:endParaRPr lang="en-GB" sz="1600" dirty="0">
              <a:solidFill>
                <a:srgbClr val="FF0000"/>
              </a:solidFill>
            </a:endParaRPr>
          </a:p>
        </p:txBody>
      </p:sp>
    </p:spTree>
    <p:extLst>
      <p:ext uri="{BB962C8B-B14F-4D97-AF65-F5344CB8AC3E}">
        <p14:creationId xmlns:p14="http://schemas.microsoft.com/office/powerpoint/2010/main" val="24394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lstStyle/>
          <a:p>
            <a:r>
              <a:rPr lang="en-GB" dirty="0"/>
              <a:t>Activities Completed </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a:xfrm>
            <a:off x="457200" y="761058"/>
            <a:ext cx="8229600" cy="3672408"/>
          </a:xfrm>
        </p:spPr>
        <p:txBody>
          <a:bodyPr>
            <a:normAutofit fontScale="55000" lnSpcReduction="20000"/>
          </a:bodyPr>
          <a:lstStyle/>
          <a:p>
            <a:r>
              <a:rPr lang="en-GB" sz="2200" dirty="0"/>
              <a:t>DSC CP has been raised (XRN5352 – </a:t>
            </a:r>
            <a:r>
              <a:rPr lang="en-US" sz="2200" dirty="0"/>
              <a:t>Development of the REC Performance Assurance reporting</a:t>
            </a:r>
            <a:r>
              <a:rPr lang="en-GB" sz="2200" dirty="0"/>
              <a:t>)</a:t>
            </a:r>
          </a:p>
          <a:p>
            <a:pPr marL="457200" lvl="1" indent="0">
              <a:buNone/>
            </a:pPr>
            <a:endParaRPr lang="en-GB" sz="2200" dirty="0"/>
          </a:p>
          <a:p>
            <a:pPr lvl="1"/>
            <a:r>
              <a:rPr lang="en-GB" sz="2200" dirty="0"/>
              <a:t>CP raised to cover support costs to:</a:t>
            </a:r>
          </a:p>
          <a:p>
            <a:pPr lvl="2"/>
            <a:r>
              <a:rPr lang="en-GB" dirty="0"/>
              <a:t>Perform analysis, </a:t>
            </a:r>
          </a:p>
          <a:p>
            <a:pPr lvl="2"/>
            <a:r>
              <a:rPr lang="en-GB" dirty="0"/>
              <a:t>Verify accessibility of data</a:t>
            </a:r>
          </a:p>
          <a:p>
            <a:pPr lvl="2"/>
            <a:r>
              <a:rPr lang="en-GB" dirty="0"/>
              <a:t>Generate sample reports (and redact / pseudonymise data until UNC / IGT UNC Mods approved)</a:t>
            </a:r>
          </a:p>
          <a:p>
            <a:pPr lvl="1"/>
            <a:r>
              <a:rPr lang="en-GB" dirty="0"/>
              <a:t>Continue to develop final RPA reporting </a:t>
            </a:r>
          </a:p>
          <a:p>
            <a:pPr lvl="1"/>
            <a:r>
              <a:rPr lang="en-GB" dirty="0"/>
              <a:t>First set of reports to be issued in November 2021</a:t>
            </a:r>
          </a:p>
          <a:p>
            <a:pPr marL="0" indent="0">
              <a:buNone/>
            </a:pPr>
            <a:endParaRPr lang="en-GB" sz="2200" dirty="0"/>
          </a:p>
          <a:p>
            <a:r>
              <a:rPr lang="en-GB" sz="2200" dirty="0"/>
              <a:t>Discussions to be held with RECCo ahead of GES contract negotiations: </a:t>
            </a:r>
          </a:p>
          <a:p>
            <a:pPr lvl="1"/>
            <a:r>
              <a:rPr lang="en-GB" sz="2200" dirty="0"/>
              <a:t>DSC Customer access to gas enquiry services – provide verbal update following Ofgem conversations</a:t>
            </a:r>
          </a:p>
          <a:p>
            <a:pPr lvl="1"/>
            <a:r>
              <a:rPr lang="en-GB" sz="2200" dirty="0"/>
              <a:t>Scope of GES  - verbal update following RECCo discussions  to determine the scope of the Gas Enquiry Services RECCo will provide and the scope of the services Xoserve will provide to RECCo as the GES Provider. </a:t>
            </a:r>
            <a:endParaRPr lang="en-GB" sz="2200" strike="sngStrike" dirty="0"/>
          </a:p>
          <a:p>
            <a:pPr marL="457200" lvl="1" indent="0">
              <a:buNone/>
            </a:pPr>
            <a:endParaRPr lang="en-GB" sz="2200" dirty="0"/>
          </a:p>
          <a:p>
            <a:pPr marL="400050"/>
            <a:r>
              <a:rPr lang="en-GB" sz="2200" dirty="0"/>
              <a:t>Consequential changes required to SDT as a result of V2 go live approved at October CoMC </a:t>
            </a:r>
          </a:p>
          <a:p>
            <a:pPr marL="400050"/>
            <a:endParaRPr lang="en-GB" sz="2200" dirty="0">
              <a:solidFill>
                <a:srgbClr val="FF0000"/>
              </a:solidFill>
            </a:endParaRPr>
          </a:p>
          <a:p>
            <a:pPr marL="400050"/>
            <a:endParaRPr lang="en-GB" sz="2200" dirty="0">
              <a:solidFill>
                <a:srgbClr val="FF0000"/>
              </a:solidFill>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0108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D9B8F-B7DB-4760-8257-2A7B733ED624}"/>
              </a:ext>
            </a:extLst>
          </p:cNvPr>
          <p:cNvSpPr>
            <a:spLocks noGrp="1"/>
          </p:cNvSpPr>
          <p:nvPr>
            <p:ph type="title"/>
          </p:nvPr>
        </p:nvSpPr>
        <p:spPr/>
        <p:txBody>
          <a:bodyPr/>
          <a:lstStyle/>
          <a:p>
            <a:r>
              <a:rPr lang="en-GB" dirty="0"/>
              <a:t>Previous Discussion Points </a:t>
            </a:r>
          </a:p>
        </p:txBody>
      </p:sp>
      <p:sp>
        <p:nvSpPr>
          <p:cNvPr id="3" name="Content Placeholder 2">
            <a:extLst>
              <a:ext uri="{FF2B5EF4-FFF2-40B4-BE49-F238E27FC236}">
                <a16:creationId xmlns:a16="http://schemas.microsoft.com/office/drawing/2014/main" id="{66C2CCA4-2906-405D-A594-12F336674694}"/>
              </a:ext>
            </a:extLst>
          </p:cNvPr>
          <p:cNvSpPr>
            <a:spLocks noGrp="1"/>
          </p:cNvSpPr>
          <p:nvPr>
            <p:ph idx="1"/>
          </p:nvPr>
        </p:nvSpPr>
        <p:spPr/>
        <p:txBody>
          <a:bodyPr>
            <a:normAutofit fontScale="92500" lnSpcReduction="10000"/>
          </a:bodyPr>
          <a:lstStyle/>
          <a:p>
            <a:r>
              <a:rPr lang="en-GB" sz="2000" dirty="0">
                <a:solidFill>
                  <a:srgbClr val="FF0000"/>
                </a:solidFill>
              </a:rPr>
              <a:t>Test Environment – until now there has been no enduring requirement </a:t>
            </a:r>
          </a:p>
          <a:p>
            <a:pPr lvl="1"/>
            <a:r>
              <a:rPr lang="en-GB" sz="1800" dirty="0">
                <a:solidFill>
                  <a:srgbClr val="FF0000"/>
                </a:solidFill>
              </a:rPr>
              <a:t>DCC are proposing that </a:t>
            </a:r>
            <a:r>
              <a:rPr lang="en-GB" sz="1800" i="1" dirty="0">
                <a:solidFill>
                  <a:srgbClr val="FF0000"/>
                </a:solidFill>
              </a:rPr>
              <a:t>they</a:t>
            </a:r>
            <a:r>
              <a:rPr lang="en-GB" sz="1800" dirty="0">
                <a:solidFill>
                  <a:srgbClr val="FF0000"/>
                </a:solidFill>
              </a:rPr>
              <a:t> provide an enduring environment will now be required, we do not believe that we have a permanent test environment requirement</a:t>
            </a:r>
          </a:p>
          <a:p>
            <a:r>
              <a:rPr lang="en-GB" sz="2000" dirty="0"/>
              <a:t>When does Xoserve stop onboarding new customers for services that are moving to GES? Agree no further customers to be onboarded post 01 May 2022. No further Research Body requests assessed post 01 April 2022. </a:t>
            </a:r>
          </a:p>
          <a:p>
            <a:r>
              <a:rPr lang="en-GB" sz="2000" dirty="0">
                <a:solidFill>
                  <a:srgbClr val="FF0000"/>
                </a:solidFill>
              </a:rPr>
              <a:t>Update on XRN5471 (Services to release data to UNC parties) </a:t>
            </a:r>
          </a:p>
          <a:p>
            <a:r>
              <a:rPr lang="en-GB" sz="2000" dirty="0"/>
              <a:t>DSC party access to GES post CSS go live:</a:t>
            </a:r>
          </a:p>
          <a:p>
            <a:pPr lvl="1"/>
            <a:r>
              <a:rPr lang="en-GB" sz="1800" dirty="0"/>
              <a:t>DNs access as a REC Party (no separate Access Agreement) </a:t>
            </a:r>
          </a:p>
          <a:p>
            <a:pPr lvl="1"/>
            <a:r>
              <a:rPr lang="en-GB" sz="1800" dirty="0"/>
              <a:t>Shippers access as  Non-Party REC Service User (sign separate Access Agreement)</a:t>
            </a:r>
          </a:p>
          <a:p>
            <a:endParaRPr lang="en-GB" sz="2000" dirty="0">
              <a:solidFill>
                <a:srgbClr val="FF0000"/>
              </a:solidFill>
            </a:endParaRPr>
          </a:p>
        </p:txBody>
      </p:sp>
    </p:spTree>
    <p:extLst>
      <p:ext uri="{BB962C8B-B14F-4D97-AF65-F5344CB8AC3E}">
        <p14:creationId xmlns:p14="http://schemas.microsoft.com/office/powerpoint/2010/main" val="1814970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A642-1215-4877-9FFC-AD480E3DFF1E}"/>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3B85727-F5E9-4EFB-B763-03CAF045E89B}"/>
              </a:ext>
            </a:extLst>
          </p:cNvPr>
          <p:cNvSpPr>
            <a:spLocks noGrp="1"/>
          </p:cNvSpPr>
          <p:nvPr>
            <p:ph idx="1"/>
          </p:nvPr>
        </p:nvSpPr>
        <p:spPr/>
        <p:txBody>
          <a:bodyPr>
            <a:normAutofit fontScale="32500" lnSpcReduction="20000"/>
          </a:bodyPr>
          <a:lstStyle/>
          <a:p>
            <a:pPr marL="400050"/>
            <a:r>
              <a:rPr lang="en-GB" sz="2800" dirty="0"/>
              <a:t>Xoserve to assess changes that will be required to the DSC at V3 go live – expect changes to fall into the following categories: cosmetic changes to align to UNC changes; changes to remove services that more into GES; removal of M Number Data File; introduction of GRDA role.  </a:t>
            </a:r>
            <a:r>
              <a:rPr lang="en-GB" sz="2800" dirty="0">
                <a:solidFill>
                  <a:srgbClr val="FF0000"/>
                </a:solidFill>
              </a:rPr>
              <a:t>Propose changes to be drafted for approval at May CoMC and to take effect from CSS Go Live. </a:t>
            </a:r>
          </a:p>
          <a:p>
            <a:pPr marL="400050"/>
            <a:endParaRPr lang="en-GB" sz="2800" dirty="0">
              <a:solidFill>
                <a:srgbClr val="FF0000"/>
              </a:solidFill>
            </a:endParaRPr>
          </a:p>
          <a:p>
            <a:pPr marL="400050"/>
            <a:r>
              <a:rPr lang="en-GB" sz="2800" dirty="0">
                <a:solidFill>
                  <a:srgbClr val="FF0000"/>
                </a:solidFill>
              </a:rPr>
              <a:t>Changes will be required to the CDSP Service Document -Third Party and Additional Services Policy (for approval at April CoMC) </a:t>
            </a:r>
          </a:p>
          <a:p>
            <a:pPr marL="800100" lvl="1"/>
            <a:r>
              <a:rPr lang="en-US" sz="2800" dirty="0"/>
              <a:t>2.3.1 (e) the aggregate amount of the CDSP's turnover attributable to Third Party Services (excluding Charges payable under UK Link User Agreements) does not, and will not as a result of entering into the TPS Agreement, exceed 2.5% of the CDSP's overall turnover; and </a:t>
            </a:r>
            <a:r>
              <a:rPr lang="en-US" sz="2800" dirty="0">
                <a:solidFill>
                  <a:srgbClr val="FF0000"/>
                </a:solidFill>
              </a:rPr>
              <a:t>[propose to either carve out provision of GES or increase limit to 10%]</a:t>
            </a:r>
          </a:p>
          <a:p>
            <a:pPr marL="800100" lvl="1"/>
            <a:r>
              <a:rPr lang="en-US" sz="2800" dirty="0"/>
              <a:t>2.4.1 ((b) other than in respect of a UK Link User Agreement with a Trader User </a:t>
            </a:r>
            <a:r>
              <a:rPr lang="en-US" sz="2800" dirty="0">
                <a:solidFill>
                  <a:srgbClr val="FF0000"/>
                </a:solidFill>
              </a:rPr>
              <a:t>[or the provision of the Gas Enquiry Service to RECCo],</a:t>
            </a:r>
            <a:r>
              <a:rPr lang="en-US" sz="2800" dirty="0"/>
              <a:t>  the term of the TPS Agreement does not exceed 24 months', or the CDSP may terminate the TPS Agreement without liability on not more than 24 months notice;</a:t>
            </a:r>
          </a:p>
          <a:p>
            <a:endParaRPr lang="en-GB" sz="2800" dirty="0">
              <a:solidFill>
                <a:srgbClr val="FF0000"/>
              </a:solidFill>
            </a:endParaRPr>
          </a:p>
          <a:p>
            <a:r>
              <a:rPr lang="en-GB" sz="2800" dirty="0">
                <a:solidFill>
                  <a:srgbClr val="FF0000"/>
                </a:solidFill>
              </a:rPr>
              <a:t>DSC Service Line Review has been initiated, and has progressed (see subsequent slides)</a:t>
            </a:r>
          </a:p>
          <a:p>
            <a:pPr marL="57150" indent="0">
              <a:buNone/>
            </a:pPr>
            <a:endParaRPr lang="en-GB" sz="2800" dirty="0"/>
          </a:p>
          <a:p>
            <a:pPr marL="400050"/>
            <a:r>
              <a:rPr lang="en-GB" sz="2800" dirty="0"/>
              <a:t>Commence work to remove M Number Data File at V3 go live – </a:t>
            </a:r>
            <a:r>
              <a:rPr lang="en-GB" sz="2800" dirty="0">
                <a:solidFill>
                  <a:srgbClr val="FF0000"/>
                </a:solidFill>
              </a:rPr>
              <a:t>email to Ofgem requesting extension of service. </a:t>
            </a:r>
          </a:p>
          <a:p>
            <a:pPr marL="400050"/>
            <a:endParaRPr lang="en-GB" sz="2800" dirty="0"/>
          </a:p>
          <a:p>
            <a:pPr marL="400050"/>
            <a:r>
              <a:rPr lang="en-GB" sz="2800" dirty="0"/>
              <a:t>Assessing options to support DSC party access to data –  </a:t>
            </a:r>
            <a:r>
              <a:rPr lang="en-GB" sz="2800" dirty="0">
                <a:solidFill>
                  <a:srgbClr val="FF0000"/>
                </a:solidFill>
              </a:rPr>
              <a:t>discussion to be held following issue of customer communication relating to services being removed</a:t>
            </a:r>
            <a:endParaRPr lang="en-GB" sz="2800" dirty="0"/>
          </a:p>
          <a:p>
            <a:endParaRPr lang="en-GB" sz="2800" dirty="0">
              <a:solidFill>
                <a:srgbClr val="FF0000"/>
              </a:solidFill>
            </a:endParaRPr>
          </a:p>
          <a:p>
            <a:r>
              <a:rPr lang="en-GB" sz="2800" dirty="0">
                <a:solidFill>
                  <a:srgbClr val="FF0000"/>
                </a:solidFill>
              </a:rPr>
              <a:t>Industry seminar held during 1st week of April – FAQs published on REC Portal and Salesforce</a:t>
            </a:r>
          </a:p>
          <a:p>
            <a:pPr marL="0" indent="0">
              <a:buNone/>
            </a:pPr>
            <a:endParaRPr lang="en-GB" sz="2800" dirty="0">
              <a:solidFill>
                <a:srgbClr val="FF0000"/>
              </a:solidFill>
            </a:endParaRPr>
          </a:p>
          <a:p>
            <a:r>
              <a:rPr lang="en-GB" sz="2800" dirty="0">
                <a:solidFill>
                  <a:srgbClr val="FF0000"/>
                </a:solidFill>
              </a:rPr>
              <a:t>Further comms to be shared over coming weeks</a:t>
            </a:r>
          </a:p>
        </p:txBody>
      </p:sp>
    </p:spTree>
    <p:extLst>
      <p:ext uri="{BB962C8B-B14F-4D97-AF65-F5344CB8AC3E}">
        <p14:creationId xmlns:p14="http://schemas.microsoft.com/office/powerpoint/2010/main" val="398410535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01f7a547-d57a-44ce-a211-81869c79743b"/>
    <ds:schemaRef ds:uri="http://schemas.microsoft.com/office/infopath/2007/PartnerControls"/>
    <ds:schemaRef ds:uri="http://purl.org/dc/elements/1.1/"/>
    <ds:schemaRef ds:uri="3092569d-7549-4f1f-b838-122d264c6bd8"/>
    <ds:schemaRef ds:uri="http://purl.org/dc/term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40545E1-4EB1-4131-9526-43AE4A549630}"/>
</file>

<file path=docProps/app.xml><?xml version="1.0" encoding="utf-8"?>
<Properties xmlns="http://schemas.openxmlformats.org/officeDocument/2006/extended-properties" xmlns:vt="http://schemas.openxmlformats.org/officeDocument/2006/docPropsVTypes">
  <Template/>
  <TotalTime>43392</TotalTime>
  <Words>2078</Words>
  <Application>Microsoft Office PowerPoint</Application>
  <PresentationFormat>On-screen Show (16:9)</PresentationFormat>
  <Paragraphs>285</Paragraphs>
  <Slides>17</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Wingdings</vt:lpstr>
      <vt:lpstr>xoserve templates</vt:lpstr>
      <vt:lpstr>Office Theme</vt:lpstr>
      <vt:lpstr>REC Update </vt:lpstr>
      <vt:lpstr>Planned Meetings Update &amp; Key Milestones</vt:lpstr>
      <vt:lpstr>Ofgem Consultation Update V2 </vt:lpstr>
      <vt:lpstr>Ofgem Consultation Update V3 </vt:lpstr>
      <vt:lpstr>SCR- Impacts to UNC </vt:lpstr>
      <vt:lpstr>Release of Protected Information to RECCo</vt:lpstr>
      <vt:lpstr>Activities Completed </vt:lpstr>
      <vt:lpstr>Previous Discussion Points </vt:lpstr>
      <vt:lpstr>Next Steps</vt:lpstr>
      <vt:lpstr>Other CM Engagements</vt:lpstr>
      <vt:lpstr>Other CM Engagements – for awareness</vt:lpstr>
      <vt:lpstr>Change Management Assessments</vt:lpstr>
      <vt:lpstr>DSC Service Lines Update </vt:lpstr>
      <vt:lpstr>DSC Service Lines</vt:lpstr>
      <vt:lpstr>Direct Services Code Services</vt:lpstr>
      <vt:lpstr>Agency Services GT - Non-Code</vt:lpstr>
      <vt:lpstr>Agency Services GT - Non-Code</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Angela Clarke</cp:lastModifiedBy>
  <cp:revision>53</cp:revision>
  <cp:lastPrinted>2019-04-24T14:22:54Z</cp:lastPrinted>
  <dcterms:created xsi:type="dcterms:W3CDTF">2011-09-20T14:58:41Z</dcterms:created>
  <dcterms:modified xsi:type="dcterms:W3CDTF">2022-04-08T11:00:20Z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