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3" r:id="rId5"/>
  </p:sldMasterIdLst>
  <p:notesMasterIdLst>
    <p:notesMasterId r:id="rId12"/>
  </p:notesMasterIdLst>
  <p:handoutMasterIdLst>
    <p:handoutMasterId r:id="rId13"/>
  </p:handoutMasterIdLst>
  <p:sldIdLst>
    <p:sldId id="352" r:id="rId6"/>
    <p:sldId id="1792" r:id="rId7"/>
    <p:sldId id="1799" r:id="rId8"/>
    <p:sldId id="1804" r:id="rId9"/>
    <p:sldId id="1803" r:id="rId10"/>
    <p:sldId id="1800" r:id="rId11"/>
  </p:sldIdLst>
  <p:sldSz cx="9144000" cy="5143500" type="screen16x9"/>
  <p:notesSz cx="6797675" cy="9928225"/>
  <p:defaultTextStyle>
    <a:defPPr>
      <a:defRPr lang="en-US"/>
    </a:defPPr>
    <a:lvl1pPr algn="l" defTabSz="457178" rtl="0" fontAlgn="base">
      <a:spcBef>
        <a:spcPct val="0"/>
      </a:spcBef>
      <a:spcAft>
        <a:spcPct val="0"/>
      </a:spcAft>
      <a:defRPr kern="1200">
        <a:solidFill>
          <a:schemeClr val="tx1"/>
        </a:solidFill>
        <a:latin typeface="Arial" charset="0"/>
        <a:ea typeface="ＭＳ Ｐゴシック" pitchFamily="34" charset="-128"/>
        <a:cs typeface="+mn-cs"/>
      </a:defRPr>
    </a:lvl1pPr>
    <a:lvl2pPr marL="457178" algn="l" defTabSz="457178" rtl="0" fontAlgn="base">
      <a:spcBef>
        <a:spcPct val="0"/>
      </a:spcBef>
      <a:spcAft>
        <a:spcPct val="0"/>
      </a:spcAft>
      <a:defRPr kern="1200">
        <a:solidFill>
          <a:schemeClr val="tx1"/>
        </a:solidFill>
        <a:latin typeface="Arial" charset="0"/>
        <a:ea typeface="ＭＳ Ｐゴシック" pitchFamily="34" charset="-128"/>
        <a:cs typeface="+mn-cs"/>
      </a:defRPr>
    </a:lvl2pPr>
    <a:lvl3pPr marL="914355" algn="l" defTabSz="457178" rtl="0" fontAlgn="base">
      <a:spcBef>
        <a:spcPct val="0"/>
      </a:spcBef>
      <a:spcAft>
        <a:spcPct val="0"/>
      </a:spcAft>
      <a:defRPr kern="1200">
        <a:solidFill>
          <a:schemeClr val="tx1"/>
        </a:solidFill>
        <a:latin typeface="Arial" charset="0"/>
        <a:ea typeface="ＭＳ Ｐゴシック" pitchFamily="34" charset="-128"/>
        <a:cs typeface="+mn-cs"/>
      </a:defRPr>
    </a:lvl3pPr>
    <a:lvl4pPr marL="1371532" algn="l" defTabSz="457178" rtl="0" fontAlgn="base">
      <a:spcBef>
        <a:spcPct val="0"/>
      </a:spcBef>
      <a:spcAft>
        <a:spcPct val="0"/>
      </a:spcAft>
      <a:defRPr kern="1200">
        <a:solidFill>
          <a:schemeClr val="tx1"/>
        </a:solidFill>
        <a:latin typeface="Arial" charset="0"/>
        <a:ea typeface="ＭＳ Ｐゴシック" pitchFamily="34" charset="-128"/>
        <a:cs typeface="+mn-cs"/>
      </a:defRPr>
    </a:lvl4pPr>
    <a:lvl5pPr marL="1828709" algn="l" defTabSz="457178" rtl="0" fontAlgn="base">
      <a:spcBef>
        <a:spcPct val="0"/>
      </a:spcBef>
      <a:spcAft>
        <a:spcPct val="0"/>
      </a:spcAft>
      <a:defRPr kern="1200">
        <a:solidFill>
          <a:schemeClr val="tx1"/>
        </a:solidFill>
        <a:latin typeface="Arial" charset="0"/>
        <a:ea typeface="ＭＳ Ｐゴシック" pitchFamily="34" charset="-128"/>
        <a:cs typeface="+mn-cs"/>
      </a:defRPr>
    </a:lvl5pPr>
    <a:lvl6pPr marL="2285886" algn="l" defTabSz="914355" rtl="0" eaLnBrk="1" latinLnBrk="0" hangingPunct="1">
      <a:defRPr kern="1200">
        <a:solidFill>
          <a:schemeClr val="tx1"/>
        </a:solidFill>
        <a:latin typeface="Arial" charset="0"/>
        <a:ea typeface="ＭＳ Ｐゴシック" pitchFamily="34" charset="-128"/>
        <a:cs typeface="+mn-cs"/>
      </a:defRPr>
    </a:lvl6pPr>
    <a:lvl7pPr marL="2743064" algn="l" defTabSz="914355" rtl="0" eaLnBrk="1" latinLnBrk="0" hangingPunct="1">
      <a:defRPr kern="1200">
        <a:solidFill>
          <a:schemeClr val="tx1"/>
        </a:solidFill>
        <a:latin typeface="Arial" charset="0"/>
        <a:ea typeface="ＭＳ Ｐゴシック" pitchFamily="34" charset="-128"/>
        <a:cs typeface="+mn-cs"/>
      </a:defRPr>
    </a:lvl7pPr>
    <a:lvl8pPr marL="3200240" algn="l" defTabSz="914355" rtl="0" eaLnBrk="1" latinLnBrk="0" hangingPunct="1">
      <a:defRPr kern="1200">
        <a:solidFill>
          <a:schemeClr val="tx1"/>
        </a:solidFill>
        <a:latin typeface="Arial" charset="0"/>
        <a:ea typeface="ＭＳ Ｐゴシック" pitchFamily="34" charset="-128"/>
        <a:cs typeface="+mn-cs"/>
      </a:defRPr>
    </a:lvl8pPr>
    <a:lvl9pPr marL="3657418" algn="l" defTabSz="914355"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18">
          <p15:clr>
            <a:srgbClr val="A4A3A4"/>
          </p15:clr>
        </p15:guide>
        <p15:guide id="3" orient="horz" pos="3127">
          <p15:clr>
            <a:srgbClr val="A4A3A4"/>
          </p15:clr>
        </p15:guide>
        <p15:guide id="4"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ne Williams" initials="DW" lastIdx="8" clrIdx="0"/>
  <p:cmAuthor id="1" name="Evans, Emily" initials="EE" lastIdx="1" clrIdx="1">
    <p:extLst>
      <p:ext uri="{19B8F6BF-5375-455C-9EA6-DF929625EA0E}">
        <p15:presenceInfo xmlns:p15="http://schemas.microsoft.com/office/powerpoint/2012/main" userId="S::emily.Evans@xoserve.com::a5b2f5e1-7480-4cc5-bcf8-2321e34a19e6" providerId="AD"/>
      </p:ext>
    </p:extLst>
  </p:cmAuthor>
  <p:cmAuthor id="2" name="Patel, Ranjit" initials="PR" lastIdx="4" clrIdx="2">
    <p:extLst>
      <p:ext uri="{19B8F6BF-5375-455C-9EA6-DF929625EA0E}">
        <p15:presenceInfo xmlns:p15="http://schemas.microsoft.com/office/powerpoint/2012/main" userId="S-1-5-21-4145888014-839675345-3125187760-3351" providerId="AD"/>
      </p:ext>
    </p:extLst>
  </p:cmAuthor>
  <p:cmAuthor id="3" name="Turpin, Dave" initials="TD" lastIdx="2" clrIdx="3">
    <p:extLst>
      <p:ext uri="{19B8F6BF-5375-455C-9EA6-DF929625EA0E}">
        <p15:presenceInfo xmlns:p15="http://schemas.microsoft.com/office/powerpoint/2012/main" userId="S::dave.turpin@xoserve.com::038c2abc-d4cb-4733-8675-41eb49f6e754" providerId="AD"/>
      </p:ext>
    </p:extLst>
  </p:cmAuthor>
  <p:cmAuthor id="4" name="McGlone, Jayne" initials="MJ" lastIdx="1" clrIdx="4">
    <p:extLst>
      <p:ext uri="{19B8F6BF-5375-455C-9EA6-DF929625EA0E}">
        <p15:presenceInfo xmlns:p15="http://schemas.microsoft.com/office/powerpoint/2012/main" userId="S::jayne.mcglone@xoserve.com::f5976ee6-f269-451c-ab96-754f27ca3b3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A412"/>
    <a:srgbClr val="FFCC00"/>
    <a:srgbClr val="D2232A"/>
    <a:srgbClr val="EEECE1"/>
    <a:srgbClr val="CCFF99"/>
    <a:srgbClr val="F09F0E"/>
    <a:srgbClr val="3E5AA8"/>
    <a:srgbClr val="0070C0"/>
    <a:srgbClr val="C0C0C0"/>
    <a:srgbClr val="1D3E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CA662F7-D517-4B0E-8C1E-0FF2E9E16701}" v="1687" dt="2022-03-16T10:38:12.5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3" d="100"/>
          <a:sy n="103" d="100"/>
        </p:scale>
        <p:origin x="642" y="108"/>
      </p:cViewPr>
      <p:guideLst>
        <p:guide orient="horz" pos="162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110"/>
        <p:guide pos="2118"/>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2"/>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30" tIns="45716" rIns="91430" bIns="45716"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849688" y="2"/>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30" tIns="45716" rIns="91430" bIns="45716"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16/03/2022</a:t>
            </a:fld>
            <a:endParaRPr lang="en-GB"/>
          </a:p>
        </p:txBody>
      </p:sp>
      <p:sp>
        <p:nvSpPr>
          <p:cNvPr id="65540" name="Rectangle 4"/>
          <p:cNvSpPr>
            <a:spLocks noGrp="1" noChangeArrowheads="1"/>
          </p:cNvSpPr>
          <p:nvPr>
            <p:ph type="ftr" sz="quarter" idx="2"/>
          </p:nvPr>
        </p:nvSpPr>
        <p:spPr bwMode="auto">
          <a:xfrm>
            <a:off x="0" y="9429752"/>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30" tIns="45716" rIns="91430" bIns="45716"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849688" y="9429752"/>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30" tIns="45716" rIns="91430" bIns="45716"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01" cy="496412"/>
          </a:xfrm>
          <a:prstGeom prst="rect">
            <a:avLst/>
          </a:prstGeom>
        </p:spPr>
        <p:txBody>
          <a:bodyPr vert="horz" lIns="92130" tIns="46064" rIns="92130" bIns="46064" rtlCol="0"/>
          <a:lstStyle>
            <a:lvl1pPr algn="l">
              <a:defRPr sz="1200"/>
            </a:lvl1pPr>
          </a:lstStyle>
          <a:p>
            <a:endParaRPr lang="en-GB"/>
          </a:p>
        </p:txBody>
      </p:sp>
      <p:sp>
        <p:nvSpPr>
          <p:cNvPr id="3" name="Date Placeholder 2"/>
          <p:cNvSpPr>
            <a:spLocks noGrp="1"/>
          </p:cNvSpPr>
          <p:nvPr>
            <p:ph type="dt" idx="1"/>
          </p:nvPr>
        </p:nvSpPr>
        <p:spPr>
          <a:xfrm>
            <a:off x="3849771" y="0"/>
            <a:ext cx="2946301" cy="496412"/>
          </a:xfrm>
          <a:prstGeom prst="rect">
            <a:avLst/>
          </a:prstGeom>
        </p:spPr>
        <p:txBody>
          <a:bodyPr vert="horz" lIns="92130" tIns="46064" rIns="92130" bIns="46064" rtlCol="0"/>
          <a:lstStyle>
            <a:lvl1pPr algn="r">
              <a:defRPr sz="1200"/>
            </a:lvl1pPr>
          </a:lstStyle>
          <a:p>
            <a:fld id="{4F0B033A-D7A2-4873-87D3-52E71CC76346}" type="datetimeFigureOut">
              <a:rPr lang="en-GB" smtClean="0"/>
              <a:t>16/03/2022</a:t>
            </a:fld>
            <a:endParaRPr lang="en-GB"/>
          </a:p>
        </p:txBody>
      </p:sp>
      <p:sp>
        <p:nvSpPr>
          <p:cNvPr id="4" name="Slide Image Placeholder 3"/>
          <p:cNvSpPr>
            <a:spLocks noGrp="1" noRot="1" noChangeAspect="1"/>
          </p:cNvSpPr>
          <p:nvPr>
            <p:ph type="sldImg" idx="2"/>
          </p:nvPr>
        </p:nvSpPr>
        <p:spPr>
          <a:xfrm>
            <a:off x="92075" y="746125"/>
            <a:ext cx="6613525" cy="3721100"/>
          </a:xfrm>
          <a:prstGeom prst="rect">
            <a:avLst/>
          </a:prstGeom>
          <a:noFill/>
          <a:ln w="12700">
            <a:solidFill>
              <a:prstClr val="black"/>
            </a:solidFill>
          </a:ln>
        </p:spPr>
        <p:txBody>
          <a:bodyPr vert="horz" lIns="92130" tIns="46064" rIns="92130" bIns="46064" rtlCol="0" anchor="ctr"/>
          <a:lstStyle/>
          <a:p>
            <a:endParaRPr lang="en-GB"/>
          </a:p>
        </p:txBody>
      </p:sp>
      <p:sp>
        <p:nvSpPr>
          <p:cNvPr id="5" name="Notes Placeholder 4"/>
          <p:cNvSpPr>
            <a:spLocks noGrp="1"/>
          </p:cNvSpPr>
          <p:nvPr>
            <p:ph type="body" sz="quarter" idx="3"/>
          </p:nvPr>
        </p:nvSpPr>
        <p:spPr>
          <a:xfrm>
            <a:off x="680410" y="4716705"/>
            <a:ext cx="5436856" cy="4467701"/>
          </a:xfrm>
          <a:prstGeom prst="rect">
            <a:avLst/>
          </a:prstGeom>
        </p:spPr>
        <p:txBody>
          <a:bodyPr vert="horz" lIns="92130" tIns="46064" rIns="92130" bIns="4606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219"/>
            <a:ext cx="2946301" cy="496412"/>
          </a:xfrm>
          <a:prstGeom prst="rect">
            <a:avLst/>
          </a:prstGeom>
        </p:spPr>
        <p:txBody>
          <a:bodyPr vert="horz" lIns="92130" tIns="46064" rIns="92130" bIns="46064" rtlCol="0" anchor="b"/>
          <a:lstStyle>
            <a:lvl1pPr algn="l">
              <a:defRPr sz="1200"/>
            </a:lvl1pPr>
          </a:lstStyle>
          <a:p>
            <a:endParaRPr lang="en-GB"/>
          </a:p>
        </p:txBody>
      </p:sp>
      <p:sp>
        <p:nvSpPr>
          <p:cNvPr id="7" name="Slide Number Placeholder 6"/>
          <p:cNvSpPr>
            <a:spLocks noGrp="1"/>
          </p:cNvSpPr>
          <p:nvPr>
            <p:ph type="sldNum" sz="quarter" idx="5"/>
          </p:nvPr>
        </p:nvSpPr>
        <p:spPr>
          <a:xfrm>
            <a:off x="3849771" y="9430219"/>
            <a:ext cx="2946301" cy="496412"/>
          </a:xfrm>
          <a:prstGeom prst="rect">
            <a:avLst/>
          </a:prstGeom>
        </p:spPr>
        <p:txBody>
          <a:bodyPr vert="horz" lIns="92130" tIns="46064" rIns="92130" bIns="46064" rtlCol="0" anchor="b"/>
          <a:lstStyle>
            <a:lvl1pPr algn="r">
              <a:defRPr sz="1200"/>
            </a:lvl1pPr>
          </a:lstStyle>
          <a:p>
            <a:fld id="{CBAFCE3B-317D-4AE0-BC7F-8267412B7C4C}" type="slidenum">
              <a:rPr lang="en-GB" smtClean="0"/>
              <a:t>‹#›</a:t>
            </a:fld>
            <a:endParaRPr lang="en-GB"/>
          </a:p>
        </p:txBody>
      </p:sp>
    </p:spTree>
    <p:extLst>
      <p:ext uri="{BB962C8B-B14F-4D97-AF65-F5344CB8AC3E}">
        <p14:creationId xmlns:p14="http://schemas.microsoft.com/office/powerpoint/2010/main" val="2891876015"/>
      </p:ext>
    </p:extLst>
  </p:cSld>
  <p:clrMap bg1="lt1" tx1="dk1" bg2="lt2" tx2="dk2" accent1="accent1" accent2="accent2" accent3="accent3" accent4="accent4" accent5="accent5" accent6="accent6" hlink="hlink" folHlink="folHlink"/>
  <p:hf hdr="0" ftr="0" dt="0"/>
  <p:notesStyle>
    <a:lvl1pPr marL="0" algn="l" defTabSz="914355" rtl="0" eaLnBrk="1" latinLnBrk="0" hangingPunct="1">
      <a:defRPr sz="1200" kern="1200">
        <a:solidFill>
          <a:schemeClr val="tx1"/>
        </a:solidFill>
        <a:latin typeface="+mn-lt"/>
        <a:ea typeface="+mn-ea"/>
        <a:cs typeface="+mn-cs"/>
      </a:defRPr>
    </a:lvl1pPr>
    <a:lvl2pPr marL="457178" algn="l" defTabSz="914355" rtl="0" eaLnBrk="1" latinLnBrk="0" hangingPunct="1">
      <a:defRPr sz="1200" kern="1200">
        <a:solidFill>
          <a:schemeClr val="tx1"/>
        </a:solidFill>
        <a:latin typeface="+mn-lt"/>
        <a:ea typeface="+mn-ea"/>
        <a:cs typeface="+mn-cs"/>
      </a:defRPr>
    </a:lvl2pPr>
    <a:lvl3pPr marL="914355" algn="l" defTabSz="914355" rtl="0" eaLnBrk="1" latinLnBrk="0" hangingPunct="1">
      <a:defRPr sz="1200" kern="1200">
        <a:solidFill>
          <a:schemeClr val="tx1"/>
        </a:solidFill>
        <a:latin typeface="+mn-lt"/>
        <a:ea typeface="+mn-ea"/>
        <a:cs typeface="+mn-cs"/>
      </a:defRPr>
    </a:lvl3pPr>
    <a:lvl4pPr marL="1371532" algn="l" defTabSz="914355" rtl="0" eaLnBrk="1" latinLnBrk="0" hangingPunct="1">
      <a:defRPr sz="1200" kern="1200">
        <a:solidFill>
          <a:schemeClr val="tx1"/>
        </a:solidFill>
        <a:latin typeface="+mn-lt"/>
        <a:ea typeface="+mn-ea"/>
        <a:cs typeface="+mn-cs"/>
      </a:defRPr>
    </a:lvl4pPr>
    <a:lvl5pPr marL="1828709" algn="l" defTabSz="914355" rtl="0" eaLnBrk="1" latinLnBrk="0" hangingPunct="1">
      <a:defRPr sz="1200" kern="1200">
        <a:solidFill>
          <a:schemeClr val="tx1"/>
        </a:solidFill>
        <a:latin typeface="+mn-lt"/>
        <a:ea typeface="+mn-ea"/>
        <a:cs typeface="+mn-cs"/>
      </a:defRPr>
    </a:lvl5pPr>
    <a:lvl6pPr marL="2285886" algn="l" defTabSz="914355" rtl="0" eaLnBrk="1" latinLnBrk="0" hangingPunct="1">
      <a:defRPr sz="1200" kern="1200">
        <a:solidFill>
          <a:schemeClr val="tx1"/>
        </a:solidFill>
        <a:latin typeface="+mn-lt"/>
        <a:ea typeface="+mn-ea"/>
        <a:cs typeface="+mn-cs"/>
      </a:defRPr>
    </a:lvl6pPr>
    <a:lvl7pPr marL="2743064" algn="l" defTabSz="914355" rtl="0" eaLnBrk="1" latinLnBrk="0" hangingPunct="1">
      <a:defRPr sz="1200" kern="1200">
        <a:solidFill>
          <a:schemeClr val="tx1"/>
        </a:solidFill>
        <a:latin typeface="+mn-lt"/>
        <a:ea typeface="+mn-ea"/>
        <a:cs typeface="+mn-cs"/>
      </a:defRPr>
    </a:lvl7pPr>
    <a:lvl8pPr marL="3200240" algn="l" defTabSz="914355" rtl="0" eaLnBrk="1" latinLnBrk="0" hangingPunct="1">
      <a:defRPr sz="1200" kern="1200">
        <a:solidFill>
          <a:schemeClr val="tx1"/>
        </a:solidFill>
        <a:latin typeface="+mn-lt"/>
        <a:ea typeface="+mn-ea"/>
        <a:cs typeface="+mn-cs"/>
      </a:defRPr>
    </a:lvl8pPr>
    <a:lvl9pPr marL="3657418" algn="l" defTabSz="91435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0507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94"/>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313153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9"/>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08086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6" y="-42360"/>
            <a:ext cx="8688388" cy="723900"/>
          </a:xfrm>
        </p:spPr>
        <p:txBody>
          <a:bodyPr/>
          <a:lstStyle>
            <a:lvl1pPr algn="l">
              <a:defRPr sz="3000">
                <a:solidFill>
                  <a:srgbClr val="1D3E61"/>
                </a:solidFill>
              </a:defRPr>
            </a:lvl1pPr>
          </a:lstStyle>
          <a:p>
            <a:r>
              <a:rPr lang="en-US"/>
              <a:t>Click to edit Master title style</a:t>
            </a:r>
            <a:endParaRPr lang="en-GB"/>
          </a:p>
        </p:txBody>
      </p:sp>
      <p:sp>
        <p:nvSpPr>
          <p:cNvPr id="3" name="Content Placeholder 2"/>
          <p:cNvSpPr>
            <a:spLocks noGrp="1"/>
          </p:cNvSpPr>
          <p:nvPr>
            <p:ph idx="1"/>
          </p:nvPr>
        </p:nvSpPr>
        <p:spPr>
          <a:xfrm>
            <a:off x="228600" y="681540"/>
            <a:ext cx="8686800" cy="34563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5"/>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130629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60342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39889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81029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3"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210974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9111447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3.png"/><Relationship Id="rId5" Type="http://schemas.openxmlformats.org/officeDocument/2006/relationships/slideLayout" Target="../slideLayouts/slideLayout8.xml"/><Relationship Id="rId10"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6"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6" y="4443966"/>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1" tIns="46036" rIns="92071" bIns="46036"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178" algn="ctr" rtl="0" fontAlgn="base">
        <a:spcBef>
          <a:spcPct val="0"/>
        </a:spcBef>
        <a:spcAft>
          <a:spcPct val="0"/>
        </a:spcAft>
        <a:defRPr sz="2800" b="1">
          <a:solidFill>
            <a:schemeClr val="tx1"/>
          </a:solidFill>
          <a:latin typeface="Arial" charset="0"/>
        </a:defRPr>
      </a:lvl6pPr>
      <a:lvl7pPr marL="914355" algn="ctr" rtl="0" fontAlgn="base">
        <a:spcBef>
          <a:spcPct val="0"/>
        </a:spcBef>
        <a:spcAft>
          <a:spcPct val="0"/>
        </a:spcAft>
        <a:defRPr sz="2800" b="1">
          <a:solidFill>
            <a:schemeClr val="tx1"/>
          </a:solidFill>
          <a:latin typeface="Arial" charset="0"/>
        </a:defRPr>
      </a:lvl7pPr>
      <a:lvl8pPr marL="1371532" algn="ctr" rtl="0" fontAlgn="base">
        <a:spcBef>
          <a:spcPct val="0"/>
        </a:spcBef>
        <a:spcAft>
          <a:spcPct val="0"/>
        </a:spcAft>
        <a:defRPr sz="2800" b="1">
          <a:solidFill>
            <a:schemeClr val="tx1"/>
          </a:solidFill>
          <a:latin typeface="Arial" charset="0"/>
        </a:defRPr>
      </a:lvl8pPr>
      <a:lvl9pPr marL="1828709" algn="ctr" rtl="0" fontAlgn="base">
        <a:spcBef>
          <a:spcPct val="0"/>
        </a:spcBef>
        <a:spcAft>
          <a:spcPct val="0"/>
        </a:spcAft>
        <a:defRPr sz="2800" b="1">
          <a:solidFill>
            <a:schemeClr val="tx1"/>
          </a:solidFill>
          <a:latin typeface="Arial" charset="0"/>
        </a:defRPr>
      </a:lvl9pPr>
    </p:titleStyle>
    <p:bodyStyle>
      <a:lvl1pPr marL="342884" indent="-342884"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13" indent="-285736"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2944" indent="-228588"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120"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297"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474"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652"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8829"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006"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355" rtl="0" eaLnBrk="1" latinLnBrk="0" hangingPunct="1">
        <a:defRPr sz="1800" kern="1200">
          <a:solidFill>
            <a:schemeClr val="tx1"/>
          </a:solidFill>
          <a:latin typeface="+mn-lt"/>
          <a:ea typeface="+mn-ea"/>
          <a:cs typeface="+mn-cs"/>
        </a:defRPr>
      </a:lvl1pPr>
      <a:lvl2pPr marL="457178" algn="l" defTabSz="914355" rtl="0" eaLnBrk="1" latinLnBrk="0" hangingPunct="1">
        <a:defRPr sz="1800" kern="1200">
          <a:solidFill>
            <a:schemeClr val="tx1"/>
          </a:solidFill>
          <a:latin typeface="+mn-lt"/>
          <a:ea typeface="+mn-ea"/>
          <a:cs typeface="+mn-cs"/>
        </a:defRPr>
      </a:lvl2pPr>
      <a:lvl3pPr marL="914355" algn="l" defTabSz="914355" rtl="0" eaLnBrk="1" latinLnBrk="0" hangingPunct="1">
        <a:defRPr sz="1800" kern="1200">
          <a:solidFill>
            <a:schemeClr val="tx1"/>
          </a:solidFill>
          <a:latin typeface="+mn-lt"/>
          <a:ea typeface="+mn-ea"/>
          <a:cs typeface="+mn-cs"/>
        </a:defRPr>
      </a:lvl3pPr>
      <a:lvl4pPr marL="1371532" algn="l" defTabSz="914355" rtl="0" eaLnBrk="1" latinLnBrk="0" hangingPunct="1">
        <a:defRPr sz="1800" kern="1200">
          <a:solidFill>
            <a:schemeClr val="tx1"/>
          </a:solidFill>
          <a:latin typeface="+mn-lt"/>
          <a:ea typeface="+mn-ea"/>
          <a:cs typeface="+mn-cs"/>
        </a:defRPr>
      </a:lvl4pPr>
      <a:lvl5pPr marL="1828709" algn="l" defTabSz="914355" rtl="0" eaLnBrk="1" latinLnBrk="0" hangingPunct="1">
        <a:defRPr sz="1800" kern="1200">
          <a:solidFill>
            <a:schemeClr val="tx1"/>
          </a:solidFill>
          <a:latin typeface="+mn-lt"/>
          <a:ea typeface="+mn-ea"/>
          <a:cs typeface="+mn-cs"/>
        </a:defRPr>
      </a:lvl5pPr>
      <a:lvl6pPr marL="2285886" algn="l" defTabSz="914355" rtl="0" eaLnBrk="1" latinLnBrk="0" hangingPunct="1">
        <a:defRPr sz="1800" kern="1200">
          <a:solidFill>
            <a:schemeClr val="tx1"/>
          </a:solidFill>
          <a:latin typeface="+mn-lt"/>
          <a:ea typeface="+mn-ea"/>
          <a:cs typeface="+mn-cs"/>
        </a:defRPr>
      </a:lvl6pPr>
      <a:lvl7pPr marL="2743064" algn="l" defTabSz="914355" rtl="0" eaLnBrk="1" latinLnBrk="0" hangingPunct="1">
        <a:defRPr sz="1800" kern="1200">
          <a:solidFill>
            <a:schemeClr val="tx1"/>
          </a:solidFill>
          <a:latin typeface="+mn-lt"/>
          <a:ea typeface="+mn-ea"/>
          <a:cs typeface="+mn-cs"/>
        </a:defRPr>
      </a:lvl7pPr>
      <a:lvl8pPr marL="3200240" algn="l" defTabSz="914355" rtl="0" eaLnBrk="1" latinLnBrk="0" hangingPunct="1">
        <a:defRPr sz="1800" kern="1200">
          <a:solidFill>
            <a:schemeClr val="tx1"/>
          </a:solidFill>
          <a:latin typeface="+mn-lt"/>
          <a:ea typeface="+mn-ea"/>
          <a:cs typeface="+mn-cs"/>
        </a:defRPr>
      </a:lvl8pPr>
      <a:lvl9pPr marL="3657418" algn="l" defTabSz="914355"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97493272"/>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477898"/>
            <a:ext cx="7772400" cy="1102519"/>
          </a:xfrm>
        </p:spPr>
        <p:txBody>
          <a:bodyPr>
            <a:normAutofit/>
          </a:bodyPr>
          <a:lstStyle/>
          <a:p>
            <a:r>
              <a:rPr lang="en-GB" sz="2000" dirty="0"/>
              <a:t>DPM Update </a:t>
            </a:r>
          </a:p>
        </p:txBody>
      </p:sp>
      <p:sp>
        <p:nvSpPr>
          <p:cNvPr id="5" name="Subtitle 4"/>
          <p:cNvSpPr>
            <a:spLocks noGrp="1"/>
          </p:cNvSpPr>
          <p:nvPr>
            <p:ph type="subTitle" idx="1"/>
          </p:nvPr>
        </p:nvSpPr>
        <p:spPr>
          <a:xfrm>
            <a:off x="1390596" y="2907014"/>
            <a:ext cx="6400800" cy="1314450"/>
          </a:xfrm>
        </p:spPr>
        <p:txBody>
          <a:bodyPr>
            <a:normAutofit/>
          </a:bodyPr>
          <a:lstStyle/>
          <a:p>
            <a:r>
              <a:rPr lang="en-GB" dirty="0"/>
              <a:t>Contract Management Committee</a:t>
            </a:r>
          </a:p>
        </p:txBody>
      </p:sp>
      <p:sp>
        <p:nvSpPr>
          <p:cNvPr id="2" name="Rectangle 1"/>
          <p:cNvSpPr/>
          <p:nvPr/>
        </p:nvSpPr>
        <p:spPr>
          <a:xfrm>
            <a:off x="3174666" y="2318807"/>
            <a:ext cx="2832660" cy="523220"/>
          </a:xfrm>
          <a:prstGeom prst="rect">
            <a:avLst/>
          </a:prstGeom>
        </p:spPr>
        <p:txBody>
          <a:bodyPr vert="horz" lIns="91440" tIns="45720" rIns="91440" bIns="45720" rtlCol="0" anchor="ctr">
            <a:normAutofit/>
          </a:bodyPr>
          <a:lstStyle/>
          <a:p>
            <a:pPr algn="ctr" defTabSz="914400"/>
            <a:r>
              <a:rPr lang="en-GB" b="1" dirty="0">
                <a:solidFill>
                  <a:srgbClr val="3E5AA8"/>
                </a:solidFill>
                <a:latin typeface="Arial" panose="020B0604020202020204" pitchFamily="34" charset="0"/>
                <a:ea typeface="+mj-ea"/>
                <a:cs typeface="Arial" panose="020B0604020202020204" pitchFamily="34" charset="0"/>
              </a:rPr>
              <a:t>March 2022</a:t>
            </a:r>
          </a:p>
        </p:txBody>
      </p:sp>
    </p:spTree>
    <p:extLst>
      <p:ext uri="{BB962C8B-B14F-4D97-AF65-F5344CB8AC3E}">
        <p14:creationId xmlns:p14="http://schemas.microsoft.com/office/powerpoint/2010/main" val="3324695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AF142-A84D-4780-BB51-36D642FD3271}"/>
              </a:ext>
            </a:extLst>
          </p:cNvPr>
          <p:cNvSpPr>
            <a:spLocks noGrp="1"/>
          </p:cNvSpPr>
          <p:nvPr>
            <p:ph type="title"/>
          </p:nvPr>
        </p:nvSpPr>
        <p:spPr/>
        <p:txBody>
          <a:bodyPr>
            <a:normAutofit/>
          </a:bodyPr>
          <a:lstStyle/>
          <a:p>
            <a:r>
              <a:rPr lang="en-GB" dirty="0"/>
              <a:t>DPM ‘For Information’ Changes</a:t>
            </a:r>
          </a:p>
        </p:txBody>
      </p:sp>
      <p:sp>
        <p:nvSpPr>
          <p:cNvPr id="3" name="Content Placeholder 2">
            <a:extLst>
              <a:ext uri="{FF2B5EF4-FFF2-40B4-BE49-F238E27FC236}">
                <a16:creationId xmlns:a16="http://schemas.microsoft.com/office/drawing/2014/main" id="{590336AD-F491-4AE8-BC92-95DA91EAF352}"/>
              </a:ext>
            </a:extLst>
          </p:cNvPr>
          <p:cNvSpPr>
            <a:spLocks noGrp="1"/>
          </p:cNvSpPr>
          <p:nvPr>
            <p:ph idx="1"/>
          </p:nvPr>
        </p:nvSpPr>
        <p:spPr/>
        <p:txBody>
          <a:bodyPr>
            <a:normAutofit/>
          </a:bodyPr>
          <a:lstStyle/>
          <a:p>
            <a:r>
              <a:rPr lang="en-GB" sz="1800" dirty="0"/>
              <a:t>At Jan 22 </a:t>
            </a:r>
            <a:r>
              <a:rPr lang="en-GB" sz="1800" dirty="0" err="1"/>
              <a:t>CoMC</a:t>
            </a:r>
            <a:r>
              <a:rPr lang="en-GB" sz="1800" dirty="0"/>
              <a:t>:</a:t>
            </a:r>
          </a:p>
          <a:p>
            <a:pPr lvl="1"/>
            <a:r>
              <a:rPr lang="en-GB" sz="1400" dirty="0"/>
              <a:t>We agreed the need to keep the DPM / DAM aligned in readiness for REC v3 Go Live</a:t>
            </a:r>
          </a:p>
          <a:p>
            <a:pPr lvl="2"/>
            <a:r>
              <a:rPr lang="en-GB" sz="1400" dirty="0"/>
              <a:t>This will help with Transition for when we want to split the DPM / DAM</a:t>
            </a:r>
          </a:p>
          <a:p>
            <a:pPr lvl="2"/>
            <a:r>
              <a:rPr lang="en-GB" sz="1400" dirty="0"/>
              <a:t>Ensure that the DPM / DAM is correct for CSS Go Live</a:t>
            </a:r>
          </a:p>
          <a:p>
            <a:pPr lvl="1"/>
            <a:r>
              <a:rPr lang="en-GB" sz="1400" dirty="0"/>
              <a:t>We indicated that changes to the DPM that were as a result of projected changes to the DAM we would send these to </a:t>
            </a:r>
            <a:r>
              <a:rPr lang="en-GB" sz="1400" dirty="0" err="1"/>
              <a:t>CoMC</a:t>
            </a:r>
            <a:r>
              <a:rPr lang="en-GB" sz="1400" dirty="0"/>
              <a:t> as ‘For Information’</a:t>
            </a:r>
          </a:p>
          <a:p>
            <a:r>
              <a:rPr lang="en-GB" sz="1600" dirty="0"/>
              <a:t>At Feb 22 </a:t>
            </a:r>
            <a:r>
              <a:rPr lang="en-GB" sz="1600" dirty="0" err="1"/>
              <a:t>CoMC</a:t>
            </a:r>
            <a:r>
              <a:rPr lang="en-GB" sz="1600" dirty="0"/>
              <a:t>:</a:t>
            </a:r>
          </a:p>
          <a:p>
            <a:pPr lvl="1"/>
            <a:r>
              <a:rPr lang="en-GB" sz="1400" dirty="0"/>
              <a:t>We added additional rows to the DPM / aligned these to existing UNC data items</a:t>
            </a:r>
          </a:p>
          <a:p>
            <a:pPr lvl="1"/>
            <a:r>
              <a:rPr lang="en-GB" sz="1400" dirty="0"/>
              <a:t>Elaborated the functionality introduced at CSS Implementation Date around release of REL data and CSS Registration information</a:t>
            </a:r>
          </a:p>
          <a:p>
            <a:pPr lvl="1"/>
            <a:endParaRPr lang="en-GB" sz="1400" dirty="0"/>
          </a:p>
          <a:p>
            <a:pPr lvl="1"/>
            <a:r>
              <a:rPr lang="en-GB" sz="1400" dirty="0"/>
              <a:t>Agreed that the PAFA data would continue to be managed under the DPM</a:t>
            </a:r>
          </a:p>
          <a:p>
            <a:pPr lvl="1"/>
            <a:endParaRPr lang="en-GB" sz="1400" dirty="0"/>
          </a:p>
          <a:p>
            <a:pPr lvl="1"/>
            <a:endParaRPr lang="en-GB" sz="1600" dirty="0">
              <a:solidFill>
                <a:srgbClr val="FF0000"/>
              </a:solidFill>
            </a:endParaRPr>
          </a:p>
        </p:txBody>
      </p:sp>
    </p:spTree>
    <p:extLst>
      <p:ext uri="{BB962C8B-B14F-4D97-AF65-F5344CB8AC3E}">
        <p14:creationId xmlns:p14="http://schemas.microsoft.com/office/powerpoint/2010/main" val="243941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AF142-A84D-4780-BB51-36D642FD3271}"/>
              </a:ext>
            </a:extLst>
          </p:cNvPr>
          <p:cNvSpPr>
            <a:spLocks noGrp="1"/>
          </p:cNvSpPr>
          <p:nvPr>
            <p:ph type="title"/>
          </p:nvPr>
        </p:nvSpPr>
        <p:spPr/>
        <p:txBody>
          <a:bodyPr>
            <a:normAutofit/>
          </a:bodyPr>
          <a:lstStyle/>
          <a:p>
            <a:r>
              <a:rPr lang="en-GB" dirty="0"/>
              <a:t>DPM ‘For Information’ Changes</a:t>
            </a:r>
          </a:p>
        </p:txBody>
      </p:sp>
      <p:sp>
        <p:nvSpPr>
          <p:cNvPr id="3" name="Content Placeholder 2">
            <a:extLst>
              <a:ext uri="{FF2B5EF4-FFF2-40B4-BE49-F238E27FC236}">
                <a16:creationId xmlns:a16="http://schemas.microsoft.com/office/drawing/2014/main" id="{590336AD-F491-4AE8-BC92-95DA91EAF352}"/>
              </a:ext>
            </a:extLst>
          </p:cNvPr>
          <p:cNvSpPr>
            <a:spLocks noGrp="1"/>
          </p:cNvSpPr>
          <p:nvPr>
            <p:ph idx="1"/>
          </p:nvPr>
        </p:nvSpPr>
        <p:spPr/>
        <p:txBody>
          <a:bodyPr>
            <a:normAutofit/>
          </a:bodyPr>
          <a:lstStyle/>
          <a:p>
            <a:r>
              <a:rPr lang="en-GB" sz="1800" dirty="0"/>
              <a:t>‘For Information Change 1’ – Further clarification obtained regarding solution</a:t>
            </a:r>
          </a:p>
          <a:p>
            <a:endParaRPr lang="en-GB" sz="1400" dirty="0"/>
          </a:p>
          <a:p>
            <a:r>
              <a:rPr lang="en-GB" sz="1400" dirty="0"/>
              <a:t>At the previous CoMCs we added certain REC Data Items and also REC synonyms (a column stating ‘REC Equivalent Name’, further understanding obtained regarding the way this data is released requires minor change to the DPM</a:t>
            </a:r>
          </a:p>
          <a:p>
            <a:r>
              <a:rPr lang="en-GB" sz="1400" dirty="0"/>
              <a:t>The functionality to release Incoming Registration data to the Current Supplier has been referenced in the DPM</a:t>
            </a:r>
          </a:p>
          <a:p>
            <a:endParaRPr lang="en-GB" sz="1400" dirty="0"/>
          </a:p>
          <a:p>
            <a:r>
              <a:rPr lang="en-GB" sz="1400" dirty="0"/>
              <a:t>Amended DPM shown on the following page with cells marked in Amber</a:t>
            </a:r>
            <a:endParaRPr lang="en-GB" sz="1200" dirty="0"/>
          </a:p>
        </p:txBody>
      </p:sp>
    </p:spTree>
    <p:extLst>
      <p:ext uri="{BB962C8B-B14F-4D97-AF65-F5344CB8AC3E}">
        <p14:creationId xmlns:p14="http://schemas.microsoft.com/office/powerpoint/2010/main" val="3302404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AF142-A84D-4780-BB51-36D642FD3271}"/>
              </a:ext>
            </a:extLst>
          </p:cNvPr>
          <p:cNvSpPr>
            <a:spLocks noGrp="1"/>
          </p:cNvSpPr>
          <p:nvPr>
            <p:ph type="title"/>
          </p:nvPr>
        </p:nvSpPr>
        <p:spPr/>
        <p:txBody>
          <a:bodyPr>
            <a:normAutofit/>
          </a:bodyPr>
          <a:lstStyle/>
          <a:p>
            <a:r>
              <a:rPr lang="en-GB" dirty="0"/>
              <a:t>DPM ‘For Information’ Changes</a:t>
            </a:r>
          </a:p>
        </p:txBody>
      </p:sp>
      <p:sp>
        <p:nvSpPr>
          <p:cNvPr id="3" name="Content Placeholder 2">
            <a:extLst>
              <a:ext uri="{FF2B5EF4-FFF2-40B4-BE49-F238E27FC236}">
                <a16:creationId xmlns:a16="http://schemas.microsoft.com/office/drawing/2014/main" id="{590336AD-F491-4AE8-BC92-95DA91EAF352}"/>
              </a:ext>
            </a:extLst>
          </p:cNvPr>
          <p:cNvSpPr>
            <a:spLocks noGrp="1"/>
          </p:cNvSpPr>
          <p:nvPr>
            <p:ph idx="1"/>
          </p:nvPr>
        </p:nvSpPr>
        <p:spPr/>
        <p:txBody>
          <a:bodyPr>
            <a:normAutofit/>
          </a:bodyPr>
          <a:lstStyle/>
          <a:p>
            <a:r>
              <a:rPr lang="en-GB" sz="1800" dirty="0"/>
              <a:t>‘For Information Change 2’ – Aligning existing Data Items</a:t>
            </a:r>
          </a:p>
          <a:p>
            <a:endParaRPr lang="en-GB" sz="1400" dirty="0"/>
          </a:p>
          <a:p>
            <a:r>
              <a:rPr lang="en-GB" sz="1400" dirty="0"/>
              <a:t>Currently metering data is released to Community View users. </a:t>
            </a:r>
          </a:p>
          <a:p>
            <a:r>
              <a:rPr lang="en-GB" sz="1400" dirty="0"/>
              <a:t>MSN is also released but was not reflected in the DPM (note: this was shown as released to Suppliers but not DSC parties)</a:t>
            </a:r>
          </a:p>
          <a:p>
            <a:pPr marL="0" indent="0">
              <a:buNone/>
            </a:pPr>
            <a:endParaRPr lang="en-GB" sz="1400" dirty="0"/>
          </a:p>
          <a:p>
            <a:endParaRPr lang="en-GB" sz="1400" dirty="0"/>
          </a:p>
        </p:txBody>
      </p:sp>
      <p:pic>
        <p:nvPicPr>
          <p:cNvPr id="5" name="Picture 4">
            <a:extLst>
              <a:ext uri="{FF2B5EF4-FFF2-40B4-BE49-F238E27FC236}">
                <a16:creationId xmlns:a16="http://schemas.microsoft.com/office/drawing/2014/main" id="{36FAED3A-6D7B-4199-BE10-51C97DCEFD14}"/>
              </a:ext>
            </a:extLst>
          </p:cNvPr>
          <p:cNvPicPr>
            <a:picLocks noChangeAspect="1"/>
          </p:cNvPicPr>
          <p:nvPr/>
        </p:nvPicPr>
        <p:blipFill>
          <a:blip r:embed="rId2"/>
          <a:stretch>
            <a:fillRect/>
          </a:stretch>
        </p:blipFill>
        <p:spPr>
          <a:xfrm>
            <a:off x="2057400" y="2510087"/>
            <a:ext cx="6823364" cy="2328372"/>
          </a:xfrm>
          <a:prstGeom prst="rect">
            <a:avLst/>
          </a:prstGeom>
        </p:spPr>
      </p:pic>
    </p:spTree>
    <p:extLst>
      <p:ext uri="{BB962C8B-B14F-4D97-AF65-F5344CB8AC3E}">
        <p14:creationId xmlns:p14="http://schemas.microsoft.com/office/powerpoint/2010/main" val="1858280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AF142-A84D-4780-BB51-36D642FD3271}"/>
              </a:ext>
            </a:extLst>
          </p:cNvPr>
          <p:cNvSpPr>
            <a:spLocks noGrp="1"/>
          </p:cNvSpPr>
          <p:nvPr>
            <p:ph type="title"/>
          </p:nvPr>
        </p:nvSpPr>
        <p:spPr/>
        <p:txBody>
          <a:bodyPr>
            <a:normAutofit/>
          </a:bodyPr>
          <a:lstStyle/>
          <a:p>
            <a:r>
              <a:rPr lang="en-GB" dirty="0"/>
              <a:t>DPM ‘For Information’ Changes</a:t>
            </a:r>
          </a:p>
        </p:txBody>
      </p:sp>
      <p:sp>
        <p:nvSpPr>
          <p:cNvPr id="3" name="Content Placeholder 2">
            <a:extLst>
              <a:ext uri="{FF2B5EF4-FFF2-40B4-BE49-F238E27FC236}">
                <a16:creationId xmlns:a16="http://schemas.microsoft.com/office/drawing/2014/main" id="{590336AD-F491-4AE8-BC92-95DA91EAF352}"/>
              </a:ext>
            </a:extLst>
          </p:cNvPr>
          <p:cNvSpPr>
            <a:spLocks noGrp="1"/>
          </p:cNvSpPr>
          <p:nvPr>
            <p:ph idx="1"/>
          </p:nvPr>
        </p:nvSpPr>
        <p:spPr/>
        <p:txBody>
          <a:bodyPr>
            <a:normAutofit/>
          </a:bodyPr>
          <a:lstStyle/>
          <a:p>
            <a:r>
              <a:rPr lang="en-GB" sz="1800" dirty="0"/>
              <a:t>‘For Information Change 1’ – Further clarification obtained regarding solution</a:t>
            </a:r>
          </a:p>
        </p:txBody>
      </p:sp>
      <p:pic>
        <p:nvPicPr>
          <p:cNvPr id="5" name="Picture 4">
            <a:extLst>
              <a:ext uri="{FF2B5EF4-FFF2-40B4-BE49-F238E27FC236}">
                <a16:creationId xmlns:a16="http://schemas.microsoft.com/office/drawing/2014/main" id="{85D7A54E-A184-4221-8BA8-9109BA5D2D53}"/>
              </a:ext>
            </a:extLst>
          </p:cNvPr>
          <p:cNvPicPr>
            <a:picLocks noChangeAspect="1"/>
          </p:cNvPicPr>
          <p:nvPr/>
        </p:nvPicPr>
        <p:blipFill>
          <a:blip r:embed="rId2"/>
          <a:stretch>
            <a:fillRect/>
          </a:stretch>
        </p:blipFill>
        <p:spPr>
          <a:xfrm>
            <a:off x="-58994" y="1774141"/>
            <a:ext cx="9144000" cy="3114302"/>
          </a:xfrm>
          <a:prstGeom prst="rect">
            <a:avLst/>
          </a:prstGeom>
        </p:spPr>
      </p:pic>
    </p:spTree>
    <p:extLst>
      <p:ext uri="{BB962C8B-B14F-4D97-AF65-F5344CB8AC3E}">
        <p14:creationId xmlns:p14="http://schemas.microsoft.com/office/powerpoint/2010/main" val="2941417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52F1F8B-9342-4ED9-BDA6-6776C7E66B29}"/>
              </a:ext>
            </a:extLst>
          </p:cNvPr>
          <p:cNvPicPr>
            <a:picLocks noChangeAspect="1"/>
          </p:cNvPicPr>
          <p:nvPr/>
        </p:nvPicPr>
        <p:blipFill>
          <a:blip r:embed="rId2"/>
          <a:stretch>
            <a:fillRect/>
          </a:stretch>
        </p:blipFill>
        <p:spPr>
          <a:xfrm>
            <a:off x="3921266" y="1337330"/>
            <a:ext cx="5222734" cy="2468839"/>
          </a:xfrm>
          <a:prstGeom prst="rect">
            <a:avLst/>
          </a:prstGeom>
        </p:spPr>
      </p:pic>
      <p:sp>
        <p:nvSpPr>
          <p:cNvPr id="2" name="Title 1">
            <a:extLst>
              <a:ext uri="{FF2B5EF4-FFF2-40B4-BE49-F238E27FC236}">
                <a16:creationId xmlns:a16="http://schemas.microsoft.com/office/drawing/2014/main" id="{786AF142-A84D-4780-BB51-36D642FD3271}"/>
              </a:ext>
            </a:extLst>
          </p:cNvPr>
          <p:cNvSpPr>
            <a:spLocks noGrp="1"/>
          </p:cNvSpPr>
          <p:nvPr>
            <p:ph type="title"/>
          </p:nvPr>
        </p:nvSpPr>
        <p:spPr/>
        <p:txBody>
          <a:bodyPr>
            <a:normAutofit/>
          </a:bodyPr>
          <a:lstStyle/>
          <a:p>
            <a:r>
              <a:rPr lang="en-GB" dirty="0"/>
              <a:t>DPM ‘For Information’ Changes</a:t>
            </a:r>
          </a:p>
        </p:txBody>
      </p:sp>
      <p:sp>
        <p:nvSpPr>
          <p:cNvPr id="3" name="Content Placeholder 2">
            <a:extLst>
              <a:ext uri="{FF2B5EF4-FFF2-40B4-BE49-F238E27FC236}">
                <a16:creationId xmlns:a16="http://schemas.microsoft.com/office/drawing/2014/main" id="{590336AD-F491-4AE8-BC92-95DA91EAF352}"/>
              </a:ext>
            </a:extLst>
          </p:cNvPr>
          <p:cNvSpPr>
            <a:spLocks noGrp="1"/>
          </p:cNvSpPr>
          <p:nvPr>
            <p:ph idx="1"/>
          </p:nvPr>
        </p:nvSpPr>
        <p:spPr/>
        <p:txBody>
          <a:bodyPr>
            <a:normAutofit/>
          </a:bodyPr>
          <a:lstStyle/>
          <a:p>
            <a:r>
              <a:rPr lang="en-GB" sz="1800" dirty="0"/>
              <a:t>‘For Information Change 3’ – Amended Conditionality</a:t>
            </a:r>
          </a:p>
          <a:p>
            <a:r>
              <a:rPr lang="en-GB" sz="1400" dirty="0"/>
              <a:t>The DPM has some cells that state that data will be released to a Community User ‘where it was in their period of ownership’ – i.e. when they were the Portfolio User</a:t>
            </a:r>
          </a:p>
          <a:p>
            <a:r>
              <a:rPr lang="en-GB" sz="1400" dirty="0"/>
              <a:t>Changes were made to the DPM conditionality document to further clarify ‘Portfolio’ to include previous periods of ownership.</a:t>
            </a:r>
          </a:p>
          <a:p>
            <a:endParaRPr lang="en-GB" sz="1400" dirty="0"/>
          </a:p>
          <a:p>
            <a:endParaRPr lang="en-GB" sz="1400" dirty="0"/>
          </a:p>
          <a:p>
            <a:endParaRPr lang="en-GB" sz="1400" dirty="0"/>
          </a:p>
          <a:p>
            <a:endParaRPr lang="en-GB" sz="1400" dirty="0"/>
          </a:p>
          <a:p>
            <a:endParaRPr lang="en-GB" sz="1400" dirty="0"/>
          </a:p>
          <a:p>
            <a:endParaRPr lang="en-GB" sz="1400" dirty="0"/>
          </a:p>
          <a:p>
            <a:r>
              <a:rPr lang="en-GB" sz="1400" dirty="0"/>
              <a:t>Therefore the following text can be amended:</a:t>
            </a:r>
          </a:p>
        </p:txBody>
      </p:sp>
      <p:pic>
        <p:nvPicPr>
          <p:cNvPr id="7" name="Picture 6">
            <a:extLst>
              <a:ext uri="{FF2B5EF4-FFF2-40B4-BE49-F238E27FC236}">
                <a16:creationId xmlns:a16="http://schemas.microsoft.com/office/drawing/2014/main" id="{873C6E53-4CF4-4FF1-A6EB-D9E7B3BAB4C0}"/>
              </a:ext>
            </a:extLst>
          </p:cNvPr>
          <p:cNvPicPr>
            <a:picLocks noChangeAspect="1"/>
          </p:cNvPicPr>
          <p:nvPr/>
        </p:nvPicPr>
        <p:blipFill>
          <a:blip r:embed="rId3"/>
          <a:stretch>
            <a:fillRect/>
          </a:stretch>
        </p:blipFill>
        <p:spPr>
          <a:xfrm>
            <a:off x="4572000" y="3544284"/>
            <a:ext cx="4138975" cy="2375412"/>
          </a:xfrm>
          <a:prstGeom prst="rect">
            <a:avLst/>
          </a:prstGeom>
        </p:spPr>
      </p:pic>
    </p:spTree>
    <p:extLst>
      <p:ext uri="{BB962C8B-B14F-4D97-AF65-F5344CB8AC3E}">
        <p14:creationId xmlns:p14="http://schemas.microsoft.com/office/powerpoint/2010/main" val="1688294358"/>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98519BAC70B6A44A1C8B0FBEB9CD388" ma:contentTypeVersion="12" ma:contentTypeDescription="Create a new document." ma:contentTypeScope="" ma:versionID="af81f3fe842e46a8d0f8314662a2a440">
  <xsd:schema xmlns:xsd="http://www.w3.org/2001/XMLSchema" xmlns:xs="http://www.w3.org/2001/XMLSchema" xmlns:p="http://schemas.microsoft.com/office/2006/metadata/properties" xmlns:ns3="257a0e4a-5d1e-49f5-8b04-af0f1b4adf0c" xmlns:ns4="0e632b23-6baf-4f8f-9270-13b153b6ce54" targetNamespace="http://schemas.microsoft.com/office/2006/metadata/properties" ma:root="true" ma:fieldsID="5b94b47d95c3fd94b4f2a6aca044c05c" ns3:_="" ns4:_="">
    <xsd:import namespace="257a0e4a-5d1e-49f5-8b04-af0f1b4adf0c"/>
    <xsd:import namespace="0e632b23-6baf-4f8f-9270-13b153b6ce5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7a0e4a-5d1e-49f5-8b04-af0f1b4adf0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e632b23-6baf-4f8f-9270-13b153b6ce54"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46FF71A-BE70-479E-97A5-A6848F2B33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57a0e4a-5d1e-49f5-8b04-af0f1b4adf0c"/>
    <ds:schemaRef ds:uri="0e632b23-6baf-4f8f-9270-13b153b6ce5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8545E1A-EA83-463B-B744-ADE3D05E8049}">
  <ds:schemaRefs>
    <ds:schemaRef ds:uri="http://www.w3.org/XML/1998/namespace"/>
    <ds:schemaRef ds:uri="http://purl.org/dc/elements/1.1/"/>
    <ds:schemaRef ds:uri="http://purl.org/dc/dcmitype/"/>
    <ds:schemaRef ds:uri="http://purl.org/dc/terms/"/>
    <ds:schemaRef ds:uri="http://schemas.microsoft.com/office/2006/documentManagement/types"/>
    <ds:schemaRef ds:uri="http://schemas.microsoft.com/office/2006/metadata/properties"/>
    <ds:schemaRef ds:uri="257a0e4a-5d1e-49f5-8b04-af0f1b4adf0c"/>
    <ds:schemaRef ds:uri="http://schemas.microsoft.com/office/infopath/2007/PartnerControls"/>
    <ds:schemaRef ds:uri="http://schemas.openxmlformats.org/package/2006/metadata/core-properties"/>
    <ds:schemaRef ds:uri="0e632b23-6baf-4f8f-9270-13b153b6ce54"/>
  </ds:schemaRefs>
</ds:datastoreItem>
</file>

<file path=customXml/itemProps3.xml><?xml version="1.0" encoding="utf-8"?>
<ds:datastoreItem xmlns:ds="http://schemas.openxmlformats.org/officeDocument/2006/customXml" ds:itemID="{48BF2A29-2C2F-44EF-BF41-193292EB7A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26205</TotalTime>
  <Words>380</Words>
  <Application>Microsoft Office PowerPoint</Application>
  <PresentationFormat>On-screen Show (16:9)</PresentationFormat>
  <Paragraphs>39</Paragraphs>
  <Slides>6</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Calibri</vt:lpstr>
      <vt:lpstr>Wingdings</vt:lpstr>
      <vt:lpstr>xoserve templates</vt:lpstr>
      <vt:lpstr>Office Theme</vt:lpstr>
      <vt:lpstr>DPM Update </vt:lpstr>
      <vt:lpstr>DPM ‘For Information’ Changes</vt:lpstr>
      <vt:lpstr>DPM ‘For Information’ Changes</vt:lpstr>
      <vt:lpstr>DPM ‘For Information’ Changes</vt:lpstr>
      <vt:lpstr>DPM ‘For Information’ Changes</vt:lpstr>
      <vt:lpstr>DPM ‘For Information’ Changes</vt:lpstr>
    </vt:vector>
  </TitlesOfParts>
  <Company>DC Freelance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Mark Pollard</dc:creator>
  <cp:lastModifiedBy>Helen Cuin</cp:lastModifiedBy>
  <cp:revision>44</cp:revision>
  <cp:lastPrinted>2019-04-24T14:22:54Z</cp:lastPrinted>
  <dcterms:created xsi:type="dcterms:W3CDTF">2011-09-20T14:58:41Z</dcterms:created>
  <dcterms:modified xsi:type="dcterms:W3CDTF">2022-03-16T16:04:39Z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NewReviewCycle">
    <vt:lpwstr/>
  </property>
  <property fmtid="{D5CDD505-2E9C-101B-9397-08002B2CF9AE}" pid="4" name="ContentTypeId">
    <vt:lpwstr>0x010100E98519BAC70B6A44A1C8B0FBEB9CD388</vt:lpwstr>
  </property>
</Properties>
</file>