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bookmarkIdSeed="3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307" r:id="rId5"/>
    <p:sldId id="4027" r:id="rId6"/>
    <p:sldId id="795" r:id="rId7"/>
    <p:sldId id="4038" r:id="rId8"/>
    <p:sldId id="799" r:id="rId9"/>
    <p:sldId id="4032" r:id="rId10"/>
    <p:sldId id="4014" r:id="rId11"/>
    <p:sldId id="797" r:id="rId12"/>
    <p:sldId id="315" r:id="rId13"/>
    <p:sldId id="796" r:id="rId14"/>
    <p:sldId id="309" r:id="rId15"/>
    <p:sldId id="314" r:id="rId16"/>
    <p:sldId id="4040" r:id="rId17"/>
    <p:sldId id="4041" r:id="rId18"/>
    <p:sldId id="1814" r:id="rId19"/>
    <p:sldId id="1819" r:id="rId20"/>
    <p:sldId id="4015" r:id="rId21"/>
    <p:sldId id="4016" r:id="rId22"/>
    <p:sldId id="4018" r:id="rId23"/>
    <p:sldId id="316" r:id="rId24"/>
    <p:sldId id="317" r:id="rId25"/>
    <p:sldId id="318" r:id="rId26"/>
    <p:sldId id="4017" r:id="rId27"/>
    <p:sldId id="4042" r:id="rId28"/>
    <p:sldId id="4043" r:id="rId29"/>
    <p:sldId id="319" r:id="rId30"/>
    <p:sldId id="320" r:id="rId31"/>
    <p:sldId id="321" r:id="rId32"/>
  </p:sldIdLst>
  <p:sldSz cx="9144000" cy="5143500" type="screen16x9"/>
  <p:notesSz cx="6858000" cy="9144000"/>
  <p:embeddedFontLst>
    <p:embeddedFont>
      <p:font typeface="Avenir Next LT Pro" panose="020B0504020202020204" pitchFamily="34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Nunito Sans" pitchFamily="2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D3E61"/>
    <a:srgbClr val="B1D6E8"/>
    <a:srgbClr val="4D4D4D"/>
    <a:srgbClr val="56CF9E"/>
    <a:srgbClr val="84B8DA"/>
    <a:srgbClr val="3E5AA8"/>
    <a:srgbClr val="D2232B"/>
    <a:srgbClr val="FCBC55"/>
    <a:srgbClr val="3791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A5C4D2-FB78-42A0-A893-1379110FDF08}" v="1" vWet="3" dt="2023-05-09T12:23:24.173"/>
    <p1510:client id="{DAD5C499-D73C-48C3-A274-7830D6633508}" v="32" dt="2023-05-09T12:26:16.5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20" autoAdjust="0"/>
  </p:normalViewPr>
  <p:slideViewPr>
    <p:cSldViewPr>
      <p:cViewPr varScale="1">
        <p:scale>
          <a:sx n="71" d="100"/>
          <a:sy n="71" d="100"/>
        </p:scale>
        <p:origin x="1068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5.fntdata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6.xml"/><Relationship Id="rId41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3E5AA8"/>
                </a:solidFill>
                <a:latin typeface="+mn-lt"/>
                <a:ea typeface="+mn-ea"/>
                <a:cs typeface="+mn-cs"/>
              </a:defRPr>
            </a:pPr>
            <a:r>
              <a:rPr lang="en-GB" dirty="0">
                <a:solidFill>
                  <a:srgbClr val="3E5AA8"/>
                </a:solidFill>
              </a:rPr>
              <a:t>Major</a:t>
            </a:r>
            <a:r>
              <a:rPr lang="en-GB" baseline="0" dirty="0">
                <a:solidFill>
                  <a:srgbClr val="3E5AA8"/>
                </a:solidFill>
              </a:rPr>
              <a:t> Incident Chart – Year to Date</a:t>
            </a:r>
            <a:endParaRPr lang="en-GB" dirty="0">
              <a:solidFill>
                <a:srgbClr val="3E5AA8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3E5AA8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9634849402937843E-2"/>
          <c:y val="0.16443394878146714"/>
          <c:w val="0.69162401656585304"/>
          <c:h val="0.72876690327278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Correla Identified/Correla Avoidable or Controllable</c:v>
                </c:pt>
              </c:strCache>
            </c:strRef>
          </c:tx>
          <c:spPr>
            <a:solidFill>
              <a:srgbClr val="3E5AA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3E5AA8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Sheet1!$A$2:$A$13</c:f>
              <c:strCache>
                <c:ptCount val="12"/>
                <c:pt idx="0">
                  <c:v>M</c:v>
                </c:pt>
                <c:pt idx="1">
                  <c:v>J</c:v>
                </c:pt>
                <c:pt idx="2">
                  <c:v>J</c:v>
                </c:pt>
                <c:pt idx="3">
                  <c:v>A</c:v>
                </c:pt>
                <c:pt idx="4">
                  <c:v>S</c:v>
                </c:pt>
                <c:pt idx="5">
                  <c:v>O</c:v>
                </c:pt>
                <c:pt idx="6">
                  <c:v>N</c:v>
                </c:pt>
                <c:pt idx="7">
                  <c:v>D</c:v>
                </c:pt>
                <c:pt idx="8">
                  <c:v>J</c:v>
                </c:pt>
                <c:pt idx="9">
                  <c:v>F</c:v>
                </c:pt>
                <c:pt idx="10">
                  <c:v>M</c:v>
                </c:pt>
                <c:pt idx="11">
                  <c:v>A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0</c:v>
                </c:pt>
                <c:pt idx="10">
                  <c:v>4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8F-4D77-9FB1-F55B6F7E82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 Correla identified/Correla Avoidable or Controllable</c:v>
                </c:pt>
              </c:strCache>
            </c:strRef>
          </c:tx>
          <c:spPr>
            <a:solidFill>
              <a:srgbClr val="D757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D75733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Sheet1!$A$2:$A$13</c:f>
              <c:strCache>
                <c:ptCount val="12"/>
                <c:pt idx="0">
                  <c:v>M</c:v>
                </c:pt>
                <c:pt idx="1">
                  <c:v>J</c:v>
                </c:pt>
                <c:pt idx="2">
                  <c:v>J</c:v>
                </c:pt>
                <c:pt idx="3">
                  <c:v>A</c:v>
                </c:pt>
                <c:pt idx="4">
                  <c:v>S</c:v>
                </c:pt>
                <c:pt idx="5">
                  <c:v>O</c:v>
                </c:pt>
                <c:pt idx="6">
                  <c:v>N</c:v>
                </c:pt>
                <c:pt idx="7">
                  <c:v>D</c:v>
                </c:pt>
                <c:pt idx="8">
                  <c:v>J</c:v>
                </c:pt>
                <c:pt idx="9">
                  <c:v>F</c:v>
                </c:pt>
                <c:pt idx="10">
                  <c:v>M</c:v>
                </c:pt>
                <c:pt idx="11">
                  <c:v>A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6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8F-4D77-9FB1-F55B6F7E82F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Correla Indentified/ Uncontrollable by Correla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M</c:v>
                </c:pt>
                <c:pt idx="1">
                  <c:v>J</c:v>
                </c:pt>
                <c:pt idx="2">
                  <c:v>J</c:v>
                </c:pt>
                <c:pt idx="3">
                  <c:v>A</c:v>
                </c:pt>
                <c:pt idx="4">
                  <c:v>S</c:v>
                </c:pt>
                <c:pt idx="5">
                  <c:v>O</c:v>
                </c:pt>
                <c:pt idx="6">
                  <c:v>N</c:v>
                </c:pt>
                <c:pt idx="7">
                  <c:v>D</c:v>
                </c:pt>
                <c:pt idx="8">
                  <c:v>J</c:v>
                </c:pt>
                <c:pt idx="9">
                  <c:v>F</c:v>
                </c:pt>
                <c:pt idx="10">
                  <c:v>M</c:v>
                </c:pt>
                <c:pt idx="11">
                  <c:v>A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8F-4D77-9FB1-F55B6F7E82F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Non Correla Indentified/Uncontrollable by Correla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M</c:v>
                </c:pt>
                <c:pt idx="1">
                  <c:v>J</c:v>
                </c:pt>
                <c:pt idx="2">
                  <c:v>J</c:v>
                </c:pt>
                <c:pt idx="3">
                  <c:v>A</c:v>
                </c:pt>
                <c:pt idx="4">
                  <c:v>S</c:v>
                </c:pt>
                <c:pt idx="5">
                  <c:v>O</c:v>
                </c:pt>
                <c:pt idx="6">
                  <c:v>N</c:v>
                </c:pt>
                <c:pt idx="7">
                  <c:v>D</c:v>
                </c:pt>
                <c:pt idx="8">
                  <c:v>J</c:v>
                </c:pt>
                <c:pt idx="9">
                  <c:v>F</c:v>
                </c:pt>
                <c:pt idx="10">
                  <c:v>M</c:v>
                </c:pt>
                <c:pt idx="11">
                  <c:v>A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8F-4D77-9FB1-F55B6F7E82F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Correla Internal/No customer impacts</c:v>
                </c:pt>
              </c:strCache>
            </c:strRef>
          </c:tx>
          <c:spPr>
            <a:solidFill>
              <a:srgbClr val="40D1F5"/>
            </a:solidFill>
            <a:ln>
              <a:noFill/>
            </a:ln>
            <a:effectLst/>
          </c:spPr>
          <c:invertIfNegative val="0"/>
          <c:dLbls>
            <c:numFmt formatCode="0;\ \-0;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M</c:v>
                </c:pt>
                <c:pt idx="1">
                  <c:v>J</c:v>
                </c:pt>
                <c:pt idx="2">
                  <c:v>J</c:v>
                </c:pt>
                <c:pt idx="3">
                  <c:v>A</c:v>
                </c:pt>
                <c:pt idx="4">
                  <c:v>S</c:v>
                </c:pt>
                <c:pt idx="5">
                  <c:v>O</c:v>
                </c:pt>
                <c:pt idx="6">
                  <c:v>N</c:v>
                </c:pt>
                <c:pt idx="7">
                  <c:v>D</c:v>
                </c:pt>
                <c:pt idx="8">
                  <c:v>J</c:v>
                </c:pt>
                <c:pt idx="9">
                  <c:v>F</c:v>
                </c:pt>
                <c:pt idx="10">
                  <c:v>M</c:v>
                </c:pt>
                <c:pt idx="11">
                  <c:v>A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8F-4D77-9FB1-F55B6F7E82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32"/>
        <c:axId val="1493828639"/>
        <c:axId val="1493829471"/>
      </c:barChart>
      <c:catAx>
        <c:axId val="1493828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E5AA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3829471"/>
        <c:crosses val="autoZero"/>
        <c:auto val="1"/>
        <c:lblAlgn val="ctr"/>
        <c:lblOffset val="100"/>
        <c:noMultiLvlLbl val="0"/>
      </c:catAx>
      <c:valAx>
        <c:axId val="1493829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E5AA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3828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0.76471</cdr:x>
      <cdr:y>0.73466</cdr:y>
    </cdr:from>
    <cdr:to>
      <cdr:x>0.9928</cdr:x>
      <cdr:y>0.88191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35A0BAC9-8E38-462A-A44F-CE455DBC13E7}"/>
            </a:ext>
          </a:extLst>
        </cdr:cNvPr>
        <cdr:cNvSpPr txBox="1"/>
      </cdr:nvSpPr>
      <cdr:spPr>
        <a:xfrm xmlns:a="http://schemas.openxmlformats.org/drawingml/2006/main">
          <a:off x="6552728" y="2917554"/>
          <a:ext cx="1954560" cy="584775"/>
        </a:xfrm>
        <a:prstGeom xmlns:a="http://schemas.openxmlformats.org/drawingml/2006/main" prst="rect">
          <a:avLst/>
        </a:prstGeom>
        <a:solidFill xmlns:a="http://schemas.openxmlformats.org/drawingml/2006/main">
          <a:srgbClr val="40D1F5"/>
        </a:solidFill>
      </cdr:spPr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800" dirty="0">
              <a:solidFill>
                <a:srgbClr val="3E5AA8"/>
              </a:solidFill>
            </a:rPr>
            <a:t>A fault that has developed that only impacts Correla colleagues or an incident on core services that has had no customer impact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58AE68-B2C4-407B-A853-67ABA7BBDB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2F355C-8E16-4484-8D33-9BD23C2FD2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E0485-080A-4727-9301-4C8F7C1A81A4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12E68C-3A87-4053-9F42-3E9448407B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181A81-4B97-4D4A-9BBA-92EDE09D3E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9CC6B-C00A-48E6-B507-224DD12FC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38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C7C86-2D66-4C55-8F99-E153512351BA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357B9-A31F-4FC7-A38A-70DF36F64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64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357B9-A31F-4FC7-A38A-70DF36F645F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54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D39A82-C144-C891-9528-DF2B935481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17" y="489534"/>
            <a:ext cx="3165500" cy="49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9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19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2AC732-81C7-BDB9-9543-7E2D0ABCD9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17" y="489534"/>
            <a:ext cx="3165500" cy="49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0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550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63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09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219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23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75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21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63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82296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29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rgbClr val="3E5AA8"/>
          </a:solidFill>
          <a:latin typeface="Avenir Next LT Pro" panose="020B05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venir Next LT Pro" panose="020B05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venir Next LT Pro" panose="020B05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venir Next LT Pro" panose="020B05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venir Next LT Pro" panose="020B05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oserve.com/news-updates/news-and-updates/system-outages/" TargetMode="External"/><Relationship Id="rId2" Type="http://schemas.openxmlformats.org/officeDocument/2006/relationships/hyperlink" Target="mailto:box.xoserve.IssueResolution@xoserve.com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356D5-B70A-4AED-B307-F751BD00A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63638"/>
            <a:ext cx="7772400" cy="1102519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Contract Management Committee 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6E170B4-7018-5901-2EA2-D8D51F09BC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B1D6E8"/>
                </a:solidFill>
              </a:rPr>
              <a:t>4. Contract Management Report 17</a:t>
            </a:r>
            <a:r>
              <a:rPr lang="en-GB" b="1" baseline="30000" dirty="0">
                <a:solidFill>
                  <a:srgbClr val="B1D6E8"/>
                </a:solidFill>
              </a:rPr>
              <a:t>th</a:t>
            </a:r>
            <a:r>
              <a:rPr lang="en-GB" b="1" dirty="0">
                <a:solidFill>
                  <a:srgbClr val="B1D6E8"/>
                </a:solidFill>
              </a:rPr>
              <a:t> May 2023</a:t>
            </a:r>
          </a:p>
        </p:txBody>
      </p:sp>
    </p:spTree>
    <p:extLst>
      <p:ext uri="{BB962C8B-B14F-4D97-AF65-F5344CB8AC3E}">
        <p14:creationId xmlns:p14="http://schemas.microsoft.com/office/powerpoint/2010/main" val="285074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BDDFA-F228-4E44-B394-D26871378D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Customer Issue Dashboard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2002D-02D2-4812-BCBA-469506040E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Agenda item 4.5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060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5AC14-A788-4BAF-A545-1E87CADA7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cs typeface="Calibri" panose="020F0502020204030204" pitchFamily="34" charset="0"/>
              </a:rPr>
              <a:t>Open Issues Impacting Customers</a:t>
            </a:r>
            <a:endParaRPr lang="en-GB" dirty="0"/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D52D69A7-759B-0D70-8767-3D38DB752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754041"/>
              </p:ext>
            </p:extLst>
          </p:nvPr>
        </p:nvGraphicFramePr>
        <p:xfrm>
          <a:off x="184942" y="843558"/>
          <a:ext cx="8774116" cy="3898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5663">
                  <a:extLst>
                    <a:ext uri="{9D8B030D-6E8A-4147-A177-3AD203B41FA5}">
                      <a16:colId xmlns:a16="http://schemas.microsoft.com/office/drawing/2014/main" val="4077152619"/>
                    </a:ext>
                  </a:extLst>
                </a:gridCol>
                <a:gridCol w="1755144">
                  <a:extLst>
                    <a:ext uri="{9D8B030D-6E8A-4147-A177-3AD203B41FA5}">
                      <a16:colId xmlns:a16="http://schemas.microsoft.com/office/drawing/2014/main" val="3558568089"/>
                    </a:ext>
                  </a:extLst>
                </a:gridCol>
                <a:gridCol w="5167236">
                  <a:extLst>
                    <a:ext uri="{9D8B030D-6E8A-4147-A177-3AD203B41FA5}">
                      <a16:colId xmlns:a16="http://schemas.microsoft.com/office/drawing/2014/main" val="306908832"/>
                    </a:ext>
                  </a:extLst>
                </a:gridCol>
                <a:gridCol w="796073">
                  <a:extLst>
                    <a:ext uri="{9D8B030D-6E8A-4147-A177-3AD203B41FA5}">
                      <a16:colId xmlns:a16="http://schemas.microsoft.com/office/drawing/2014/main" val="1183637655"/>
                    </a:ext>
                  </a:extLst>
                </a:gridCol>
              </a:tblGrid>
              <a:tr h="42479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endParaRPr lang="en-GB" sz="1000" b="1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000" b="1" dirty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Issue Area</a:t>
                      </a:r>
                      <a:endParaRPr lang="en-GB" sz="100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endParaRPr lang="en-GB" sz="1000" b="1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000" b="1" dirty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Issue Summary</a:t>
                      </a:r>
                      <a:endParaRPr lang="en-GB" sz="100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endParaRPr lang="en-GB" sz="1000" b="1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000" b="1" dirty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Further Information and Action Being Undertaken</a:t>
                      </a:r>
                      <a:endParaRPr lang="en-GB" sz="100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000" b="1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Customers Impacted</a:t>
                      </a:r>
                      <a:endParaRPr lang="en-GB" sz="10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2116511"/>
                  </a:ext>
                </a:extLst>
              </a:tr>
              <a:tr h="1126092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j-lt"/>
                          <a:cs typeface="Calibri" panose="020F0502020204030204" pitchFamily="34" charset="0"/>
                        </a:rPr>
                        <a:t>Missing Secured Active Messages (SAMs)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357 missing SAM’s relating to switching activities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GB" sz="1000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Latest position on missing messages (as of 5 May 2023) </a:t>
                      </a:r>
                    </a:p>
                    <a:p>
                      <a:pPr marL="628650" lvl="1" indent="-171450" fontAlgn="base">
                        <a:buFontTx/>
                        <a:buChar char="-"/>
                      </a:pPr>
                      <a:r>
                        <a:rPr lang="en-GB" sz="1000" kern="1200" dirty="0">
                          <a:solidFill>
                            <a:srgbClr val="00B050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132 confirmed as valid registrations. These have been processed and communications sent. Completed.</a:t>
                      </a:r>
                    </a:p>
                    <a:p>
                      <a:pPr marL="62865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rgbClr val="00B050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19 resolved, no further action required</a:t>
                      </a:r>
                    </a:p>
                    <a:p>
                      <a:pPr marL="62865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rgbClr val="00B050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204 cancelled registrations, no further action</a:t>
                      </a:r>
                    </a:p>
                    <a:p>
                      <a:pPr marL="628650" lvl="1" indent="-171450" fontAlgn="base">
                        <a:buFontTx/>
                        <a:buChar char="-"/>
                      </a:pPr>
                      <a:r>
                        <a:rPr lang="en-GB" sz="1000" kern="1200" dirty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1 pending customer response</a:t>
                      </a:r>
                    </a:p>
                    <a:p>
                      <a:pPr marL="628650" lvl="1" indent="-171450" fontAlgn="base">
                        <a:buFontTx/>
                        <a:buChar char="-"/>
                      </a:pPr>
                      <a:r>
                        <a:rPr lang="en-GB" sz="1000" kern="1200" dirty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1 pending CSS reconciliation (new missing message on 28 April 2023)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j-lt"/>
                          <a:cs typeface="Calibri" panose="020F0502020204030204" pitchFamily="34" charset="0"/>
                        </a:rPr>
                        <a:t>Shippers</a:t>
                      </a:r>
                    </a:p>
                    <a:p>
                      <a:r>
                        <a:rPr lang="en-GB" sz="1000" dirty="0">
                          <a:latin typeface="+mj-lt"/>
                          <a:cs typeface="Calibri" panose="020F0502020204030204" pitchFamily="34" charset="0"/>
                        </a:rPr>
                        <a:t>DNs</a:t>
                      </a:r>
                    </a:p>
                    <a:p>
                      <a:r>
                        <a:rPr lang="en-GB" sz="1000" dirty="0">
                          <a:latin typeface="+mj-lt"/>
                          <a:cs typeface="Calibri" panose="020F0502020204030204" pitchFamily="34" charset="0"/>
                        </a:rPr>
                        <a:t>IGTs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889444"/>
                  </a:ext>
                </a:extLst>
              </a:tr>
              <a:tr h="606179"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Amendment Invoice Defects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fontAlgn="base">
                        <a:buFontTx/>
                        <a:buChar char="-"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6 open defects impacting the Amendment invoice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Profiling carried out monthly to identify impacted MPRNs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Charges for impacted</a:t>
                      </a:r>
                      <a:r>
                        <a:rPr lang="en-US" sz="10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 MPRNs are held and not invoiced until the fix is deployed and energy is corrected, where required, prior to the charges being 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Shippers</a:t>
                      </a:r>
                    </a:p>
                    <a:p>
                      <a:r>
                        <a:rPr lang="en-GB" sz="10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DNs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297002"/>
                  </a:ext>
                </a:extLst>
              </a:tr>
              <a:tr h="703853"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AQ Defects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algn="l" fontAlgn="base">
                        <a:buFontTx/>
                        <a:buChar char="-"/>
                      </a:pPr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9 AQ impacting defects (defects impacting AQ calculation)</a:t>
                      </a:r>
                      <a:endParaRPr lang="en-US" sz="1000" b="0" i="0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Profiling carried out to identify impacted MPRNs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AQs are corrected to limit impact on the customer.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All profiled sites for outstanding AQ calculation impacting defects have been corrected along with the new Formula Year </a:t>
                      </a:r>
                      <a:endParaRPr lang="en-US" sz="10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Shippers</a:t>
                      </a:r>
                    </a:p>
                    <a:p>
                      <a:r>
                        <a:rPr lang="en-GB" sz="10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DNs</a:t>
                      </a:r>
                    </a:p>
                    <a:p>
                      <a:r>
                        <a:rPr lang="en-GB" sz="10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IGTs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441682"/>
                  </a:ext>
                </a:extLst>
              </a:tr>
              <a:tr h="854895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Consumer Contact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Tx/>
                        <a:buChar char="-"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Consumer contact data provided by Shippers is not complete when sent in the portfolio files to IGTs &amp; DNs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Defect raised and is being progressed. All consumer data is being checked on quarterly (IQL) file. For completeness, the DNs portfolio report is also being reviewed (EDL &amp; EQL)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Report providing all consumer contact data will be issued following IQL submission in April 2023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Checks performed have confirmed IDL report is correct and 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IGTs</a:t>
                      </a:r>
                    </a:p>
                    <a:p>
                      <a:r>
                        <a:rPr lang="en-GB" sz="10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DNs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92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8966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8A8C7-0166-9B35-637C-7D4A1A640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" panose="020F0502020204030204" pitchFamily="34" charset="0"/>
              </a:rPr>
              <a:t>Issue Summary – Distribution Networks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0630B-1CAF-C365-FED4-3A3EC8199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797058"/>
            <a:ext cx="8229600" cy="3615853"/>
          </a:xfrm>
        </p:spPr>
        <p:txBody>
          <a:bodyPr>
            <a:normAutofit fontScale="25000" lnSpcReduction="20000"/>
          </a:bodyPr>
          <a:lstStyle/>
          <a:p>
            <a:pPr fontAlgn="base"/>
            <a:r>
              <a:rPr lang="en-GB" sz="4800" b="0" i="0" u="none" strike="noStrike" dirty="0">
                <a:effectLst/>
                <a:cs typeface="Calibri" panose="020F0502020204030204" pitchFamily="34" charset="0"/>
              </a:rPr>
              <a:t>Missing Secured Active Messages (SAMs)</a:t>
            </a:r>
          </a:p>
          <a:p>
            <a:pPr lvl="1" fontAlgn="base"/>
            <a:r>
              <a:rPr lang="en-GB" sz="4000" b="0" i="0" u="none" strike="noStrike" dirty="0">
                <a:effectLst/>
                <a:cs typeface="Calibri" panose="020F0502020204030204" pitchFamily="34" charset="0"/>
              </a:rPr>
              <a:t>Total of 357 missing messages as of 5 May 2023 relating to Registration notifications from CSS. </a:t>
            </a:r>
          </a:p>
          <a:p>
            <a:pPr marL="971550" lvl="2" indent="-171450" fontAlgn="base">
              <a:buFontTx/>
              <a:buChar char="-"/>
            </a:pPr>
            <a:r>
              <a:rPr lang="en-GB" sz="4000" kern="1200" dirty="0">
                <a:ea typeface="+mn-ea"/>
                <a:cs typeface="Calibri" panose="020F0502020204030204" pitchFamily="34" charset="0"/>
              </a:rPr>
              <a:t>132 confirmed as valid registrations. These have been processed and communications sent. Completed.</a:t>
            </a:r>
          </a:p>
          <a:p>
            <a:pPr marL="971550" lvl="2" indent="-171450" fontAlgn="base">
              <a:spcBef>
                <a:spcPts val="0"/>
              </a:spcBef>
              <a:buFontTx/>
              <a:buChar char="-"/>
              <a:defRPr/>
            </a:pPr>
            <a:r>
              <a:rPr lang="en-GB" sz="4000" kern="1200" dirty="0">
                <a:ea typeface="+mn-ea"/>
                <a:cs typeface="Calibri" panose="020F0502020204030204" pitchFamily="34" charset="0"/>
              </a:rPr>
              <a:t>19 resolved,  no further action required</a:t>
            </a:r>
          </a:p>
          <a:p>
            <a:pPr marL="971550" lvl="2" indent="-171450" fontAlgn="base">
              <a:spcBef>
                <a:spcPts val="0"/>
              </a:spcBef>
              <a:buFontTx/>
              <a:buChar char="-"/>
              <a:defRPr/>
            </a:pPr>
            <a:r>
              <a:rPr lang="en-GB" sz="4000" kern="1200" dirty="0">
                <a:ea typeface="+mn-ea"/>
                <a:cs typeface="Calibri" panose="020F0502020204030204" pitchFamily="34" charset="0"/>
              </a:rPr>
              <a:t>204 cancelled registrations, no further action</a:t>
            </a:r>
          </a:p>
          <a:p>
            <a:pPr marL="971550" lvl="2" indent="-171450" fontAlgn="base">
              <a:buFontTx/>
              <a:buChar char="-"/>
            </a:pPr>
            <a:r>
              <a:rPr lang="en-GB" sz="4000" kern="1200" dirty="0">
                <a:ea typeface="+mn-ea"/>
                <a:cs typeface="Calibri" panose="020F0502020204030204" pitchFamily="34" charset="0"/>
              </a:rPr>
              <a:t>1 pending customer response</a:t>
            </a:r>
          </a:p>
          <a:p>
            <a:pPr marL="971550" lvl="2" indent="-171450" fontAlgn="base">
              <a:buFontTx/>
              <a:buChar char="-"/>
            </a:pPr>
            <a:r>
              <a:rPr lang="en-GB" sz="4000" kern="1200" dirty="0">
                <a:ea typeface="+mn-ea"/>
                <a:cs typeface="Calibri" panose="020F0502020204030204" pitchFamily="34" charset="0"/>
              </a:rPr>
              <a:t>1 pending CSS reconciliation (new missing message on 28 April 2023) </a:t>
            </a:r>
          </a:p>
          <a:p>
            <a:pPr marL="571500" lvl="1" indent="-171450" fontAlgn="base">
              <a:buFontTx/>
              <a:buChar char="-"/>
            </a:pPr>
            <a:r>
              <a:rPr lang="en-GB" sz="4000" b="0" i="0" u="none" strike="noStrike" dirty="0">
                <a:effectLst/>
                <a:cs typeface="Calibri" panose="020F0502020204030204" pitchFamily="34" charset="0"/>
              </a:rPr>
              <a:t>Potential Impacts:</a:t>
            </a:r>
          </a:p>
          <a:p>
            <a:pPr marL="971550" lvl="2" indent="-171450" fontAlgn="base">
              <a:buFontTx/>
              <a:buChar char="-"/>
            </a:pPr>
            <a:r>
              <a:rPr lang="en-GB" sz="4000" dirty="0">
                <a:cs typeface="Calibri" panose="020F0502020204030204" pitchFamily="34" charset="0"/>
              </a:rPr>
              <a:t>Transportation charges issued to the incorrect Shipper</a:t>
            </a:r>
          </a:p>
          <a:p>
            <a:pPr marL="971550" lvl="2" indent="-171450" fontAlgn="base">
              <a:buFontTx/>
              <a:buChar char="-"/>
            </a:pPr>
            <a:r>
              <a:rPr lang="en-GB" sz="4000" b="0" i="0" u="none" strike="noStrike" dirty="0">
                <a:effectLst/>
                <a:cs typeface="Calibri" panose="020F0502020204030204" pitchFamily="34" charset="0"/>
              </a:rPr>
              <a:t>Portfolio reports showing incorrect Shipper/Supplier</a:t>
            </a:r>
          </a:p>
          <a:p>
            <a:pPr fontAlgn="base"/>
            <a:r>
              <a:rPr lang="en-GB" sz="4800" b="0" i="0" u="none" strike="noStrike" dirty="0">
                <a:effectLst/>
                <a:cs typeface="Calibri" panose="020F0502020204030204" pitchFamily="34" charset="0"/>
              </a:rPr>
              <a:t>AQ Defects:</a:t>
            </a:r>
          </a:p>
          <a:p>
            <a:pPr lvl="1" fontAlgn="base"/>
            <a:r>
              <a:rPr lang="en-GB" sz="4000" b="0" i="0" u="none" strike="noStrike" dirty="0">
                <a:effectLst/>
                <a:cs typeface="Calibri" panose="020F0502020204030204" pitchFamily="34" charset="0"/>
              </a:rPr>
              <a:t>There are 9 open defects impacting the </a:t>
            </a:r>
            <a:r>
              <a:rPr lang="en-GB" sz="4000" dirty="0">
                <a:cs typeface="Calibri" panose="020F0502020204030204" pitchFamily="34" charset="0"/>
              </a:rPr>
              <a:t>AQ calculation</a:t>
            </a:r>
            <a:r>
              <a:rPr lang="en-GB" sz="4000" b="0" i="0" u="none" strike="noStrike" dirty="0">
                <a:effectLst/>
                <a:cs typeface="Calibri" panose="020F0502020204030204" pitchFamily="34" charset="0"/>
              </a:rPr>
              <a:t> </a:t>
            </a:r>
            <a:r>
              <a:rPr lang="en-US" sz="4000" b="0" i="0" dirty="0">
                <a:effectLst/>
                <a:cs typeface="Calibri" panose="020F0502020204030204" pitchFamily="34" charset="0"/>
              </a:rPr>
              <a:t>​. </a:t>
            </a:r>
            <a:r>
              <a:rPr lang="en-US" sz="4000" dirty="0">
                <a:cs typeface="Calibri" panose="020F0502020204030204" pitchFamily="34" charset="0"/>
              </a:rPr>
              <a:t>A further 7 defects closed during April</a:t>
            </a:r>
          </a:p>
          <a:p>
            <a:pPr lvl="1" fontAlgn="base"/>
            <a:r>
              <a:rPr lang="en-GB" sz="4000" b="0" i="0" u="none" strike="noStrike" dirty="0">
                <a:effectLst/>
                <a:cs typeface="Calibri" panose="020F0502020204030204" pitchFamily="34" charset="0"/>
              </a:rPr>
              <a:t>AQs are corrected where required to limit impact on customer</a:t>
            </a:r>
          </a:p>
          <a:p>
            <a:pPr lvl="1" fontAlgn="base"/>
            <a:r>
              <a:rPr lang="en-US" sz="4000" dirty="0">
                <a:cs typeface="Calibri" panose="020F0502020204030204" pitchFamily="34" charset="0"/>
              </a:rPr>
              <a:t>All profiled sites for outstanding AQ calculation impacting defects have been corrected along with the Formula Year AQ. </a:t>
            </a:r>
          </a:p>
          <a:p>
            <a:pPr lvl="1" fontAlgn="base"/>
            <a:r>
              <a:rPr lang="en-US" sz="4000" dirty="0">
                <a:cs typeface="Calibri" panose="020F0502020204030204" pitchFamily="34" charset="0"/>
              </a:rPr>
              <a:t>Potential Impacts:</a:t>
            </a:r>
          </a:p>
          <a:p>
            <a:pPr lvl="2" fontAlgn="base"/>
            <a:r>
              <a:rPr lang="en-US" sz="4000" b="0" i="0" dirty="0">
                <a:effectLst/>
                <a:cs typeface="Calibri" panose="020F0502020204030204" pitchFamily="34" charset="0"/>
              </a:rPr>
              <a:t>Incorrect transportation rates applied to charges</a:t>
            </a:r>
          </a:p>
          <a:p>
            <a:pPr fontAlgn="base"/>
            <a:r>
              <a:rPr lang="en-US" sz="4800" dirty="0">
                <a:cs typeface="Calibri" panose="020F0502020204030204" pitchFamily="34" charset="0"/>
              </a:rPr>
              <a:t>Amendment Invoice Defects</a:t>
            </a:r>
          </a:p>
          <a:p>
            <a:pPr lvl="1" fontAlgn="base"/>
            <a:r>
              <a:rPr lang="en-US" sz="4000" dirty="0">
                <a:cs typeface="Calibri" panose="020F0502020204030204" pitchFamily="34" charset="0"/>
              </a:rPr>
              <a:t>6 open defects impacting the Amendment invoice: reconciliation charges, 5 defects fixed during April</a:t>
            </a:r>
          </a:p>
          <a:p>
            <a:pPr lvl="1" fontAlgn="base"/>
            <a:r>
              <a:rPr lang="en-US" sz="4000" dirty="0">
                <a:cs typeface="Calibri" panose="020F0502020204030204" pitchFamily="34" charset="0"/>
              </a:rPr>
              <a:t>Charges for impacted</a:t>
            </a:r>
            <a:r>
              <a:rPr lang="en-US" sz="4000" b="0" i="0" dirty="0">
                <a:effectLst/>
                <a:cs typeface="Calibri" panose="020F0502020204030204" pitchFamily="34" charset="0"/>
              </a:rPr>
              <a:t> MPRNs are held and not invoiced until the fix is deployed and energy is corrected, where required, prior to the charges being released</a:t>
            </a:r>
          </a:p>
          <a:p>
            <a:pPr lvl="1" fontAlgn="base"/>
            <a:r>
              <a:rPr lang="en-US" sz="4000" dirty="0">
                <a:cs typeface="Calibri" panose="020F0502020204030204" pitchFamily="34" charset="0"/>
              </a:rPr>
              <a:t>Potential Impact:</a:t>
            </a:r>
          </a:p>
          <a:p>
            <a:pPr lvl="2" fontAlgn="base"/>
            <a:r>
              <a:rPr lang="en-US" sz="4000" dirty="0">
                <a:cs typeface="Calibri" panose="020F0502020204030204" pitchFamily="34" charset="0"/>
              </a:rPr>
              <a:t>Reconciliation charges are incorrect if defect is not identified prior to invoice issue</a:t>
            </a:r>
          </a:p>
          <a:p>
            <a:pPr lvl="2" fontAlgn="base"/>
            <a:r>
              <a:rPr lang="en-US" sz="4000" dirty="0">
                <a:cs typeface="Calibri" panose="020F0502020204030204" pitchFamily="34" charset="0"/>
              </a:rPr>
              <a:t>Reconciliation charges are held until the defect is fixed and data corrected</a:t>
            </a:r>
          </a:p>
          <a:p>
            <a:pPr fontAlgn="base"/>
            <a:r>
              <a:rPr lang="en-US" sz="4800" b="0" i="0" dirty="0">
                <a:effectLst/>
                <a:cs typeface="Calibri" panose="020F0502020204030204" pitchFamily="34" charset="0"/>
              </a:rPr>
              <a:t>Portfolio Files</a:t>
            </a:r>
          </a:p>
          <a:p>
            <a:pPr lvl="1" fontAlgn="base"/>
            <a:r>
              <a:rPr lang="en-US" sz="4000" dirty="0">
                <a:cs typeface="Calibri" panose="020F0502020204030204" pitchFamily="34" charset="0"/>
              </a:rPr>
              <a:t>Checks being carried out on the daily and quarterly portfolio files following identification of data discrepancies</a:t>
            </a:r>
            <a:endParaRPr lang="en-US" sz="4000" b="0" i="0" dirty="0">
              <a:effectLst/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7875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3987D-09D5-25BA-23F9-F4F5ECB51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Issue Summary - Shippers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4BFCF-F75B-C402-1E49-2756F2913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00112"/>
            <a:ext cx="8229600" cy="3687861"/>
          </a:xfrm>
        </p:spPr>
        <p:txBody>
          <a:bodyPr>
            <a:normAutofit fontScale="25000" lnSpcReduction="20000"/>
          </a:bodyPr>
          <a:lstStyle/>
          <a:p>
            <a:pPr fontAlgn="base"/>
            <a:r>
              <a:rPr lang="en-GB" sz="4800" b="0" i="0" u="none" strike="noStrike" dirty="0">
                <a:effectLst/>
                <a:cs typeface="Calibri" panose="020F0502020204030204" pitchFamily="34" charset="0"/>
              </a:rPr>
              <a:t>Missing Secured Active Messages (SAMs)</a:t>
            </a:r>
          </a:p>
          <a:p>
            <a:pPr lvl="1" fontAlgn="base"/>
            <a:r>
              <a:rPr lang="en-GB" sz="4000" b="0" i="0" u="none" strike="noStrike" dirty="0">
                <a:effectLst/>
                <a:cs typeface="Calibri" panose="020F0502020204030204" pitchFamily="34" charset="0"/>
              </a:rPr>
              <a:t>Total of 357 missing messages as of 5 May 2023 relating to Registration notifications from CSS. </a:t>
            </a:r>
          </a:p>
          <a:p>
            <a:pPr marL="971550" lvl="2" indent="-171450" fontAlgn="base">
              <a:buFontTx/>
              <a:buChar char="-"/>
            </a:pPr>
            <a:r>
              <a:rPr lang="en-GB" sz="4000" kern="1200">
                <a:ea typeface="+mn-ea"/>
                <a:cs typeface="Calibri" panose="020F0502020204030204" pitchFamily="34" charset="0"/>
              </a:rPr>
              <a:t>132 </a:t>
            </a:r>
            <a:r>
              <a:rPr lang="en-GB" sz="4000" kern="1200" dirty="0">
                <a:ea typeface="+mn-ea"/>
                <a:cs typeface="Calibri" panose="020F0502020204030204" pitchFamily="34" charset="0"/>
              </a:rPr>
              <a:t>confirmed as valid registrations. These have been processed and communications sent. Completed.</a:t>
            </a:r>
          </a:p>
          <a:p>
            <a:pPr marL="971550" lvl="2" indent="-171450" fontAlgn="base">
              <a:spcBef>
                <a:spcPts val="0"/>
              </a:spcBef>
              <a:buFontTx/>
              <a:buChar char="-"/>
              <a:defRPr/>
            </a:pPr>
            <a:r>
              <a:rPr lang="en-GB" sz="4000" kern="1200" dirty="0">
                <a:ea typeface="+mn-ea"/>
                <a:cs typeface="Calibri" panose="020F0502020204030204" pitchFamily="34" charset="0"/>
              </a:rPr>
              <a:t>19 resolved,  no further action required</a:t>
            </a:r>
          </a:p>
          <a:p>
            <a:pPr marL="971550" lvl="2" indent="-171450" fontAlgn="base">
              <a:spcBef>
                <a:spcPts val="0"/>
              </a:spcBef>
              <a:buFontTx/>
              <a:buChar char="-"/>
              <a:defRPr/>
            </a:pPr>
            <a:r>
              <a:rPr lang="en-GB" sz="4000" kern="1200" dirty="0">
                <a:ea typeface="+mn-ea"/>
                <a:cs typeface="Calibri" panose="020F0502020204030204" pitchFamily="34" charset="0"/>
              </a:rPr>
              <a:t>204 cancelled registrations, no further action</a:t>
            </a:r>
          </a:p>
          <a:p>
            <a:pPr marL="971550" lvl="2" indent="-171450" fontAlgn="base">
              <a:buFontTx/>
              <a:buChar char="-"/>
            </a:pPr>
            <a:r>
              <a:rPr lang="en-GB" sz="4000" kern="1200" dirty="0">
                <a:ea typeface="+mn-ea"/>
                <a:cs typeface="Calibri" panose="020F0502020204030204" pitchFamily="34" charset="0"/>
              </a:rPr>
              <a:t>1 pending customer response</a:t>
            </a:r>
          </a:p>
          <a:p>
            <a:pPr marL="971550" lvl="2" indent="-171450" fontAlgn="base">
              <a:buFontTx/>
              <a:buChar char="-"/>
            </a:pPr>
            <a:r>
              <a:rPr lang="en-GB" sz="4000" kern="1200" dirty="0">
                <a:ea typeface="+mn-ea"/>
                <a:cs typeface="Calibri" panose="020F0502020204030204" pitchFamily="34" charset="0"/>
              </a:rPr>
              <a:t>1 pending CSS reconciliation (new missing message on 28 April 2023) </a:t>
            </a:r>
          </a:p>
          <a:p>
            <a:pPr marL="571500" lvl="1" indent="-171450" fontAlgn="base">
              <a:buFontTx/>
              <a:buChar char="-"/>
            </a:pPr>
            <a:r>
              <a:rPr lang="en-GB" sz="4000" b="0" i="0" u="none" strike="noStrike" dirty="0">
                <a:effectLst/>
                <a:cs typeface="Calibri" panose="020F0502020204030204" pitchFamily="34" charset="0"/>
              </a:rPr>
              <a:t>Potential impacts:</a:t>
            </a:r>
          </a:p>
          <a:p>
            <a:pPr marL="971550" lvl="2" indent="-171450" fontAlgn="base">
              <a:buFontTx/>
              <a:buChar char="-"/>
            </a:pPr>
            <a:r>
              <a:rPr lang="en-GB" sz="4000" dirty="0">
                <a:cs typeface="Calibri" panose="020F0502020204030204" pitchFamily="34" charset="0"/>
              </a:rPr>
              <a:t>Shipper / Supplier not recorded on UKLink or Gemini</a:t>
            </a:r>
          </a:p>
          <a:p>
            <a:pPr marL="971550" lvl="2" indent="-171450" fontAlgn="base">
              <a:buFontTx/>
              <a:buChar char="-"/>
            </a:pPr>
            <a:r>
              <a:rPr lang="en-GB" sz="4000" b="0" i="0" u="none" strike="noStrike" dirty="0">
                <a:effectLst/>
                <a:cs typeface="Calibri" panose="020F0502020204030204" pitchFamily="34" charset="0"/>
              </a:rPr>
              <a:t>Outgoing Shipper continues to receive transportation charges</a:t>
            </a:r>
          </a:p>
          <a:p>
            <a:pPr fontAlgn="base"/>
            <a:r>
              <a:rPr lang="en-GB" sz="4800" b="0" i="0" u="none" strike="noStrike" dirty="0">
                <a:effectLst/>
                <a:cs typeface="Calibri" panose="020F0502020204030204" pitchFamily="34" charset="0"/>
              </a:rPr>
              <a:t>AQ Defects:</a:t>
            </a:r>
          </a:p>
          <a:p>
            <a:pPr lvl="1" fontAlgn="base"/>
            <a:r>
              <a:rPr lang="en-GB" sz="4000" b="0" i="0" u="none" strike="noStrike" dirty="0">
                <a:effectLst/>
                <a:cs typeface="Calibri" panose="020F0502020204030204" pitchFamily="34" charset="0"/>
              </a:rPr>
              <a:t>There are 9 open defects impacting the </a:t>
            </a:r>
            <a:r>
              <a:rPr lang="en-GB" sz="4000" dirty="0">
                <a:cs typeface="Calibri" panose="020F0502020204030204" pitchFamily="34" charset="0"/>
              </a:rPr>
              <a:t>AQ calculation</a:t>
            </a:r>
            <a:r>
              <a:rPr lang="en-GB" sz="4000" b="0" i="0" u="none" strike="noStrike" dirty="0">
                <a:effectLst/>
                <a:cs typeface="Calibri" panose="020F0502020204030204" pitchFamily="34" charset="0"/>
              </a:rPr>
              <a:t> </a:t>
            </a:r>
            <a:r>
              <a:rPr lang="en-US" sz="4000" b="0" i="0" dirty="0">
                <a:effectLst/>
                <a:cs typeface="Calibri" panose="020F0502020204030204" pitchFamily="34" charset="0"/>
              </a:rPr>
              <a:t>​. </a:t>
            </a:r>
            <a:r>
              <a:rPr lang="en-US" sz="4000" dirty="0">
                <a:cs typeface="Calibri" panose="020F0502020204030204" pitchFamily="34" charset="0"/>
              </a:rPr>
              <a:t>A further 7 defects closed during April</a:t>
            </a:r>
          </a:p>
          <a:p>
            <a:pPr lvl="1" fontAlgn="base"/>
            <a:r>
              <a:rPr lang="en-GB" sz="4000" b="0" i="0" u="none" strike="noStrike" dirty="0">
                <a:effectLst/>
                <a:cs typeface="Calibri" panose="020F0502020204030204" pitchFamily="34" charset="0"/>
              </a:rPr>
              <a:t>AQs are corrected where required to limit impact on customer</a:t>
            </a:r>
          </a:p>
          <a:p>
            <a:pPr lvl="1" fontAlgn="base"/>
            <a:r>
              <a:rPr lang="en-US" sz="4000" dirty="0">
                <a:cs typeface="Calibri" panose="020F0502020204030204" pitchFamily="34" charset="0"/>
              </a:rPr>
              <a:t>All profiled sites for outstanding AQ calculation impacting defects have been corrected along with the Formula Year AQ. </a:t>
            </a:r>
          </a:p>
          <a:p>
            <a:pPr lvl="1" fontAlgn="base"/>
            <a:r>
              <a:rPr lang="en-US" sz="4000" b="0" i="0" dirty="0">
                <a:effectLst/>
                <a:cs typeface="Calibri" panose="020F0502020204030204" pitchFamily="34" charset="0"/>
              </a:rPr>
              <a:t>Potential Impacts:</a:t>
            </a:r>
          </a:p>
          <a:p>
            <a:pPr lvl="2" fontAlgn="base"/>
            <a:r>
              <a:rPr lang="en-US" sz="4000" b="0" i="0" dirty="0">
                <a:effectLst/>
                <a:cs typeface="Calibri" panose="020F0502020204030204" pitchFamily="34" charset="0"/>
              </a:rPr>
              <a:t>Incorrect transportation rates applied to charges, </a:t>
            </a:r>
          </a:p>
          <a:p>
            <a:pPr lvl="2" fontAlgn="base"/>
            <a:r>
              <a:rPr lang="en-US" sz="4000" dirty="0">
                <a:cs typeface="Calibri" panose="020F0502020204030204" pitchFamily="34" charset="0"/>
              </a:rPr>
              <a:t>Over/under allocation of energy for demand estimation processes, impacts to UIG</a:t>
            </a:r>
            <a:endParaRPr lang="en-US" sz="4000" b="0" i="0" dirty="0">
              <a:effectLst/>
              <a:cs typeface="Calibri" panose="020F0502020204030204" pitchFamily="34" charset="0"/>
            </a:endParaRPr>
          </a:p>
          <a:p>
            <a:pPr fontAlgn="base"/>
            <a:r>
              <a:rPr lang="en-US" sz="4800" dirty="0">
                <a:cs typeface="Calibri" panose="020F0502020204030204" pitchFamily="34" charset="0"/>
              </a:rPr>
              <a:t>Amendment Invoice Defects</a:t>
            </a:r>
          </a:p>
          <a:p>
            <a:pPr lvl="1" fontAlgn="base"/>
            <a:r>
              <a:rPr lang="en-US" sz="4000" dirty="0">
                <a:cs typeface="Calibri" panose="020F0502020204030204" pitchFamily="34" charset="0"/>
              </a:rPr>
              <a:t>6 open defects impacting the Amendment invoice: reconciliation charges, 5 defects fixed during April</a:t>
            </a:r>
          </a:p>
          <a:p>
            <a:pPr lvl="1" fontAlgn="base"/>
            <a:r>
              <a:rPr lang="en-US" sz="4000" dirty="0">
                <a:cs typeface="Calibri" panose="020F0502020204030204" pitchFamily="34" charset="0"/>
              </a:rPr>
              <a:t>Charges for impacted</a:t>
            </a:r>
            <a:r>
              <a:rPr lang="en-US" sz="4000" b="0" i="0" dirty="0">
                <a:effectLst/>
                <a:cs typeface="Calibri" panose="020F0502020204030204" pitchFamily="34" charset="0"/>
              </a:rPr>
              <a:t> MPRNs are held and not invoiced until the fix is deployed and energy is corrected, where required, prior to the charges being released</a:t>
            </a:r>
          </a:p>
          <a:p>
            <a:pPr lvl="1" fontAlgn="base"/>
            <a:r>
              <a:rPr lang="en-US" sz="4000" dirty="0">
                <a:cs typeface="Calibri" panose="020F0502020204030204" pitchFamily="34" charset="0"/>
              </a:rPr>
              <a:t>Potential Impact:</a:t>
            </a:r>
          </a:p>
          <a:p>
            <a:pPr lvl="2" fontAlgn="base"/>
            <a:r>
              <a:rPr lang="en-US" sz="4000" dirty="0">
                <a:cs typeface="Calibri" panose="020F0502020204030204" pitchFamily="34" charset="0"/>
              </a:rPr>
              <a:t>Reconciliation charges are incorrect if defect is not identified prior to invoice issue</a:t>
            </a:r>
          </a:p>
          <a:p>
            <a:pPr lvl="2" fontAlgn="base"/>
            <a:r>
              <a:rPr lang="en-US" sz="4000" dirty="0">
                <a:cs typeface="Calibri" panose="020F0502020204030204" pitchFamily="34" charset="0"/>
              </a:rPr>
              <a:t>Reconciliation charges are held until the defect is fixed and data corrected</a:t>
            </a:r>
            <a:endParaRPr lang="en-US" sz="4000" b="0" i="0" dirty="0">
              <a:effectLst/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835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AE549-64FB-D580-21DE-4289F3071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" panose="020F0502020204030204" pitchFamily="34" charset="0"/>
              </a:rPr>
              <a:t>Issue Summary – IGTs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38626-C12B-80F4-21C9-E689AF3E77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00112"/>
            <a:ext cx="8229600" cy="3759869"/>
          </a:xfrm>
        </p:spPr>
        <p:txBody>
          <a:bodyPr>
            <a:normAutofit fontScale="25000" lnSpcReduction="20000"/>
          </a:bodyPr>
          <a:lstStyle/>
          <a:p>
            <a:pPr fontAlgn="base"/>
            <a:r>
              <a:rPr lang="en-GB" sz="4800" b="0" i="0" u="none" strike="noStrike" dirty="0">
                <a:effectLst/>
                <a:cs typeface="Calibri" panose="020F0502020204030204" pitchFamily="34" charset="0"/>
              </a:rPr>
              <a:t>Missing Secured Active Messages (SAMs)</a:t>
            </a:r>
          </a:p>
          <a:p>
            <a:pPr lvl="1" fontAlgn="base"/>
            <a:r>
              <a:rPr lang="en-GB" sz="4800" b="0" i="0" u="none" strike="noStrike" dirty="0">
                <a:effectLst/>
                <a:cs typeface="Calibri" panose="020F0502020204030204" pitchFamily="34" charset="0"/>
              </a:rPr>
              <a:t>Total of 357 missing messages as of 5 May 2023 relating to Registration notifications from CSS. </a:t>
            </a:r>
          </a:p>
          <a:p>
            <a:pPr marL="971550" lvl="2" indent="-171450" fontAlgn="base">
              <a:buFontTx/>
              <a:buChar char="-"/>
            </a:pPr>
            <a:r>
              <a:rPr lang="en-GB" sz="4800" kern="1200" dirty="0">
                <a:ea typeface="+mn-ea"/>
                <a:cs typeface="Calibri" panose="020F0502020204030204" pitchFamily="34" charset="0"/>
              </a:rPr>
              <a:t>132 confirmed as valid registrations. These have been processed and communications sent. Completed.</a:t>
            </a:r>
          </a:p>
          <a:p>
            <a:pPr marL="971550" lvl="2" indent="-171450" fontAlgn="base">
              <a:spcBef>
                <a:spcPts val="0"/>
              </a:spcBef>
              <a:buFontTx/>
              <a:buChar char="-"/>
              <a:defRPr/>
            </a:pPr>
            <a:r>
              <a:rPr lang="en-GB" sz="4800" kern="1200" dirty="0">
                <a:ea typeface="+mn-ea"/>
                <a:cs typeface="Calibri" panose="020F0502020204030204" pitchFamily="34" charset="0"/>
              </a:rPr>
              <a:t>19 resolved,  no further action required</a:t>
            </a:r>
          </a:p>
          <a:p>
            <a:pPr marL="971550" lvl="2" indent="-171450" fontAlgn="base">
              <a:spcBef>
                <a:spcPts val="0"/>
              </a:spcBef>
              <a:buFontTx/>
              <a:buChar char="-"/>
              <a:defRPr/>
            </a:pPr>
            <a:r>
              <a:rPr lang="en-GB" sz="4800" kern="1200" dirty="0">
                <a:ea typeface="+mn-ea"/>
                <a:cs typeface="Calibri" panose="020F0502020204030204" pitchFamily="34" charset="0"/>
              </a:rPr>
              <a:t>204 cancelled registrations, no further action</a:t>
            </a:r>
          </a:p>
          <a:p>
            <a:pPr marL="971550" lvl="2" indent="-171450" fontAlgn="base">
              <a:buFontTx/>
              <a:buChar char="-"/>
            </a:pPr>
            <a:r>
              <a:rPr lang="en-GB" sz="4800" kern="1200" dirty="0">
                <a:ea typeface="+mn-ea"/>
                <a:cs typeface="Calibri" panose="020F0502020204030204" pitchFamily="34" charset="0"/>
              </a:rPr>
              <a:t>1 pending customer response</a:t>
            </a:r>
          </a:p>
          <a:p>
            <a:pPr marL="971550" lvl="2" indent="-171450" fontAlgn="base">
              <a:buFontTx/>
              <a:buChar char="-"/>
            </a:pPr>
            <a:r>
              <a:rPr lang="en-GB" sz="4800" kern="1200" dirty="0">
                <a:ea typeface="+mn-ea"/>
                <a:cs typeface="Calibri" panose="020F0502020204030204" pitchFamily="34" charset="0"/>
              </a:rPr>
              <a:t>1 pending CSS reconciliation (new missing message on 28 April 2023) </a:t>
            </a:r>
          </a:p>
          <a:p>
            <a:pPr marL="571500" lvl="1" indent="-171450" fontAlgn="base">
              <a:buFontTx/>
              <a:buChar char="-"/>
            </a:pPr>
            <a:r>
              <a:rPr lang="en-GB" sz="4800" b="0" i="0" u="none" strike="noStrike" dirty="0">
                <a:effectLst/>
                <a:cs typeface="Calibri" panose="020F0502020204030204" pitchFamily="34" charset="0"/>
              </a:rPr>
              <a:t>Potential impacts:</a:t>
            </a:r>
          </a:p>
          <a:p>
            <a:pPr marL="971550" lvl="2" indent="-171450" fontAlgn="base">
              <a:buFontTx/>
              <a:buChar char="-"/>
            </a:pPr>
            <a:r>
              <a:rPr lang="en-GB" sz="4800" dirty="0">
                <a:cs typeface="Calibri" panose="020F0502020204030204" pitchFamily="34" charset="0"/>
              </a:rPr>
              <a:t>Shipper / Supplier not recorded on UKLink or Gemini</a:t>
            </a:r>
          </a:p>
          <a:p>
            <a:pPr marL="971550" lvl="2" indent="-171450" fontAlgn="base">
              <a:buFontTx/>
              <a:buChar char="-"/>
            </a:pPr>
            <a:r>
              <a:rPr lang="en-GB" sz="4800" b="0" i="0" u="none" strike="noStrike" dirty="0">
                <a:effectLst/>
                <a:cs typeface="Calibri" panose="020F0502020204030204" pitchFamily="34" charset="0"/>
              </a:rPr>
              <a:t>Outgoing Shipper continues to receive transportation charges</a:t>
            </a:r>
          </a:p>
          <a:p>
            <a:pPr fontAlgn="base"/>
            <a:r>
              <a:rPr lang="en-GB" sz="4800" b="0" i="0" u="none" strike="noStrike" dirty="0">
                <a:effectLst/>
                <a:cs typeface="Calibri" panose="020F0502020204030204" pitchFamily="34" charset="0"/>
              </a:rPr>
              <a:t>AQ Defects:</a:t>
            </a:r>
          </a:p>
          <a:p>
            <a:pPr lvl="1" fontAlgn="base"/>
            <a:r>
              <a:rPr lang="en-GB" sz="4800" b="0" i="0" u="none" strike="noStrike" dirty="0">
                <a:effectLst/>
                <a:cs typeface="Calibri" panose="020F0502020204030204" pitchFamily="34" charset="0"/>
              </a:rPr>
              <a:t>There are 9 open defects impacting the </a:t>
            </a:r>
            <a:r>
              <a:rPr lang="en-GB" sz="4800" dirty="0">
                <a:cs typeface="Calibri" panose="020F0502020204030204" pitchFamily="34" charset="0"/>
              </a:rPr>
              <a:t>AQ calculation</a:t>
            </a:r>
            <a:r>
              <a:rPr lang="en-GB" sz="4800" b="0" i="0" u="none" strike="noStrike" dirty="0">
                <a:effectLst/>
                <a:cs typeface="Calibri" panose="020F0502020204030204" pitchFamily="34" charset="0"/>
              </a:rPr>
              <a:t> </a:t>
            </a:r>
            <a:r>
              <a:rPr lang="en-US" sz="4800" b="0" i="0" dirty="0">
                <a:effectLst/>
                <a:cs typeface="Calibri" panose="020F0502020204030204" pitchFamily="34" charset="0"/>
              </a:rPr>
              <a:t>​. </a:t>
            </a:r>
            <a:r>
              <a:rPr lang="en-US" sz="4800" dirty="0">
                <a:cs typeface="Calibri" panose="020F0502020204030204" pitchFamily="34" charset="0"/>
              </a:rPr>
              <a:t>A further 7 defects closed during April</a:t>
            </a:r>
          </a:p>
          <a:p>
            <a:pPr lvl="1" fontAlgn="base"/>
            <a:r>
              <a:rPr lang="en-GB" sz="4800" b="0" i="0" u="none" strike="noStrike" dirty="0">
                <a:effectLst/>
                <a:cs typeface="Calibri" panose="020F0502020204030204" pitchFamily="34" charset="0"/>
              </a:rPr>
              <a:t>AQs are corrected where required to limit impact on customer</a:t>
            </a:r>
          </a:p>
          <a:p>
            <a:pPr lvl="1" fontAlgn="base"/>
            <a:r>
              <a:rPr lang="en-US" sz="4800" dirty="0">
                <a:cs typeface="Calibri" panose="020F0502020204030204" pitchFamily="34" charset="0"/>
              </a:rPr>
              <a:t>All profiled sites for outstanding AQ calculation impacting defects have been corrected along with the Formula Year AQ. </a:t>
            </a:r>
          </a:p>
          <a:p>
            <a:r>
              <a:rPr lang="en-GB" sz="4800" dirty="0">
                <a:cs typeface="Calibri" panose="020F0502020204030204" pitchFamily="34" charset="0"/>
              </a:rPr>
              <a:t>Consumer Contact Data not complete in the Quarterly Portfolio Files (IQL):</a:t>
            </a:r>
          </a:p>
          <a:p>
            <a:pPr lvl="1"/>
            <a:r>
              <a:rPr lang="en-GB" sz="4400" dirty="0">
                <a:cs typeface="Calibri" panose="020F0502020204030204" pitchFamily="34" charset="0"/>
              </a:rPr>
              <a:t>Consumer Contact data provided by Shippers is not complete when sent in the quarterly portfolio files</a:t>
            </a:r>
          </a:p>
          <a:p>
            <a:pPr lvl="1"/>
            <a:r>
              <a:rPr lang="en-GB" sz="4800" dirty="0">
                <a:cs typeface="Calibri" panose="020F0502020204030204" pitchFamily="34" charset="0"/>
              </a:rPr>
              <a:t>A defect has been raised and this is being progressed</a:t>
            </a:r>
          </a:p>
          <a:p>
            <a:pPr lvl="1"/>
            <a:r>
              <a:rPr lang="en-GB" sz="4800" dirty="0">
                <a:cs typeface="Calibri" panose="020F0502020204030204" pitchFamily="34" charset="0"/>
              </a:rPr>
              <a:t>Report providing all consumer contact data will be issued following IQL submission in April 2023</a:t>
            </a:r>
          </a:p>
          <a:p>
            <a:pPr lvl="1"/>
            <a:r>
              <a:rPr lang="en-GB" sz="4800" dirty="0">
                <a:cs typeface="Calibri" panose="020F0502020204030204" pitchFamily="34" charset="0"/>
              </a:rPr>
              <a:t>Checks have confirmed that the daily portfolio file (IDL) is complete and correct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56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477899"/>
            <a:ext cx="7772400" cy="1093852"/>
          </a:xfrm>
        </p:spPr>
        <p:txBody>
          <a:bodyPr>
            <a:normAutofit/>
          </a:bodyPr>
          <a:lstStyle/>
          <a:p>
            <a:r>
              <a:rPr lang="en-GB" sz="2000" dirty="0"/>
              <a:t>GRDA Performance</a:t>
            </a:r>
            <a:br>
              <a:rPr lang="en-GB" sz="2000" dirty="0"/>
            </a:b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Agenda Item 4.6 </a:t>
            </a:r>
          </a:p>
        </p:txBody>
      </p:sp>
      <p:sp>
        <p:nvSpPr>
          <p:cNvPr id="2" name="Rectangle 1"/>
          <p:cNvSpPr/>
          <p:nvPr/>
        </p:nvSpPr>
        <p:spPr>
          <a:xfrm>
            <a:off x="3174666" y="2318807"/>
            <a:ext cx="283266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endParaRPr lang="en-GB" b="1" dirty="0">
              <a:solidFill>
                <a:srgbClr val="3E5AA8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094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294187-7A07-634E-E761-5D9956491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785" y="877564"/>
            <a:ext cx="5862503" cy="320635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A7B63B9-CE9F-4B43-B8D0-C0E9E011F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825"/>
            <a:ext cx="8229600" cy="636588"/>
          </a:xfrm>
        </p:spPr>
        <p:txBody>
          <a:bodyPr/>
          <a:lstStyle/>
          <a:p>
            <a:r>
              <a:rPr lang="en-GB" dirty="0"/>
              <a:t>GRDA Performance – April 2023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8B025878-9FE6-4BF5-BBB9-C3C006BC8603}"/>
              </a:ext>
            </a:extLst>
          </p:cNvPr>
          <p:cNvSpPr txBox="1">
            <a:spLocks/>
          </p:cNvSpPr>
          <p:nvPr/>
        </p:nvSpPr>
        <p:spPr>
          <a:xfrm>
            <a:off x="457201" y="1059582"/>
            <a:ext cx="2602631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en-GB" sz="1400" dirty="0">
                <a:solidFill>
                  <a:srgbClr val="000000"/>
                </a:solidFill>
                <a:latin typeface="+mn-lt"/>
              </a:rPr>
              <a:t>Key points to note April 2023 - Figures quoted based on draft RPA report due to </a:t>
            </a:r>
            <a:r>
              <a:rPr lang="en-GB" sz="1400" dirty="0" err="1">
                <a:solidFill>
                  <a:srgbClr val="000000"/>
                </a:solidFill>
                <a:latin typeface="+mn-lt"/>
              </a:rPr>
              <a:t>CoMC</a:t>
            </a:r>
            <a:r>
              <a:rPr lang="en-GB" sz="1400" dirty="0">
                <a:solidFill>
                  <a:srgbClr val="000000"/>
                </a:solidFill>
                <a:latin typeface="+mn-lt"/>
              </a:rPr>
              <a:t> paper deadline – indicates:</a:t>
            </a:r>
          </a:p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en-GB" sz="1400" dirty="0">
                <a:solidFill>
                  <a:srgbClr val="000000"/>
                </a:solidFill>
                <a:latin typeface="+mn-lt"/>
              </a:rPr>
              <a:t>Any failures due to missing messages:</a:t>
            </a:r>
          </a:p>
          <a:p>
            <a:pPr marL="285750" lvl="1">
              <a:spcBef>
                <a:spcPts val="200"/>
              </a:spcBef>
              <a:spcAft>
                <a:spcPts val="600"/>
              </a:spcAft>
            </a:pPr>
            <a:r>
              <a:rPr lang="en-GB" sz="1400" dirty="0">
                <a:solidFill>
                  <a:srgbClr val="000000"/>
                </a:solidFill>
                <a:latin typeface="+mn-lt"/>
              </a:rPr>
              <a:t>1 of 23 days at average volume with at least one missing message.</a:t>
            </a:r>
          </a:p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en-GB" sz="1400" dirty="0">
                <a:solidFill>
                  <a:srgbClr val="000000"/>
                </a:solidFill>
                <a:latin typeface="+mn-lt"/>
              </a:rPr>
              <a:t>All other targets were met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319D69-A195-484A-8C62-257D861BB59C}"/>
              </a:ext>
            </a:extLst>
          </p:cNvPr>
          <p:cNvSpPr txBox="1"/>
          <p:nvPr/>
        </p:nvSpPr>
        <p:spPr>
          <a:xfrm>
            <a:off x="7746370" y="245327"/>
            <a:ext cx="678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target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64AB19-2473-41F1-9BB6-8E110F3F7FEF}"/>
              </a:ext>
            </a:extLst>
          </p:cNvPr>
          <p:cNvSpPr txBox="1"/>
          <p:nvPr/>
        </p:nvSpPr>
        <p:spPr>
          <a:xfrm>
            <a:off x="8512089" y="240976"/>
            <a:ext cx="862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actual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9DEF95E-48DD-43F7-85D8-A67DDC575B42}"/>
              </a:ext>
            </a:extLst>
          </p:cNvPr>
          <p:cNvCxnSpPr>
            <a:cxnSpLocks/>
          </p:cNvCxnSpPr>
          <p:nvPr/>
        </p:nvCxnSpPr>
        <p:spPr>
          <a:xfrm flipH="1">
            <a:off x="8743628" y="517975"/>
            <a:ext cx="35995" cy="4659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E5989A4-37E6-4FDC-B69B-AAE84ABCF076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8085403" y="553104"/>
            <a:ext cx="100777" cy="4308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156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F7666-4544-732B-B472-9A0CE3ECE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APPENDIXES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8963-12D0-4456-37AB-BDFF674EBA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latin typeface="Arial"/>
                <a:cs typeface="Arial"/>
              </a:rPr>
              <a:t>Appendix  1 - KPM slides (</a:t>
            </a:r>
            <a:r>
              <a:rPr lang="en-US" i="1" dirty="0">
                <a:latin typeface="Arial"/>
                <a:cs typeface="Arial"/>
              </a:rPr>
              <a:t>Final version will  be available on the 15</a:t>
            </a:r>
            <a:r>
              <a:rPr lang="en-US" i="1" baseline="30000" dirty="0">
                <a:latin typeface="Arial"/>
                <a:cs typeface="Arial"/>
              </a:rPr>
              <a:t>th</a:t>
            </a:r>
            <a:r>
              <a:rPr lang="en-US" i="1" dirty="0">
                <a:latin typeface="Arial"/>
                <a:cs typeface="Arial"/>
              </a:rPr>
              <a:t> May  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r>
              <a:rPr lang="en-US" dirty="0">
                <a:latin typeface="Arial"/>
                <a:cs typeface="Arial"/>
              </a:rPr>
              <a:t>Appendix  2 - Xoserve Incident Summary (item 4.4)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Appendix  3  -Customer Issue Dashboard(item 4.5)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221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A681-E036-28CD-9F88-2DB893911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KPM Slides</a:t>
            </a:r>
            <a:endParaRPr lang="en-US" sz="1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3DEA4-1CD8-256E-1C7F-833FA7A71D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Appendix1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739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A681-E036-28CD-9F88-2DB893911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Xoserve Incident 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3DEA4-1CD8-256E-1C7F-833FA7A71D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Appendix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61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CF45F-8165-770B-4665-CC52B63E6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Contents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BF834-C356-5147-DB7E-8E0A9AA04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Arial"/>
                <a:cs typeface="Arial"/>
              </a:rPr>
              <a:t>4.1 KPM Reporting v1.1 </a:t>
            </a:r>
            <a:r>
              <a:rPr lang="en-US" sz="1400" i="1" dirty="0">
                <a:latin typeface="Arial"/>
                <a:cs typeface="Arial"/>
              </a:rPr>
              <a:t>(final version will be published by the 15</a:t>
            </a:r>
            <a:r>
              <a:rPr lang="en-US" sz="1400" i="1" baseline="30000" dirty="0">
                <a:latin typeface="Arial"/>
                <a:cs typeface="Arial"/>
              </a:rPr>
              <a:t>th</a:t>
            </a:r>
            <a:r>
              <a:rPr lang="en-US" sz="1400" i="1" dirty="0">
                <a:latin typeface="Arial"/>
                <a:cs typeface="Arial"/>
              </a:rPr>
              <a:t> May)</a:t>
            </a:r>
          </a:p>
          <a:p>
            <a:r>
              <a:rPr lang="en-US" sz="2400" dirty="0">
                <a:latin typeface="Arial"/>
                <a:cs typeface="Arial"/>
              </a:rPr>
              <a:t>4.3 Monthly Contract Metrics</a:t>
            </a:r>
            <a:endParaRPr lang="en-US" sz="2400" i="1" dirty="0"/>
          </a:p>
          <a:p>
            <a:r>
              <a:rPr lang="en-US" sz="2400" dirty="0">
                <a:latin typeface="Arial"/>
                <a:cs typeface="Arial"/>
              </a:rPr>
              <a:t>4.4 	Incident summary </a:t>
            </a:r>
          </a:p>
          <a:p>
            <a:r>
              <a:rPr lang="en-US" sz="2400" dirty="0">
                <a:latin typeface="Arial"/>
                <a:cs typeface="Arial"/>
              </a:rPr>
              <a:t>4.5 Customer Issue Dashboard</a:t>
            </a:r>
          </a:p>
          <a:p>
            <a:r>
              <a:rPr lang="en-US" sz="2400" dirty="0">
                <a:latin typeface="Arial"/>
                <a:cs typeface="Arial"/>
              </a:rPr>
              <a:t>4.6 GRDA Reporting</a:t>
            </a:r>
          </a:p>
          <a:p>
            <a:r>
              <a:rPr lang="en-US" sz="2400" dirty="0">
                <a:latin typeface="Arial"/>
                <a:cs typeface="Arial"/>
              </a:rPr>
              <a:t>Appendixes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2225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460B0-F932-06B8-2A9C-A0D2881E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High Level Summary of P1/P2 Incidents: Mar 2023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1311348-2AC0-7FA1-6479-1AA642385B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536" y="627534"/>
          <a:ext cx="8229599" cy="164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16">
                  <a:extLst>
                    <a:ext uri="{9D8B030D-6E8A-4147-A177-3AD203B41FA5}">
                      <a16:colId xmlns:a16="http://schemas.microsoft.com/office/drawing/2014/main" val="363132426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20382693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378058667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8562412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38597406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483169819"/>
                    </a:ext>
                  </a:extLst>
                </a:gridCol>
                <a:gridCol w="586407">
                  <a:extLst>
                    <a:ext uri="{9D8B030D-6E8A-4147-A177-3AD203B41FA5}">
                      <a16:colId xmlns:a16="http://schemas.microsoft.com/office/drawing/2014/main" val="17649884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650" dirty="0">
                          <a:latin typeface="+mn-lt"/>
                        </a:rPr>
                        <a:t> Ref.</a:t>
                      </a:r>
                      <a:endParaRPr lang="en-GB" sz="6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50">
                          <a:latin typeface="+mn-lt"/>
                        </a:rPr>
                        <a:t>What happened?</a:t>
                      </a:r>
                      <a:endParaRPr lang="en-GB" sz="65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50">
                          <a:latin typeface="+mn-lt"/>
                        </a:rPr>
                        <a:t>Why did it happen?</a:t>
                      </a:r>
                      <a:endParaRPr lang="en-GB" sz="65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50">
                          <a:latin typeface="+mn-lt"/>
                        </a:rPr>
                        <a:t>What do we understand our customers experienced?</a:t>
                      </a:r>
                      <a:endParaRPr lang="en-GB" sz="65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50">
                          <a:latin typeface="+mn-lt"/>
                        </a:rPr>
                        <a:t>What did we do to resolve the issue?</a:t>
                      </a:r>
                      <a:endParaRPr lang="en-GB" sz="65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50">
                          <a:effectLst/>
                          <a:latin typeface="+mn-lt"/>
                        </a:rPr>
                        <a:t>Incident Date</a:t>
                      </a:r>
                      <a:endParaRPr lang="en-GB" sz="65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6877" marR="468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50">
                          <a:effectLst/>
                          <a:latin typeface="+mn-lt"/>
                        </a:rPr>
                        <a:t>Resolved Date</a:t>
                      </a:r>
                      <a:endParaRPr lang="en-GB" sz="65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6877" marR="46877" marT="0" marB="0" anchor="ctr"/>
                </a:tc>
                <a:extLst>
                  <a:ext uri="{0D108BD9-81ED-4DB2-BD59-A6C34878D82A}">
                    <a16:rowId xmlns:a16="http://schemas.microsoft.com/office/drawing/2014/main" val="976987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INC0358137</a:t>
                      </a:r>
                    </a:p>
                  </a:txBody>
                  <a:tcPr marL="0" marR="0" marT="0" marB="0" anchor="ctr">
                    <a:solidFill>
                      <a:srgbClr val="3E5A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en-US" sz="6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Customer contacts did not process as expected within the CMS application. </a:t>
                      </a:r>
                      <a:endParaRPr lang="en-US" sz="6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Due to the slow running job, a small number of customer contacts were prevented from being processed. </a:t>
                      </a:r>
                      <a:endParaRPr lang="en-US" sz="6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650" b="0" i="0" u="none" strike="noStrike" kern="1200" noProof="0" dirty="0"/>
                        <a:t>Customers attempting to access the CMS Application would not have been able to successfully login during the restart of the system. 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6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controlled restart of CMS application was performed to allow customers contacts to be processed successfully. </a:t>
                      </a:r>
                    </a:p>
                    <a:p>
                      <a:pPr marL="0" algn="ctr" defTabSz="914400" rtl="0" eaLnBrk="1" fontAlgn="ctr" latinLnBrk="0" hangingPunct="1"/>
                      <a:endParaRPr lang="en-US" sz="6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5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4</a:t>
                      </a:r>
                      <a:r>
                        <a:rPr lang="en-GB" sz="650" baseline="300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th</a:t>
                      </a:r>
                      <a:r>
                        <a:rPr lang="en-GB" sz="65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 Apr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5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4</a:t>
                      </a:r>
                      <a:r>
                        <a:rPr lang="en-GB" sz="650" baseline="300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th</a:t>
                      </a:r>
                      <a:r>
                        <a:rPr lang="en-GB" sz="65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 Apr</a:t>
                      </a: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3456990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INC0358335</a:t>
                      </a:r>
                    </a:p>
                  </a:txBody>
                  <a:tcPr marL="0" marR="0" marT="0" marB="0" anchor="ctr">
                    <a:solidFill>
                      <a:srgbClr val="F5835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en-US" sz="6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During routine monitoring, we detected that files were processing at a reduced rate, causing a backlog of files.</a:t>
                      </a:r>
                      <a:endParaRPr lang="en-US" sz="6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650"/>
                        <a:t>A large volume of data was received causing a delay in outbound file processing.</a:t>
                      </a:r>
                    </a:p>
                    <a:p>
                      <a:pPr algn="ctr" rtl="0"/>
                      <a:r>
                        <a:rPr lang="en-GB" sz="650"/>
                        <a:t>The inbound files were successfully processed in UK Link (SAP), however when processing the response files in AMT, this caused slowness within the AMT application.</a:t>
                      </a:r>
                      <a:endParaRPr lang="en-GB" sz="650" dirty="0"/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650" b="0" i="0" u="none" strike="noStrike" kern="1200" noProof="0" dirty="0"/>
                        <a:t>Customers may have experienced a short delay in receiving their files.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6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Additional storage memory was applied to allow the increased volume of files to be processed. A controlled release of the files was undertaken based on priority; continuous monitoring was in place until the backlog had been cleared..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5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4</a:t>
                      </a:r>
                      <a:r>
                        <a:rPr lang="en-GB" sz="650" baseline="300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th</a:t>
                      </a:r>
                      <a:r>
                        <a:rPr lang="en-GB" sz="65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 Apr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5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5</a:t>
                      </a:r>
                      <a:r>
                        <a:rPr lang="en-GB" sz="650" baseline="300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th</a:t>
                      </a:r>
                      <a:r>
                        <a:rPr lang="en-GB" sz="65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 Apr</a:t>
                      </a: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4178888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073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CE6A-1E63-A21A-CF8D-72DB80D2C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Happening Overall?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A75232C-FF28-B3DC-28F3-0BA809647FD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512" y="761059"/>
          <a:ext cx="8568952" cy="3971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76C2D64-ECC4-C4B7-2680-5E1B766682EE}"/>
              </a:ext>
            </a:extLst>
          </p:cNvPr>
          <p:cNvGraphicFramePr>
            <a:graphicFrameLocks noGrp="1"/>
          </p:cNvGraphicFramePr>
          <p:nvPr/>
        </p:nvGraphicFramePr>
        <p:xfrm>
          <a:off x="6372200" y="1131590"/>
          <a:ext cx="23146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51">
                  <a:extLst>
                    <a:ext uri="{9D8B030D-6E8A-4147-A177-3AD203B41FA5}">
                      <a16:colId xmlns:a16="http://schemas.microsoft.com/office/drawing/2014/main" val="153172005"/>
                    </a:ext>
                  </a:extLst>
                </a:gridCol>
                <a:gridCol w="919709">
                  <a:extLst>
                    <a:ext uri="{9D8B030D-6E8A-4147-A177-3AD203B41FA5}">
                      <a16:colId xmlns:a16="http://schemas.microsoft.com/office/drawing/2014/main" val="547931521"/>
                    </a:ext>
                  </a:extLst>
                </a:gridCol>
                <a:gridCol w="1025840">
                  <a:extLst>
                    <a:ext uri="{9D8B030D-6E8A-4147-A177-3AD203B41FA5}">
                      <a16:colId xmlns:a16="http://schemas.microsoft.com/office/drawing/2014/main" val="1463294942"/>
                    </a:ext>
                  </a:extLst>
                </a:gridCol>
              </a:tblGrid>
              <a:tr h="326974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>
                          <a:solidFill>
                            <a:srgbClr val="3E5AA8"/>
                          </a:solidFill>
                        </a:rPr>
                        <a:t>Correla Identified</a:t>
                      </a:r>
                    </a:p>
                  </a:txBody>
                  <a:tcPr anchor="b" anchorCtr="1">
                    <a:lnR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rgbClr val="3E5AA8"/>
                          </a:solidFill>
                        </a:rPr>
                        <a:t>Customer  Identified</a:t>
                      </a:r>
                    </a:p>
                  </a:txBody>
                  <a:tcPr anchor="b" anchorCtr="1">
                    <a:lnL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6463583"/>
                  </a:ext>
                </a:extLst>
              </a:tr>
              <a:tr h="847709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3E5AA8"/>
                          </a:solidFill>
                        </a:rPr>
                        <a:t>Correla Controllable</a:t>
                      </a:r>
                    </a:p>
                  </a:txBody>
                  <a:tcPr vert="vert270" anchor="b" anchorCtr="1">
                    <a:lnB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Correla Identified the incident and the incident could have been avoided had Correla taken earlier action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3E5A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Customer Identified the incident and the incident could have been avoided had Correla taken earlier action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757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944025"/>
                  </a:ext>
                </a:extLst>
              </a:tr>
              <a:tr h="847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rgbClr val="3E5AA8"/>
                          </a:solidFill>
                          <a:latin typeface="+mn-lt"/>
                          <a:ea typeface="+mn-ea"/>
                          <a:cs typeface="+mn-cs"/>
                        </a:rPr>
                        <a:t>Correla Uncontrollable</a:t>
                      </a:r>
                    </a:p>
                  </a:txBody>
                  <a:tcPr vert="vert270" anchor="b" anchorCtr="1">
                    <a:lnT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Correla Identified the incident but the incident could not have been avoided had Correla taken earlier action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solidFill>
                      <a:srgbClr val="56C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Customer Identified the incident but the incident could not have been avoided had Correla taken earlier action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solidFill>
                      <a:srgbClr val="6440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741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3000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EC63-F6B7-D3AD-9DC4-2F0BC03F2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Happening Overall?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1B1A3B-ED67-73DD-B5E1-E96FA40CE551}"/>
              </a:ext>
            </a:extLst>
          </p:cNvPr>
          <p:cNvSpPr/>
          <p:nvPr/>
        </p:nvSpPr>
        <p:spPr>
          <a:xfrm>
            <a:off x="1224549" y="1089439"/>
            <a:ext cx="5405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3E5AA8"/>
                </a:solidFill>
              </a:rPr>
              <a:t>Key:</a:t>
            </a:r>
            <a:endParaRPr lang="en-GB" sz="1400" b="1" dirty="0">
              <a:solidFill>
                <a:srgbClr val="3E5AA8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5E0A314-0471-FA81-8572-4FA23CC425E9}"/>
              </a:ext>
            </a:extLst>
          </p:cNvPr>
          <p:cNvGraphicFramePr>
            <a:graphicFrameLocks noGrp="1"/>
          </p:cNvGraphicFramePr>
          <p:nvPr/>
        </p:nvGraphicFramePr>
        <p:xfrm>
          <a:off x="18482" y="1562251"/>
          <a:ext cx="2637253" cy="2629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496">
                  <a:extLst>
                    <a:ext uri="{9D8B030D-6E8A-4147-A177-3AD203B41FA5}">
                      <a16:colId xmlns:a16="http://schemas.microsoft.com/office/drawing/2014/main" val="153172005"/>
                    </a:ext>
                  </a:extLst>
                </a:gridCol>
                <a:gridCol w="1047916">
                  <a:extLst>
                    <a:ext uri="{9D8B030D-6E8A-4147-A177-3AD203B41FA5}">
                      <a16:colId xmlns:a16="http://schemas.microsoft.com/office/drawing/2014/main" val="547931521"/>
                    </a:ext>
                  </a:extLst>
                </a:gridCol>
                <a:gridCol w="1168841">
                  <a:extLst>
                    <a:ext uri="{9D8B030D-6E8A-4147-A177-3AD203B41FA5}">
                      <a16:colId xmlns:a16="http://schemas.microsoft.com/office/drawing/2014/main" val="1463294942"/>
                    </a:ext>
                  </a:extLst>
                </a:gridCol>
              </a:tblGrid>
              <a:tr h="44852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3E5AA8"/>
                          </a:solidFill>
                        </a:rPr>
                        <a:t>Correla Identified</a:t>
                      </a:r>
                    </a:p>
                  </a:txBody>
                  <a:tcPr anchor="b" anchorCtr="1">
                    <a:lnR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rgbClr val="3E5AA8"/>
                          </a:solidFill>
                        </a:rPr>
                        <a:t>Customer  Identified</a:t>
                      </a:r>
                    </a:p>
                  </a:txBody>
                  <a:tcPr anchor="b" anchorCtr="1">
                    <a:lnL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6463583"/>
                  </a:ext>
                </a:extLst>
              </a:tr>
              <a:tr h="1090512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rgbClr val="3E5AA8"/>
                          </a:solidFill>
                        </a:rPr>
                        <a:t>Correla Controllable</a:t>
                      </a:r>
                    </a:p>
                  </a:txBody>
                  <a:tcPr vert="vert270" anchor="b" anchorCtr="1">
                    <a:lnB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Correla Identified the incident and the incident could have been avoided had Correla taken earlier action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3E5A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Customer Identified the incident and the incident could have been avoided had Correla taken earlier action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757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944025"/>
                  </a:ext>
                </a:extLst>
              </a:tr>
              <a:tr h="10905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kern="1200" dirty="0">
                          <a:solidFill>
                            <a:srgbClr val="3E5AA8"/>
                          </a:solidFill>
                          <a:latin typeface="+mn-lt"/>
                          <a:ea typeface="+mn-ea"/>
                          <a:cs typeface="+mn-cs"/>
                        </a:rPr>
                        <a:t>Correla Uncontrollable</a:t>
                      </a:r>
                    </a:p>
                  </a:txBody>
                  <a:tcPr vert="vert270" anchor="b" anchorCtr="1">
                    <a:lnT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Correla Identified the incident but the incident could not have been avoided had Correla taken earlier action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solidFill>
                      <a:srgbClr val="56C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Customer Identified the incident but the incident could not have been avoided had Correla taken earlier action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solidFill>
                      <a:srgbClr val="6440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74157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6CBCE3A-D77A-E1C0-9C12-1CE9EC003903}"/>
              </a:ext>
            </a:extLst>
          </p:cNvPr>
          <p:cNvGraphicFramePr>
            <a:graphicFrameLocks noGrp="1"/>
          </p:cNvGraphicFramePr>
          <p:nvPr/>
        </p:nvGraphicFramePr>
        <p:xfrm>
          <a:off x="5738893" y="1061519"/>
          <a:ext cx="3276600" cy="3113263"/>
        </p:xfrm>
        <a:graphic>
          <a:graphicData uri="http://schemas.openxmlformats.org/drawingml/2006/table">
            <a:tbl>
              <a:tblPr/>
              <a:tblGrid>
                <a:gridCol w="965200">
                  <a:extLst>
                    <a:ext uri="{9D8B030D-6E8A-4147-A177-3AD203B41FA5}">
                      <a16:colId xmlns:a16="http://schemas.microsoft.com/office/drawing/2014/main" val="3528046539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165992668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722394606"/>
                    </a:ext>
                  </a:extLst>
                </a:gridCol>
              </a:tblGrid>
              <a:tr h="323055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3E5AA8"/>
                          </a:solidFill>
                          <a:effectLst/>
                          <a:latin typeface="Arial" panose="020B0604020202020204" pitchFamily="34" charset="0"/>
                        </a:rPr>
                        <a:t>Performance Year to Date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612936"/>
                  </a:ext>
                </a:extLst>
              </a:tr>
              <a:tr h="21068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044895"/>
                  </a:ext>
                </a:extLst>
              </a:tr>
              <a:tr h="386260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3E5AA8"/>
                          </a:solidFill>
                          <a:effectLst/>
                          <a:latin typeface="Arial" panose="020B0604020202020204" pitchFamily="34" charset="0"/>
                        </a:rPr>
                        <a:t>Correla</a:t>
                      </a:r>
                      <a:br>
                        <a:rPr lang="en-GB" sz="1050" b="0" i="0" u="none" strike="noStrike" dirty="0">
                          <a:solidFill>
                            <a:srgbClr val="3E5AA8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050" b="0" i="0" u="none" strike="noStrike" dirty="0">
                          <a:solidFill>
                            <a:srgbClr val="3E5AA8"/>
                          </a:solidFill>
                          <a:effectLst/>
                          <a:latin typeface="Arial" panose="020B0604020202020204" pitchFamily="34" charset="0"/>
                        </a:rPr>
                        <a:t>Identified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3E5AA8"/>
                          </a:solidFill>
                          <a:effectLst/>
                          <a:latin typeface="Arial" panose="020B0604020202020204" pitchFamily="34" charset="0"/>
                        </a:rPr>
                        <a:t>Customer</a:t>
                      </a:r>
                      <a:br>
                        <a:rPr lang="en-GB" sz="1050" b="0" i="0" u="none" strike="noStrike" dirty="0">
                          <a:solidFill>
                            <a:srgbClr val="3E5AA8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050" b="0" i="0" u="none" strike="noStrike" dirty="0">
                          <a:solidFill>
                            <a:srgbClr val="3E5AA8"/>
                          </a:solidFill>
                          <a:effectLst/>
                          <a:latin typeface="Arial" panose="020B0604020202020204" pitchFamily="34" charset="0"/>
                        </a:rPr>
                        <a:t>Identified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9715099"/>
                  </a:ext>
                </a:extLst>
              </a:tr>
              <a:tr h="10625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>
                          <a:solidFill>
                            <a:srgbClr val="3E5AA8"/>
                          </a:solidFill>
                          <a:effectLst/>
                          <a:latin typeface="Arial" panose="020B0604020202020204" pitchFamily="34" charset="0"/>
                        </a:rPr>
                        <a:t>Correla</a:t>
                      </a:r>
                      <a:br>
                        <a:rPr lang="en-GB" sz="1050" b="0" i="0" u="none" strike="noStrike">
                          <a:solidFill>
                            <a:srgbClr val="3E5AA8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050" b="0" i="0" u="none" strike="noStrike">
                          <a:solidFill>
                            <a:srgbClr val="3E5AA8"/>
                          </a:solidFill>
                          <a:effectLst/>
                          <a:latin typeface="Arial" panose="020B0604020202020204" pitchFamily="34" charset="0"/>
                        </a:rPr>
                        <a:t>Controllable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GB" sz="40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3E5A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4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757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598614"/>
                  </a:ext>
                </a:extLst>
              </a:tr>
              <a:tr h="11306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3E5AA8"/>
                          </a:solidFill>
                          <a:effectLst/>
                          <a:latin typeface="Arial" panose="020B0604020202020204" pitchFamily="34" charset="0"/>
                        </a:rPr>
                        <a:t>Correla</a:t>
                      </a:r>
                      <a:br>
                        <a:rPr lang="en-GB" sz="1050" b="0" i="0" u="none" strike="noStrike" dirty="0">
                          <a:solidFill>
                            <a:srgbClr val="3E5AA8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050" b="0" i="0" u="none" strike="noStrike" dirty="0">
                          <a:solidFill>
                            <a:srgbClr val="3E5AA8"/>
                          </a:solidFill>
                          <a:effectLst/>
                          <a:latin typeface="Arial" panose="020B0604020202020204" pitchFamily="34" charset="0"/>
                        </a:rPr>
                        <a:t>Uncontrollable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4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GB" sz="40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56CF9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4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6440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81503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A159706-AB77-BBAE-F7FB-7343DF7C9A61}"/>
              </a:ext>
            </a:extLst>
          </p:cNvPr>
          <p:cNvGraphicFramePr>
            <a:graphicFrameLocks noGrp="1"/>
          </p:cNvGraphicFramePr>
          <p:nvPr/>
        </p:nvGraphicFramePr>
        <p:xfrm>
          <a:off x="2655735" y="1061519"/>
          <a:ext cx="3276599" cy="3113263"/>
        </p:xfrm>
        <a:graphic>
          <a:graphicData uri="http://schemas.openxmlformats.org/drawingml/2006/table">
            <a:tbl>
              <a:tblPr/>
              <a:tblGrid>
                <a:gridCol w="965200">
                  <a:extLst>
                    <a:ext uri="{9D8B030D-6E8A-4147-A177-3AD203B41FA5}">
                      <a16:colId xmlns:a16="http://schemas.microsoft.com/office/drawing/2014/main" val="1008481607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882255482"/>
                    </a:ext>
                  </a:extLst>
                </a:gridCol>
                <a:gridCol w="1219199">
                  <a:extLst>
                    <a:ext uri="{9D8B030D-6E8A-4147-A177-3AD203B41FA5}">
                      <a16:colId xmlns:a16="http://schemas.microsoft.com/office/drawing/2014/main" val="3273536462"/>
                    </a:ext>
                  </a:extLst>
                </a:gridCol>
              </a:tblGrid>
              <a:tr h="594576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3E5AA8"/>
                          </a:solidFill>
                          <a:effectLst/>
                          <a:latin typeface="Arial" panose="020B0604020202020204" pitchFamily="34" charset="0"/>
                        </a:rPr>
                        <a:t>Apr 2023</a:t>
                      </a:r>
                    </a:p>
                    <a:p>
                      <a:pPr algn="ctr" fontAlgn="b"/>
                      <a:endParaRPr lang="en-GB" sz="1800" b="1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249633"/>
                  </a:ext>
                </a:extLst>
              </a:tr>
              <a:tr h="378491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3E5AA8"/>
                          </a:solidFill>
                          <a:effectLst/>
                          <a:latin typeface="Arial" panose="020B0604020202020204" pitchFamily="34" charset="0"/>
                        </a:rPr>
                        <a:t>Correla</a:t>
                      </a:r>
                      <a:br>
                        <a:rPr lang="en-GB" sz="1050" b="0" i="0" u="none" strike="noStrike" dirty="0">
                          <a:solidFill>
                            <a:srgbClr val="3E5AA8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050" b="0" i="0" u="none" strike="noStrike" dirty="0">
                          <a:solidFill>
                            <a:srgbClr val="3E5AA8"/>
                          </a:solidFill>
                          <a:effectLst/>
                          <a:latin typeface="Arial" panose="020B0604020202020204" pitchFamily="34" charset="0"/>
                        </a:rPr>
                        <a:t>Identified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3E5AA8"/>
                          </a:solidFill>
                          <a:effectLst/>
                          <a:latin typeface="Arial" panose="020B0604020202020204" pitchFamily="34" charset="0"/>
                        </a:rPr>
                        <a:t>Customer</a:t>
                      </a:r>
                      <a:br>
                        <a:rPr lang="en-GB" sz="1050" b="0" i="0" u="none" strike="noStrike" dirty="0">
                          <a:solidFill>
                            <a:srgbClr val="3E5AA8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050" b="0" i="0" u="none" strike="noStrike" dirty="0">
                          <a:solidFill>
                            <a:srgbClr val="3E5AA8"/>
                          </a:solidFill>
                          <a:effectLst/>
                          <a:latin typeface="Arial" panose="020B0604020202020204" pitchFamily="34" charset="0"/>
                        </a:rPr>
                        <a:t>Identified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106703"/>
                  </a:ext>
                </a:extLst>
              </a:tr>
              <a:tr h="10666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>
                          <a:solidFill>
                            <a:srgbClr val="3E5AA8"/>
                          </a:solidFill>
                          <a:effectLst/>
                          <a:latin typeface="Arial" panose="020B0604020202020204" pitchFamily="34" charset="0"/>
                        </a:rPr>
                        <a:t>Correla</a:t>
                      </a:r>
                      <a:br>
                        <a:rPr lang="en-GB" sz="1050" b="0" i="0" u="none" strike="noStrike">
                          <a:solidFill>
                            <a:srgbClr val="3E5AA8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050" b="0" i="0" u="none" strike="noStrike">
                          <a:solidFill>
                            <a:srgbClr val="3E5AA8"/>
                          </a:solidFill>
                          <a:effectLst/>
                          <a:latin typeface="Arial" panose="020B0604020202020204" pitchFamily="34" charset="0"/>
                        </a:rPr>
                        <a:t>Controllable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4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3E5A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4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757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8760"/>
                  </a:ext>
                </a:extLst>
              </a:tr>
              <a:tr h="10735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3E5AA8"/>
                          </a:solidFill>
                          <a:effectLst/>
                          <a:latin typeface="Arial" panose="020B0604020202020204" pitchFamily="34" charset="0"/>
                        </a:rPr>
                        <a:t>Correla</a:t>
                      </a:r>
                      <a:br>
                        <a:rPr lang="en-GB" sz="1050" b="0" i="0" u="none" strike="noStrike" dirty="0">
                          <a:solidFill>
                            <a:srgbClr val="3E5AA8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050" b="0" i="0" u="none" strike="noStrike" dirty="0">
                          <a:solidFill>
                            <a:srgbClr val="3E5AA8"/>
                          </a:solidFill>
                          <a:effectLst/>
                          <a:latin typeface="Arial" panose="020B0604020202020204" pitchFamily="34" charset="0"/>
                        </a:rPr>
                        <a:t>Uncontrollable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4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56CF9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4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6440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973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069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A681-E036-28CD-9F88-2DB893911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Customer Issue Dashboard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3DEA4-1CD8-256E-1C7F-833FA7A71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Appendix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388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834CF-891A-A97F-72B0-47CE9EC61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cs typeface="Calibri" panose="020F0502020204030204" pitchFamily="34" charset="0"/>
              </a:rPr>
              <a:t>AQ Defects – Open &amp; Closed over 12 Month Period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F06BE-3A57-4792-15CE-E7B161C00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11" y="1149531"/>
            <a:ext cx="7062652" cy="323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40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834CF-891A-A97F-72B0-47CE9EC61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637580"/>
          </a:xfrm>
        </p:spPr>
        <p:txBody>
          <a:bodyPr>
            <a:normAutofit fontScale="90000"/>
          </a:bodyPr>
          <a:lstStyle/>
          <a:p>
            <a:r>
              <a:rPr lang="en-GB" dirty="0">
                <a:cs typeface="Calibri" panose="020F0502020204030204" pitchFamily="34" charset="0"/>
              </a:rPr>
              <a:t>Amendment Invoice Defects – </a:t>
            </a:r>
            <a:br>
              <a:rPr lang="en-GB" dirty="0">
                <a:cs typeface="Calibri" panose="020F0502020204030204" pitchFamily="34" charset="0"/>
              </a:rPr>
            </a:br>
            <a:r>
              <a:rPr lang="en-GB" dirty="0">
                <a:cs typeface="Calibri" panose="020F0502020204030204" pitchFamily="34" charset="0"/>
              </a:rPr>
              <a:t>Open &amp; Closed over 12 Month Period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1DE4B2-ADBE-929A-D37C-EAD5E1D36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1227909"/>
            <a:ext cx="7488832" cy="318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87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834CF-891A-A97F-72B0-47CE9EC61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cs typeface="Calibri" panose="020F0502020204030204" pitchFamily="34" charset="0"/>
              </a:rPr>
              <a:t>AQ &amp;  Amendment Invoice Open Defects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368252-5E57-4647-3D0C-495B1AB5B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605" y="1236617"/>
            <a:ext cx="7497811" cy="340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7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834CF-891A-A97F-72B0-47CE9EC61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cs typeface="Calibri" panose="020F0502020204030204" pitchFamily="34" charset="0"/>
              </a:rPr>
              <a:t>Amendment Invoice – Outstanding Exceptions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20B6C5-ACA0-800B-6925-6EF86E901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59" y="1132114"/>
            <a:ext cx="7971881" cy="359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708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C3020-90E3-65D9-8A8B-82673FABB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Further Information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00CA4-A64C-78D3-E683-784707798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31590"/>
            <a:ext cx="8147248" cy="254555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sz="2800" dirty="0">
                <a:cs typeface="Calibri" panose="020F0502020204030204" pitchFamily="34" charset="0"/>
              </a:rPr>
              <a:t>Please contact the Issue Management Team </a:t>
            </a:r>
            <a:r>
              <a:rPr lang="en-GB" sz="28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box.xoserve.IssueResolution@xoserve.com</a:t>
            </a:r>
            <a:r>
              <a:rPr lang="en-GB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marL="0" indent="0" algn="ctr">
              <a:buNone/>
            </a:pPr>
            <a:endParaRPr lang="en-GB" sz="2800" dirty="0"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GB" sz="2800" dirty="0"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2800" dirty="0">
                <a:cs typeface="Calibri" panose="020F0502020204030204" pitchFamily="34" charset="0"/>
              </a:rPr>
              <a:t>System status, planned outages and info on current system impacting issues can be found at the following location:</a:t>
            </a:r>
          </a:p>
          <a:p>
            <a:pPr marL="0" indent="0" algn="ctr">
              <a:buNone/>
            </a:pPr>
            <a:r>
              <a:rPr lang="en-GB" sz="2800" dirty="0">
                <a:cs typeface="Calibri" panose="020F0502020204030204" pitchFamily="34" charset="0"/>
                <a:hlinkClick r:id="rId3"/>
              </a:rPr>
              <a:t>https://www.xoserve.com/news-updates/news-and-updates/system-outages/</a:t>
            </a:r>
            <a:r>
              <a:rPr lang="en-GB" sz="2800" dirty="0"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976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BDDFA-F228-4E44-B394-D26871378D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KPM Reporting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 (April reporting period)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2002D-02D2-4812-BCBA-469506040E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Agenda item 4.1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067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5172B-9910-4F04-A5EB-33DC96FF9563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dirty="0"/>
              <a:t>DSC Credit and Risk Performance Indicators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AE1F2F32-4B30-4490-ABE0-9A48F7238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666160"/>
              </p:ext>
            </p:extLst>
          </p:nvPr>
        </p:nvGraphicFramePr>
        <p:xfrm>
          <a:off x="1518801" y="1058864"/>
          <a:ext cx="6106398" cy="3673473"/>
        </p:xfrm>
        <a:graphic>
          <a:graphicData uri="http://schemas.openxmlformats.org/drawingml/2006/table">
            <a:tbl>
              <a:tblPr/>
              <a:tblGrid>
                <a:gridCol w="2035466">
                  <a:extLst>
                    <a:ext uri="{9D8B030D-6E8A-4147-A177-3AD203B41FA5}">
                      <a16:colId xmlns:a16="http://schemas.microsoft.com/office/drawing/2014/main" val="1275888389"/>
                    </a:ext>
                  </a:extLst>
                </a:gridCol>
                <a:gridCol w="2035466">
                  <a:extLst>
                    <a:ext uri="{9D8B030D-6E8A-4147-A177-3AD203B41FA5}">
                      <a16:colId xmlns:a16="http://schemas.microsoft.com/office/drawing/2014/main" val="636455471"/>
                    </a:ext>
                  </a:extLst>
                </a:gridCol>
                <a:gridCol w="2035466">
                  <a:extLst>
                    <a:ext uri="{9D8B030D-6E8A-4147-A177-3AD203B41FA5}">
                      <a16:colId xmlns:a16="http://schemas.microsoft.com/office/drawing/2014/main" val="3243546804"/>
                    </a:ext>
                  </a:extLst>
                </a:gridCol>
              </a:tblGrid>
              <a:tr h="34928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Performance Indicators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88414"/>
                  </a:ext>
                </a:extLst>
              </a:tr>
              <a:tr h="3492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Measure Detail (Right First Time)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A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A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April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422413"/>
                  </a:ext>
                </a:extLst>
              </a:tr>
              <a:tr h="5299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Balancing Credit Rules adhered to, to ensure adequate security in place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915280"/>
                  </a:ext>
                </a:extLst>
              </a:tr>
              <a:tr h="3492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Measure Detail (Cycle Time)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A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A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April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587285"/>
                  </a:ext>
                </a:extLst>
              </a:tr>
              <a:tr h="34928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revenue collected by due date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99.83%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692866"/>
                  </a:ext>
                </a:extLst>
              </a:tr>
              <a:tr h="34928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revenue collected by due date (+2 days)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256550"/>
                  </a:ext>
                </a:extLst>
              </a:tr>
              <a:tr h="34928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CDSP Performance Indicators (Cycle Time)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564755"/>
                  </a:ext>
                </a:extLst>
              </a:tr>
              <a:tr h="3492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Measure Detail (Cycle Time)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A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A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April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955785"/>
                  </a:ext>
                </a:extLst>
              </a:tr>
              <a:tr h="34928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revenue collected by due date 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98.16%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041786"/>
                  </a:ext>
                </a:extLst>
              </a:tr>
              <a:tr h="34928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revenue collected by due date (+3 days)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99.89%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65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546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BDDFA-F228-4E44-B394-D26871378D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Monthly Contract Management reports and updates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2002D-02D2-4812-BCBA-469506040E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Agenda Item 4.3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375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140EC-BC82-4B54-9748-7D74C8981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Performance monitoring (April 2023)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54301-D28C-4B79-85F1-C65326DFB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 dirty="0"/>
              <a:t>Third Party and Additional Services Reporting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sz="1800" dirty="0">
                <a:latin typeface="Arial"/>
                <a:cs typeface="Arial"/>
              </a:rPr>
              <a:t>Gemini Performance and UK Link Availability </a:t>
            </a:r>
          </a:p>
          <a:p>
            <a:pPr marL="0" indent="0">
              <a:buNone/>
            </a:pPr>
            <a:endParaRPr lang="en-GB" dirty="0"/>
          </a:p>
          <a:p>
            <a:endParaRPr lang="en-GB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57A46D-260E-E30F-A084-CBB4BAC1F9C9}"/>
              </a:ext>
            </a:extLst>
          </p:cNvPr>
          <p:cNvSpPr txBox="1"/>
          <p:nvPr/>
        </p:nvSpPr>
        <p:spPr>
          <a:xfrm>
            <a:off x="1131093" y="3877866"/>
            <a:ext cx="696753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/>
              </a:rPr>
              <a:t>All Transportation Invoice Charging obligations were achieved 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D2E0EC5-3173-641A-7F1F-B1547F6F5D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977422"/>
              </p:ext>
            </p:extLst>
          </p:nvPr>
        </p:nvGraphicFramePr>
        <p:xfrm>
          <a:off x="4067944" y="2807854"/>
          <a:ext cx="3276600" cy="920750"/>
        </p:xfrm>
        <a:graphic>
          <a:graphicData uri="http://schemas.openxmlformats.org/drawingml/2006/table">
            <a:tbl>
              <a:tblPr/>
              <a:tblGrid>
                <a:gridCol w="1358900">
                  <a:extLst>
                    <a:ext uri="{9D8B030D-6E8A-4147-A177-3AD203B41FA5}">
                      <a16:colId xmlns:a16="http://schemas.microsoft.com/office/drawing/2014/main" val="2456021642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529153868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3274153879"/>
                    </a:ext>
                  </a:extLst>
                </a:gridCol>
              </a:tblGrid>
              <a:tr h="184150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UK Link Availability and Performance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A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04416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887433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Batch Transfer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508197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 Desk Availability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57140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B875319-2436-4D3C-D1DD-589808FBF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452622"/>
              </p:ext>
            </p:extLst>
          </p:nvPr>
        </p:nvGraphicFramePr>
        <p:xfrm>
          <a:off x="899592" y="1428988"/>
          <a:ext cx="3276600" cy="781050"/>
        </p:xfrm>
        <a:graphic>
          <a:graphicData uri="http://schemas.openxmlformats.org/drawingml/2006/table">
            <a:tbl>
              <a:tblPr/>
              <a:tblGrid>
                <a:gridCol w="1358900">
                  <a:extLst>
                    <a:ext uri="{9D8B030D-6E8A-4147-A177-3AD203B41FA5}">
                      <a16:colId xmlns:a16="http://schemas.microsoft.com/office/drawing/2014/main" val="2998913745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504292538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941311680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Reporting  Area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A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April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A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Year to date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57545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 Services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£2,843.00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£2,843.00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3520728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Third Party Services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£51,373.66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£51,373.66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8245588"/>
                  </a:ext>
                </a:extLst>
              </a:tr>
            </a:tbl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2683327-1B73-33F2-CF3E-B1FC1941E4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063158"/>
              </p:ext>
            </p:extLst>
          </p:nvPr>
        </p:nvGraphicFramePr>
        <p:xfrm>
          <a:off x="899592" y="2774720"/>
          <a:ext cx="2247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248056" imgH="558615" progId="Excel.Sheet.12">
                  <p:embed/>
                </p:oleObj>
              </mc:Choice>
              <mc:Fallback>
                <p:oleObj name="Worksheet" r:id="rId2" imgW="2248056" imgH="558615" progId="Excel.Sheet.12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62683327-1B73-33F2-CF3E-B1FC1941E4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99592" y="2774720"/>
                        <a:ext cx="22479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311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5878F-E89E-DFEA-0D94-C0FE78E5C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Meter Count Report  (April 2023)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580A6B-6D10-4620-8AA7-5E9851E13218}"/>
              </a:ext>
            </a:extLst>
          </p:cNvPr>
          <p:cNvSpPr txBox="1"/>
          <p:nvPr/>
        </p:nvSpPr>
        <p:spPr>
          <a:xfrm>
            <a:off x="827584" y="35798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4C15F5-AD87-441C-93E0-40B5E626733D}"/>
              </a:ext>
            </a:extLst>
          </p:cNvPr>
          <p:cNvSpPr txBox="1"/>
          <p:nvPr/>
        </p:nvSpPr>
        <p:spPr>
          <a:xfrm>
            <a:off x="1475656" y="3363838"/>
            <a:ext cx="5547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Overall 53% of the entire Meter Portfolio is Smart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4818AC5-2FD5-322C-2EFA-6D8EBDC960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408035"/>
              </p:ext>
            </p:extLst>
          </p:nvPr>
        </p:nvGraphicFramePr>
        <p:xfrm>
          <a:off x="1696938" y="1203598"/>
          <a:ext cx="5467350" cy="159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67324" imgH="1593965" progId="Excel.Sheet.12">
                  <p:embed/>
                </p:oleObj>
              </mc:Choice>
              <mc:Fallback>
                <p:oleObj name="Worksheet" r:id="rId2" imgW="5467324" imgH="1593965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4818AC5-2FD5-322C-2EFA-6D8EBDC960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96938" y="1203598"/>
                        <a:ext cx="5467350" cy="159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1063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BDDFA-F228-4E44-B394-D26871378D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Xoserve Incident Summary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2002D-02D2-4812-BCBA-469506040E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Agenda Item 4.4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22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460B0-F932-06B8-2A9C-A0D2881E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0B484BB-5DEB-7B1C-7B9E-EA8461734EA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1520" y="1058863"/>
          <a:ext cx="8712970" cy="2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308009668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84012693"/>
                    </a:ext>
                  </a:extLst>
                </a:gridCol>
                <a:gridCol w="1861922">
                  <a:extLst>
                    <a:ext uri="{9D8B030D-6E8A-4147-A177-3AD203B41FA5}">
                      <a16:colId xmlns:a16="http://schemas.microsoft.com/office/drawing/2014/main" val="3175348722"/>
                    </a:ext>
                  </a:extLst>
                </a:gridCol>
                <a:gridCol w="2098518">
                  <a:extLst>
                    <a:ext uri="{9D8B030D-6E8A-4147-A177-3AD203B41FA5}">
                      <a16:colId xmlns:a16="http://schemas.microsoft.com/office/drawing/2014/main" val="118358098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68371445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326930311"/>
                    </a:ext>
                  </a:extLst>
                </a:gridCol>
                <a:gridCol w="1152130">
                  <a:extLst>
                    <a:ext uri="{9D8B030D-6E8A-4147-A177-3AD203B41FA5}">
                      <a16:colId xmlns:a16="http://schemas.microsoft.com/office/drawing/2014/main" val="16424549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000" dirty="0"/>
                        <a:t>System Affected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Priority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Remedial 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KPM Breach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Resolved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Customer Segment Impacted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623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800" dirty="0"/>
                        <a:t>CMS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800" b="0" i="0" u="none" strike="noStrike" kern="1200" noProof="0" dirty="0"/>
                        <a:t>Customers attempting to access the CMS Application would not have been able to successfully login during the restart of the system. </a:t>
                      </a:r>
                    </a:p>
                  </a:txBody>
                  <a:tcPr marL="90000" marR="90000" marT="46800" marB="4680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controlled restart of CMS application was performed to allow customers contacts to be processed successfully. 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Shippers, IGTs and DNs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415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800" dirty="0"/>
                        <a:t>AMT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800"/>
                        <a:t>A large volume of data was received causing a delay in outbound file processing.</a:t>
                      </a:r>
                    </a:p>
                    <a:p>
                      <a:pPr algn="ctr" rtl="0"/>
                      <a:r>
                        <a:rPr lang="en-GB" sz="800"/>
                        <a:t>The inbound files were successfully processed in UK Link (SAP), however when processing the response files in AMT, this caused slowness within the AMT application.</a:t>
                      </a:r>
                      <a:endParaRPr lang="en-GB" sz="800" dirty="0"/>
                    </a:p>
                  </a:txBody>
                  <a:tcPr marL="90000" marR="90000" marT="46800" marB="4680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Additional storage memory was applied to allow the increased volume of files to be processed. A controlled release of the files was undertaken based on priority; continuous monitoring was in place until the backlog had been cleared 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Shippers, IGTs, Networks and DMSPs</a:t>
                      </a:r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190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470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1D3E61"/>
      </a:dk1>
      <a:lt1>
        <a:sysClr val="window" lastClr="FFFFFF"/>
      </a:lt1>
      <a:dk2>
        <a:srgbClr val="3E5AA8"/>
      </a:dk2>
      <a:lt2>
        <a:srgbClr val="84B8DA"/>
      </a:lt2>
      <a:accent1>
        <a:srgbClr val="B1D6E8"/>
      </a:accent1>
      <a:accent2>
        <a:srgbClr val="6440A3"/>
      </a:accent2>
      <a:accent3>
        <a:srgbClr val="56CF9E"/>
      </a:accent3>
      <a:accent4>
        <a:srgbClr val="E65761"/>
      </a:accent4>
      <a:accent5>
        <a:srgbClr val="FCBC55"/>
      </a:accent5>
      <a:accent6>
        <a:srgbClr val="379196"/>
      </a:accent6>
      <a:hlink>
        <a:srgbClr val="40D1F5"/>
      </a:hlink>
      <a:folHlink>
        <a:srgbClr val="D2232A"/>
      </a:folHlink>
    </a:clrScheme>
    <a:fontScheme name="Xoserve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FB9CDCC5328344A3162B2D7C8A4CE2" ma:contentTypeVersion="16" ma:contentTypeDescription="Create a new document." ma:contentTypeScope="" ma:versionID="ede32156e104b9db28a12065827d15ac">
  <xsd:schema xmlns:xsd="http://www.w3.org/2001/XMLSchema" xmlns:xs="http://www.w3.org/2001/XMLSchema" xmlns:p="http://schemas.microsoft.com/office/2006/metadata/properties" xmlns:ns2="efb0c983-77a3-4edc-9303-e1cb655c76c7" xmlns:ns3="3ee84ff3-1fa2-4b0e-bbc1-9d3729ac2ba9" targetNamespace="http://schemas.microsoft.com/office/2006/metadata/properties" ma:root="true" ma:fieldsID="a8c1c2972ccccfaf548a4caf8c530352" ns2:_="" ns3:_="">
    <xsd:import namespace="efb0c983-77a3-4edc-9303-e1cb655c76c7"/>
    <xsd:import namespace="3ee84ff3-1fa2-4b0e-bbc1-9d3729ac2ba9"/>
    <xsd:element name="properties">
      <xsd:complexType>
        <xsd:sequence>
          <xsd:element name="documentManagement">
            <xsd:complexType>
              <xsd:all>
                <xsd:element ref="ns2:_Flow_SignoffStatus" minOccurs="0"/>
                <xsd:element ref="ns2:Sign_x002d_offBy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b0c983-77a3-4edc-9303-e1cb655c76c7" elementFormDefault="qualified">
    <xsd:import namespace="http://schemas.microsoft.com/office/2006/documentManagement/types"/>
    <xsd:import namespace="http://schemas.microsoft.com/office/infopath/2007/PartnerControls"/>
    <xsd:element name="_Flow_SignoffStatus" ma:index="8" nillable="true" ma:displayName="Sign-off status" ma:internalName="Sign_x002d_off_x0020_status">
      <xsd:simpleType>
        <xsd:restriction base="dms:Text"/>
      </xsd:simpleType>
    </xsd:element>
    <xsd:element name="Sign_x002d_offBy" ma:index="9" nillable="true" ma:displayName="Sign-off By" ma:format="Dropdown" ma:list="UserInfo" ma:SharePointGroup="0" ma:internalName="Sign_x002d_off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cb18e80-c0a1-4e4c-a24b-611b5f62a9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84ff3-1fa2-4b0e-bbc1-9d3729ac2ba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edf0d92-15e2-4a18-8841-dbc4ae997dea}" ma:internalName="TaxCatchAll" ma:showField="CatchAllData" ma:web="3ee84ff3-1fa2-4b0e-bbc1-9d3729ac2b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efb0c983-77a3-4edc-9303-e1cb655c76c7" xsi:nil="true"/>
    <TaxCatchAll xmlns="3ee84ff3-1fa2-4b0e-bbc1-9d3729ac2ba9" xsi:nil="true"/>
    <lcf76f155ced4ddcb4097134ff3c332f xmlns="efb0c983-77a3-4edc-9303-e1cb655c76c7">
      <Terms xmlns="http://schemas.microsoft.com/office/infopath/2007/PartnerControls"/>
    </lcf76f155ced4ddcb4097134ff3c332f>
    <Sign_x002d_offBy xmlns="efb0c983-77a3-4edc-9303-e1cb655c76c7">
      <UserInfo>
        <DisplayName/>
        <AccountId xsi:nil="true"/>
        <AccountType/>
      </UserInfo>
    </Sign_x002d_offBy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2A1B91-BBC0-479B-9EDB-A7E6FADC81DA}"/>
</file>

<file path=customXml/itemProps2.xml><?xml version="1.0" encoding="utf-8"?>
<ds:datastoreItem xmlns:ds="http://schemas.openxmlformats.org/officeDocument/2006/customXml" ds:itemID="{026CA555-216C-4261-AF87-A8E955167736}">
  <ds:schemaRefs>
    <ds:schemaRef ds:uri="103fba77-31dd-4780-83f9-c54f26c3a260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06f4956c-4c52-4651-8c4e-2a64183ace1b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A728B58-601E-4027-AF0C-C2329912A9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2064</Words>
  <Application>Microsoft Office PowerPoint</Application>
  <PresentationFormat>On-screen Show (16:9)</PresentationFormat>
  <Paragraphs>297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Avenir Next LT Pro</vt:lpstr>
      <vt:lpstr>Nunito Sans</vt:lpstr>
      <vt:lpstr>Office Theme</vt:lpstr>
      <vt:lpstr>Worksheet</vt:lpstr>
      <vt:lpstr>Contract Management Committee </vt:lpstr>
      <vt:lpstr>Contents</vt:lpstr>
      <vt:lpstr>KPM Reporting  (April reporting period)</vt:lpstr>
      <vt:lpstr>DSC Credit and Risk Performance Indicators</vt:lpstr>
      <vt:lpstr>Monthly Contract Management reports and updates</vt:lpstr>
      <vt:lpstr>Performance monitoring (April 2023)</vt:lpstr>
      <vt:lpstr>Meter Count Report  (April 2023)</vt:lpstr>
      <vt:lpstr>Xoserve Incident Summary</vt:lpstr>
      <vt:lpstr>Summary</vt:lpstr>
      <vt:lpstr>Customer Issue Dashboard</vt:lpstr>
      <vt:lpstr>Open Issues Impacting Customers</vt:lpstr>
      <vt:lpstr>Issue Summary – Distribution Networks</vt:lpstr>
      <vt:lpstr>Issue Summary - Shippers</vt:lpstr>
      <vt:lpstr>Issue Summary – IGTs</vt:lpstr>
      <vt:lpstr>GRDA Performance Agenda Item 4.6 </vt:lpstr>
      <vt:lpstr>GRDA Performance – April 2023</vt:lpstr>
      <vt:lpstr>APPENDIXES</vt:lpstr>
      <vt:lpstr>KPM Slides</vt:lpstr>
      <vt:lpstr>Xoserve Incident Summary</vt:lpstr>
      <vt:lpstr>High Level Summary of P1/P2 Incidents: Mar 2023</vt:lpstr>
      <vt:lpstr>What is Happening Overall?</vt:lpstr>
      <vt:lpstr>What is Happening Overall?</vt:lpstr>
      <vt:lpstr>Customer Issue Dashboard</vt:lpstr>
      <vt:lpstr>AQ Defects – Open &amp; Closed over 12 Month Period</vt:lpstr>
      <vt:lpstr>Amendment Invoice Defects –  Open &amp; Closed over 12 Month Period</vt:lpstr>
      <vt:lpstr>AQ &amp;  Amendment Invoice Open Defects</vt:lpstr>
      <vt:lpstr>Amendment Invoice – Outstanding Exceptions</vt:lpstr>
      <vt:lpstr>Further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this template</dc:title>
  <dc:creator/>
  <cp:lastModifiedBy/>
  <cp:revision>24</cp:revision>
  <dcterms:created xsi:type="dcterms:W3CDTF">2020-08-12T15:25:03Z</dcterms:created>
  <dcterms:modified xsi:type="dcterms:W3CDTF">2023-05-09T13:14:16Z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0x010100CD78529C455A9849A187361FC3458725</vt:lpwstr>
  </property>
  <property fmtid="{D5CDD505-2E9C-101B-9397-08002B2CF9AE}" pid="3" name="ppcDepartment">
    <vt:lpwstr>53;#Communications|4eb75792-310c-4340-9b16-fa97df071d2d</vt:lpwstr>
  </property>
  <property fmtid="{D5CDD505-2E9C-101B-9397-08002B2CF9AE}" pid="4" name="DocumentType">
    <vt:lpwstr>70;#Template|aa851b79-e671-40ab-aebb-d6113815f54a</vt:lpwstr>
  </property>
</Properties>
</file>