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bookmarkIdSeed="3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07" r:id="rId5"/>
    <p:sldId id="4027" r:id="rId6"/>
    <p:sldId id="795" r:id="rId7"/>
    <p:sldId id="2145708267" r:id="rId8"/>
    <p:sldId id="2145708268" r:id="rId9"/>
    <p:sldId id="4038" r:id="rId10"/>
    <p:sldId id="799" r:id="rId11"/>
    <p:sldId id="2145707845" r:id="rId12"/>
    <p:sldId id="4032" r:id="rId13"/>
    <p:sldId id="4014" r:id="rId14"/>
    <p:sldId id="797" r:id="rId15"/>
    <p:sldId id="315" r:id="rId16"/>
    <p:sldId id="796" r:id="rId17"/>
    <p:sldId id="309" r:id="rId18"/>
    <p:sldId id="314" r:id="rId19"/>
    <p:sldId id="4040" r:id="rId20"/>
    <p:sldId id="4041" r:id="rId21"/>
    <p:sldId id="1814" r:id="rId22"/>
    <p:sldId id="1819" r:id="rId23"/>
    <p:sldId id="4015" r:id="rId24"/>
    <p:sldId id="4016" r:id="rId25"/>
    <p:sldId id="2145708269" r:id="rId26"/>
    <p:sldId id="2145708270" r:id="rId27"/>
    <p:sldId id="4018" r:id="rId28"/>
    <p:sldId id="316" r:id="rId29"/>
    <p:sldId id="317" r:id="rId30"/>
    <p:sldId id="318" r:id="rId31"/>
    <p:sldId id="4017" r:id="rId32"/>
    <p:sldId id="4042" r:id="rId33"/>
    <p:sldId id="4043" r:id="rId34"/>
    <p:sldId id="319" r:id="rId35"/>
    <p:sldId id="320" r:id="rId36"/>
    <p:sldId id="321" r:id="rId37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Nunito Sans" pitchFamily="2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3E61"/>
    <a:srgbClr val="B1D6E8"/>
    <a:srgbClr val="4D4D4D"/>
    <a:srgbClr val="56CF9E"/>
    <a:srgbClr val="84B8DA"/>
    <a:srgbClr val="3E5AA8"/>
    <a:srgbClr val="D2232B"/>
    <a:srgbClr val="FCBC55"/>
    <a:srgbClr val="379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01C78-4BB6-4632-AC14-2E74B5EB25A9}" v="5" dt="2023-05-12T15:01:33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5020" autoAdjust="0"/>
  </p:normalViewPr>
  <p:slideViewPr>
    <p:cSldViewPr>
      <p:cViewPr varScale="1">
        <p:scale>
          <a:sx n="71" d="100"/>
          <a:sy n="71" d="100"/>
        </p:scale>
        <p:origin x="1096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2150916767276243E-3"/>
          <c:y val="9.7192828570335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 Customer Satisfaction Index (UKCSI)</c:v>
                </c:pt>
              </c:strCache>
            </c:strRef>
          </c:tx>
          <c:spPr>
            <a:solidFill>
              <a:srgbClr val="1D3E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Independent Gas Transporters</c:v>
                </c:pt>
                <c:pt idx="1">
                  <c:v>Distribution Networks</c:v>
                </c:pt>
                <c:pt idx="2">
                  <c:v>Industrial and Commerical Shippers</c:v>
                </c:pt>
                <c:pt idx="3">
                  <c:v>Large Shippers</c:v>
                </c:pt>
                <c:pt idx="4">
                  <c:v>Small and Medium Shippers</c:v>
                </c:pt>
                <c:pt idx="5">
                  <c:v>Transmission</c:v>
                </c:pt>
                <c:pt idx="7">
                  <c:v>Utilities</c:v>
                </c:pt>
                <c:pt idx="8">
                  <c:v>UK all-sector average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67.3</c:v>
                </c:pt>
                <c:pt idx="1">
                  <c:v>76.7</c:v>
                </c:pt>
                <c:pt idx="2">
                  <c:v>79.3</c:v>
                </c:pt>
                <c:pt idx="3">
                  <c:v>81.3</c:v>
                </c:pt>
                <c:pt idx="4">
                  <c:v>82.9</c:v>
                </c:pt>
                <c:pt idx="5">
                  <c:v>84.9</c:v>
                </c:pt>
                <c:pt idx="7">
                  <c:v>71.7</c:v>
                </c:pt>
                <c:pt idx="8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9-46A5-88ED-95B28ABF2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4962783"/>
        <c:axId val="1424963199"/>
      </c:barChart>
      <c:catAx>
        <c:axId val="1424962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24963199"/>
        <c:crosses val="autoZero"/>
        <c:auto val="1"/>
        <c:lblAlgn val="ctr"/>
        <c:lblOffset val="100"/>
        <c:noMultiLvlLbl val="0"/>
      </c:catAx>
      <c:valAx>
        <c:axId val="1424963199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2496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3E5AA8"/>
                </a:solidFill>
              </a:rPr>
              <a:t>Major</a:t>
            </a:r>
            <a:r>
              <a:rPr lang="en-GB" baseline="0" dirty="0">
                <a:solidFill>
                  <a:srgbClr val="3E5AA8"/>
                </a:solidFill>
              </a:rPr>
              <a:t> Incident Chart – Year to Date</a:t>
            </a:r>
            <a:endParaRPr lang="en-GB" dirty="0">
              <a:solidFill>
                <a:srgbClr val="3E5AA8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E5AA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634849402937843E-2"/>
          <c:y val="0.16443394878146714"/>
          <c:w val="0.69162401656585304"/>
          <c:h val="0.7287669032727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Correla Identified/Correla Avoidable or Controllable</c:v>
                </c:pt>
              </c:strCache>
            </c:strRef>
          </c:tx>
          <c:spPr>
            <a:solidFill>
              <a:srgbClr val="3E5A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3E5AA8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F-4D77-9FB1-F55B6F7E82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Correla identified/Correla Avoidable or Controllable</c:v>
                </c:pt>
              </c:strCache>
            </c:strRef>
          </c:tx>
          <c:spPr>
            <a:solidFill>
              <a:srgbClr val="D757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D7573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F-4D77-9FB1-F55B6F7E82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Correla Indentified/ Uncontrollable by Correla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F-4D77-9FB1-F55B6F7E82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Correla Indentified/Uncontrollable by Correla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F-4D77-9FB1-F55B6F7E82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Correla Internal/No customer impacts</c:v>
                </c:pt>
              </c:strCache>
            </c:strRef>
          </c:tx>
          <c:spPr>
            <a:solidFill>
              <a:srgbClr val="40D1F5"/>
            </a:solidFill>
            <a:ln>
              <a:noFill/>
            </a:ln>
            <a:effectLst/>
          </c:spPr>
          <c:invertIfNegative val="0"/>
          <c:dLbls>
            <c:numFmt formatCode="0;\ \-0;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8F-4D77-9FB1-F55B6F7E8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2"/>
        <c:axId val="1493828639"/>
        <c:axId val="1493829471"/>
      </c:barChart>
      <c:catAx>
        <c:axId val="14938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829471"/>
        <c:crosses val="autoZero"/>
        <c:auto val="1"/>
        <c:lblAlgn val="ctr"/>
        <c:lblOffset val="100"/>
        <c:noMultiLvlLbl val="0"/>
      </c:catAx>
      <c:valAx>
        <c:axId val="149382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82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0.76471</cdr:x>
      <cdr:y>0.73466</cdr:y>
    </cdr:from>
    <cdr:to>
      <cdr:x>0.9928</cdr:x>
      <cdr:y>0.88191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35A0BAC9-8E38-462A-A44F-CE455DBC13E7}"/>
            </a:ext>
          </a:extLst>
        </cdr:cNvPr>
        <cdr:cNvSpPr txBox="1"/>
      </cdr:nvSpPr>
      <cdr:spPr>
        <a:xfrm xmlns:a="http://schemas.openxmlformats.org/drawingml/2006/main">
          <a:off x="6552728" y="2917554"/>
          <a:ext cx="1954560" cy="584775"/>
        </a:xfrm>
        <a:prstGeom xmlns:a="http://schemas.openxmlformats.org/drawingml/2006/main" prst="rect">
          <a:avLst/>
        </a:prstGeom>
        <a:solidFill xmlns:a="http://schemas.openxmlformats.org/drawingml/2006/main">
          <a:srgbClr val="40D1F5"/>
        </a:solidFill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rgbClr val="3E5AA8"/>
              </a:solidFill>
            </a:rPr>
            <a:t>A fault that has developed that only impacts Correla colleagues or an incident on core services that has had no customer impact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C2FE-26CB-43C0-838F-F05C3F6E0C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6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39A82-C144-C891-9528-DF2B93548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17" y="489534"/>
            <a:ext cx="3165500" cy="4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AC732-81C7-BDB9-9543-7E2D0ABCD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17" y="489534"/>
            <a:ext cx="3165500" cy="4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oserve.com/news-updates/news-and-updates/system-outages/" TargetMode="External"/><Relationship Id="rId2" Type="http://schemas.openxmlformats.org/officeDocument/2006/relationships/hyperlink" Target="mailto:box.xoserve.IssueResolution@xoserve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oserve.com/news/blog-the-role-of-biomethane-in-decarbonising-the-gas-grid/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xoserve.com/news/blog-why-in-2023-it-s-time-to-ask-the-difficult-questions/" TargetMode="External"/><Relationship Id="rId12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s://www.xoserve.com/news/blog-national-grid-eso-publishes-latest-future-energy-scenarios-report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xoserve.com/news/new-e-learning-material-gas-safety-regulations-gsr-module/" TargetMode="External"/><Relationship Id="rId10" Type="http://schemas.openxmlformats.org/officeDocument/2006/relationships/hyperlink" Target="http://register.visitcloud.com/survey/3st8ybbb52ehm?actioncode=NTWO000073XVN&amp;partner-contact=270u7cer9yqyu" TargetMode="External"/><Relationship Id="rId4" Type="http://schemas.openxmlformats.org/officeDocument/2006/relationships/hyperlink" Target="https://www.xoserve.com/news/new-e-learning-material-request-to-bill-rtb-module/" TargetMode="External"/><Relationship Id="rId9" Type="http://schemas.openxmlformats.org/officeDocument/2006/relationships/hyperlink" Target="https://www.xoserve.com/news/deliveringdecarb-april-202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6D5-B70A-4AED-B307-F751BD00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Contract Management Committee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E170B4-7018-5901-2EA2-D8D51F09B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B1D6E8"/>
                </a:solidFill>
              </a:rPr>
              <a:t>4. Contract Management Report 17</a:t>
            </a:r>
            <a:r>
              <a:rPr lang="en-GB" b="1" baseline="30000" dirty="0">
                <a:solidFill>
                  <a:srgbClr val="B1D6E8"/>
                </a:solidFill>
              </a:rPr>
              <a:t>th</a:t>
            </a:r>
            <a:r>
              <a:rPr lang="en-GB" b="1" dirty="0">
                <a:solidFill>
                  <a:srgbClr val="B1D6E8"/>
                </a:solidFill>
              </a:rPr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28507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878F-E89E-DFEA-0D94-C0FE78E5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Meter Count Report  (April 2023)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80A6B-6D10-4620-8AA7-5E9851E13218}"/>
              </a:ext>
            </a:extLst>
          </p:cNvPr>
          <p:cNvSpPr txBox="1"/>
          <p:nvPr/>
        </p:nvSpPr>
        <p:spPr>
          <a:xfrm>
            <a:off x="827584" y="3579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C15F5-AD87-441C-93E0-40B5E626733D}"/>
              </a:ext>
            </a:extLst>
          </p:cNvPr>
          <p:cNvSpPr txBox="1"/>
          <p:nvPr/>
        </p:nvSpPr>
        <p:spPr>
          <a:xfrm>
            <a:off x="1475656" y="3363838"/>
            <a:ext cx="554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Overall 53% of the entire Meter Portfolio is Smart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818AC5-2FD5-322C-2EFA-6D8EBDC96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08035"/>
              </p:ext>
            </p:extLst>
          </p:nvPr>
        </p:nvGraphicFramePr>
        <p:xfrm>
          <a:off x="1696938" y="1203598"/>
          <a:ext cx="546735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67324" imgH="1593965" progId="Excel.Sheet.12">
                  <p:embed/>
                </p:oleObj>
              </mc:Choice>
              <mc:Fallback>
                <p:oleObj name="Worksheet" r:id="rId2" imgW="5467324" imgH="159396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818AC5-2FD5-322C-2EFA-6D8EBDC96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6938" y="1203598"/>
                        <a:ext cx="5467350" cy="159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06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Xoserve Incident Summary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2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60B0-F932-06B8-2A9C-A0D2881E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B484BB-5DEB-7B1C-7B9E-EA8461734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058863"/>
          <a:ext cx="8712970" cy="2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0800966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4012693"/>
                    </a:ext>
                  </a:extLst>
                </a:gridCol>
                <a:gridCol w="1861922">
                  <a:extLst>
                    <a:ext uri="{9D8B030D-6E8A-4147-A177-3AD203B41FA5}">
                      <a16:colId xmlns:a16="http://schemas.microsoft.com/office/drawing/2014/main" val="3175348722"/>
                    </a:ext>
                  </a:extLst>
                </a:gridCol>
                <a:gridCol w="2098518">
                  <a:extLst>
                    <a:ext uri="{9D8B030D-6E8A-4147-A177-3AD203B41FA5}">
                      <a16:colId xmlns:a16="http://schemas.microsoft.com/office/drawing/2014/main" val="11835809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837144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26930311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1642454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/>
                        <a:t>System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Remedial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KPM Breach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Resolved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 Segment Impacted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62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i="0" u="none" strike="noStrike" kern="1200" noProof="0" dirty="0"/>
                        <a:t>Customers attempting to access the CMS Application would not have been able to successfully login during the restart of the system. 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controlled restart of CMS application was performed to allow customers contacts to be processed successfully. 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Shippers, IGTs and DNs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1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dirty="0"/>
                        <a:t>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/>
                        <a:t>A large volume of data was received causing a delay in outbound file processing.</a:t>
                      </a:r>
                    </a:p>
                    <a:p>
                      <a:pPr algn="ctr" rtl="0"/>
                      <a:r>
                        <a:rPr lang="en-GB" sz="800"/>
                        <a:t>The inbound files were successfully processed in UK Link (SAP), however when processing the response files in AMT, this caused slowness within the AMT application.</a:t>
                      </a:r>
                      <a:endParaRPr lang="en-GB" sz="800" dirty="0"/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storage memory was applied to allow the increased volume of files to be processed. A controlled release of the files was undertaken based on priority; continuous monitoring was in place until the backlog had been cleared 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Shippers, IGTs, Networks and DMSPs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19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7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Customer Issue Dashboard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5.5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6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AC14-A788-4BAF-A545-1E87CADA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cs typeface="Calibri" panose="020F0502020204030204" pitchFamily="34" charset="0"/>
              </a:rPr>
              <a:t>Open Issues Impacting Customers</a:t>
            </a: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2D69A7-759B-0D70-8767-3D38DB752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54041"/>
              </p:ext>
            </p:extLst>
          </p:nvPr>
        </p:nvGraphicFramePr>
        <p:xfrm>
          <a:off x="184942" y="843558"/>
          <a:ext cx="8774116" cy="389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63">
                  <a:extLst>
                    <a:ext uri="{9D8B030D-6E8A-4147-A177-3AD203B41FA5}">
                      <a16:colId xmlns:a16="http://schemas.microsoft.com/office/drawing/2014/main" val="4077152619"/>
                    </a:ext>
                  </a:extLst>
                </a:gridCol>
                <a:gridCol w="1755144">
                  <a:extLst>
                    <a:ext uri="{9D8B030D-6E8A-4147-A177-3AD203B41FA5}">
                      <a16:colId xmlns:a16="http://schemas.microsoft.com/office/drawing/2014/main" val="3558568089"/>
                    </a:ext>
                  </a:extLst>
                </a:gridCol>
                <a:gridCol w="5167236">
                  <a:extLst>
                    <a:ext uri="{9D8B030D-6E8A-4147-A177-3AD203B41FA5}">
                      <a16:colId xmlns:a16="http://schemas.microsoft.com/office/drawing/2014/main" val="306908832"/>
                    </a:ext>
                  </a:extLst>
                </a:gridCol>
                <a:gridCol w="796073">
                  <a:extLst>
                    <a:ext uri="{9D8B030D-6E8A-4147-A177-3AD203B41FA5}">
                      <a16:colId xmlns:a16="http://schemas.microsoft.com/office/drawing/2014/main" val="1183637655"/>
                    </a:ext>
                  </a:extLst>
                </a:gridCol>
              </a:tblGrid>
              <a:tr h="42479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GB" sz="1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 Area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GB" sz="1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 Summary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GB" sz="1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Further Information and Action Being Undertaken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Customers Impacted</a:t>
                      </a:r>
                      <a:endParaRPr lang="en-GB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116511"/>
                  </a:ext>
                </a:extLst>
              </a:tr>
              <a:tr h="1126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Missing Secured Active Messages (SAMs)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357 missing SAM’s relating to switching activities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Latest position on missing messages (as of 5 May 2023) </a:t>
                      </a:r>
                    </a:p>
                    <a:p>
                      <a:pPr marL="628650" lvl="1" indent="-171450" fontAlgn="base">
                        <a:buFontTx/>
                        <a:buChar char="-"/>
                      </a:pPr>
                      <a:r>
                        <a:rPr lang="en-GB" sz="10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132 confirmed as valid registrations. These have been processed and communications sent. Completed.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19 resolved, no further action required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204 cancelled registrations, no further action</a:t>
                      </a:r>
                    </a:p>
                    <a:p>
                      <a:pPr marL="628650" lvl="1" indent="-171450" fontAlgn="base">
                        <a:buFontTx/>
                        <a:buChar char="-"/>
                      </a:pPr>
                      <a:r>
                        <a:rPr lang="en-GB" sz="100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 pending customer response</a:t>
                      </a:r>
                    </a:p>
                    <a:p>
                      <a:pPr marL="628650" lvl="1" indent="-171450" fontAlgn="base">
                        <a:buFontTx/>
                        <a:buChar char="-"/>
                      </a:pPr>
                      <a:r>
                        <a:rPr lang="en-GB" sz="100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 pending CSS reconciliation (new missing message on 28 April 2023)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Shippers</a:t>
                      </a:r>
                    </a:p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IGTs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889444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Amendment Invoice Defects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buFontTx/>
                        <a:buChar char="-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6 open defects impacting the Amendment 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Profiling carried out monthly to identify impacted MPRNs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Charges for impacted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MPRNs are held and not invoiced until the fix is deployed and energy is corrected, where required, prior to the charges being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Shippers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97002"/>
                  </a:ext>
                </a:extLst>
              </a:tr>
              <a:tr h="703853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AQ Defects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fontAlgn="base">
                        <a:buFontTx/>
                        <a:buChar char="-"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 AQ impacting defects (defects impacting AQ calculation)</a:t>
                      </a:r>
                      <a:endParaRPr lang="en-US" sz="10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Profiling carried out to identify impacted MPRNs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AQs are corrected to limit impact on the customer.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All profiled sites for outstanding AQ calculation impacting defects have been corrected along with the new Formula Year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Shippers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41682"/>
                  </a:ext>
                </a:extLst>
              </a:tr>
              <a:tr h="85489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Consumer Contact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Consumer contact data provided by Shippers is not complete when sent in the portfolio files to IGTs &amp; 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Defect raised and is being progressed. All consumer data is being checked on quarterly (IQL) file. For completeness, the DNs portfolio report is also being reviewed (EDL &amp; EQL)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Report providing all consumer contact data will be issued following IQL submission in April 2023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Checks performed have confirmed IDL report is correct and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IGTs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96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A8C7-0166-9B35-637C-7D4A1A64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Issue Summary – Distribution Networks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630B-1CAF-C365-FED4-3A3EC8199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97058"/>
            <a:ext cx="8229600" cy="3615853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Missing Secured Active Messages (SAMs)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Total of 357 missing messages as of 5 May 2023 relating to Registration notifications from CSS. 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132 confirmed as valid registrations. These have been processed and communications sent. Completed.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19 resolved,  no further action required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204 cancelled registrations, no further action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customer response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CSS reconciliation (new missing message on 28 April 2023) </a:t>
            </a:r>
          </a:p>
          <a:p>
            <a:pPr marL="571500" lvl="1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dirty="0">
                <a:cs typeface="Calibri" panose="020F0502020204030204" pitchFamily="34" charset="0"/>
              </a:rPr>
              <a:t>Transportation charges issued to the incorrect Shipper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Portfolio reports showing incorrect Shipper/Supplier</a:t>
            </a:r>
          </a:p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 Defects: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There are 9 open defects impacting the </a:t>
            </a:r>
            <a:r>
              <a:rPr lang="en-GB" sz="4000" dirty="0">
                <a:cs typeface="Calibri" panose="020F0502020204030204" pitchFamily="34" charset="0"/>
              </a:rPr>
              <a:t>AQ calculation</a:t>
            </a: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 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​. </a:t>
            </a:r>
            <a:r>
              <a:rPr lang="en-US" sz="4000" dirty="0">
                <a:cs typeface="Calibri" panose="020F0502020204030204" pitchFamily="34" charset="0"/>
              </a:rPr>
              <a:t>A further 7 defects closed during April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AQs are corrected where required to limit impact on customer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All profiled sites for outstanding AQ calculation impacting defects have been corrected along with the Formula Year AQ. 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Potential Impacts:</a:t>
            </a:r>
          </a:p>
          <a:p>
            <a:pPr lvl="2" fontAlgn="base"/>
            <a:r>
              <a:rPr lang="en-US" sz="4000" b="0" i="0" dirty="0">
                <a:effectLst/>
                <a:cs typeface="Calibri" panose="020F0502020204030204" pitchFamily="34" charset="0"/>
              </a:rPr>
              <a:t>Incorrect transportation rates applied to charges</a:t>
            </a:r>
          </a:p>
          <a:p>
            <a:pPr fontAlgn="base"/>
            <a:r>
              <a:rPr lang="en-US" sz="4800" dirty="0">
                <a:cs typeface="Calibri" panose="020F0502020204030204" pitchFamily="34" charset="0"/>
              </a:rPr>
              <a:t>Amendment Invoice Defects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6 open defects impacting the Amendment invoice: reconciliation charges, 5 defects fixed during April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Charges for impacted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 MPRNs are held and not invoiced until the fix is deployed and energy is corrected, where required, prior to the charges being released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Potential Impact: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incorrect if defect is not identified prior to invoice issue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held until the defect is fixed and data corrected</a:t>
            </a:r>
          </a:p>
          <a:p>
            <a:pPr fontAlgn="base"/>
            <a:r>
              <a:rPr lang="en-US" sz="4800" b="0" i="0" dirty="0">
                <a:effectLst/>
                <a:cs typeface="Calibri" panose="020F0502020204030204" pitchFamily="34" charset="0"/>
              </a:rPr>
              <a:t>Portfolio Files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Checks being carried out on the daily and quarterly portfolio files following identification of data discrepancies</a:t>
            </a:r>
            <a:endParaRPr lang="en-US" sz="4000" b="0" i="0" dirty="0">
              <a:effectLst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7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987D-09D5-25BA-23F9-F4F5ECB5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Summary - Shippers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4BFCF-F75B-C402-1E49-2756F2913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8229600" cy="3687861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Missing Secured Active Messages (SAMs)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Total of 357 missing messages as of 5 May 2023 relating to Registration notifications from CSS. 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>
                <a:ea typeface="+mn-ea"/>
                <a:cs typeface="Calibri" panose="020F0502020204030204" pitchFamily="34" charset="0"/>
              </a:rPr>
              <a:t>132 </a:t>
            </a:r>
            <a:r>
              <a:rPr lang="en-GB" sz="4000" kern="1200" dirty="0">
                <a:ea typeface="+mn-ea"/>
                <a:cs typeface="Calibri" panose="020F0502020204030204" pitchFamily="34" charset="0"/>
              </a:rPr>
              <a:t>confirmed as valid registrations. These have been processed and communications sent. Completed.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19 resolved,  no further action required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204 cancelled registrations, no further action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customer response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CSS reconciliation (new missing message on 28 April 2023) </a:t>
            </a:r>
          </a:p>
          <a:p>
            <a:pPr marL="571500" lvl="1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dirty="0">
                <a:cs typeface="Calibri" panose="020F0502020204030204" pitchFamily="34" charset="0"/>
              </a:rPr>
              <a:t>Shipper / Supplier not recorded on UKLink or Gemini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Outgoing Shipper continues to receive transportation charges</a:t>
            </a:r>
          </a:p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 Defects: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There are 9 open defects impacting the </a:t>
            </a:r>
            <a:r>
              <a:rPr lang="en-GB" sz="4000" dirty="0">
                <a:cs typeface="Calibri" panose="020F0502020204030204" pitchFamily="34" charset="0"/>
              </a:rPr>
              <a:t>AQ calculation</a:t>
            </a: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 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​. </a:t>
            </a:r>
            <a:r>
              <a:rPr lang="en-US" sz="4000" dirty="0">
                <a:cs typeface="Calibri" panose="020F0502020204030204" pitchFamily="34" charset="0"/>
              </a:rPr>
              <a:t>A further 7 defects closed during April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AQs are corrected where required to limit impact on customer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All profiled sites for outstanding AQ calculation impacting defects have been corrected along with the Formula Year AQ. </a:t>
            </a:r>
          </a:p>
          <a:p>
            <a:pPr lvl="1" fontAlgn="base"/>
            <a:r>
              <a:rPr lang="en-US" sz="4000" b="0" i="0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lvl="2" fontAlgn="base"/>
            <a:r>
              <a:rPr lang="en-US" sz="4000" b="0" i="0" dirty="0">
                <a:effectLst/>
                <a:cs typeface="Calibri" panose="020F0502020204030204" pitchFamily="34" charset="0"/>
              </a:rPr>
              <a:t>Incorrect transportation rates applied to charges, 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Over/under allocation of energy for demand estimation processes, impacts to UIG</a:t>
            </a:r>
            <a:endParaRPr lang="en-US" sz="4000" b="0" i="0" dirty="0">
              <a:effectLst/>
              <a:cs typeface="Calibri" panose="020F0502020204030204" pitchFamily="34" charset="0"/>
            </a:endParaRPr>
          </a:p>
          <a:p>
            <a:pPr fontAlgn="base"/>
            <a:r>
              <a:rPr lang="en-US" sz="4800" dirty="0">
                <a:cs typeface="Calibri" panose="020F0502020204030204" pitchFamily="34" charset="0"/>
              </a:rPr>
              <a:t>Amendment Invoice Defects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6 open defects impacting the Amendment invoice: reconciliation charges, 5 defects fixed during April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Charges for impacted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 MPRNs are held and not invoiced until the fix is deployed and energy is corrected, where required, prior to the charges being released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Potential Impact: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incorrect if defect is not identified prior to invoice issue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held until the defect is fixed and data corrected</a:t>
            </a:r>
            <a:endParaRPr lang="en-US" sz="4000" b="0" i="0" dirty="0">
              <a:effectLst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83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E549-64FB-D580-21DE-4289F307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Issue Summary – IGTs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8626-C12B-80F4-21C9-E689AF3E7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8229600" cy="3759869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Missing Secured Active Messages (SAMs)</a:t>
            </a:r>
          </a:p>
          <a:p>
            <a:pPr lvl="1"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Total of 357 missing messages as of 5 May 2023 relating to Registration notifications from CSS. 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132 confirmed as valid registrations. These have been processed and communications sent. Completed.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19 resolved,  no further action required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204 cancelled registrations, no further action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 pending customer response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 pending CSS reconciliation (new missing message on 28 April 2023) </a:t>
            </a:r>
          </a:p>
          <a:p>
            <a:pPr marL="571500" lvl="1" indent="-171450" fontAlgn="base">
              <a:buFontTx/>
              <a:buChar char="-"/>
            </a:pPr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dirty="0">
                <a:cs typeface="Calibri" panose="020F0502020204030204" pitchFamily="34" charset="0"/>
              </a:rPr>
              <a:t>Shipper / Supplier not recorded on UKLink or Gemini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Outgoing Shipper continues to receive transportation charges</a:t>
            </a:r>
          </a:p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 Defects:</a:t>
            </a:r>
          </a:p>
          <a:p>
            <a:pPr lvl="1"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There are 9 open defects impacting the </a:t>
            </a:r>
            <a:r>
              <a:rPr lang="en-GB" sz="4800" dirty="0">
                <a:cs typeface="Calibri" panose="020F0502020204030204" pitchFamily="34" charset="0"/>
              </a:rPr>
              <a:t>AQ calculation</a:t>
            </a:r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 </a:t>
            </a:r>
            <a:r>
              <a:rPr lang="en-US" sz="4800" b="0" i="0" dirty="0">
                <a:effectLst/>
                <a:cs typeface="Calibri" panose="020F0502020204030204" pitchFamily="34" charset="0"/>
              </a:rPr>
              <a:t>​. </a:t>
            </a:r>
            <a:r>
              <a:rPr lang="en-US" sz="4800" dirty="0">
                <a:cs typeface="Calibri" panose="020F0502020204030204" pitchFamily="34" charset="0"/>
              </a:rPr>
              <a:t>A further 7 defects closed during April</a:t>
            </a:r>
          </a:p>
          <a:p>
            <a:pPr lvl="1"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AQs are corrected where required to limit impact on customer</a:t>
            </a:r>
          </a:p>
          <a:p>
            <a:pPr lvl="1" fontAlgn="base"/>
            <a:r>
              <a:rPr lang="en-US" sz="4800" dirty="0">
                <a:cs typeface="Calibri" panose="020F0502020204030204" pitchFamily="34" charset="0"/>
              </a:rPr>
              <a:t>All profiled sites for outstanding AQ calculation impacting defects have been corrected along with the Formula Year AQ. </a:t>
            </a:r>
          </a:p>
          <a:p>
            <a:r>
              <a:rPr lang="en-GB" sz="4800" dirty="0">
                <a:cs typeface="Calibri" panose="020F0502020204030204" pitchFamily="34" charset="0"/>
              </a:rPr>
              <a:t>Consumer Contact Data not complete in the Quarterly Portfolio Files (IQL):</a:t>
            </a:r>
          </a:p>
          <a:p>
            <a:pPr lvl="1"/>
            <a:r>
              <a:rPr lang="en-GB" sz="4400" dirty="0">
                <a:cs typeface="Calibri" panose="020F0502020204030204" pitchFamily="34" charset="0"/>
              </a:rPr>
              <a:t>Consumer Contact data provided by Shippers is not complete when sent in the quarterly portfolio files</a:t>
            </a:r>
          </a:p>
          <a:p>
            <a:pPr lvl="1"/>
            <a:r>
              <a:rPr lang="en-GB" sz="4800" dirty="0">
                <a:cs typeface="Calibri" panose="020F0502020204030204" pitchFamily="34" charset="0"/>
              </a:rPr>
              <a:t>A defect has been raised and this is being progressed</a:t>
            </a:r>
          </a:p>
          <a:p>
            <a:pPr lvl="1"/>
            <a:r>
              <a:rPr lang="en-GB" sz="4800" dirty="0">
                <a:cs typeface="Calibri" panose="020F0502020204030204" pitchFamily="34" charset="0"/>
              </a:rPr>
              <a:t>Report providing all consumer contact data will be issued following IQL submission in April 2023</a:t>
            </a:r>
          </a:p>
          <a:p>
            <a:pPr lvl="1"/>
            <a:r>
              <a:rPr lang="en-GB" sz="4800" dirty="0">
                <a:cs typeface="Calibri" panose="020F0502020204030204" pitchFamily="34" charset="0"/>
              </a:rPr>
              <a:t>Checks have confirmed that the daily portfolio file (IDL) is complete and correct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77899"/>
            <a:ext cx="7772400" cy="1093852"/>
          </a:xfrm>
        </p:spPr>
        <p:txBody>
          <a:bodyPr>
            <a:normAutofit/>
          </a:bodyPr>
          <a:lstStyle/>
          <a:p>
            <a:r>
              <a:rPr lang="en-GB" sz="2000" dirty="0"/>
              <a:t>GRDA Performance</a:t>
            </a:r>
            <a:br>
              <a:rPr lang="en-GB" sz="2000" dirty="0"/>
            </a:b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Agenda Item 4.6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4666" y="2318807"/>
            <a:ext cx="283266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endParaRPr lang="en-GB" b="1" dirty="0">
              <a:solidFill>
                <a:srgbClr val="3E5AA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9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94187-7A07-634E-E761-5D995649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85" y="877564"/>
            <a:ext cx="5862503" cy="32063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7B63B9-CE9F-4B43-B8D0-C0E9E011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636588"/>
          </a:xfrm>
        </p:spPr>
        <p:txBody>
          <a:bodyPr/>
          <a:lstStyle/>
          <a:p>
            <a:r>
              <a:rPr lang="en-GB" dirty="0"/>
              <a:t>GRDA Performance – April 2023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B025878-9FE6-4BF5-BBB9-C3C006BC8603}"/>
              </a:ext>
            </a:extLst>
          </p:cNvPr>
          <p:cNvSpPr txBox="1">
            <a:spLocks/>
          </p:cNvSpPr>
          <p:nvPr/>
        </p:nvSpPr>
        <p:spPr>
          <a:xfrm>
            <a:off x="457201" y="1059582"/>
            <a:ext cx="2602631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Key points to note April 2023 - Figures quoted based on draft RPA report due to </a:t>
            </a:r>
            <a:r>
              <a:rPr lang="en-GB" sz="1400" dirty="0" err="1">
                <a:solidFill>
                  <a:srgbClr val="000000"/>
                </a:solidFill>
                <a:latin typeface="+mn-lt"/>
              </a:rPr>
              <a:t>CoMC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 paper deadline – indicates: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Any failures due to missing messages:</a:t>
            </a:r>
          </a:p>
          <a:p>
            <a:pPr marL="285750" lvl="1"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1 of 23 days at average volume with at least one missing message.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All other targets were met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19D69-A195-484A-8C62-257D861BB59C}"/>
              </a:ext>
            </a:extLst>
          </p:cNvPr>
          <p:cNvSpPr txBox="1"/>
          <p:nvPr/>
        </p:nvSpPr>
        <p:spPr>
          <a:xfrm>
            <a:off x="7746370" y="245327"/>
            <a:ext cx="67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4AB19-2473-41F1-9BB6-8E110F3F7FEF}"/>
              </a:ext>
            </a:extLst>
          </p:cNvPr>
          <p:cNvSpPr txBox="1"/>
          <p:nvPr/>
        </p:nvSpPr>
        <p:spPr>
          <a:xfrm>
            <a:off x="8512089" y="240976"/>
            <a:ext cx="86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actual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DEF95E-48DD-43F7-85D8-A67DDC575B42}"/>
              </a:ext>
            </a:extLst>
          </p:cNvPr>
          <p:cNvCxnSpPr>
            <a:cxnSpLocks/>
          </p:cNvCxnSpPr>
          <p:nvPr/>
        </p:nvCxnSpPr>
        <p:spPr>
          <a:xfrm flipH="1">
            <a:off x="8743628" y="517975"/>
            <a:ext cx="35995" cy="465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5989A4-37E6-4FDC-B69B-AAE84ABCF076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085403" y="553104"/>
            <a:ext cx="100777" cy="430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5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F45F-8165-770B-4665-CC52B63E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F834-C356-5147-DB7E-8E0A9AA0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4.1 KPM Reporting v1.2 </a:t>
            </a:r>
            <a:r>
              <a:rPr lang="en-US" sz="1400" i="1" dirty="0">
                <a:latin typeface="Arial"/>
                <a:cs typeface="Arial"/>
              </a:rPr>
              <a:t>(final version will be published by the 15</a:t>
            </a:r>
            <a:r>
              <a:rPr lang="en-US" sz="1400" i="1" baseline="30000" dirty="0">
                <a:latin typeface="Arial"/>
                <a:cs typeface="Arial"/>
              </a:rPr>
              <a:t>th</a:t>
            </a:r>
            <a:r>
              <a:rPr lang="en-US" sz="1400" i="1" dirty="0">
                <a:latin typeface="Arial"/>
                <a:cs typeface="Arial"/>
              </a:rPr>
              <a:t> May)</a:t>
            </a:r>
          </a:p>
          <a:p>
            <a:r>
              <a:rPr lang="en-US" sz="2400" dirty="0">
                <a:latin typeface="Arial"/>
                <a:cs typeface="Arial"/>
              </a:rPr>
              <a:t>4.3 Monthly Contract Metrics</a:t>
            </a:r>
            <a:endParaRPr lang="en-US" sz="2400" i="1" dirty="0"/>
          </a:p>
          <a:p>
            <a:r>
              <a:rPr lang="en-US" sz="2400" dirty="0">
                <a:latin typeface="Arial"/>
                <a:cs typeface="Arial"/>
              </a:rPr>
              <a:t>4.4 	Incident summary </a:t>
            </a:r>
          </a:p>
          <a:p>
            <a:r>
              <a:rPr lang="en-US" sz="2400" dirty="0">
                <a:latin typeface="Arial"/>
                <a:cs typeface="Arial"/>
              </a:rPr>
              <a:t>4.5 Customer Issue Dashboard</a:t>
            </a:r>
          </a:p>
          <a:p>
            <a:r>
              <a:rPr lang="en-US" sz="2400" dirty="0">
                <a:latin typeface="Arial"/>
                <a:cs typeface="Arial"/>
              </a:rPr>
              <a:t>4.6 GRDA Reporting</a:t>
            </a:r>
          </a:p>
          <a:p>
            <a:r>
              <a:rPr lang="en-US" sz="2400" dirty="0">
                <a:latin typeface="Arial"/>
                <a:cs typeface="Arial"/>
              </a:rPr>
              <a:t>Appendixes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22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7666-4544-732B-B472-9A0CE3EC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8963-12D0-4456-37AB-BDFF674EB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Appendix  1 - KPM slides (</a:t>
            </a:r>
            <a:r>
              <a:rPr lang="en-US" i="1" dirty="0">
                <a:latin typeface="Arial"/>
                <a:cs typeface="Arial"/>
              </a:rPr>
              <a:t>Final version will  be available on the 15</a:t>
            </a:r>
            <a:r>
              <a:rPr lang="en-US" i="1" baseline="30000" dirty="0">
                <a:latin typeface="Arial"/>
                <a:cs typeface="Arial"/>
              </a:rPr>
              <a:t>th</a:t>
            </a:r>
            <a:r>
              <a:rPr lang="en-US" i="1" dirty="0">
                <a:latin typeface="Arial"/>
                <a:cs typeface="Arial"/>
              </a:rPr>
              <a:t> May  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>
                <a:latin typeface="Arial"/>
                <a:cs typeface="Arial"/>
              </a:rPr>
              <a:t>Appendix  2 - Xoserve Incident Summary (item 4.4)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Appendix  3  -Customer Issue Dashboard(item 4.5)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2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A681-E036-28CD-9F88-2DB89391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KPM Slides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EA4-1CD8-256E-1C7F-833FA7A71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3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3AF23F-F047-6F14-50BE-FFFFE92E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0" y="150971"/>
            <a:ext cx="9093404" cy="371304"/>
          </a:xfrm>
        </p:spPr>
        <p:txBody>
          <a:bodyPr vert="horz" lIns="90990" tIns="45496" rIns="90990" bIns="45496" rtlCol="0" anchor="ctr">
            <a:noAutofit/>
          </a:bodyPr>
          <a:lstStyle/>
          <a:p>
            <a:r>
              <a:rPr lang="en-GB" sz="1988">
                <a:latin typeface="Nunito Sans" pitchFamily="2" charset="0"/>
              </a:rPr>
              <a:t>DSC KPM Performance:- April 2023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2F92BB-7DA7-A312-518E-C862E66F4F31}"/>
              </a:ext>
            </a:extLst>
          </p:cNvPr>
          <p:cNvGraphicFramePr>
            <a:graphicFrameLocks noGrp="1"/>
          </p:cNvGraphicFramePr>
          <p:nvPr/>
        </p:nvGraphicFramePr>
        <p:xfrm>
          <a:off x="398099" y="572646"/>
          <a:ext cx="8528011" cy="3998207"/>
        </p:xfrm>
        <a:graphic>
          <a:graphicData uri="http://schemas.openxmlformats.org/drawingml/2006/table">
            <a:tbl>
              <a:tblPr/>
              <a:tblGrid>
                <a:gridCol w="516698">
                  <a:extLst>
                    <a:ext uri="{9D8B030D-6E8A-4147-A177-3AD203B41FA5}">
                      <a16:colId xmlns:a16="http://schemas.microsoft.com/office/drawing/2014/main" val="263307827"/>
                    </a:ext>
                  </a:extLst>
                </a:gridCol>
                <a:gridCol w="3805512">
                  <a:extLst>
                    <a:ext uri="{9D8B030D-6E8A-4147-A177-3AD203B41FA5}">
                      <a16:colId xmlns:a16="http://schemas.microsoft.com/office/drawing/2014/main" val="1683553818"/>
                    </a:ext>
                  </a:extLst>
                </a:gridCol>
                <a:gridCol w="1159951">
                  <a:extLst>
                    <a:ext uri="{9D8B030D-6E8A-4147-A177-3AD203B41FA5}">
                      <a16:colId xmlns:a16="http://schemas.microsoft.com/office/drawing/2014/main" val="3112604053"/>
                    </a:ext>
                  </a:extLst>
                </a:gridCol>
                <a:gridCol w="1108694">
                  <a:extLst>
                    <a:ext uri="{9D8B030D-6E8A-4147-A177-3AD203B41FA5}">
                      <a16:colId xmlns:a16="http://schemas.microsoft.com/office/drawing/2014/main" val="2797931720"/>
                    </a:ext>
                  </a:extLst>
                </a:gridCol>
                <a:gridCol w="624225">
                  <a:extLst>
                    <a:ext uri="{9D8B030D-6E8A-4147-A177-3AD203B41FA5}">
                      <a16:colId xmlns:a16="http://schemas.microsoft.com/office/drawing/2014/main" val="3512243146"/>
                    </a:ext>
                  </a:extLst>
                </a:gridCol>
                <a:gridCol w="552271">
                  <a:extLst>
                    <a:ext uri="{9D8B030D-6E8A-4147-A177-3AD203B41FA5}">
                      <a16:colId xmlns:a16="http://schemas.microsoft.com/office/drawing/2014/main" val="3686248988"/>
                    </a:ext>
                  </a:extLst>
                </a:gridCol>
                <a:gridCol w="436024">
                  <a:extLst>
                    <a:ext uri="{9D8B030D-6E8A-4147-A177-3AD203B41FA5}">
                      <a16:colId xmlns:a16="http://schemas.microsoft.com/office/drawing/2014/main" val="3509003003"/>
                    </a:ext>
                  </a:extLst>
                </a:gridCol>
                <a:gridCol w="324636">
                  <a:extLst>
                    <a:ext uri="{9D8B030D-6E8A-4147-A177-3AD203B41FA5}">
                      <a16:colId xmlns:a16="http://schemas.microsoft.com/office/drawing/2014/main" val="483044534"/>
                    </a:ext>
                  </a:extLst>
                </a:gridCol>
              </a:tblGrid>
              <a:tr h="380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DSC Unique Identifier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Measure Detail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Journey / Process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 (CMT / SLT)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Measure Type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DSC Target Metric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Volume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Apr-23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89149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KPM.01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Percentage of shipper transfers processed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 Shipper Transfers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339,019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65264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KPM.02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Percentage of meter reads successfully processed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Meter Read / Asset Processing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99.50%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127,699,945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99.99%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0714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KPM.03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asset updates successfully processed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Meter Read / Asset Processing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99.50%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276,595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99.93%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066558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KPM.04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AQs processed successfully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Monthly AQ Processes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13,948,590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8510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KPM.05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Percentage of total LDZ AQ energy at risk of being impacted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Monthly AQ Processes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0.75%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2,244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0.20%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081609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KPM.06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Percentage processed within the Completion Time Service Level in DSC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 Shipper Transfers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339,019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82744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KPM.07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Percentage of requests processed within the Completion Time Service Level in DSC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Meter Read / Asset Processing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127,190,985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99.99%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73710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KPM.08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Notifications sent by due date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Monthly AQ Processes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13,946,443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73223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KPM.09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invoices not requiring adjustment post original invoice dispatch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Invoicing DSC Customers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98.00%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2,482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78304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KPM.10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DSC customers that have been invoiced without issues/ exceptions (exc. AMS)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Invoicing DSC Customers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72218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KPM.11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DSC customers with less than 1% of MPRNs which have an AMS Invoice exception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Invoicing DSC Customers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97.00%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90868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KPM.12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invoices sent on due date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Invoicing DSC Customers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2,482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8134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KPM.13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exceptions resolved within 2 invoice cycles of creation date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Invoicing DSC Customers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TBC 15/05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TBC 15/05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26232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KPM.14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Number of valid P1 and P2 defects raised within the PIS period relating to relevant change (excluding programmes)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Managing Change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Linda Whitcroft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38645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KPM.15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Number of valid P3 defects raised within PIS period relating to relevant change (excluding programmes)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Managing Change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Linda Whitcroft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65744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KPM.16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Number of valid P4 defects raised within PIS period relating to relevant change (excluding programmes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Managing Change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Linda Whitcroft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88626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KPM.17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tickets not re-opened within period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Contacts (technical)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Trefor Price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95.00%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96.02%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12629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KPM.18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customer tickets (Incidents &amp; Requests) responded to within SLA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Contacts (technical)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Trefor Price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1,920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99.18%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02899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KPM.19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UK Link Core Service Availability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UKLink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Trefor Price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99.00%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99.92%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37164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KPM.20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Gemini Core Service Availability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Gemini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Trefor Price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99.00%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8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3AF23F-F047-6F14-50BE-FFFFE92E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0" y="83897"/>
            <a:ext cx="9093404" cy="371304"/>
          </a:xfrm>
        </p:spPr>
        <p:txBody>
          <a:bodyPr vert="horz" lIns="90990" tIns="45496" rIns="90990" bIns="45496" rtlCol="0" anchor="ctr">
            <a:noAutofit/>
          </a:bodyPr>
          <a:lstStyle/>
          <a:p>
            <a:r>
              <a:rPr lang="en-GB" sz="1988">
                <a:latin typeface="Nunito Sans" pitchFamily="2" charset="0"/>
              </a:rPr>
              <a:t>DSC PI Performance:- April 2023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A3E2EC-C5FE-48C6-BA63-F1D28B87AC54}"/>
              </a:ext>
            </a:extLst>
          </p:cNvPr>
          <p:cNvGraphicFramePr>
            <a:graphicFrameLocks noGrp="1"/>
          </p:cNvGraphicFramePr>
          <p:nvPr/>
        </p:nvGraphicFramePr>
        <p:xfrm>
          <a:off x="271861" y="402830"/>
          <a:ext cx="8589021" cy="4486547"/>
        </p:xfrm>
        <a:graphic>
          <a:graphicData uri="http://schemas.openxmlformats.org/drawingml/2006/table">
            <a:tbl>
              <a:tblPr/>
              <a:tblGrid>
                <a:gridCol w="435040">
                  <a:extLst>
                    <a:ext uri="{9D8B030D-6E8A-4147-A177-3AD203B41FA5}">
                      <a16:colId xmlns:a16="http://schemas.microsoft.com/office/drawing/2014/main" val="3836293656"/>
                    </a:ext>
                  </a:extLst>
                </a:gridCol>
                <a:gridCol w="3689390">
                  <a:extLst>
                    <a:ext uri="{9D8B030D-6E8A-4147-A177-3AD203B41FA5}">
                      <a16:colId xmlns:a16="http://schemas.microsoft.com/office/drawing/2014/main" val="1975984540"/>
                    </a:ext>
                  </a:extLst>
                </a:gridCol>
                <a:gridCol w="1556508">
                  <a:extLst>
                    <a:ext uri="{9D8B030D-6E8A-4147-A177-3AD203B41FA5}">
                      <a16:colId xmlns:a16="http://schemas.microsoft.com/office/drawing/2014/main" val="2901635960"/>
                    </a:ext>
                  </a:extLst>
                </a:gridCol>
                <a:gridCol w="1080543">
                  <a:extLst>
                    <a:ext uri="{9D8B030D-6E8A-4147-A177-3AD203B41FA5}">
                      <a16:colId xmlns:a16="http://schemas.microsoft.com/office/drawing/2014/main" val="36465461"/>
                    </a:ext>
                  </a:extLst>
                </a:gridCol>
                <a:gridCol w="602981">
                  <a:extLst>
                    <a:ext uri="{9D8B030D-6E8A-4147-A177-3AD203B41FA5}">
                      <a16:colId xmlns:a16="http://schemas.microsoft.com/office/drawing/2014/main" val="293960073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val="2958094694"/>
                    </a:ext>
                  </a:extLst>
                </a:gridCol>
                <a:gridCol w="351883">
                  <a:extLst>
                    <a:ext uri="{9D8B030D-6E8A-4147-A177-3AD203B41FA5}">
                      <a16:colId xmlns:a16="http://schemas.microsoft.com/office/drawing/2014/main" val="2412818359"/>
                    </a:ext>
                  </a:extLst>
                </a:gridCol>
                <a:gridCol w="351883">
                  <a:extLst>
                    <a:ext uri="{9D8B030D-6E8A-4147-A177-3AD203B41FA5}">
                      <a16:colId xmlns:a16="http://schemas.microsoft.com/office/drawing/2014/main" val="2332983856"/>
                    </a:ext>
                  </a:extLst>
                </a:gridCol>
              </a:tblGrid>
              <a:tr h="313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DSC Unique Identifier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Measure Detail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Journey / Process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 (CMT / SLT)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Measure Type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DSC Target Metric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Volume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Apr-23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81220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PI.01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CMS Contacts processed within SLA (95% in D+10)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 Updates To Customer Portfolio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95.00%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19,666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97.51%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90883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PI.02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CMS Contacts processed within SLA (80% in D+4)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 Updates To Customer Portfolio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80.00%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17,463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86.59%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83555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PI.03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CMS Contacts processed within SLA (98% in D+20)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 Updates To Customer Portfolio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98.00%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19,769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98.02%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18315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PI.04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customer queries responded to within SLA/OLA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Contacts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96.39%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22963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PI.05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Percentage of queries resolved RFT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Contacts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95.00%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1,009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98.34%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5416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PI.06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reports dispatched on due date against total reports expected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Reporting (all forms)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91951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PI.07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RFT against all reports dispatched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Reporting (all forms)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99.00%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60121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PI.08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valid CMS challenges received (PSCs)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 Updates To Customer Portfolio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0.03%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32190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PI.09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Telephone Enquiry Service calls answered within SLA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Contacts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4,516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93.56%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5517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PI.10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Confidence in DE Team to deliver DESC obligations (via Survey of DESC Members)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Demand Estimation Obligations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75.00%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42017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PI.11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DESC / CDSP DE obligations delivered on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Demand Estimation Obligations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27409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PI.12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KPM relationship management survey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Relationship Management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Alison Jennings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95.00%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98.35%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636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PI.13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Plan accepted by customers &amp; upheld (Key Milestones Met as agreed by customers)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Management Of Customer Issues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58055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PI.14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Provision of relevant issue updates to customers accepted at CoMC and no negativity on how the issue is managed.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Management Of Customer Issues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47898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PI.15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Survey results delivered to CoMC in Month +1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Relationship Management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Alison Jennings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22157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PI.16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closure/termination notices issued in line with Service Lines (leave) Shipper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03448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PI.17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key milestones met on readiness plan (join) Non Shipper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54620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PI.18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key milestones met on readiness plan (join) Shipper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0913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PI.19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closure notices issued within 1 business day following last exit obligation being met (leave) Non Shipper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2133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PI.20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exit criteria approved and account deactivated within D+1 of cessation notice being issued (leave) Shippers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2095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PI.21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exit criteria approved and account deactivated within D+1 of cessation notice being issued. (leave) Non-Shippers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21993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PI.22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readiness criteria approved by customer (join) Non Shippers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18875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PI.23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of readiness criteria approved by customer (join) Shippers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Customer Joiners/Leavers (UK Gas Market)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Neil Laird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Right First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085898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PI.27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% level 1 milestones met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Managing Change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Andy Szabo / Linda Whitcroft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Cycle Time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95.00%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73283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PI.28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DDP Core Service Availability (0900-1700 normal business hours)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DDP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Andy Szabo / Trefor Price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Cycle Time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99.00%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235264"/>
                  </a:ext>
                </a:extLst>
              </a:tr>
              <a:tr h="15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PI.29</a:t>
                      </a:r>
                    </a:p>
                  </a:txBody>
                  <a:tcPr marL="403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valid DDP defects raised per release (Post PIS)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Managing Change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Andy Szabo / Trefor Price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First Time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2050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043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7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319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A681-E036-28CD-9F88-2DB89391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Xoserve Incident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EA4-1CD8-256E-1C7F-833FA7A71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61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60B0-F932-06B8-2A9C-A0D2881E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High Level Summary of P1/P2 Incidents: Mar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311348-2AC0-7FA1-6479-1AA642385B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627534"/>
          <a:ext cx="8229599" cy="1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363132426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0382693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78058667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562412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859740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83169819"/>
                    </a:ext>
                  </a:extLst>
                </a:gridCol>
                <a:gridCol w="586407">
                  <a:extLst>
                    <a:ext uri="{9D8B030D-6E8A-4147-A177-3AD203B41FA5}">
                      <a16:colId xmlns:a16="http://schemas.microsoft.com/office/drawing/2014/main" val="176498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50" dirty="0">
                          <a:latin typeface="+mn-lt"/>
                        </a:rPr>
                        <a:t> Ref.</a:t>
                      </a:r>
                      <a:endParaRPr lang="en-GB" sz="6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What happened?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Why did it happen?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What do we understand our customers experienced?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What did we do to resolve the issue?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>
                          <a:effectLst/>
                          <a:latin typeface="+mn-lt"/>
                        </a:rPr>
                        <a:t>Incident Date</a:t>
                      </a:r>
                      <a:endParaRPr lang="en-GB" sz="65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6877" marR="468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>
                          <a:effectLst/>
                          <a:latin typeface="+mn-lt"/>
                        </a:rPr>
                        <a:t>Resolved Date</a:t>
                      </a:r>
                      <a:endParaRPr lang="en-GB" sz="65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6877" marR="46877" marT="0" marB="0" anchor="ctr"/>
                </a:tc>
                <a:extLst>
                  <a:ext uri="{0D108BD9-81ED-4DB2-BD59-A6C34878D82A}">
                    <a16:rowId xmlns:a16="http://schemas.microsoft.com/office/drawing/2014/main" val="97698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INC0358137</a:t>
                      </a:r>
                    </a:p>
                  </a:txBody>
                  <a:tcPr marL="0" marR="0" marT="0" marB="0" anchor="ctr"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6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contacts did not process as expected within the CMS application. </a:t>
                      </a:r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to the slow running job, a small number of customer contacts were prevented from being processed. </a:t>
                      </a:r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650" b="0" i="0" u="none" strike="noStrike" kern="1200" noProof="0" dirty="0"/>
                        <a:t>Customers attempting to access the CMS Application would not have been able to successfully login during the restart of the system. 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controlled restart of CMS application was performed to allow customers contacts to be processed successfully. </a:t>
                      </a:r>
                    </a:p>
                    <a:p>
                      <a:pPr marL="0" algn="ctr" defTabSz="914400" rtl="0" eaLnBrk="1" fontAlgn="ctr" latinLnBrk="0" hangingPunct="1"/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345699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INC0358335</a:t>
                      </a:r>
                    </a:p>
                  </a:txBody>
                  <a:tcPr marL="0" marR="0" marT="0" marB="0" anchor="ctr">
                    <a:solidFill>
                      <a:srgbClr val="F583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6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 routine monitoring, we detected that files were processing at a reduced rate, causing a backlog of files.</a:t>
                      </a:r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650"/>
                        <a:t>A large volume of data was received causing a delay in outbound file processing.</a:t>
                      </a:r>
                    </a:p>
                    <a:p>
                      <a:pPr algn="ctr" rtl="0"/>
                      <a:r>
                        <a:rPr lang="en-GB" sz="650"/>
                        <a:t>The inbound files were successfully processed in UK Link (SAP), however when processing the response files in AMT, this caused slowness within the AMT application.</a:t>
                      </a:r>
                      <a:endParaRPr lang="en-GB" sz="650" dirty="0"/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650" b="0" i="0" u="none" strike="noStrike" kern="1200" noProof="0" dirty="0"/>
                        <a:t>Customers may have experienced a short delay in receiving their files.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storage memory was applied to allow the increased volume of files to be processed. A controlled release of the files was undertaken based on priority; continuous monitoring was in place until the backlog had been cleared..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417888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073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CE6A-1E63-A21A-CF8D-72DB80D2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Happening Overall?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A75232C-FF28-B3DC-28F3-0BA809647F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761059"/>
          <a:ext cx="8568952" cy="397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6C2D64-ECC4-C4B7-2680-5E1B766682EE}"/>
              </a:ext>
            </a:extLst>
          </p:cNvPr>
          <p:cNvGraphicFramePr>
            <a:graphicFrameLocks noGrp="1"/>
          </p:cNvGraphicFramePr>
          <p:nvPr/>
        </p:nvGraphicFramePr>
        <p:xfrm>
          <a:off x="6372200" y="1131590"/>
          <a:ext cx="2314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1">
                  <a:extLst>
                    <a:ext uri="{9D8B030D-6E8A-4147-A177-3AD203B41FA5}">
                      <a16:colId xmlns:a16="http://schemas.microsoft.com/office/drawing/2014/main" val="153172005"/>
                    </a:ext>
                  </a:extLst>
                </a:gridCol>
                <a:gridCol w="919709">
                  <a:extLst>
                    <a:ext uri="{9D8B030D-6E8A-4147-A177-3AD203B41FA5}">
                      <a16:colId xmlns:a16="http://schemas.microsoft.com/office/drawing/2014/main" val="547931521"/>
                    </a:ext>
                  </a:extLst>
                </a:gridCol>
                <a:gridCol w="1025840">
                  <a:extLst>
                    <a:ext uri="{9D8B030D-6E8A-4147-A177-3AD203B41FA5}">
                      <a16:colId xmlns:a16="http://schemas.microsoft.com/office/drawing/2014/main" val="1463294942"/>
                    </a:ext>
                  </a:extLst>
                </a:gridCol>
              </a:tblGrid>
              <a:tr h="32697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rgbClr val="3E5AA8"/>
                          </a:solidFill>
                        </a:rPr>
                        <a:t>Correla Identified</a:t>
                      </a:r>
                    </a:p>
                  </a:txBody>
                  <a:tcPr anchor="b" anchorCtr="1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rgbClr val="3E5AA8"/>
                          </a:solidFill>
                        </a:rPr>
                        <a:t>Customer  Identified</a:t>
                      </a:r>
                    </a:p>
                  </a:txBody>
                  <a:tcPr anchor="b" anchorCtr="1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463583"/>
                  </a:ext>
                </a:extLst>
              </a:tr>
              <a:tr h="84770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3E5AA8"/>
                          </a:solidFill>
                        </a:rPr>
                        <a:t>Correla Controllable</a:t>
                      </a:r>
                    </a:p>
                  </a:txBody>
                  <a:tcPr vert="vert270" anchor="b" anchorCtr="1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44025"/>
                  </a:ext>
                </a:extLst>
              </a:tr>
              <a:tr h="847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rgbClr val="3E5AA8"/>
                          </a:solidFill>
                          <a:latin typeface="+mn-lt"/>
                          <a:ea typeface="+mn-ea"/>
                          <a:cs typeface="+mn-cs"/>
                        </a:rPr>
                        <a:t>Correla Uncontrollable</a:t>
                      </a:r>
                    </a:p>
                  </a:txBody>
                  <a:tcPr vert="vert270" anchor="b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4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000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EC63-F6B7-D3AD-9DC4-2F0BC03F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Happening Overall?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B1A3B-ED67-73DD-B5E1-E96FA40CE551}"/>
              </a:ext>
            </a:extLst>
          </p:cNvPr>
          <p:cNvSpPr/>
          <p:nvPr/>
        </p:nvSpPr>
        <p:spPr>
          <a:xfrm>
            <a:off x="1224549" y="1089439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3E5AA8"/>
                </a:solidFill>
              </a:rPr>
              <a:t>Key:</a:t>
            </a:r>
            <a:endParaRPr lang="en-GB" sz="1400" b="1" dirty="0">
              <a:solidFill>
                <a:srgbClr val="3E5AA8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E0A314-0471-FA81-8572-4FA23CC425E9}"/>
              </a:ext>
            </a:extLst>
          </p:cNvPr>
          <p:cNvGraphicFramePr>
            <a:graphicFrameLocks noGrp="1"/>
          </p:cNvGraphicFramePr>
          <p:nvPr/>
        </p:nvGraphicFramePr>
        <p:xfrm>
          <a:off x="18482" y="1562251"/>
          <a:ext cx="2637253" cy="262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96">
                  <a:extLst>
                    <a:ext uri="{9D8B030D-6E8A-4147-A177-3AD203B41FA5}">
                      <a16:colId xmlns:a16="http://schemas.microsoft.com/office/drawing/2014/main" val="153172005"/>
                    </a:ext>
                  </a:extLst>
                </a:gridCol>
                <a:gridCol w="1047916">
                  <a:extLst>
                    <a:ext uri="{9D8B030D-6E8A-4147-A177-3AD203B41FA5}">
                      <a16:colId xmlns:a16="http://schemas.microsoft.com/office/drawing/2014/main" val="547931521"/>
                    </a:ext>
                  </a:extLst>
                </a:gridCol>
                <a:gridCol w="1168841">
                  <a:extLst>
                    <a:ext uri="{9D8B030D-6E8A-4147-A177-3AD203B41FA5}">
                      <a16:colId xmlns:a16="http://schemas.microsoft.com/office/drawing/2014/main" val="1463294942"/>
                    </a:ext>
                  </a:extLst>
                </a:gridCol>
              </a:tblGrid>
              <a:tr h="4485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3E5AA8"/>
                          </a:solidFill>
                        </a:rPr>
                        <a:t>Correla Identified</a:t>
                      </a:r>
                    </a:p>
                  </a:txBody>
                  <a:tcPr anchor="b" anchorCtr="1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3E5AA8"/>
                          </a:solidFill>
                        </a:rPr>
                        <a:t>Customer  Identified</a:t>
                      </a:r>
                    </a:p>
                  </a:txBody>
                  <a:tcPr anchor="b" anchorCtr="1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463583"/>
                  </a:ext>
                </a:extLst>
              </a:tr>
              <a:tr h="1090512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3E5AA8"/>
                          </a:solidFill>
                        </a:rPr>
                        <a:t>Correla Controllable</a:t>
                      </a:r>
                    </a:p>
                  </a:txBody>
                  <a:tcPr vert="vert270" anchor="b" anchorCtr="1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44025"/>
                  </a:ext>
                </a:extLst>
              </a:tr>
              <a:tr h="10905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3E5AA8"/>
                          </a:solidFill>
                          <a:latin typeface="+mn-lt"/>
                          <a:ea typeface="+mn-ea"/>
                          <a:cs typeface="+mn-cs"/>
                        </a:rPr>
                        <a:t>Correla Uncontrollable</a:t>
                      </a:r>
                    </a:p>
                  </a:txBody>
                  <a:tcPr vert="vert270" anchor="b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415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BCE3A-D77A-E1C0-9C12-1CE9EC003903}"/>
              </a:ext>
            </a:extLst>
          </p:cNvPr>
          <p:cNvGraphicFramePr>
            <a:graphicFrameLocks noGrp="1"/>
          </p:cNvGraphicFramePr>
          <p:nvPr/>
        </p:nvGraphicFramePr>
        <p:xfrm>
          <a:off x="5738893" y="1061519"/>
          <a:ext cx="3276600" cy="3113263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352804653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6599266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2394606"/>
                    </a:ext>
                  </a:extLst>
                </a:gridCol>
              </a:tblGrid>
              <a:tr h="32305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Performance Year to Date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612936"/>
                  </a:ext>
                </a:extLst>
              </a:tr>
              <a:tr h="21068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44895"/>
                  </a:ext>
                </a:extLst>
              </a:tr>
              <a:tr h="38626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715099"/>
                  </a:ext>
                </a:extLst>
              </a:tr>
              <a:tr h="1062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GB" sz="4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98614"/>
                  </a:ext>
                </a:extLst>
              </a:tr>
              <a:tr h="1130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Uncontrollable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GB" sz="4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150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159706-AB77-BBAE-F7FB-7343DF7C9A61}"/>
              </a:ext>
            </a:extLst>
          </p:cNvPr>
          <p:cNvGraphicFramePr>
            <a:graphicFrameLocks noGrp="1"/>
          </p:cNvGraphicFramePr>
          <p:nvPr/>
        </p:nvGraphicFramePr>
        <p:xfrm>
          <a:off x="2655735" y="1061519"/>
          <a:ext cx="3276599" cy="3113263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100848160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8225548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3273536462"/>
                    </a:ext>
                  </a:extLst>
                </a:gridCol>
              </a:tblGrid>
              <a:tr h="59457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Apr 2023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49633"/>
                  </a:ext>
                </a:extLst>
              </a:tr>
              <a:tr h="37849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06703"/>
                  </a:ext>
                </a:extLst>
              </a:tr>
              <a:tr h="1066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8760"/>
                  </a:ext>
                </a:extLst>
              </a:tr>
              <a:tr h="1073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Uncontrollable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7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6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A681-E036-28CD-9F88-2DB89391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Customer Issue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EA4-1CD8-256E-1C7F-833FA7A7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8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alibri" panose="020F0502020204030204" pitchFamily="34" charset="0"/>
              </a:rPr>
              <a:t>AQ Defects – Open &amp; Closed over 12 Month Period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F06BE-3A57-4792-15CE-E7B161C0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" y="1149531"/>
            <a:ext cx="706265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KPM Reporting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 (April reporting period)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7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" panose="020F0502020204030204" pitchFamily="34" charset="0"/>
              </a:rPr>
              <a:t>Amendment Invoice Defects –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Open &amp; Closed over 12 Month Period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DE4B2-ADBE-929A-D37C-EAD5E1D3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227909"/>
            <a:ext cx="7488832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7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" panose="020F0502020204030204" pitchFamily="34" charset="0"/>
              </a:rPr>
              <a:t>AQ &amp;  Amendment Invoice Open Defects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68252-5E57-4647-3D0C-495B1AB5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5" y="1236617"/>
            <a:ext cx="7497811" cy="34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" panose="020F0502020204030204" pitchFamily="34" charset="0"/>
              </a:rPr>
              <a:t>Amendment Invoice – Outstanding Exceptions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0B6C5-ACA0-800B-6925-6EF86E90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9" y="1132114"/>
            <a:ext cx="7971881" cy="35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08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3020-90E3-65D9-8A8B-82673FAB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Further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0CA4-A64C-78D3-E683-784707798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8147248" cy="25455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800" dirty="0">
                <a:cs typeface="Calibri" panose="020F0502020204030204" pitchFamily="34" charset="0"/>
              </a:rPr>
              <a:t>Please contact the Issue Management Team </a:t>
            </a:r>
            <a:r>
              <a:rPr lang="en-GB" sz="2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box.xoserve.IssueResolution@xoserve.com</a:t>
            </a:r>
            <a:r>
              <a:rPr lang="en-GB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 algn="ctr"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cs typeface="Calibri" panose="020F0502020204030204" pitchFamily="34" charset="0"/>
              </a:rPr>
              <a:t>System status, planned outages and info on current system impacting issues can be found at the following location:</a:t>
            </a:r>
          </a:p>
          <a:p>
            <a:pPr marL="0" indent="0" algn="ctr">
              <a:buNone/>
            </a:pPr>
            <a:r>
              <a:rPr lang="en-GB" sz="2800" dirty="0">
                <a:cs typeface="Calibri" panose="020F0502020204030204" pitchFamily="34" charset="0"/>
                <a:hlinkClick r:id="rId3"/>
              </a:rPr>
              <a:t>https://www.xoserve.com/news-updates/news-and-updates/system-outages/</a:t>
            </a:r>
            <a:r>
              <a:rPr lang="en-GB" sz="2800" dirty="0"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7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3AF23F-F047-6F14-50BE-FFFFE92E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0" y="150971"/>
            <a:ext cx="9093404" cy="371304"/>
          </a:xfrm>
        </p:spPr>
        <p:txBody>
          <a:bodyPr>
            <a:noAutofit/>
          </a:bodyPr>
          <a:lstStyle/>
          <a:p>
            <a:r>
              <a:rPr lang="en-GB" sz="1988">
                <a:latin typeface="Nunito Sans" pitchFamily="2" charset="0"/>
              </a:rPr>
              <a:t>KPMs Overall Summary:- April 2023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91BD054-C957-DFD8-0A9A-4A430CCC3B2D}"/>
              </a:ext>
            </a:extLst>
          </p:cNvPr>
          <p:cNvGraphicFramePr>
            <a:graphicFrameLocks noGrp="1"/>
          </p:cNvGraphicFramePr>
          <p:nvPr/>
        </p:nvGraphicFramePr>
        <p:xfrm>
          <a:off x="121052" y="512344"/>
          <a:ext cx="8911794" cy="70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6">
                  <a:extLst>
                    <a:ext uri="{9D8B030D-6E8A-4147-A177-3AD203B41FA5}">
                      <a16:colId xmlns:a16="http://schemas.microsoft.com/office/drawing/2014/main" val="348427267"/>
                    </a:ext>
                  </a:extLst>
                </a:gridCol>
                <a:gridCol w="2142298">
                  <a:extLst>
                    <a:ext uri="{9D8B030D-6E8A-4147-A177-3AD203B41FA5}">
                      <a16:colId xmlns:a16="http://schemas.microsoft.com/office/drawing/2014/main" val="1344454472"/>
                    </a:ext>
                  </a:extLst>
                </a:gridCol>
                <a:gridCol w="2378725">
                  <a:extLst>
                    <a:ext uri="{9D8B030D-6E8A-4147-A177-3AD203B41FA5}">
                      <a16:colId xmlns:a16="http://schemas.microsoft.com/office/drawing/2014/main" val="998019006"/>
                    </a:ext>
                  </a:extLst>
                </a:gridCol>
                <a:gridCol w="2378725">
                  <a:extLst>
                    <a:ext uri="{9D8B030D-6E8A-4147-A177-3AD203B41FA5}">
                      <a16:colId xmlns:a16="http://schemas.microsoft.com/office/drawing/2014/main" val="1388086851"/>
                    </a:ext>
                  </a:extLst>
                </a:gridCol>
              </a:tblGrid>
              <a:tr h="408546"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Performance Area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(Reportable) Achieved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(Reportable) Failed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Not applicable to the reporting month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05079"/>
                  </a:ext>
                </a:extLst>
              </a:tr>
              <a:tr h="292922">
                <a:tc>
                  <a:txBody>
                    <a:bodyPr/>
                    <a:lstStyle/>
                    <a:p>
                      <a:pPr algn="ctr"/>
                      <a:r>
                        <a:rPr lang="en-GB" sz="600" b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Nunito Sans" pitchFamily="2" charset="0"/>
                        </a:rPr>
                        <a:t>KPMs (20 total)</a:t>
                      </a:r>
                    </a:p>
                  </a:txBody>
                  <a:tcPr marL="90766" marR="90766" marT="45384" marB="45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dirty="0">
                          <a:solidFill>
                            <a:srgbClr val="020506"/>
                          </a:solidFill>
                          <a:latin typeface="Nunito Sans" pitchFamily="2" charset="0"/>
                        </a:rPr>
                        <a:t>19 </a:t>
                      </a:r>
                      <a:r>
                        <a:rPr lang="en-GB" sz="600" b="0" dirty="0">
                          <a:solidFill>
                            <a:srgbClr val="FF0000"/>
                          </a:solidFill>
                          <a:latin typeface="Nunito Sans" pitchFamily="2" charset="0"/>
                        </a:rPr>
                        <a:t>(Pending KPM.13 on 15th May)</a:t>
                      </a:r>
                    </a:p>
                  </a:txBody>
                  <a:tcPr marL="90766" marR="90766" marT="45384" marB="45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dirty="0">
                          <a:solidFill>
                            <a:srgbClr val="020506"/>
                          </a:solidFill>
                          <a:latin typeface="Nunito Sans" pitchFamily="2" charset="0"/>
                        </a:rPr>
                        <a:t>1</a:t>
                      </a:r>
                    </a:p>
                  </a:txBody>
                  <a:tcPr marL="90766" marR="90766" marT="45384" marB="45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dirty="0">
                          <a:solidFill>
                            <a:srgbClr val="020506"/>
                          </a:solidFill>
                          <a:latin typeface="Nunito Sans" pitchFamily="2" charset="0"/>
                        </a:rPr>
                        <a:t>0</a:t>
                      </a:r>
                    </a:p>
                  </a:txBody>
                  <a:tcPr marL="90766" marR="90766" marT="45384" marB="45384" anchor="ctr"/>
                </a:tc>
                <a:extLst>
                  <a:ext uri="{0D108BD9-81ED-4DB2-BD59-A6C34878D82A}">
                    <a16:rowId xmlns:a16="http://schemas.microsoft.com/office/drawing/2014/main" val="4087701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E4FAF3-58FD-AE43-A899-5B68E17373E2}"/>
              </a:ext>
            </a:extLst>
          </p:cNvPr>
          <p:cNvGraphicFramePr>
            <a:graphicFrameLocks noGrp="1"/>
          </p:cNvGraphicFramePr>
          <p:nvPr/>
        </p:nvGraphicFramePr>
        <p:xfrm>
          <a:off x="121048" y="1760840"/>
          <a:ext cx="8911800" cy="131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45">
                  <a:extLst>
                    <a:ext uri="{9D8B030D-6E8A-4147-A177-3AD203B41FA5}">
                      <a16:colId xmlns:a16="http://schemas.microsoft.com/office/drawing/2014/main" val="348427267"/>
                    </a:ext>
                  </a:extLst>
                </a:gridCol>
                <a:gridCol w="1826384">
                  <a:extLst>
                    <a:ext uri="{9D8B030D-6E8A-4147-A177-3AD203B41FA5}">
                      <a16:colId xmlns:a16="http://schemas.microsoft.com/office/drawing/2014/main" val="865478126"/>
                    </a:ext>
                  </a:extLst>
                </a:gridCol>
                <a:gridCol w="907561">
                  <a:extLst>
                    <a:ext uri="{9D8B030D-6E8A-4147-A177-3AD203B41FA5}">
                      <a16:colId xmlns:a16="http://schemas.microsoft.com/office/drawing/2014/main" val="1344454472"/>
                    </a:ext>
                  </a:extLst>
                </a:gridCol>
                <a:gridCol w="504179">
                  <a:extLst>
                    <a:ext uri="{9D8B030D-6E8A-4147-A177-3AD203B41FA5}">
                      <a16:colId xmlns:a16="http://schemas.microsoft.com/office/drawing/2014/main" val="998019006"/>
                    </a:ext>
                  </a:extLst>
                </a:gridCol>
                <a:gridCol w="554401">
                  <a:extLst>
                    <a:ext uri="{9D8B030D-6E8A-4147-A177-3AD203B41FA5}">
                      <a16:colId xmlns:a16="http://schemas.microsoft.com/office/drawing/2014/main" val="2525134063"/>
                    </a:ext>
                  </a:extLst>
                </a:gridCol>
                <a:gridCol w="654971">
                  <a:extLst>
                    <a:ext uri="{9D8B030D-6E8A-4147-A177-3AD203B41FA5}">
                      <a16:colId xmlns:a16="http://schemas.microsoft.com/office/drawing/2014/main" val="3225008348"/>
                    </a:ext>
                  </a:extLst>
                </a:gridCol>
                <a:gridCol w="2921258">
                  <a:extLst>
                    <a:ext uri="{9D8B030D-6E8A-4147-A177-3AD203B41FA5}">
                      <a16:colId xmlns:a16="http://schemas.microsoft.com/office/drawing/2014/main" val="1700068351"/>
                    </a:ext>
                  </a:extLst>
                </a:gridCol>
                <a:gridCol w="1059301">
                  <a:extLst>
                    <a:ext uri="{9D8B030D-6E8A-4147-A177-3AD203B41FA5}">
                      <a16:colId xmlns:a16="http://schemas.microsoft.com/office/drawing/2014/main" val="3541646688"/>
                    </a:ext>
                  </a:extLst>
                </a:gridCol>
              </a:tblGrid>
              <a:tr h="450745"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KPM Ref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Measure </a:t>
                      </a:r>
                    </a:p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Detail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Journey / Process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Measure</a:t>
                      </a:r>
                    </a:p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Type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Target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Performance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Failure / Remedial Action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Impacted Constituent/s (GT / iGT / NG / Shipper) 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05079"/>
                  </a:ext>
                </a:extLst>
              </a:tr>
              <a:tr h="861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cs typeface="Poppins Medium"/>
                        </a:rPr>
                        <a:t>KPM.07</a:t>
                      </a:r>
                    </a:p>
                  </a:txBody>
                  <a:tcPr marL="9453" marR="9453" marT="945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cs typeface="Poppins Medium"/>
                        </a:rPr>
                        <a:t>Percentage of requests processed within the Completion Time Service Level in DSC</a:t>
                      </a:r>
                    </a:p>
                  </a:txBody>
                  <a:tcPr marL="35736" marR="35736" marT="945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cs typeface="Poppins Medium"/>
                        </a:rPr>
                        <a:t>Meter Read / Asset Processing</a:t>
                      </a:r>
                    </a:p>
                  </a:txBody>
                  <a:tcPr marL="35736" marR="35736" marT="94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cs typeface="Poppins Medium"/>
                        </a:rPr>
                        <a:t>Cycle Time</a:t>
                      </a:r>
                    </a:p>
                  </a:txBody>
                  <a:tcPr marL="9453" marR="9453" marT="94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cs typeface="Poppins Medium"/>
                        </a:rPr>
                        <a:t>100.00%</a:t>
                      </a:r>
                    </a:p>
                  </a:txBody>
                  <a:tcPr marL="9453" marR="9453" marT="94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cs typeface="Poppins Medium"/>
                        </a:rPr>
                        <a:t>99.99%</a:t>
                      </a:r>
                    </a:p>
                  </a:txBody>
                  <a:tcPr marL="9453" marR="9453" marT="9453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GB" sz="600" b="0" i="0" u="none" strike="noStrike" kern="1200" noProof="0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ea typeface="+mn-ea"/>
                          <a:cs typeface="Poppins Medium" panose="00000600000000000000" pitchFamily="2" charset="0"/>
                        </a:rPr>
                        <a:t>127,396,670 reads </a:t>
                      </a:r>
                      <a:r>
                        <a:rPr lang="en-GB" sz="600" b="0" i="0" u="none" strike="noStrike" kern="1200" noProof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ea typeface="+mn-ea"/>
                          <a:cs typeface="Poppins Medium" panose="00000600000000000000" pitchFamily="2" charset="0"/>
                        </a:rPr>
                        <a:t>and 287,376 </a:t>
                      </a:r>
                      <a:r>
                        <a:rPr lang="en-GB" sz="600" b="0" i="0" u="none" strike="noStrike" kern="1200" noProof="0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ea typeface="+mn-ea"/>
                          <a:cs typeface="Poppins Medium" panose="00000600000000000000" pitchFamily="2" charset="0"/>
                        </a:rPr>
                        <a:t>asset updates were received. 750 reads and 201 asset updates were not processed due to Exception processes</a:t>
                      </a:r>
                    </a:p>
                  </a:txBody>
                  <a:tcPr marL="35736" marR="35736" marT="94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600" b="0" i="0" u="none" strike="noStrike" kern="1200" noProof="0" dirty="0">
                          <a:solidFill>
                            <a:srgbClr val="020506"/>
                          </a:solidFill>
                          <a:effectLst/>
                          <a:latin typeface="Nunito Sans" pitchFamily="2" charset="0"/>
                          <a:ea typeface="+mn-ea"/>
                          <a:cs typeface="Poppins Medium"/>
                        </a:rPr>
                        <a:t>GT / iGT / Shipper</a:t>
                      </a:r>
                    </a:p>
                  </a:txBody>
                  <a:tcPr marL="35736" marR="35736" marT="9453" marB="0" anchor="ctr"/>
                </a:tc>
                <a:extLst>
                  <a:ext uri="{0D108BD9-81ED-4DB2-BD59-A6C34878D82A}">
                    <a16:rowId xmlns:a16="http://schemas.microsoft.com/office/drawing/2014/main" val="80552629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94849DF-4933-B5E7-BFEE-066448EDBECB}"/>
              </a:ext>
            </a:extLst>
          </p:cNvPr>
          <p:cNvSpPr txBox="1">
            <a:spLocks/>
          </p:cNvSpPr>
          <p:nvPr/>
        </p:nvSpPr>
        <p:spPr>
          <a:xfrm>
            <a:off x="28090" y="1389537"/>
            <a:ext cx="9093404" cy="371304"/>
          </a:xfrm>
          <a:prstGeom prst="rect">
            <a:avLst/>
          </a:prstGeom>
        </p:spPr>
        <p:txBody>
          <a:bodyPr vert="horz" lIns="90766" tIns="45384" rIns="90766" bIns="4538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08927"/>
            <a:r>
              <a:rPr lang="en-GB" sz="1988">
                <a:latin typeface="Nunito Sans" pitchFamily="2" charset="0"/>
              </a:rPr>
              <a:t>KPMs Failure Summary:- April 2023</a:t>
            </a:r>
          </a:p>
        </p:txBody>
      </p:sp>
    </p:spTree>
    <p:extLst>
      <p:ext uri="{BB962C8B-B14F-4D97-AF65-F5344CB8AC3E}">
        <p14:creationId xmlns:p14="http://schemas.microsoft.com/office/powerpoint/2010/main" val="11520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3AF23F-F047-6F14-50BE-FFFFE92E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" y="127414"/>
            <a:ext cx="9092716" cy="371304"/>
          </a:xfrm>
        </p:spPr>
        <p:txBody>
          <a:bodyPr>
            <a:noAutofit/>
          </a:bodyPr>
          <a:lstStyle/>
          <a:p>
            <a:r>
              <a:rPr lang="en-GB" sz="1988">
                <a:latin typeface="Nunito Sans" pitchFamily="2" charset="0"/>
              </a:rPr>
              <a:t>PIs Overall Summary:- April 2023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91BD054-C957-DFD8-0A9A-4A430CCC3B2D}"/>
              </a:ext>
            </a:extLst>
          </p:cNvPr>
          <p:cNvGraphicFramePr>
            <a:graphicFrameLocks noGrp="1"/>
          </p:cNvGraphicFramePr>
          <p:nvPr/>
        </p:nvGraphicFramePr>
        <p:xfrm>
          <a:off x="121052" y="498717"/>
          <a:ext cx="8911794" cy="70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6">
                  <a:extLst>
                    <a:ext uri="{9D8B030D-6E8A-4147-A177-3AD203B41FA5}">
                      <a16:colId xmlns:a16="http://schemas.microsoft.com/office/drawing/2014/main" val="348427267"/>
                    </a:ext>
                  </a:extLst>
                </a:gridCol>
                <a:gridCol w="2142298">
                  <a:extLst>
                    <a:ext uri="{9D8B030D-6E8A-4147-A177-3AD203B41FA5}">
                      <a16:colId xmlns:a16="http://schemas.microsoft.com/office/drawing/2014/main" val="1344454472"/>
                    </a:ext>
                  </a:extLst>
                </a:gridCol>
                <a:gridCol w="2378725">
                  <a:extLst>
                    <a:ext uri="{9D8B030D-6E8A-4147-A177-3AD203B41FA5}">
                      <a16:colId xmlns:a16="http://schemas.microsoft.com/office/drawing/2014/main" val="998019006"/>
                    </a:ext>
                  </a:extLst>
                </a:gridCol>
                <a:gridCol w="2378725">
                  <a:extLst>
                    <a:ext uri="{9D8B030D-6E8A-4147-A177-3AD203B41FA5}">
                      <a16:colId xmlns:a16="http://schemas.microsoft.com/office/drawing/2014/main" val="1388086851"/>
                    </a:ext>
                  </a:extLst>
                </a:gridCol>
              </a:tblGrid>
              <a:tr h="408546">
                <a:tc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Nunito Sans" pitchFamily="2" charset="0"/>
                        </a:rPr>
                        <a:t>Performance Area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(Reportable) Achieved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(Reportable) Failed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Nunito Sans" pitchFamily="2" charset="0"/>
                        </a:rPr>
                        <a:t>Not applicable to the reporting month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05079"/>
                  </a:ext>
                </a:extLst>
              </a:tr>
              <a:tr h="292922">
                <a:tc>
                  <a:txBody>
                    <a:bodyPr/>
                    <a:lstStyle/>
                    <a:p>
                      <a:pPr algn="ctr"/>
                      <a:r>
                        <a:rPr lang="en-GB" sz="600" b="0" dirty="0">
                          <a:solidFill>
                            <a:srgbClr val="020506"/>
                          </a:solidFill>
                          <a:latin typeface="Nunito Sans" pitchFamily="2" charset="0"/>
                        </a:rPr>
                        <a:t>PIs (26 total)</a:t>
                      </a:r>
                    </a:p>
                  </a:txBody>
                  <a:tcPr marL="90766" marR="90766" marT="45384" marB="45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dirty="0">
                          <a:solidFill>
                            <a:srgbClr val="020506"/>
                          </a:solidFill>
                          <a:latin typeface="Nunito Sans" pitchFamily="2" charset="0"/>
                        </a:rPr>
                        <a:t>18</a:t>
                      </a:r>
                    </a:p>
                  </a:txBody>
                  <a:tcPr marL="90766" marR="90766" marT="45384" marB="45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dirty="0">
                          <a:solidFill>
                            <a:srgbClr val="020506"/>
                          </a:solidFill>
                          <a:latin typeface="Nunito Sans" pitchFamily="2" charset="0"/>
                        </a:rPr>
                        <a:t>0</a:t>
                      </a:r>
                    </a:p>
                  </a:txBody>
                  <a:tcPr marL="90766" marR="90766" marT="45384" marB="45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dirty="0">
                          <a:solidFill>
                            <a:srgbClr val="020506"/>
                          </a:solidFill>
                          <a:latin typeface="Nunito Sans" pitchFamily="2" charset="0"/>
                        </a:rPr>
                        <a:t>8</a:t>
                      </a:r>
                    </a:p>
                  </a:txBody>
                  <a:tcPr marL="90766" marR="90766" marT="45384" marB="45384" anchor="ctr"/>
                </a:tc>
                <a:extLst>
                  <a:ext uri="{0D108BD9-81ED-4DB2-BD59-A6C34878D82A}">
                    <a16:rowId xmlns:a16="http://schemas.microsoft.com/office/drawing/2014/main" val="4087701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E4FAF3-58FD-AE43-A899-5B68E17373E2}"/>
              </a:ext>
            </a:extLst>
          </p:cNvPr>
          <p:cNvGraphicFramePr>
            <a:graphicFrameLocks noGrp="1"/>
          </p:cNvGraphicFramePr>
          <p:nvPr/>
        </p:nvGraphicFramePr>
        <p:xfrm>
          <a:off x="121050" y="1571487"/>
          <a:ext cx="8909872" cy="13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74">
                  <a:extLst>
                    <a:ext uri="{9D8B030D-6E8A-4147-A177-3AD203B41FA5}">
                      <a16:colId xmlns:a16="http://schemas.microsoft.com/office/drawing/2014/main" val="348427267"/>
                    </a:ext>
                  </a:extLst>
                </a:gridCol>
                <a:gridCol w="1372837">
                  <a:extLst>
                    <a:ext uri="{9D8B030D-6E8A-4147-A177-3AD203B41FA5}">
                      <a16:colId xmlns:a16="http://schemas.microsoft.com/office/drawing/2014/main" val="865478126"/>
                    </a:ext>
                  </a:extLst>
                </a:gridCol>
                <a:gridCol w="1106137">
                  <a:extLst>
                    <a:ext uri="{9D8B030D-6E8A-4147-A177-3AD203B41FA5}">
                      <a16:colId xmlns:a16="http://schemas.microsoft.com/office/drawing/2014/main" val="1344454472"/>
                    </a:ext>
                  </a:extLst>
                </a:gridCol>
                <a:gridCol w="505642">
                  <a:extLst>
                    <a:ext uri="{9D8B030D-6E8A-4147-A177-3AD203B41FA5}">
                      <a16:colId xmlns:a16="http://schemas.microsoft.com/office/drawing/2014/main" val="998019006"/>
                    </a:ext>
                  </a:extLst>
                </a:gridCol>
                <a:gridCol w="453108">
                  <a:extLst>
                    <a:ext uri="{9D8B030D-6E8A-4147-A177-3AD203B41FA5}">
                      <a16:colId xmlns:a16="http://schemas.microsoft.com/office/drawing/2014/main" val="2525134063"/>
                    </a:ext>
                  </a:extLst>
                </a:gridCol>
                <a:gridCol w="654024">
                  <a:extLst>
                    <a:ext uri="{9D8B030D-6E8A-4147-A177-3AD203B41FA5}">
                      <a16:colId xmlns:a16="http://schemas.microsoft.com/office/drawing/2014/main" val="3225008348"/>
                    </a:ext>
                  </a:extLst>
                </a:gridCol>
                <a:gridCol w="3442801">
                  <a:extLst>
                    <a:ext uri="{9D8B030D-6E8A-4147-A177-3AD203B41FA5}">
                      <a16:colId xmlns:a16="http://schemas.microsoft.com/office/drawing/2014/main" val="1700068351"/>
                    </a:ext>
                  </a:extLst>
                </a:gridCol>
                <a:gridCol w="946849">
                  <a:extLst>
                    <a:ext uri="{9D8B030D-6E8A-4147-A177-3AD203B41FA5}">
                      <a16:colId xmlns:a16="http://schemas.microsoft.com/office/drawing/2014/main" val="3541646688"/>
                    </a:ext>
                  </a:extLst>
                </a:gridCol>
              </a:tblGrid>
              <a:tr h="453980">
                <a:tc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+mj-lt"/>
                        </a:rPr>
                        <a:t>PI Ref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+mj-lt"/>
                        </a:rPr>
                        <a:t>Measure </a:t>
                      </a:r>
                    </a:p>
                    <a:p>
                      <a:pPr algn="ctr"/>
                      <a:r>
                        <a:rPr lang="en-GB" sz="600" dirty="0">
                          <a:latin typeface="+mj-lt"/>
                        </a:rPr>
                        <a:t>Detail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+mj-lt"/>
                        </a:rPr>
                        <a:t>Journey / Process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+mj-lt"/>
                        </a:rPr>
                        <a:t>Measure</a:t>
                      </a:r>
                    </a:p>
                    <a:p>
                      <a:pPr algn="ctr"/>
                      <a:r>
                        <a:rPr lang="en-GB" sz="600">
                          <a:latin typeface="+mj-lt"/>
                        </a:rPr>
                        <a:t>Type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+mj-lt"/>
                        </a:rPr>
                        <a:t>Target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+mj-lt"/>
                        </a:rPr>
                        <a:t>Performance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+mj-lt"/>
                        </a:rPr>
                        <a:t>Failure / Remedial Action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>
                          <a:latin typeface="+mj-lt"/>
                        </a:rPr>
                        <a:t>Impacted Constituent/s (GT / iGT / NG / Shipper) </a:t>
                      </a:r>
                    </a:p>
                  </a:txBody>
                  <a:tcPr marL="90766" marR="90766" marT="45384" marB="4538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05079"/>
                  </a:ext>
                </a:extLst>
              </a:tr>
              <a:tr h="8615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600" b="0" i="0" u="none" strike="noStrike" kern="1200" dirty="0">
                          <a:solidFill>
                            <a:srgbClr val="020506"/>
                          </a:solidFill>
                          <a:effectLst/>
                          <a:latin typeface="+mj-lt"/>
                          <a:ea typeface="+mn-ea"/>
                          <a:cs typeface="Poppins Medium"/>
                        </a:rPr>
                        <a:t>N/A</a:t>
                      </a:r>
                    </a:p>
                  </a:txBody>
                  <a:tcPr marL="9453" marR="9453" marT="94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  <a:endParaRPr lang="en-GB" sz="600" b="0" i="0" u="none" strike="noStrike" dirty="0">
                        <a:solidFill>
                          <a:srgbClr val="020506"/>
                        </a:solidFill>
                        <a:effectLst/>
                        <a:latin typeface="+mj-lt"/>
                      </a:endParaRPr>
                    </a:p>
                  </a:txBody>
                  <a:tcPr marL="3114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3114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600" b="0" i="0" u="none" strike="noStrike" kern="1200" dirty="0">
                          <a:solidFill>
                            <a:srgbClr val="020506"/>
                          </a:solidFill>
                          <a:effectLst/>
                          <a:latin typeface="+mj-lt"/>
                          <a:ea typeface="+mn-ea"/>
                          <a:cs typeface="Poppins Medium"/>
                        </a:rPr>
                        <a:t>N/A</a:t>
                      </a:r>
                    </a:p>
                  </a:txBody>
                  <a:tcPr marL="40476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600" b="0" i="0" u="none" strike="noStrike" kern="1200" dirty="0">
                          <a:solidFill>
                            <a:srgbClr val="020506"/>
                          </a:solidFill>
                          <a:effectLst/>
                          <a:latin typeface="+mj-lt"/>
                          <a:ea typeface="+mn-ea"/>
                          <a:cs typeface="Poppins Medium"/>
                        </a:rPr>
                        <a:t>N/A</a:t>
                      </a:r>
                    </a:p>
                  </a:txBody>
                  <a:tcPr marL="40476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600" b="0" i="0" u="none" strike="noStrike" kern="1200" dirty="0">
                          <a:solidFill>
                            <a:srgbClr val="020506"/>
                          </a:solidFill>
                          <a:effectLst/>
                          <a:latin typeface="+mj-lt"/>
                          <a:ea typeface="+mn-ea"/>
                          <a:cs typeface="Poppins Medium"/>
                        </a:rPr>
                        <a:t>N/A</a:t>
                      </a:r>
                    </a:p>
                  </a:txBody>
                  <a:tcPr marL="40476" marR="0" marT="0" marB="0" anchor="ctr"/>
                </a:tc>
                <a:tc>
                  <a:txBody>
                    <a:bodyPr/>
                    <a:lstStyle/>
                    <a:p>
                      <a:pPr marL="12065" lv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600" b="0" i="0" u="none" strike="noStrike" baseline="0" noProof="0" dirty="0">
                          <a:solidFill>
                            <a:srgbClr val="020506"/>
                          </a:solidFill>
                          <a:effectLst/>
                          <a:latin typeface="+mj-lt"/>
                        </a:rPr>
                        <a:t>N/A</a:t>
                      </a:r>
                      <a:endParaRPr lang="en-GB" sz="600" dirty="0">
                        <a:solidFill>
                          <a:srgbClr val="020506"/>
                        </a:solidFill>
                        <a:latin typeface="+mj-lt"/>
                      </a:endParaRPr>
                    </a:p>
                  </a:txBody>
                  <a:tcPr marL="35736" marR="35736" marT="35780" marB="3578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spcBef>
                          <a:spcPts val="600"/>
                        </a:spcBef>
                        <a:buNone/>
                      </a:pPr>
                      <a:r>
                        <a:rPr lang="en-GB" sz="600" b="0" i="0" u="none" strike="noStrike" kern="1200" noProof="0" dirty="0">
                          <a:solidFill>
                            <a:srgbClr val="020506"/>
                          </a:solidFill>
                          <a:effectLst/>
                          <a:latin typeface="+mj-lt"/>
                          <a:ea typeface="+mn-ea"/>
                          <a:cs typeface="Poppins Medium"/>
                        </a:rPr>
                        <a:t>N/A</a:t>
                      </a:r>
                    </a:p>
                  </a:txBody>
                  <a:tcPr marL="35736" marR="35736" marT="9453" marB="0" anchor="ctr"/>
                </a:tc>
                <a:extLst>
                  <a:ext uri="{0D108BD9-81ED-4DB2-BD59-A6C34878D82A}">
                    <a16:rowId xmlns:a16="http://schemas.microsoft.com/office/drawing/2014/main" val="410204007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94849DF-4933-B5E7-BFEE-066448EDBECB}"/>
              </a:ext>
            </a:extLst>
          </p:cNvPr>
          <p:cNvSpPr txBox="1">
            <a:spLocks/>
          </p:cNvSpPr>
          <p:nvPr/>
        </p:nvSpPr>
        <p:spPr>
          <a:xfrm>
            <a:off x="22509" y="1238285"/>
            <a:ext cx="9098985" cy="371304"/>
          </a:xfrm>
          <a:prstGeom prst="rect">
            <a:avLst/>
          </a:prstGeom>
        </p:spPr>
        <p:txBody>
          <a:bodyPr vert="horz" lIns="90766" tIns="45384" rIns="90766" bIns="4538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08927"/>
            <a:r>
              <a:rPr lang="en-GB" sz="1988" dirty="0">
                <a:latin typeface="Nunito Sans" pitchFamily="2" charset="0"/>
              </a:rPr>
              <a:t>PIs Failure Summary:- April 2023</a:t>
            </a:r>
          </a:p>
        </p:txBody>
      </p:sp>
    </p:spTree>
    <p:extLst>
      <p:ext uri="{BB962C8B-B14F-4D97-AF65-F5344CB8AC3E}">
        <p14:creationId xmlns:p14="http://schemas.microsoft.com/office/powerpoint/2010/main" val="22982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172B-9910-4F04-A5EB-33DC96FF956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DSC Credit and Risk Performance Indicators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E1F2F32-4B30-4490-ABE0-9A48F723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66160"/>
              </p:ext>
            </p:extLst>
          </p:nvPr>
        </p:nvGraphicFramePr>
        <p:xfrm>
          <a:off x="1518801" y="1058864"/>
          <a:ext cx="6106398" cy="3673473"/>
        </p:xfrm>
        <a:graphic>
          <a:graphicData uri="http://schemas.openxmlformats.org/drawingml/2006/table">
            <a:tbl>
              <a:tblPr/>
              <a:tblGrid>
                <a:gridCol w="2035466">
                  <a:extLst>
                    <a:ext uri="{9D8B030D-6E8A-4147-A177-3AD203B41FA5}">
                      <a16:colId xmlns:a16="http://schemas.microsoft.com/office/drawing/2014/main" val="1275888389"/>
                    </a:ext>
                  </a:extLst>
                </a:gridCol>
                <a:gridCol w="2035466">
                  <a:extLst>
                    <a:ext uri="{9D8B030D-6E8A-4147-A177-3AD203B41FA5}">
                      <a16:colId xmlns:a16="http://schemas.microsoft.com/office/drawing/2014/main" val="636455471"/>
                    </a:ext>
                  </a:extLst>
                </a:gridCol>
                <a:gridCol w="2035466">
                  <a:extLst>
                    <a:ext uri="{9D8B030D-6E8A-4147-A177-3AD203B41FA5}">
                      <a16:colId xmlns:a16="http://schemas.microsoft.com/office/drawing/2014/main" val="3243546804"/>
                    </a:ext>
                  </a:extLst>
                </a:gridCol>
              </a:tblGrid>
              <a:tr h="3492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Performance Indicators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8414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Measure Detail (Right First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22413"/>
                  </a:ext>
                </a:extLst>
              </a:tr>
              <a:tr h="529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Balancing Credit Rules adhered to, to ensure adequate security in place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15280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Measure Detail (Cycle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87285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92866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 (+2 days)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56550"/>
                  </a:ext>
                </a:extLst>
              </a:tr>
              <a:tr h="3492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CDSP Performance Indicators (Cycle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64755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Measure Detail (Cycle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55785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41786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 (+3 days)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5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54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Monthly Contract Management reports and updates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7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3490258-FB09-8C39-CAF5-6ED074A227D4}"/>
              </a:ext>
            </a:extLst>
          </p:cNvPr>
          <p:cNvSpPr txBox="1">
            <a:spLocks/>
          </p:cNvSpPr>
          <p:nvPr/>
        </p:nvSpPr>
        <p:spPr>
          <a:xfrm>
            <a:off x="-9533" y="119535"/>
            <a:ext cx="9147896" cy="398247"/>
          </a:xfrm>
          <a:prstGeom prst="rect">
            <a:avLst/>
          </a:prstGeom>
        </p:spPr>
        <p:txBody>
          <a:bodyPr wrap="square" lIns="90990" tIns="45496" rIns="90990" bIns="45496" anchor="t">
            <a:spAutoFit/>
          </a:bodyPr>
          <a:lstStyle>
            <a:defPPr>
              <a:defRPr lang="en-US"/>
            </a:defPPr>
            <a:lvl1pPr algn="ctr">
              <a:defRPr kumimoji="0" sz="1994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913280"/>
            <a:r>
              <a:rPr lang="en-GB" sz="1991">
                <a:latin typeface="Calibri" panose="020F0502020204030204" pitchFamily="34" charset="0"/>
                <a:cs typeface="Calibri" panose="020F0502020204030204" pitchFamily="34" charset="0"/>
              </a:rPr>
              <a:t>Communications Highlights – April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9AA36-F35F-98D8-BDCD-0B701F67C46C}"/>
              </a:ext>
            </a:extLst>
          </p:cNvPr>
          <p:cNvSpPr txBox="1"/>
          <p:nvPr/>
        </p:nvSpPr>
        <p:spPr>
          <a:xfrm>
            <a:off x="81254" y="816983"/>
            <a:ext cx="5042982" cy="4225971"/>
          </a:xfrm>
          <a:prstGeom prst="rect">
            <a:avLst/>
          </a:prstGeom>
          <a:solidFill>
            <a:srgbClr val="F2F2F2">
              <a:alpha val="83000"/>
            </a:srgbClr>
          </a:solidFill>
        </p:spPr>
        <p:txBody>
          <a:bodyPr vert="horz" wrap="square" lIns="95764" tIns="95764" rIns="95764" bIns="0" rtlCol="0" anchor="t">
            <a:spAutoFit/>
          </a:bodyPr>
          <a:lstStyle>
            <a:defPPr>
              <a:defRPr lang="en-US"/>
            </a:defPPr>
            <a:lvl1pPr marL="161925" indent="-1498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•"/>
              <a:tabLst>
                <a:tab pos="162560" algn="l"/>
              </a:tabLst>
              <a:defRPr sz="1000">
                <a:solidFill>
                  <a:schemeClr val="bg1"/>
                </a:solidFill>
                <a:cs typeface="Poppins-Medium"/>
              </a:defRPr>
            </a:lvl1pPr>
            <a:lvl2pPr marL="161925" lvl="1" indent="-1498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•"/>
              <a:tabLst>
                <a:tab pos="162560" algn="l"/>
              </a:tabLst>
              <a:defRPr sz="1000">
                <a:solidFill>
                  <a:schemeClr val="bg1"/>
                </a:solidFill>
                <a:cs typeface="Poppins-Medium"/>
              </a:defRPr>
            </a:lvl2pPr>
          </a:lstStyle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r>
              <a:rPr lang="en-US" sz="788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ICS survey results</a:t>
            </a: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r>
              <a:rPr lang="en-US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We’ve achieved our highest ever customer service levels, with a score of 78.9, rising by 4.7 points since 2021/22. </a:t>
            </a: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US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449" indent="-149543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r>
              <a:rPr lang="en-US" sz="788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ICS survey provides </a:t>
            </a:r>
            <a:r>
              <a:rPr lang="en-GB" sz="788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valuable insight and shapes how we continually improve the customer experience.          W</a:t>
            </a:r>
            <a:r>
              <a:rPr lang="en-US" sz="788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use the results to identify solid action points,</a:t>
            </a:r>
            <a:r>
              <a:rPr lang="en-GB" sz="788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define our processes and invest more resource</a:t>
            </a:r>
            <a:r>
              <a:rPr lang="en-US" sz="788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           Work is underway to address improvement areas, and engagement with constituent groups to provide clarity.</a:t>
            </a:r>
            <a:endParaRPr lang="en-GB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r>
              <a:rPr lang="en-US" sz="71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1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Request to Bill (RTB) online module </a:t>
            </a:r>
            <a:endParaRPr lang="en-US" sz="713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1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Gas Safety Regulations (GSR) online module </a:t>
            </a:r>
            <a:endParaRPr lang="en-US" sz="713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US" sz="375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r>
              <a:rPr lang="en-US" sz="788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Xoserve delivered by Correla branding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Xoserve/Correla hybrid brand positioning has changed 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Correla on behalf of Xoserve will no longer be used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 and email signatures will be updated, where appropriate</a:t>
            </a: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endParaRPr lang="en-US" sz="375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r>
              <a:rPr lang="en-US" sz="78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Blogs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5 April - </a:t>
            </a:r>
            <a:r>
              <a:rPr lang="en-US" sz="788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Nati</a:t>
            </a:r>
            <a:r>
              <a:rPr lang="en-GB" sz="788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onal</a:t>
            </a:r>
            <a:r>
              <a:rPr lang="en-GB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Grid ESO’s Future Energy Scenarios examine the different, credible ways that Great Britain's energy system can be decarbonised</a:t>
            </a:r>
            <a:endParaRPr lang="en-GB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18 April – Xoserve CEO, Stephanie Ward, highlights the inconvenient truths facing the energy sector, and the industry goals needed to meet our Net Zero targets</a:t>
            </a:r>
            <a:endParaRPr lang="en-GB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24 April -John Baldwin, CEO of CNG Services, talks about the role of biomethane in the energy sector</a:t>
            </a:r>
            <a:endParaRPr lang="en-GB" sz="788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endParaRPr lang="en-US" sz="375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r>
              <a:rPr lang="en-US" sz="78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DeliveringDecarb Newsletter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the latest news and updates on gas decarbonisation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April’s edition </a:t>
            </a:r>
            <a:r>
              <a:rPr lang="en-GB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shines a spotlight on the rise of biomethane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A6AC01-FF4C-564C-A97A-DBEBF3B394AC}"/>
              </a:ext>
            </a:extLst>
          </p:cNvPr>
          <p:cNvSpPr/>
          <p:nvPr/>
        </p:nvSpPr>
        <p:spPr>
          <a:xfrm>
            <a:off x="81254" y="544351"/>
            <a:ext cx="5042982" cy="317999"/>
          </a:xfrm>
          <a:prstGeom prst="rect">
            <a:avLst/>
          </a:prstGeom>
          <a:solidFill>
            <a:srgbClr val="1D3E61"/>
          </a:solidFill>
        </p:spPr>
        <p:txBody>
          <a:bodyPr wrap="square" lIns="0" tIns="0" rIns="0" bIns="0" rtlCol="0" anchor="ctr"/>
          <a:lstStyle/>
          <a:p>
            <a:pPr algn="ctr" defTabSz="1216214"/>
            <a:r>
              <a:rPr lang="en-GB" sz="1596" b="1" kern="0">
                <a:solidFill>
                  <a:srgbClr val="F5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67AE2-F07A-11D6-0643-B52EA7A831BA}"/>
              </a:ext>
            </a:extLst>
          </p:cNvPr>
          <p:cNvSpPr txBox="1"/>
          <p:nvPr/>
        </p:nvSpPr>
        <p:spPr>
          <a:xfrm>
            <a:off x="5234918" y="878884"/>
            <a:ext cx="3846856" cy="834081"/>
          </a:xfrm>
          <a:prstGeom prst="rect">
            <a:avLst/>
          </a:prstGeom>
          <a:solidFill>
            <a:srgbClr val="F2F2F2">
              <a:alpha val="83000"/>
            </a:srgbClr>
          </a:solidFill>
        </p:spPr>
        <p:txBody>
          <a:bodyPr vert="horz" wrap="square" lIns="95764" tIns="95764" rIns="95764" bIns="0" rtlCol="0" anchor="t">
            <a:spAutoFit/>
          </a:bodyPr>
          <a:lstStyle>
            <a:defPPr>
              <a:defRPr lang="en-US"/>
            </a:defPPr>
            <a:lvl1pPr marL="161925" indent="-1498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•"/>
              <a:tabLst>
                <a:tab pos="162560" algn="l"/>
              </a:tabLst>
              <a:defRPr sz="1000">
                <a:solidFill>
                  <a:schemeClr val="bg1"/>
                </a:solidFill>
                <a:cs typeface="Poppins-Medium"/>
              </a:defRPr>
            </a:lvl1pPr>
            <a:lvl2pPr marL="161925" lvl="1" indent="-1498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•"/>
              <a:tabLst>
                <a:tab pos="162560" algn="l"/>
              </a:tabLst>
              <a:defRPr sz="1000">
                <a:solidFill>
                  <a:schemeClr val="bg1"/>
                </a:solidFill>
                <a:cs typeface="Poppins-Medium"/>
              </a:defRPr>
            </a:lvl2pPr>
          </a:lstStyle>
          <a:p>
            <a:pPr marL="11906" indent="0" defTabSz="913280">
              <a:spcBef>
                <a:spcPts val="0"/>
              </a:spcBef>
              <a:spcAft>
                <a:spcPts val="150"/>
              </a:spcAft>
              <a:buNone/>
              <a:tabLst>
                <a:tab pos="162361" algn="l"/>
              </a:tabLst>
            </a:pPr>
            <a:r>
              <a:rPr lang="en-GB" sz="82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Week Live 16-17 May 2023 at NEC Birmingham</a:t>
            </a:r>
          </a:p>
          <a:p>
            <a:pPr marL="140494" indent="-128588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r>
              <a:rPr lang="en-GB" sz="82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FREE-to-attend</a:t>
            </a:r>
            <a:r>
              <a:rPr lang="en-GB" sz="82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82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programme, with over 3,000 utility professionals, </a:t>
            </a:r>
          </a:p>
          <a:p>
            <a:pPr marL="11906" indent="0" defTabSz="913280">
              <a:spcBef>
                <a:spcPts val="0"/>
              </a:spcBef>
              <a:spcAft>
                <a:spcPts val="150"/>
              </a:spcAft>
              <a:buNone/>
              <a:tabLst>
                <a:tab pos="162361" algn="l"/>
              </a:tabLst>
            </a:pPr>
            <a:r>
              <a:rPr lang="en-GB" sz="82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150 industry-leading speakers, and 200 exhibitors </a:t>
            </a:r>
          </a:p>
          <a:p>
            <a:pPr marL="140494" indent="-128588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r>
              <a:rPr lang="en-GB" sz="82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Register for free here </a:t>
            </a:r>
            <a:r>
              <a:rPr lang="en-GB" sz="82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0494" indent="-128588" defTabSz="913280">
              <a:spcBef>
                <a:spcPts val="0"/>
              </a:spcBef>
              <a:spcAft>
                <a:spcPts val="150"/>
              </a:spcAft>
              <a:tabLst>
                <a:tab pos="162361" algn="l"/>
              </a:tabLst>
            </a:pPr>
            <a:endParaRPr lang="en-GB" sz="82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83C773-0102-F459-52C2-F57ACB70AACA}"/>
              </a:ext>
            </a:extLst>
          </p:cNvPr>
          <p:cNvSpPr/>
          <p:nvPr/>
        </p:nvSpPr>
        <p:spPr>
          <a:xfrm>
            <a:off x="5234918" y="544351"/>
            <a:ext cx="3846855" cy="324302"/>
          </a:xfrm>
          <a:prstGeom prst="rect">
            <a:avLst/>
          </a:prstGeom>
          <a:solidFill>
            <a:srgbClr val="3E5AA8"/>
          </a:solidFill>
        </p:spPr>
        <p:txBody>
          <a:bodyPr wrap="square" lIns="0" tIns="0" rIns="0" bIns="0" rtlCol="0" anchor="ctr"/>
          <a:lstStyle/>
          <a:p>
            <a:pPr algn="ctr" defTabSz="1216214"/>
            <a:r>
              <a:rPr lang="en-GB" sz="1596" b="1" kern="0">
                <a:solidFill>
                  <a:srgbClr val="F5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ahead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B8D930-BDEA-F9D0-A93B-4AA2FCA0C2D7}"/>
              </a:ext>
            </a:extLst>
          </p:cNvPr>
          <p:cNvSpPr txBox="1"/>
          <p:nvPr/>
        </p:nvSpPr>
        <p:spPr>
          <a:xfrm>
            <a:off x="5243619" y="1773014"/>
            <a:ext cx="3846853" cy="3301679"/>
          </a:xfrm>
          <a:prstGeom prst="rect">
            <a:avLst/>
          </a:prstGeom>
          <a:solidFill>
            <a:srgbClr val="F2F2F2">
              <a:alpha val="83000"/>
            </a:srgbClr>
          </a:solidFill>
        </p:spPr>
        <p:txBody>
          <a:bodyPr vert="horz" wrap="square" lIns="95764" tIns="95764" rIns="95764" bIns="0" rtlCol="0" anchor="t">
            <a:spAutoFit/>
          </a:bodyPr>
          <a:lstStyle>
            <a:defPPr>
              <a:defRPr lang="en-US"/>
            </a:defPPr>
            <a:lvl1pPr marL="161925" indent="-1498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•"/>
              <a:tabLst>
                <a:tab pos="162560" algn="l"/>
              </a:tabLst>
              <a:defRPr sz="1000">
                <a:solidFill>
                  <a:schemeClr val="bg1"/>
                </a:solidFill>
                <a:cs typeface="Poppins-Medium"/>
              </a:defRPr>
            </a:lvl1pPr>
            <a:lvl2pPr marL="161925" lvl="1" indent="-1498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•"/>
              <a:tabLst>
                <a:tab pos="162560" algn="l"/>
              </a:tabLst>
              <a:defRPr sz="1000">
                <a:solidFill>
                  <a:schemeClr val="bg1"/>
                </a:solidFill>
                <a:cs typeface="Poppins-Medium"/>
              </a:defRPr>
            </a:lvl2pPr>
          </a:lstStyle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 April</a:t>
            </a:r>
            <a:r>
              <a:rPr lang="en-US" sz="788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78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Network Constituency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US" sz="788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April - Change Management Committee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US" sz="788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April - IGT Constituency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April - Hydrogen implementation forum for Shippers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April - Gas Goes Green insights forum, with Xoserve on hydrogen blending panel</a:t>
            </a: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April –Contract Management Committee</a:t>
            </a:r>
          </a:p>
          <a:p>
            <a:pPr marL="11906" indent="0" defTabSz="913280">
              <a:spcBef>
                <a:spcPts val="75"/>
              </a:spcBef>
              <a:spcAft>
                <a:spcPts val="0"/>
              </a:spcAft>
              <a:buNone/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April - Ofgem hosted the 2023 Vulnerability Summit 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April - DSC Delivery Sub-Group 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 April - </a:t>
            </a:r>
            <a:r>
              <a:rPr lang="en-US" sz="788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Customer Induction Day 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US" sz="788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US" sz="788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 April - IGT Constituency Operational Call 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April - Xoserve customers and colleagues visited Hydrogen Homes 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r>
              <a:rPr lang="en-GB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April - Hydrogen Implementation forum for metering held</a:t>
            </a:r>
          </a:p>
          <a:p>
            <a:pPr marL="140494" indent="-128588" defTabSz="913280">
              <a:spcBef>
                <a:spcPts val="75"/>
              </a:spcBef>
              <a:spcAft>
                <a:spcPts val="0"/>
              </a:spcAft>
              <a:tabLst>
                <a:tab pos="162361" algn="l"/>
              </a:tabLst>
            </a:pPr>
            <a:endParaRPr lang="en-GB" sz="7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1C708E-1204-F057-1572-C35A14D23BD4}"/>
              </a:ext>
            </a:extLst>
          </p:cNvPr>
          <p:cNvSpPr/>
          <p:nvPr/>
        </p:nvSpPr>
        <p:spPr>
          <a:xfrm>
            <a:off x="5234918" y="1537363"/>
            <a:ext cx="3846853" cy="317999"/>
          </a:xfrm>
          <a:prstGeom prst="rect">
            <a:avLst/>
          </a:prstGeom>
          <a:solidFill>
            <a:srgbClr val="84B8DA"/>
          </a:solidFill>
        </p:spPr>
        <p:txBody>
          <a:bodyPr wrap="square" lIns="0" tIns="0" rIns="0" bIns="0" rtlCol="0" anchor="ctr"/>
          <a:lstStyle/>
          <a:p>
            <a:pPr algn="ctr" defTabSz="1216214"/>
            <a:r>
              <a:rPr lang="en-GB" sz="1596" b="1" kern="0">
                <a:solidFill>
                  <a:srgbClr val="F5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482A8AC-EA5A-04AC-5367-A2432EC10E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2" y="2920228"/>
            <a:ext cx="1990982" cy="547103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9D15C7-983C-E930-18B8-F2768CA3ED13}"/>
              </a:ext>
            </a:extLst>
          </p:cNvPr>
          <p:cNvGraphicFramePr/>
          <p:nvPr/>
        </p:nvGraphicFramePr>
        <p:xfrm>
          <a:off x="177923" y="1047681"/>
          <a:ext cx="2499762" cy="127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58A479-E372-E0BB-9B13-0BD5D45CE9E2}"/>
              </a:ext>
            </a:extLst>
          </p:cNvPr>
          <p:cNvSpPr txBox="1"/>
          <p:nvPr/>
        </p:nvSpPr>
        <p:spPr>
          <a:xfrm>
            <a:off x="2555973" y="1672964"/>
            <a:ext cx="300896" cy="547103"/>
          </a:xfrm>
          <a:prstGeom prst="rect">
            <a:avLst/>
          </a:prstGeom>
          <a:noFill/>
        </p:spPr>
        <p:txBody>
          <a:bodyPr wrap="none" rIns="27000" bIns="0" rtlCol="0">
            <a:normAutofit fontScale="92500" lnSpcReduction="20000"/>
          </a:bodyPr>
          <a:lstStyle/>
          <a:p>
            <a:pPr marL="11906" defTabSz="913280">
              <a:spcAft>
                <a:spcPts val="150"/>
              </a:spcAft>
              <a:tabLst>
                <a:tab pos="162361" algn="l"/>
              </a:tabLst>
            </a:pPr>
            <a:r>
              <a:rPr lang="en-GB" sz="525">
                <a:solidFill>
                  <a:srgbClr val="2CB7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(+10.9)</a:t>
            </a:r>
          </a:p>
          <a:p>
            <a:pPr marL="11906" defTabSz="913280">
              <a:spcAft>
                <a:spcPts val="150"/>
              </a:spcAft>
              <a:tabLst>
                <a:tab pos="162361" algn="l"/>
              </a:tabLst>
            </a:pPr>
            <a:r>
              <a:rPr lang="en-GB" sz="525">
                <a:solidFill>
                  <a:srgbClr val="2CB7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(+10.2)</a:t>
            </a:r>
          </a:p>
          <a:p>
            <a:pPr marL="11906" defTabSz="913280">
              <a:spcAft>
                <a:spcPts val="150"/>
              </a:spcAft>
              <a:tabLst>
                <a:tab pos="162361" algn="l"/>
              </a:tabLst>
            </a:pPr>
            <a:r>
              <a:rPr lang="en-GB" sz="525">
                <a:solidFill>
                  <a:srgbClr val="2CB7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(+6.2)</a:t>
            </a:r>
          </a:p>
          <a:p>
            <a:pPr marL="11906" defTabSz="913280">
              <a:spcAft>
                <a:spcPts val="150"/>
              </a:spcAft>
              <a:tabLst>
                <a:tab pos="162361" algn="l"/>
              </a:tabLst>
            </a:pPr>
            <a:r>
              <a:rPr lang="en-GB" sz="525">
                <a:solidFill>
                  <a:srgbClr val="2CB7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(+0.2)</a:t>
            </a:r>
          </a:p>
          <a:p>
            <a:pPr marL="11906" defTabSz="913280">
              <a:spcAft>
                <a:spcPts val="150"/>
              </a:spcAft>
              <a:tabLst>
                <a:tab pos="162361" algn="l"/>
              </a:tabLst>
            </a:pPr>
            <a:r>
              <a:rPr lang="en-GB" sz="525">
                <a:solidFill>
                  <a:srgbClr val="2CB7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(+2.4)</a:t>
            </a:r>
          </a:p>
          <a:p>
            <a:pPr marL="11906" defTabSz="913280">
              <a:spcAft>
                <a:spcPts val="150"/>
              </a:spcAft>
              <a:tabLst>
                <a:tab pos="162361" algn="l"/>
              </a:tabLst>
            </a:pPr>
            <a:r>
              <a:rPr lang="en-GB" sz="525">
                <a:solidFill>
                  <a:srgbClr val="2CB7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(+6.2)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3F172-B420-C3A6-069B-B0B23167A3B8}"/>
              </a:ext>
            </a:extLst>
          </p:cNvPr>
          <p:cNvSpPr/>
          <p:nvPr/>
        </p:nvSpPr>
        <p:spPr>
          <a:xfrm>
            <a:off x="138112" y="1167610"/>
            <a:ext cx="2812055" cy="11442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8B92E-88FD-B61E-1FD0-7EAE029E6154}"/>
              </a:ext>
            </a:extLst>
          </p:cNvPr>
          <p:cNvSpPr txBox="1"/>
          <p:nvPr/>
        </p:nvSpPr>
        <p:spPr>
          <a:xfrm>
            <a:off x="3006292" y="1224178"/>
            <a:ext cx="1789544" cy="115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b="1">
                <a:latin typeface="Calibri" panose="020F0502020204030204" pitchFamily="34" charset="0"/>
                <a:cs typeface="Calibri" panose="020F0502020204030204" pitchFamily="34" charset="0"/>
              </a:rPr>
              <a:t>Net Promoter Score (How likely you would recommend Xoserve to others)</a:t>
            </a:r>
          </a:p>
          <a:p>
            <a:r>
              <a:rPr lang="en-US" sz="675">
                <a:latin typeface="Calibri" panose="020F0502020204030204" pitchFamily="34" charset="0"/>
                <a:cs typeface="Calibri" panose="020F0502020204030204" pitchFamily="34" charset="0"/>
              </a:rPr>
              <a:t>Increased by 18.6, from 7.5 in 2021/22 to 26.1.</a:t>
            </a:r>
          </a:p>
          <a:p>
            <a:endParaRPr lang="en-US" sz="6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20" b="1">
                <a:latin typeface="Calibri" panose="020F0502020204030204" pitchFamily="34" charset="0"/>
                <a:cs typeface="Calibri" panose="020F0502020204030204" pitchFamily="34" charset="0"/>
              </a:rPr>
              <a:t>Customer Effort </a:t>
            </a:r>
          </a:p>
          <a:p>
            <a:r>
              <a:rPr lang="en-US" sz="675">
                <a:latin typeface="Calibri" panose="020F0502020204030204" pitchFamily="34" charset="0"/>
                <a:cs typeface="Calibri" panose="020F0502020204030204" pitchFamily="34" charset="0"/>
              </a:rPr>
              <a:t>3.8 out of 10 (a lower score means less effort was required by the customer); a 0.5 improvement from 2021/22.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1A9CB8-AADC-19CE-0F0E-2A11C1E07B1D}"/>
              </a:ext>
            </a:extLst>
          </p:cNvPr>
          <p:cNvCxnSpPr>
            <a:cxnSpLocks/>
          </p:cNvCxnSpPr>
          <p:nvPr/>
        </p:nvCxnSpPr>
        <p:spPr>
          <a:xfrm>
            <a:off x="2950167" y="1224178"/>
            <a:ext cx="0" cy="9958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576764-872B-6215-7634-0ADD7F41106D}"/>
              </a:ext>
            </a:extLst>
          </p:cNvPr>
          <p:cNvCxnSpPr>
            <a:cxnSpLocks/>
          </p:cNvCxnSpPr>
          <p:nvPr/>
        </p:nvCxnSpPr>
        <p:spPr>
          <a:xfrm flipH="1">
            <a:off x="2950167" y="1696363"/>
            <a:ext cx="189397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7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40EC-BC82-4B54-9748-7D74C898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Performance monitoring (April 2023)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4301-D28C-4B79-85F1-C65326DFB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Third Party and Additional Services Reporting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1800" dirty="0">
                <a:latin typeface="Arial"/>
                <a:cs typeface="Arial"/>
              </a:rPr>
              <a:t>Gemini Performance and UK Link Availability 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7A46D-260E-E30F-A084-CBB4BAC1F9C9}"/>
              </a:ext>
            </a:extLst>
          </p:cNvPr>
          <p:cNvSpPr txBox="1"/>
          <p:nvPr/>
        </p:nvSpPr>
        <p:spPr>
          <a:xfrm>
            <a:off x="1131093" y="3877866"/>
            <a:ext cx="69675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All Transportation Invoice Charging obligations were achieved 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2E0EC5-3173-641A-7F1F-B1547F6F5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77422"/>
              </p:ext>
            </p:extLst>
          </p:nvPr>
        </p:nvGraphicFramePr>
        <p:xfrm>
          <a:off x="4067944" y="2807854"/>
          <a:ext cx="3276600" cy="92075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45602164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2915386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74153879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 Link Availability and Performance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441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743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Transfer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08197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Desk Availability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5714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875319-2436-4D3C-D1DD-589808FBF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52622"/>
              </p:ext>
            </p:extLst>
          </p:nvPr>
        </p:nvGraphicFramePr>
        <p:xfrm>
          <a:off x="899592" y="1428988"/>
          <a:ext cx="3276600" cy="78105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9989137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50429253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4131168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Reporting  Area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7545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£2,843.00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£2,843.00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2072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Party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£51,373.66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£51,373.66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45588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2683327-1B73-33F2-CF3E-B1FC1941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63158"/>
              </p:ext>
            </p:extLst>
          </p:nvPr>
        </p:nvGraphicFramePr>
        <p:xfrm>
          <a:off x="899592" y="2774720"/>
          <a:ext cx="224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48056" imgH="558615" progId="Excel.Sheet.12">
                  <p:embed/>
                </p:oleObj>
              </mc:Choice>
              <mc:Fallback>
                <p:oleObj name="Worksheet" r:id="rId2" imgW="2248056" imgH="55861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2683327-1B73-33F2-CF3E-B1FC1941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592" y="2774720"/>
                        <a:ext cx="2247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311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CA555-216C-4261-AF87-A8E955167736}">
  <ds:schemaRefs>
    <ds:schemaRef ds:uri="103fba77-31dd-4780-83f9-c54f26c3a260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6f4956c-4c52-4651-8c4e-2a64183ace1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612B36-9B56-4FD4-85D0-AC128431AD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4225</Words>
  <Application>Microsoft Office PowerPoint</Application>
  <PresentationFormat>On-screen Show (16:9)</PresentationFormat>
  <Paragraphs>812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Courier New</vt:lpstr>
      <vt:lpstr>Calibri</vt:lpstr>
      <vt:lpstr>Nunito Sans</vt:lpstr>
      <vt:lpstr>Avenir Next LT Pro</vt:lpstr>
      <vt:lpstr>Office Theme</vt:lpstr>
      <vt:lpstr>Worksheet</vt:lpstr>
      <vt:lpstr>Contract Management Committee </vt:lpstr>
      <vt:lpstr>Contents</vt:lpstr>
      <vt:lpstr>KPM Reporting  (April reporting period)</vt:lpstr>
      <vt:lpstr>KPMs Overall Summary:- April 2023</vt:lpstr>
      <vt:lpstr>PIs Overall Summary:- April 2023</vt:lpstr>
      <vt:lpstr>DSC Credit and Risk Performance Indicators</vt:lpstr>
      <vt:lpstr>Monthly Contract Management reports and updates</vt:lpstr>
      <vt:lpstr>PowerPoint Presentation</vt:lpstr>
      <vt:lpstr>Performance monitoring (April 2023)</vt:lpstr>
      <vt:lpstr>Meter Count Report  (April 2023)</vt:lpstr>
      <vt:lpstr>Xoserve Incident Summary</vt:lpstr>
      <vt:lpstr>Summary</vt:lpstr>
      <vt:lpstr>Customer Issue Dashboard</vt:lpstr>
      <vt:lpstr>Open Issues Impacting Customers</vt:lpstr>
      <vt:lpstr>Issue Summary – Distribution Networks</vt:lpstr>
      <vt:lpstr>Issue Summary - Shippers</vt:lpstr>
      <vt:lpstr>Issue Summary – IGTs</vt:lpstr>
      <vt:lpstr>GRDA Performance Agenda Item 4.6 </vt:lpstr>
      <vt:lpstr>GRDA Performance – April 2023</vt:lpstr>
      <vt:lpstr>APPENDIXES</vt:lpstr>
      <vt:lpstr>KPM Slides</vt:lpstr>
      <vt:lpstr>DSC KPM Performance:- April 2023</vt:lpstr>
      <vt:lpstr>DSC PI Performance:- April 2023 </vt:lpstr>
      <vt:lpstr>Xoserve Incident Summary</vt:lpstr>
      <vt:lpstr>High Level Summary of P1/P2 Incidents: Mar 2023</vt:lpstr>
      <vt:lpstr>What is Happening Overall?</vt:lpstr>
      <vt:lpstr>What is Happening Overall?</vt:lpstr>
      <vt:lpstr>Customer Issue Dashboard</vt:lpstr>
      <vt:lpstr>AQ Defects – Open &amp; Closed over 12 Month Period</vt:lpstr>
      <vt:lpstr>Amendment Invoice Defects –  Open &amp; Closed over 12 Month Period</vt:lpstr>
      <vt:lpstr>AQ &amp;  Amendment Invoice Open Defects</vt:lpstr>
      <vt:lpstr>Amendment Invoice – Outstanding Exceptions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/>
  <cp:lastModifiedBy/>
  <cp:revision>24</cp:revision>
  <dcterms:created xsi:type="dcterms:W3CDTF">2020-08-12T15:25:03Z</dcterms:created>
  <dcterms:modified xsi:type="dcterms:W3CDTF">2023-05-12T15:02:55Z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0x01010050FB9CDCC5328344A3162B2D7C8A4CE2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</Properties>
</file>