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sldIdLst>
    <p:sldId id="288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dirty="0">
                <a:latin typeface="Arial"/>
                <a:cs typeface="Arial"/>
              </a:rPr>
              <a:t>XRN5579 Gemini </a:t>
            </a:r>
            <a:r>
              <a:rPr lang="en-GB" dirty="0">
                <a:latin typeface="Arial"/>
                <a:cs typeface="Arial"/>
              </a:rPr>
              <a:t>Regulatory Change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>
                <a:latin typeface="Arial"/>
                <a:cs typeface="Arial"/>
              </a:rPr>
              <a:t>CV01 </a:t>
            </a:r>
            <a:r>
              <a:rPr lang="en-US" sz="2800" dirty="0">
                <a:latin typeface="Arial"/>
                <a:cs typeface="Arial"/>
              </a:rPr>
              <a:t>Long Term Flow Swap Automation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53A0-5A0B-4DA1-961B-D4B79BAF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20DA-5E9C-4750-8261-637BF4CB3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14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000" dirty="0">
              <a:latin typeface="+mn-lt"/>
              <a:cs typeface="+mn-cs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Gas Transmission (NGT) are proposing an update to the Gemini system to improve the Long-Term Flow Swap (LTFS) process. 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This change only impacts NGT and Distribution Network Operator (DNO) users of the system. 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Currently Gemini only allows users to manually add the LTFS details daily, this can lead to errors which have added significant work to NGT’s time-constrained month-end financial reporting processes. There have been examples which have required invoicing adjustments which create additional work.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Going </a:t>
            </a:r>
            <a:r>
              <a:rPr lang="en-US" sz="1200"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forward NGT </a:t>
            </a:r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and DNO Users will be able to enter the LTFS details for a period of time. Cancel and Accept functionality will also be introduced to reject/accept the flow swap details. 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6425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53A0-5A0B-4DA1-961B-D4B79BAF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20DA-5E9C-4750-8261-637BF4CB3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14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Background (continued)</a:t>
            </a:r>
          </a:p>
          <a:p>
            <a:pPr marL="0" indent="0" rtl="0">
              <a:buNone/>
            </a:pPr>
            <a:endParaRPr lang="en-US" sz="800" dirty="0"/>
          </a:p>
          <a:p>
            <a:pPr marL="0" indent="0" rtl="0">
              <a:buNone/>
            </a:pPr>
            <a:r>
              <a:rPr lang="en-US" sz="1200" dirty="0">
                <a:effectLst/>
              </a:rPr>
              <a:t>In summary: </a:t>
            </a:r>
          </a:p>
          <a:p>
            <a:pPr marL="0" indent="0" rtl="0">
              <a:buNone/>
            </a:pPr>
            <a:endParaRPr lang="en-US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change only applies to LTFS between NGT and DNOs</a:t>
            </a:r>
          </a:p>
          <a:p>
            <a:pPr marL="0" indent="0">
              <a:buNone/>
            </a:pPr>
            <a:endParaRPr lang="en-GB" sz="1200" dirty="0">
              <a:ea typeface="MS PGothic" panose="020B0600070205080204" pitchFamily="34" charset="-128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change only applies to Gemini Exit (not Gemini)</a:t>
            </a:r>
          </a:p>
          <a:p>
            <a:pPr marL="0" indent="0"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change will allow LTFS to be set-up for a pre-defined period rather than require daily manual input</a:t>
            </a:r>
          </a:p>
          <a:p>
            <a:pPr marL="0" indent="0"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change would allow for adding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locations, updating the amount of capacity and changing the dates from and to for the LTFS</a:t>
            </a:r>
          </a:p>
          <a:p>
            <a:pPr marL="0" indent="0">
              <a:buNone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200" dirty="0">
                <a:effectLst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This change would be specifically applicable to the DNO Flow Swap ‘Add’ screen in Gemini Exit (Home &gt; Product &gt; Flow Swap &gt; DNO Flow Swap &gt; Add / Query)</a:t>
            </a:r>
            <a:endParaRPr lang="en-GB" sz="1200" dirty="0">
              <a:effectLst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endParaRPr lang="en-GB" sz="1200" dirty="0">
              <a:effectLst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marL="0" indent="0" rtl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56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853A0-5A0B-4DA1-961B-D4B79BAF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Milestone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D20DA-5E9C-4750-8261-637BF4CB3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1200" dirty="0"/>
              <a:t>Please be advised that prior to Go-Live of the LTFS change there will be an exercise undertaken to walkthrough / demo the impacted screens with impacted Users. Further details and invites will be issued in due course.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en-US" sz="1200" dirty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sz="1200" dirty="0"/>
              <a:t>The key dates for this change for your awareness are captured below;  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en-US" sz="1200" dirty="0"/>
          </a:p>
          <a:p>
            <a:pPr rtl="0"/>
            <a:r>
              <a:rPr lang="en-US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Go-Live – 19/03/23</a:t>
            </a:r>
          </a:p>
          <a:p>
            <a:pPr marL="0" indent="0" rtl="0">
              <a:buNone/>
            </a:pPr>
            <a:endParaRPr lang="en-US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/>
            <a:r>
              <a:rPr lang="en-US" sz="12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PIS – 20/03/23 to 31/03/23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en-US" sz="1200" dirty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7979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2A1-AA50-474F-84B8-AA2CC8F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Impacted Gemini Exit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A00D-4CCB-481F-B897-2252B04C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Add DNO Flow Swap Screen (Short Term): </a:t>
            </a: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LT/ST toggle button introduced and by default ST (Short Term) option will be selected</a:t>
            </a:r>
          </a:p>
          <a:p>
            <a:pPr>
              <a:lnSpc>
                <a:spcPct val="107000"/>
              </a:lnSpc>
            </a:pPr>
            <a:endParaRPr lang="en-GB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Gas Day value will allow a maximum up to the current System date +30</a:t>
            </a:r>
          </a:p>
          <a:p>
            <a:pPr marL="0" indent="0">
              <a:buNone/>
            </a:pPr>
            <a:endParaRPr lang="en-GB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D80243-1732-484A-ACF7-6345D0C9E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7694"/>
            <a:ext cx="8229600" cy="288032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7A6D2D7-01B8-4AB3-8A2A-E030C2006A0A}"/>
              </a:ext>
            </a:extLst>
          </p:cNvPr>
          <p:cNvSpPr/>
          <p:nvPr/>
        </p:nvSpPr>
        <p:spPr>
          <a:xfrm>
            <a:off x="6012160" y="2499742"/>
            <a:ext cx="1224136" cy="151179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06434C-1459-40A7-BD47-B2ACEBDB6885}"/>
              </a:ext>
            </a:extLst>
          </p:cNvPr>
          <p:cNvSpPr/>
          <p:nvPr/>
        </p:nvSpPr>
        <p:spPr>
          <a:xfrm>
            <a:off x="1187624" y="2628383"/>
            <a:ext cx="1224136" cy="151179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9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2A1-AA50-474F-84B8-AA2CC8F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Impacted Gemini Exit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A00D-4CCB-481F-B897-2252B04C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Add DNO Flow Swap Screen (Long Term): </a:t>
            </a:r>
            <a:endParaRPr lang="en-GB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By changing</a:t>
            </a: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the toggle button LT (Long Term), the user can select the date range up to the current Gas Year end date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Gas Day ‘From’ value will allow a maximum up to the current System date +30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Start Time and End Time values will be default to 05 and Duration will be Not Applicable (NA)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Query results, a user can enter the Long-Term Flow Swap quantity that will be applicable for the date range selected (Inclusive of Gas Day From and Gas Day To)</a:t>
            </a:r>
          </a:p>
          <a:p>
            <a:pPr marL="0" indent="0">
              <a:buNone/>
            </a:pP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0556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2A1-AA50-474F-84B8-AA2CC8F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Impacted Gemini Exit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A00D-4CCB-481F-B897-2252B04C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Add DNO Flow Swap Screen (Long Term) (continued): </a:t>
            </a:r>
            <a:endParaRPr lang="en-GB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994BDDD-8FA3-4257-AAD6-0A0F5AFCC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9622"/>
            <a:ext cx="8332076" cy="34563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CA887E-8CF6-4776-AAE3-36F3897F7ED5}"/>
              </a:ext>
            </a:extLst>
          </p:cNvPr>
          <p:cNvSpPr/>
          <p:nvPr/>
        </p:nvSpPr>
        <p:spPr>
          <a:xfrm>
            <a:off x="6084168" y="1923678"/>
            <a:ext cx="1224136" cy="151179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D8E37A-EF03-412C-A0CA-419A89F790EB}"/>
              </a:ext>
            </a:extLst>
          </p:cNvPr>
          <p:cNvSpPr/>
          <p:nvPr/>
        </p:nvSpPr>
        <p:spPr>
          <a:xfrm>
            <a:off x="899592" y="2084473"/>
            <a:ext cx="1584176" cy="127238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03C448-D062-4E45-A6BD-56B4E8DA0B8B}"/>
              </a:ext>
            </a:extLst>
          </p:cNvPr>
          <p:cNvSpPr/>
          <p:nvPr/>
        </p:nvSpPr>
        <p:spPr>
          <a:xfrm>
            <a:off x="3563888" y="2084473"/>
            <a:ext cx="1584176" cy="127238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719B9E-0E6A-46D1-8A1B-06987745319C}"/>
              </a:ext>
            </a:extLst>
          </p:cNvPr>
          <p:cNvSpPr/>
          <p:nvPr/>
        </p:nvSpPr>
        <p:spPr>
          <a:xfrm>
            <a:off x="1763688" y="2768548"/>
            <a:ext cx="2232248" cy="379266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E0DB3C-A410-48E5-8BFA-AACEB5B80E82}"/>
              </a:ext>
            </a:extLst>
          </p:cNvPr>
          <p:cNvSpPr/>
          <p:nvPr/>
        </p:nvSpPr>
        <p:spPr>
          <a:xfrm>
            <a:off x="683568" y="2571750"/>
            <a:ext cx="6048672" cy="127238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0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2A1-AA50-474F-84B8-AA2CC8F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Impacted Gemini Exit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A00D-4CCB-481F-B897-2252B04C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View DNO Flow Swap Screen: </a:t>
            </a:r>
            <a:endParaRPr lang="en-GB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Select All or multi Select option is included to select more than one record and perform Bulk Withdraw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user can withdraw the feature dated records (Gas Day &gt;= current System date) if the status is New/Accepted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System will reject (Auto time) the Long-Term Flow Swap requests if not accepted before the end of the Gas Day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7420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22A1-AA50-474F-84B8-AA2CC8FF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Impacted Gemini Exit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5A00D-4CCB-481F-B897-2252B04C1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View DNO Flow Swap Screen (continued): </a:t>
            </a: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2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200" dirty="0"/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D0D7BB18-30AF-4C35-867A-FEF46A150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89834"/>
            <a:ext cx="8363272" cy="348617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9200093-99C2-4E38-B022-91DEF766CC52}"/>
              </a:ext>
            </a:extLst>
          </p:cNvPr>
          <p:cNvSpPr/>
          <p:nvPr/>
        </p:nvSpPr>
        <p:spPr>
          <a:xfrm>
            <a:off x="424271" y="2508130"/>
            <a:ext cx="691345" cy="2151852"/>
          </a:xfrm>
          <a:prstGeom prst="rect">
            <a:avLst/>
          </a:prstGeom>
          <a:noFill/>
          <a:ln w="222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1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www.w3.org/XML/1998/namespace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241ce6bb-4f5d-4edd-95f8-9af79917820a"/>
    <ds:schemaRef ds:uri="6c08728a-585a-4548-85c4-a5826d7d6ea5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bb7ddbc8-6e70-47d6-85a0-8d8b8e7437af"/>
    <ds:schemaRef ds:uri="15a48097-5b30-4567-8ae3-01e9a9020ee1"/>
  </ds:schemaRefs>
</ds:datastoreItem>
</file>

<file path=customXml/itemProps2.xml><?xml version="1.0" encoding="utf-8"?>
<ds:datastoreItem xmlns:ds="http://schemas.openxmlformats.org/officeDocument/2006/customXml" ds:itemID="{4BBEC95D-05D7-4D71-A36A-62FD4D29CBF0}"/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On-screen Show (16:9)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XRN5579 Gemini Regulatory Change</vt:lpstr>
      <vt:lpstr>Summary</vt:lpstr>
      <vt:lpstr>Summary</vt:lpstr>
      <vt:lpstr>Key Milestone Dates</vt:lpstr>
      <vt:lpstr>Impacted Gemini Exit Screens</vt:lpstr>
      <vt:lpstr>Impacted Gemini Exit Screens</vt:lpstr>
      <vt:lpstr>Impacted Gemini Exit Screens</vt:lpstr>
      <vt:lpstr>Impacted Gemini Exit Screens</vt:lpstr>
      <vt:lpstr>Impacted Gemini Exit Screens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2023-01-27T10:20:56Z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