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4"/>
  </p:sldMasterIdLst>
  <p:notesMasterIdLst>
    <p:notesMasterId r:id="rId6"/>
  </p:notesMasterIdLst>
  <p:handoutMasterIdLst>
    <p:handoutMasterId r:id="rId7"/>
  </p:handoutMasterIdLst>
  <p:sldIdLst>
    <p:sldId id="889" r:id="rId5"/>
  </p:sldIdLst>
  <p:sldSz cx="9144000" cy="5143500" type="screen16x9"/>
  <p:notesSz cx="6858000" cy="9144000"/>
  <p:embeddedFontLst>
    <p:embeddedFont>
      <p:font typeface="Avenir Next LT Pro" panose="020B0504020202020204" pitchFamily="34" charset="0"/>
      <p:regular r:id="rId8"/>
      <p:bold r:id="rId9"/>
      <p:italic r:id="rId10"/>
      <p:boldItalic r:id="rId11"/>
    </p:embeddedFont>
    <p:embeddedFont>
      <p:font typeface="Calibri" panose="020F0502020204030204" pitchFamily="34" charset="0"/>
      <p:regular r:id="rId12"/>
      <p:bold r:id="rId13"/>
      <p:italic r:id="rId14"/>
      <p:boldItalic r:id="rId15"/>
    </p:embeddedFont>
    <p:embeddedFont>
      <p:font typeface="Nunito Sans" pitchFamily="2"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5AA8"/>
    <a:srgbClr val="000000"/>
    <a:srgbClr val="B1D6E8"/>
    <a:srgbClr val="40D1F5"/>
    <a:srgbClr val="D75733"/>
    <a:srgbClr val="F5835D"/>
    <a:srgbClr val="84B8DA"/>
    <a:srgbClr val="FFFFFF"/>
    <a:srgbClr val="9C4877"/>
    <a:srgbClr val="2B80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FE4141-C72E-1C3B-A985-53F3F031F353}" v="5" dt="2023-04-26T09:30:35.9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600" y="-120"/>
      </p:cViewPr>
      <p:guideLst>
        <p:guide orient="horz" pos="1620"/>
        <p:guide pos="2880"/>
      </p:guideLst>
    </p:cSldViewPr>
  </p:slideViewPr>
  <p:notesTextViewPr>
    <p:cViewPr>
      <p:scale>
        <a:sx n="1" d="1"/>
        <a:sy n="1" d="1"/>
      </p:scale>
      <p:origin x="0" y="0"/>
    </p:cViewPr>
  </p:notesTextViewPr>
  <p:notesViewPr>
    <p:cSldViewPr>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8.fntdata"/><Relationship Id="rId23"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58AE68-B2C4-407B-A853-67ABA7BBDB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A2F355C-8E16-4484-8D33-9BD23C2FD2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FE0485-080A-4727-9301-4C8F7C1A81A4}" type="datetimeFigureOut">
              <a:rPr lang="en-GB" smtClean="0"/>
              <a:t>26/04/2023</a:t>
            </a:fld>
            <a:endParaRPr lang="en-GB"/>
          </a:p>
        </p:txBody>
      </p:sp>
      <p:sp>
        <p:nvSpPr>
          <p:cNvPr id="4" name="Footer Placeholder 3">
            <a:extLst>
              <a:ext uri="{FF2B5EF4-FFF2-40B4-BE49-F238E27FC236}">
                <a16:creationId xmlns:a16="http://schemas.microsoft.com/office/drawing/2014/main" id="{CE12E68C-3A87-4053-9F42-3E9448407B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0181A81-4B97-4D4A-9BBA-92EDE09D3E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89CC6B-C00A-48E6-B507-224DD12FC6A4}" type="slidenum">
              <a:rPr lang="en-GB" smtClean="0"/>
              <a:t>‹#›</a:t>
            </a:fld>
            <a:endParaRPr lang="en-GB"/>
          </a:p>
        </p:txBody>
      </p:sp>
    </p:spTree>
    <p:extLst>
      <p:ext uri="{BB962C8B-B14F-4D97-AF65-F5344CB8AC3E}">
        <p14:creationId xmlns:p14="http://schemas.microsoft.com/office/powerpoint/2010/main" val="4114038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26/04/2023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1</a:t>
            </a:fld>
            <a:endParaRPr lang="en-GB" dirty="0"/>
          </a:p>
        </p:txBody>
      </p:sp>
    </p:spTree>
    <p:extLst>
      <p:ext uri="{BB962C8B-B14F-4D97-AF65-F5344CB8AC3E}">
        <p14:creationId xmlns:p14="http://schemas.microsoft.com/office/powerpoint/2010/main" val="17005169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a:latin typeface="+mj-lt"/>
              </a:defRPr>
            </a:lvl1p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b="1">
                <a:solidFill>
                  <a:srgbClr val="B1D6E8"/>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6" name="Picture 5">
            <a:extLst>
              <a:ext uri="{FF2B5EF4-FFF2-40B4-BE49-F238E27FC236}">
                <a16:creationId xmlns:a16="http://schemas.microsoft.com/office/drawing/2014/main" id="{4DD740E7-5DD5-F9E8-309A-E335A2456B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35217" y="495035"/>
            <a:ext cx="3130547" cy="492539"/>
          </a:xfrm>
          <a:prstGeom prst="rect">
            <a:avLst/>
          </a:prstGeom>
        </p:spPr>
      </p:pic>
    </p:spTree>
    <p:extLst>
      <p:ext uri="{BB962C8B-B14F-4D97-AF65-F5344CB8AC3E}">
        <p14:creationId xmlns:p14="http://schemas.microsoft.com/office/powerpoint/2010/main" val="313039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rgbClr val="000000"/>
                </a:solidFill>
                <a:latin typeface="+mj-lt"/>
              </a:defRPr>
            </a:lvl1pPr>
            <a:lvl2pPr>
              <a:defRPr>
                <a:solidFill>
                  <a:srgbClr val="000000"/>
                </a:solidFill>
                <a:latin typeface="+mj-lt"/>
              </a:defRPr>
            </a:lvl2pPr>
            <a:lvl3pPr>
              <a:defRPr>
                <a:solidFill>
                  <a:srgbClr val="000000"/>
                </a:solidFill>
                <a:latin typeface="+mj-lt"/>
              </a:defRPr>
            </a:lvl3pPr>
            <a:lvl4pPr>
              <a:defRPr>
                <a:solidFill>
                  <a:srgbClr val="000000"/>
                </a:solidFill>
                <a:latin typeface="+mj-lt"/>
              </a:defRPr>
            </a:lvl4pPr>
            <a:lvl5pPr>
              <a:defRPr>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atin typeface="+mj-lt"/>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900113"/>
            <a:ext cx="4038600" cy="2545556"/>
          </a:xfrm>
        </p:spPr>
        <p:txBody>
          <a:bodyPr/>
          <a:lstStyle>
            <a:lvl1pPr>
              <a:defRPr sz="2800">
                <a:solidFill>
                  <a:srgbClr val="000000"/>
                </a:solidFill>
                <a:latin typeface="+mj-lt"/>
              </a:defRPr>
            </a:lvl1pPr>
            <a:lvl2pPr>
              <a:defRPr sz="2400">
                <a:solidFill>
                  <a:srgbClr val="000000"/>
                </a:solidFill>
                <a:latin typeface="+mj-lt"/>
              </a:defRPr>
            </a:lvl2pPr>
            <a:lvl3pPr>
              <a:defRPr sz="2000">
                <a:solidFill>
                  <a:srgbClr val="000000"/>
                </a:solidFill>
                <a:latin typeface="+mj-lt"/>
              </a:defRPr>
            </a:lvl3pPr>
            <a:lvl4pPr>
              <a:defRPr sz="1800">
                <a:solidFill>
                  <a:srgbClr val="000000"/>
                </a:solidFill>
                <a:latin typeface="+mj-lt"/>
              </a:defRPr>
            </a:lvl4pPr>
            <a:lvl5pPr>
              <a:defRPr sz="1800">
                <a:solidFill>
                  <a:srgbClr val="000000"/>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900113"/>
            <a:ext cx="4038600" cy="2545556"/>
          </a:xfrm>
        </p:spPr>
        <p:txBody>
          <a:bodyPr/>
          <a:lstStyle>
            <a:lvl1pPr>
              <a:defRPr sz="2800">
                <a:solidFill>
                  <a:srgbClr val="000000"/>
                </a:solidFill>
                <a:latin typeface="+mj-lt"/>
              </a:defRPr>
            </a:lvl1pPr>
            <a:lvl2pPr>
              <a:defRPr sz="2400">
                <a:solidFill>
                  <a:srgbClr val="000000"/>
                </a:solidFill>
                <a:latin typeface="+mj-lt"/>
              </a:defRPr>
            </a:lvl2pPr>
            <a:lvl3pPr>
              <a:defRPr sz="2000">
                <a:solidFill>
                  <a:srgbClr val="000000"/>
                </a:solidFill>
                <a:latin typeface="+mj-lt"/>
              </a:defRPr>
            </a:lvl3pPr>
            <a:lvl4pPr>
              <a:defRPr sz="1800">
                <a:solidFill>
                  <a:srgbClr val="000000"/>
                </a:solidFill>
                <a:latin typeface="+mj-lt"/>
              </a:defRPr>
            </a:lvl4pPr>
            <a:lvl5pPr>
              <a:defRPr sz="1800">
                <a:solidFill>
                  <a:srgbClr val="000000"/>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solidFill>
                  <a:srgbClr val="0000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solidFill>
                  <a:srgbClr val="000000"/>
                </a:solidFill>
                <a:latin typeface="+mj-lt"/>
              </a:defRPr>
            </a:lvl1pPr>
            <a:lvl2pPr>
              <a:defRPr sz="2000">
                <a:solidFill>
                  <a:srgbClr val="000000"/>
                </a:solidFill>
                <a:latin typeface="+mj-lt"/>
              </a:defRPr>
            </a:lvl2pPr>
            <a:lvl3pPr>
              <a:defRPr sz="18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solidFill>
                  <a:srgbClr val="0000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solidFill>
                  <a:srgbClr val="000000"/>
                </a:solidFill>
                <a:latin typeface="+mj-lt"/>
              </a:defRPr>
            </a:lvl1pPr>
            <a:lvl2pPr>
              <a:defRPr sz="2000">
                <a:solidFill>
                  <a:srgbClr val="000000"/>
                </a:solidFill>
                <a:latin typeface="+mj-lt"/>
              </a:defRPr>
            </a:lvl2pPr>
            <a:lvl3pPr>
              <a:defRPr sz="18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lvl1pPr>
              <a:defRPr>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atin typeface="+mj-lt"/>
              </a:defRPr>
            </a:lvl1pPr>
          </a:lstStyle>
          <a:p>
            <a:r>
              <a:rPr lang="en-US" dirty="0"/>
              <a:t>Click to edit Master title style</a:t>
            </a:r>
            <a:endParaRPr lang="en-GB" dirty="0"/>
          </a:p>
        </p:txBody>
      </p:sp>
      <p:sp>
        <p:nvSpPr>
          <p:cNvPr id="3" name="Content Placeholder 2"/>
          <p:cNvSpPr>
            <a:spLocks noGrp="1"/>
          </p:cNvSpPr>
          <p:nvPr>
            <p:ph idx="1"/>
          </p:nvPr>
        </p:nvSpPr>
        <p:spPr>
          <a:xfrm>
            <a:off x="3575050" y="204788"/>
            <a:ext cx="5111750" cy="4389835"/>
          </a:xfrm>
        </p:spPr>
        <p:txBody>
          <a:bodyPr/>
          <a:lstStyle>
            <a:lvl1pPr>
              <a:defRPr sz="3200">
                <a:solidFill>
                  <a:srgbClr val="000000"/>
                </a:solidFill>
                <a:latin typeface="+mj-lt"/>
              </a:defRPr>
            </a:lvl1pPr>
            <a:lvl2pPr>
              <a:defRPr sz="2800">
                <a:solidFill>
                  <a:srgbClr val="000000"/>
                </a:solidFill>
                <a:latin typeface="+mj-lt"/>
              </a:defRPr>
            </a:lvl2pPr>
            <a:lvl3pPr>
              <a:defRPr sz="2400">
                <a:solidFill>
                  <a:srgbClr val="000000"/>
                </a:solidFill>
                <a:latin typeface="+mj-lt"/>
              </a:defRPr>
            </a:lvl3pPr>
            <a:lvl4pPr>
              <a:defRPr sz="2000">
                <a:solidFill>
                  <a:srgbClr val="000000"/>
                </a:solidFill>
                <a:latin typeface="+mj-lt"/>
              </a:defRPr>
            </a:lvl4pPr>
            <a:lvl5pPr>
              <a:defRPr sz="2000">
                <a:solidFill>
                  <a:srgbClr val="000000"/>
                </a:solidFill>
                <a:latin typeface="+mj-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solidFill>
                  <a:srgbClr val="000000"/>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atin typeface="+mj-lt"/>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solidFill>
                  <a:srgbClr val="000000"/>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2800" b="1" kern="1200">
          <a:solidFill>
            <a:srgbClr val="3E5AA8"/>
          </a:solidFill>
          <a:latin typeface="Avenir Next LT Pro" panose="020B05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venir Next LT Pro" panose="020B05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venir Next LT Pro" panose="020B05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venir Next LT Pro" panose="020B05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venir Next LT Pro" panose="020B05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venir Next LT Pro" panose="020B05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632937" y="33558"/>
            <a:ext cx="8229600" cy="338554"/>
          </a:xfrm>
        </p:spPr>
        <p:txBody>
          <a:bodyPr>
            <a:normAutofit/>
          </a:bodyPr>
          <a:lstStyle/>
          <a:p>
            <a:r>
              <a:rPr lang="en-GB" sz="1000" dirty="0">
                <a:latin typeface="Arial"/>
                <a:cs typeface="Arial"/>
              </a:rPr>
              <a:t>XRN5564 Gemini Sustain Plus</a:t>
            </a:r>
          </a:p>
        </p:txBody>
      </p:sp>
      <p:graphicFrame>
        <p:nvGraphicFramePr>
          <p:cNvPr id="23" name="Content Placeholder 3">
            <a:extLst>
              <a:ext uri="{FF2B5EF4-FFF2-40B4-BE49-F238E27FC236}">
                <a16:creationId xmlns:a16="http://schemas.microsoft.com/office/drawing/2014/main" id="{E606C19D-1D53-4565-BE7B-DF0199607E94}"/>
              </a:ext>
            </a:extLst>
          </p:cNvPr>
          <p:cNvGraphicFramePr>
            <a:graphicFrameLocks/>
          </p:cNvGraphicFramePr>
          <p:nvPr>
            <p:extLst>
              <p:ext uri="{D42A27DB-BD31-4B8C-83A1-F6EECF244321}">
                <p14:modId xmlns:p14="http://schemas.microsoft.com/office/powerpoint/2010/main" val="3023605232"/>
              </p:ext>
            </p:extLst>
          </p:nvPr>
        </p:nvGraphicFramePr>
        <p:xfrm>
          <a:off x="71500" y="267494"/>
          <a:ext cx="9001000" cy="4894347"/>
        </p:xfrm>
        <a:graphic>
          <a:graphicData uri="http://schemas.openxmlformats.org/drawingml/2006/table">
            <a:tbl>
              <a:tblPr firstRow="1" bandRow="1"/>
              <a:tblGrid>
                <a:gridCol w="662764">
                  <a:extLst>
                    <a:ext uri="{9D8B030D-6E8A-4147-A177-3AD203B41FA5}">
                      <a16:colId xmlns:a16="http://schemas.microsoft.com/office/drawing/2014/main" val="20000"/>
                    </a:ext>
                  </a:extLst>
                </a:gridCol>
                <a:gridCol w="710364">
                  <a:extLst>
                    <a:ext uri="{9D8B030D-6E8A-4147-A177-3AD203B41FA5}">
                      <a16:colId xmlns:a16="http://schemas.microsoft.com/office/drawing/2014/main" val="989119420"/>
                    </a:ext>
                  </a:extLst>
                </a:gridCol>
                <a:gridCol w="2565075">
                  <a:extLst>
                    <a:ext uri="{9D8B030D-6E8A-4147-A177-3AD203B41FA5}">
                      <a16:colId xmlns:a16="http://schemas.microsoft.com/office/drawing/2014/main" val="20001"/>
                    </a:ext>
                  </a:extLst>
                </a:gridCol>
                <a:gridCol w="435668">
                  <a:extLst>
                    <a:ext uri="{9D8B030D-6E8A-4147-A177-3AD203B41FA5}">
                      <a16:colId xmlns:a16="http://schemas.microsoft.com/office/drawing/2014/main" val="20002"/>
                    </a:ext>
                  </a:extLst>
                </a:gridCol>
                <a:gridCol w="2074259">
                  <a:extLst>
                    <a:ext uri="{9D8B030D-6E8A-4147-A177-3AD203B41FA5}">
                      <a16:colId xmlns:a16="http://schemas.microsoft.com/office/drawing/2014/main" val="2953417103"/>
                    </a:ext>
                  </a:extLst>
                </a:gridCol>
                <a:gridCol w="2552870">
                  <a:extLst>
                    <a:ext uri="{9D8B030D-6E8A-4147-A177-3AD203B41FA5}">
                      <a16:colId xmlns:a16="http://schemas.microsoft.com/office/drawing/2014/main" val="20003"/>
                    </a:ext>
                  </a:extLst>
                </a:gridCol>
              </a:tblGrid>
              <a:tr h="210464">
                <a:tc rowSpan="2"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800" kern="1200" baseline="0" dirty="0">
                          <a:solidFill>
                            <a:schemeClr val="bg1"/>
                          </a:solidFill>
                          <a:latin typeface="+mn-lt"/>
                          <a:ea typeface="+mn-ea"/>
                          <a:cs typeface="Arial"/>
                        </a:rPr>
                        <a:t>May 2023</a:t>
                      </a:r>
                    </a:p>
                    <a:p>
                      <a:pPr algn="ctr"/>
                      <a:r>
                        <a:rPr lang="en-GB" sz="800" kern="1200" baseline="0" dirty="0">
                          <a:solidFill>
                            <a:schemeClr val="bg1"/>
                          </a:solidFill>
                          <a:latin typeface="+mn-lt"/>
                          <a:ea typeface="+mn-ea"/>
                          <a:cs typeface="Arial"/>
                        </a:rPr>
                        <a:t>ChMC Dashboard</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E5AA8"/>
                    </a:solidFill>
                  </a:tcPr>
                </a:tc>
                <a:tc rowSpan="2" hMerge="1">
                  <a:txBody>
                    <a:bodyPr/>
                    <a:lstStyle/>
                    <a:p>
                      <a:pPr algn="ctr"/>
                      <a:endParaRPr lang="en-GB" sz="80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800" b="1" i="0" dirty="0">
                          <a:solidFill>
                            <a:srgbClr val="FFFFFF"/>
                          </a:solidFill>
                          <a:latin typeface="+mn-lt"/>
                          <a:cs typeface="Arial"/>
                        </a:rPr>
                        <a:t>Overall</a:t>
                      </a:r>
                      <a:r>
                        <a:rPr lang="en-GB" sz="800" b="1" i="0" baseline="0" dirty="0">
                          <a:solidFill>
                            <a:srgbClr val="FFFFFF"/>
                          </a:solidFill>
                          <a:latin typeface="+mn-lt"/>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193350">
                <a:tc gridSpan="2"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en-GB"/>
                    </a:p>
                  </a:txBody>
                  <a:tcPr/>
                </a:tc>
                <a:tc>
                  <a:txBody>
                    <a:bodyPr/>
                    <a:lstStyle/>
                    <a:p>
                      <a:pPr algn="ctr"/>
                      <a:r>
                        <a:rPr lang="en-GB" sz="800" b="1" dirty="0">
                          <a:solidFill>
                            <a:schemeClr val="bg1"/>
                          </a:solidFill>
                          <a:latin typeface="+mn-lt"/>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E5AA8"/>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dirty="0">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E5AA8"/>
                    </a:solidFill>
                  </a:tcPr>
                </a:tc>
                <a:tc hMerge="1">
                  <a:txBody>
                    <a:bodyPr/>
                    <a:lstStyle/>
                    <a:p>
                      <a:pPr algn="ct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E5AA8"/>
                    </a:solidFill>
                  </a:tcPr>
                </a:tc>
                <a:extLst>
                  <a:ext uri="{0D108BD9-81ED-4DB2-BD59-A6C34878D82A}">
                    <a16:rowId xmlns:a16="http://schemas.microsoft.com/office/drawing/2014/main" val="10001"/>
                  </a:ext>
                </a:extLst>
              </a:tr>
              <a:tr h="193350">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dirty="0">
                          <a:solidFill>
                            <a:schemeClr val="bg1"/>
                          </a:solidFill>
                          <a:latin typeface="+mn-lt"/>
                          <a:cs typeface="Arial"/>
                        </a:rPr>
                        <a:t>RAG</a:t>
                      </a:r>
                      <a:r>
                        <a:rPr lang="en-GB" sz="800" b="1" baseline="0" dirty="0">
                          <a:solidFill>
                            <a:schemeClr val="bg1"/>
                          </a:solidFill>
                          <a:latin typeface="+mn-lt"/>
                          <a:cs typeface="Arial"/>
                        </a:rPr>
                        <a:t> Status</a:t>
                      </a:r>
                      <a:endParaRPr lang="en-GB" sz="800" b="1" dirty="0">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E5AA8"/>
                    </a:solidFill>
                  </a:tcPr>
                </a:tc>
                <a:tc hMerge="1">
                  <a:txBody>
                    <a:bodyPr/>
                    <a:lstStyle/>
                    <a:p>
                      <a:pPr algn="ctr"/>
                      <a:endParaRPr lang="en-GB" sz="80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800" b="1" dirty="0">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800" b="1" kern="1200" dirty="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hMerge="1">
                  <a:txBody>
                    <a:body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800" b="1" kern="1200" dirty="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2"/>
                  </a:ext>
                </a:extLst>
              </a:tr>
              <a:tr h="208823">
                <a:tc gridSpan="6">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900" b="1" dirty="0">
                          <a:solidFill>
                            <a:schemeClr val="bg1"/>
                          </a:solidFill>
                          <a:latin typeface="+mn-lt"/>
                          <a:cs typeface="Arial"/>
                        </a:rPr>
                        <a:t>                                            </a:t>
                      </a:r>
                      <a:r>
                        <a:rPr lang="en-GB" sz="800" b="1" dirty="0">
                          <a:solidFill>
                            <a:schemeClr val="bg1"/>
                          </a:solidFill>
                          <a:latin typeface="+mn-lt"/>
                          <a:cs typeface="Arial"/>
                        </a:rPr>
                        <a:t> Status</a:t>
                      </a:r>
                      <a:r>
                        <a:rPr lang="en-GB" sz="800" b="1" baseline="0" dirty="0">
                          <a:solidFill>
                            <a:schemeClr val="bg1"/>
                          </a:solidFill>
                          <a:latin typeface="+mn-lt"/>
                          <a:cs typeface="Arial"/>
                        </a:rPr>
                        <a:t> Justification</a:t>
                      </a:r>
                      <a:endParaRPr lang="en-GB" sz="800" dirty="0">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E5AA8"/>
                    </a:solidFill>
                  </a:tcPr>
                </a:tc>
                <a:tc hMerge="1">
                  <a:txBody>
                    <a:bodyPr/>
                    <a:lstStyle/>
                    <a:p>
                      <a:endParaRPr lang="en-GB"/>
                    </a:p>
                  </a:txBody>
                  <a:tcPr/>
                </a:tc>
                <a:tc hMerge="1">
                  <a:txBody>
                    <a:bodyPr/>
                    <a:lstStyle/>
                    <a:p>
                      <a:pPr algn="ct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300790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b="1" kern="1200" baseline="0" dirty="0">
                          <a:solidFill>
                            <a:schemeClr val="bg1"/>
                          </a:solidFill>
                          <a:latin typeface="+mn-lt"/>
                          <a:ea typeface="+mn-ea"/>
                          <a:cs typeface="Arial"/>
                        </a:rPr>
                        <a:t>Schedule</a:t>
                      </a:r>
                    </a:p>
                    <a:p>
                      <a:pPr algn="ctr"/>
                      <a:endParaRPr lang="en-GB" sz="900" b="1" baseline="0" dirty="0">
                        <a:solidFill>
                          <a:schemeClr val="bg1"/>
                        </a:solidFill>
                        <a:latin typeface="+mn-lt"/>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E5AA8"/>
                    </a:solidFill>
                  </a:tcPr>
                </a:tc>
                <a:tc gridSpan="3">
                  <a:txBody>
                    <a:bodyPr/>
                    <a:lstStyle/>
                    <a:p>
                      <a:pPr marL="0" marR="0" lvl="0" indent="0" algn="l">
                        <a:lnSpc>
                          <a:spcPct val="100000"/>
                        </a:lnSpc>
                        <a:spcBef>
                          <a:spcPts val="0"/>
                        </a:spcBef>
                        <a:spcAft>
                          <a:spcPts val="0"/>
                        </a:spcAft>
                        <a:buClrTx/>
                        <a:buSzTx/>
                        <a:buFont typeface="Arial" panose="020B0604020202020204" pitchFamily="34" charset="0"/>
                        <a:buNone/>
                      </a:pPr>
                      <a:r>
                        <a:rPr lang="en-GB" sz="700" b="0" i="0" u="none" strike="noStrike" kern="1200" cap="none" normalizeH="0" baseline="0" dirty="0">
                          <a:ln>
                            <a:noFill/>
                          </a:ln>
                          <a:solidFill>
                            <a:schemeClr val="tx1"/>
                          </a:solidFill>
                          <a:effectLst/>
                          <a:latin typeface="+mn-lt"/>
                          <a:ea typeface="+mn-ea"/>
                          <a:cs typeface="+mn-cs"/>
                        </a:rPr>
                        <a:t>Overall RAG status is </a:t>
                      </a:r>
                      <a:r>
                        <a:rPr lang="en-GB" sz="700" b="1" i="0" u="none" strike="noStrike" kern="1200" cap="none" normalizeH="0" baseline="0" dirty="0">
                          <a:ln>
                            <a:noFill/>
                          </a:ln>
                          <a:solidFill>
                            <a:srgbClr val="00B050"/>
                          </a:solidFill>
                          <a:effectLst/>
                          <a:latin typeface="+mn-lt"/>
                          <a:ea typeface="+mn-ea"/>
                          <a:cs typeface="+mn-cs"/>
                        </a:rPr>
                        <a:t>Green</a:t>
                      </a:r>
                      <a:r>
                        <a:rPr lang="en-GB" sz="700" b="1" i="0" u="none" strike="noStrike" kern="1200" cap="none" normalizeH="0" baseline="0" dirty="0">
                          <a:ln>
                            <a:noFill/>
                          </a:ln>
                          <a:solidFill>
                            <a:srgbClr val="FFC000"/>
                          </a:solidFill>
                          <a:effectLst/>
                          <a:latin typeface="+mn-lt"/>
                          <a:ea typeface="+mn-ea"/>
                          <a:cs typeface="+mn-cs"/>
                        </a:rPr>
                        <a:t> </a:t>
                      </a:r>
                      <a:r>
                        <a:rPr lang="en-US" sz="700" b="0" i="0" u="none" strike="noStrike" kern="1200" cap="none" normalizeH="0" baseline="0" dirty="0">
                          <a:ln>
                            <a:noFill/>
                          </a:ln>
                          <a:solidFill>
                            <a:schemeClr val="tx1"/>
                          </a:solidFill>
                          <a:effectLst/>
                          <a:latin typeface="+mn-lt"/>
                          <a:ea typeface="+mn-ea"/>
                          <a:cs typeface="+mn-cs"/>
                        </a:rPr>
                        <a:t>as Gemini Sustain Plus is currently tracking to planned timescales. </a:t>
                      </a:r>
                      <a:endParaRPr lang="en-US" sz="700" b="0" i="0" u="none" strike="noStrike" kern="1200" cap="none" normalizeH="0" baseline="0" dirty="0">
                        <a:ln>
                          <a:noFill/>
                        </a:ln>
                        <a:solidFill>
                          <a:schemeClr val="tx2">
                            <a:lumMod val="60000"/>
                            <a:lumOff val="40000"/>
                          </a:schemeClr>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US" sz="700" b="0" i="0" u="none" strike="noStrike" kern="1200" cap="none" normalizeH="0" baseline="0" dirty="0">
                          <a:ln>
                            <a:noFill/>
                          </a:ln>
                          <a:solidFill>
                            <a:schemeClr val="tx2">
                              <a:lumMod val="60000"/>
                              <a:lumOff val="40000"/>
                            </a:schemeClr>
                          </a:solidFill>
                          <a:effectLst/>
                          <a:latin typeface="+mn-lt"/>
                          <a:ea typeface="+mn-ea"/>
                          <a:cs typeface="+mn-cs"/>
                        </a:rPr>
                        <a:t>Programme Objective Overview:​</a:t>
                      </a:r>
                    </a:p>
                    <a:p>
                      <a:pPr marL="0" marR="0" lvl="0" indent="0" algn="l">
                        <a:lnSpc>
                          <a:spcPct val="100000"/>
                        </a:lnSpc>
                        <a:spcBef>
                          <a:spcPts val="0"/>
                        </a:spcBef>
                        <a:spcAft>
                          <a:spcPts val="0"/>
                        </a:spcAft>
                        <a:buClrTx/>
                        <a:buSzTx/>
                        <a:buFont typeface="Arial" panose="020B0604020202020204" pitchFamily="34" charset="0"/>
                        <a:buNone/>
                      </a:pPr>
                      <a:r>
                        <a:rPr lang="en-US" sz="700" b="0" i="0" u="none" strike="noStrike" kern="1200" cap="none" normalizeH="0" baseline="0" dirty="0">
                          <a:ln>
                            <a:noFill/>
                          </a:ln>
                          <a:solidFill>
                            <a:schemeClr val="tx1"/>
                          </a:solidFill>
                          <a:effectLst/>
                          <a:latin typeface="+mn-lt"/>
                          <a:ea typeface="+mn-ea"/>
                          <a:cs typeface="+mn-cs"/>
                        </a:rPr>
                        <a:t>The programme is on track to deliver the following during the current iteration.</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dirty="0">
                          <a:ln>
                            <a:noFill/>
                          </a:ln>
                          <a:solidFill>
                            <a:schemeClr val="tx1"/>
                          </a:solidFill>
                          <a:effectLst/>
                          <a:latin typeface="+mn-lt"/>
                          <a:ea typeface="+mn-ea"/>
                          <a:cs typeface="+mn-cs"/>
                        </a:rPr>
                        <a:t>Obtained approval of the Low Level Design and security framework.</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dirty="0">
                          <a:ln>
                            <a:noFill/>
                          </a:ln>
                          <a:solidFill>
                            <a:schemeClr val="tx1"/>
                          </a:solidFill>
                          <a:effectLst/>
                          <a:latin typeface="+mn-lt"/>
                          <a:ea typeface="+mn-ea"/>
                          <a:cs typeface="+mn-cs"/>
                        </a:rPr>
                        <a:t>Further development of microservices.</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dirty="0">
                          <a:ln>
                            <a:noFill/>
                          </a:ln>
                          <a:solidFill>
                            <a:schemeClr val="tx1"/>
                          </a:solidFill>
                          <a:effectLst/>
                          <a:latin typeface="+mn-lt"/>
                          <a:ea typeface="+mn-ea"/>
                          <a:cs typeface="+mn-cs"/>
                        </a:rPr>
                        <a:t>ST &amp; SIT has started on developed microservices</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dirty="0">
                          <a:ln>
                            <a:noFill/>
                          </a:ln>
                          <a:solidFill>
                            <a:schemeClr val="tx1"/>
                          </a:solidFill>
                          <a:effectLst/>
                          <a:latin typeface="+mn-lt"/>
                          <a:ea typeface="+mn-ea"/>
                          <a:cs typeface="+mn-cs"/>
                        </a:rPr>
                        <a:t>Continue the service extraction activity.</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dirty="0">
                          <a:ln>
                            <a:noFill/>
                          </a:ln>
                          <a:solidFill>
                            <a:schemeClr val="tx1"/>
                          </a:solidFill>
                          <a:effectLst/>
                          <a:latin typeface="+mn-lt"/>
                          <a:ea typeface="+mn-ea"/>
                          <a:cs typeface="+mn-cs"/>
                        </a:rPr>
                        <a:t>Training Approach has been defined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u="none" strike="noStrike" kern="1200" cap="none" normalizeH="0" baseline="0" dirty="0">
                          <a:ln>
                            <a:noFill/>
                          </a:ln>
                          <a:solidFill>
                            <a:schemeClr val="tx1"/>
                          </a:solidFill>
                          <a:effectLst/>
                          <a:latin typeface="+mn-lt"/>
                          <a:ea typeface="+mn-ea"/>
                          <a:cs typeface="+mn-cs"/>
                        </a:rPr>
                        <a:t>Legacy Archival activates have commenced</a:t>
                      </a:r>
                    </a:p>
                    <a:p>
                      <a:pPr marL="171450" marR="0" lvl="0" indent="-171450" algn="l">
                        <a:lnSpc>
                          <a:spcPct val="100000"/>
                        </a:lnSpc>
                        <a:spcBef>
                          <a:spcPts val="0"/>
                        </a:spcBef>
                        <a:spcAft>
                          <a:spcPts val="0"/>
                        </a:spcAft>
                        <a:buClrTx/>
                        <a:buSzTx/>
                        <a:buFont typeface="Arial" panose="020B0604020202020204" pitchFamily="34" charset="0"/>
                        <a:buChar char="•"/>
                      </a:pPr>
                      <a:endParaRPr lang="en-US" sz="700" b="0" i="0" u="none" strike="noStrike" kern="1200" cap="none" normalizeH="0" baseline="0" dirty="0">
                        <a:ln>
                          <a:noFill/>
                        </a:ln>
                        <a:solidFill>
                          <a:schemeClr val="tx1"/>
                        </a:solidFill>
                        <a:effectLst/>
                        <a:latin typeface="+mn-lt"/>
                        <a:ea typeface="+mn-ea"/>
                        <a:cs typeface="+mn-cs"/>
                      </a:endParaRPr>
                    </a:p>
                    <a:p>
                      <a:pPr marL="171450" marR="0" lvl="0" indent="-171450" algn="l">
                        <a:lnSpc>
                          <a:spcPct val="100000"/>
                        </a:lnSpc>
                        <a:spcBef>
                          <a:spcPts val="0"/>
                        </a:spcBef>
                        <a:spcAft>
                          <a:spcPts val="0"/>
                        </a:spcAft>
                        <a:buClrTx/>
                        <a:buSzTx/>
                        <a:buFont typeface="Arial" panose="020B0604020202020204" pitchFamily="34" charset="0"/>
                        <a:buChar char="•"/>
                      </a:pPr>
                      <a:endParaRPr lang="en-US" sz="700" b="0" i="0" u="none" strike="noStrike" kern="1200" cap="none" normalizeH="0" baseline="0" dirty="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US" sz="700" b="0" i="0" u="none" strike="noStrike" kern="1200" cap="none" normalizeH="0" baseline="0" dirty="0">
                          <a:ln>
                            <a:noFill/>
                          </a:ln>
                          <a:solidFill>
                            <a:schemeClr val="tx2">
                              <a:lumMod val="60000"/>
                              <a:lumOff val="40000"/>
                            </a:schemeClr>
                          </a:solidFill>
                          <a:effectLst/>
                          <a:latin typeface="+mn-lt"/>
                          <a:ea typeface="+mn-ea"/>
                          <a:cs typeface="+mn-cs"/>
                        </a:rPr>
                        <a:t>Programme next steps:</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dirty="0">
                          <a:ln>
                            <a:noFill/>
                          </a:ln>
                          <a:solidFill>
                            <a:schemeClr val="tx1"/>
                          </a:solidFill>
                          <a:effectLst/>
                          <a:latin typeface="+mn-lt"/>
                          <a:ea typeface="+mn-ea"/>
                          <a:cs typeface="+mn-cs"/>
                        </a:rPr>
                        <a:t>Approve Security framework</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dirty="0">
                          <a:ln>
                            <a:noFill/>
                          </a:ln>
                          <a:solidFill>
                            <a:schemeClr val="tx1"/>
                          </a:solidFill>
                          <a:effectLst/>
                          <a:latin typeface="+mn-lt"/>
                          <a:ea typeface="+mn-ea"/>
                          <a:cs typeface="+mn-cs"/>
                        </a:rPr>
                        <a:t>Environment management for the new Gemini Platform will commence</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dirty="0">
                          <a:ln>
                            <a:noFill/>
                          </a:ln>
                          <a:solidFill>
                            <a:schemeClr val="tx1"/>
                          </a:solidFill>
                          <a:effectLst/>
                          <a:latin typeface="+mn-lt"/>
                          <a:ea typeface="+mn-ea"/>
                          <a:cs typeface="+mn-cs"/>
                        </a:rPr>
                        <a:t>Newly extracted microservices will be developed</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dirty="0">
                          <a:ln>
                            <a:noFill/>
                          </a:ln>
                          <a:solidFill>
                            <a:schemeClr val="tx1"/>
                          </a:solidFill>
                          <a:effectLst/>
                          <a:latin typeface="+mn-lt"/>
                          <a:ea typeface="+mn-ea"/>
                          <a:cs typeface="+mn-cs"/>
                        </a:rPr>
                        <a:t>UAT will start on developed and tested microservices</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dirty="0">
                          <a:ln>
                            <a:noFill/>
                          </a:ln>
                          <a:solidFill>
                            <a:schemeClr val="tx1"/>
                          </a:solidFill>
                          <a:effectLst/>
                          <a:latin typeface="+mn-lt"/>
                          <a:ea typeface="+mn-ea"/>
                          <a:cs typeface="+mn-cs"/>
                        </a:rPr>
                        <a:t>The continuation of extracting the remaining microservices</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dirty="0">
                          <a:ln>
                            <a:noFill/>
                          </a:ln>
                          <a:solidFill>
                            <a:schemeClr val="tx1"/>
                          </a:solidFill>
                          <a:effectLst/>
                          <a:latin typeface="+mn-lt"/>
                          <a:ea typeface="+mn-ea"/>
                          <a:cs typeface="+mn-cs"/>
                        </a:rPr>
                        <a:t>Training planning will commence</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dirty="0">
                          <a:ln>
                            <a:noFill/>
                          </a:ln>
                          <a:solidFill>
                            <a:schemeClr val="tx1"/>
                          </a:solidFill>
                          <a:effectLst/>
                          <a:latin typeface="+mn-lt"/>
                          <a:ea typeface="+mn-ea"/>
                          <a:cs typeface="+mn-cs"/>
                        </a:rPr>
                        <a:t>Planning for future ‘targeted’ comms and engagement is underway,  in which we will</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dirty="0">
                          <a:ln>
                            <a:noFill/>
                          </a:ln>
                          <a:solidFill>
                            <a:schemeClr val="tx1"/>
                          </a:solidFill>
                          <a:effectLst/>
                          <a:latin typeface="+mn-lt"/>
                          <a:ea typeface="+mn-ea"/>
                          <a:cs typeface="+mn-cs"/>
                        </a:rPr>
                        <a:t>Start hosting a Focus group in the coming months and for deeper engagement from the industry</a:t>
                      </a:r>
                    </a:p>
                    <a:p>
                      <a:pPr marL="0" marR="0" lvl="0" indent="0" algn="l">
                        <a:lnSpc>
                          <a:spcPct val="100000"/>
                        </a:lnSpc>
                        <a:spcBef>
                          <a:spcPts val="0"/>
                        </a:spcBef>
                        <a:spcAft>
                          <a:spcPts val="0"/>
                        </a:spcAft>
                        <a:buClrTx/>
                        <a:buSzTx/>
                        <a:buFont typeface="Arial" panose="020B0604020202020204" pitchFamily="34" charset="0"/>
                        <a:buNone/>
                      </a:pPr>
                      <a:endParaRPr lang="en-US" sz="700" b="0" i="0" u="none" strike="noStrike" kern="1200" cap="none" normalizeH="0" baseline="0" dirty="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US" sz="700" b="0" i="0" u="none" strike="noStrike" kern="1200" cap="none" normalizeH="0" baseline="0" dirty="0">
                          <a:ln>
                            <a:noFill/>
                          </a:ln>
                          <a:solidFill>
                            <a:schemeClr val="tx2">
                              <a:lumMod val="60000"/>
                              <a:lumOff val="40000"/>
                            </a:schemeClr>
                          </a:solidFill>
                          <a:effectLst/>
                          <a:latin typeface="+mn-lt"/>
                          <a:ea typeface="+mn-ea"/>
                          <a:cs typeface="+mn-cs"/>
                        </a:rPr>
                        <a:t>Programme Governance Updates: ​</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dirty="0">
                          <a:ln>
                            <a:noFill/>
                          </a:ln>
                          <a:solidFill>
                            <a:schemeClr val="tx1"/>
                          </a:solidFill>
                          <a:effectLst/>
                          <a:latin typeface="+mn-lt"/>
                          <a:ea typeface="+mn-ea"/>
                          <a:cs typeface="+mn-cs"/>
                        </a:rPr>
                        <a:t>3</a:t>
                      </a:r>
                      <a:r>
                        <a:rPr lang="en-US" sz="700" b="0" i="0" u="none" strike="noStrike" kern="1200" cap="none" normalizeH="0" baseline="30000" dirty="0">
                          <a:ln>
                            <a:noFill/>
                          </a:ln>
                          <a:solidFill>
                            <a:schemeClr val="tx1"/>
                          </a:solidFill>
                          <a:effectLst/>
                          <a:latin typeface="+mn-lt"/>
                          <a:ea typeface="+mn-ea"/>
                          <a:cs typeface="+mn-cs"/>
                        </a:rPr>
                        <a:t>rd</a:t>
                      </a:r>
                      <a:r>
                        <a:rPr lang="en-US" sz="700" b="0" i="0" u="none" strike="noStrike" kern="1200" cap="none" normalizeH="0" baseline="0" dirty="0">
                          <a:ln>
                            <a:noFill/>
                          </a:ln>
                          <a:solidFill>
                            <a:schemeClr val="tx1"/>
                          </a:solidFill>
                          <a:effectLst/>
                          <a:latin typeface="+mn-lt"/>
                          <a:ea typeface="+mn-ea"/>
                          <a:cs typeface="+mn-cs"/>
                        </a:rPr>
                        <a:t> party contracts are in place for the next phase of delivery. </a:t>
                      </a:r>
                    </a:p>
                    <a:p>
                      <a:pPr marL="0" marR="0" lvl="0" indent="0" algn="l">
                        <a:lnSpc>
                          <a:spcPct val="100000"/>
                        </a:lnSpc>
                        <a:spcBef>
                          <a:spcPts val="0"/>
                        </a:spcBef>
                        <a:spcAft>
                          <a:spcPts val="0"/>
                        </a:spcAft>
                        <a:buClrTx/>
                        <a:buSzTx/>
                        <a:buFont typeface="Arial" panose="020B0604020202020204" pitchFamily="34" charset="0"/>
                        <a:buNone/>
                      </a:pPr>
                      <a:endParaRPr lang="en-US" sz="700" b="0" i="0" u="none" strike="noStrike" kern="1200" cap="none" normalizeH="0" baseline="0" dirty="0">
                        <a:ln>
                          <a:noFill/>
                        </a:ln>
                        <a:solidFill>
                          <a:schemeClr val="tx2">
                            <a:lumMod val="60000"/>
                            <a:lumOff val="40000"/>
                          </a:schemeClr>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US" sz="700" b="0" i="0" u="none" strike="noStrike" kern="1200" cap="none" normalizeH="0" baseline="0" dirty="0">
                          <a:ln>
                            <a:noFill/>
                          </a:ln>
                          <a:solidFill>
                            <a:schemeClr val="tx2">
                              <a:lumMod val="60000"/>
                              <a:lumOff val="40000"/>
                            </a:schemeClr>
                          </a:solidFill>
                          <a:effectLst/>
                          <a:latin typeface="+mn-lt"/>
                          <a:ea typeface="+mn-ea"/>
                          <a:cs typeface="+mn-cs"/>
                        </a:rPr>
                        <a:t>Project status: ​</a:t>
                      </a:r>
                      <a:endParaRPr lang="en-US" sz="700" b="0" i="0" u="none" strike="noStrike" kern="1200" cap="none" normalizeH="0" baseline="0" dirty="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US" sz="700" b="0" i="0" u="none" strike="noStrike" kern="1200" cap="none" normalizeH="0" baseline="0" dirty="0">
                          <a:ln>
                            <a:noFill/>
                          </a:ln>
                          <a:solidFill>
                            <a:schemeClr val="tx1"/>
                          </a:solidFill>
                          <a:effectLst/>
                          <a:latin typeface="+mn-lt"/>
                          <a:ea typeface="+mn-ea"/>
                          <a:cs typeface="+mn-cs"/>
                        </a:rPr>
                        <a:t>Milestones to track delivery progress are being monitored on the Sustain+ Solution Roadmap. Planning activity will soon commence to shape the delivery objectives for the next programme increment. </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a:lnSpc>
                          <a:spcPct val="100000"/>
                        </a:lnSpc>
                        <a:spcBef>
                          <a:spcPts val="0"/>
                        </a:spcBef>
                        <a:spcAft>
                          <a:spcPts val="0"/>
                        </a:spcAft>
                        <a:buClrTx/>
                        <a:buSzTx/>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Overall RAG status is tracking at </a:t>
                      </a:r>
                      <a:r>
                        <a:rPr lang="en-GB" sz="700" b="1" i="0" u="none" strike="noStrike" kern="1200" cap="none" normalizeH="0" baseline="0">
                          <a:ln>
                            <a:noFill/>
                          </a:ln>
                          <a:solidFill>
                            <a:srgbClr val="7030A0"/>
                          </a:solidFill>
                          <a:effectLst/>
                          <a:latin typeface="+mn-lt"/>
                          <a:ea typeface="+mn-ea"/>
                          <a:cs typeface="+mn-cs"/>
                        </a:rPr>
                        <a:t>Purple</a:t>
                      </a:r>
                      <a:r>
                        <a:rPr lang="en-GB" sz="700" b="0" i="0" u="none" strike="noStrike" kern="1200" cap="none" normalizeH="0" baseline="0">
                          <a:ln>
                            <a:noFill/>
                          </a:ln>
                          <a:solidFill>
                            <a:schemeClr val="tx1"/>
                          </a:solidFill>
                          <a:effectLst/>
                          <a:latin typeface="+mn-lt"/>
                          <a:ea typeface="+mn-ea"/>
                          <a:cs typeface="+mn-cs"/>
                        </a:rPr>
                        <a:t> as project is now in re-planning phase due to the position that we will not be able to implement by 1</a:t>
                      </a:r>
                      <a:r>
                        <a:rPr lang="en-GB" sz="700" b="0" i="0" u="none" strike="noStrike" kern="1200" cap="none" normalizeH="0" baseline="30000">
                          <a:ln>
                            <a:noFill/>
                          </a:ln>
                          <a:solidFill>
                            <a:schemeClr val="tx1"/>
                          </a:solidFill>
                          <a:effectLst/>
                          <a:latin typeface="+mn-lt"/>
                          <a:ea typeface="+mn-ea"/>
                          <a:cs typeface="+mn-cs"/>
                        </a:rPr>
                        <a:t>st</a:t>
                      </a:r>
                      <a:r>
                        <a:rPr lang="en-GB" sz="700" b="0" i="0" u="none" strike="noStrike" kern="1200" cap="none" normalizeH="0" baseline="0">
                          <a:ln>
                            <a:noFill/>
                          </a:ln>
                          <a:solidFill>
                            <a:schemeClr val="tx1"/>
                          </a:solidFill>
                          <a:effectLst/>
                          <a:latin typeface="+mn-lt"/>
                          <a:ea typeface="+mn-ea"/>
                          <a:cs typeface="+mn-cs"/>
                        </a:rPr>
                        <a:t> April 22.  The project has continued with its planned activities alongside the replan.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i="0" u="none" strike="noStrike" kern="1200" cap="none" normalizeH="0" baseline="0">
                          <a:ln>
                            <a:noFill/>
                          </a:ln>
                          <a:solidFill>
                            <a:schemeClr val="tx1"/>
                          </a:solidFill>
                          <a:effectLst/>
                          <a:latin typeface="+mn-lt"/>
                          <a:ea typeface="+mn-ea"/>
                          <a:cs typeface="+mn-cs"/>
                        </a:rPr>
                        <a:t>To support the re-plan activity the project is conducting a Gap Analysis exercise on the defined requirements to ensure we have a baselined position for Day 1 Implementation. An Impact Assessment will then be conducted against the change variations to support the re-plan 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i="0" u="none" strike="noStrike" kern="1200" cap="none" normalizeH="0" baseline="0">
                          <a:ln>
                            <a:noFill/>
                          </a:ln>
                          <a:solidFill>
                            <a:schemeClr val="tx1"/>
                          </a:solidFill>
                          <a:effectLst/>
                          <a:highlight>
                            <a:srgbClr val="FFFFFF"/>
                          </a:highlight>
                          <a:latin typeface="+mn-lt"/>
                          <a:ea typeface="+mn-ea"/>
                          <a:cs typeface="+mn-cs"/>
                        </a:rPr>
                        <a:t>UAT execution and assurance is in progress, revised completion date to be confirmed as part of re-plan</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Dual Run Preparation continues with Connectivity Testing and Master Data Readiness. Resolution of the Master Data Issue is a significant step forward to support Dual Run Testing and Data Migration approach for cutover</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Re-planning to be completed post completion of Gap Analysis activity with the intention to agree revised plan in March and present updated BER for approval at April ChMC</a:t>
                      </a:r>
                      <a:endParaRPr lang="en-GB" sz="700" b="0" i="0" u="none" strike="noStrike" kern="1200" cap="none" normalizeH="0" baseline="0">
                        <a:ln>
                          <a:noFill/>
                        </a:ln>
                        <a:solidFill>
                          <a:schemeClr val="tx1"/>
                        </a:solidFill>
                        <a:effectLst/>
                        <a:highlight>
                          <a:srgbClr val="FFFFFF"/>
                        </a:highligh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700" b="1" i="0" u="none" strike="noStrike" kern="1200" cap="none" normalizeH="0" baseline="0">
                          <a:ln>
                            <a:noFill/>
                          </a:ln>
                          <a:solidFill>
                            <a:schemeClr val="tx1"/>
                          </a:solidFill>
                          <a:effectLst/>
                          <a:latin typeface="+mn-lt"/>
                          <a:ea typeface="+mn-ea"/>
                          <a:cs typeface="+mn-cs"/>
                        </a:rPr>
                        <a:t>Next Steps: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Finalise Gap Analysis exercise with DNs and National Grid to agree Day 1 Must Have requirements &amp; any decisions in order to meet a proposed Go Live date (Mid June 22)</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Define full re-plan based on Gap Analysis Impact Assessment and Business Readiness requirements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Target to issue revised BER from replan for approval at the April 22 ChMC</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Risk of FWACV Imp to CSSC is in assessment, this is deemed low risk as there is no code conflict</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50" b="1" i="0" dirty="0">
                        <a:solidFill>
                          <a:srgbClr val="FF0000"/>
                        </a:solidFill>
                        <a:latin typeface="+mn-lt"/>
                      </a:endParaRPr>
                    </a:p>
                    <a:p>
                      <a:endParaRPr lang="en-GB" sz="1050" b="1" i="0" dirty="0">
                        <a:solidFill>
                          <a:srgbClr val="FF0000"/>
                        </a:solidFill>
                        <a:latin typeface="+mn-lt"/>
                      </a:endParaRPr>
                    </a:p>
                    <a:p>
                      <a:endParaRPr lang="en-GB" sz="1050" b="1" i="0" dirty="0">
                        <a:solidFill>
                          <a:srgbClr val="FF0000"/>
                        </a:solidFill>
                        <a:latin typeface="+mn-lt"/>
                      </a:endParaRPr>
                    </a:p>
                    <a:p>
                      <a:endParaRPr lang="en-GB" sz="1050" b="1" i="0" dirty="0">
                        <a:solidFill>
                          <a:srgbClr val="FF0000"/>
                        </a:solidFill>
                        <a:latin typeface="+mn-lt"/>
                      </a:endParaRPr>
                    </a:p>
                    <a:p>
                      <a:endParaRPr lang="en-GB" sz="1050" b="1" i="0" dirty="0">
                        <a:solidFill>
                          <a:srgbClr val="FF0000"/>
                        </a:solidFill>
                        <a:latin typeface="+mn-lt"/>
                      </a:endParaRPr>
                    </a:p>
                    <a:p>
                      <a:endParaRPr lang="en-GB" sz="800" b="1" i="0" dirty="0">
                        <a:solidFill>
                          <a:srgbClr val="FF0000"/>
                        </a:solidFill>
                        <a:latin typeface="+mn-lt"/>
                      </a:endParaRPr>
                    </a:p>
                    <a:p>
                      <a:endParaRPr lang="en-GB" sz="800" b="1" i="0" dirty="0">
                        <a:solidFill>
                          <a:srgbClr val="FF0000"/>
                        </a:solidFill>
                        <a:latin typeface="+mn-lt"/>
                      </a:endParaRPr>
                    </a:p>
                    <a:p>
                      <a:endParaRPr lang="en-GB" sz="800" b="1" i="0" dirty="0">
                        <a:solidFill>
                          <a:srgbClr val="FF0000"/>
                        </a:solidFill>
                        <a:latin typeface="+mn-lt"/>
                      </a:endParaRPr>
                    </a:p>
                    <a:p>
                      <a:endParaRPr lang="en-GB" sz="800" b="1" i="0" dirty="0">
                        <a:solidFill>
                          <a:srgbClr val="FF0000"/>
                        </a:solidFill>
                        <a:latin typeface="+mn-lt"/>
                      </a:endParaRPr>
                    </a:p>
                    <a:p>
                      <a:endParaRPr lang="en-GB" sz="800" b="1" i="0" dirty="0">
                        <a:solidFill>
                          <a:srgbClr val="FF0000"/>
                        </a:solidFill>
                        <a:latin typeface="+mn-lt"/>
                      </a:endParaRPr>
                    </a:p>
                    <a:p>
                      <a:endParaRPr lang="en-GB" sz="800" b="1" i="0" dirty="0">
                        <a:solidFill>
                          <a:srgbClr val="FF0000"/>
                        </a:solidFill>
                        <a:latin typeface="+mn-lt"/>
                      </a:endParaRPr>
                    </a:p>
                    <a:p>
                      <a:endParaRPr lang="en-GB" sz="800" b="1" i="0" dirty="0">
                        <a:solidFill>
                          <a:srgbClr val="FF0000"/>
                        </a:solidFill>
                        <a:latin typeface="+mn-lt"/>
                      </a:endParaRPr>
                    </a:p>
                    <a:p>
                      <a:endParaRPr lang="en-GB" sz="800" b="1" i="0" dirty="0">
                        <a:solidFill>
                          <a:srgbClr val="FF0000"/>
                        </a:solidFill>
                        <a:latin typeface="+mn-lt"/>
                      </a:endParaRPr>
                    </a:p>
                    <a:p>
                      <a:endParaRPr lang="en-GB" sz="800" b="1" i="0" dirty="0">
                        <a:solidFill>
                          <a:srgbClr val="FF0000"/>
                        </a:solidFill>
                        <a:latin typeface="+mn-lt"/>
                      </a:endParaRPr>
                    </a:p>
                    <a:p>
                      <a:endParaRPr lang="en-GB" sz="800" b="1" i="0" dirty="0">
                        <a:solidFill>
                          <a:srgbClr val="FF0000"/>
                        </a:solidFill>
                        <a:latin typeface="+mn-lt"/>
                      </a:endParaRPr>
                    </a:p>
                    <a:p>
                      <a:endParaRPr lang="en-GB" sz="800" b="1" i="0" dirty="0">
                        <a:solidFill>
                          <a:srgbClr val="FF0000"/>
                        </a:solidFill>
                        <a:latin typeface="+mn-lt"/>
                      </a:endParaRPr>
                    </a:p>
                    <a:p>
                      <a:endParaRPr lang="en-GB" sz="800" b="1" i="0" dirty="0">
                        <a:solidFill>
                          <a:srgbClr val="FF0000"/>
                        </a:solidFill>
                        <a:latin typeface="+mn-lt"/>
                      </a:endParaRPr>
                    </a:p>
                    <a:p>
                      <a:endParaRPr lang="en-GB" sz="600" b="1" i="0" dirty="0">
                        <a:solidFill>
                          <a:srgbClr val="FF0000"/>
                        </a:solidFill>
                        <a:latin typeface="+mn-lt"/>
                      </a:endParaRPr>
                    </a:p>
                    <a:p>
                      <a:endParaRPr lang="en-GB" sz="600" b="1" i="0" dirty="0">
                        <a:solidFill>
                          <a:srgbClr val="FF0000"/>
                        </a:solidFill>
                        <a:latin typeface="+mn-lt"/>
                      </a:endParaRPr>
                    </a:p>
                    <a:p>
                      <a:endParaRPr lang="en-GB" sz="600" b="1" i="0" dirty="0">
                        <a:solidFill>
                          <a:srgbClr val="FF0000"/>
                        </a:solidFill>
                        <a:latin typeface="+mn-lt"/>
                      </a:endParaRPr>
                    </a:p>
                    <a:p>
                      <a:endParaRPr lang="en-GB" sz="600" b="1" i="0" dirty="0">
                        <a:solidFill>
                          <a:srgbClr val="FF0000"/>
                        </a:solidFill>
                        <a:latin typeface="+mn-lt"/>
                      </a:endParaRPr>
                    </a:p>
                    <a:p>
                      <a:endParaRPr lang="en-GB" sz="600" b="1" i="0" dirty="0">
                        <a:solidFill>
                          <a:srgbClr val="FF0000"/>
                        </a:solidFill>
                        <a:latin typeface="+mn-lt"/>
                      </a:endParaRPr>
                    </a:p>
                    <a:p>
                      <a:endParaRPr lang="en-GB" sz="600" b="1" i="0" dirty="0">
                        <a:solidFill>
                          <a:srgbClr val="FF0000"/>
                        </a:solidFill>
                        <a:latin typeface="+mn-lt"/>
                      </a:endParaRPr>
                    </a:p>
                    <a:p>
                      <a:pPr lvl="0">
                        <a:buNone/>
                      </a:pPr>
                      <a:endParaRPr lang="en-GB" sz="600" b="1" i="0" dirty="0">
                        <a:solidFill>
                          <a:srgbClr val="FF0000"/>
                        </a:solidFill>
                        <a:latin typeface="+mn-lt"/>
                      </a:endParaRPr>
                    </a:p>
                    <a:p>
                      <a:pPr lvl="0">
                        <a:buNone/>
                      </a:pPr>
                      <a:endParaRPr lang="en-GB" sz="600" b="1" i="0" dirty="0">
                        <a:solidFill>
                          <a:srgbClr val="FF0000"/>
                        </a:solidFill>
                        <a:latin typeface="+mn-lt"/>
                      </a:endParaRPr>
                    </a:p>
                    <a:p>
                      <a:pPr lvl="0">
                        <a:buNone/>
                      </a:pPr>
                      <a:endParaRPr lang="en-GB" sz="600" b="1" i="0" dirty="0">
                        <a:solidFill>
                          <a:srgbClr val="FF0000"/>
                        </a:solidFill>
                        <a:latin typeface="+mn-lt"/>
                      </a:endParaRPr>
                    </a:p>
                    <a:p>
                      <a:pPr lvl="0">
                        <a:buNone/>
                      </a:pPr>
                      <a:r>
                        <a:rPr lang="en-GB" sz="600" b="1" i="0" dirty="0">
                          <a:solidFill>
                            <a:srgbClr val="FF0000"/>
                          </a:solidFill>
                          <a:latin typeface="+mn-lt"/>
                        </a:rPr>
                        <a:t>Due to the length of the programme we will be showing a rolling 12 month view of the POAP</a:t>
                      </a:r>
                      <a:endParaRPr lang="en-GB" dirty="0">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32302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baseline="0" dirty="0">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E5AA8"/>
                    </a:solidFill>
                  </a:tcPr>
                </a:tc>
                <a:tc gridSpan="5">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650" b="0" baseline="0" dirty="0">
                          <a:solidFill>
                            <a:schemeClr val="tx1"/>
                          </a:solidFill>
                          <a:latin typeface="+mn-lt"/>
                          <a:cs typeface="Arial"/>
                        </a:rPr>
                        <a:t>There are no key issues within the programme.</a:t>
                      </a:r>
                    </a:p>
                    <a:p>
                      <a:pPr marL="0" marR="0" lvl="0" indent="0" defTabSz="914400" eaLnBrk="1" fontAlgn="auto" latinLnBrk="0" hangingPunct="1">
                        <a:lnSpc>
                          <a:spcPct val="100000"/>
                        </a:lnSpc>
                        <a:spcBef>
                          <a:spcPts val="0"/>
                        </a:spcBef>
                        <a:spcAft>
                          <a:spcPts val="0"/>
                        </a:spcAft>
                        <a:buClrTx/>
                        <a:buSzTx/>
                        <a:buFontTx/>
                        <a:buNone/>
                        <a:tabLst/>
                        <a:defRPr/>
                      </a:pPr>
                      <a:r>
                        <a:rPr lang="en-GB" sz="650" b="0" baseline="0" dirty="0">
                          <a:solidFill>
                            <a:schemeClr val="tx1"/>
                          </a:solidFill>
                          <a:latin typeface="+mn-lt"/>
                          <a:cs typeface="Arial"/>
                        </a:rPr>
                        <a:t>There are high scoring risks that have mitigation plans and owners that are being reviewed on a weekly basis. </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a:solidFill>
                            <a:schemeClr val="tx1"/>
                          </a:solidFill>
                          <a:effectLst/>
                          <a:highlight>
                            <a:srgbClr val="FFFFFF"/>
                          </a:highlight>
                          <a:latin typeface="+mj-lt"/>
                          <a:ea typeface="+mn-ea"/>
                          <a:cs typeface="Poppins"/>
                        </a:rPr>
                        <a:t>The dependencies for NG to provide Master data and DNs connectivity details for Dual Run/MT have not been provided as per the plan defined in the approach leading to a delay to this phase of testing</a:t>
                      </a:r>
                      <a:r>
                        <a:rPr lang="en-US" sz="700" b="0" i="0" kern="1200">
                          <a:solidFill>
                            <a:schemeClr val="tx1"/>
                          </a:solidFill>
                          <a:effectLst/>
                          <a:highlight>
                            <a:srgbClr val="FFFFFF"/>
                          </a:highlight>
                          <a:latin typeface="+mj-lt"/>
                          <a:ea typeface="+mn-ea"/>
                          <a:cs typeface="+mn-cs"/>
                        </a:rPr>
                        <a:t> </a:t>
                      </a:r>
                      <a:r>
                        <a:rPr lang="en-US" sz="700" b="1" i="0">
                          <a:solidFill>
                            <a:schemeClr val="tx1"/>
                          </a:solidFill>
                          <a:effectLst/>
                          <a:highlight>
                            <a:srgbClr val="FFFFFF"/>
                          </a:highlight>
                          <a:latin typeface="+mj-lt"/>
                          <a:ea typeface="+mn-ea"/>
                          <a:cs typeface="Poppins"/>
                        </a:rPr>
                        <a:t>Update:</a:t>
                      </a:r>
                      <a:r>
                        <a:rPr lang="en-US" sz="700" b="0" i="0">
                          <a:solidFill>
                            <a:schemeClr val="tx1"/>
                          </a:solidFill>
                          <a:effectLst/>
                          <a:highlight>
                            <a:srgbClr val="FFFFFF"/>
                          </a:highlight>
                          <a:latin typeface="+mj-lt"/>
                          <a:ea typeface="+mn-ea"/>
                          <a:cs typeface="Poppins"/>
                        </a:rPr>
                        <a:t> A plan was defined to mitigate this issue through validating and cross-checking data with National Grid and Distribution Networks (DNs). Plan is nearing completion with final checks now being completed by DNs. Issue to be closed once Data loaded to testing environment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a:solidFill>
                            <a:schemeClr val="tx1"/>
                          </a:solidFill>
                          <a:effectLst/>
                          <a:highlight>
                            <a:srgbClr val="FFFFFF"/>
                          </a:highlight>
                          <a:latin typeface="+mj-lt"/>
                          <a:ea typeface="+mn-ea"/>
                          <a:cs typeface="Poppins" panose="020B0604020202020204" charset="0"/>
                        </a:rPr>
                        <a:t>The Project is not able to meet its planned Implementation Date of 1st April due to delays to the start of Dual Run, volume of parallel activity required prior to the planned implementation and identification of gaps in the As Is and To Be processes that could lead to further changes to approved solution </a:t>
                      </a:r>
                      <a:r>
                        <a:rPr lang="en-US" sz="700" b="1" i="0">
                          <a:solidFill>
                            <a:schemeClr val="tx1"/>
                          </a:solidFill>
                          <a:effectLst/>
                          <a:highlight>
                            <a:srgbClr val="FFFFFF"/>
                          </a:highlight>
                          <a:latin typeface="+mj-lt"/>
                          <a:ea typeface="+mn-ea"/>
                          <a:cs typeface="Poppins" panose="020B0604020202020204" charset="0"/>
                        </a:rPr>
                        <a:t>Update: </a:t>
                      </a:r>
                      <a:r>
                        <a:rPr lang="en-US" sz="700" b="0" i="0">
                          <a:solidFill>
                            <a:schemeClr val="tx1"/>
                          </a:solidFill>
                          <a:effectLst/>
                          <a:highlight>
                            <a:srgbClr val="FFFFFF"/>
                          </a:highlight>
                          <a:latin typeface="+mj-lt"/>
                          <a:ea typeface="+mn-ea"/>
                          <a:cs typeface="Poppins" panose="020B0604020202020204" charset="0"/>
                        </a:rPr>
                        <a:t>The project is carrying out a re-plan activity with the priority being to complete Analysis on approved scope/processes to confirm Day 1 must have requirements. The plan and activities has been agreed with Xoserve, NG and DNs on 22/02 and the activities are tracking to plan</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1933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baseline="0" dirty="0">
                          <a:solidFill>
                            <a:schemeClr val="bg1"/>
                          </a:solidFill>
                          <a:latin typeface="+mn-lt"/>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E5AA8"/>
                    </a:solidFill>
                  </a:tcPr>
                </a:tc>
                <a:tc gridSpan="5">
                  <a:txBody>
                    <a:bodyPr/>
                    <a:lstStyle/>
                    <a:p>
                      <a:pPr algn="l"/>
                      <a:r>
                        <a:rPr kumimoji="0" lang="en-US" sz="650" b="0" i="0" u="none" strike="noStrike" kern="1200" cap="none" normalizeH="0" baseline="0" dirty="0">
                          <a:ln>
                            <a:noFill/>
                          </a:ln>
                          <a:solidFill>
                            <a:schemeClr val="tx1"/>
                          </a:solidFill>
                          <a:effectLst/>
                          <a:latin typeface="+mn-lt"/>
                          <a:ea typeface="Verdana"/>
                          <a:cs typeface="Arial"/>
                        </a:rPr>
                        <a:t>Forecasting costs within approved spend </a:t>
                      </a:r>
                      <a:endParaRPr lang="en-GB" sz="650" b="1" baseline="0" dirty="0">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lvl="0" indent="-171450">
                        <a:buFont typeface="Arial" panose="020B0604020202020204" pitchFamily="34" charset="0"/>
                        <a:buChar char="•"/>
                      </a:pPr>
                      <a:r>
                        <a:rPr kumimoji="0" lang="en-US" sz="700" b="0" i="0" u="none" strike="noStrike" kern="1200" cap="none" normalizeH="0" baseline="0">
                          <a:ln>
                            <a:noFill/>
                          </a:ln>
                          <a:solidFill>
                            <a:schemeClr val="tx1"/>
                          </a:solidFill>
                          <a:effectLst/>
                          <a:latin typeface="Arial"/>
                          <a:ea typeface="Verdana"/>
                          <a:cs typeface="Arial"/>
                        </a:rPr>
                        <a:t>Forecast costs tracking to approved BER costs</a:t>
                      </a:r>
                      <a:r>
                        <a:rPr lang="en-US" sz="700" b="0" i="0" u="none" strike="noStrike" kern="1200" cap="none" normalizeH="0" baseline="0">
                          <a:ln>
                            <a:noFill/>
                          </a:ln>
                          <a:solidFill>
                            <a:schemeClr val="tx1"/>
                          </a:solidFill>
                          <a:effectLst/>
                          <a:latin typeface="Arial"/>
                          <a:ea typeface="Verdana"/>
                          <a:cs typeface="Arial"/>
                        </a:rPr>
                        <a:t> at present. Revised plan options will require a full cost assessment to be completed on the replan position for Day 1</a:t>
                      </a:r>
                      <a:endParaRPr kumimoji="0" lang="en-US" sz="700" b="0" i="0" u="none" strike="noStrike" kern="1200" cap="none" normalizeH="0" baseline="0">
                        <a:ln>
                          <a:noFill/>
                        </a:ln>
                        <a:solidFill>
                          <a:schemeClr val="tx1"/>
                        </a:solidFill>
                        <a:effectLst/>
                        <a:latin typeface="Arial"/>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303065">
                <a:tc>
                  <a:txBody>
                    <a:bodyPr/>
                    <a:lstStyle/>
                    <a:p>
                      <a:pPr algn="ctr"/>
                      <a:r>
                        <a:rPr lang="en-GB" sz="800" b="1" baseline="0" dirty="0">
                          <a:solidFill>
                            <a:schemeClr val="bg1"/>
                          </a:solidFill>
                          <a:latin typeface="+mn-lt"/>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E5AA8"/>
                    </a:solidFill>
                  </a:tcPr>
                </a:tc>
                <a:tc gridSpan="5">
                  <a:txBody>
                    <a:bodyPr/>
                    <a:lstStyle/>
                    <a:p>
                      <a:pPr lvl="0"/>
                      <a:r>
                        <a:rPr lang="en-GB" sz="650" b="0" i="0" u="none" strike="noStrike" kern="1200" cap="none" normalizeH="0" baseline="0" dirty="0">
                          <a:ln>
                            <a:noFill/>
                          </a:ln>
                          <a:solidFill>
                            <a:schemeClr val="tx1"/>
                          </a:solidFill>
                          <a:effectLst/>
                          <a:latin typeface="+mn-lt"/>
                          <a:ea typeface="Verdana"/>
                          <a:cs typeface="Arial"/>
                        </a:rPr>
                        <a:t>XRN5564 – Gemini sustain – The re-platform and development of the Gemini application and its processes</a:t>
                      </a:r>
                      <a:endParaRPr lang="en-GB" sz="650" b="0" baseline="0" dirty="0">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r>
                        <a:rPr lang="en-US" sz="700" b="1" i="0" u="none" strike="noStrike" kern="1200" cap="none" normalizeH="0" baseline="0">
                          <a:ln>
                            <a:noFill/>
                          </a:ln>
                          <a:solidFill>
                            <a:schemeClr val="tx1"/>
                          </a:solidFill>
                          <a:effectLst/>
                          <a:latin typeface="+mn-lt"/>
                          <a:ea typeface="Verdana"/>
                          <a:cs typeface="Arial"/>
                        </a:rPr>
                        <a:t>XRN5231 Flow Weighted Average (CV)</a:t>
                      </a:r>
                      <a:r>
                        <a:rPr lang="en-GB" sz="700" kern="1200">
                          <a:solidFill>
                            <a:schemeClr val="tx1"/>
                          </a:solidFill>
                          <a:effectLst/>
                          <a:latin typeface="+mn-lt"/>
                          <a:ea typeface="+mn-ea"/>
                          <a:cs typeface="+mn-cs"/>
                        </a:rPr>
                        <a:t> </a:t>
                      </a:r>
                    </a:p>
                    <a:p>
                      <a:pPr lvl="0"/>
                      <a:r>
                        <a:rPr lang="en-GB" sz="700" kern="1200">
                          <a:solidFill>
                            <a:schemeClr val="tx1"/>
                          </a:solidFill>
                          <a:effectLst/>
                          <a:latin typeface="+mn-lt"/>
                          <a:ea typeface="+mn-ea"/>
                          <a:cs typeface="+mn-cs"/>
                        </a:rPr>
                        <a:t>Gemini consequential change part A - PRCMS validation/processing</a:t>
                      </a:r>
                    </a:p>
                    <a:p>
                      <a:pPr lvl="0"/>
                      <a:r>
                        <a:rPr lang="en-GB" sz="700" kern="1200">
                          <a:solidFill>
                            <a:schemeClr val="tx1"/>
                          </a:solidFill>
                          <a:effectLst/>
                          <a:latin typeface="+mn-lt"/>
                          <a:ea typeface="+mn-ea"/>
                          <a:cs typeface="+mn-cs"/>
                        </a:rPr>
                        <a:t>Gemini consequential change part B - LDZ Stock Change and Embedded LDZ Unique Sites</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pic>
        <p:nvPicPr>
          <p:cNvPr id="4" name="Picture 3">
            <a:extLst>
              <a:ext uri="{FF2B5EF4-FFF2-40B4-BE49-F238E27FC236}">
                <a16:creationId xmlns:a16="http://schemas.microsoft.com/office/drawing/2014/main" id="{93003B25-8769-4C8F-407A-50EB5868E15A}"/>
              </a:ext>
            </a:extLst>
          </p:cNvPr>
          <p:cNvPicPr>
            <a:picLocks noChangeAspect="1"/>
          </p:cNvPicPr>
          <p:nvPr/>
        </p:nvPicPr>
        <p:blipFill rotWithShape="1">
          <a:blip r:embed="rId3"/>
          <a:srcRect r="16132"/>
          <a:stretch/>
        </p:blipFill>
        <p:spPr>
          <a:xfrm>
            <a:off x="4500882" y="1085036"/>
            <a:ext cx="4571617" cy="3072747"/>
          </a:xfrm>
          <a:prstGeom prst="rect">
            <a:avLst/>
          </a:prstGeom>
        </p:spPr>
      </p:pic>
      <p:cxnSp>
        <p:nvCxnSpPr>
          <p:cNvPr id="7" name="Straight Connector 6">
            <a:extLst>
              <a:ext uri="{FF2B5EF4-FFF2-40B4-BE49-F238E27FC236}">
                <a16:creationId xmlns:a16="http://schemas.microsoft.com/office/drawing/2014/main" id="{17FC7D8C-DC52-4DC8-BFC4-9785A79FC53E}"/>
              </a:ext>
            </a:extLst>
          </p:cNvPr>
          <p:cNvCxnSpPr>
            <a:cxnSpLocks/>
          </p:cNvCxnSpPr>
          <p:nvPr/>
        </p:nvCxnSpPr>
        <p:spPr>
          <a:xfrm>
            <a:off x="5364088" y="1347614"/>
            <a:ext cx="0" cy="249918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685687"/>
      </p:ext>
    </p:extLst>
  </p:cSld>
  <p:clrMapOvr>
    <a:masterClrMapping/>
  </p:clrMapOvr>
</p:sld>
</file>

<file path=ppt/theme/theme1.xml><?xml version="1.0" encoding="utf-8"?>
<a:theme xmlns:a="http://schemas.openxmlformats.org/drawingml/2006/main" name="Office Theme">
  <a:themeElements>
    <a:clrScheme name="Custom 2">
      <a:dk1>
        <a:srgbClr val="1D3E61"/>
      </a:dk1>
      <a:lt1>
        <a:sysClr val="window" lastClr="FFFFFF"/>
      </a:lt1>
      <a:dk2>
        <a:srgbClr val="3E5AA8"/>
      </a:dk2>
      <a:lt2>
        <a:srgbClr val="84B8DA"/>
      </a:lt2>
      <a:accent1>
        <a:srgbClr val="B1D6E8"/>
      </a:accent1>
      <a:accent2>
        <a:srgbClr val="6440A3"/>
      </a:accent2>
      <a:accent3>
        <a:srgbClr val="56CF9E"/>
      </a:accent3>
      <a:accent4>
        <a:srgbClr val="E65761"/>
      </a:accent4>
      <a:accent5>
        <a:srgbClr val="FCBC55"/>
      </a:accent5>
      <a:accent6>
        <a:srgbClr val="379196"/>
      </a:accent6>
      <a:hlink>
        <a:srgbClr val="40D1F5"/>
      </a:hlink>
      <a:folHlink>
        <a:srgbClr val="D2232A"/>
      </a:folHlink>
    </a:clrScheme>
    <a:fontScheme name="Xoserve">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FB9CDCC5328344A3162B2D7C8A4CE2" ma:contentTypeVersion="16" ma:contentTypeDescription="Create a new document." ma:contentTypeScope="" ma:versionID="ede32156e104b9db28a12065827d15ac">
  <xsd:schema xmlns:xsd="http://www.w3.org/2001/XMLSchema" xmlns:xs="http://www.w3.org/2001/XMLSchema" xmlns:p="http://schemas.microsoft.com/office/2006/metadata/properties" xmlns:ns2="efb0c983-77a3-4edc-9303-e1cb655c76c7" xmlns:ns3="3ee84ff3-1fa2-4b0e-bbc1-9d3729ac2ba9" targetNamespace="http://schemas.microsoft.com/office/2006/metadata/properties" ma:root="true" ma:fieldsID="a8c1c2972ccccfaf548a4caf8c530352" ns2:_="" ns3:_="">
    <xsd:import namespace="efb0c983-77a3-4edc-9303-e1cb655c76c7"/>
    <xsd:import namespace="3ee84ff3-1fa2-4b0e-bbc1-9d3729ac2ba9"/>
    <xsd:element name="properties">
      <xsd:complexType>
        <xsd:sequence>
          <xsd:element name="documentManagement">
            <xsd:complexType>
              <xsd:all>
                <xsd:element ref="ns2:_Flow_SignoffStatus" minOccurs="0"/>
                <xsd:element ref="ns2:Sign_x002d_offBy"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0c983-77a3-4edc-9303-e1cb655c76c7" elementFormDefault="qualified">
    <xsd:import namespace="http://schemas.microsoft.com/office/2006/documentManagement/types"/>
    <xsd:import namespace="http://schemas.microsoft.com/office/infopath/2007/PartnerControls"/>
    <xsd:element name="_Flow_SignoffStatus" ma:index="8" nillable="true" ma:displayName="Sign-off status" ma:internalName="Sign_x002d_off_x0020_status">
      <xsd:simpleType>
        <xsd:restriction base="dms:Text"/>
      </xsd:simpleType>
    </xsd:element>
    <xsd:element name="Sign_x002d_offBy" ma:index="9" nillable="true" ma:displayName="Sign-off By" ma:format="Dropdown" ma:list="UserInfo" ma:SharePointGroup="0" ma:internalName="Sign_x002d_off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b18e80-c0a1-4e4c-a24b-611b5f62a90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edf0d92-15e2-4a18-8841-dbc4ae997dea}" ma:internalName="TaxCatchAll" ma:showField="CatchAllData" ma:web="3ee84ff3-1fa2-4b0e-bbc1-9d3729ac2b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efb0c983-77a3-4edc-9303-e1cb655c76c7" xsi:nil="true"/>
    <TaxCatchAll xmlns="3ee84ff3-1fa2-4b0e-bbc1-9d3729ac2ba9" xsi:nil="true"/>
    <lcf76f155ced4ddcb4097134ff3c332f xmlns="efb0c983-77a3-4edc-9303-e1cb655c76c7">
      <Terms xmlns="http://schemas.microsoft.com/office/infopath/2007/PartnerControls"/>
    </lcf76f155ced4ddcb4097134ff3c332f>
    <Sign_x002d_offBy xmlns="efb0c983-77a3-4edc-9303-e1cb655c76c7">
      <UserInfo>
        <DisplayName/>
        <AccountId xsi:nil="true"/>
        <AccountType/>
      </UserInfo>
    </Sign_x002d_offBy>
  </documentManagement>
</p:properties>
</file>

<file path=customXml/itemProps1.xml><?xml version="1.0" encoding="utf-8"?>
<ds:datastoreItem xmlns:ds="http://schemas.openxmlformats.org/officeDocument/2006/customXml" ds:itemID="{E1F4689F-4B91-4BA1-B375-9764371B2D07}"/>
</file>

<file path=customXml/itemProps2.xml><?xml version="1.0" encoding="utf-8"?>
<ds:datastoreItem xmlns:ds="http://schemas.openxmlformats.org/officeDocument/2006/customXml" ds:itemID="{EA728B58-601E-4027-AF0C-C2329912A912}">
  <ds:schemaRefs>
    <ds:schemaRef ds:uri="http://schemas.microsoft.com/sharepoint/v3/contenttype/forms"/>
  </ds:schemaRefs>
</ds:datastoreItem>
</file>

<file path=customXml/itemProps3.xml><?xml version="1.0" encoding="utf-8"?>
<ds:datastoreItem xmlns:ds="http://schemas.openxmlformats.org/officeDocument/2006/customXml" ds:itemID="{026CA555-216C-4261-AF87-A8E955167736}">
  <ds:schemaRefs>
    <ds:schemaRef ds:uri="2a440afa-4252-4117-9df7-ecb9da4d8559"/>
    <ds:schemaRef ds:uri="http://purl.org/dc/dcmitype/"/>
    <ds:schemaRef ds:uri="http://purl.org/dc/elements/1.1/"/>
    <ds:schemaRef ds:uri="http://schemas.openxmlformats.org/package/2006/metadata/core-properties"/>
    <ds:schemaRef ds:uri="63c1b528-3b6b-4cf2-b13d-93236319d35a"/>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purl.org/dc/terms/"/>
    <ds:schemaRef ds:uri="1ac242c6-bb80-4e2c-8d94-752da52e3643"/>
    <ds:schemaRef ds:uri="334d22e6-bd48-42c0-8478-53ab374ca1ce"/>
  </ds:schemaRefs>
</ds:datastoreItem>
</file>

<file path=docProps/app.xml><?xml version="1.0" encoding="utf-8"?>
<Properties xmlns="http://schemas.openxmlformats.org/officeDocument/2006/extended-properties" xmlns:vt="http://schemas.openxmlformats.org/officeDocument/2006/docPropsVTypes">
  <Template/>
  <TotalTime>0</TotalTime>
  <Words>299</Words>
  <Application>Microsoft Office PowerPoint</Application>
  <PresentationFormat>On-screen Show (16:9)</PresentationFormat>
  <Paragraphs>71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XRN5564 Gemini Sustain Plus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this template</dc:title>
  <dc:creator/>
  <cp:lastModifiedBy/>
  <cp:revision>28</cp:revision>
  <dcterms:created xsi:type="dcterms:W3CDTF">2020-08-12T15:25:03Z</dcterms:created>
  <dcterms:modified xsi:type="dcterms:W3CDTF">2023-04-26T09:30:37Z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0x010100BE4A46900855F54F8B1B4A69CC14CF6B</vt:lpwstr>
  </property>
  <property fmtid="{D5CDD505-2E9C-101B-9397-08002B2CF9AE}" pid="3" name="ppcDepartment">
    <vt:lpwstr>53;#Communications|4eb75792-310c-4340-9b16-fa97df071d2d</vt:lpwstr>
  </property>
  <property fmtid="{D5CDD505-2E9C-101B-9397-08002B2CF9AE}" pid="4" name="DocumentType">
    <vt:lpwstr>70;#Template|aa851b79-e671-40ab-aebb-d6113815f54a</vt:lpwstr>
  </property>
</Properties>
</file>