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BF00"/>
    <a:srgbClr val="FFFFFF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233034-7561-4113-80D8-C2BE9A706E3F}" v="243" dt="2023-01-25T15:56:38.963"/>
    <p1510:client id="{C1375695-DAF3-452E-9267-DAC9B714E629}" v="179" vWet="183" dt="2023-01-25T12:07:37.4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Cole" userId="70e99802-3512-48a6-b6ac-354852db8eb5" providerId="ADAL" clId="{63233034-7561-4113-80D8-C2BE9A706E3F}"/>
    <pc:docChg chg="undo custSel modSld">
      <pc:chgData name="William Cole" userId="70e99802-3512-48a6-b6ac-354852db8eb5" providerId="ADAL" clId="{63233034-7561-4113-80D8-C2BE9A706E3F}" dt="2023-01-25T15:56:38.963" v="367" actId="20577"/>
      <pc:docMkLst>
        <pc:docMk/>
      </pc:docMkLst>
      <pc:sldChg chg="addSp delSp modSp mod">
        <pc:chgData name="William Cole" userId="70e99802-3512-48a6-b6ac-354852db8eb5" providerId="ADAL" clId="{63233034-7561-4113-80D8-C2BE9A706E3F}" dt="2023-01-25T15:56:38.963" v="367" actId="20577"/>
        <pc:sldMkLst>
          <pc:docMk/>
          <pc:sldMk cId="416191731" sldId="885"/>
        </pc:sldMkLst>
        <pc:spChg chg="mod">
          <ac:chgData name="William Cole" userId="70e99802-3512-48a6-b6ac-354852db8eb5" providerId="ADAL" clId="{63233034-7561-4113-80D8-C2BE9A706E3F}" dt="2023-01-24T09:19:02.936" v="17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William Cole" userId="70e99802-3512-48a6-b6ac-354852db8eb5" providerId="ADAL" clId="{63233034-7561-4113-80D8-C2BE9A706E3F}" dt="2023-01-25T15:56:38.963" v="367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  <pc:picChg chg="add del mod">
          <ac:chgData name="William Cole" userId="70e99802-3512-48a6-b6ac-354852db8eb5" providerId="ADAL" clId="{63233034-7561-4113-80D8-C2BE9A706E3F}" dt="2023-01-25T14:46:51.202" v="318" actId="478"/>
          <ac:picMkLst>
            <pc:docMk/>
            <pc:sldMk cId="416191731" sldId="885"/>
            <ac:picMk id="18" creationId="{D883CE4C-53EF-4B62-8C8C-D961B9CAE4CB}"/>
          </ac:picMkLst>
        </pc:picChg>
        <pc:picChg chg="add mod">
          <ac:chgData name="William Cole" userId="70e99802-3512-48a6-b6ac-354852db8eb5" providerId="ADAL" clId="{63233034-7561-4113-80D8-C2BE9A706E3F}" dt="2023-01-25T14:46:59.617" v="321" actId="14100"/>
          <ac:picMkLst>
            <pc:docMk/>
            <pc:sldMk cId="416191731" sldId="885"/>
            <ac:picMk id="19" creationId="{45B55DF8-819C-478A-8D10-CDA2C4F69DBD}"/>
          </ac:picMkLst>
        </pc:picChg>
        <pc:picChg chg="del">
          <ac:chgData name="William Cole" userId="70e99802-3512-48a6-b6ac-354852db8eb5" providerId="ADAL" clId="{63233034-7561-4113-80D8-C2BE9A706E3F}" dt="2023-01-24T09:16:50.980" v="1" actId="478"/>
          <ac:picMkLst>
            <pc:docMk/>
            <pc:sldMk cId="416191731" sldId="885"/>
            <ac:picMk id="19" creationId="{A59869BA-6BFE-481C-8133-F4AD422A093E}"/>
          </ac:picMkLst>
        </pc:picChg>
      </pc:sldChg>
    </pc:docChg>
  </pc:docChgLst>
  <pc:docChgLst>
    <pc:chgData name="Tracy OConnor" userId="c165d205-f988-41c6-a790-ae0515e39fe0" providerId="ADAL" clId="{C1375695-DAF3-452E-9267-DAC9B714E629}"/>
    <pc:docChg chg="modSld">
      <pc:chgData name="Tracy OConnor" userId="c165d205-f988-41c6-a790-ae0515e39fe0" providerId="ADAL" clId="{C1375695-DAF3-452E-9267-DAC9B714E629}" dt="2023-01-25T10:10:27.757" v="178" actId="20577"/>
      <pc:docMkLst>
        <pc:docMk/>
      </pc:docMkLst>
      <pc:sldChg chg="modSp mod">
        <pc:chgData name="Tracy OConnor" userId="c165d205-f988-41c6-a790-ae0515e39fe0" providerId="ADAL" clId="{C1375695-DAF3-452E-9267-DAC9B714E629}" dt="2023-01-25T10:10:27.757" v="178" actId="20577"/>
        <pc:sldMkLst>
          <pc:docMk/>
          <pc:sldMk cId="416191731" sldId="885"/>
        </pc:sldMkLst>
        <pc:spChg chg="mod">
          <ac:chgData name="Tracy OConnor" userId="c165d205-f988-41c6-a790-ae0515e39fe0" providerId="ADAL" clId="{C1375695-DAF3-452E-9267-DAC9B714E629}" dt="2023-01-25T09:22:06.279" v="25" actId="20577"/>
          <ac:spMkLst>
            <pc:docMk/>
            <pc:sldMk cId="416191731" sldId="885"/>
            <ac:spMk id="3" creationId="{84CF33AE-F5D0-4DB5-A281-A025ECF07D2B}"/>
          </ac:spMkLst>
        </pc:spChg>
        <pc:graphicFrameChg chg="mod modGraphic">
          <ac:chgData name="Tracy OConnor" userId="c165d205-f988-41c6-a790-ae0515e39fe0" providerId="ADAL" clId="{C1375695-DAF3-452E-9267-DAC9B714E629}" dt="2023-01-25T10:10:27.757" v="178" actId="20577"/>
          <ac:graphicFrameMkLst>
            <pc:docMk/>
            <pc:sldMk cId="416191731" sldId="885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25/01/2023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75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7078073"/>
              </p:ext>
            </p:extLst>
          </p:nvPr>
        </p:nvGraphicFramePr>
        <p:xfrm>
          <a:off x="193884" y="368406"/>
          <a:ext cx="8756232" cy="4566267"/>
        </p:xfrm>
        <a:graphic>
          <a:graphicData uri="http://schemas.openxmlformats.org/drawingml/2006/table">
            <a:tbl>
              <a:tblPr firstRow="1" bandRow="1"/>
              <a:tblGrid>
                <a:gridCol w="1705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309">
                  <a:extLst>
                    <a:ext uri="{9D8B030D-6E8A-4147-A177-3AD203B41FA5}">
                      <a16:colId xmlns:a16="http://schemas.microsoft.com/office/drawing/2014/main" val="2880710429"/>
                    </a:ext>
                  </a:extLst>
                </a:gridCol>
                <a:gridCol w="24091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0849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Overall</a:t>
                      </a:r>
                      <a:r>
                        <a:rPr lang="en-GB" sz="1050" b="1" i="0" baseline="0">
                          <a:solidFill>
                            <a:srgbClr val="FFFFFF"/>
                          </a:solidFill>
                          <a:latin typeface="+mn-lt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849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8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+mn-lt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849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                                             Status</a:t>
                      </a:r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>
                        <a:latin typeface="+mn-lt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10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Overall release is tracking Amber, Start up and initiation phase is in progress. Build commenced and in progress</a:t>
                      </a:r>
                      <a:endParaRPr lang="en-US" sz="700" b="0" i="0" u="none" strike="noStrike" kern="1200" cap="none" normalizeH="0" baseline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​Progress update:​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7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 up and initiation phase is in progress and on track to be completed 02/02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 Level1 &amp; Level2 milestones approved at DSC+ Change Decision board against approved detailed project plan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Build phase commenced on 28/11 on track for completion against milestone of 10/02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integration testing test cases approved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7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Commenced system integration testing on 23/01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7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February </a:t>
                      </a:r>
                      <a:r>
                        <a:rPr lang="en-GB" sz="700" b="1" i="0" u="none" strike="noStrike" kern="1200" cap="none" normalizeH="0" baseline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ChMC</a:t>
                      </a:r>
                      <a:r>
                        <a:rPr lang="en-GB" sz="7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None</a:t>
                      </a:r>
                      <a:endParaRPr lang="en-US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/>
                    </a:p>
                    <a:p>
                      <a:pPr marL="0" indent="0" algn="l">
                        <a:buNone/>
                      </a:pPr>
                      <a:r>
                        <a:rPr lang="en-US" sz="700"/>
                        <a:t>  </a:t>
                      </a:r>
                    </a:p>
                    <a:p>
                      <a:pPr marL="0" indent="0" algn="l">
                        <a:buNone/>
                      </a:pPr>
                      <a:endParaRPr lang="en-US" sz="7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None/>
                      </a:pPr>
                      <a:endParaRPr lang="en-US" sz="700"/>
                    </a:p>
                    <a:p>
                      <a:pPr marL="0" indent="0" algn="l">
                        <a:buNone/>
                      </a:pPr>
                      <a:endParaRPr lang="en-US" sz="7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80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/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Poppins" panose="000005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8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Poppins" panose="00000500000000000000" pitchFamily="2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 panose="00000500000000000000" pitchFamily="2" charset="0"/>
                        </a:rPr>
                        <a:t>Implementation date of 24</a:t>
                      </a:r>
                      <a:r>
                        <a:rPr lang="en-GB" sz="800" b="0" i="0" u="none" strike="noStrike" kern="1200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 panose="00000500000000000000" pitchFamily="2" charset="0"/>
                        </a:rPr>
                        <a:t>th</a:t>
                      </a:r>
                      <a:r>
                        <a:rPr lang="en-GB" sz="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 panose="00000500000000000000" pitchFamily="2" charset="0"/>
                        </a:rPr>
                        <a:t> June, with a contingency implementation date of 1</a:t>
                      </a:r>
                      <a:r>
                        <a:rPr lang="en-GB" sz="800" b="0" i="0" u="none" strike="noStrike" kern="1200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 panose="00000500000000000000" pitchFamily="2" charset="0"/>
                        </a:rPr>
                        <a:t>st</a:t>
                      </a:r>
                      <a:r>
                        <a:rPr lang="en-GB" sz="8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Poppins" panose="00000500000000000000" pitchFamily="2" charset="0"/>
                        </a:rPr>
                        <a:t> July</a:t>
                      </a:r>
                      <a:endParaRPr lang="en-GB" sz="8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80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5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7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Poppins"/>
                        </a:rPr>
                        <a:t>Medium 68572 - There is a risk that code changes made for different XRNs within the release will become interdependent because they will be affecting commons objects in the system(s). Mitigation Action – monitoring the risk with ongoing conversations with supplier. Currently no interdependency has been highlighted, will continue to monitor to the end of build. Expecting confirmation by 27/01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084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7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en-US" sz="700" b="0" i="0" u="none" strike="noStrike" kern="1200" noProof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Forecast to complete delivery against approved BER </a:t>
                      </a:r>
                      <a:endParaRPr kumimoji="0" lang="en-US" sz="70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7095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rtl="0" fontAlgn="base"/>
                      <a:r>
                        <a:rPr lang="en-US" sz="6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XRN5091 - Deferral of creation of Class change reads at transfer of ownership</a:t>
                      </a:r>
                    </a:p>
                    <a:p>
                      <a:pPr rtl="0" fontAlgn="base"/>
                      <a:r>
                        <a:rPr lang="en-US" sz="600" b="1" i="0" u="none" strike="noStrike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XRN5186 - MOD0701 – Aligning Capacity booking under the UNC and arrangements set out in relevant NEXAs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044" y="-58462"/>
            <a:ext cx="8229600" cy="637580"/>
          </a:xfrm>
        </p:spPr>
        <p:txBody>
          <a:bodyPr>
            <a:normAutofit/>
          </a:bodyPr>
          <a:lstStyle/>
          <a:p>
            <a:r>
              <a:rPr lang="en-GB" sz="1600">
                <a:latin typeface="Arial"/>
                <a:cs typeface="Arial"/>
              </a:rPr>
              <a:t>XRN5562 – June 23 Major Release- Status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F33AE-F5D0-4DB5-A281-A025ECF07D2B}"/>
              </a:ext>
            </a:extLst>
          </p:cNvPr>
          <p:cNvSpPr txBox="1"/>
          <p:nvPr/>
        </p:nvSpPr>
        <p:spPr>
          <a:xfrm>
            <a:off x="0" y="4977629"/>
            <a:ext cx="1600118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/>
              <a:t>Slide updated on 24</a:t>
            </a:r>
            <a:r>
              <a:rPr lang="en-GB" sz="700" baseline="30000"/>
              <a:t>th</a:t>
            </a:r>
            <a:r>
              <a:rPr lang="en-GB" sz="700"/>
              <a:t> January 2023</a:t>
            </a:r>
            <a:endParaRPr lang="en-GB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F69C754-A2B7-42E7-A95D-34326B9ADA63}"/>
              </a:ext>
            </a:extLst>
          </p:cNvPr>
          <p:cNvGrpSpPr/>
          <p:nvPr/>
        </p:nvGrpSpPr>
        <p:grpSpPr>
          <a:xfrm>
            <a:off x="4505498" y="2817600"/>
            <a:ext cx="2861652" cy="200055"/>
            <a:chOff x="4309575" y="3517379"/>
            <a:chExt cx="2861652" cy="20005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00F5C7A-7DE9-4E56-920B-E5E147C6EBD4}"/>
                </a:ext>
              </a:extLst>
            </p:cNvPr>
            <p:cNvGrpSpPr/>
            <p:nvPr/>
          </p:nvGrpSpPr>
          <p:grpSpPr>
            <a:xfrm>
              <a:off x="4309575" y="3517379"/>
              <a:ext cx="741910" cy="200055"/>
              <a:chOff x="4089862" y="3477140"/>
              <a:chExt cx="741910" cy="200055"/>
            </a:xfrm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891FDCCB-752F-418A-A9D0-310AC089410C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10FF982-1EC8-4484-862D-7340064BDED9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Complete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4EC52DCE-2008-4732-9AA5-A47EAAD5CBDF}"/>
                </a:ext>
              </a:extLst>
            </p:cNvPr>
            <p:cNvGrpSpPr/>
            <p:nvPr/>
          </p:nvGrpSpPr>
          <p:grpSpPr>
            <a:xfrm>
              <a:off x="5080579" y="3517379"/>
              <a:ext cx="741910" cy="200055"/>
              <a:chOff x="4089862" y="3477140"/>
              <a:chExt cx="741910" cy="200055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42C43FFD-9FF3-4EF1-B48C-F3F52EAB4D74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rgbClr val="9CCB3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11F1660-03A9-4421-90E7-6B9A8D68AEE8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On Track</a:t>
                </a: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1CBDC873-8ACE-4B55-84C1-36CCD1380D6D}"/>
                </a:ext>
              </a:extLst>
            </p:cNvPr>
            <p:cNvGrpSpPr/>
            <p:nvPr/>
          </p:nvGrpSpPr>
          <p:grpSpPr>
            <a:xfrm>
              <a:off x="5795473" y="3517379"/>
              <a:ext cx="741910" cy="200055"/>
              <a:chOff x="4089862" y="3477140"/>
              <a:chExt cx="741910" cy="200055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19A3E629-54CF-4D8C-97CB-B2D239AF49B7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86036A5-BDBE-46A6-A94B-1D2E719FA5F1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At Risk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B859870-D5CA-454D-8299-952E351E1D55}"/>
                </a:ext>
              </a:extLst>
            </p:cNvPr>
            <p:cNvGrpSpPr/>
            <p:nvPr/>
          </p:nvGrpSpPr>
          <p:grpSpPr>
            <a:xfrm>
              <a:off x="6429317" y="3517379"/>
              <a:ext cx="741910" cy="200055"/>
              <a:chOff x="4089862" y="3477140"/>
              <a:chExt cx="741910" cy="200055"/>
            </a:xfrm>
          </p:grpSpPr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95DF9D2D-2684-4464-B881-A3FC48AD853F}"/>
                  </a:ext>
                </a:extLst>
              </p:cNvPr>
              <p:cNvSpPr/>
              <p:nvPr/>
            </p:nvSpPr>
            <p:spPr>
              <a:xfrm>
                <a:off x="4089862" y="3562003"/>
                <a:ext cx="54033" cy="45719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875BF0E-EAFE-431D-A9BE-CBF56ED4E5D5}"/>
                  </a:ext>
                </a:extLst>
              </p:cNvPr>
              <p:cNvSpPr txBox="1"/>
              <p:nvPr/>
            </p:nvSpPr>
            <p:spPr>
              <a:xfrm>
                <a:off x="4116878" y="3477140"/>
                <a:ext cx="714894" cy="200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700"/>
                  <a:t>Overdue</a:t>
                </a:r>
              </a:p>
            </p:txBody>
          </p:sp>
        </p:grp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45B55DF8-819C-478A-8D10-CDA2C4F69D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8383" y="1342889"/>
            <a:ext cx="4527746" cy="133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91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/>
        <AccountId xsi:nil="true"/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C15D84-508C-4EE5-A0F6-322683A1A209}"/>
</file>

<file path=customXml/itemProps2.xml><?xml version="1.0" encoding="utf-8"?>
<ds:datastoreItem xmlns:ds="http://schemas.openxmlformats.org/officeDocument/2006/customXml" ds:itemID="{EE966AA5-3D01-4B81-BAE0-8020A2E16EFF}">
  <ds:schemaRefs>
    <ds:schemaRef ds:uri="1d4f23ef-4afa-40fd-a5e1-d3c4698d890d"/>
    <ds:schemaRef ds:uri="7428f75e-dcb2-4094-9cbd-7276f0563d7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XRN5562 – June 23 Major Release-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revision>1</cp:revision>
  <dcterms:created xsi:type="dcterms:W3CDTF">2018-09-02T17:12:15Z</dcterms:created>
  <dcterms:modified xsi:type="dcterms:W3CDTF">2023-01-25T15:56:40Z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  <property fmtid="{D5CDD505-2E9C-101B-9397-08002B2CF9AE}" pid="11" name="MediaServiceImageTags">
    <vt:lpwstr/>
  </property>
  <property fmtid="{D5CDD505-2E9C-101B-9397-08002B2CF9AE}" pid="12" name="_SourceUrl">
    <vt:lpwstr/>
  </property>
  <property fmtid="{D5CDD505-2E9C-101B-9397-08002B2CF9AE}" pid="13" name="_SharedFileIndex">
    <vt:lpwstr/>
  </property>
</Properties>
</file>