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885" r:id="rId5"/>
    <p:sldId id="298" r:id="rId6"/>
    <p:sldId id="297" r:id="rId7"/>
    <p:sldId id="305" r:id="rId8"/>
    <p:sldId id="295" r:id="rId9"/>
    <p:sldId id="306" r:id="rId10"/>
    <p:sldId id="311" r:id="rId11"/>
    <p:sldId id="310" r:id="rId12"/>
    <p:sldId id="288"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Rigby, James" initials="RJ" lastIdx="5" clrIdx="1">
    <p:extLst>
      <p:ext uri="{19B8F6BF-5375-455C-9EA6-DF929625EA0E}">
        <p15:presenceInfo xmlns:p15="http://schemas.microsoft.com/office/powerpoint/2012/main" userId="S-1-5-21-4145888014-839675345-3125187760-6243" providerId="AD"/>
      </p:ext>
    </p:extLst>
  </p:cmAuthor>
  <p:cmAuthor id="3" name="Chris Silk" initials="CS" lastIdx="5" clrIdx="2">
    <p:extLst>
      <p:ext uri="{19B8F6BF-5375-455C-9EA6-DF929625EA0E}">
        <p15:presenceInfo xmlns:p15="http://schemas.microsoft.com/office/powerpoint/2012/main" userId="S-1-5-21-4145888014-839675345-3125187760-5160" providerId="AD"/>
      </p:ext>
    </p:extLst>
  </p:cmAuthor>
  <p:cmAuthor id="4" name="Tambe, Surfaraz" initials="TS" lastIdx="11" clrIdx="3">
    <p:extLst>
      <p:ext uri="{19B8F6BF-5375-455C-9EA6-DF929625EA0E}">
        <p15:presenceInfo xmlns:p15="http://schemas.microsoft.com/office/powerpoint/2012/main" userId="S::surfaraz.tambe@xoserve.com::21ae2c14-c22c-44a4-a0d0-23dd8613b14c" providerId="AD"/>
      </p:ext>
    </p:extLst>
  </p:cmAuthor>
  <p:cmAuthor id="5" name="Tracy OConnor" initials="TO" lastIdx="6" clrIdx="4">
    <p:extLst>
      <p:ext uri="{19B8F6BF-5375-455C-9EA6-DF929625EA0E}">
        <p15:presenceInfo xmlns:p15="http://schemas.microsoft.com/office/powerpoint/2012/main" userId="S::tracy.oconnor@xoserve.com::c165d205-f988-41c6-a790-ae0515e39fe0" providerId="AD"/>
      </p:ext>
    </p:extLst>
  </p:cmAuthor>
  <p:cmAuthor id="6" name="Tara Ross" initials="TR" lastIdx="2" clrIdx="5">
    <p:extLst>
      <p:ext uri="{19B8F6BF-5375-455C-9EA6-DF929625EA0E}">
        <p15:presenceInfo xmlns:p15="http://schemas.microsoft.com/office/powerpoint/2012/main" userId="S::tara.ross@xoserve.com::eebeb48c-0abb-434f-9a90-69fd5ba601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B3B"/>
    <a:srgbClr val="FFBF00"/>
    <a:srgbClr val="FFFFFF"/>
    <a:srgbClr val="B1D6E8"/>
    <a:srgbClr val="CCFF99"/>
    <a:srgbClr val="40D1F5"/>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412A45-EADD-4E43-A3C7-EC1D657506F1}" vWet="2" dt="2023-01-25T09:40:20.912"/>
    <p1510:client id="{B2306D88-17A7-4541-962C-EDE33E88A3F2}" v="154" dt="2023-01-25T11:00:12.715"/>
    <p1510:client id="{B7EC9626-77A6-4F39-5311-35A8C6E691EB}" v="30" dt="2023-01-27T13:06:21.9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y OConnor" userId="c165d205-f988-41c6-a790-ae0515e39fe0" providerId="ADAL" clId="{40412A45-EADD-4E43-A3C7-EC1D657506F1}"/>
    <pc:docChg chg="modSld">
      <pc:chgData name="Tracy OConnor" userId="c165d205-f988-41c6-a790-ae0515e39fe0" providerId="ADAL" clId="{40412A45-EADD-4E43-A3C7-EC1D657506F1}" dt="2023-01-25T09:29:31.934" v="3" actId="20577"/>
      <pc:docMkLst>
        <pc:docMk/>
      </pc:docMkLst>
      <pc:sldChg chg="modSp mod">
        <pc:chgData name="Tracy OConnor" userId="c165d205-f988-41c6-a790-ae0515e39fe0" providerId="ADAL" clId="{40412A45-EADD-4E43-A3C7-EC1D657506F1}" dt="2023-01-25T09:29:31.934" v="3" actId="20577"/>
        <pc:sldMkLst>
          <pc:docMk/>
          <pc:sldMk cId="416191731" sldId="885"/>
        </pc:sldMkLst>
        <pc:graphicFrameChg chg="modGraphic">
          <ac:chgData name="Tracy OConnor" userId="c165d205-f988-41c6-a790-ae0515e39fe0" providerId="ADAL" clId="{40412A45-EADD-4E43-A3C7-EC1D657506F1}" dt="2023-01-25T09:29:31.934" v="3" actId="20577"/>
          <ac:graphicFrameMkLst>
            <pc:docMk/>
            <pc:sldMk cId="416191731" sldId="885"/>
            <ac:graphicFrameMk id="4" creationId="{60E62DC6-3EBE-4901-B700-870330337CDA}"/>
          </ac:graphicFrameMkLst>
        </pc:graphicFrameChg>
      </pc:sldChg>
    </pc:docChg>
  </pc:docChgLst>
  <pc:docChgLst>
    <pc:chgData name="Surfaraz Tambe" userId="21ae2c14-c22c-44a4-a0d0-23dd8613b14c" providerId="ADAL" clId="{B2306D88-17A7-4541-962C-EDE33E88A3F2}"/>
    <pc:docChg chg="undo custSel addSld modSld">
      <pc:chgData name="Surfaraz Tambe" userId="21ae2c14-c22c-44a4-a0d0-23dd8613b14c" providerId="ADAL" clId="{B2306D88-17A7-4541-962C-EDE33E88A3F2}" dt="2023-01-25T11:00:12.714" v="568"/>
      <pc:docMkLst>
        <pc:docMk/>
      </pc:docMkLst>
      <pc:sldChg chg="add">
        <pc:chgData name="Surfaraz Tambe" userId="21ae2c14-c22c-44a4-a0d0-23dd8613b14c" providerId="ADAL" clId="{B2306D88-17A7-4541-962C-EDE33E88A3F2}" dt="2023-01-25T11:00:12.714" v="568"/>
        <pc:sldMkLst>
          <pc:docMk/>
          <pc:sldMk cId="3653749228" sldId="288"/>
        </pc:sldMkLst>
      </pc:sldChg>
      <pc:sldChg chg="delSp add setBg delDesignElem">
        <pc:chgData name="Surfaraz Tambe" userId="21ae2c14-c22c-44a4-a0d0-23dd8613b14c" providerId="ADAL" clId="{B2306D88-17A7-4541-962C-EDE33E88A3F2}" dt="2023-01-25T11:00:12.714" v="568"/>
        <pc:sldMkLst>
          <pc:docMk/>
          <pc:sldMk cId="3629140726" sldId="295"/>
        </pc:sldMkLst>
        <pc:spChg chg="del">
          <ac:chgData name="Surfaraz Tambe" userId="21ae2c14-c22c-44a4-a0d0-23dd8613b14c" providerId="ADAL" clId="{B2306D88-17A7-4541-962C-EDE33E88A3F2}" dt="2023-01-25T11:00:12.714" v="568"/>
          <ac:spMkLst>
            <pc:docMk/>
            <pc:sldMk cId="3629140726" sldId="295"/>
            <ac:spMk id="1033" creationId="{1A95671B-3CC6-4792-9114-B74FAEA224E6}"/>
          </ac:spMkLst>
        </pc:spChg>
      </pc:sldChg>
      <pc:sldChg chg="add">
        <pc:chgData name="Surfaraz Tambe" userId="21ae2c14-c22c-44a4-a0d0-23dd8613b14c" providerId="ADAL" clId="{B2306D88-17A7-4541-962C-EDE33E88A3F2}" dt="2023-01-25T11:00:12.714" v="568"/>
        <pc:sldMkLst>
          <pc:docMk/>
          <pc:sldMk cId="918535726" sldId="297"/>
        </pc:sldMkLst>
      </pc:sldChg>
      <pc:sldChg chg="add">
        <pc:chgData name="Surfaraz Tambe" userId="21ae2c14-c22c-44a4-a0d0-23dd8613b14c" providerId="ADAL" clId="{B2306D88-17A7-4541-962C-EDE33E88A3F2}" dt="2023-01-25T11:00:12.714" v="568"/>
        <pc:sldMkLst>
          <pc:docMk/>
          <pc:sldMk cId="1924799795" sldId="298"/>
        </pc:sldMkLst>
      </pc:sldChg>
      <pc:sldChg chg="add">
        <pc:chgData name="Surfaraz Tambe" userId="21ae2c14-c22c-44a4-a0d0-23dd8613b14c" providerId="ADAL" clId="{B2306D88-17A7-4541-962C-EDE33E88A3F2}" dt="2023-01-25T11:00:12.714" v="568"/>
        <pc:sldMkLst>
          <pc:docMk/>
          <pc:sldMk cId="4000197830" sldId="305"/>
        </pc:sldMkLst>
      </pc:sldChg>
      <pc:sldChg chg="add">
        <pc:chgData name="Surfaraz Tambe" userId="21ae2c14-c22c-44a4-a0d0-23dd8613b14c" providerId="ADAL" clId="{B2306D88-17A7-4541-962C-EDE33E88A3F2}" dt="2023-01-25T11:00:12.714" v="568"/>
        <pc:sldMkLst>
          <pc:docMk/>
          <pc:sldMk cId="3645616842" sldId="306"/>
        </pc:sldMkLst>
      </pc:sldChg>
      <pc:sldChg chg="add">
        <pc:chgData name="Surfaraz Tambe" userId="21ae2c14-c22c-44a4-a0d0-23dd8613b14c" providerId="ADAL" clId="{B2306D88-17A7-4541-962C-EDE33E88A3F2}" dt="2023-01-25T11:00:12.714" v="568"/>
        <pc:sldMkLst>
          <pc:docMk/>
          <pc:sldMk cId="3020361547" sldId="310"/>
        </pc:sldMkLst>
      </pc:sldChg>
      <pc:sldChg chg="add">
        <pc:chgData name="Surfaraz Tambe" userId="21ae2c14-c22c-44a4-a0d0-23dd8613b14c" providerId="ADAL" clId="{B2306D88-17A7-4541-962C-EDE33E88A3F2}" dt="2023-01-25T11:00:12.714" v="568"/>
        <pc:sldMkLst>
          <pc:docMk/>
          <pc:sldMk cId="1492516695" sldId="311"/>
        </pc:sldMkLst>
      </pc:sldChg>
      <pc:sldChg chg="addSp delSp modSp mod">
        <pc:chgData name="Surfaraz Tambe" userId="21ae2c14-c22c-44a4-a0d0-23dd8613b14c" providerId="ADAL" clId="{B2306D88-17A7-4541-962C-EDE33E88A3F2}" dt="2023-01-25T09:43:56.313" v="566" actId="20577"/>
        <pc:sldMkLst>
          <pc:docMk/>
          <pc:sldMk cId="416191731" sldId="885"/>
        </pc:sldMkLst>
        <pc:spChg chg="mod">
          <ac:chgData name="Surfaraz Tambe" userId="21ae2c14-c22c-44a4-a0d0-23dd8613b14c" providerId="ADAL" clId="{B2306D88-17A7-4541-962C-EDE33E88A3F2}" dt="2023-01-25T09:41:18.317" v="446" actId="6549"/>
          <ac:spMkLst>
            <pc:docMk/>
            <pc:sldMk cId="416191731" sldId="885"/>
            <ac:spMk id="3" creationId="{84CF33AE-F5D0-4DB5-A281-A025ECF07D2B}"/>
          </ac:spMkLst>
        </pc:spChg>
        <pc:spChg chg="mod">
          <ac:chgData name="Surfaraz Tambe" userId="21ae2c14-c22c-44a4-a0d0-23dd8613b14c" providerId="ADAL" clId="{B2306D88-17A7-4541-962C-EDE33E88A3F2}" dt="2023-01-23T10:01:06.327" v="388" actId="207"/>
          <ac:spMkLst>
            <pc:docMk/>
            <pc:sldMk cId="416191731" sldId="885"/>
            <ac:spMk id="7" creationId="{891FDCCB-752F-418A-A9D0-310AC089410C}"/>
          </ac:spMkLst>
        </pc:spChg>
        <pc:spChg chg="mod">
          <ac:chgData name="Surfaraz Tambe" userId="21ae2c14-c22c-44a4-a0d0-23dd8613b14c" providerId="ADAL" clId="{B2306D88-17A7-4541-962C-EDE33E88A3F2}" dt="2023-01-23T10:01:53.649" v="402" actId="1076"/>
          <ac:spMkLst>
            <pc:docMk/>
            <pc:sldMk cId="416191731" sldId="885"/>
            <ac:spMk id="8" creationId="{D10FF982-1EC8-4484-862D-7340064BDED9}"/>
          </ac:spMkLst>
        </pc:spChg>
        <pc:spChg chg="mod">
          <ac:chgData name="Surfaraz Tambe" userId="21ae2c14-c22c-44a4-a0d0-23dd8613b14c" providerId="ADAL" clId="{B2306D88-17A7-4541-962C-EDE33E88A3F2}" dt="2023-01-23T10:00:42.881" v="385" actId="1038"/>
          <ac:spMkLst>
            <pc:docMk/>
            <pc:sldMk cId="416191731" sldId="885"/>
            <ac:spMk id="10" creationId="{42C43FFD-9FF3-4EF1-B48C-F3F52EAB4D74}"/>
          </ac:spMkLst>
        </pc:spChg>
        <pc:spChg chg="mod">
          <ac:chgData name="Surfaraz Tambe" userId="21ae2c14-c22c-44a4-a0d0-23dd8613b14c" providerId="ADAL" clId="{B2306D88-17A7-4541-962C-EDE33E88A3F2}" dt="2023-01-23T10:01:55.901" v="403" actId="1076"/>
          <ac:spMkLst>
            <pc:docMk/>
            <pc:sldMk cId="416191731" sldId="885"/>
            <ac:spMk id="11" creationId="{C11F1660-03A9-4421-90E7-6B9A8D68AEE8}"/>
          </ac:spMkLst>
        </pc:spChg>
        <pc:spChg chg="mod">
          <ac:chgData name="Surfaraz Tambe" userId="21ae2c14-c22c-44a4-a0d0-23dd8613b14c" providerId="ADAL" clId="{B2306D88-17A7-4541-962C-EDE33E88A3F2}" dt="2023-01-23T10:02:21.155" v="408" actId="1076"/>
          <ac:spMkLst>
            <pc:docMk/>
            <pc:sldMk cId="416191731" sldId="885"/>
            <ac:spMk id="14" creationId="{586036A5-BDBE-46A6-A94B-1D2E719FA5F1}"/>
          </ac:spMkLst>
        </pc:spChg>
        <pc:spChg chg="mod">
          <ac:chgData name="Surfaraz Tambe" userId="21ae2c14-c22c-44a4-a0d0-23dd8613b14c" providerId="ADAL" clId="{B2306D88-17A7-4541-962C-EDE33E88A3F2}" dt="2023-01-23T10:02:17.706" v="407" actId="1076"/>
          <ac:spMkLst>
            <pc:docMk/>
            <pc:sldMk cId="416191731" sldId="885"/>
            <ac:spMk id="17" creationId="{D875BF0E-EAFE-431D-A9BE-CBF56ED4E5D5}"/>
          </ac:spMkLst>
        </pc:spChg>
        <pc:grpChg chg="mod">
          <ac:chgData name="Surfaraz Tambe" userId="21ae2c14-c22c-44a4-a0d0-23dd8613b14c" providerId="ADAL" clId="{B2306D88-17A7-4541-962C-EDE33E88A3F2}" dt="2023-01-23T10:00:28.212" v="383" actId="1076"/>
          <ac:grpSpMkLst>
            <pc:docMk/>
            <pc:sldMk cId="416191731" sldId="885"/>
            <ac:grpSpMk id="21" creationId="{7F69C754-A2B7-42E7-A95D-34326B9ADA63}"/>
          </ac:grpSpMkLst>
        </pc:grpChg>
        <pc:graphicFrameChg chg="mod modGraphic">
          <ac:chgData name="Surfaraz Tambe" userId="21ae2c14-c22c-44a4-a0d0-23dd8613b14c" providerId="ADAL" clId="{B2306D88-17A7-4541-962C-EDE33E88A3F2}" dt="2023-01-25T09:43:56.313" v="566" actId="20577"/>
          <ac:graphicFrameMkLst>
            <pc:docMk/>
            <pc:sldMk cId="416191731" sldId="885"/>
            <ac:graphicFrameMk id="4" creationId="{60E62DC6-3EBE-4901-B700-870330337CDA}"/>
          </ac:graphicFrameMkLst>
        </pc:graphicFrameChg>
        <pc:picChg chg="add mod ord">
          <ac:chgData name="Surfaraz Tambe" userId="21ae2c14-c22c-44a4-a0d0-23dd8613b14c" providerId="ADAL" clId="{B2306D88-17A7-4541-962C-EDE33E88A3F2}" dt="2023-01-23T10:00:07.598" v="381" actId="167"/>
          <ac:picMkLst>
            <pc:docMk/>
            <pc:sldMk cId="416191731" sldId="885"/>
            <ac:picMk id="18" creationId="{981E577F-012F-4F5B-B637-1300F8B84C40}"/>
          </ac:picMkLst>
        </pc:picChg>
        <pc:picChg chg="del">
          <ac:chgData name="Surfaraz Tambe" userId="21ae2c14-c22c-44a4-a0d0-23dd8613b14c" providerId="ADAL" clId="{B2306D88-17A7-4541-962C-EDE33E88A3F2}" dt="2023-01-23T09:59:31.774" v="374" actId="478"/>
          <ac:picMkLst>
            <pc:docMk/>
            <pc:sldMk cId="416191731" sldId="885"/>
            <ac:picMk id="22" creationId="{12F81F65-5417-4C97-8CA9-B6F5A5FBCC71}"/>
          </ac:picMkLst>
        </pc:picChg>
      </pc:sldChg>
    </pc:docChg>
  </pc:docChgLst>
  <pc:docChgLst>
    <pc:chgData name="Rob Westwood" userId="S::robert.westwood@xoserve.com::53399957-054e-44ed-b453-3a7c18eb0eef" providerId="AD" clId="Web-{B7EC9626-77A6-4F39-5311-35A8C6E691EB}"/>
    <pc:docChg chg="modSld">
      <pc:chgData name="Rob Westwood" userId="S::robert.westwood@xoserve.com::53399957-054e-44ed-b453-3a7c18eb0eef" providerId="AD" clId="Web-{B7EC9626-77A6-4F39-5311-35A8C6E691EB}" dt="2023-01-27T13:06:07.147" v="13"/>
      <pc:docMkLst>
        <pc:docMk/>
      </pc:docMkLst>
      <pc:sldChg chg="modSp">
        <pc:chgData name="Rob Westwood" userId="S::robert.westwood@xoserve.com::53399957-054e-44ed-b453-3a7c18eb0eef" providerId="AD" clId="Web-{B7EC9626-77A6-4F39-5311-35A8C6E691EB}" dt="2023-01-27T13:06:07.147" v="13"/>
        <pc:sldMkLst>
          <pc:docMk/>
          <pc:sldMk cId="416191731" sldId="885"/>
        </pc:sldMkLst>
        <pc:graphicFrameChg chg="mod modGraphic">
          <ac:chgData name="Rob Westwood" userId="S::robert.westwood@xoserve.com::53399957-054e-44ed-b453-3a7c18eb0eef" providerId="AD" clId="Web-{B7EC9626-77A6-4F39-5311-35A8C6E691EB}" dt="2023-01-27T13:06:07.147" v="13"/>
          <ac:graphicFrameMkLst>
            <pc:docMk/>
            <pc:sldMk cId="416191731" sldId="885"/>
            <ac:graphicFrameMk id="4" creationId="{60E62DC6-3EBE-4901-B700-870330337CDA}"/>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27/01/2023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a:p>
        </p:txBody>
      </p:sp>
    </p:spTree>
    <p:extLst>
      <p:ext uri="{BB962C8B-B14F-4D97-AF65-F5344CB8AC3E}">
        <p14:creationId xmlns:p14="http://schemas.microsoft.com/office/powerpoint/2010/main" val="27318755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rise.articulate.com/share/dmgMWdMwtveaf47sp7vFG5XORn_OGH8J"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UKLinkDelivery@xoserve.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981E577F-012F-4F5B-B637-1300F8B84C40}"/>
              </a:ext>
            </a:extLst>
          </p:cNvPr>
          <p:cNvPicPr>
            <a:picLocks noChangeAspect="1"/>
          </p:cNvPicPr>
          <p:nvPr/>
        </p:nvPicPr>
        <p:blipFill>
          <a:blip r:embed="rId3"/>
          <a:stretch>
            <a:fillRect/>
          </a:stretch>
        </p:blipFill>
        <p:spPr>
          <a:xfrm>
            <a:off x="4572000" y="1525885"/>
            <a:ext cx="4118776" cy="1665660"/>
          </a:xfrm>
          <a:prstGeom prst="rect">
            <a:avLst/>
          </a:prstGeom>
        </p:spPr>
      </p:pic>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805490970"/>
              </p:ext>
            </p:extLst>
          </p:nvPr>
        </p:nvGraphicFramePr>
        <p:xfrm>
          <a:off x="193884" y="365549"/>
          <a:ext cx="8756232" cy="4712107"/>
        </p:xfrm>
        <a:graphic>
          <a:graphicData uri="http://schemas.openxmlformats.org/drawingml/2006/table">
            <a:tbl>
              <a:tblPr firstRow="1" bandRow="1"/>
              <a:tblGrid>
                <a:gridCol w="1705070">
                  <a:extLst>
                    <a:ext uri="{9D8B030D-6E8A-4147-A177-3AD203B41FA5}">
                      <a16:colId xmlns:a16="http://schemas.microsoft.com/office/drawing/2014/main" val="20000"/>
                    </a:ext>
                  </a:extLst>
                </a:gridCol>
                <a:gridCol w="2273444">
                  <a:extLst>
                    <a:ext uri="{9D8B030D-6E8A-4147-A177-3AD203B41FA5}">
                      <a16:colId xmlns:a16="http://schemas.microsoft.com/office/drawing/2014/main" val="20001"/>
                    </a:ext>
                  </a:extLst>
                </a:gridCol>
                <a:gridCol w="412302">
                  <a:extLst>
                    <a:ext uri="{9D8B030D-6E8A-4147-A177-3AD203B41FA5}">
                      <a16:colId xmlns:a16="http://schemas.microsoft.com/office/drawing/2014/main" val="20002"/>
                    </a:ext>
                  </a:extLst>
                </a:gridCol>
                <a:gridCol w="1956294">
                  <a:extLst>
                    <a:ext uri="{9D8B030D-6E8A-4147-A177-3AD203B41FA5}">
                      <a16:colId xmlns:a16="http://schemas.microsoft.com/office/drawing/2014/main" val="2880710429"/>
                    </a:ext>
                  </a:extLst>
                </a:gridCol>
                <a:gridCol w="2409122">
                  <a:extLst>
                    <a:ext uri="{9D8B030D-6E8A-4147-A177-3AD203B41FA5}">
                      <a16:colId xmlns:a16="http://schemas.microsoft.com/office/drawing/2014/main" val="20003"/>
                    </a:ext>
                  </a:extLst>
                </a:gridCol>
              </a:tblGrid>
              <a:tr h="240574">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1050" b="1" i="0" dirty="0">
                          <a:solidFill>
                            <a:srgbClr val="FFFFFF"/>
                          </a:solidFill>
                          <a:latin typeface="+mn-lt"/>
                          <a:cs typeface="Arial"/>
                        </a:rPr>
                        <a:t>Overall</a:t>
                      </a:r>
                      <a:r>
                        <a:rPr lang="en-GB" sz="1050" b="1" i="0" baseline="0" dirty="0">
                          <a:solidFill>
                            <a:srgbClr val="FFFFFF"/>
                          </a:solidFill>
                          <a:latin typeface="+mn-lt"/>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26134">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mn-lt"/>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mn-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a:solidFill>
                          <a:schemeClr val="bg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22613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a:cs typeface="Arial"/>
                        </a:rPr>
                        <a:t>RAG</a:t>
                      </a:r>
                      <a:r>
                        <a:rPr lang="en-GB" sz="1050" b="1" baseline="0" dirty="0">
                          <a:solidFill>
                            <a:schemeClr val="bg1"/>
                          </a:solidFill>
                          <a:latin typeface="Arial"/>
                          <a:cs typeface="Arial"/>
                        </a:rPr>
                        <a:t> Status</a:t>
                      </a:r>
                      <a:endParaRPr lang="en-GB" sz="105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1050" b="1">
                        <a:solidFill>
                          <a:schemeClr val="bg1"/>
                        </a:solidFill>
                        <a:latin typeface="+mn-lt"/>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186062">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mn-lt"/>
                          <a:cs typeface="Arial"/>
                        </a:rPr>
                        <a:t>                                             Status</a:t>
                      </a:r>
                      <a:r>
                        <a:rPr lang="en-GB" sz="1050" b="1" baseline="0" dirty="0">
                          <a:solidFill>
                            <a:schemeClr val="bg1"/>
                          </a:solidFill>
                          <a:latin typeface="+mn-lt"/>
                          <a:cs typeface="Arial"/>
                        </a:rPr>
                        <a:t> Justification</a:t>
                      </a:r>
                      <a:endParaRPr lang="en-GB" dirty="0">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18710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a:ea typeface="+mn-ea"/>
                          <a:cs typeface="Arial"/>
                        </a:rPr>
                        <a:t>Schedule</a:t>
                      </a:r>
                    </a:p>
                    <a:p>
                      <a:pPr algn="ctr"/>
                      <a:endParaRPr lang="en-GB" sz="1050" b="1" baseline="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indent="0" algn="l">
                        <a:buFont typeface="Arial" panose="020B0604020202020204" pitchFamily="34" charset="0"/>
                        <a:buNone/>
                      </a:pPr>
                      <a:r>
                        <a:rPr lang="en-GB" sz="700" b="0" i="0" u="none" strike="noStrike" kern="1200" cap="none" normalizeH="0" baseline="0" dirty="0">
                          <a:ln>
                            <a:noFill/>
                          </a:ln>
                          <a:solidFill>
                            <a:schemeClr val="tx1"/>
                          </a:solidFill>
                          <a:effectLst/>
                          <a:latin typeface="+mn-lt"/>
                          <a:ea typeface="+mn-ea"/>
                          <a:cs typeface="+mn-cs"/>
                        </a:rPr>
                        <a:t>Overall release is tracking on target; </a:t>
                      </a:r>
                      <a:r>
                        <a:rPr lang="en-GB" sz="700" b="1" i="0" u="none" strike="noStrike" kern="1200" cap="none" normalizeH="0" baseline="0" dirty="0">
                          <a:ln>
                            <a:noFill/>
                          </a:ln>
                          <a:solidFill>
                            <a:srgbClr val="00B050"/>
                          </a:solidFill>
                          <a:effectLst/>
                          <a:latin typeface="+mn-lt"/>
                          <a:ea typeface="+mn-ea"/>
                          <a:cs typeface="+mn-cs"/>
                        </a:rPr>
                        <a:t>Green</a:t>
                      </a:r>
                      <a:r>
                        <a:rPr lang="en-GB" sz="700" b="1" i="0" u="none" strike="noStrike" kern="1200" cap="none" normalizeH="0" baseline="0" dirty="0">
                          <a:ln>
                            <a:noFill/>
                          </a:ln>
                          <a:solidFill>
                            <a:schemeClr val="tx1"/>
                          </a:solidFill>
                          <a:effectLst/>
                          <a:latin typeface="+mn-lt"/>
                          <a:ea typeface="+mn-ea"/>
                          <a:cs typeface="+mn-cs"/>
                        </a:rPr>
                        <a:t>, </a:t>
                      </a:r>
                      <a:r>
                        <a:rPr lang="en-GB" sz="700" b="0" i="0" u="none" strike="noStrike" kern="1200" cap="none" normalizeH="0" baseline="0" dirty="0">
                          <a:ln>
                            <a:noFill/>
                          </a:ln>
                          <a:solidFill>
                            <a:schemeClr val="tx1"/>
                          </a:solidFill>
                          <a:effectLst/>
                          <a:latin typeface="+mn-lt"/>
                          <a:ea typeface="+mn-ea"/>
                          <a:cs typeface="+mn-cs"/>
                        </a:rPr>
                        <a:t>UK Link regression testing phase completed on 19/01 as per plan. </a:t>
                      </a:r>
                      <a:r>
                        <a:rPr lang="en-GB" sz="700" b="0" dirty="0">
                          <a:solidFill>
                            <a:schemeClr val="tx1"/>
                          </a:solidFill>
                          <a:effectLst/>
                          <a:latin typeface="+mn-lt"/>
                          <a:ea typeface="+mn-ea"/>
                          <a:cs typeface="Poppins"/>
                        </a:rPr>
                        <a:t>Currently on track to complete performance testing phase 17/02</a:t>
                      </a:r>
                      <a:endParaRPr lang="en-US" sz="700" b="1" dirty="0">
                        <a:latin typeface="+mn-lt"/>
                      </a:endParaRPr>
                    </a:p>
                    <a:p>
                      <a:pPr marL="0" indent="0" algn="l">
                        <a:buFont typeface="Arial" panose="020B0604020202020204" pitchFamily="34" charset="0"/>
                        <a:buNone/>
                      </a:pPr>
                      <a:r>
                        <a:rPr lang="en-US" sz="700" b="1" dirty="0">
                          <a:latin typeface="+mn-lt"/>
                        </a:rPr>
                        <a:t>Progress update:</a:t>
                      </a:r>
                    </a:p>
                    <a:p>
                      <a:pPr marL="171450" indent="-171450" algn="l">
                        <a:buFont typeface="Arial" panose="020B0604020202020204" pitchFamily="34" charset="0"/>
                        <a:buChar char="•"/>
                      </a:pPr>
                      <a:r>
                        <a:rPr lang="en-US" sz="700" dirty="0">
                          <a:latin typeface="+mn-lt"/>
                        </a:rPr>
                        <a:t>Regression testing complete on 19/01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dirty="0">
                          <a:latin typeface="+mn-lt"/>
                        </a:rPr>
                        <a:t>Performance testing in progress, on track to complete on 17/02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dirty="0">
                          <a:latin typeface="+mn-lt"/>
                        </a:rPr>
                        <a:t>DDP build for XRN4990 completed on 18/01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dirty="0">
                          <a:latin typeface="+mn-lt"/>
                        </a:rPr>
                        <a:t>DDP testing for XRN4990 in progress, on track to complete by 21/02</a:t>
                      </a:r>
                    </a:p>
                    <a:p>
                      <a:pPr marL="171450" indent="-171450" algn="l">
                        <a:buFont typeface="Arial" panose="020B0604020202020204" pitchFamily="34" charset="0"/>
                        <a:buChar char="•"/>
                      </a:pPr>
                      <a:r>
                        <a:rPr lang="en-GB" sz="700" dirty="0">
                          <a:latin typeface="+mn-lt"/>
                        </a:rPr>
                        <a:t>February 23 Change Awareness Session with Industry participants completed on 24/01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dirty="0">
                          <a:latin typeface="+mn-lt"/>
                        </a:rPr>
                        <a:t>Progress update provided in Shipper Constituency meeting on 25/01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dirty="0">
                          <a:latin typeface="+mn-lt"/>
                        </a:rPr>
                        <a:t>Implementation preparation commenced ready for planned go live on 25/02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dirty="0">
                          <a:latin typeface="+mn-lt"/>
                        </a:rPr>
                        <a:t>Implementation Approach walkthrough included in this </a:t>
                      </a:r>
                      <a:r>
                        <a:rPr lang="en-US" sz="700" dirty="0" err="1">
                          <a:latin typeface="+mn-lt"/>
                        </a:rPr>
                        <a:t>ChMC</a:t>
                      </a:r>
                      <a:r>
                        <a:rPr lang="en-US" sz="700" dirty="0">
                          <a:latin typeface="+mn-lt"/>
                        </a:rPr>
                        <a:t> meeting.</a:t>
                      </a:r>
                    </a:p>
                    <a:p>
                      <a:pPr marL="0" indent="0" algn="l">
                        <a:buFont typeface="Arial" panose="020B0604020202020204" pitchFamily="34" charset="0"/>
                        <a:buNone/>
                      </a:pPr>
                      <a:endParaRPr lang="en-US" sz="700">
                        <a:latin typeface="+mn-lt"/>
                      </a:endParaRPr>
                    </a:p>
                    <a:p>
                      <a:pPr marL="0" indent="0" algn="l">
                        <a:buNone/>
                      </a:pPr>
                      <a:r>
                        <a:rPr lang="en-GB" sz="700" b="1" i="0" u="none" strike="noStrike" kern="1200" cap="none" normalizeH="0" baseline="0" dirty="0">
                          <a:ln>
                            <a:noFill/>
                          </a:ln>
                          <a:solidFill>
                            <a:schemeClr val="tx1"/>
                          </a:solidFill>
                          <a:effectLst/>
                          <a:latin typeface="+mn-lt"/>
                          <a:ea typeface="+mn-ea"/>
                          <a:cs typeface="+mn-cs"/>
                        </a:rPr>
                        <a:t>Decision in February </a:t>
                      </a:r>
                      <a:r>
                        <a:rPr lang="en-GB" sz="700" b="1" i="0" u="none" strike="noStrike" kern="1200" cap="none" normalizeH="0" baseline="0" dirty="0" err="1">
                          <a:ln>
                            <a:noFill/>
                          </a:ln>
                          <a:solidFill>
                            <a:schemeClr val="tx1"/>
                          </a:solidFill>
                          <a:effectLst/>
                          <a:latin typeface="+mn-lt"/>
                          <a:ea typeface="+mn-ea"/>
                          <a:cs typeface="+mn-cs"/>
                        </a:rPr>
                        <a:t>ChMC</a:t>
                      </a:r>
                      <a:r>
                        <a:rPr lang="en-GB" sz="700" b="0" i="0" u="none" strike="noStrike" kern="1200" cap="none" normalizeH="0" baseline="0" dirty="0">
                          <a:ln>
                            <a:noFill/>
                          </a:ln>
                          <a:solidFill>
                            <a:schemeClr val="tx1"/>
                          </a:solidFill>
                          <a:effectLst/>
                          <a:latin typeface="+mn-lt"/>
                          <a:ea typeface="+mn-ea"/>
                          <a:cs typeface="+mn-cs"/>
                        </a:rPr>
                        <a:t>: None</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lgn="l">
                        <a:buFont typeface="Arial" panose="020B0604020202020204" pitchFamily="34" charset="0"/>
                        <a:buNone/>
                      </a:pPr>
                      <a:endParaRPr lang="en-US" sz="800"/>
                    </a:p>
                    <a:p>
                      <a:pPr marL="0" indent="0" algn="l">
                        <a:buNone/>
                      </a:pPr>
                      <a:r>
                        <a:rPr lang="en-US" sz="700" dirty="0"/>
                        <a:t>  </a:t>
                      </a:r>
                    </a:p>
                    <a:p>
                      <a:pPr marL="0" indent="0" algn="l">
                        <a:buNone/>
                      </a:pPr>
                      <a:endParaRPr lang="en-US" sz="700"/>
                    </a:p>
                    <a:p>
                      <a:pPr marL="0" indent="0" algn="l">
                        <a:buNone/>
                      </a:pPr>
                      <a:endParaRPr lang="en-US" sz="700"/>
                    </a:p>
                    <a:p>
                      <a:pPr marL="0" indent="0" algn="l">
                        <a:buNone/>
                      </a:pPr>
                      <a:endParaRPr lang="en-US" sz="700"/>
                    </a:p>
                    <a:p>
                      <a:pPr marL="0" indent="0" algn="l">
                        <a:buNone/>
                      </a:pPr>
                      <a:endParaRPr lang="en-US" sz="700"/>
                    </a:p>
                    <a:p>
                      <a:pPr marL="171450" indent="-171450" algn="l">
                        <a:buFont typeface="Arial" panose="020B0604020202020204" pitchFamily="34" charset="0"/>
                        <a:buChar char="•"/>
                      </a:pPr>
                      <a:endParaRPr lang="en-US" sz="800"/>
                    </a:p>
                    <a:p>
                      <a:pPr marL="0" indent="0" algn="l">
                        <a:buFont typeface="Arial" panose="020B0604020202020204" pitchFamily="34" charset="0"/>
                        <a:buNone/>
                      </a:pPr>
                      <a:endParaRPr lang="en-US" sz="800"/>
                    </a:p>
                    <a:p>
                      <a:pPr marL="0" indent="0" algn="l">
                        <a:buFont typeface="Arial" panose="020B0604020202020204" pitchFamily="34" charset="0"/>
                        <a:buNone/>
                      </a:pPr>
                      <a:endParaRPr lang="en-US" sz="800"/>
                    </a:p>
                    <a:p>
                      <a:pPr marL="171450" indent="-171450" algn="l">
                        <a:buFont typeface="Arial" panose="020B0604020202020204" pitchFamily="34" charset="0"/>
                        <a:buChar char="•"/>
                      </a:pPr>
                      <a:endParaRPr lang="en-US" sz="800"/>
                    </a:p>
                    <a:p>
                      <a:pPr marL="171450" indent="-171450" algn="l">
                        <a:buFont typeface="Arial" panose="020B0604020202020204" pitchFamily="34" charset="0"/>
                        <a:buChar char="•"/>
                      </a:pPr>
                      <a:endParaRPr lang="en-US" sz="800"/>
                    </a:p>
                    <a:p>
                      <a:pPr marL="0" indent="0" algn="l">
                        <a:buFont typeface="Arial" panose="020B0604020202020204" pitchFamily="34" charset="0"/>
                        <a:buNone/>
                      </a:pPr>
                      <a:endParaRPr lang="en-US" sz="800"/>
                    </a:p>
                    <a:p>
                      <a:pPr marL="0" indent="0" algn="l">
                        <a:buFont typeface="Arial" panose="020B0604020202020204" pitchFamily="34" charset="0"/>
                        <a:buNone/>
                      </a:pPr>
                      <a:endParaRPr lang="en-US" sz="800"/>
                    </a:p>
                    <a:p>
                      <a:pPr marL="0" indent="0" algn="l">
                        <a:buFont typeface="Arial" panose="020B0604020202020204" pitchFamily="34" charset="0"/>
                        <a:buNone/>
                      </a:pPr>
                      <a:endParaRPr lang="en-GB" sz="700" b="0" i="0" u="none" strike="noStrike" kern="1200">
                        <a:solidFill>
                          <a:schemeClr val="tx1"/>
                        </a:solidFill>
                        <a:effectLst/>
                        <a:latin typeface="+mn-lt"/>
                        <a:ea typeface="+mn-ea"/>
                        <a:cs typeface="+mn-cs"/>
                      </a:endParaRPr>
                    </a:p>
                    <a:p>
                      <a:pPr marL="0" indent="0" algn="l">
                        <a:buFont typeface="Arial" panose="020B0604020202020204" pitchFamily="34" charset="0"/>
                        <a:buNone/>
                      </a:pPr>
                      <a:r>
                        <a:rPr lang="en-GB" sz="700" b="0" i="0" u="none" strike="noStrike" kern="1200" dirty="0">
                          <a:solidFill>
                            <a:schemeClr val="tx1"/>
                          </a:solidFill>
                          <a:effectLst/>
                          <a:latin typeface="+mn-lt"/>
                          <a:ea typeface="+mn-ea"/>
                          <a:cs typeface="+mn-cs"/>
                        </a:rPr>
                        <a:t>Implementation date of 25</a:t>
                      </a:r>
                      <a:r>
                        <a:rPr lang="en-GB" sz="700" b="0" i="0" u="none" strike="noStrike" kern="1200" baseline="30000" dirty="0">
                          <a:solidFill>
                            <a:schemeClr val="tx1"/>
                          </a:solidFill>
                          <a:effectLst/>
                          <a:latin typeface="+mn-lt"/>
                          <a:ea typeface="+mn-ea"/>
                          <a:cs typeface="+mn-cs"/>
                        </a:rPr>
                        <a:t>th</a:t>
                      </a:r>
                      <a:r>
                        <a:rPr lang="en-GB" sz="700" b="0" i="0" u="none" strike="noStrike" kern="1200" dirty="0">
                          <a:solidFill>
                            <a:schemeClr val="tx1"/>
                          </a:solidFill>
                          <a:effectLst/>
                          <a:latin typeface="+mn-lt"/>
                          <a:ea typeface="+mn-ea"/>
                          <a:cs typeface="+mn-cs"/>
                        </a:rPr>
                        <a:t> February; with a contingency implementation date of 4</a:t>
                      </a:r>
                      <a:r>
                        <a:rPr lang="en-GB" sz="700" b="0" i="0" u="none" strike="noStrike" kern="1200" baseline="30000" dirty="0">
                          <a:solidFill>
                            <a:schemeClr val="tx1"/>
                          </a:solidFill>
                          <a:effectLst/>
                          <a:latin typeface="+mn-lt"/>
                          <a:ea typeface="+mn-ea"/>
                          <a:cs typeface="+mn-cs"/>
                        </a:rPr>
                        <a:t>th</a:t>
                      </a:r>
                      <a:r>
                        <a:rPr lang="en-GB" sz="700" b="0" i="0" u="none" strike="noStrike" kern="1200" dirty="0">
                          <a:solidFill>
                            <a:schemeClr val="tx1"/>
                          </a:solidFill>
                          <a:effectLst/>
                          <a:latin typeface="+mn-lt"/>
                          <a:ea typeface="+mn-ea"/>
                          <a:cs typeface="+mn-cs"/>
                        </a:rPr>
                        <a:t> March</a:t>
                      </a:r>
                      <a:endParaRPr lang="en-US" sz="700"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15921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marL="0" marR="0" lvl="0" indent="0" algn="l" eaLnBrk="1" fontAlgn="b" latinLnBrk="0" hangingPunct="1">
                        <a:lnSpc>
                          <a:spcPct val="100000"/>
                        </a:lnSpc>
                        <a:spcBef>
                          <a:spcPts val="0"/>
                        </a:spcBef>
                        <a:spcAft>
                          <a:spcPts val="0"/>
                        </a:spcAft>
                        <a:buClrTx/>
                        <a:buSzTx/>
                        <a:buFontTx/>
                        <a:buNone/>
                      </a:pPr>
                      <a:r>
                        <a:rPr lang="en-GB" sz="700" kern="1200" dirty="0">
                          <a:solidFill>
                            <a:schemeClr val="tx1"/>
                          </a:solidFill>
                          <a:latin typeface="+mn-lt"/>
                          <a:ea typeface="+mn-ea"/>
                          <a:cs typeface="+mn-cs"/>
                        </a:rPr>
                        <a:t>There is a risk that the solution being delivered under XRN5298 may not work as expected at the point SGN go live with the H100 project - due to a gap between XRN5298 being delivered as part of the Feb 23 release, and the date at which the H100 project itself is scheduled to go live</a:t>
                      </a:r>
                    </a:p>
                    <a:p>
                      <a:pPr marL="0" marR="0" lvl="0" indent="0" algn="l" defTabSz="914400" eaLnBrk="1" fontAlgn="b" latinLnBrk="0" hangingPunct="1">
                        <a:lnSpc>
                          <a:spcPct val="100000"/>
                        </a:lnSpc>
                        <a:spcBef>
                          <a:spcPts val="0"/>
                        </a:spcBef>
                        <a:spcAft>
                          <a:spcPts val="0"/>
                        </a:spcAft>
                        <a:buClrTx/>
                        <a:buSzTx/>
                        <a:buFontTx/>
                        <a:buNone/>
                        <a:tabLst/>
                        <a:defRPr/>
                      </a:pPr>
                      <a:endParaRPr lang="en-GB" sz="700" kern="1200">
                        <a:solidFill>
                          <a:schemeClr val="tx1"/>
                        </a:solidFill>
                        <a:latin typeface="+mn-lt"/>
                        <a:ea typeface="+mn-ea"/>
                        <a:cs typeface="+mn-cs"/>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700" b="0" i="0" kern="1200" dirty="0">
                          <a:solidFill>
                            <a:schemeClr val="tx1"/>
                          </a:solidFill>
                          <a:effectLst/>
                          <a:latin typeface="+mn-lt"/>
                          <a:ea typeface="+mn-ea"/>
                          <a:cs typeface="+mn-cs"/>
                        </a:rPr>
                        <a:t>Update – </a:t>
                      </a:r>
                      <a:r>
                        <a:rPr lang="en-GB" sz="700" kern="1200" dirty="0">
                          <a:solidFill>
                            <a:schemeClr val="tx1"/>
                          </a:solidFill>
                          <a:latin typeface="+mn-lt"/>
                          <a:ea typeface="+mn-ea"/>
                          <a:cs typeface="+mn-cs"/>
                        </a:rPr>
                        <a:t>SGN have confirmed that Q4 2024 is when the first H100 connections will go live. Discussions underway regarding options for carrying out additional regression testing closer to the H100 go live</a:t>
                      </a:r>
                      <a:endParaRPr lang="en-US" sz="700" kern="1200" dirty="0">
                        <a:solidFill>
                          <a:schemeClr val="tx1"/>
                        </a:solidFill>
                        <a:latin typeface="+mn-lt"/>
                        <a:ea typeface="+mn-ea"/>
                        <a:cs typeface="+mn-c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15575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marL="0" lvl="0" indent="0">
                        <a:buNone/>
                      </a:pPr>
                      <a:r>
                        <a:rPr lang="en-US" sz="700" b="0" i="0" u="none" strike="noStrike" kern="1200" noProof="0" dirty="0">
                          <a:solidFill>
                            <a:schemeClr val="tx1"/>
                          </a:solidFill>
                          <a:effectLst/>
                          <a:latin typeface="Arial"/>
                        </a:rPr>
                        <a:t>Forecast to complete delivery against approved BER </a:t>
                      </a:r>
                      <a:endParaRPr kumimoji="0" lang="en-US" sz="700"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753309">
                <a:tc>
                  <a:txBody>
                    <a:bodyPr/>
                    <a:lstStyle/>
                    <a:p>
                      <a:pPr algn="ctr"/>
                      <a:r>
                        <a:rPr lang="en-GB" sz="1050" b="1" baseline="0" dirty="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rtl="0" fontAlgn="base"/>
                      <a:r>
                        <a:rPr lang="en-US" sz="600" b="1" i="0" u="none" strike="noStrike" kern="1200" dirty="0">
                          <a:solidFill>
                            <a:schemeClr val="tx1"/>
                          </a:solidFill>
                          <a:effectLst/>
                          <a:latin typeface="+mn-lt"/>
                          <a:ea typeface="+mn-ea"/>
                          <a:cs typeface="+mn-cs"/>
                        </a:rPr>
                        <a:t>XRN4900 </a:t>
                      </a:r>
                      <a:r>
                        <a:rPr lang="en-US" sz="600" b="0" i="0" u="none" strike="noStrike" kern="1200" dirty="0">
                          <a:solidFill>
                            <a:schemeClr val="tx1"/>
                          </a:solidFill>
                          <a:effectLst/>
                          <a:latin typeface="+mn-lt"/>
                          <a:ea typeface="+mn-ea"/>
                          <a:cs typeface="+mn-cs"/>
                        </a:rPr>
                        <a:t>-</a:t>
                      </a:r>
                      <a:r>
                        <a:rPr lang="en-US" sz="600" b="1" i="0" u="none" strike="noStrike" kern="1200" dirty="0">
                          <a:solidFill>
                            <a:schemeClr val="tx1"/>
                          </a:solidFill>
                          <a:effectLst/>
                          <a:latin typeface="+mn-lt"/>
                          <a:ea typeface="+mn-ea"/>
                          <a:cs typeface="+mn-cs"/>
                        </a:rPr>
                        <a:t> </a:t>
                      </a:r>
                      <a:r>
                        <a:rPr lang="en-US" sz="600" b="0" i="0" u="none" strike="noStrike" kern="1200" dirty="0">
                          <a:solidFill>
                            <a:schemeClr val="tx1"/>
                          </a:solidFill>
                          <a:effectLst/>
                          <a:latin typeface="+mn-lt"/>
                          <a:ea typeface="+mn-ea"/>
                          <a:cs typeface="+mn-cs"/>
                        </a:rPr>
                        <a:t>Biomethane/Propane Reduction</a:t>
                      </a:r>
                    </a:p>
                    <a:p>
                      <a:pPr rtl="0" fontAlgn="base"/>
                      <a:r>
                        <a:rPr lang="en-US" sz="600" b="1" i="0" u="none" strike="noStrike" kern="1200" dirty="0">
                          <a:solidFill>
                            <a:schemeClr val="tx1"/>
                          </a:solidFill>
                          <a:effectLst/>
                          <a:latin typeface="+mn-lt"/>
                          <a:ea typeface="+mn-ea"/>
                          <a:cs typeface="+mn-cs"/>
                        </a:rPr>
                        <a:t>XRN</a:t>
                      </a:r>
                      <a:r>
                        <a:rPr lang="en-GB" sz="600" b="1" i="0" u="none" strike="noStrike" kern="1200" dirty="0">
                          <a:solidFill>
                            <a:schemeClr val="tx1"/>
                          </a:solidFill>
                          <a:effectLst/>
                          <a:latin typeface="+mn-lt"/>
                          <a:ea typeface="+mn-ea"/>
                          <a:cs typeface="+mn-cs"/>
                        </a:rPr>
                        <a:t>4978</a:t>
                      </a:r>
                      <a:r>
                        <a:rPr lang="en-GB" sz="600" b="0" i="0" u="none" strike="noStrike" kern="1200" dirty="0">
                          <a:solidFill>
                            <a:schemeClr val="tx1"/>
                          </a:solidFill>
                          <a:effectLst/>
                          <a:latin typeface="+mn-lt"/>
                          <a:ea typeface="+mn-ea"/>
                          <a:cs typeface="+mn-cs"/>
                        </a:rPr>
                        <a:t> - Shipper - Notification of Rolling AQ Value</a:t>
                      </a:r>
                    </a:p>
                    <a:p>
                      <a:pPr rtl="0" fontAlgn="base"/>
                      <a:r>
                        <a:rPr lang="en-US" sz="600" b="1" i="0" u="none" strike="noStrike" kern="1200" dirty="0">
                          <a:solidFill>
                            <a:schemeClr val="tx1"/>
                          </a:solidFill>
                          <a:effectLst/>
                          <a:latin typeface="+mn-lt"/>
                          <a:ea typeface="+mn-ea"/>
                          <a:cs typeface="+mn-cs"/>
                        </a:rPr>
                        <a:t>XRN4989B </a:t>
                      </a:r>
                      <a:r>
                        <a:rPr lang="en-US" sz="600" b="0" i="0" u="none" strike="noStrike" kern="1200" dirty="0">
                          <a:solidFill>
                            <a:schemeClr val="tx1"/>
                          </a:solidFill>
                          <a:effectLst/>
                          <a:latin typeface="+mn-lt"/>
                          <a:ea typeface="+mn-ea"/>
                          <a:cs typeface="+mn-cs"/>
                        </a:rPr>
                        <a:t>- </a:t>
                      </a:r>
                      <a:r>
                        <a:rPr lang="en-GB" sz="600" b="0" i="0" u="none" strike="noStrike" kern="1200" dirty="0">
                          <a:solidFill>
                            <a:schemeClr val="tx1"/>
                          </a:solidFill>
                          <a:effectLst/>
                          <a:latin typeface="+mn-lt"/>
                          <a:ea typeface="+mn-ea"/>
                          <a:cs typeface="+mn-cs"/>
                        </a:rPr>
                        <a:t>Residual AMT activities </a:t>
                      </a:r>
                    </a:p>
                    <a:p>
                      <a:pPr rtl="0" fontAlgn="base"/>
                      <a:r>
                        <a:rPr lang="en-US" sz="600" b="1" i="0" u="none" strike="noStrike" kern="1200" dirty="0">
                          <a:solidFill>
                            <a:schemeClr val="tx1"/>
                          </a:solidFill>
                          <a:effectLst/>
                          <a:latin typeface="+mn-lt"/>
                          <a:ea typeface="+mn-ea"/>
                          <a:cs typeface="+mn-cs"/>
                        </a:rPr>
                        <a:t>XRN4990</a:t>
                      </a:r>
                      <a:r>
                        <a:rPr lang="en-US" sz="600" b="0" i="0" u="none" strike="noStrike" kern="1200" dirty="0">
                          <a:solidFill>
                            <a:schemeClr val="tx1"/>
                          </a:solidFill>
                          <a:effectLst/>
                          <a:latin typeface="+mn-lt"/>
                          <a:ea typeface="+mn-ea"/>
                          <a:cs typeface="+mn-cs"/>
                        </a:rPr>
                        <a:t> -</a:t>
                      </a:r>
                      <a:r>
                        <a:rPr lang="en-US" sz="600" b="1" i="0" u="none" strike="noStrike" kern="1200" dirty="0">
                          <a:solidFill>
                            <a:schemeClr val="tx1"/>
                          </a:solidFill>
                          <a:effectLst/>
                          <a:latin typeface="+mn-lt"/>
                          <a:ea typeface="+mn-ea"/>
                          <a:cs typeface="+mn-cs"/>
                        </a:rPr>
                        <a:t> </a:t>
                      </a:r>
                      <a:r>
                        <a:rPr lang="en-GB" sz="600" b="0" i="0" u="none" strike="noStrike" kern="1200" dirty="0">
                          <a:solidFill>
                            <a:schemeClr val="tx1"/>
                          </a:solidFill>
                          <a:effectLst/>
                          <a:latin typeface="+mn-lt"/>
                          <a:ea typeface="+mn-ea"/>
                          <a:cs typeface="+mn-cs"/>
                        </a:rPr>
                        <a:t>MOD0664 – Transfer of Sites with Low Read Submission Performance from Class 2 and 3 into Class 4</a:t>
                      </a:r>
                      <a:endParaRPr lang="en-US" sz="600" b="0" i="0" kern="1200" dirty="0">
                        <a:solidFill>
                          <a:schemeClr val="tx1"/>
                        </a:solidFill>
                        <a:effectLst/>
                        <a:latin typeface="+mn-lt"/>
                        <a:ea typeface="+mn-ea"/>
                        <a:cs typeface="+mn-cs"/>
                      </a:endParaRPr>
                    </a:p>
                    <a:p>
                      <a:pPr rtl="0" fontAlgn="base"/>
                      <a:r>
                        <a:rPr lang="en-US" sz="600" b="1" i="0" u="none" strike="noStrike" kern="1200" dirty="0">
                          <a:solidFill>
                            <a:schemeClr val="tx1"/>
                          </a:solidFill>
                          <a:effectLst/>
                          <a:latin typeface="+mn-lt"/>
                          <a:ea typeface="+mn-ea"/>
                          <a:cs typeface="+mn-cs"/>
                        </a:rPr>
                        <a:t>XRN4992B </a:t>
                      </a:r>
                      <a:r>
                        <a:rPr lang="en-US" sz="600" b="0" i="0" u="none" strike="noStrike" kern="1200" dirty="0">
                          <a:solidFill>
                            <a:schemeClr val="tx1"/>
                          </a:solidFill>
                          <a:effectLst/>
                          <a:latin typeface="+mn-lt"/>
                          <a:ea typeface="+mn-ea"/>
                          <a:cs typeface="+mn-cs"/>
                        </a:rPr>
                        <a:t>- </a:t>
                      </a:r>
                      <a:r>
                        <a:rPr lang="en-GB" sz="600" b="0" i="0" u="none" strike="noStrike" kern="1200" dirty="0">
                          <a:solidFill>
                            <a:schemeClr val="tx1"/>
                          </a:solidFill>
                          <a:effectLst/>
                          <a:latin typeface="+mn-lt"/>
                          <a:ea typeface="+mn-ea"/>
                          <a:cs typeface="+mn-cs"/>
                        </a:rPr>
                        <a:t>MOD0797 - </a:t>
                      </a:r>
                      <a:r>
                        <a:rPr lang="en-GB" sz="600" b="0" i="0" u="none" strike="noStrike" kern="1200" noProof="0" dirty="0">
                          <a:effectLst/>
                        </a:rPr>
                        <a:t>Last Resort Supply Payments Volumetric Charges</a:t>
                      </a:r>
                      <a:endParaRPr lang="en-GB" dirty="0"/>
                    </a:p>
                    <a:p>
                      <a:pPr lvl="0">
                        <a:buNone/>
                      </a:pPr>
                      <a:r>
                        <a:rPr lang="en-US" sz="600" b="1" i="0" kern="1200" dirty="0">
                          <a:solidFill>
                            <a:schemeClr val="tx1"/>
                          </a:solidFill>
                          <a:effectLst/>
                          <a:latin typeface="+mn-lt"/>
                          <a:ea typeface="+mn-ea"/>
                          <a:cs typeface="+mn-cs"/>
                        </a:rPr>
                        <a:t>XRN5298 </a:t>
                      </a:r>
                      <a:r>
                        <a:rPr lang="en-US" sz="600" b="0" i="0" kern="1200" dirty="0">
                          <a:solidFill>
                            <a:schemeClr val="tx1"/>
                          </a:solidFill>
                          <a:effectLst/>
                          <a:latin typeface="+mn-lt"/>
                          <a:ea typeface="+mn-ea"/>
                          <a:cs typeface="+mn-cs"/>
                        </a:rPr>
                        <a:t>-</a:t>
                      </a:r>
                      <a:r>
                        <a:rPr lang="en-US" sz="600" b="1" i="0" kern="1200" dirty="0">
                          <a:solidFill>
                            <a:schemeClr val="tx1"/>
                          </a:solidFill>
                          <a:effectLst/>
                          <a:latin typeface="+mn-lt"/>
                          <a:ea typeface="+mn-ea"/>
                          <a:cs typeface="+mn-cs"/>
                        </a:rPr>
                        <a:t> </a:t>
                      </a:r>
                      <a:r>
                        <a:rPr lang="en-GB" sz="600" b="0" i="0" kern="1200" dirty="0">
                          <a:solidFill>
                            <a:schemeClr val="tx1"/>
                          </a:solidFill>
                          <a:effectLst/>
                          <a:latin typeface="+mn-lt"/>
                          <a:ea typeface="+mn-ea"/>
                          <a:cs typeface="+mn-cs"/>
                        </a:rPr>
                        <a:t>H100 Fife Project – Hydrogen Network Trial</a:t>
                      </a:r>
                      <a:endParaRPr lang="en-GB" dirty="0"/>
                    </a:p>
                    <a:p>
                      <a:pPr rtl="0" fontAlgn="base"/>
                      <a:endParaRPr lang="en-US" sz="600" b="0" i="0" kern="1200">
                        <a:solidFill>
                          <a:schemeClr val="tx1"/>
                        </a:solidFill>
                        <a:effectLst/>
                        <a:latin typeface="+mn-lt"/>
                        <a:ea typeface="+mn-ea"/>
                        <a:cs typeface="+mn-c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557044" y="-58462"/>
            <a:ext cx="8229600" cy="637580"/>
          </a:xfrm>
        </p:spPr>
        <p:txBody>
          <a:bodyPr>
            <a:normAutofit/>
          </a:bodyPr>
          <a:lstStyle/>
          <a:p>
            <a:r>
              <a:rPr lang="en-GB" sz="1600">
                <a:latin typeface="Arial"/>
                <a:cs typeface="Arial"/>
              </a:rPr>
              <a:t>XRN5533 – February 23 Major Release - Status Update</a:t>
            </a:r>
          </a:p>
        </p:txBody>
      </p:sp>
      <p:sp>
        <p:nvSpPr>
          <p:cNvPr id="3" name="TextBox 2">
            <a:extLst>
              <a:ext uri="{FF2B5EF4-FFF2-40B4-BE49-F238E27FC236}">
                <a16:creationId xmlns:a16="http://schemas.microsoft.com/office/drawing/2014/main" id="{84CF33AE-F5D0-4DB5-A281-A025ECF07D2B}"/>
              </a:ext>
            </a:extLst>
          </p:cNvPr>
          <p:cNvSpPr txBox="1"/>
          <p:nvPr/>
        </p:nvSpPr>
        <p:spPr>
          <a:xfrm>
            <a:off x="0" y="4977629"/>
            <a:ext cx="1649811" cy="200055"/>
          </a:xfrm>
          <a:prstGeom prst="rect">
            <a:avLst/>
          </a:prstGeom>
          <a:noFill/>
        </p:spPr>
        <p:txBody>
          <a:bodyPr wrap="none" lIns="91440" tIns="45720" rIns="91440" bIns="45720" rtlCol="0" anchor="t">
            <a:spAutoFit/>
          </a:bodyPr>
          <a:lstStyle/>
          <a:p>
            <a:r>
              <a:rPr lang="en-GB" sz="700"/>
              <a:t>Slide updated on 25</a:t>
            </a:r>
            <a:r>
              <a:rPr lang="en-GB" sz="700" baseline="30000"/>
              <a:t>th</a:t>
            </a:r>
            <a:r>
              <a:rPr lang="en-GB" sz="700"/>
              <a:t> January 2023</a:t>
            </a:r>
            <a:endParaRPr lang="en-GB"/>
          </a:p>
        </p:txBody>
      </p:sp>
      <p:grpSp>
        <p:nvGrpSpPr>
          <p:cNvPr id="21" name="Group 20">
            <a:extLst>
              <a:ext uri="{FF2B5EF4-FFF2-40B4-BE49-F238E27FC236}">
                <a16:creationId xmlns:a16="http://schemas.microsoft.com/office/drawing/2014/main" id="{7F69C754-A2B7-42E7-A95D-34326B9ADA63}"/>
              </a:ext>
            </a:extLst>
          </p:cNvPr>
          <p:cNvGrpSpPr/>
          <p:nvPr/>
        </p:nvGrpSpPr>
        <p:grpSpPr>
          <a:xfrm>
            <a:off x="4892774" y="2898424"/>
            <a:ext cx="2843369" cy="184666"/>
            <a:chOff x="4309575" y="3532768"/>
            <a:chExt cx="2843369" cy="184666"/>
          </a:xfrm>
        </p:grpSpPr>
        <p:grpSp>
          <p:nvGrpSpPr>
            <p:cNvPr id="6" name="Group 5">
              <a:extLst>
                <a:ext uri="{FF2B5EF4-FFF2-40B4-BE49-F238E27FC236}">
                  <a16:creationId xmlns:a16="http://schemas.microsoft.com/office/drawing/2014/main" id="{C00F5C7A-7DE9-4E56-920B-E5E147C6EBD4}"/>
                </a:ext>
              </a:extLst>
            </p:cNvPr>
            <p:cNvGrpSpPr/>
            <p:nvPr/>
          </p:nvGrpSpPr>
          <p:grpSpPr>
            <a:xfrm>
              <a:off x="4309575" y="3532768"/>
              <a:ext cx="741910" cy="184666"/>
              <a:chOff x="4089862" y="3492529"/>
              <a:chExt cx="741910" cy="184666"/>
            </a:xfrm>
          </p:grpSpPr>
          <p:sp>
            <p:nvSpPr>
              <p:cNvPr id="7" name="Oval 6">
                <a:extLst>
                  <a:ext uri="{FF2B5EF4-FFF2-40B4-BE49-F238E27FC236}">
                    <a16:creationId xmlns:a16="http://schemas.microsoft.com/office/drawing/2014/main" id="{891FDCCB-752F-418A-A9D0-310AC089410C}"/>
                  </a:ext>
                </a:extLst>
              </p:cNvPr>
              <p:cNvSpPr/>
              <p:nvPr/>
            </p:nvSpPr>
            <p:spPr>
              <a:xfrm>
                <a:off x="4089862" y="3562003"/>
                <a:ext cx="54033" cy="45719"/>
              </a:xfrm>
              <a:prstGeom prst="ellipse">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8" name="TextBox 7">
                <a:extLst>
                  <a:ext uri="{FF2B5EF4-FFF2-40B4-BE49-F238E27FC236}">
                    <a16:creationId xmlns:a16="http://schemas.microsoft.com/office/drawing/2014/main" id="{D10FF982-1EC8-4484-862D-7340064BDED9}"/>
                  </a:ext>
                </a:extLst>
              </p:cNvPr>
              <p:cNvSpPr txBox="1"/>
              <p:nvPr/>
            </p:nvSpPr>
            <p:spPr>
              <a:xfrm>
                <a:off x="4116878" y="3492529"/>
                <a:ext cx="714894" cy="184666"/>
              </a:xfrm>
              <a:prstGeom prst="rect">
                <a:avLst/>
              </a:prstGeom>
              <a:noFill/>
            </p:spPr>
            <p:txBody>
              <a:bodyPr wrap="square" rtlCol="0">
                <a:spAutoFit/>
              </a:bodyPr>
              <a:lstStyle/>
              <a:p>
                <a:r>
                  <a:rPr lang="en-GB" sz="600"/>
                  <a:t>Complete</a:t>
                </a:r>
              </a:p>
            </p:txBody>
          </p:sp>
        </p:grpSp>
        <p:grpSp>
          <p:nvGrpSpPr>
            <p:cNvPr id="9" name="Group 8">
              <a:extLst>
                <a:ext uri="{FF2B5EF4-FFF2-40B4-BE49-F238E27FC236}">
                  <a16:creationId xmlns:a16="http://schemas.microsoft.com/office/drawing/2014/main" id="{4EC52DCE-2008-4732-9AA5-A47EAAD5CBDF}"/>
                </a:ext>
              </a:extLst>
            </p:cNvPr>
            <p:cNvGrpSpPr/>
            <p:nvPr/>
          </p:nvGrpSpPr>
          <p:grpSpPr>
            <a:xfrm>
              <a:off x="5080579" y="3532768"/>
              <a:ext cx="741910" cy="184666"/>
              <a:chOff x="4089862" y="3492529"/>
              <a:chExt cx="741910" cy="184666"/>
            </a:xfrm>
          </p:grpSpPr>
          <p:sp>
            <p:nvSpPr>
              <p:cNvPr id="10" name="Oval 9">
                <a:extLst>
                  <a:ext uri="{FF2B5EF4-FFF2-40B4-BE49-F238E27FC236}">
                    <a16:creationId xmlns:a16="http://schemas.microsoft.com/office/drawing/2014/main" id="{42C43FFD-9FF3-4EF1-B48C-F3F52EAB4D74}"/>
                  </a:ext>
                </a:extLst>
              </p:cNvPr>
              <p:cNvSpPr/>
              <p:nvPr/>
            </p:nvSpPr>
            <p:spPr>
              <a:xfrm>
                <a:off x="4089862" y="3562003"/>
                <a:ext cx="54033" cy="45719"/>
              </a:xfrm>
              <a:prstGeom prst="ellipse">
                <a:avLst/>
              </a:prstGeom>
              <a:solidFill>
                <a:srgbClr val="92D050"/>
              </a:solidFill>
              <a:ln>
                <a:solidFill>
                  <a:srgbClr val="9CC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1" name="TextBox 10">
                <a:extLst>
                  <a:ext uri="{FF2B5EF4-FFF2-40B4-BE49-F238E27FC236}">
                    <a16:creationId xmlns:a16="http://schemas.microsoft.com/office/drawing/2014/main" id="{C11F1660-03A9-4421-90E7-6B9A8D68AEE8}"/>
                  </a:ext>
                </a:extLst>
              </p:cNvPr>
              <p:cNvSpPr txBox="1"/>
              <p:nvPr/>
            </p:nvSpPr>
            <p:spPr>
              <a:xfrm>
                <a:off x="4116878" y="3492529"/>
                <a:ext cx="714894" cy="184666"/>
              </a:xfrm>
              <a:prstGeom prst="rect">
                <a:avLst/>
              </a:prstGeom>
              <a:noFill/>
            </p:spPr>
            <p:txBody>
              <a:bodyPr wrap="square" rtlCol="0">
                <a:spAutoFit/>
              </a:bodyPr>
              <a:lstStyle/>
              <a:p>
                <a:r>
                  <a:rPr lang="en-GB" sz="600"/>
                  <a:t>On Track</a:t>
                </a:r>
              </a:p>
            </p:txBody>
          </p:sp>
        </p:grpSp>
        <p:grpSp>
          <p:nvGrpSpPr>
            <p:cNvPr id="12" name="Group 11">
              <a:extLst>
                <a:ext uri="{FF2B5EF4-FFF2-40B4-BE49-F238E27FC236}">
                  <a16:creationId xmlns:a16="http://schemas.microsoft.com/office/drawing/2014/main" id="{1CBDC873-8ACE-4B55-84C1-36CCD1380D6D}"/>
                </a:ext>
              </a:extLst>
            </p:cNvPr>
            <p:cNvGrpSpPr/>
            <p:nvPr/>
          </p:nvGrpSpPr>
          <p:grpSpPr>
            <a:xfrm>
              <a:off x="5795473" y="3532768"/>
              <a:ext cx="740684" cy="184666"/>
              <a:chOff x="4089862" y="3492529"/>
              <a:chExt cx="740684" cy="184666"/>
            </a:xfrm>
          </p:grpSpPr>
          <p:sp>
            <p:nvSpPr>
              <p:cNvPr id="13" name="Oval 12">
                <a:extLst>
                  <a:ext uri="{FF2B5EF4-FFF2-40B4-BE49-F238E27FC236}">
                    <a16:creationId xmlns:a16="http://schemas.microsoft.com/office/drawing/2014/main" id="{19A3E629-54CF-4D8C-97CB-B2D239AF49B7}"/>
                  </a:ext>
                </a:extLst>
              </p:cNvPr>
              <p:cNvSpPr/>
              <p:nvPr/>
            </p:nvSpPr>
            <p:spPr>
              <a:xfrm>
                <a:off x="4089862" y="3562003"/>
                <a:ext cx="54033" cy="45719"/>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4" name="TextBox 13">
                <a:extLst>
                  <a:ext uri="{FF2B5EF4-FFF2-40B4-BE49-F238E27FC236}">
                    <a16:creationId xmlns:a16="http://schemas.microsoft.com/office/drawing/2014/main" id="{586036A5-BDBE-46A6-A94B-1D2E719FA5F1}"/>
                  </a:ext>
                </a:extLst>
              </p:cNvPr>
              <p:cNvSpPr txBox="1"/>
              <p:nvPr/>
            </p:nvSpPr>
            <p:spPr>
              <a:xfrm>
                <a:off x="4115652" y="3492529"/>
                <a:ext cx="714894" cy="184666"/>
              </a:xfrm>
              <a:prstGeom prst="rect">
                <a:avLst/>
              </a:prstGeom>
              <a:noFill/>
            </p:spPr>
            <p:txBody>
              <a:bodyPr wrap="square" rtlCol="0">
                <a:spAutoFit/>
              </a:bodyPr>
              <a:lstStyle/>
              <a:p>
                <a:r>
                  <a:rPr lang="en-GB" sz="600"/>
                  <a:t>At Risk</a:t>
                </a:r>
              </a:p>
            </p:txBody>
          </p:sp>
        </p:grpSp>
        <p:grpSp>
          <p:nvGrpSpPr>
            <p:cNvPr id="15" name="Group 14">
              <a:extLst>
                <a:ext uri="{FF2B5EF4-FFF2-40B4-BE49-F238E27FC236}">
                  <a16:creationId xmlns:a16="http://schemas.microsoft.com/office/drawing/2014/main" id="{5B859870-D5CA-454D-8299-952E351E1D55}"/>
                </a:ext>
              </a:extLst>
            </p:cNvPr>
            <p:cNvGrpSpPr/>
            <p:nvPr/>
          </p:nvGrpSpPr>
          <p:grpSpPr>
            <a:xfrm>
              <a:off x="6429317" y="3532768"/>
              <a:ext cx="723627" cy="184666"/>
              <a:chOff x="4089862" y="3492529"/>
              <a:chExt cx="723627" cy="184666"/>
            </a:xfrm>
          </p:grpSpPr>
          <p:sp>
            <p:nvSpPr>
              <p:cNvPr id="16" name="Oval 15">
                <a:extLst>
                  <a:ext uri="{FF2B5EF4-FFF2-40B4-BE49-F238E27FC236}">
                    <a16:creationId xmlns:a16="http://schemas.microsoft.com/office/drawing/2014/main" id="{95DF9D2D-2684-4464-B881-A3FC48AD853F}"/>
                  </a:ext>
                </a:extLst>
              </p:cNvPr>
              <p:cNvSpPr/>
              <p:nvPr/>
            </p:nvSpPr>
            <p:spPr>
              <a:xfrm>
                <a:off x="4089862" y="3562003"/>
                <a:ext cx="54033"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7" name="TextBox 16">
                <a:extLst>
                  <a:ext uri="{FF2B5EF4-FFF2-40B4-BE49-F238E27FC236}">
                    <a16:creationId xmlns:a16="http://schemas.microsoft.com/office/drawing/2014/main" id="{D875BF0E-EAFE-431D-A9BE-CBF56ED4E5D5}"/>
                  </a:ext>
                </a:extLst>
              </p:cNvPr>
              <p:cNvSpPr txBox="1"/>
              <p:nvPr/>
            </p:nvSpPr>
            <p:spPr>
              <a:xfrm>
                <a:off x="4098595" y="3492529"/>
                <a:ext cx="714894" cy="184666"/>
              </a:xfrm>
              <a:prstGeom prst="rect">
                <a:avLst/>
              </a:prstGeom>
              <a:noFill/>
            </p:spPr>
            <p:txBody>
              <a:bodyPr wrap="square" rtlCol="0">
                <a:spAutoFit/>
              </a:bodyPr>
              <a:lstStyle/>
              <a:p>
                <a:r>
                  <a:rPr lang="en-GB" sz="600"/>
                  <a:t>Overdue</a:t>
                </a:r>
              </a:p>
            </p:txBody>
          </p:sp>
        </p:grpSp>
      </p:grpSp>
    </p:spTree>
    <p:extLst>
      <p:ext uri="{BB962C8B-B14F-4D97-AF65-F5344CB8AC3E}">
        <p14:creationId xmlns:p14="http://schemas.microsoft.com/office/powerpoint/2010/main" val="416191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DDFA-F228-4E44-B394-D26871378D15}"/>
              </a:ext>
            </a:extLst>
          </p:cNvPr>
          <p:cNvSpPr>
            <a:spLocks noGrp="1"/>
          </p:cNvSpPr>
          <p:nvPr>
            <p:ph type="ctrTitle"/>
          </p:nvPr>
        </p:nvSpPr>
        <p:spPr/>
        <p:txBody>
          <a:bodyPr>
            <a:normAutofit fontScale="90000"/>
          </a:bodyPr>
          <a:lstStyle/>
          <a:p>
            <a:br>
              <a:rPr lang="en-GB"/>
            </a:br>
            <a:r>
              <a:rPr lang="en-GB"/>
              <a:t>XRN5533 February 23 Release</a:t>
            </a:r>
            <a:br>
              <a:rPr lang="en-GB"/>
            </a:br>
            <a:br>
              <a:rPr lang="en-GB"/>
            </a:br>
            <a:r>
              <a:rPr lang="en-GB" sz="2800"/>
              <a:t>Implementation Approach</a:t>
            </a:r>
            <a:br>
              <a:rPr lang="en-GB" sz="2800"/>
            </a:br>
            <a:endParaRPr lang="en-GB"/>
          </a:p>
        </p:txBody>
      </p:sp>
      <p:sp>
        <p:nvSpPr>
          <p:cNvPr id="3" name="Subtitle 2">
            <a:extLst>
              <a:ext uri="{FF2B5EF4-FFF2-40B4-BE49-F238E27FC236}">
                <a16:creationId xmlns:a16="http://schemas.microsoft.com/office/drawing/2014/main" id="{C2F2002D-02D2-4812-BCBA-469506040EAD}"/>
              </a:ext>
            </a:extLst>
          </p:cNvPr>
          <p:cNvSpPr>
            <a:spLocks noGrp="1"/>
          </p:cNvSpPr>
          <p:nvPr>
            <p:ph type="subTitle" idx="1"/>
          </p:nvPr>
        </p:nvSpPr>
        <p:spPr/>
        <p:txBody>
          <a:bodyPr vert="horz" lIns="91440" tIns="45720" rIns="91440" bIns="45720" rtlCol="0" anchor="t">
            <a:normAutofit/>
          </a:bodyPr>
          <a:lstStyle/>
          <a:p>
            <a:r>
              <a:rPr lang="en-US"/>
              <a:t>February 2023</a:t>
            </a:r>
          </a:p>
        </p:txBody>
      </p:sp>
    </p:spTree>
    <p:extLst>
      <p:ext uri="{BB962C8B-B14F-4D97-AF65-F5344CB8AC3E}">
        <p14:creationId xmlns:p14="http://schemas.microsoft.com/office/powerpoint/2010/main" val="1924799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200">
                <a:solidFill>
                  <a:schemeClr val="accent1"/>
                </a:solidFill>
              </a:rPr>
              <a:t>Principles</a:t>
            </a:r>
            <a:endParaRPr lang="en-GB" sz="2200">
              <a:solidFill>
                <a:schemeClr val="accent1"/>
              </a:solidFill>
            </a:endParaRPr>
          </a:p>
        </p:txBody>
      </p:sp>
      <p:sp>
        <p:nvSpPr>
          <p:cNvPr id="12" name="TextBox 11">
            <a:extLst>
              <a:ext uri="{FF2B5EF4-FFF2-40B4-BE49-F238E27FC236}">
                <a16:creationId xmlns:a16="http://schemas.microsoft.com/office/drawing/2014/main" id="{7F195A05-DB60-4518-8E15-71C313ECBD87}"/>
              </a:ext>
            </a:extLst>
          </p:cNvPr>
          <p:cNvSpPr txBox="1"/>
          <p:nvPr/>
        </p:nvSpPr>
        <p:spPr>
          <a:xfrm>
            <a:off x="457200" y="1203598"/>
            <a:ext cx="8063356" cy="2246769"/>
          </a:xfrm>
          <a:prstGeom prst="rect">
            <a:avLst/>
          </a:prstGeom>
          <a:noFill/>
        </p:spPr>
        <p:txBody>
          <a:bodyPr wrap="square">
            <a:spAutoFit/>
          </a:bodyPr>
          <a:lstStyle/>
          <a:p>
            <a:pPr marL="285750" indent="-285750">
              <a:buFont typeface="Arial" panose="020B0604020202020204" pitchFamily="34" charset="0"/>
              <a:buChar char="•"/>
            </a:pPr>
            <a:r>
              <a:rPr lang="en-GB" sz="1400">
                <a:solidFill>
                  <a:schemeClr val="accent1"/>
                </a:solidFill>
              </a:rPr>
              <a:t>Project plan for each activity for both Implementation Dress Rehearsal (IDR) and Implementation will be defined and agreed by all parties involved </a:t>
            </a:r>
          </a:p>
          <a:p>
            <a:endParaRPr lang="en-GB" sz="1400">
              <a:solidFill>
                <a:schemeClr val="accent1"/>
              </a:solidFill>
            </a:endParaRPr>
          </a:p>
          <a:p>
            <a:pPr marL="285750" indent="-285750">
              <a:buFont typeface="Arial" panose="020B0604020202020204" pitchFamily="34" charset="0"/>
              <a:buChar char="•"/>
            </a:pPr>
            <a:r>
              <a:rPr lang="en-GB" sz="1400">
                <a:solidFill>
                  <a:schemeClr val="accent1"/>
                </a:solidFill>
              </a:rPr>
              <a:t>All external customers and internal business training and awareness sessions will have been completed prior to implementation (see Further Comms slide)</a:t>
            </a:r>
          </a:p>
          <a:p>
            <a:endParaRPr lang="en-GB" sz="1400">
              <a:solidFill>
                <a:schemeClr val="accent1"/>
              </a:solidFill>
            </a:endParaRPr>
          </a:p>
          <a:p>
            <a:pPr marL="285750" indent="-285750">
              <a:buFont typeface="Arial" panose="020B0604020202020204" pitchFamily="34" charset="0"/>
              <a:buChar char="•"/>
            </a:pPr>
            <a:r>
              <a:rPr lang="en-GB" sz="1400">
                <a:solidFill>
                  <a:schemeClr val="accent1"/>
                </a:solidFill>
              </a:rPr>
              <a:t>All critical activities will be completed prior to implementation date (25th February 23), communication will be provided (as per Further Comms slide)</a:t>
            </a:r>
          </a:p>
          <a:p>
            <a:pPr marL="285750" indent="-285750">
              <a:buFont typeface="Arial" panose="020B0604020202020204" pitchFamily="34" charset="0"/>
              <a:buChar char="•"/>
            </a:pPr>
            <a:endParaRPr lang="en-GB" sz="1400">
              <a:solidFill>
                <a:schemeClr val="accent1"/>
              </a:solidFill>
            </a:endParaRPr>
          </a:p>
          <a:p>
            <a:pPr marL="285750" indent="-285750">
              <a:buFont typeface="Arial" panose="020B0604020202020204" pitchFamily="34" charset="0"/>
              <a:buChar char="•"/>
            </a:pPr>
            <a:r>
              <a:rPr lang="en-GB" sz="1400">
                <a:solidFill>
                  <a:schemeClr val="accent1"/>
                </a:solidFill>
              </a:rPr>
              <a:t>Standard maintenance window will be utilised for code deployments (from 5am -7am)</a:t>
            </a:r>
          </a:p>
        </p:txBody>
      </p:sp>
    </p:spTree>
    <p:extLst>
      <p:ext uri="{BB962C8B-B14F-4D97-AF65-F5344CB8AC3E}">
        <p14:creationId xmlns:p14="http://schemas.microsoft.com/office/powerpoint/2010/main" val="918535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defRPr/>
            </a:pPr>
            <a:r>
              <a:rPr lang="en-GB" sz="2400" b="1"/>
              <a:t>XRNs in Scope of February 23 Release</a:t>
            </a:r>
            <a:endParaRPr lang="en-GB" sz="2400" b="1">
              <a:latin typeface="Arial"/>
              <a:cs typeface="Arial"/>
            </a:endParaRPr>
          </a:p>
        </p:txBody>
      </p:sp>
      <p:graphicFrame>
        <p:nvGraphicFramePr>
          <p:cNvPr id="4" name="Table 6">
            <a:extLst>
              <a:ext uri="{FF2B5EF4-FFF2-40B4-BE49-F238E27FC236}">
                <a16:creationId xmlns:a16="http://schemas.microsoft.com/office/drawing/2014/main" id="{96523C2B-B6A3-4DAF-94CE-1572EA363188}"/>
              </a:ext>
            </a:extLst>
          </p:cNvPr>
          <p:cNvGraphicFramePr>
            <a:graphicFrameLocks noGrp="1"/>
          </p:cNvGraphicFramePr>
          <p:nvPr/>
        </p:nvGraphicFramePr>
        <p:xfrm>
          <a:off x="554531" y="1059582"/>
          <a:ext cx="8034938" cy="3287599"/>
        </p:xfrm>
        <a:graphic>
          <a:graphicData uri="http://schemas.openxmlformats.org/drawingml/2006/table">
            <a:tbl>
              <a:tblPr firstRow="1" bandRow="1">
                <a:tableStyleId>{5C22544A-7EE6-4342-B048-85BDC9FD1C3A}</a:tableStyleId>
              </a:tblPr>
              <a:tblGrid>
                <a:gridCol w="2001245">
                  <a:extLst>
                    <a:ext uri="{9D8B030D-6E8A-4147-A177-3AD203B41FA5}">
                      <a16:colId xmlns:a16="http://schemas.microsoft.com/office/drawing/2014/main" val="1345653949"/>
                    </a:ext>
                  </a:extLst>
                </a:gridCol>
                <a:gridCol w="6033693">
                  <a:extLst>
                    <a:ext uri="{9D8B030D-6E8A-4147-A177-3AD203B41FA5}">
                      <a16:colId xmlns:a16="http://schemas.microsoft.com/office/drawing/2014/main" val="1476889768"/>
                    </a:ext>
                  </a:extLst>
                </a:gridCol>
              </a:tblGrid>
              <a:tr h="551551">
                <a:tc>
                  <a:txBody>
                    <a:bodyPr/>
                    <a:lstStyle/>
                    <a:p>
                      <a:r>
                        <a:rPr lang="en-GB" sz="1600">
                          <a:solidFill>
                            <a:schemeClr val="tx1"/>
                          </a:solidFill>
                          <a:latin typeface="+mj-lt"/>
                        </a:rPr>
                        <a:t>Change Reference</a:t>
                      </a:r>
                    </a:p>
                  </a:txBody>
                  <a:tcPr anchor="ctr"/>
                </a:tc>
                <a:tc>
                  <a:txBody>
                    <a:bodyPr/>
                    <a:lstStyle/>
                    <a:p>
                      <a:r>
                        <a:rPr lang="en-GB" sz="1600">
                          <a:solidFill>
                            <a:schemeClr val="tx1"/>
                          </a:solidFill>
                          <a:latin typeface="+mj-lt"/>
                        </a:rPr>
                        <a:t>Change Title</a:t>
                      </a:r>
                    </a:p>
                  </a:txBody>
                  <a:tcPr anchor="ctr"/>
                </a:tc>
                <a:extLst>
                  <a:ext uri="{0D108BD9-81ED-4DB2-BD59-A6C34878D82A}">
                    <a16:rowId xmlns:a16="http://schemas.microsoft.com/office/drawing/2014/main" val="3499597582"/>
                  </a:ext>
                </a:extLst>
              </a:tr>
              <a:tr h="424932">
                <a:tc>
                  <a:txBody>
                    <a:bodyPr/>
                    <a:lstStyle/>
                    <a:p>
                      <a:r>
                        <a:rPr lang="en-GB" sz="1400">
                          <a:solidFill>
                            <a:schemeClr val="tx1"/>
                          </a:solidFill>
                          <a:latin typeface="+mj-lt"/>
                        </a:rPr>
                        <a:t>XRN4900</a:t>
                      </a:r>
                    </a:p>
                  </a:txBody>
                  <a:tcPr anchor="ctr"/>
                </a:tc>
                <a:tc>
                  <a:txBody>
                    <a:bodyPr/>
                    <a:lstStyle/>
                    <a:p>
                      <a:r>
                        <a:rPr lang="en-US" sz="1400" kern="1200">
                          <a:solidFill>
                            <a:schemeClr val="tx1"/>
                          </a:solidFill>
                          <a:latin typeface="+mj-lt"/>
                          <a:ea typeface="+mn-ea"/>
                          <a:cs typeface="+mn-cs"/>
                        </a:rPr>
                        <a:t>Biomethane Sites with Reduced Propane Injection</a:t>
                      </a:r>
                      <a:endParaRPr lang="en-GB" sz="1400" kern="1200">
                        <a:solidFill>
                          <a:schemeClr val="tx1"/>
                        </a:solidFill>
                        <a:latin typeface="+mj-lt"/>
                        <a:ea typeface="+mn-ea"/>
                        <a:cs typeface="+mn-cs"/>
                      </a:endParaRPr>
                    </a:p>
                  </a:txBody>
                  <a:tcPr anchor="ctr"/>
                </a:tc>
                <a:extLst>
                  <a:ext uri="{0D108BD9-81ED-4DB2-BD59-A6C34878D82A}">
                    <a16:rowId xmlns:a16="http://schemas.microsoft.com/office/drawing/2014/main" val="225486470"/>
                  </a:ext>
                </a:extLst>
              </a:tr>
              <a:tr h="424932">
                <a:tc>
                  <a:txBody>
                    <a:bodyPr/>
                    <a:lstStyle/>
                    <a:p>
                      <a:r>
                        <a:rPr lang="en-GB" sz="1400">
                          <a:solidFill>
                            <a:schemeClr val="tx1"/>
                          </a:solidFill>
                          <a:latin typeface="+mj-lt"/>
                        </a:rPr>
                        <a:t>XRN5298</a:t>
                      </a:r>
                    </a:p>
                  </a:txBody>
                  <a:tcPr anchor="ct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kern="1200">
                          <a:solidFill>
                            <a:schemeClr val="tx1"/>
                          </a:solidFill>
                          <a:latin typeface="+mn-lt"/>
                          <a:ea typeface="+mn-ea"/>
                          <a:cs typeface="+mn-cs"/>
                        </a:rPr>
                        <a:t>MOD0799 - </a:t>
                      </a:r>
                      <a:r>
                        <a:rPr lang="en-US" sz="1400" kern="1200">
                          <a:solidFill>
                            <a:schemeClr val="tx1"/>
                          </a:solidFill>
                          <a:latin typeface="+mj-lt"/>
                          <a:ea typeface="+mn-ea"/>
                          <a:cs typeface="+mn-cs"/>
                        </a:rPr>
                        <a:t>H100 Fife Project Phase 1</a:t>
                      </a:r>
                      <a:endParaRPr lang="en-GB" sz="1400" kern="1200">
                        <a:solidFill>
                          <a:schemeClr val="tx1"/>
                        </a:solidFill>
                        <a:latin typeface="+mj-lt"/>
                        <a:ea typeface="+mn-ea"/>
                        <a:cs typeface="+mn-cs"/>
                      </a:endParaRPr>
                    </a:p>
                  </a:txBody>
                  <a:tcPr anchor="ctr"/>
                </a:tc>
                <a:extLst>
                  <a:ext uri="{0D108BD9-81ED-4DB2-BD59-A6C34878D82A}">
                    <a16:rowId xmlns:a16="http://schemas.microsoft.com/office/drawing/2014/main" val="506109469"/>
                  </a:ext>
                </a:extLst>
              </a:tr>
              <a:tr h="424932">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a:solidFill>
                            <a:schemeClr val="tx1"/>
                          </a:solidFill>
                          <a:latin typeface="+mj-lt"/>
                        </a:rPr>
                        <a:t>XRN4978</a:t>
                      </a:r>
                    </a:p>
                  </a:txBody>
                  <a:tcPr anchor="ctr"/>
                </a:tc>
                <a:tc>
                  <a:txBody>
                    <a:bodyPr/>
                    <a:lstStyle/>
                    <a:p>
                      <a:r>
                        <a:rPr lang="en-GB" sz="1400">
                          <a:solidFill>
                            <a:schemeClr val="tx1"/>
                          </a:solidFill>
                          <a:latin typeface="+mj-lt"/>
                          <a:ea typeface="+mn-ea"/>
                          <a:cs typeface="+mn-cs"/>
                        </a:rPr>
                        <a:t>Shipper - Notification of Rolling AQ Value</a:t>
                      </a:r>
                    </a:p>
                  </a:txBody>
                  <a:tcPr anchor="ctr"/>
                </a:tc>
                <a:extLst>
                  <a:ext uri="{0D108BD9-81ED-4DB2-BD59-A6C34878D82A}">
                    <a16:rowId xmlns:a16="http://schemas.microsoft.com/office/drawing/2014/main" val="1922355459"/>
                  </a:ext>
                </a:extLst>
              </a:tr>
              <a:tr h="424932">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a:solidFill>
                            <a:schemeClr val="tx1"/>
                          </a:solidFill>
                          <a:latin typeface="+mj-lt"/>
                        </a:rPr>
                        <a:t>XRN4989B</a:t>
                      </a:r>
                    </a:p>
                  </a:txBody>
                  <a:tcPr anchor="ctr"/>
                </a:tc>
                <a:tc>
                  <a:txBody>
                    <a:bodyPr/>
                    <a:lstStyle/>
                    <a:p>
                      <a:r>
                        <a:rPr lang="en-US" sz="1400">
                          <a:solidFill>
                            <a:schemeClr val="tx1"/>
                          </a:solidFill>
                          <a:latin typeface="+mj-lt"/>
                          <a:ea typeface="+mn-ea"/>
                          <a:cs typeface="+mn-cs"/>
                        </a:rPr>
                        <a:t>AMT Residual activities</a:t>
                      </a:r>
                      <a:endParaRPr lang="en-GB" sz="1200" b="0" i="1">
                        <a:solidFill>
                          <a:schemeClr val="tx1"/>
                        </a:solidFill>
                        <a:latin typeface="+mj-lt"/>
                        <a:ea typeface="+mn-ea"/>
                        <a:cs typeface="+mn-cs"/>
                      </a:endParaRPr>
                    </a:p>
                  </a:txBody>
                  <a:tcPr anchor="ctr"/>
                </a:tc>
                <a:extLst>
                  <a:ext uri="{0D108BD9-81ED-4DB2-BD59-A6C34878D82A}">
                    <a16:rowId xmlns:a16="http://schemas.microsoft.com/office/drawing/2014/main" val="1832876636"/>
                  </a:ext>
                </a:extLst>
              </a:tr>
              <a:tr h="424932">
                <a:tc>
                  <a:txBody>
                    <a:bodyPr/>
                    <a:lstStyle/>
                    <a:p>
                      <a:r>
                        <a:rPr lang="en-GB" sz="1400">
                          <a:solidFill>
                            <a:schemeClr val="tx1"/>
                          </a:solidFill>
                          <a:latin typeface="+mj-lt"/>
                        </a:rPr>
                        <a:t>XRN4990</a:t>
                      </a:r>
                    </a:p>
                  </a:txBody>
                  <a:tcPr anchor="ctr"/>
                </a:tc>
                <a:tc>
                  <a:txBody>
                    <a:bodyPr/>
                    <a:lstStyle/>
                    <a:p>
                      <a:pPr fontAlgn="base"/>
                      <a:r>
                        <a:rPr lang="en-US" sz="1400"/>
                        <a:t>MOD0664 - Transfer of Sites with Low Read Submission Performance from Class 2 and 3 to Class 4</a:t>
                      </a:r>
                      <a:endParaRPr lang="en-US" sz="1400">
                        <a:solidFill>
                          <a:schemeClr val="tx1"/>
                        </a:solidFill>
                        <a:latin typeface="+mj-lt"/>
                        <a:ea typeface="+mn-ea"/>
                        <a:cs typeface="+mn-cs"/>
                      </a:endParaRPr>
                    </a:p>
                  </a:txBody>
                  <a:tcPr anchor="ctr"/>
                </a:tc>
                <a:extLst>
                  <a:ext uri="{0D108BD9-81ED-4DB2-BD59-A6C34878D82A}">
                    <a16:rowId xmlns:a16="http://schemas.microsoft.com/office/drawing/2014/main" val="3743270544"/>
                  </a:ext>
                </a:extLst>
              </a:tr>
              <a:tr h="424932">
                <a:tc>
                  <a:txBody>
                    <a:bodyPr/>
                    <a:lstStyle/>
                    <a:p>
                      <a:r>
                        <a:rPr lang="en-GB" sz="1400">
                          <a:solidFill>
                            <a:schemeClr val="tx1"/>
                          </a:solidFill>
                          <a:latin typeface="+mj-lt"/>
                        </a:rPr>
                        <a:t>XRN4992B</a:t>
                      </a:r>
                    </a:p>
                  </a:txBody>
                  <a:tcPr anchor="ct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a:t>MOD0797 (Urgent) -  Last Resort Supply Payments Volumetric Charges (Enduring Solution)</a:t>
                      </a:r>
                      <a:endParaRPr lang="en-GB" sz="1400">
                        <a:solidFill>
                          <a:schemeClr val="tx1"/>
                        </a:solidFill>
                        <a:latin typeface="+mj-lt"/>
                        <a:ea typeface="+mn-ea"/>
                        <a:cs typeface="+mn-cs"/>
                      </a:endParaRPr>
                    </a:p>
                  </a:txBody>
                  <a:tcPr anchor="ctr"/>
                </a:tc>
                <a:extLst>
                  <a:ext uri="{0D108BD9-81ED-4DB2-BD59-A6C34878D82A}">
                    <a16:rowId xmlns:a16="http://schemas.microsoft.com/office/drawing/2014/main" val="4178896411"/>
                  </a:ext>
                </a:extLst>
              </a:tr>
            </a:tbl>
          </a:graphicData>
        </a:graphic>
      </p:graphicFrame>
    </p:spTree>
    <p:extLst>
      <p:ext uri="{BB962C8B-B14F-4D97-AF65-F5344CB8AC3E}">
        <p14:creationId xmlns:p14="http://schemas.microsoft.com/office/powerpoint/2010/main" val="4000197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138" y="130524"/>
            <a:ext cx="7631723" cy="833882"/>
          </a:xfrm>
        </p:spPr>
        <p:txBody>
          <a:bodyPr anchor="ctr">
            <a:normAutofit/>
          </a:bodyPr>
          <a:lstStyle/>
          <a:p>
            <a:pPr>
              <a:lnSpc>
                <a:spcPct val="90000"/>
              </a:lnSpc>
            </a:pPr>
            <a:r>
              <a:rPr lang="en-GB" sz="2300"/>
              <a:t>February 23 Release High Level Implementation Plan</a:t>
            </a:r>
            <a:br>
              <a:rPr lang="en-GB" sz="2300" b="1">
                <a:latin typeface="Arial"/>
                <a:cs typeface="Arial"/>
              </a:rPr>
            </a:br>
            <a:endParaRPr lang="en-GB" sz="2300"/>
          </a:p>
        </p:txBody>
      </p:sp>
      <p:sp>
        <p:nvSpPr>
          <p:cNvPr id="3" name="Content Placeholder 2"/>
          <p:cNvSpPr>
            <a:spLocks noGrp="1"/>
          </p:cNvSpPr>
          <p:nvPr>
            <p:ph idx="1"/>
          </p:nvPr>
        </p:nvSpPr>
        <p:spPr>
          <a:xfrm>
            <a:off x="1043608" y="1275606"/>
            <a:ext cx="7631722" cy="575928"/>
          </a:xfrm>
        </p:spPr>
        <p:txBody>
          <a:bodyPr anchor="ctr">
            <a:normAutofit/>
          </a:bodyPr>
          <a:lstStyle/>
          <a:p>
            <a:pPr marL="285750" indent="-285750">
              <a:buFont typeface="Arial" panose="020B0604020202020204" pitchFamily="34" charset="0"/>
              <a:buChar char="•"/>
            </a:pPr>
            <a:r>
              <a:rPr lang="en-GB" sz="1400">
                <a:latin typeface="+mn-lt"/>
                <a:cs typeface="+mn-cs"/>
              </a:rPr>
              <a:t>The implementation for the 5 changes consists of code transports for multiple systems</a:t>
            </a:r>
          </a:p>
          <a:p>
            <a:pPr marL="285750" indent="-285750"/>
            <a:r>
              <a:rPr lang="en-GB" sz="1400">
                <a:latin typeface="+mn-lt"/>
                <a:cs typeface="+mn-cs"/>
              </a:rPr>
              <a:t>Go live date is 25</a:t>
            </a:r>
            <a:r>
              <a:rPr lang="en-GB" sz="1400" baseline="30000">
                <a:latin typeface="+mn-lt"/>
                <a:cs typeface="+mn-cs"/>
              </a:rPr>
              <a:t>th</a:t>
            </a:r>
            <a:r>
              <a:rPr lang="en-GB" sz="1400">
                <a:latin typeface="+mn-lt"/>
                <a:cs typeface="+mn-cs"/>
              </a:rPr>
              <a:t> February 23 </a:t>
            </a:r>
          </a:p>
          <a:p>
            <a:pPr marL="285750" indent="-285750" algn="ctr">
              <a:buFont typeface="Arial" panose="020B0604020202020204" pitchFamily="34" charset="0"/>
              <a:buChar char="•"/>
            </a:pPr>
            <a:endParaRPr lang="en-GB" sz="1400">
              <a:latin typeface="+mn-lt"/>
              <a:cs typeface="+mn-cs"/>
            </a:endParaRPr>
          </a:p>
          <a:p>
            <a:pPr marL="0" indent="0" algn="ctr">
              <a:buNone/>
            </a:pPr>
            <a:endParaRPr lang="en-US" sz="1400">
              <a:latin typeface="+mn-lt"/>
              <a:cs typeface="+mn-cs"/>
            </a:endParaRPr>
          </a:p>
          <a:p>
            <a:pPr marL="0" indent="0" algn="ctr">
              <a:buNone/>
            </a:pPr>
            <a:endParaRPr lang="en-GB" sz="1400"/>
          </a:p>
        </p:txBody>
      </p:sp>
      <p:pic>
        <p:nvPicPr>
          <p:cNvPr id="1028" name="Picture 4" descr="Timeline&#10;&#10;Description automatically generated">
            <a:extLst>
              <a:ext uri="{FF2B5EF4-FFF2-40B4-BE49-F238E27FC236}">
                <a16:creationId xmlns:a16="http://schemas.microsoft.com/office/drawing/2014/main" id="{B8BE3C6F-4812-43B6-9F2D-9F9AECC7BEA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355896" y="1707654"/>
            <a:ext cx="6429922" cy="2924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140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a:t>File Transition</a:t>
            </a:r>
          </a:p>
        </p:txBody>
      </p:sp>
      <p:sp>
        <p:nvSpPr>
          <p:cNvPr id="3" name="Content Placeholder 2"/>
          <p:cNvSpPr>
            <a:spLocks noGrp="1"/>
          </p:cNvSpPr>
          <p:nvPr>
            <p:ph idx="1"/>
          </p:nvPr>
        </p:nvSpPr>
        <p:spPr>
          <a:xfrm>
            <a:off x="445161" y="915566"/>
            <a:ext cx="8229600" cy="3607049"/>
          </a:xfrm>
        </p:spPr>
        <p:txBody>
          <a:bodyPr>
            <a:normAutofit/>
          </a:bodyPr>
          <a:lstStyle/>
          <a:p>
            <a:pPr marL="285750" indent="-285750">
              <a:buFont typeface="Arial" panose="020B0604020202020204" pitchFamily="34" charset="0"/>
              <a:buChar char="•"/>
            </a:pPr>
            <a:r>
              <a:rPr lang="en-US" sz="1600">
                <a:solidFill>
                  <a:schemeClr val="tx2"/>
                </a:solidFill>
                <a:latin typeface="+mn-lt"/>
                <a:cs typeface="+mn-cs"/>
              </a:rPr>
              <a:t>To incorporate the changes to files and associated processing the EFT/AMT channels will need to be closed </a:t>
            </a:r>
          </a:p>
          <a:p>
            <a:pPr marL="285750" indent="-285750">
              <a:buFont typeface="Arial" panose="020B0604020202020204" pitchFamily="34" charset="0"/>
              <a:buChar char="•"/>
            </a:pPr>
            <a:endParaRPr lang="en-US" sz="1600">
              <a:solidFill>
                <a:schemeClr val="tx2"/>
              </a:solidFill>
              <a:latin typeface="+mn-lt"/>
              <a:cs typeface="+mn-cs"/>
            </a:endParaRPr>
          </a:p>
          <a:p>
            <a:r>
              <a:rPr lang="en-GB" sz="1600">
                <a:solidFill>
                  <a:schemeClr val="tx2"/>
                </a:solidFill>
                <a:latin typeface="+mn-lt"/>
                <a:cs typeface="+mn-cs"/>
              </a:rPr>
              <a:t>We will follow the standard processing times and ensure that none of the file types identified in the following slide are awaiting processing and/or have processed successfully before we close the channels</a:t>
            </a:r>
          </a:p>
          <a:p>
            <a:pPr marL="285750" indent="-285750">
              <a:buFont typeface="Arial" panose="020B0604020202020204" pitchFamily="34" charset="0"/>
              <a:buChar char="•"/>
            </a:pPr>
            <a:endParaRPr lang="en-US" sz="1600">
              <a:solidFill>
                <a:schemeClr val="tx2"/>
              </a:solidFill>
              <a:latin typeface="+mn-lt"/>
              <a:cs typeface="+mn-cs"/>
            </a:endParaRPr>
          </a:p>
          <a:p>
            <a:pPr marL="285750" indent="-285750">
              <a:buFont typeface="Arial" panose="020B0604020202020204" pitchFamily="34" charset="0"/>
              <a:buChar char="•"/>
            </a:pPr>
            <a:r>
              <a:rPr lang="en-US" sz="1600">
                <a:solidFill>
                  <a:schemeClr val="tx2"/>
                </a:solidFill>
                <a:latin typeface="+mn-lt"/>
                <a:cs typeface="+mn-cs"/>
              </a:rPr>
              <a:t>Monitoring of all inbound files and confirmation of all response outbound files will be completed by Friday 24</a:t>
            </a:r>
            <a:r>
              <a:rPr lang="en-US" sz="1600" baseline="30000">
                <a:solidFill>
                  <a:schemeClr val="tx2"/>
                </a:solidFill>
                <a:latin typeface="+mn-lt"/>
                <a:cs typeface="+mn-cs"/>
              </a:rPr>
              <a:t>th</a:t>
            </a:r>
            <a:r>
              <a:rPr lang="en-US" sz="1600">
                <a:solidFill>
                  <a:schemeClr val="tx2"/>
                </a:solidFill>
                <a:latin typeface="+mn-lt"/>
                <a:cs typeface="+mn-cs"/>
              </a:rPr>
              <a:t> February 23:59:59 prior to any transports taking place</a:t>
            </a:r>
          </a:p>
          <a:p>
            <a:pPr marL="285750" indent="-285750">
              <a:buFont typeface="Arial" panose="020B0604020202020204" pitchFamily="34" charset="0"/>
              <a:buChar char="•"/>
            </a:pPr>
            <a:endParaRPr lang="en-US" sz="1600">
              <a:solidFill>
                <a:schemeClr val="tx2"/>
              </a:solidFill>
              <a:latin typeface="+mn-lt"/>
              <a:cs typeface="+mn-cs"/>
            </a:endParaRPr>
          </a:p>
          <a:p>
            <a:pPr marL="285750" indent="-285750">
              <a:buFont typeface="Arial" panose="020B0604020202020204" pitchFamily="34" charset="0"/>
              <a:buChar char="•"/>
            </a:pPr>
            <a:r>
              <a:rPr lang="en-US" sz="1600">
                <a:solidFill>
                  <a:schemeClr val="tx2"/>
                </a:solidFill>
                <a:latin typeface="+mn-lt"/>
                <a:cs typeface="+mn-cs"/>
              </a:rPr>
              <a:t>Channels will be re-opened by Saturday 25</a:t>
            </a:r>
            <a:r>
              <a:rPr lang="en-US" sz="1600" baseline="30000">
                <a:solidFill>
                  <a:schemeClr val="tx2"/>
                </a:solidFill>
                <a:latin typeface="+mn-lt"/>
                <a:cs typeface="+mn-cs"/>
              </a:rPr>
              <a:t>th</a:t>
            </a:r>
            <a:r>
              <a:rPr lang="en-US" sz="1600">
                <a:solidFill>
                  <a:schemeClr val="tx2"/>
                </a:solidFill>
                <a:latin typeface="+mn-lt"/>
                <a:cs typeface="+mn-cs"/>
              </a:rPr>
              <a:t> February 09:00:00 for the next standard job processing time</a:t>
            </a:r>
          </a:p>
          <a:p>
            <a:pPr marL="0" indent="0">
              <a:buNone/>
            </a:pPr>
            <a:endParaRPr lang="en-US" sz="1600">
              <a:solidFill>
                <a:schemeClr val="tx2"/>
              </a:solidFill>
              <a:latin typeface="+mn-lt"/>
              <a:cs typeface="+mn-cs"/>
            </a:endParaRPr>
          </a:p>
          <a:p>
            <a:pPr marL="0" indent="0">
              <a:buNone/>
            </a:pPr>
            <a:endParaRPr lang="en-GB" sz="2800"/>
          </a:p>
        </p:txBody>
      </p:sp>
    </p:spTree>
    <p:extLst>
      <p:ext uri="{BB962C8B-B14F-4D97-AF65-F5344CB8AC3E}">
        <p14:creationId xmlns:p14="http://schemas.microsoft.com/office/powerpoint/2010/main" val="364561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a:t>File Format Transition plan </a:t>
            </a:r>
          </a:p>
        </p:txBody>
      </p:sp>
      <p:sp>
        <p:nvSpPr>
          <p:cNvPr id="3" name="Content Placeholder 2"/>
          <p:cNvSpPr>
            <a:spLocks noGrp="1"/>
          </p:cNvSpPr>
          <p:nvPr>
            <p:ph idx="1"/>
          </p:nvPr>
        </p:nvSpPr>
        <p:spPr>
          <a:xfrm>
            <a:off x="463437" y="699542"/>
            <a:ext cx="8229600" cy="3607049"/>
          </a:xfrm>
        </p:spPr>
        <p:txBody>
          <a:bodyPr>
            <a:normAutofit fontScale="92500" lnSpcReduction="10000"/>
          </a:bodyPr>
          <a:lstStyle/>
          <a:p>
            <a:pPr marL="0" indent="0">
              <a:buNone/>
            </a:pPr>
            <a:r>
              <a:rPr lang="en-US" sz="1600" b="1" u="sng">
                <a:solidFill>
                  <a:schemeClr val="tx2"/>
                </a:solidFill>
                <a:latin typeface="+mn-lt"/>
                <a:cs typeface="+mn-cs"/>
              </a:rPr>
              <a:t>Inbound files</a:t>
            </a:r>
          </a:p>
          <a:p>
            <a:r>
              <a:rPr lang="en-US" sz="1600">
                <a:solidFill>
                  <a:schemeClr val="tx2"/>
                </a:solidFill>
                <a:latin typeface="+mn-lt"/>
                <a:cs typeface="+mn-cs"/>
              </a:rPr>
              <a:t>SPC ,CNF, BRN ,*CVD and CSS files</a:t>
            </a:r>
          </a:p>
          <a:p>
            <a:r>
              <a:rPr lang="en-US" sz="1600">
                <a:solidFill>
                  <a:schemeClr val="tx2"/>
                </a:solidFill>
                <a:latin typeface="+mn-lt"/>
                <a:cs typeface="+mn-cs"/>
              </a:rPr>
              <a:t>All the inbounds files will be processed by 23:00:00 (24/02/23) and will restart processing as per the BAU timing once the channels would be restored on 25/02/23. </a:t>
            </a:r>
          </a:p>
          <a:p>
            <a:pPr marL="0" indent="0">
              <a:buNone/>
            </a:pPr>
            <a:r>
              <a:rPr lang="en-US" sz="1600">
                <a:solidFill>
                  <a:schemeClr val="tx2"/>
                </a:solidFill>
                <a:latin typeface="+mn-lt"/>
                <a:cs typeface="+mn-cs"/>
              </a:rPr>
              <a:t>      * </a:t>
            </a:r>
            <a:r>
              <a:rPr lang="en-US" sz="1400">
                <a:solidFill>
                  <a:schemeClr val="tx2"/>
                </a:solidFill>
                <a:latin typeface="+mn-lt"/>
                <a:cs typeface="+mn-cs"/>
              </a:rPr>
              <a:t>The CVD file would start processing from 09:30 hrs. (25/02/23). </a:t>
            </a:r>
          </a:p>
          <a:p>
            <a:pPr marL="0" indent="0">
              <a:buNone/>
            </a:pPr>
            <a:r>
              <a:rPr lang="en-US" sz="1600" b="1" u="sng">
                <a:solidFill>
                  <a:schemeClr val="tx2"/>
                </a:solidFill>
                <a:latin typeface="+mn-lt"/>
                <a:cs typeface="+mn-cs"/>
              </a:rPr>
              <a:t>Outbound files</a:t>
            </a:r>
          </a:p>
          <a:p>
            <a:r>
              <a:rPr lang="en-US" sz="1600">
                <a:solidFill>
                  <a:schemeClr val="tx2"/>
                </a:solidFill>
                <a:latin typeface="+mn-lt"/>
                <a:cs typeface="+mn-cs"/>
              </a:rPr>
              <a:t>SCR, ASN, TMC, BRR, NRL, ZCS, IIS,**CVN ,***CVR, JRS,URS, SFR, SCR, AQR, MDR and MBR.</a:t>
            </a:r>
          </a:p>
          <a:p>
            <a:r>
              <a:rPr lang="en-US" sz="1600">
                <a:solidFill>
                  <a:schemeClr val="tx2"/>
                </a:solidFill>
                <a:latin typeface="+mn-lt"/>
                <a:cs typeface="+mn-cs"/>
              </a:rPr>
              <a:t>All the outbound files will be processed by 23:59:00 (24/02/23) and will restart processing as per the BAU timing once the channels would be restored on 25/02/23.</a:t>
            </a:r>
          </a:p>
          <a:p>
            <a:pPr marL="0" indent="0">
              <a:buNone/>
            </a:pPr>
            <a:r>
              <a:rPr lang="en-US" sz="1600">
                <a:solidFill>
                  <a:schemeClr val="tx2"/>
                </a:solidFill>
                <a:latin typeface="+mn-lt"/>
                <a:cs typeface="+mn-cs"/>
              </a:rPr>
              <a:t>      </a:t>
            </a:r>
            <a:r>
              <a:rPr lang="en-US" sz="1400">
                <a:solidFill>
                  <a:schemeClr val="tx2"/>
                </a:solidFill>
                <a:latin typeface="+mn-lt"/>
                <a:cs typeface="+mn-cs"/>
              </a:rPr>
              <a:t>**CVN file would start processing from 11:00 hrs. (25/02/23).</a:t>
            </a:r>
          </a:p>
          <a:p>
            <a:pPr marL="0" indent="0">
              <a:buNone/>
            </a:pPr>
            <a:r>
              <a:rPr lang="en-US" sz="1400">
                <a:solidFill>
                  <a:schemeClr val="tx2"/>
                </a:solidFill>
                <a:latin typeface="+mn-lt"/>
                <a:cs typeface="+mn-cs"/>
              </a:rPr>
              <a:t>       ***CVR file would start processing from 10:00 hrs. (25/02/23).</a:t>
            </a:r>
          </a:p>
          <a:p>
            <a:pPr marL="0" indent="0">
              <a:buNone/>
            </a:pPr>
            <a:endParaRPr lang="en-US" sz="1400">
              <a:solidFill>
                <a:schemeClr val="tx2"/>
              </a:solidFill>
              <a:latin typeface="+mn-lt"/>
              <a:cs typeface="+mn-cs"/>
            </a:endParaRPr>
          </a:p>
          <a:p>
            <a:pPr marL="0" indent="0">
              <a:buNone/>
            </a:pPr>
            <a:endParaRPr lang="en-US" sz="1400">
              <a:solidFill>
                <a:schemeClr val="tx2"/>
              </a:solidFill>
              <a:latin typeface="+mn-lt"/>
              <a:cs typeface="+mn-cs"/>
            </a:endParaRPr>
          </a:p>
          <a:p>
            <a:pPr marL="0" indent="0">
              <a:buNone/>
            </a:pPr>
            <a:r>
              <a:rPr lang="en-US" sz="1400">
                <a:solidFill>
                  <a:schemeClr val="tx2"/>
                </a:solidFill>
                <a:latin typeface="+mn-lt"/>
                <a:cs typeface="+mn-cs"/>
              </a:rPr>
              <a:t> </a:t>
            </a:r>
          </a:p>
          <a:p>
            <a:pPr marL="0" indent="0">
              <a:buNone/>
            </a:pPr>
            <a:endParaRPr lang="en-US" sz="1400">
              <a:solidFill>
                <a:schemeClr val="tx2"/>
              </a:solidFill>
              <a:latin typeface="+mn-lt"/>
              <a:cs typeface="+mn-cs"/>
            </a:endParaRPr>
          </a:p>
          <a:p>
            <a:pPr marL="0" indent="0">
              <a:buNone/>
            </a:pPr>
            <a:endParaRPr lang="en-GB" sz="2800"/>
          </a:p>
        </p:txBody>
      </p:sp>
      <p:sp>
        <p:nvSpPr>
          <p:cNvPr id="6" name="TextBox 5">
            <a:extLst>
              <a:ext uri="{FF2B5EF4-FFF2-40B4-BE49-F238E27FC236}">
                <a16:creationId xmlns:a16="http://schemas.microsoft.com/office/drawing/2014/main" id="{76C8D5D0-8CA7-49B9-9016-F69D65931DE3}"/>
              </a:ext>
            </a:extLst>
          </p:cNvPr>
          <p:cNvSpPr txBox="1"/>
          <p:nvPr/>
        </p:nvSpPr>
        <p:spPr>
          <a:xfrm>
            <a:off x="463436" y="3705294"/>
            <a:ext cx="7785545" cy="292388"/>
          </a:xfrm>
          <a:prstGeom prst="rect">
            <a:avLst/>
          </a:prstGeom>
          <a:noFill/>
        </p:spPr>
        <p:txBody>
          <a:bodyPr wrap="square">
            <a:spAutoFit/>
          </a:bodyPr>
          <a:lstStyle/>
          <a:p>
            <a:pPr marL="0" indent="0">
              <a:buNone/>
            </a:pPr>
            <a:r>
              <a:rPr lang="en-US" sz="1300">
                <a:solidFill>
                  <a:schemeClr val="tx2"/>
                </a:solidFill>
              </a:rPr>
              <a:t>NB-</a:t>
            </a:r>
            <a:r>
              <a:rPr lang="en-US" sz="1300">
                <a:solidFill>
                  <a:schemeClr val="tx2"/>
                </a:solidFill>
                <a:latin typeface="+mn-lt"/>
                <a:cs typeface="+mn-cs"/>
              </a:rPr>
              <a:t>CSS files with reduced SLA of 4hrs will be taken into consideration while planning.</a:t>
            </a:r>
          </a:p>
        </p:txBody>
      </p:sp>
    </p:spTree>
    <p:extLst>
      <p:ext uri="{BB962C8B-B14F-4D97-AF65-F5344CB8AC3E}">
        <p14:creationId xmlns:p14="http://schemas.microsoft.com/office/powerpoint/2010/main" val="1492516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a:t>Further Communications</a:t>
            </a:r>
          </a:p>
        </p:txBody>
      </p:sp>
      <p:sp>
        <p:nvSpPr>
          <p:cNvPr id="3" name="Content Placeholder 2"/>
          <p:cNvSpPr>
            <a:spLocks noGrp="1"/>
          </p:cNvSpPr>
          <p:nvPr>
            <p:ph idx="1"/>
          </p:nvPr>
        </p:nvSpPr>
        <p:spPr>
          <a:xfrm>
            <a:off x="457200" y="807501"/>
            <a:ext cx="8229600" cy="3607049"/>
          </a:xfrm>
        </p:spPr>
        <p:txBody>
          <a:bodyPr>
            <a:normAutofit lnSpcReduction="10000"/>
          </a:bodyPr>
          <a:lstStyle/>
          <a:p>
            <a:pPr marL="285750" indent="-285750">
              <a:buFont typeface="Arial" panose="020B0604020202020204" pitchFamily="34" charset="0"/>
              <a:buChar char="•"/>
            </a:pPr>
            <a:r>
              <a:rPr lang="en-GB" sz="1500">
                <a:solidFill>
                  <a:schemeClr val="tx2"/>
                </a:solidFill>
                <a:latin typeface="+mn-lt"/>
                <a:cs typeface="+mn-cs"/>
              </a:rPr>
              <a:t>Implementation Go Live is planned for 25</a:t>
            </a:r>
            <a:r>
              <a:rPr lang="en-GB" sz="1500" baseline="30000">
                <a:solidFill>
                  <a:schemeClr val="tx2"/>
                </a:solidFill>
                <a:latin typeface="+mn-lt"/>
                <a:cs typeface="+mn-cs"/>
              </a:rPr>
              <a:t>th</a:t>
            </a:r>
            <a:r>
              <a:rPr lang="en-GB" sz="1500">
                <a:solidFill>
                  <a:schemeClr val="tx2"/>
                </a:solidFill>
                <a:latin typeface="+mn-lt"/>
                <a:cs typeface="+mn-cs"/>
              </a:rPr>
              <a:t> February 2023</a:t>
            </a:r>
          </a:p>
          <a:p>
            <a:pPr marL="285750" indent="-285750">
              <a:buFont typeface="Arial" panose="020B0604020202020204" pitchFamily="34" charset="0"/>
              <a:buChar char="•"/>
            </a:pPr>
            <a:endParaRPr lang="en-GB" sz="1500">
              <a:solidFill>
                <a:schemeClr val="tx2"/>
              </a:solidFill>
              <a:latin typeface="+mn-lt"/>
              <a:cs typeface="+mn-cs"/>
            </a:endParaRPr>
          </a:p>
          <a:p>
            <a:pPr marL="285750" indent="-285750">
              <a:buFont typeface="Arial" panose="020B0604020202020204" pitchFamily="34" charset="0"/>
              <a:buChar char="•"/>
            </a:pPr>
            <a:r>
              <a:rPr lang="en-GB" sz="1500">
                <a:solidFill>
                  <a:schemeClr val="tx2"/>
                </a:solidFill>
                <a:latin typeface="+mn-lt"/>
                <a:cs typeface="+mn-cs"/>
              </a:rPr>
              <a:t>Please note REC Major Release Implementation is 24</a:t>
            </a:r>
            <a:r>
              <a:rPr lang="en-GB" sz="1500" baseline="30000">
                <a:solidFill>
                  <a:schemeClr val="tx2"/>
                </a:solidFill>
                <a:latin typeface="+mn-lt"/>
                <a:cs typeface="+mn-cs"/>
              </a:rPr>
              <a:t>th</a:t>
            </a:r>
            <a:r>
              <a:rPr lang="en-GB" sz="1500">
                <a:solidFill>
                  <a:schemeClr val="tx2"/>
                </a:solidFill>
                <a:latin typeface="+mn-lt"/>
                <a:cs typeface="+mn-cs"/>
              </a:rPr>
              <a:t> February, however the Feb-23 DSC Release does not contain any REC dependencies therefore its planned delivery over the weekend will reduce the risk as agreed in </a:t>
            </a:r>
            <a:r>
              <a:rPr lang="en-GB" sz="1500" err="1">
                <a:solidFill>
                  <a:schemeClr val="tx2"/>
                </a:solidFill>
                <a:latin typeface="+mn-lt"/>
                <a:cs typeface="+mn-cs"/>
              </a:rPr>
              <a:t>ChMC</a:t>
            </a:r>
            <a:endParaRPr lang="en-GB" sz="1500">
              <a:solidFill>
                <a:schemeClr val="tx2"/>
              </a:solidFill>
              <a:latin typeface="+mn-lt"/>
              <a:cs typeface="+mn-cs"/>
            </a:endParaRPr>
          </a:p>
          <a:p>
            <a:pPr marL="285750" indent="-285750">
              <a:buFont typeface="Arial" panose="020B0604020202020204" pitchFamily="34" charset="0"/>
              <a:buChar char="•"/>
            </a:pPr>
            <a:endParaRPr lang="en-GB" sz="1500">
              <a:solidFill>
                <a:schemeClr val="tx2"/>
              </a:solidFill>
              <a:latin typeface="+mn-lt"/>
              <a:cs typeface="+mn-cs"/>
            </a:endParaRPr>
          </a:p>
          <a:p>
            <a:pPr marL="285750" indent="-285750">
              <a:buFont typeface="Arial" panose="020B0604020202020204" pitchFamily="34" charset="0"/>
              <a:buChar char="•"/>
            </a:pPr>
            <a:r>
              <a:rPr lang="en-GB" sz="1500">
                <a:solidFill>
                  <a:schemeClr val="tx2"/>
                </a:solidFill>
                <a:latin typeface="+mn-lt"/>
                <a:cs typeface="+mn-cs"/>
              </a:rPr>
              <a:t>Should we need to use a contingency date the following weekend of 4</a:t>
            </a:r>
            <a:r>
              <a:rPr lang="en-GB" sz="1500" baseline="30000">
                <a:solidFill>
                  <a:schemeClr val="tx2"/>
                </a:solidFill>
                <a:latin typeface="+mn-lt"/>
                <a:cs typeface="+mn-cs"/>
              </a:rPr>
              <a:t>th</a:t>
            </a:r>
            <a:r>
              <a:rPr lang="en-GB" sz="1500">
                <a:solidFill>
                  <a:schemeClr val="tx2"/>
                </a:solidFill>
                <a:latin typeface="+mn-lt"/>
                <a:cs typeface="+mn-cs"/>
              </a:rPr>
              <a:t> March 2023 will be utilised</a:t>
            </a:r>
          </a:p>
          <a:p>
            <a:pPr marL="285750" indent="-285750">
              <a:buFont typeface="Arial" panose="020B0604020202020204" pitchFamily="34" charset="0"/>
              <a:buChar char="•"/>
            </a:pPr>
            <a:endParaRPr lang="en-GB" sz="1500">
              <a:solidFill>
                <a:schemeClr val="tx2"/>
              </a:solidFill>
              <a:latin typeface="+mn-lt"/>
              <a:cs typeface="+mn-cs"/>
            </a:endParaRPr>
          </a:p>
          <a:p>
            <a:pPr marL="285750" indent="-285750">
              <a:buFont typeface="Arial" panose="020B0604020202020204" pitchFamily="34" charset="0"/>
              <a:buChar char="•"/>
            </a:pPr>
            <a:r>
              <a:rPr lang="en-GB" sz="1500">
                <a:solidFill>
                  <a:schemeClr val="tx2"/>
                </a:solidFill>
                <a:latin typeface="+mn-lt"/>
                <a:cs typeface="+mn-cs"/>
              </a:rPr>
              <a:t>Key implementation communications:</a:t>
            </a:r>
          </a:p>
          <a:p>
            <a:pPr marL="742928" lvl="1" indent="-285750">
              <a:buFont typeface="Arial" panose="020B0604020202020204" pitchFamily="34" charset="0"/>
              <a:buChar char="•"/>
            </a:pPr>
            <a:r>
              <a:rPr lang="en-GB" sz="1500">
                <a:solidFill>
                  <a:schemeClr val="tx2"/>
                </a:solidFill>
                <a:latin typeface="+mn-lt"/>
                <a:cs typeface="+mn-cs"/>
              </a:rPr>
              <a:t>Confirmation of planned implementation – 24</a:t>
            </a:r>
            <a:r>
              <a:rPr lang="en-GB" sz="1500" baseline="30000">
                <a:solidFill>
                  <a:schemeClr val="tx2"/>
                </a:solidFill>
                <a:latin typeface="+mn-lt"/>
                <a:cs typeface="+mn-cs"/>
              </a:rPr>
              <a:t>th</a:t>
            </a:r>
            <a:r>
              <a:rPr lang="en-GB" sz="1500">
                <a:solidFill>
                  <a:schemeClr val="tx2"/>
                </a:solidFill>
                <a:latin typeface="+mn-lt"/>
                <a:cs typeface="+mn-cs"/>
              </a:rPr>
              <a:t> February 2023</a:t>
            </a:r>
          </a:p>
          <a:p>
            <a:pPr marL="742928" lvl="1" indent="-285750">
              <a:buFont typeface="Arial" panose="020B0604020202020204" pitchFamily="34" charset="0"/>
              <a:buChar char="•"/>
            </a:pPr>
            <a:r>
              <a:rPr lang="en-GB" sz="1500">
                <a:solidFill>
                  <a:schemeClr val="tx2"/>
                </a:solidFill>
                <a:latin typeface="+mn-lt"/>
                <a:cs typeface="+mn-cs"/>
              </a:rPr>
              <a:t>Successful / Unsuccessful Implementation – 25</a:t>
            </a:r>
            <a:r>
              <a:rPr lang="en-GB" sz="1500" baseline="30000">
                <a:solidFill>
                  <a:schemeClr val="tx2"/>
                </a:solidFill>
                <a:latin typeface="+mn-lt"/>
                <a:cs typeface="+mn-cs"/>
              </a:rPr>
              <a:t>th</a:t>
            </a:r>
            <a:r>
              <a:rPr lang="en-GB" sz="1500">
                <a:solidFill>
                  <a:schemeClr val="tx2"/>
                </a:solidFill>
                <a:latin typeface="+mn-lt"/>
                <a:cs typeface="+mn-cs"/>
              </a:rPr>
              <a:t> February 2023</a:t>
            </a:r>
          </a:p>
          <a:p>
            <a:pPr marL="285750" indent="-285750"/>
            <a:endParaRPr lang="en-GB" sz="1500">
              <a:solidFill>
                <a:schemeClr val="tx2"/>
              </a:solidFill>
              <a:latin typeface="+mn-lt"/>
              <a:cs typeface="+mn-cs"/>
            </a:endParaRPr>
          </a:p>
          <a:p>
            <a:pPr marL="285750" indent="-285750"/>
            <a:r>
              <a:rPr lang="en-GB" sz="1500">
                <a:solidFill>
                  <a:schemeClr val="tx2"/>
                </a:solidFill>
                <a:latin typeface="+mn-lt"/>
                <a:cs typeface="+mn-cs"/>
              </a:rPr>
              <a:t>Further information and training awareness material is available </a:t>
            </a:r>
            <a:r>
              <a:rPr lang="en-GB" sz="1500">
                <a:solidFill>
                  <a:schemeClr val="tx2"/>
                </a:solidFill>
                <a:latin typeface="+mn-lt"/>
                <a:cs typeface="+mn-cs"/>
                <a:hlinkClick r:id="rId2"/>
              </a:rPr>
              <a:t>here</a:t>
            </a:r>
            <a:endParaRPr lang="en-US" sz="1600">
              <a:solidFill>
                <a:schemeClr val="tx2"/>
              </a:solidFill>
              <a:latin typeface="+mn-lt"/>
              <a:cs typeface="+mn-cs"/>
            </a:endParaRPr>
          </a:p>
          <a:p>
            <a:pPr marL="0" indent="0">
              <a:buNone/>
            </a:pPr>
            <a:endParaRPr lang="en-GB" sz="2800"/>
          </a:p>
        </p:txBody>
      </p:sp>
    </p:spTree>
    <p:extLst>
      <p:ext uri="{BB962C8B-B14F-4D97-AF65-F5344CB8AC3E}">
        <p14:creationId xmlns:p14="http://schemas.microsoft.com/office/powerpoint/2010/main" val="3020361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2200"/>
              <a:t>If you have any queries on the changes being delivered as part of the February 23 Release please contact</a:t>
            </a:r>
            <a:br>
              <a:rPr lang="en-GB"/>
            </a:br>
            <a:endParaRPr lang="en-GB"/>
          </a:p>
        </p:txBody>
      </p:sp>
      <p:sp>
        <p:nvSpPr>
          <p:cNvPr id="4" name="Rectangle 3">
            <a:extLst>
              <a:ext uri="{FF2B5EF4-FFF2-40B4-BE49-F238E27FC236}">
                <a16:creationId xmlns:a16="http://schemas.microsoft.com/office/drawing/2014/main" id="{2AC4E57C-B806-4CB4-85E1-179E85FF294C}"/>
              </a:ext>
            </a:extLst>
          </p:cNvPr>
          <p:cNvSpPr/>
          <p:nvPr/>
        </p:nvSpPr>
        <p:spPr>
          <a:xfrm>
            <a:off x="2771800" y="2643758"/>
            <a:ext cx="3852428" cy="646331"/>
          </a:xfrm>
          <a:prstGeom prst="rect">
            <a:avLst/>
          </a:prstGeom>
        </p:spPr>
        <p:txBody>
          <a:bodyPr wrap="square">
            <a:spAutoFit/>
          </a:bodyPr>
          <a:lstStyle/>
          <a:p>
            <a:r>
              <a:rPr lang="en-GB">
                <a:solidFill>
                  <a:srgbClr val="3E5AA8"/>
                </a:solidFill>
                <a:latin typeface="Arial" panose="020B0604020202020204" pitchFamily="34" charset="0"/>
                <a:ea typeface="+mj-ea"/>
                <a:cs typeface="Arial" panose="020B0604020202020204" pitchFamily="34" charset="0"/>
                <a:hlinkClick r:id="rId2"/>
              </a:rPr>
              <a:t>UKLinkDelivery@xoserve.com</a:t>
            </a:r>
            <a:endParaRPr lang="en-GB">
              <a:solidFill>
                <a:srgbClr val="3E5AA8"/>
              </a:solidFill>
              <a:latin typeface="Arial" panose="020B0604020202020204" pitchFamily="34" charset="0"/>
              <a:ea typeface="+mj-ea"/>
              <a:cs typeface="Arial" panose="020B0604020202020204" pitchFamily="34" charset="0"/>
            </a:endParaRPr>
          </a:p>
          <a:p>
            <a:endParaRPr lang="en-GB">
              <a:solidFill>
                <a:srgbClr val="3E5AA8"/>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653749228"/>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SharedWithUsers xmlns="3ee84ff3-1fa2-4b0e-bbc1-9d3729ac2ba9">
      <UserInfo>
        <DisplayName>Jay-Jay Prosser</DisplayName>
        <AccountId>26</AccountId>
        <AccountType/>
      </UserInfo>
      <UserInfo>
        <DisplayName>Rob Heggett</DisplayName>
        <AccountId>108</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1C1942-8C35-402C-A7BE-178328E3CB9F}"/>
</file>

<file path=customXml/itemProps2.xml><?xml version="1.0" encoding="utf-8"?>
<ds:datastoreItem xmlns:ds="http://schemas.openxmlformats.org/officeDocument/2006/customXml" ds:itemID="{EE966AA5-3D01-4B81-BAE0-8020A2E16EFF}">
  <ds:schemaRefs>
    <ds:schemaRef ds:uri="09850d4e-5ea7-4dcb-8c24-c6fc5087371d"/>
    <ds:schemaRef ds:uri="5e5e5b1a-4354-4cde-90ed-1df27520ead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103fba77-31dd-4780-83f9-c54f26c3a260"/>
  </ds:schemaRefs>
</ds:datastoreItem>
</file>

<file path=customXml/itemProps3.xml><?xml version="1.0" encoding="utf-8"?>
<ds:datastoreItem xmlns:ds="http://schemas.openxmlformats.org/officeDocument/2006/customXml" ds:itemID="{2A513DF9-3E74-488E-B239-1C5C999E5C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9</Slides>
  <Notes>1</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XRN5533 – February 23 Major Release - Status Update</vt:lpstr>
      <vt:lpstr> XRN5533 February 23 Release  Implementation Approach </vt:lpstr>
      <vt:lpstr>Principles</vt:lpstr>
      <vt:lpstr>XRNs in Scope of February 23 Release</vt:lpstr>
      <vt:lpstr>February 23 Release High Level Implementation Plan </vt:lpstr>
      <vt:lpstr>File Transition</vt:lpstr>
      <vt:lpstr>File Format Transition plan </vt:lpstr>
      <vt:lpstr>Further Communications</vt:lpstr>
      <vt:lpstr>If you have any queries on the changes being delivered as part of the February 23 Release please contact </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revision>5</cp:revision>
  <dcterms:created xsi:type="dcterms:W3CDTF">2018-09-02T17:12:15Z</dcterms:created>
  <dcterms:modified xsi:type="dcterms:W3CDTF">2023-01-27T13:06:26Z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y fmtid="{D5CDD505-2E9C-101B-9397-08002B2CF9AE}" pid="4" name="Order">
    <vt:r8>21200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