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4"/>
  </p:sldMasterIdLst>
  <p:notesMasterIdLst>
    <p:notesMasterId r:id="rId6"/>
  </p:notesMasterIdLst>
  <p:sldIdLst>
    <p:sldId id="889" r:id="rId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e Chambers" initials="LC" lastIdx="13" clrIdx="0">
    <p:extLst>
      <p:ext uri="{19B8F6BF-5375-455C-9EA6-DF929625EA0E}">
        <p15:presenceInfo xmlns:p15="http://schemas.microsoft.com/office/powerpoint/2012/main" userId="S::lee.chambers@xoserve.com::75b86a7c-29e5-457f-b679-e8760df39d3b" providerId="AD"/>
      </p:ext>
    </p:extLst>
  </p:cmAuthor>
  <p:cmAuthor id="2" name="Thomas Lineham" initials="TL" lastIdx="5" clrIdx="1">
    <p:extLst>
      <p:ext uri="{19B8F6BF-5375-455C-9EA6-DF929625EA0E}">
        <p15:presenceInfo xmlns:p15="http://schemas.microsoft.com/office/powerpoint/2012/main" userId="S::thomas.lineham@xoserve.com::0a61177b-b725-4b90-901b-3d5aaab108a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4B8DA"/>
    <a:srgbClr val="40D1F5"/>
    <a:srgbClr val="B1D6E8"/>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3648B3-0EEE-4337-9BDA-E8C104FE82B9}" v="1" dt="2022-10-31T14:52:24.3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95" autoAdjust="0"/>
    <p:restoredTop sz="94624" autoAdjust="0"/>
  </p:normalViewPr>
  <p:slideViewPr>
    <p:cSldViewPr>
      <p:cViewPr varScale="1">
        <p:scale>
          <a:sx n="136" d="100"/>
          <a:sy n="136" d="100"/>
        </p:scale>
        <p:origin x="1182" y="126"/>
      </p:cViewPr>
      <p:guideLst>
        <p:guide orient="horz" pos="162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l Davidson" userId="3d8e320c-269c-4748-876c-4475bd87d6a4" providerId="ADAL" clId="{29AB750D-80B5-4F1E-A5D1-D236B590AF4C}"/>
    <pc:docChg chg="undo custSel modSld">
      <pc:chgData name="Karl Davidson" userId="3d8e320c-269c-4748-876c-4475bd87d6a4" providerId="ADAL" clId="{29AB750D-80B5-4F1E-A5D1-D236B590AF4C}" dt="2022-08-24T15:51:32.448" v="593" actId="6549"/>
      <pc:docMkLst>
        <pc:docMk/>
      </pc:docMkLst>
      <pc:sldChg chg="addSp delSp modSp mod">
        <pc:chgData name="Karl Davidson" userId="3d8e320c-269c-4748-876c-4475bd87d6a4" providerId="ADAL" clId="{29AB750D-80B5-4F1E-A5D1-D236B590AF4C}" dt="2022-08-24T15:51:32.448" v="593" actId="6549"/>
        <pc:sldMkLst>
          <pc:docMk/>
          <pc:sldMk cId="684685687" sldId="889"/>
        </pc:sldMkLst>
        <pc:graphicFrameChg chg="mod modGraphic">
          <ac:chgData name="Karl Davidson" userId="3d8e320c-269c-4748-876c-4475bd87d6a4" providerId="ADAL" clId="{29AB750D-80B5-4F1E-A5D1-D236B590AF4C}" dt="2022-08-24T15:51:32.448" v="593" actId="6549"/>
          <ac:graphicFrameMkLst>
            <pc:docMk/>
            <pc:sldMk cId="684685687" sldId="889"/>
            <ac:graphicFrameMk id="23" creationId="{E606C19D-1D53-4565-BE7B-DF0199607E94}"/>
          </ac:graphicFrameMkLst>
        </pc:graphicFrameChg>
        <pc:picChg chg="add mod">
          <ac:chgData name="Karl Davidson" userId="3d8e320c-269c-4748-876c-4475bd87d6a4" providerId="ADAL" clId="{29AB750D-80B5-4F1E-A5D1-D236B590AF4C}" dt="2022-08-24T15:51:22.088" v="592" actId="14100"/>
          <ac:picMkLst>
            <pc:docMk/>
            <pc:sldMk cId="684685687" sldId="889"/>
            <ac:picMk id="4" creationId="{5AC417BD-35F2-46EB-98D9-06686311BCB9}"/>
          </ac:picMkLst>
        </pc:picChg>
        <pc:picChg chg="del">
          <ac:chgData name="Karl Davidson" userId="3d8e320c-269c-4748-876c-4475bd87d6a4" providerId="ADAL" clId="{29AB750D-80B5-4F1E-A5D1-D236B590AF4C}" dt="2022-08-24T15:51:04.943" v="585" actId="478"/>
          <ac:picMkLst>
            <pc:docMk/>
            <pc:sldMk cId="684685687" sldId="889"/>
            <ac:picMk id="58" creationId="{4ED328C1-4C8F-45C6-8805-25CDCCE2F69F}"/>
          </ac:picMkLst>
        </pc:picChg>
      </pc:sldChg>
    </pc:docChg>
  </pc:docChgLst>
  <pc:docChgLst>
    <pc:chgData name="Peter Hopkins" userId="261e3536-8f3c-426f-8011-5eb8d44fb3bc" providerId="ADAL" clId="{653648B3-0EEE-4337-9BDA-E8C104FE82B9}"/>
    <pc:docChg chg="modSld">
      <pc:chgData name="Peter Hopkins" userId="261e3536-8f3c-426f-8011-5eb8d44fb3bc" providerId="ADAL" clId="{653648B3-0EEE-4337-9BDA-E8C104FE82B9}" dt="2022-10-31T14:55:55.193" v="240" actId="20577"/>
      <pc:docMkLst>
        <pc:docMk/>
      </pc:docMkLst>
      <pc:sldChg chg="modSp mod">
        <pc:chgData name="Peter Hopkins" userId="261e3536-8f3c-426f-8011-5eb8d44fb3bc" providerId="ADAL" clId="{653648B3-0EEE-4337-9BDA-E8C104FE82B9}" dt="2022-10-31T14:55:55.193" v="240" actId="20577"/>
        <pc:sldMkLst>
          <pc:docMk/>
          <pc:sldMk cId="684685687" sldId="889"/>
        </pc:sldMkLst>
        <pc:graphicFrameChg chg="mod modGraphic">
          <ac:chgData name="Peter Hopkins" userId="261e3536-8f3c-426f-8011-5eb8d44fb3bc" providerId="ADAL" clId="{653648B3-0EEE-4337-9BDA-E8C104FE82B9}" dt="2022-10-31T14:55:55.193" v="240" actId="20577"/>
          <ac:graphicFrameMkLst>
            <pc:docMk/>
            <pc:sldMk cId="684685687" sldId="889"/>
            <ac:graphicFrameMk id="23" creationId="{E606C19D-1D53-4565-BE7B-DF0199607E94}"/>
          </ac:graphicFrameMkLst>
        </pc:graphicFrameChg>
        <pc:picChg chg="mod">
          <ac:chgData name="Peter Hopkins" userId="261e3536-8f3c-426f-8011-5eb8d44fb3bc" providerId="ADAL" clId="{653648B3-0EEE-4337-9BDA-E8C104FE82B9}" dt="2022-10-31T14:52:41.753" v="19" actId="1036"/>
          <ac:picMkLst>
            <pc:docMk/>
            <pc:sldMk cId="684685687" sldId="889"/>
            <ac:picMk id="3" creationId="{9F99CDE9-1E5A-BFD2-F1BB-86C5B828226C}"/>
          </ac:picMkLst>
        </pc:picChg>
      </pc:sldChg>
    </pc:docChg>
  </pc:docChgLst>
  <pc:docChgLst>
    <pc:chgData name="Karl Davidson" userId="S::karl.davidson3@xoserve.com::3d8e320c-269c-4748-876c-4475bd87d6a4" providerId="AD" clId="Web-{6BB3B140-39DE-4EE7-874F-175832E4D21F}"/>
    <pc:docChg chg="modSld">
      <pc:chgData name="Karl Davidson" userId="S::karl.davidson3@xoserve.com::3d8e320c-269c-4748-876c-4475bd87d6a4" providerId="AD" clId="Web-{6BB3B140-39DE-4EE7-874F-175832E4D21F}" dt="2022-10-28T12:15:20.815" v="8" actId="14100"/>
      <pc:docMkLst>
        <pc:docMk/>
      </pc:docMkLst>
      <pc:sldChg chg="addSp delSp modSp">
        <pc:chgData name="Karl Davidson" userId="S::karl.davidson3@xoserve.com::3d8e320c-269c-4748-876c-4475bd87d6a4" providerId="AD" clId="Web-{6BB3B140-39DE-4EE7-874F-175832E4D21F}" dt="2022-10-28T12:15:20.815" v="8" actId="14100"/>
        <pc:sldMkLst>
          <pc:docMk/>
          <pc:sldMk cId="684685687" sldId="889"/>
        </pc:sldMkLst>
        <pc:graphicFrameChg chg="mod modGraphic">
          <ac:chgData name="Karl Davidson" userId="S::karl.davidson3@xoserve.com::3d8e320c-269c-4748-876c-4475bd87d6a4" providerId="AD" clId="Web-{6BB3B140-39DE-4EE7-874F-175832E4D21F}" dt="2022-10-28T12:14:47.627" v="4"/>
          <ac:graphicFrameMkLst>
            <pc:docMk/>
            <pc:sldMk cId="684685687" sldId="889"/>
            <ac:graphicFrameMk id="23" creationId="{E606C19D-1D53-4565-BE7B-DF0199607E94}"/>
          </ac:graphicFrameMkLst>
        </pc:graphicFrameChg>
        <pc:picChg chg="add mod">
          <ac:chgData name="Karl Davidson" userId="S::karl.davidson3@xoserve.com::3d8e320c-269c-4748-876c-4475bd87d6a4" providerId="AD" clId="Web-{6BB3B140-39DE-4EE7-874F-175832E4D21F}" dt="2022-10-28T12:15:20.815" v="8" actId="14100"/>
          <ac:picMkLst>
            <pc:docMk/>
            <pc:sldMk cId="684685687" sldId="889"/>
            <ac:picMk id="3" creationId="{9F99CDE9-1E5A-BFD2-F1BB-86C5B828226C}"/>
          </ac:picMkLst>
        </pc:picChg>
        <pc:picChg chg="del">
          <ac:chgData name="Karl Davidson" userId="S::karl.davidson3@xoserve.com::3d8e320c-269c-4748-876c-4475bd87d6a4" providerId="AD" clId="Web-{6BB3B140-39DE-4EE7-874F-175832E4D21F}" dt="2022-10-28T12:14:43.127" v="0"/>
          <ac:picMkLst>
            <pc:docMk/>
            <pc:sldMk cId="684685687" sldId="889"/>
            <ac:picMk id="4" creationId="{5AC417BD-35F2-46EB-98D9-06686311BCB9}"/>
          </ac:picMkLst>
        </pc:picChg>
      </pc:sldChg>
    </pc:docChg>
  </pc:docChgLst>
  <pc:docChgLst>
    <pc:chgData name="Peter Hopkins" userId="261e3536-8f3c-426f-8011-5eb8d44fb3bc" providerId="ADAL" clId="{2A672553-4286-43B1-8D97-830879E14B9A}"/>
    <pc:docChg chg="modSld">
      <pc:chgData name="Peter Hopkins" userId="261e3536-8f3c-426f-8011-5eb8d44fb3bc" providerId="ADAL" clId="{2A672553-4286-43B1-8D97-830879E14B9A}" dt="2022-10-28T12:45:54.538" v="7" actId="20577"/>
      <pc:docMkLst>
        <pc:docMk/>
      </pc:docMkLst>
      <pc:sldChg chg="modSp mod">
        <pc:chgData name="Peter Hopkins" userId="261e3536-8f3c-426f-8011-5eb8d44fb3bc" providerId="ADAL" clId="{2A672553-4286-43B1-8D97-830879E14B9A}" dt="2022-10-28T12:45:54.538" v="7" actId="20577"/>
        <pc:sldMkLst>
          <pc:docMk/>
          <pc:sldMk cId="684685687" sldId="889"/>
        </pc:sldMkLst>
        <pc:graphicFrameChg chg="modGraphic">
          <ac:chgData name="Peter Hopkins" userId="261e3536-8f3c-426f-8011-5eb8d44fb3bc" providerId="ADAL" clId="{2A672553-4286-43B1-8D97-830879E14B9A}" dt="2022-10-28T12:45:54.538" v="7" actId="20577"/>
          <ac:graphicFrameMkLst>
            <pc:docMk/>
            <pc:sldMk cId="684685687" sldId="889"/>
            <ac:graphicFrameMk id="23" creationId="{E606C19D-1D53-4565-BE7B-DF0199607E94}"/>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31/10/2022</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1</a:t>
            </a:fld>
            <a:endParaRPr lang="en-GB" dirty="0"/>
          </a:p>
        </p:txBody>
      </p:sp>
    </p:spTree>
    <p:extLst>
      <p:ext uri="{BB962C8B-B14F-4D97-AF65-F5344CB8AC3E}">
        <p14:creationId xmlns:p14="http://schemas.microsoft.com/office/powerpoint/2010/main" val="17005169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632937" y="33558"/>
            <a:ext cx="8229600" cy="338554"/>
          </a:xfrm>
        </p:spPr>
        <p:txBody>
          <a:bodyPr>
            <a:normAutofit/>
          </a:bodyPr>
          <a:lstStyle/>
          <a:p>
            <a:r>
              <a:rPr lang="en-GB" sz="1000" dirty="0">
                <a:latin typeface="Arial"/>
                <a:cs typeface="Arial"/>
              </a:rPr>
              <a:t>XRN5231 Flow Weighted Average CV</a:t>
            </a:r>
          </a:p>
        </p:txBody>
      </p:sp>
      <p:graphicFrame>
        <p:nvGraphicFramePr>
          <p:cNvPr id="23" name="Content Placeholder 3">
            <a:extLst>
              <a:ext uri="{FF2B5EF4-FFF2-40B4-BE49-F238E27FC236}">
                <a16:creationId xmlns:a16="http://schemas.microsoft.com/office/drawing/2014/main" id="{E606C19D-1D53-4565-BE7B-DF0199607E94}"/>
              </a:ext>
            </a:extLst>
          </p:cNvPr>
          <p:cNvGraphicFramePr>
            <a:graphicFrameLocks/>
          </p:cNvGraphicFramePr>
          <p:nvPr>
            <p:extLst>
              <p:ext uri="{D42A27DB-BD31-4B8C-83A1-F6EECF244321}">
                <p14:modId xmlns:p14="http://schemas.microsoft.com/office/powerpoint/2010/main" val="4189373920"/>
              </p:ext>
            </p:extLst>
          </p:nvPr>
        </p:nvGraphicFramePr>
        <p:xfrm>
          <a:off x="71500" y="339502"/>
          <a:ext cx="9001000" cy="4173119"/>
        </p:xfrm>
        <a:graphic>
          <a:graphicData uri="http://schemas.openxmlformats.org/drawingml/2006/table">
            <a:tbl>
              <a:tblPr firstRow="1" bandRow="1"/>
              <a:tblGrid>
                <a:gridCol w="662764">
                  <a:extLst>
                    <a:ext uri="{9D8B030D-6E8A-4147-A177-3AD203B41FA5}">
                      <a16:colId xmlns:a16="http://schemas.microsoft.com/office/drawing/2014/main" val="20000"/>
                    </a:ext>
                  </a:extLst>
                </a:gridCol>
                <a:gridCol w="710364">
                  <a:extLst>
                    <a:ext uri="{9D8B030D-6E8A-4147-A177-3AD203B41FA5}">
                      <a16:colId xmlns:a16="http://schemas.microsoft.com/office/drawing/2014/main" val="989119420"/>
                    </a:ext>
                  </a:extLst>
                </a:gridCol>
                <a:gridCol w="2565075">
                  <a:extLst>
                    <a:ext uri="{9D8B030D-6E8A-4147-A177-3AD203B41FA5}">
                      <a16:colId xmlns:a16="http://schemas.microsoft.com/office/drawing/2014/main" val="20001"/>
                    </a:ext>
                  </a:extLst>
                </a:gridCol>
                <a:gridCol w="1030349">
                  <a:extLst>
                    <a:ext uri="{9D8B030D-6E8A-4147-A177-3AD203B41FA5}">
                      <a16:colId xmlns:a16="http://schemas.microsoft.com/office/drawing/2014/main" val="20002"/>
                    </a:ext>
                  </a:extLst>
                </a:gridCol>
                <a:gridCol w="1479578">
                  <a:extLst>
                    <a:ext uri="{9D8B030D-6E8A-4147-A177-3AD203B41FA5}">
                      <a16:colId xmlns:a16="http://schemas.microsoft.com/office/drawing/2014/main" val="2953417103"/>
                    </a:ext>
                  </a:extLst>
                </a:gridCol>
                <a:gridCol w="2552870">
                  <a:extLst>
                    <a:ext uri="{9D8B030D-6E8A-4147-A177-3AD203B41FA5}">
                      <a16:colId xmlns:a16="http://schemas.microsoft.com/office/drawing/2014/main" val="20003"/>
                    </a:ext>
                  </a:extLst>
                </a:gridCol>
              </a:tblGrid>
              <a:tr h="217848">
                <a:tc rowSpan="2" grid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800" kern="1200" baseline="0" dirty="0">
                          <a:solidFill>
                            <a:schemeClr val="bg1"/>
                          </a:solidFill>
                          <a:latin typeface="Arial"/>
                          <a:ea typeface="+mn-ea"/>
                          <a:cs typeface="Arial"/>
                        </a:rPr>
                        <a:t>November 2022</a:t>
                      </a:r>
                    </a:p>
                    <a:p>
                      <a:pPr algn="ctr"/>
                      <a:r>
                        <a:rPr lang="en-GB" sz="800" kern="1200" baseline="0" dirty="0">
                          <a:solidFill>
                            <a:schemeClr val="bg1"/>
                          </a:solidFill>
                          <a:latin typeface="Arial"/>
                          <a:ea typeface="+mn-ea"/>
                          <a:cs typeface="Arial"/>
                        </a:rPr>
                        <a:t>ChMC Dashboard</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rowSpan="2" hMerge="1">
                  <a:txBody>
                    <a:bodyPr/>
                    <a:lstStyle/>
                    <a:p>
                      <a:pPr algn="ctr"/>
                      <a:endParaRPr lang="en-GB" sz="800" kern="1200" baseline="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algn="ctr"/>
                      <a:r>
                        <a:rPr lang="en-GB" sz="800" b="1" i="0" dirty="0">
                          <a:solidFill>
                            <a:srgbClr val="FFFFFF"/>
                          </a:solidFill>
                          <a:latin typeface="Arial"/>
                          <a:cs typeface="Arial"/>
                        </a:rPr>
                        <a:t>Overall</a:t>
                      </a:r>
                      <a:r>
                        <a:rPr lang="en-GB" sz="800" b="1" i="0" baseline="0" dirty="0">
                          <a:solidFill>
                            <a:srgbClr val="FFFFFF"/>
                          </a:solidFill>
                          <a:latin typeface="Arial"/>
                          <a:cs typeface="Arial"/>
                        </a:rPr>
                        <a:t> Project RAG Status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algn="ctr"/>
                      <a:endParaRPr lang="en-GB" sz="180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n-GB"/>
                    </a:p>
                  </a:txBody>
                  <a:tcPr/>
                </a:tc>
                <a:tc hMerge="1">
                  <a:txBody>
                    <a:bodyPr/>
                    <a:lstStyle/>
                    <a:p>
                      <a:pPr algn="ctr"/>
                      <a:endParaRPr lang="en-GB" sz="1600">
                        <a:solidFill>
                          <a:schemeClr val="tx1"/>
                        </a:solidFill>
                      </a:endParaRPr>
                    </a:p>
                  </a:txBody>
                  <a:tcPr marL="91435" marR="91435" marT="45724" marB="45724">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0"/>
                  </a:ext>
                </a:extLst>
              </a:tr>
              <a:tr h="200135">
                <a:tc gridSpan="2" vMerge="1">
                  <a:txBody>
                    <a:bodyPr/>
                    <a:lstStyle/>
                    <a:p>
                      <a:pPr algn="ctr"/>
                      <a:endParaRPr lang="en-GB" sz="180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endParaRPr lang="en-GB"/>
                    </a:p>
                  </a:txBody>
                  <a:tcPr/>
                </a:tc>
                <a:tc>
                  <a:txBody>
                    <a:bodyPr/>
                    <a:lstStyle/>
                    <a:p>
                      <a:pPr algn="ctr"/>
                      <a:r>
                        <a:rPr lang="en-GB" sz="800" b="1" dirty="0">
                          <a:solidFill>
                            <a:schemeClr val="bg1"/>
                          </a:solidFill>
                          <a:latin typeface="Arial"/>
                          <a:cs typeface="Arial"/>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dirty="0">
                          <a:solidFill>
                            <a:schemeClr val="bg1"/>
                          </a:solidFill>
                          <a:latin typeface="Arial"/>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sz="1050" b="1">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dirty="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1"/>
                  </a:ext>
                </a:extLst>
              </a:tr>
              <a:tr h="200135">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dirty="0">
                          <a:solidFill>
                            <a:schemeClr val="bg1"/>
                          </a:solidFill>
                          <a:latin typeface="Arial"/>
                          <a:cs typeface="Arial"/>
                        </a:rPr>
                        <a:t>RAG</a:t>
                      </a:r>
                      <a:r>
                        <a:rPr lang="en-GB" sz="800" b="1" baseline="0" dirty="0">
                          <a:solidFill>
                            <a:schemeClr val="bg1"/>
                          </a:solidFill>
                          <a:latin typeface="Arial"/>
                          <a:cs typeface="Arial"/>
                        </a:rPr>
                        <a:t> Status</a:t>
                      </a:r>
                      <a:endParaRPr lang="en-GB" sz="800" b="1" dirty="0">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sz="800" b="1">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endParaRPr lang="en-GB" sz="800" b="1" dirty="0">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800" b="1" kern="1200" dirty="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marL="0" algn="ctr" defTabSz="457200" rtl="0" eaLnBrk="1" latinLnBrk="0" hangingPunct="1"/>
                      <a:endParaRPr lang="en-GB" sz="1050" b="1" kern="120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800" b="1" kern="1200" dirty="0">
                        <a:solidFill>
                          <a:schemeClr val="bg1"/>
                        </a:solidFill>
                        <a:latin typeface="Arial"/>
                        <a:ea typeface="+mn-e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r h="216150">
                <a:tc gridSpan="6">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900" b="1" dirty="0">
                          <a:solidFill>
                            <a:schemeClr val="bg1"/>
                          </a:solidFill>
                          <a:latin typeface="+mn-lt"/>
                          <a:cs typeface="Arial"/>
                        </a:rPr>
                        <a:t>                                            </a:t>
                      </a:r>
                      <a:r>
                        <a:rPr lang="en-GB" sz="800" b="1" dirty="0">
                          <a:solidFill>
                            <a:schemeClr val="bg1"/>
                          </a:solidFill>
                          <a:latin typeface="+mn-lt"/>
                          <a:cs typeface="Arial"/>
                        </a:rPr>
                        <a:t> Status</a:t>
                      </a:r>
                      <a:r>
                        <a:rPr lang="en-GB" sz="800" b="1" baseline="0" dirty="0">
                          <a:solidFill>
                            <a:schemeClr val="bg1"/>
                          </a:solidFill>
                          <a:latin typeface="+mn-lt"/>
                          <a:cs typeface="Arial"/>
                        </a:rPr>
                        <a:t> Justification</a:t>
                      </a:r>
                      <a:endParaRPr lang="en-GB" sz="800" dirty="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endParaRPr lang="en-GB"/>
                    </a:p>
                  </a:txBody>
                  <a:tcPr/>
                </a:tc>
                <a:tc hMerge="1">
                  <a:txBody>
                    <a:bodyPr/>
                    <a:lstStyle/>
                    <a:p>
                      <a:pPr algn="ctr"/>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a:p>
                  </a:txBody>
                  <a:tcPr>
                    <a:solidFill>
                      <a:srgbClr val="FFC000"/>
                    </a:solid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extLst>
                  <a:ext uri="{0D108BD9-81ED-4DB2-BD59-A6C34878D82A}">
                    <a16:rowId xmlns:a16="http://schemas.microsoft.com/office/drawing/2014/main" val="10003"/>
                  </a:ext>
                </a:extLst>
              </a:tr>
              <a:tr h="223306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1" kern="1200" baseline="0" dirty="0">
                          <a:solidFill>
                            <a:schemeClr val="bg1"/>
                          </a:solidFill>
                          <a:latin typeface="Arial"/>
                          <a:ea typeface="+mn-ea"/>
                          <a:cs typeface="Arial"/>
                        </a:rPr>
                        <a:t>Schedule</a:t>
                      </a:r>
                    </a:p>
                    <a:p>
                      <a:pPr algn="ctr"/>
                      <a:endParaRPr lang="en-GB" sz="900" b="1" baseline="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3">
                  <a:txBody>
                    <a:bodyPr/>
                    <a:lstStyle/>
                    <a:p>
                      <a:pPr marL="0" marR="0" lvl="0" indent="0" algn="l">
                        <a:lnSpc>
                          <a:spcPct val="100000"/>
                        </a:lnSpc>
                        <a:spcBef>
                          <a:spcPts val="0"/>
                        </a:spcBef>
                        <a:spcAft>
                          <a:spcPts val="0"/>
                        </a:spcAft>
                        <a:buClrTx/>
                        <a:buSzTx/>
                        <a:buFont typeface="Arial" panose="020B0604020202020204" pitchFamily="34" charset="0"/>
                        <a:buNone/>
                      </a:pPr>
                      <a:r>
                        <a:rPr lang="en-GB" sz="700" b="0" i="0" u="none" strike="noStrike" kern="1200" cap="none" normalizeH="0" baseline="0" dirty="0">
                          <a:ln>
                            <a:noFill/>
                          </a:ln>
                          <a:solidFill>
                            <a:schemeClr val="tx1"/>
                          </a:solidFill>
                          <a:effectLst/>
                          <a:latin typeface="+mn-lt"/>
                          <a:ea typeface="+mn-ea"/>
                          <a:cs typeface="+mn-cs"/>
                        </a:rPr>
                        <a:t>Overall RAG status is tracking at </a:t>
                      </a:r>
                      <a:r>
                        <a:rPr lang="en-GB" sz="700" b="1" i="0" u="none" strike="noStrike" kern="1200" cap="none" normalizeH="0" baseline="0" dirty="0">
                          <a:ln>
                            <a:noFill/>
                          </a:ln>
                          <a:solidFill>
                            <a:srgbClr val="00B050"/>
                          </a:solidFill>
                          <a:effectLst/>
                          <a:latin typeface="+mn-lt"/>
                          <a:ea typeface="+mn-ea"/>
                          <a:cs typeface="+mn-cs"/>
                        </a:rPr>
                        <a:t>Green</a:t>
                      </a:r>
                      <a:r>
                        <a:rPr lang="en-GB" sz="700" b="1" i="0" u="none" strike="noStrike" kern="1200" cap="none" normalizeH="0" baseline="0" dirty="0">
                          <a:ln>
                            <a:noFill/>
                          </a:ln>
                          <a:solidFill>
                            <a:srgbClr val="FFC000"/>
                          </a:solidFill>
                          <a:effectLst/>
                          <a:latin typeface="+mn-lt"/>
                          <a:ea typeface="+mn-ea"/>
                          <a:cs typeface="+mn-cs"/>
                        </a:rPr>
                        <a:t> </a:t>
                      </a:r>
                      <a:r>
                        <a:rPr lang="en-US" sz="700" b="0" i="0" u="none" strike="noStrike" kern="1200" cap="none" normalizeH="0" baseline="0" dirty="0">
                          <a:ln>
                            <a:noFill/>
                          </a:ln>
                          <a:solidFill>
                            <a:schemeClr val="tx1"/>
                          </a:solidFill>
                          <a:effectLst/>
                          <a:latin typeface="+mn-lt"/>
                          <a:ea typeface="+mn-ea"/>
                          <a:cs typeface="+mn-cs"/>
                        </a:rPr>
                        <a:t>as the FWACV service went live 1st September and monitoring and tracking of the service will continue for the remainder of PIS.</a:t>
                      </a:r>
                    </a:p>
                    <a:p>
                      <a:pPr marL="0" marR="0" lvl="0" indent="0" algn="l">
                        <a:lnSpc>
                          <a:spcPct val="100000"/>
                        </a:lnSpc>
                        <a:spcBef>
                          <a:spcPts val="0"/>
                        </a:spcBef>
                        <a:spcAft>
                          <a:spcPts val="0"/>
                        </a:spcAft>
                        <a:buClrTx/>
                        <a:buSzTx/>
                        <a:buFont typeface="Arial" panose="020B0604020202020204" pitchFamily="34" charset="0"/>
                        <a:buNone/>
                      </a:pPr>
                      <a:endParaRPr lang="en-US" sz="700" b="0" i="0" u="none" strike="noStrike" kern="1200" cap="none" normalizeH="0" baseline="0" dirty="0">
                        <a:ln>
                          <a:noFill/>
                        </a:ln>
                        <a:solidFill>
                          <a:schemeClr val="tx1"/>
                        </a:solidFill>
                        <a:effectLst/>
                        <a:latin typeface="+mn-lt"/>
                        <a:ea typeface="+mn-ea"/>
                        <a:cs typeface="+mn-cs"/>
                      </a:endParaRP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Cutover and Transition plan presented to Project Focus Group on 12th July</a:t>
                      </a: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BER was approved at Change Management Committee on 13th July, CCP was signed the 19th July</a:t>
                      </a: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Successfully delivered the awareness session to DN’s, positive feedback was obtained all round 27th July</a:t>
                      </a: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Dual Run/ Market Trials completed on 11th August</a:t>
                      </a: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Updated Design Change Pack Baselined and new version published to project stakeholders 17th August</a:t>
                      </a: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FWACV service went live on 1st September</a:t>
                      </a: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PIS commenced on the 1st September and till 28</a:t>
                      </a:r>
                      <a:r>
                        <a:rPr lang="en-US" sz="700" b="0" i="0" u="none" strike="noStrike" kern="1200" cap="none" normalizeH="0" baseline="30000" dirty="0">
                          <a:ln>
                            <a:noFill/>
                          </a:ln>
                          <a:solidFill>
                            <a:schemeClr val="tx1"/>
                          </a:solidFill>
                          <a:effectLst/>
                          <a:latin typeface="+mn-lt"/>
                          <a:ea typeface="+mn-ea"/>
                          <a:cs typeface="+mn-cs"/>
                        </a:rPr>
                        <a:t>th</a:t>
                      </a:r>
                      <a:r>
                        <a:rPr lang="en-US" sz="700" b="0" i="0" u="none" strike="noStrike" kern="1200" cap="none" normalizeH="0" baseline="0" dirty="0">
                          <a:ln>
                            <a:noFill/>
                          </a:ln>
                          <a:solidFill>
                            <a:schemeClr val="tx1"/>
                          </a:solidFill>
                          <a:effectLst/>
                          <a:latin typeface="+mn-lt"/>
                          <a:ea typeface="+mn-ea"/>
                          <a:cs typeface="+mn-cs"/>
                        </a:rPr>
                        <a:t> October</a:t>
                      </a:r>
                    </a:p>
                    <a:p>
                      <a:pPr marL="0" marR="0" lvl="0" indent="0" algn="l">
                        <a:lnSpc>
                          <a:spcPct val="100000"/>
                        </a:lnSpc>
                        <a:spcBef>
                          <a:spcPts val="0"/>
                        </a:spcBef>
                        <a:spcAft>
                          <a:spcPts val="0"/>
                        </a:spcAft>
                        <a:buClrTx/>
                        <a:buSzTx/>
                        <a:buFont typeface="Arial" panose="020B0604020202020204" pitchFamily="34" charset="0"/>
                        <a:buNone/>
                      </a:pPr>
                      <a:endParaRPr lang="en-GB" sz="700" b="0" i="0" u="none" strike="noStrike" kern="1200" cap="none" normalizeH="0" baseline="0" dirty="0">
                        <a:ln>
                          <a:noFill/>
                        </a:ln>
                        <a:solidFill>
                          <a:schemeClr val="tx1"/>
                        </a:solidFill>
                        <a:effectLst/>
                        <a:latin typeface="+mn-lt"/>
                        <a:ea typeface="+mn-ea"/>
                        <a:cs typeface="+mn-cs"/>
                      </a:endParaRPr>
                    </a:p>
                    <a:p>
                      <a:pPr marL="0" marR="0" lvl="0" indent="0" algn="l">
                        <a:lnSpc>
                          <a:spcPct val="100000"/>
                        </a:lnSpc>
                        <a:spcBef>
                          <a:spcPts val="0"/>
                        </a:spcBef>
                        <a:spcAft>
                          <a:spcPts val="0"/>
                        </a:spcAft>
                        <a:buClrTx/>
                        <a:buSzTx/>
                        <a:buFont typeface="Arial" panose="020B0604020202020204" pitchFamily="34" charset="0"/>
                        <a:buNone/>
                      </a:pPr>
                      <a:r>
                        <a:rPr lang="en-GB" sz="700" b="1" i="0" u="none" strike="noStrike" kern="1200" cap="none" normalizeH="0" baseline="0" dirty="0">
                          <a:ln>
                            <a:noFill/>
                          </a:ln>
                          <a:solidFill>
                            <a:schemeClr val="tx1"/>
                          </a:solidFill>
                          <a:effectLst/>
                          <a:latin typeface="+mn-lt"/>
                          <a:ea typeface="+mn-ea"/>
                          <a:cs typeface="+mn-cs"/>
                        </a:rPr>
                        <a:t>Next Steps:</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dirty="0">
                          <a:ln>
                            <a:noFill/>
                          </a:ln>
                          <a:solidFill>
                            <a:schemeClr val="tx1"/>
                          </a:solidFill>
                          <a:effectLst/>
                          <a:highlight>
                            <a:srgbClr val="FFFFFF"/>
                          </a:highlight>
                          <a:latin typeface="+mn-lt"/>
                          <a:ea typeface="+mn-ea"/>
                          <a:cs typeface="+mn-cs"/>
                        </a:rPr>
                        <a:t>Complete Handover to BAU 28</a:t>
                      </a:r>
                      <a:r>
                        <a:rPr lang="en-GB" sz="700" b="0" i="0" u="none" strike="noStrike" kern="1200" cap="none" normalizeH="0" baseline="30000" dirty="0">
                          <a:ln>
                            <a:noFill/>
                          </a:ln>
                          <a:solidFill>
                            <a:schemeClr val="tx1"/>
                          </a:solidFill>
                          <a:effectLst/>
                          <a:highlight>
                            <a:srgbClr val="FFFFFF"/>
                          </a:highlight>
                          <a:latin typeface="+mn-lt"/>
                          <a:ea typeface="+mn-ea"/>
                          <a:cs typeface="+mn-cs"/>
                        </a:rPr>
                        <a:t>th</a:t>
                      </a:r>
                      <a:r>
                        <a:rPr lang="en-GB" sz="700" b="0" i="0" u="none" strike="noStrike" kern="1200" cap="none" normalizeH="0" baseline="0" dirty="0">
                          <a:ln>
                            <a:noFill/>
                          </a:ln>
                          <a:solidFill>
                            <a:schemeClr val="tx1"/>
                          </a:solidFill>
                          <a:effectLst/>
                          <a:highlight>
                            <a:srgbClr val="FFFFFF"/>
                          </a:highlight>
                          <a:latin typeface="+mn-lt"/>
                          <a:ea typeface="+mn-ea"/>
                          <a:cs typeface="+mn-cs"/>
                        </a:rPr>
                        <a:t> October</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dirty="0">
                          <a:ln>
                            <a:noFill/>
                          </a:ln>
                          <a:solidFill>
                            <a:schemeClr val="tx1"/>
                          </a:solidFill>
                          <a:effectLst/>
                          <a:highlight>
                            <a:srgbClr val="FFFFFF"/>
                          </a:highlight>
                          <a:latin typeface="+mn-lt"/>
                          <a:ea typeface="+mn-ea"/>
                          <a:cs typeface="+mn-cs"/>
                        </a:rPr>
                        <a:t>Commence Closedown activities and documentation</a:t>
                      </a:r>
                      <a:endParaRPr lang="en-GB" sz="700" b="0" i="0" u="none" strike="noStrike" kern="1200" cap="none" normalizeH="0" baseline="0" dirty="0">
                        <a:ln>
                          <a:noFill/>
                        </a:ln>
                        <a:solidFill>
                          <a:schemeClr val="tx1"/>
                        </a:solidFill>
                        <a:effectLst/>
                        <a:latin typeface="+mn-lt"/>
                        <a:ea typeface="+mn-ea"/>
                        <a:cs typeface="+mn-cs"/>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a:lnSpc>
                          <a:spcPct val="100000"/>
                        </a:lnSpc>
                        <a:spcBef>
                          <a:spcPts val="0"/>
                        </a:spcBef>
                        <a:spcAft>
                          <a:spcPts val="0"/>
                        </a:spcAft>
                        <a:buClrTx/>
                        <a:buSzTx/>
                        <a:buFont typeface="Arial" panose="020B0604020202020204" pitchFamily="34" charset="0"/>
                        <a:buNone/>
                      </a:pPr>
                      <a:r>
                        <a:rPr lang="en-GB" sz="700" b="0" i="0" u="none" strike="noStrike" kern="1200" cap="none" normalizeH="0" baseline="0">
                          <a:ln>
                            <a:noFill/>
                          </a:ln>
                          <a:solidFill>
                            <a:schemeClr val="tx1"/>
                          </a:solidFill>
                          <a:effectLst/>
                          <a:latin typeface="+mn-lt"/>
                          <a:ea typeface="+mn-ea"/>
                          <a:cs typeface="+mn-cs"/>
                        </a:rPr>
                        <a:t>Overall RAG status is tracking at </a:t>
                      </a:r>
                      <a:r>
                        <a:rPr lang="en-GB" sz="700" b="1" i="0" u="none" strike="noStrike" kern="1200" cap="none" normalizeH="0" baseline="0">
                          <a:ln>
                            <a:noFill/>
                          </a:ln>
                          <a:solidFill>
                            <a:srgbClr val="7030A0"/>
                          </a:solidFill>
                          <a:effectLst/>
                          <a:latin typeface="+mn-lt"/>
                          <a:ea typeface="+mn-ea"/>
                          <a:cs typeface="+mn-cs"/>
                        </a:rPr>
                        <a:t>Purple</a:t>
                      </a:r>
                      <a:r>
                        <a:rPr lang="en-GB" sz="700" b="0" i="0" u="none" strike="noStrike" kern="1200" cap="none" normalizeH="0" baseline="0">
                          <a:ln>
                            <a:noFill/>
                          </a:ln>
                          <a:solidFill>
                            <a:schemeClr val="tx1"/>
                          </a:solidFill>
                          <a:effectLst/>
                          <a:latin typeface="+mn-lt"/>
                          <a:ea typeface="+mn-ea"/>
                          <a:cs typeface="+mn-cs"/>
                        </a:rPr>
                        <a:t> as project is now in re-planning phase due to the position that we will not be able to implement by 1</a:t>
                      </a:r>
                      <a:r>
                        <a:rPr lang="en-GB" sz="700" b="0" i="0" u="none" strike="noStrike" kern="1200" cap="none" normalizeH="0" baseline="30000">
                          <a:ln>
                            <a:noFill/>
                          </a:ln>
                          <a:solidFill>
                            <a:schemeClr val="tx1"/>
                          </a:solidFill>
                          <a:effectLst/>
                          <a:latin typeface="+mn-lt"/>
                          <a:ea typeface="+mn-ea"/>
                          <a:cs typeface="+mn-cs"/>
                        </a:rPr>
                        <a:t>st</a:t>
                      </a:r>
                      <a:r>
                        <a:rPr lang="en-GB" sz="700" b="0" i="0" u="none" strike="noStrike" kern="1200" cap="none" normalizeH="0" baseline="0">
                          <a:ln>
                            <a:noFill/>
                          </a:ln>
                          <a:solidFill>
                            <a:schemeClr val="tx1"/>
                          </a:solidFill>
                          <a:effectLst/>
                          <a:latin typeface="+mn-lt"/>
                          <a:ea typeface="+mn-ea"/>
                          <a:cs typeface="+mn-cs"/>
                        </a:rPr>
                        <a:t> April 22.  The project has continued with its planned activities alongside the replan.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cap="none" normalizeH="0" baseline="0">
                          <a:ln>
                            <a:noFill/>
                          </a:ln>
                          <a:solidFill>
                            <a:schemeClr val="tx1"/>
                          </a:solidFill>
                          <a:effectLst/>
                          <a:latin typeface="+mn-lt"/>
                          <a:ea typeface="+mn-ea"/>
                          <a:cs typeface="+mn-cs"/>
                        </a:rPr>
                        <a:t>To support the re-plan activity the project is conducting a Gap Analysis exercise on the defined requirements to ensure we have a baselined position for Day 1 Implementation. An Impact Assessment will then be conducted against the change variations to support the re-plan activity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cap="none" normalizeH="0" baseline="0">
                          <a:ln>
                            <a:noFill/>
                          </a:ln>
                          <a:solidFill>
                            <a:schemeClr val="tx1"/>
                          </a:solidFill>
                          <a:effectLst/>
                          <a:highlight>
                            <a:srgbClr val="FFFFFF"/>
                          </a:highlight>
                          <a:latin typeface="+mn-lt"/>
                          <a:ea typeface="+mn-ea"/>
                          <a:cs typeface="+mn-cs"/>
                        </a:rPr>
                        <a:t>UAT execution and assurance is in progress, revised completion date to be confirmed as part of re-plan</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latin typeface="+mn-lt"/>
                          <a:ea typeface="+mn-ea"/>
                          <a:cs typeface="+mn-cs"/>
                        </a:rPr>
                        <a:t>Dual Run Preparation continues with Connectivity Testing and Master Data Readiness. Resolution of the Master Data Issue is a significant step forward to support Dual Run Testing and Data Migration approach for cutover</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latin typeface="+mn-lt"/>
                          <a:ea typeface="+mn-ea"/>
                          <a:cs typeface="+mn-cs"/>
                        </a:rPr>
                        <a:t>Re-planning to be completed post completion of Gap Analysis activity with the intention to agree revised plan in March and present updated BER for approval at April ChMC</a:t>
                      </a:r>
                      <a:endParaRPr lang="en-GB" sz="700" b="0" i="0" u="none" strike="noStrike" kern="1200" cap="none" normalizeH="0" baseline="0">
                        <a:ln>
                          <a:noFill/>
                        </a:ln>
                        <a:solidFill>
                          <a:schemeClr val="tx1"/>
                        </a:solidFill>
                        <a:effectLst/>
                        <a:highlight>
                          <a:srgbClr val="FFFFFF"/>
                        </a:highlight>
                        <a:latin typeface="+mn-lt"/>
                        <a:ea typeface="+mn-ea"/>
                        <a:cs typeface="+mn-cs"/>
                      </a:endParaRPr>
                    </a:p>
                    <a:p>
                      <a:pPr marL="0" marR="0" lvl="0" indent="0" algn="l">
                        <a:lnSpc>
                          <a:spcPct val="100000"/>
                        </a:lnSpc>
                        <a:spcBef>
                          <a:spcPts val="0"/>
                        </a:spcBef>
                        <a:spcAft>
                          <a:spcPts val="0"/>
                        </a:spcAft>
                        <a:buClrTx/>
                        <a:buSzTx/>
                        <a:buFont typeface="Arial" panose="020B0604020202020204" pitchFamily="34" charset="0"/>
                        <a:buNone/>
                      </a:pPr>
                      <a:r>
                        <a:rPr lang="en-GB" sz="700" b="1" i="0" u="none" strike="noStrike" kern="1200" cap="none" normalizeH="0" baseline="0">
                          <a:ln>
                            <a:noFill/>
                          </a:ln>
                          <a:solidFill>
                            <a:schemeClr val="tx1"/>
                          </a:solidFill>
                          <a:effectLst/>
                          <a:latin typeface="+mn-lt"/>
                          <a:ea typeface="+mn-ea"/>
                          <a:cs typeface="+mn-cs"/>
                        </a:rPr>
                        <a:t>Next Steps:</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highlight>
                            <a:srgbClr val="FFFFFF"/>
                          </a:highlight>
                          <a:latin typeface="+mn-lt"/>
                          <a:ea typeface="+mn-ea"/>
                          <a:cs typeface="+mn-cs"/>
                        </a:rPr>
                        <a:t>Finalise Gap Analysis exercise with DNs and National Grid to agree Day 1 Must Have requirements &amp; any decisions in order to meet a proposed Go Live date (Mid June 22)</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highlight>
                            <a:srgbClr val="FFFFFF"/>
                          </a:highlight>
                          <a:latin typeface="+mn-lt"/>
                          <a:ea typeface="+mn-ea"/>
                          <a:cs typeface="+mn-cs"/>
                        </a:rPr>
                        <a:t>Define full re-plan based on Gap Analysis Impact Assessment and Business Readiness requirements</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latin typeface="+mn-lt"/>
                          <a:ea typeface="+mn-ea"/>
                          <a:cs typeface="+mn-cs"/>
                        </a:rPr>
                        <a:t>Target to issue revised BER from replan for approval at the April 22 ChMC</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highlight>
                            <a:srgbClr val="FFFFFF"/>
                          </a:highlight>
                          <a:latin typeface="+mn-lt"/>
                          <a:ea typeface="+mn-ea"/>
                          <a:cs typeface="+mn-cs"/>
                        </a:rPr>
                        <a:t>Risk of FWACV Imp to CSSC is in assessment, this is deemed low risk as there is no code conflict</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endParaRPr lang="en-GB" sz="1050" b="1" i="0" dirty="0">
                        <a:solidFill>
                          <a:srgbClr val="FF0000"/>
                        </a:solidFill>
                      </a:endParaRPr>
                    </a:p>
                    <a:p>
                      <a:endParaRPr lang="en-GB" sz="1050" b="1" i="0" dirty="0">
                        <a:solidFill>
                          <a:srgbClr val="FF0000"/>
                        </a:solidFill>
                      </a:endParaRPr>
                    </a:p>
                    <a:p>
                      <a:endParaRPr lang="en-GB" sz="1050" b="1" i="0" dirty="0">
                        <a:solidFill>
                          <a:srgbClr val="FF0000"/>
                        </a:solidFill>
                      </a:endParaRPr>
                    </a:p>
                    <a:p>
                      <a:pPr lvl="0">
                        <a:buNone/>
                      </a:pPr>
                      <a:endParaRPr lang="en-GB" sz="1050" b="1" i="0" dirty="0">
                        <a:solidFill>
                          <a:srgbClr val="FF0000"/>
                        </a:solidFill>
                      </a:endParaRPr>
                    </a:p>
                    <a:p>
                      <a:endParaRPr lang="en-GB" sz="1050" b="1" i="0" dirty="0">
                        <a:solidFill>
                          <a:srgbClr val="FF0000"/>
                        </a:solidFill>
                      </a:endParaRPr>
                    </a:p>
                    <a:p>
                      <a:endParaRPr lang="en-GB" sz="800" b="1" i="0" dirty="0">
                        <a:solidFill>
                          <a:srgbClr val="FF0000"/>
                        </a:solidFill>
                      </a:endParaRPr>
                    </a:p>
                    <a:p>
                      <a:endParaRPr lang="en-GB" sz="800" b="1" i="0" dirty="0">
                        <a:solidFill>
                          <a:srgbClr val="FF0000"/>
                        </a:solidFil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5"/>
                  </a:ext>
                </a:extLst>
              </a:tr>
              <a:tr h="57606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baseline="0" dirty="0">
                          <a:solidFill>
                            <a:schemeClr val="bg1"/>
                          </a:solidFill>
                          <a:latin typeface="Arial"/>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5">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700" b="0" i="0" baseline="0" dirty="0">
                          <a:solidFill>
                            <a:schemeClr val="tx1"/>
                          </a:solidFill>
                          <a:effectLst/>
                          <a:highlight>
                            <a:srgbClr val="FFFFFF"/>
                          </a:highlight>
                          <a:latin typeface="+mn-lt"/>
                          <a:ea typeface="+mn-ea"/>
                          <a:cs typeface="Poppins"/>
                        </a:rPr>
                        <a:t>There was an issue on the 19</a:t>
                      </a:r>
                      <a:r>
                        <a:rPr lang="en-US" sz="700" b="0" i="0" baseline="30000" dirty="0">
                          <a:solidFill>
                            <a:schemeClr val="tx1"/>
                          </a:solidFill>
                          <a:effectLst/>
                          <a:highlight>
                            <a:srgbClr val="FFFFFF"/>
                          </a:highlight>
                          <a:latin typeface="+mn-lt"/>
                          <a:ea typeface="+mn-ea"/>
                          <a:cs typeface="Poppins"/>
                        </a:rPr>
                        <a:t>th</a:t>
                      </a:r>
                      <a:r>
                        <a:rPr lang="en-US" sz="700" b="0" i="0" baseline="0" dirty="0">
                          <a:solidFill>
                            <a:schemeClr val="tx1"/>
                          </a:solidFill>
                          <a:effectLst/>
                          <a:highlight>
                            <a:srgbClr val="FFFFFF"/>
                          </a:highlight>
                          <a:latin typeface="+mn-lt"/>
                          <a:ea typeface="+mn-ea"/>
                          <a:cs typeface="Poppins"/>
                        </a:rPr>
                        <a:t> October when an incorrect value was uploaded into </a:t>
                      </a:r>
                      <a:r>
                        <a:rPr lang="en-US" sz="700" b="0" i="0" baseline="0" dirty="0" err="1">
                          <a:solidFill>
                            <a:schemeClr val="tx1"/>
                          </a:solidFill>
                          <a:effectLst/>
                          <a:highlight>
                            <a:srgbClr val="FFFFFF"/>
                          </a:highlight>
                          <a:latin typeface="+mn-lt"/>
                          <a:ea typeface="+mn-ea"/>
                          <a:cs typeface="Poppins"/>
                        </a:rPr>
                        <a:t>UKLink</a:t>
                      </a:r>
                      <a:r>
                        <a:rPr lang="en-US" sz="700" b="0" i="0" baseline="0" dirty="0">
                          <a:solidFill>
                            <a:schemeClr val="tx1"/>
                          </a:solidFill>
                          <a:effectLst/>
                          <a:highlight>
                            <a:srgbClr val="FFFFFF"/>
                          </a:highlight>
                          <a:latin typeface="+mn-lt"/>
                          <a:ea typeface="+mn-ea"/>
                          <a:cs typeface="Poppins"/>
                        </a:rPr>
                        <a:t> impacting the CV for 100 sites.</a:t>
                      </a:r>
                    </a:p>
                    <a:p>
                      <a:pPr marL="0" marR="0" lvl="0" indent="0" defTabSz="914400" eaLnBrk="1" fontAlgn="auto" latinLnBrk="0" hangingPunct="1">
                        <a:lnSpc>
                          <a:spcPct val="100000"/>
                        </a:lnSpc>
                        <a:spcBef>
                          <a:spcPts val="0"/>
                        </a:spcBef>
                        <a:spcAft>
                          <a:spcPts val="0"/>
                        </a:spcAft>
                        <a:buClrTx/>
                        <a:buSzTx/>
                        <a:buFontTx/>
                        <a:buNone/>
                        <a:tabLst/>
                        <a:defRPr/>
                      </a:pPr>
                      <a:r>
                        <a:rPr lang="en-US" sz="700" b="0" i="0" baseline="0" dirty="0">
                          <a:solidFill>
                            <a:schemeClr val="tx1"/>
                          </a:solidFill>
                          <a:effectLst/>
                          <a:highlight>
                            <a:srgbClr val="FFFFFF"/>
                          </a:highlight>
                          <a:latin typeface="+mn-lt"/>
                          <a:ea typeface="+mn-ea"/>
                          <a:cs typeface="Poppins"/>
                        </a:rPr>
                        <a:t>After investigation this was found to be process issue in which a CV of 28.1 instead of 38 was uploaded into </a:t>
                      </a:r>
                      <a:r>
                        <a:rPr lang="en-US" sz="700" b="0" i="0" baseline="0" dirty="0" err="1">
                          <a:solidFill>
                            <a:schemeClr val="tx1"/>
                          </a:solidFill>
                          <a:effectLst/>
                          <a:highlight>
                            <a:srgbClr val="FFFFFF"/>
                          </a:highlight>
                          <a:latin typeface="+mn-lt"/>
                          <a:ea typeface="+mn-ea"/>
                          <a:cs typeface="Poppins"/>
                        </a:rPr>
                        <a:t>UKLink</a:t>
                      </a:r>
                      <a:r>
                        <a:rPr lang="en-US" sz="700" b="0" i="0" baseline="0" dirty="0">
                          <a:solidFill>
                            <a:schemeClr val="tx1"/>
                          </a:solidFill>
                          <a:effectLst/>
                          <a:highlight>
                            <a:srgbClr val="FFFFFF"/>
                          </a:highlight>
                          <a:latin typeface="+mn-lt"/>
                          <a:ea typeface="+mn-ea"/>
                          <a:cs typeface="Poppins"/>
                        </a:rPr>
                        <a:t> and used for the FWACV calculation impacting 100 sites. There have been actions taken by the DN to ensure that incorrect values are not sent via email templates in the future, a lesson learnt/future requirement to put restrictions on the values </a:t>
                      </a:r>
                      <a:r>
                        <a:rPr lang="en-US" sz="700" b="0" i="0" baseline="0" dirty="0" err="1">
                          <a:solidFill>
                            <a:schemeClr val="tx1"/>
                          </a:solidFill>
                          <a:effectLst/>
                          <a:highlight>
                            <a:srgbClr val="FFFFFF"/>
                          </a:highlight>
                          <a:latin typeface="+mn-lt"/>
                          <a:ea typeface="+mn-ea"/>
                          <a:cs typeface="Poppins"/>
                        </a:rPr>
                        <a:t>UKLink</a:t>
                      </a:r>
                      <a:r>
                        <a:rPr lang="en-US" sz="700" b="0" i="0" baseline="0" dirty="0">
                          <a:solidFill>
                            <a:schemeClr val="tx1"/>
                          </a:solidFill>
                          <a:effectLst/>
                          <a:highlight>
                            <a:srgbClr val="FFFFFF"/>
                          </a:highlight>
                          <a:latin typeface="+mn-lt"/>
                          <a:ea typeface="+mn-ea"/>
                          <a:cs typeface="Poppins"/>
                        </a:rPr>
                        <a:t> will accept for FWACV and offline adjustments will be made for the impacted sites. The communication XCE1984 was sent out by the customer experience team and can be referred to for further information.</a:t>
                      </a:r>
                      <a:endParaRPr lang="en-GB" sz="700" b="1" baseline="0" dirty="0">
                        <a:solidFill>
                          <a:schemeClr val="tx1"/>
                        </a:solidFill>
                        <a:latin typeface="+mn-lt"/>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US" sz="700" b="0" i="0">
                          <a:solidFill>
                            <a:schemeClr val="tx1"/>
                          </a:solidFill>
                          <a:effectLst/>
                          <a:highlight>
                            <a:srgbClr val="FFFFFF"/>
                          </a:highlight>
                          <a:latin typeface="+mj-lt"/>
                          <a:ea typeface="+mn-ea"/>
                          <a:cs typeface="Poppins"/>
                        </a:rPr>
                        <a:t>The dependencies for NG to provide Master data and DNs connectivity details for Dual Run/MT have not been provided as per the plan defined in the approach leading to a delay to this phase of testing</a:t>
                      </a:r>
                      <a:r>
                        <a:rPr lang="en-US" sz="700" b="0" i="0" kern="1200">
                          <a:solidFill>
                            <a:schemeClr val="tx1"/>
                          </a:solidFill>
                          <a:effectLst/>
                          <a:highlight>
                            <a:srgbClr val="FFFFFF"/>
                          </a:highlight>
                          <a:latin typeface="+mj-lt"/>
                          <a:ea typeface="+mn-ea"/>
                          <a:cs typeface="+mn-cs"/>
                        </a:rPr>
                        <a:t> </a:t>
                      </a:r>
                      <a:r>
                        <a:rPr lang="en-US" sz="700" b="1" i="0">
                          <a:solidFill>
                            <a:schemeClr val="tx1"/>
                          </a:solidFill>
                          <a:effectLst/>
                          <a:highlight>
                            <a:srgbClr val="FFFFFF"/>
                          </a:highlight>
                          <a:latin typeface="+mj-lt"/>
                          <a:ea typeface="+mn-ea"/>
                          <a:cs typeface="Poppins"/>
                        </a:rPr>
                        <a:t>Update:</a:t>
                      </a:r>
                      <a:r>
                        <a:rPr lang="en-US" sz="700" b="0" i="0">
                          <a:solidFill>
                            <a:schemeClr val="tx1"/>
                          </a:solidFill>
                          <a:effectLst/>
                          <a:highlight>
                            <a:srgbClr val="FFFFFF"/>
                          </a:highlight>
                          <a:latin typeface="+mj-lt"/>
                          <a:ea typeface="+mn-ea"/>
                          <a:cs typeface="Poppins"/>
                        </a:rPr>
                        <a:t> A plan was defined to mitigate this issue through validating and cross-checking data with National Grid and Distribution Networks (DNs). Plan is nearing completion with final checks now being completed by DNs. Issue to be closed once Data loaded to testing environment</a:t>
                      </a:r>
                    </a:p>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US" sz="700" b="0" i="0">
                          <a:solidFill>
                            <a:schemeClr val="tx1"/>
                          </a:solidFill>
                          <a:effectLst/>
                          <a:highlight>
                            <a:srgbClr val="FFFFFF"/>
                          </a:highlight>
                          <a:latin typeface="+mj-lt"/>
                          <a:ea typeface="+mn-ea"/>
                          <a:cs typeface="Poppins" panose="020B0604020202020204" charset="0"/>
                        </a:rPr>
                        <a:t>The Project is not able to meet its planned Implementation Date of 1st April due to delays to the start of Dual Run, volume of parallel activity required prior to the planned implementation and identification of gaps in the As Is and To Be processes that could lead to further changes to approved solution </a:t>
                      </a:r>
                      <a:r>
                        <a:rPr lang="en-US" sz="700" b="1" i="0">
                          <a:solidFill>
                            <a:schemeClr val="tx1"/>
                          </a:solidFill>
                          <a:effectLst/>
                          <a:highlight>
                            <a:srgbClr val="FFFFFF"/>
                          </a:highlight>
                          <a:latin typeface="+mj-lt"/>
                          <a:ea typeface="+mn-ea"/>
                          <a:cs typeface="Poppins" panose="020B0604020202020204" charset="0"/>
                        </a:rPr>
                        <a:t>Update: </a:t>
                      </a:r>
                      <a:r>
                        <a:rPr lang="en-US" sz="700" b="0" i="0">
                          <a:solidFill>
                            <a:schemeClr val="tx1"/>
                          </a:solidFill>
                          <a:effectLst/>
                          <a:highlight>
                            <a:srgbClr val="FFFFFF"/>
                          </a:highlight>
                          <a:latin typeface="+mj-lt"/>
                          <a:ea typeface="+mn-ea"/>
                          <a:cs typeface="Poppins" panose="020B0604020202020204" charset="0"/>
                        </a:rPr>
                        <a:t>The project is carrying out a re-plan activity with the priority being to complete Analysis on approved scope/processes to confirm Day 1 must have requirements. The plan and activities has been agreed with Xoserve, NG and DNs on 22/02 and the activities are tracking to plan</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6"/>
                  </a:ext>
                </a:extLst>
              </a:tr>
              <a:tr h="21602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baseline="0" dirty="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5">
                  <a:txBody>
                    <a:bodyPr/>
                    <a:lstStyle/>
                    <a:p>
                      <a:pPr algn="l"/>
                      <a:r>
                        <a:rPr kumimoji="0" lang="en-US" sz="650" b="0" i="0" u="none" strike="noStrike" kern="1200" cap="none" normalizeH="0" baseline="0" dirty="0">
                          <a:ln>
                            <a:noFill/>
                          </a:ln>
                          <a:solidFill>
                            <a:schemeClr val="tx1"/>
                          </a:solidFill>
                          <a:effectLst/>
                          <a:latin typeface="Arial"/>
                          <a:ea typeface="Verdana"/>
                          <a:cs typeface="Arial"/>
                        </a:rPr>
                        <a:t>Forecasting costs within approved spend </a:t>
                      </a:r>
                      <a:endParaRPr lang="en-GB" sz="650" b="1" baseline="0" dirty="0">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lvl="0" indent="-171450">
                        <a:buFont typeface="Arial" panose="020B0604020202020204" pitchFamily="34" charset="0"/>
                        <a:buChar char="•"/>
                      </a:pPr>
                      <a:r>
                        <a:rPr kumimoji="0" lang="en-US" sz="700" b="0" i="0" u="none" strike="noStrike" kern="1200" cap="none" normalizeH="0" baseline="0">
                          <a:ln>
                            <a:noFill/>
                          </a:ln>
                          <a:solidFill>
                            <a:schemeClr val="tx1"/>
                          </a:solidFill>
                          <a:effectLst/>
                          <a:latin typeface="Arial"/>
                          <a:ea typeface="Verdana"/>
                          <a:cs typeface="Arial"/>
                        </a:rPr>
                        <a:t>Forecast costs tracking to approved BER costs</a:t>
                      </a:r>
                      <a:r>
                        <a:rPr lang="en-US" sz="700" b="0" i="0" u="none" strike="noStrike" kern="1200" cap="none" normalizeH="0" baseline="0">
                          <a:ln>
                            <a:noFill/>
                          </a:ln>
                          <a:solidFill>
                            <a:schemeClr val="tx1"/>
                          </a:solidFill>
                          <a:effectLst/>
                          <a:latin typeface="Arial"/>
                          <a:ea typeface="Verdana"/>
                          <a:cs typeface="Arial"/>
                        </a:rPr>
                        <a:t> at present. Revised plan options will require a full cost assessment to be completed on the replan position for Day 1</a:t>
                      </a:r>
                      <a:endParaRPr kumimoji="0" lang="en-US" sz="700" b="0" i="0" u="none" strike="noStrike" kern="1200" cap="none" normalizeH="0" baseline="0">
                        <a:ln>
                          <a:noFill/>
                        </a:ln>
                        <a:solidFill>
                          <a:schemeClr val="tx1"/>
                        </a:solidFill>
                        <a:effectLst/>
                        <a:latin typeface="Arial"/>
                        <a:ea typeface="Verdan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7"/>
                  </a:ext>
                </a:extLst>
              </a:tr>
              <a:tr h="313700">
                <a:tc>
                  <a:txBody>
                    <a:bodyPr/>
                    <a:lstStyle/>
                    <a:p>
                      <a:pPr algn="ctr"/>
                      <a:r>
                        <a:rPr lang="en-GB" sz="800" b="1" baseline="0" dirty="0">
                          <a:solidFill>
                            <a:schemeClr val="bg1"/>
                          </a:solidFill>
                          <a:latin typeface="Arial"/>
                          <a:cs typeface="Arial"/>
                        </a:rPr>
                        <a:t>Scope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5">
                  <a:txBody>
                    <a:bodyPr/>
                    <a:lstStyle/>
                    <a:p>
                      <a:pPr lvl="0"/>
                      <a:r>
                        <a:rPr lang="en-US" sz="650" b="1" i="0" u="none" strike="noStrike" kern="1200" cap="none" normalizeH="0" baseline="0" dirty="0">
                          <a:ln>
                            <a:noFill/>
                          </a:ln>
                          <a:solidFill>
                            <a:schemeClr val="tx1"/>
                          </a:solidFill>
                          <a:effectLst/>
                          <a:latin typeface="+mn-lt"/>
                          <a:ea typeface="Verdana"/>
                          <a:cs typeface="Arial"/>
                        </a:rPr>
                        <a:t>XRN5231 Flow Weighted Average (CV)</a:t>
                      </a:r>
                      <a:r>
                        <a:rPr lang="en-GB" sz="650" b="1" kern="1200" dirty="0">
                          <a:solidFill>
                            <a:schemeClr val="tx1"/>
                          </a:solidFill>
                          <a:effectLst/>
                          <a:latin typeface="+mn-lt"/>
                          <a:ea typeface="+mn-ea"/>
                          <a:cs typeface="+mn-cs"/>
                        </a:rPr>
                        <a:t> </a:t>
                      </a:r>
                    </a:p>
                    <a:p>
                      <a:pPr lvl="0"/>
                      <a:r>
                        <a:rPr lang="en-GB" sz="650" b="1" kern="1200" dirty="0">
                          <a:solidFill>
                            <a:schemeClr val="tx1"/>
                          </a:solidFill>
                          <a:effectLst/>
                          <a:latin typeface="+mn-lt"/>
                          <a:ea typeface="+mn-ea"/>
                          <a:cs typeface="+mn-cs"/>
                        </a:rPr>
                        <a:t>Gemini consequential change parts A &amp; B -  </a:t>
                      </a:r>
                      <a:r>
                        <a:rPr lang="en-GB" sz="650" b="0" kern="1200" dirty="0">
                          <a:solidFill>
                            <a:schemeClr val="tx1"/>
                          </a:solidFill>
                          <a:effectLst/>
                          <a:latin typeface="+mn-lt"/>
                          <a:ea typeface="+mn-ea"/>
                          <a:cs typeface="+mn-cs"/>
                        </a:rPr>
                        <a:t>A - PRCMS validation/processing &amp; Part B - LDZ Stock Change and Embedded LDZ Unique Sites</a:t>
                      </a:r>
                      <a:endParaRPr lang="en-GB" sz="650" b="0" baseline="0" dirty="0">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lvl="0"/>
                      <a:r>
                        <a:rPr lang="en-US" sz="700" b="1" i="0" u="none" strike="noStrike" kern="1200" cap="none" normalizeH="0" baseline="0">
                          <a:ln>
                            <a:noFill/>
                          </a:ln>
                          <a:solidFill>
                            <a:schemeClr val="tx1"/>
                          </a:solidFill>
                          <a:effectLst/>
                          <a:latin typeface="+mn-lt"/>
                          <a:ea typeface="Verdana"/>
                          <a:cs typeface="Arial"/>
                        </a:rPr>
                        <a:t>XRN5231 Flow Weighted Average (CV)</a:t>
                      </a:r>
                      <a:r>
                        <a:rPr lang="en-GB" sz="700" kern="1200">
                          <a:solidFill>
                            <a:schemeClr val="tx1"/>
                          </a:solidFill>
                          <a:effectLst/>
                          <a:latin typeface="+mn-lt"/>
                          <a:ea typeface="+mn-ea"/>
                          <a:cs typeface="+mn-cs"/>
                        </a:rPr>
                        <a:t> </a:t>
                      </a:r>
                    </a:p>
                    <a:p>
                      <a:pPr lvl="0"/>
                      <a:r>
                        <a:rPr lang="en-GB" sz="700" kern="1200">
                          <a:solidFill>
                            <a:schemeClr val="tx1"/>
                          </a:solidFill>
                          <a:effectLst/>
                          <a:latin typeface="+mn-lt"/>
                          <a:ea typeface="+mn-ea"/>
                          <a:cs typeface="+mn-cs"/>
                        </a:rPr>
                        <a:t>Gemini consequential change part A - PRCMS validation/processing</a:t>
                      </a:r>
                    </a:p>
                    <a:p>
                      <a:pPr lvl="0"/>
                      <a:r>
                        <a:rPr lang="en-GB" sz="700" kern="1200">
                          <a:solidFill>
                            <a:schemeClr val="tx1"/>
                          </a:solidFill>
                          <a:effectLst/>
                          <a:latin typeface="+mn-lt"/>
                          <a:ea typeface="+mn-ea"/>
                          <a:cs typeface="+mn-cs"/>
                        </a:rPr>
                        <a:t>Gemini consequential change part B - LDZ Stock Change and Embedded LDZ Unique Sites</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8"/>
                  </a:ext>
                </a:extLst>
              </a:tr>
            </a:tbl>
          </a:graphicData>
        </a:graphic>
      </p:graphicFrame>
      <p:pic>
        <p:nvPicPr>
          <p:cNvPr id="3" name="Picture 4" descr="Timeline&#10;&#10;Description automatically generated">
            <a:extLst>
              <a:ext uri="{FF2B5EF4-FFF2-40B4-BE49-F238E27FC236}">
                <a16:creationId xmlns:a16="http://schemas.microsoft.com/office/drawing/2014/main" id="{9F99CDE9-1E5A-BFD2-F1BB-86C5B828226C}"/>
              </a:ext>
            </a:extLst>
          </p:cNvPr>
          <p:cNvPicPr>
            <a:picLocks noChangeAspect="1"/>
          </p:cNvPicPr>
          <p:nvPr/>
        </p:nvPicPr>
        <p:blipFill>
          <a:blip r:embed="rId3"/>
          <a:stretch>
            <a:fillRect/>
          </a:stretch>
        </p:blipFill>
        <p:spPr>
          <a:xfrm>
            <a:off x="5121464" y="1224700"/>
            <a:ext cx="3871160" cy="1888227"/>
          </a:xfrm>
          <a:prstGeom prst="rect">
            <a:avLst/>
          </a:prstGeom>
        </p:spPr>
      </p:pic>
    </p:spTree>
    <p:extLst>
      <p:ext uri="{BB962C8B-B14F-4D97-AF65-F5344CB8AC3E}">
        <p14:creationId xmlns:p14="http://schemas.microsoft.com/office/powerpoint/2010/main" val="684685687"/>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3ee84ff3-1fa2-4b0e-bbc1-9d3729ac2ba9">
      <UserInfo>
        <DisplayName>Lee Chambers</DisplayName>
        <AccountId>25</AccountId>
        <AccountType/>
      </UserInfo>
    </SharedWithUsers>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1C1E68EB-52FC-46E2-B4FB-ADDBEE29359C}"/>
</file>

<file path=customXml/itemProps3.xml><?xml version="1.0" encoding="utf-8"?>
<ds:datastoreItem xmlns:ds="http://schemas.openxmlformats.org/officeDocument/2006/customXml" ds:itemID="{211B2E31-4703-4F4D-BB47-74A8364BAC36}">
  <ds:schemaRefs>
    <ds:schemaRef ds:uri="http://purl.org/dc/dcmitype/"/>
    <ds:schemaRef ds:uri="11f1cc19-a6a2-4477-822b-8358f9edc374"/>
    <ds:schemaRef ds:uri="http://purl.org/dc/elements/1.1/"/>
    <ds:schemaRef ds:uri="http://schemas.microsoft.com/office/2006/metadata/properties"/>
    <ds:schemaRef ds:uri="http://schemas.microsoft.com/office/2006/documentManagement/types"/>
    <ds:schemaRef ds:uri="103fba77-31dd-4780-83f9-c54f26c3a260"/>
    <ds:schemaRef ds:uri="http://purl.org/dc/terms/"/>
    <ds:schemaRef ds:uri="http://schemas.openxmlformats.org/package/2006/metadata/core-properti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16651</TotalTime>
  <Words>323</Words>
  <Application>Microsoft Office PowerPoint</Application>
  <PresentationFormat>On-screen Show (16:9)</PresentationFormat>
  <Paragraphs>37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XRN5231 Flow Weighted Average CV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XRN 4903 Documentation Management</dc:title>
  <dc:creator>Adepu, Rajendar</dc:creator>
  <cp:lastModifiedBy>Peter Hopkins</cp:lastModifiedBy>
  <cp:revision>126</cp:revision>
  <dcterms:created xsi:type="dcterms:W3CDTF">2020-06-11T14:21:34Z</dcterms:created>
  <dcterms:modified xsi:type="dcterms:W3CDTF">2022-10-31T14:56:00Z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0x010100BE4A46900855F54F8B1B4A69CC14CF6B</vt:lpwstr>
  </property>
  <property fmtid="{D5CDD505-2E9C-101B-9397-08002B2CF9AE}" pid="3" name="xd_ProgID">
    <vt:lpwstr/>
  </property>
  <property fmtid="{D5CDD505-2E9C-101B-9397-08002B2CF9AE}" pid="4" name="ComplianceAssetId">
    <vt:lpwstr/>
  </property>
  <property fmtid="{D5CDD505-2E9C-101B-9397-08002B2CF9AE}" pid="5" name="TemplateUrl">
    <vt:lpwstr/>
  </property>
  <property fmtid="{D5CDD505-2E9C-101B-9397-08002B2CF9AE}" pid="6" name="_ExtendedDescription">
    <vt:lpwstr/>
  </property>
  <property fmtid="{D5CDD505-2E9C-101B-9397-08002B2CF9AE}" pid="7" name="TriggerFlowInfo">
    <vt:lpwstr/>
  </property>
  <property fmtid="{D5CDD505-2E9C-101B-9397-08002B2CF9AE}" pid="8" name="xd_Signature">
    <vt:bool>false</vt:bool>
  </property>
</Properties>
</file>