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300" r:id="rId5"/>
    <p:sldId id="30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A056E67-62AC-4F37-A99F-0BB388BBFB5A}">
          <p14:sldIdLst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B1D6E8"/>
    <a:srgbClr val="2B80B1"/>
    <a:srgbClr val="9CCB3B"/>
    <a:srgbClr val="E7BB20"/>
    <a:srgbClr val="9C4877"/>
    <a:srgbClr val="40D1F5"/>
    <a:srgbClr val="FFFFFF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6374" autoAdjust="0"/>
  </p:normalViewPr>
  <p:slideViewPr>
    <p:cSldViewPr>
      <p:cViewPr varScale="1">
        <p:scale>
          <a:sx n="88" d="100"/>
          <a:sy n="88" d="100"/>
        </p:scale>
        <p:origin x="1052" y="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XRN5393 – Gemini Spring 22 Release - 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CHG0033706 - Go Live 25/02 -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CHG0033667 -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27/02 -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UNC785 - Aggregate Bacton Exit Points - Part A  (Operational)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CHG0033668</a:t>
            </a:r>
            <a:r>
              <a:rPr lang="en-GB" dirty="0"/>
              <a:t> - Go Live 03/04 -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CHG0033767 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GB" sz="7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10/04 -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UNC785 - Aggregate Bacton Exit Points - Part B (Charging Theory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XRN5231 - Flow Weighted Average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latin typeface="Arial" panose="020B0604020202020204" pitchFamily="34" charset="0"/>
                <a:cs typeface="Arial" panose="020B0604020202020204" pitchFamily="34" charset="0"/>
              </a:rPr>
              <a:t>CHG0033749 – Go Live 30/06 - </a:t>
            </a:r>
            <a:r>
              <a:rPr lang="en-US" sz="200" b="0" dirty="0">
                <a:latin typeface="Arial" panose="020B0604020202020204" pitchFamily="34" charset="0"/>
                <a:cs typeface="Arial" panose="020B0604020202020204" pitchFamily="34" charset="0"/>
              </a:rPr>
              <a:t>Flow weighted Average CV Calculation</a:t>
            </a:r>
            <a:endParaRPr lang="en-GB" sz="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XRN5368.2 - Single Sign on Experience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CHG0033809 – Go Live 29/05 - SSO/MFA /SSPR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CHG0033828 –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 12/06 </a:t>
            </a: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SSO/MFA /SSPR - Placeholder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XRN5368.3 - API Enhancements -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CHG0033766 Go Live 10/04 - Azure APIM API’s over the internet - TBC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XRN5368.1 - Control M and Batch Processing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CHG0033808 Go Live 01/03 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CHG0033810 Go Live 15/03</a:t>
            </a:r>
            <a:r>
              <a:rPr lang="en-US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Deletion &amp; Housekeeping </a:t>
            </a:r>
            <a:endParaRPr lang="en-GB" sz="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XRN5368.5 - Site Minder  Upgrade </a:t>
            </a:r>
            <a:r>
              <a:rPr lang="en-US" sz="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RFC</a:t>
            </a:r>
            <a:endParaRPr lang="en-GB" sz="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CHG0033777 - Siteminder upgrade - Prod change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CHG0033778 - Siteminder upgrade - Prod change 2 - Log4j  re-fix.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57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FEB 2023 – MAR 2025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665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FEBUARY 2023</a:t>
            </a:r>
          </a:p>
        </p:txBody>
      </p:sp>
    </p:spTree>
    <p:extLst>
      <p:ext uri="{BB962C8B-B14F-4D97-AF65-F5344CB8AC3E}">
        <p14:creationId xmlns:p14="http://schemas.microsoft.com/office/powerpoint/2010/main" val="94571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267962"/>
              </p:ext>
            </p:extLst>
          </p:nvPr>
        </p:nvGraphicFramePr>
        <p:xfrm>
          <a:off x="20642" y="467975"/>
          <a:ext cx="9095987" cy="4561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818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794093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368276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637408">
                  <a:extLst>
                    <a:ext uri="{9D8B030D-6E8A-4147-A177-3AD203B41FA5}">
                      <a16:colId xmlns:a16="http://schemas.microsoft.com/office/drawing/2014/main" val="1682284650"/>
                    </a:ext>
                  </a:extLst>
                </a:gridCol>
                <a:gridCol w="282563">
                  <a:extLst>
                    <a:ext uri="{9D8B030D-6E8A-4147-A177-3AD203B41FA5}">
                      <a16:colId xmlns:a16="http://schemas.microsoft.com/office/drawing/2014/main" val="279257368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43843328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21837602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99884066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116105998"/>
                    </a:ext>
                  </a:extLst>
                </a:gridCol>
                <a:gridCol w="255199">
                  <a:extLst>
                    <a:ext uri="{9D8B030D-6E8A-4147-A177-3AD203B41FA5}">
                      <a16:colId xmlns:a16="http://schemas.microsoft.com/office/drawing/2014/main" val="1298517402"/>
                    </a:ext>
                  </a:extLst>
                </a:gridCol>
                <a:gridCol w="290592">
                  <a:extLst>
                    <a:ext uri="{9D8B030D-6E8A-4147-A177-3AD203B41FA5}">
                      <a16:colId xmlns:a16="http://schemas.microsoft.com/office/drawing/2014/main" val="4197062541"/>
                    </a:ext>
                  </a:extLst>
                </a:gridCol>
                <a:gridCol w="290592">
                  <a:extLst>
                    <a:ext uri="{9D8B030D-6E8A-4147-A177-3AD203B41FA5}">
                      <a16:colId xmlns:a16="http://schemas.microsoft.com/office/drawing/2014/main" val="881839774"/>
                    </a:ext>
                  </a:extLst>
                </a:gridCol>
                <a:gridCol w="267815">
                  <a:extLst>
                    <a:ext uri="{9D8B030D-6E8A-4147-A177-3AD203B41FA5}">
                      <a16:colId xmlns:a16="http://schemas.microsoft.com/office/drawing/2014/main" val="3201992545"/>
                    </a:ext>
                  </a:extLst>
                </a:gridCol>
                <a:gridCol w="210131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281596">
                  <a:extLst>
                    <a:ext uri="{9D8B030D-6E8A-4147-A177-3AD203B41FA5}">
                      <a16:colId xmlns:a16="http://schemas.microsoft.com/office/drawing/2014/main" val="1510459985"/>
                    </a:ext>
                  </a:extLst>
                </a:gridCol>
                <a:gridCol w="281596">
                  <a:extLst>
                    <a:ext uri="{9D8B030D-6E8A-4147-A177-3AD203B41FA5}">
                      <a16:colId xmlns:a16="http://schemas.microsoft.com/office/drawing/2014/main" val="2788497068"/>
                    </a:ext>
                  </a:extLst>
                </a:gridCol>
                <a:gridCol w="312441">
                  <a:extLst>
                    <a:ext uri="{9D8B030D-6E8A-4147-A177-3AD203B41FA5}">
                      <a16:colId xmlns:a16="http://schemas.microsoft.com/office/drawing/2014/main" val="3337496382"/>
                    </a:ext>
                  </a:extLst>
                </a:gridCol>
                <a:gridCol w="270346">
                  <a:extLst>
                    <a:ext uri="{9D8B030D-6E8A-4147-A177-3AD203B41FA5}">
                      <a16:colId xmlns:a16="http://schemas.microsoft.com/office/drawing/2014/main" val="2966851419"/>
                    </a:ext>
                  </a:extLst>
                </a:gridCol>
                <a:gridCol w="270346">
                  <a:extLst>
                    <a:ext uri="{9D8B030D-6E8A-4147-A177-3AD203B41FA5}">
                      <a16:colId xmlns:a16="http://schemas.microsoft.com/office/drawing/2014/main" val="3827292974"/>
                    </a:ext>
                  </a:extLst>
                </a:gridCol>
                <a:gridCol w="270346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  <a:gridCol w="270346">
                  <a:extLst>
                    <a:ext uri="{9D8B030D-6E8A-4147-A177-3AD203B41FA5}">
                      <a16:colId xmlns:a16="http://schemas.microsoft.com/office/drawing/2014/main" val="125567043"/>
                    </a:ext>
                  </a:extLst>
                </a:gridCol>
                <a:gridCol w="270346">
                  <a:extLst>
                    <a:ext uri="{9D8B030D-6E8A-4147-A177-3AD203B41FA5}">
                      <a16:colId xmlns:a16="http://schemas.microsoft.com/office/drawing/2014/main" val="2083585492"/>
                    </a:ext>
                  </a:extLst>
                </a:gridCol>
                <a:gridCol w="270346">
                  <a:extLst>
                    <a:ext uri="{9D8B030D-6E8A-4147-A177-3AD203B41FA5}">
                      <a16:colId xmlns:a16="http://schemas.microsoft.com/office/drawing/2014/main" val="4205484910"/>
                    </a:ext>
                  </a:extLst>
                </a:gridCol>
                <a:gridCol w="270346">
                  <a:extLst>
                    <a:ext uri="{9D8B030D-6E8A-4147-A177-3AD203B41FA5}">
                      <a16:colId xmlns:a16="http://schemas.microsoft.com/office/drawing/2014/main" val="3137093587"/>
                    </a:ext>
                  </a:extLst>
                </a:gridCol>
                <a:gridCol w="259101">
                  <a:extLst>
                    <a:ext uri="{9D8B030D-6E8A-4147-A177-3AD203B41FA5}">
                      <a16:colId xmlns:a16="http://schemas.microsoft.com/office/drawing/2014/main" val="3377492555"/>
                    </a:ext>
                  </a:extLst>
                </a:gridCol>
                <a:gridCol w="281592">
                  <a:extLst>
                    <a:ext uri="{9D8B030D-6E8A-4147-A177-3AD203B41FA5}">
                      <a16:colId xmlns:a16="http://schemas.microsoft.com/office/drawing/2014/main" val="4176021801"/>
                    </a:ext>
                  </a:extLst>
                </a:gridCol>
                <a:gridCol w="281592">
                  <a:extLst>
                    <a:ext uri="{9D8B030D-6E8A-4147-A177-3AD203B41FA5}">
                      <a16:colId xmlns:a16="http://schemas.microsoft.com/office/drawing/2014/main" val="3013681022"/>
                    </a:ext>
                  </a:extLst>
                </a:gridCol>
              </a:tblGrid>
              <a:tr h="486714"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2023-2025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+mj-lt"/>
                        </a:rPr>
                        <a:t>2024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+mj-lt"/>
                        </a:rPr>
                        <a:t>2025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290955">
                <a:tc gridSpan="3" v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marL="83127" marR="8312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Apr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May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Jun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Jul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dirty="0">
                          <a:solidFill>
                            <a:schemeClr val="bg1"/>
                          </a:solidFill>
                          <a:latin typeface="+mn-lt"/>
                        </a:rPr>
                        <a:t>Sep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+mn-lt"/>
                        </a:rPr>
                        <a:t>Oct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+mn-lt"/>
                        </a:rPr>
                        <a:t>Nov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+mn-lt"/>
                        </a:rPr>
                        <a:t>Dec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+mn-lt"/>
                        </a:rPr>
                        <a:t>Jan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+mn-lt"/>
                        </a:rPr>
                        <a:t>Feb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738199">
                <a:tc rowSpan="4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XRN5455 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 Release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39041"/>
                  </a:ext>
                </a:extLst>
              </a:tr>
              <a:tr h="7030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6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XRN5231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Weighted Average CV</a:t>
                      </a:r>
                    </a:p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FWACV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01108"/>
                  </a:ext>
                </a:extLst>
              </a:tr>
              <a:tr h="703066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</a:t>
                      </a:r>
                      <a:r>
                        <a:rPr lang="en-GB" sz="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 </a:t>
                      </a:r>
                    </a:p>
                    <a:p>
                      <a:pPr algn="ctr"/>
                      <a:r>
                        <a:rPr lang="en-GB" sz="6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Yr </a:t>
                      </a:r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XRN5368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 Yr1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727108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 +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CP5564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 +</a:t>
                      </a:r>
                    </a:p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912553"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6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</a:txBody>
                  <a:tcPr marL="83127" marR="83127"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XRN5579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</a:t>
                      </a:r>
                      <a:endParaRPr lang="en-GB" sz="5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51543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24007" y="151241"/>
            <a:ext cx="9095985" cy="31318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 2023 – 2025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1B80F05-215A-4BF2-BE1E-43EEB1390E66}"/>
              </a:ext>
            </a:extLst>
          </p:cNvPr>
          <p:cNvCxnSpPr>
            <a:cxnSpLocks/>
          </p:cNvCxnSpPr>
          <p:nvPr/>
        </p:nvCxnSpPr>
        <p:spPr>
          <a:xfrm>
            <a:off x="5312400" y="843558"/>
            <a:ext cx="0" cy="4104456"/>
          </a:xfrm>
          <a:prstGeom prst="line">
            <a:avLst/>
          </a:prstGeom>
          <a:ln w="127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82ECCCC6-6F36-4A2A-8659-2CBDBA200535}"/>
              </a:ext>
            </a:extLst>
          </p:cNvPr>
          <p:cNvSpPr/>
          <p:nvPr/>
        </p:nvSpPr>
        <p:spPr>
          <a:xfrm>
            <a:off x="1852074" y="3540533"/>
            <a:ext cx="6179405" cy="41233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5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Oct 22 to Oct 24 </a:t>
            </a:r>
            <a:endParaRPr lang="en-GB" sz="600" b="1" dirty="0">
              <a:latin typeface="Arial" panose="020B0604020202020204" pitchFamily="34" charset="0"/>
            </a:endParaRPr>
          </a:p>
          <a:p>
            <a:pPr algn="ctr"/>
            <a:endParaRPr lang="en-US" sz="5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F75B7E-B7DA-4B3C-9C70-5EFE833E07E6}"/>
              </a:ext>
            </a:extLst>
          </p:cNvPr>
          <p:cNvSpPr/>
          <p:nvPr/>
        </p:nvSpPr>
        <p:spPr>
          <a:xfrm>
            <a:off x="1852074" y="4371950"/>
            <a:ext cx="934973" cy="41233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6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Jan 23 to </a:t>
            </a:r>
            <a:r>
              <a:rPr lang="en-GB" sz="6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Mar 23 </a:t>
            </a:r>
            <a:endParaRPr lang="en-GB" sz="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endParaRPr lang="en-US" sz="6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9BC605-2314-462F-85D5-9AA3A03294E2}"/>
              </a:ext>
            </a:extLst>
          </p:cNvPr>
          <p:cNvSpPr/>
          <p:nvPr/>
        </p:nvSpPr>
        <p:spPr>
          <a:xfrm>
            <a:off x="1852074" y="1257259"/>
            <a:ext cx="631692" cy="211386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GB" sz="7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n-GB" sz="650" b="1" dirty="0">
                <a:solidFill>
                  <a:schemeClr val="bg1"/>
                </a:solidFill>
                <a:cs typeface="Arial" panose="020B0604020202020204" pitchFamily="34" charset="0"/>
              </a:rPr>
              <a:t>Feb 23  Closedown </a:t>
            </a:r>
          </a:p>
          <a:p>
            <a:pPr algn="ctr"/>
            <a:r>
              <a:rPr lang="en-GB" sz="650" b="1" dirty="0">
                <a:solidFill>
                  <a:schemeClr val="bg1"/>
                </a:solidFill>
                <a:cs typeface="Arial" panose="020B0604020202020204" pitchFamily="34" charset="0"/>
              </a:rPr>
              <a:t>in Progress  (ChMC)</a:t>
            </a:r>
          </a:p>
          <a:p>
            <a:pPr algn="ctr"/>
            <a:endParaRPr lang="en-GB" sz="65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endParaRPr lang="en-GB" sz="65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n-GB" sz="650" b="1" dirty="0">
                <a:solidFill>
                  <a:schemeClr val="bg1"/>
                </a:solidFill>
                <a:cs typeface="Arial" panose="020B0604020202020204" pitchFamily="34" charset="0"/>
              </a:rPr>
              <a:t>XRN5455 </a:t>
            </a:r>
          </a:p>
          <a:p>
            <a:pPr algn="ctr"/>
            <a:r>
              <a:rPr lang="en-GB" sz="650" b="0" dirty="0">
                <a:solidFill>
                  <a:schemeClr val="bg1"/>
                </a:solidFill>
                <a:cs typeface="Arial" panose="020B0604020202020204" pitchFamily="34" charset="0"/>
              </a:rPr>
              <a:t>Autumn Release</a:t>
            </a:r>
          </a:p>
          <a:p>
            <a:pPr algn="ctr"/>
            <a:endParaRPr lang="en-GB" sz="65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n-GB" sz="650" b="1" dirty="0">
                <a:solidFill>
                  <a:schemeClr val="bg1"/>
                </a:solidFill>
                <a:cs typeface="Arial" panose="020B0604020202020204" pitchFamily="34" charset="0"/>
              </a:rPr>
              <a:t>XRN5231</a:t>
            </a:r>
          </a:p>
          <a:p>
            <a:pPr algn="ctr"/>
            <a:r>
              <a:rPr lang="en-GB" sz="650" b="0" dirty="0">
                <a:solidFill>
                  <a:schemeClr val="bg1"/>
                </a:solidFill>
                <a:cs typeface="Arial" panose="020B0604020202020204" pitchFamily="34" charset="0"/>
              </a:rPr>
              <a:t>Flow Weighted Average CV</a:t>
            </a:r>
          </a:p>
          <a:p>
            <a:pPr algn="ctr"/>
            <a:r>
              <a:rPr lang="en-GB" sz="650" b="0" dirty="0">
                <a:solidFill>
                  <a:schemeClr val="bg1"/>
                </a:solidFill>
                <a:cs typeface="Arial" panose="020B0604020202020204" pitchFamily="34" charset="0"/>
              </a:rPr>
              <a:t>FWACV</a:t>
            </a:r>
          </a:p>
          <a:p>
            <a:pPr algn="ctr"/>
            <a:endParaRPr lang="en-GB" sz="65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en-GB" sz="650" b="1" dirty="0">
                <a:solidFill>
                  <a:schemeClr val="bg1"/>
                </a:solidFill>
                <a:cs typeface="Arial" panose="020B0604020202020204" pitchFamily="34" charset="0"/>
              </a:rPr>
              <a:t>XRN5231</a:t>
            </a:r>
          </a:p>
          <a:p>
            <a:pPr algn="ctr"/>
            <a:r>
              <a:rPr lang="en-GB" sz="650" b="0" dirty="0">
                <a:solidFill>
                  <a:schemeClr val="bg1"/>
                </a:solidFill>
                <a:cs typeface="Arial" panose="020B0604020202020204" pitchFamily="34" charset="0"/>
              </a:rPr>
              <a:t>Flow Weighted Average CV</a:t>
            </a:r>
          </a:p>
          <a:p>
            <a:pPr algn="ctr"/>
            <a:r>
              <a:rPr lang="en-GB" sz="650" b="0" dirty="0">
                <a:solidFill>
                  <a:schemeClr val="bg1"/>
                </a:solidFill>
                <a:cs typeface="Arial" panose="020B0604020202020204" pitchFamily="34" charset="0"/>
              </a:rPr>
              <a:t>FWACV</a:t>
            </a:r>
          </a:p>
          <a:p>
            <a:pPr algn="ctr"/>
            <a:endParaRPr lang="en-GB" sz="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600" b="1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5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3E0713-BA2F-4DB5-B276-D7195953E007}"/>
</file>

<file path=customXml/itemProps2.xml><?xml version="1.0" encoding="utf-8"?>
<ds:datastoreItem xmlns:ds="http://schemas.openxmlformats.org/officeDocument/2006/customXml" ds:itemID="{026CA555-216C-4261-AF87-A8E955167736}">
  <ds:schemaRefs>
    <ds:schemaRef ds:uri="http://purl.org/dc/terms/"/>
    <ds:schemaRef ds:uri="103fba77-31dd-4780-83f9-c54f26c3a260"/>
    <ds:schemaRef ds:uri="http://purl.org/dc/elements/1.1/"/>
    <ds:schemaRef ds:uri="http://schemas.microsoft.com/office/2006/documentManagement/types"/>
    <ds:schemaRef ds:uri="11f1cc19-a6a2-4477-822b-8358f9edc374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On-screen Show (16:9)</PresentationFormat>
  <Paragraphs>99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NG TRANSMISSION CHANGE HORIZON PLAN  0 - 2 YEARS FEB 2023 – MAR 2025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2023-02-27T09:40:42Z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