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5"/>
  </p:notesMasterIdLst>
  <p:sldIdLst>
    <p:sldId id="298" r:id="rId5"/>
    <p:sldId id="3581" r:id="rId6"/>
    <p:sldId id="3572" r:id="rId7"/>
    <p:sldId id="3584" r:id="rId8"/>
    <p:sldId id="3580" r:id="rId9"/>
    <p:sldId id="3579" r:id="rId10"/>
    <p:sldId id="3582" r:id="rId11"/>
    <p:sldId id="3574" r:id="rId12"/>
    <p:sldId id="3577" r:id="rId13"/>
    <p:sldId id="3575"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980"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23/02/2023</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450503" y="4447449"/>
            <a:ext cx="8239126" cy="238867"/>
          </a:xfrm>
          <a:prstGeom prst="rect">
            <a:avLst/>
          </a:prstGeom>
        </p:spPr>
        <p:txBody>
          <a:bodyPr lIns="45719" tIns="45719" rIns="45719" bIns="45719"/>
          <a:lstStyle>
            <a:lvl1pPr marL="0" indent="0" defTabSz="309563">
              <a:lnSpc>
                <a:spcPct val="100000"/>
              </a:lnSpc>
              <a:spcBef>
                <a:spcPts val="0"/>
              </a:spcBef>
              <a:buSzTx/>
              <a:buNone/>
              <a:defRPr sz="1350" b="1"/>
            </a:lvl1pPr>
          </a:lstStyle>
          <a:p>
            <a:r>
              <a:t>Author and Date</a:t>
            </a:r>
          </a:p>
        </p:txBody>
      </p:sp>
      <p:sp>
        <p:nvSpPr>
          <p:cNvPr id="12" name="Presentation Title"/>
          <p:cNvSpPr txBox="1">
            <a:spLocks noGrp="1"/>
          </p:cNvSpPr>
          <p:nvPr>
            <p:ph type="title" hasCustomPrompt="1"/>
          </p:nvPr>
        </p:nvSpPr>
        <p:spPr>
          <a:xfrm>
            <a:off x="452436" y="965622"/>
            <a:ext cx="8239127" cy="1743075"/>
          </a:xfrm>
          <a:prstGeom prst="rect">
            <a:avLst/>
          </a:prstGeom>
        </p:spPr>
        <p:txBody>
          <a:bodyPr anchor="b"/>
          <a:lstStyle>
            <a:lvl1pPr>
              <a:defRPr sz="4350" spc="-87"/>
            </a:lvl1pPr>
          </a:lstStyle>
          <a:p>
            <a:r>
              <a:t>Presentation Title</a:t>
            </a:r>
          </a:p>
        </p:txBody>
      </p:sp>
      <p:sp>
        <p:nvSpPr>
          <p:cNvPr id="13" name="Body Level One…"/>
          <p:cNvSpPr txBox="1">
            <a:spLocks noGrp="1"/>
          </p:cNvSpPr>
          <p:nvPr>
            <p:ph type="body" sz="quarter" idx="1" hasCustomPrompt="1"/>
          </p:nvPr>
        </p:nvSpPr>
        <p:spPr>
          <a:xfrm>
            <a:off x="450504" y="2708697"/>
            <a:ext cx="8239125" cy="714375"/>
          </a:xfrm>
          <a:prstGeom prst="rect">
            <a:avLst/>
          </a:prstGeom>
        </p:spPr>
        <p:txBody>
          <a:bodyPr/>
          <a:lstStyle>
            <a:lvl1pPr marL="0" indent="0" defTabSz="309563">
              <a:lnSpc>
                <a:spcPct val="100000"/>
              </a:lnSpc>
              <a:spcBef>
                <a:spcPts val="0"/>
              </a:spcBef>
              <a:buSzTx/>
              <a:buNone/>
              <a:defRPr sz="2063" b="1"/>
            </a:lvl1pPr>
            <a:lvl2pPr marL="0" indent="171450" defTabSz="309563">
              <a:lnSpc>
                <a:spcPct val="100000"/>
              </a:lnSpc>
              <a:spcBef>
                <a:spcPts val="0"/>
              </a:spcBef>
              <a:buSzTx/>
              <a:buNone/>
              <a:defRPr sz="2063" b="1"/>
            </a:lvl2pPr>
            <a:lvl3pPr marL="0" indent="342900" defTabSz="309563">
              <a:lnSpc>
                <a:spcPct val="100000"/>
              </a:lnSpc>
              <a:spcBef>
                <a:spcPts val="0"/>
              </a:spcBef>
              <a:buSzTx/>
              <a:buNone/>
              <a:defRPr sz="2063" b="1"/>
            </a:lvl3pPr>
            <a:lvl4pPr marL="0" indent="514350" defTabSz="309563">
              <a:lnSpc>
                <a:spcPct val="100000"/>
              </a:lnSpc>
              <a:spcBef>
                <a:spcPts val="0"/>
              </a:spcBef>
              <a:buSzTx/>
              <a:buNone/>
              <a:defRPr sz="2063" b="1"/>
            </a:lvl4pPr>
            <a:lvl5pPr marL="0" indent="685800" defTabSz="309563">
              <a:lnSpc>
                <a:spcPct val="100000"/>
              </a:lnSpc>
              <a:spcBef>
                <a:spcPts val="0"/>
              </a:spcBef>
              <a:buSzTx/>
              <a:buNone/>
              <a:defRPr sz="2063"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448247207"/>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1098550"/>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059265754"/>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BDDFA-F228-4E44-B394-D26871378D15}"/>
              </a:ext>
            </a:extLst>
          </p:cNvPr>
          <p:cNvSpPr>
            <a:spLocks noGrp="1"/>
          </p:cNvSpPr>
          <p:nvPr>
            <p:ph type="ctrTitle"/>
          </p:nvPr>
        </p:nvSpPr>
        <p:spPr/>
        <p:txBody>
          <a:bodyPr/>
          <a:lstStyle/>
          <a:p>
            <a:r>
              <a:rPr lang="en-US" dirty="0">
                <a:latin typeface="Arial"/>
                <a:cs typeface="Arial"/>
              </a:rPr>
              <a:t>DDP March CHMC update</a:t>
            </a:r>
            <a:endParaRPr lang="en-US" dirty="0"/>
          </a:p>
        </p:txBody>
      </p:sp>
    </p:spTree>
    <p:extLst>
      <p:ext uri="{BB962C8B-B14F-4D97-AF65-F5344CB8AC3E}">
        <p14:creationId xmlns:p14="http://schemas.microsoft.com/office/powerpoint/2010/main" val="1924799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6">
            <a:extLst>
              <a:ext uri="{FF2B5EF4-FFF2-40B4-BE49-F238E27FC236}">
                <a16:creationId xmlns:a16="http://schemas.microsoft.com/office/drawing/2014/main" id="{D02DE176-DA83-4F05-AD68-0EA63DA29CF5}"/>
              </a:ext>
            </a:extLst>
          </p:cNvPr>
          <p:cNvGraphicFramePr>
            <a:graphicFrameLocks noGrp="1"/>
          </p:cNvGraphicFramePr>
          <p:nvPr>
            <p:extLst>
              <p:ext uri="{D42A27DB-BD31-4B8C-83A1-F6EECF244321}">
                <p14:modId xmlns:p14="http://schemas.microsoft.com/office/powerpoint/2010/main" val="1733778042"/>
              </p:ext>
            </p:extLst>
          </p:nvPr>
        </p:nvGraphicFramePr>
        <p:xfrm>
          <a:off x="365202" y="118680"/>
          <a:ext cx="8413595" cy="4747271"/>
        </p:xfrm>
        <a:graphic>
          <a:graphicData uri="http://schemas.openxmlformats.org/drawingml/2006/table">
            <a:tbl>
              <a:tblPr firstRow="1" bandRow="1">
                <a:tableStyleId>{5940675A-B579-460E-94D1-54222C63F5DA}</a:tableStyleId>
              </a:tblPr>
              <a:tblGrid>
                <a:gridCol w="3871422">
                  <a:extLst>
                    <a:ext uri="{9D8B030D-6E8A-4147-A177-3AD203B41FA5}">
                      <a16:colId xmlns:a16="http://schemas.microsoft.com/office/drawing/2014/main" val="421334891"/>
                    </a:ext>
                  </a:extLst>
                </a:gridCol>
                <a:gridCol w="4542173">
                  <a:extLst>
                    <a:ext uri="{9D8B030D-6E8A-4147-A177-3AD203B41FA5}">
                      <a16:colId xmlns:a16="http://schemas.microsoft.com/office/drawing/2014/main" val="2119268424"/>
                    </a:ext>
                  </a:extLst>
                </a:gridCol>
              </a:tblGrid>
              <a:tr h="404908">
                <a:tc>
                  <a:txBody>
                    <a:bodyPr/>
                    <a:lstStyle/>
                    <a:p>
                      <a:pPr algn="ctr"/>
                      <a:r>
                        <a:rPr lang="en-GB" sz="1400" dirty="0">
                          <a:solidFill>
                            <a:srgbClr val="000000"/>
                          </a:solidFill>
                          <a:latin typeface="Poppins Medium" panose="00000600000000000000" pitchFamily="2" charset="0"/>
                          <a:cs typeface="Poppins Medium" panose="00000600000000000000" pitchFamily="2" charset="0"/>
                        </a:rPr>
                        <a:t>Data Discovery Platform </a:t>
                      </a:r>
                    </a:p>
                  </a:txBody>
                  <a:tcPr marL="34290" marR="34290" marT="17145" marB="17145" anchor="ctr"/>
                </a:tc>
                <a:tc>
                  <a:txBody>
                    <a:bodyPr/>
                    <a:lstStyle/>
                    <a:p>
                      <a:pPr algn="ctr"/>
                      <a:r>
                        <a:rPr lang="en-GB" sz="1400" dirty="0">
                          <a:solidFill>
                            <a:schemeClr val="bg1"/>
                          </a:solidFill>
                          <a:latin typeface="Poppins Medium" panose="00000600000000000000" pitchFamily="2" charset="0"/>
                          <a:cs typeface="Poppins Medium" panose="00000600000000000000" pitchFamily="2" charset="0"/>
                        </a:rPr>
                        <a:t>Inflight Sprint (part of release 3)</a:t>
                      </a:r>
                    </a:p>
                  </a:txBody>
                  <a:tcPr marL="34290" marR="34290" marT="17145" marB="17145" anchor="ctr">
                    <a:solidFill>
                      <a:schemeClr val="tx1"/>
                    </a:solidFill>
                  </a:tcPr>
                </a:tc>
                <a:extLst>
                  <a:ext uri="{0D108BD9-81ED-4DB2-BD59-A6C34878D82A}">
                    <a16:rowId xmlns:a16="http://schemas.microsoft.com/office/drawing/2014/main" val="577186565"/>
                  </a:ext>
                </a:extLst>
              </a:tr>
              <a:tr h="428076">
                <a:tc gridSpan="2">
                  <a:txBody>
                    <a:bodyPr/>
                    <a:lstStyle/>
                    <a:p>
                      <a:pPr algn="l"/>
                      <a:r>
                        <a:rPr lang="en-GB" sz="1100" dirty="0">
                          <a:solidFill>
                            <a:srgbClr val="000000"/>
                          </a:solidFill>
                          <a:latin typeface="Poppins Medium" panose="00000600000000000000" pitchFamily="2" charset="0"/>
                          <a:cs typeface="Poppins Medium" panose="00000600000000000000" pitchFamily="2" charset="0"/>
                        </a:rPr>
                        <a:t>Goals:</a:t>
                      </a:r>
                      <a:endParaRPr lang="en-GB" sz="900" dirty="0">
                        <a:solidFill>
                          <a:srgbClr val="000000"/>
                        </a:solidFill>
                        <a:latin typeface="Poppins Medium" panose="00000600000000000000" pitchFamily="2" charset="0"/>
                        <a:cs typeface="Poppins Medium" panose="00000600000000000000" pitchFamily="2" charset="0"/>
                      </a:endParaRPr>
                    </a:p>
                    <a:p>
                      <a:pPr marL="571500" indent="-57150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Build the golden bullet invoice report </a:t>
                      </a:r>
                    </a:p>
                    <a:p>
                      <a:pPr marL="571500" indent="-57150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Build the detailed design for the XRN4990 solution</a:t>
                      </a:r>
                    </a:p>
                  </a:txBody>
                  <a:tcPr marL="34290" marR="34290" marT="17145" marB="17145"/>
                </a:tc>
                <a:tc hMerge="1">
                  <a:txBody>
                    <a:bodyPr/>
                    <a:lstStyle/>
                    <a:p>
                      <a:endParaRPr lang="en-GB" dirty="0"/>
                    </a:p>
                  </a:txBody>
                  <a:tcPr/>
                </a:tc>
                <a:extLst>
                  <a:ext uri="{0D108BD9-81ED-4DB2-BD59-A6C34878D82A}">
                    <a16:rowId xmlns:a16="http://schemas.microsoft.com/office/drawing/2014/main" val="232056708"/>
                  </a:ext>
                </a:extLst>
              </a:tr>
              <a:tr h="3896593">
                <a:tc gridSpan="2">
                  <a:txBody>
                    <a:bodyPr/>
                    <a:lstStyle/>
                    <a:p>
                      <a:pPr algn="l"/>
                      <a:r>
                        <a:rPr lang="en-GB" sz="800" b="1" dirty="0">
                          <a:solidFill>
                            <a:srgbClr val="000000"/>
                          </a:solidFill>
                          <a:latin typeface="Poppins Medium" panose="00000600000000000000" pitchFamily="2" charset="0"/>
                          <a:cs typeface="Poppins Medium" panose="00000600000000000000" pitchFamily="2" charset="0"/>
                        </a:rPr>
                        <a:t>User Stories:</a:t>
                      </a:r>
                    </a:p>
                    <a:p>
                      <a:pPr algn="l"/>
                      <a:endParaRPr lang="en-GB" sz="800" dirty="0">
                        <a:solidFill>
                          <a:srgbClr val="000000"/>
                        </a:solidFill>
                        <a:latin typeface="Poppins Medium" panose="00000600000000000000" pitchFamily="2" charset="0"/>
                        <a:cs typeface="Poppins Medium" panose="00000600000000000000" pitchFamily="2" charset="0"/>
                      </a:endParaRP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Build the dashboards to enable the DN aggregated  invoice element of the golden bullet to be delivered via DDP  including A new monthly report that consolidates all the detail information shown in : </a:t>
                      </a:r>
                    </a:p>
                    <a:p>
                      <a:pPr algn="l"/>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BOPRI</a:t>
                      </a:r>
                      <a:b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b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SCH606</a:t>
                      </a:r>
                      <a:b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br>
                      <a:r>
                        <a:rPr lang="en-US" sz="800" b="0" i="0" u="none" strike="noStrike" cap="none" spc="0" baseline="0" dirty="0" err="1">
                          <a:solidFill>
                            <a:srgbClr val="000000"/>
                          </a:solidFill>
                          <a:uFillTx/>
                          <a:latin typeface="Poppins Medium" panose="00000600000000000000" pitchFamily="2" charset="0"/>
                          <a:ea typeface="+mn-ea"/>
                          <a:cs typeface="Poppins Medium" panose="00000600000000000000" pitchFamily="2" charset="0"/>
                          <a:sym typeface="Helvetica Neue"/>
                        </a:rPr>
                        <a:t>Geninf</a:t>
                      </a: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shows the cash invoices values on as well that we have received </a:t>
                      </a:r>
                    </a:p>
                    <a:p>
                      <a:pPr marL="342900" indent="-342900" algn="l">
                        <a:buFont typeface="Arial" panose="020B0604020202020204" pitchFamily="34" charset="0"/>
                        <a:buChar char="•"/>
                      </a:pPr>
                      <a:r>
                        <a:rPr lang="en-US" sz="800" b="0" i="0" u="none" strike="noStrike" cap="none" spc="0" baseline="0" dirty="0" err="1">
                          <a:solidFill>
                            <a:srgbClr val="000000"/>
                          </a:solidFill>
                          <a:uFillTx/>
                          <a:latin typeface="Poppins Medium" panose="00000600000000000000" pitchFamily="2" charset="0"/>
                          <a:ea typeface="+mn-ea"/>
                          <a:cs typeface="Poppins Medium" panose="00000600000000000000" pitchFamily="2" charset="0"/>
                          <a:sym typeface="Helvetica Neue"/>
                        </a:rPr>
                        <a:t>Summarises</a:t>
                      </a: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 it separately by EUC and also by Load Band </a:t>
                      </a: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It is also to be used to generate the December ""snapshot"" position and a forward forecast of new charging years monthly invoices so we would like to know in December what the new invoice values will be the following April - so forward forecast what the new capacity values will be inclusive of the new load factors and latest snapshot AQ use this report to populate the results</a:t>
                      </a: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Note: December snapshot:</a:t>
                      </a: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Capacity charges are established based on the December AQ / SOQ for the following financial year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dirty="0">
                          <a:solidFill>
                            <a:srgbClr val="000000"/>
                          </a:solidFill>
                          <a:latin typeface="Poppins Medium" panose="00000600000000000000" pitchFamily="2" charset="0"/>
                          <a:cs typeface="Poppins Medium" panose="00000600000000000000" pitchFamily="2" charset="0"/>
                        </a:rPr>
                        <a:t>      Performance optimisation for read dashboards</a:t>
                      </a:r>
                    </a:p>
                    <a:p>
                      <a:pPr algn="l"/>
                      <a:endParaRPr lang="en-GB" sz="800" dirty="0">
                        <a:solidFill>
                          <a:srgbClr val="000000"/>
                        </a:solidFill>
                        <a:latin typeface="Poppins Medium" panose="00000600000000000000" pitchFamily="2" charset="0"/>
                        <a:cs typeface="Poppins Medium" panose="00000600000000000000" pitchFamily="2" charset="0"/>
                      </a:endParaRP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Detailed Design for the XRN4990 Solution pertaining to DDP</a:t>
                      </a:r>
                    </a:p>
                    <a:p>
                      <a:pPr algn="l"/>
                      <a:endParaRPr lang="en-GB" sz="800" dirty="0">
                        <a:solidFill>
                          <a:srgbClr val="000000"/>
                        </a:solidFill>
                        <a:latin typeface="Poppins Medium" panose="00000600000000000000" pitchFamily="2" charset="0"/>
                        <a:cs typeface="Poppins Medium" panose="00000600000000000000" pitchFamily="2" charset="0"/>
                      </a:endParaRPr>
                    </a:p>
                    <a:p>
                      <a:pPr algn="l"/>
                      <a:endParaRPr lang="en-GB" sz="800" dirty="0">
                        <a:solidFill>
                          <a:srgbClr val="000000"/>
                        </a:solidFill>
                        <a:latin typeface="Poppins Medium" panose="00000600000000000000" pitchFamily="2" charset="0"/>
                        <a:cs typeface="Poppins Medium" panose="00000600000000000000" pitchFamily="2" charset="0"/>
                      </a:endParaRPr>
                    </a:p>
                    <a:p>
                      <a:pPr algn="l"/>
                      <a:r>
                        <a:rPr lang="en-GB" sz="800" dirty="0">
                          <a:solidFill>
                            <a:srgbClr val="000000"/>
                          </a:solidFill>
                          <a:latin typeface="Poppins Medium" panose="00000600000000000000" pitchFamily="2" charset="0"/>
                          <a:cs typeface="Poppins Medium" panose="00000600000000000000" pitchFamily="2" charset="0"/>
                        </a:rPr>
                        <a:t>Stretch Target: </a:t>
                      </a: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Must read enhancement to align BAU enhancement to DDP</a:t>
                      </a: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Industry view of number of MPRN associated to MRF (part of Shipper Pack XRN 5200)</a:t>
                      </a:r>
                    </a:p>
                    <a:p>
                      <a:pPr marL="171450" indent="-171450" algn="l">
                        <a:buFont typeface="Arial" panose="020B0604020202020204" pitchFamily="34" charset="0"/>
                        <a:buChar char="•"/>
                      </a:pPr>
                      <a:endParaRPr lang="en-GB" sz="800" dirty="0">
                        <a:solidFill>
                          <a:srgbClr val="000000"/>
                        </a:solidFill>
                        <a:latin typeface="Poppins Medium" panose="00000600000000000000" pitchFamily="2" charset="0"/>
                        <a:cs typeface="Poppins Medium" panose="00000600000000000000" pitchFamily="2" charset="0"/>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txBody>
                  <a:tcPr marL="34290" marR="34290" marT="17145" marB="17145"/>
                </a:tc>
                <a:tc hMerge="1">
                  <a:txBody>
                    <a:bodyPr/>
                    <a:lstStyle/>
                    <a:p>
                      <a:endParaRPr lang="en-GB" dirty="0"/>
                    </a:p>
                  </a:txBody>
                  <a:tcPr/>
                </a:tc>
                <a:extLst>
                  <a:ext uri="{0D108BD9-81ED-4DB2-BD59-A6C34878D82A}">
                    <a16:rowId xmlns:a16="http://schemas.microsoft.com/office/drawing/2014/main" val="515802989"/>
                  </a:ext>
                </a:extLst>
              </a:tr>
            </a:tbl>
          </a:graphicData>
        </a:graphic>
      </p:graphicFrame>
    </p:spTree>
    <p:extLst>
      <p:ext uri="{BB962C8B-B14F-4D97-AF65-F5344CB8AC3E}">
        <p14:creationId xmlns:p14="http://schemas.microsoft.com/office/powerpoint/2010/main" val="2642911669"/>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B31EC-92AE-4AA5-8AE6-2BAC881D1734}"/>
              </a:ext>
            </a:extLst>
          </p:cNvPr>
          <p:cNvSpPr>
            <a:spLocks noGrp="1"/>
          </p:cNvSpPr>
          <p:nvPr>
            <p:ph type="title"/>
          </p:nvPr>
        </p:nvSpPr>
        <p:spPr/>
        <p:txBody>
          <a:bodyPr/>
          <a:lstStyle/>
          <a:p>
            <a:r>
              <a:rPr lang="en-GB" dirty="0"/>
              <a:t>Agenda</a:t>
            </a:r>
          </a:p>
        </p:txBody>
      </p:sp>
      <p:sp>
        <p:nvSpPr>
          <p:cNvPr id="3" name="Content Placeholder 2">
            <a:extLst>
              <a:ext uri="{FF2B5EF4-FFF2-40B4-BE49-F238E27FC236}">
                <a16:creationId xmlns:a16="http://schemas.microsoft.com/office/drawing/2014/main" id="{A509A700-A6A4-4B32-8D51-DDE489F5F7DB}"/>
              </a:ext>
            </a:extLst>
          </p:cNvPr>
          <p:cNvSpPr>
            <a:spLocks noGrp="1"/>
          </p:cNvSpPr>
          <p:nvPr>
            <p:ph idx="1"/>
          </p:nvPr>
        </p:nvSpPr>
        <p:spPr>
          <a:xfrm>
            <a:off x="457200" y="1059582"/>
            <a:ext cx="8229600" cy="2520280"/>
          </a:xfrm>
        </p:spPr>
        <p:txBody>
          <a:bodyPr>
            <a:normAutofit/>
          </a:bodyPr>
          <a:lstStyle/>
          <a:p>
            <a:pPr marL="514350" indent="-514350">
              <a:lnSpc>
                <a:spcPct val="150000"/>
              </a:lnSpc>
              <a:buAutoNum type="arabicPeriod"/>
            </a:pPr>
            <a:r>
              <a:rPr lang="en-GB" sz="1800" dirty="0">
                <a:latin typeface="Poppins" panose="00000500000000000000" pitchFamily="2" charset="0"/>
                <a:cs typeface="Poppins" panose="00000500000000000000" pitchFamily="2" charset="0"/>
              </a:rPr>
              <a:t>Roadmap update</a:t>
            </a:r>
          </a:p>
          <a:p>
            <a:pPr marL="514350" indent="-514350">
              <a:lnSpc>
                <a:spcPct val="150000"/>
              </a:lnSpc>
              <a:buAutoNum type="arabicPeriod"/>
            </a:pPr>
            <a:r>
              <a:rPr lang="en-GB" sz="1800" dirty="0">
                <a:latin typeface="Poppins" panose="00000500000000000000" pitchFamily="2" charset="0"/>
                <a:cs typeface="Poppins" panose="00000500000000000000" pitchFamily="2" charset="0"/>
              </a:rPr>
              <a:t>Latest Sprint update </a:t>
            </a:r>
          </a:p>
          <a:p>
            <a:pPr marL="514350" indent="-514350">
              <a:lnSpc>
                <a:spcPct val="150000"/>
              </a:lnSpc>
              <a:buAutoNum type="arabicPeriod"/>
            </a:pPr>
            <a:r>
              <a:rPr lang="en-GB" sz="1800" dirty="0">
                <a:latin typeface="Poppins" panose="00000500000000000000" pitchFamily="2" charset="0"/>
                <a:cs typeface="Poppins" panose="00000500000000000000" pitchFamily="2" charset="0"/>
              </a:rPr>
              <a:t>Appendix</a:t>
            </a:r>
          </a:p>
          <a:p>
            <a:pPr marL="0" indent="0">
              <a:lnSpc>
                <a:spcPct val="150000"/>
              </a:lnSpc>
              <a:buNone/>
            </a:pPr>
            <a:r>
              <a:rPr lang="en-GB" sz="1800" dirty="0">
                <a:latin typeface="Poppins" panose="00000500000000000000" pitchFamily="2" charset="0"/>
                <a:cs typeface="Poppins" panose="00000500000000000000" pitchFamily="2" charset="0"/>
              </a:rPr>
              <a:t>3.A    Previous release updates</a:t>
            </a:r>
          </a:p>
        </p:txBody>
      </p:sp>
    </p:spTree>
    <p:extLst>
      <p:ext uri="{BB962C8B-B14F-4D97-AF65-F5344CB8AC3E}">
        <p14:creationId xmlns:p14="http://schemas.microsoft.com/office/powerpoint/2010/main" val="2656491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Circle">
            <a:extLst>
              <a:ext uri="{FF2B5EF4-FFF2-40B4-BE49-F238E27FC236}">
                <a16:creationId xmlns:a16="http://schemas.microsoft.com/office/drawing/2014/main" id="{CEEB2682-08B6-4DF0-A4D6-0801E01154F1}"/>
              </a:ext>
            </a:extLst>
          </p:cNvPr>
          <p:cNvSpPr/>
          <p:nvPr/>
        </p:nvSpPr>
        <p:spPr>
          <a:xfrm>
            <a:off x="7223980" y="1426398"/>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587" name="Rounded Rectangle"/>
          <p:cNvSpPr/>
          <p:nvPr/>
        </p:nvSpPr>
        <p:spPr>
          <a:xfrm>
            <a:off x="306236" y="1062113"/>
            <a:ext cx="8566183" cy="2677497"/>
          </a:xfrm>
          <a:prstGeom prst="roundRect">
            <a:avLst>
              <a:gd name="adj" fmla="val 3839"/>
            </a:avLst>
          </a:prstGeom>
          <a:solidFill>
            <a:srgbClr val="E0E1E5">
              <a:alpha val="42767"/>
            </a:srgbClr>
          </a:solidFill>
          <a:ln w="12700">
            <a:miter lim="400000"/>
          </a:ln>
          <a:effectLst>
            <a:outerShdw blurRad="266700" dist="79619" dir="5400000" rotWithShape="0">
              <a:srgbClr val="D5D5D5">
                <a:alpha val="0"/>
              </a:srgbClr>
            </a:outerShdw>
          </a:effectLst>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grpSp>
        <p:nvGrpSpPr>
          <p:cNvPr id="614" name="Group"/>
          <p:cNvGrpSpPr/>
          <p:nvPr/>
        </p:nvGrpSpPr>
        <p:grpSpPr>
          <a:xfrm>
            <a:off x="2092325" y="1748400"/>
            <a:ext cx="6745439" cy="1967728"/>
            <a:chOff x="0" y="0"/>
            <a:chExt cx="17987835" cy="5247272"/>
          </a:xfrm>
        </p:grpSpPr>
        <p:sp>
          <p:nvSpPr>
            <p:cNvPr id="588" name="Line"/>
            <p:cNvSpPr/>
            <p:nvPr/>
          </p:nvSpPr>
          <p:spPr>
            <a:xfrm flipV="1">
              <a:off x="-1" y="0"/>
              <a:ext cx="2"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89" name="Line"/>
            <p:cNvSpPr/>
            <p:nvPr/>
          </p:nvSpPr>
          <p:spPr>
            <a:xfrm flipV="1">
              <a:off x="711200" y="0"/>
              <a:ext cx="1"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0" name="Line"/>
            <p:cNvSpPr/>
            <p:nvPr/>
          </p:nvSpPr>
          <p:spPr>
            <a:xfrm flipV="1">
              <a:off x="1432780" y="0"/>
              <a:ext cx="1"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1" name="Line"/>
            <p:cNvSpPr/>
            <p:nvPr/>
          </p:nvSpPr>
          <p:spPr>
            <a:xfrm flipV="1">
              <a:off x="2156680" y="0"/>
              <a:ext cx="1"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2" name="Line"/>
            <p:cNvSpPr/>
            <p:nvPr/>
          </p:nvSpPr>
          <p:spPr>
            <a:xfrm flipV="1">
              <a:off x="2891365" y="0"/>
              <a:ext cx="1"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3" name="Line"/>
            <p:cNvSpPr/>
            <p:nvPr/>
          </p:nvSpPr>
          <p:spPr>
            <a:xfrm flipV="1">
              <a:off x="3602565" y="0"/>
              <a:ext cx="1"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4" name="Line"/>
            <p:cNvSpPr/>
            <p:nvPr/>
          </p:nvSpPr>
          <p:spPr>
            <a:xfrm flipV="1">
              <a:off x="4324146" y="0"/>
              <a:ext cx="1"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5" name="Line"/>
            <p:cNvSpPr/>
            <p:nvPr/>
          </p:nvSpPr>
          <p:spPr>
            <a:xfrm flipV="1">
              <a:off x="5048046" y="0"/>
              <a:ext cx="1" cy="5221071"/>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6" name="Line"/>
            <p:cNvSpPr/>
            <p:nvPr/>
          </p:nvSpPr>
          <p:spPr>
            <a:xfrm flipV="1">
              <a:off x="5752142"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7" name="Line"/>
            <p:cNvSpPr/>
            <p:nvPr/>
          </p:nvSpPr>
          <p:spPr>
            <a:xfrm flipV="1">
              <a:off x="6463342"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8" name="Line"/>
            <p:cNvSpPr/>
            <p:nvPr/>
          </p:nvSpPr>
          <p:spPr>
            <a:xfrm flipV="1">
              <a:off x="7184922"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599" name="Line"/>
            <p:cNvSpPr/>
            <p:nvPr/>
          </p:nvSpPr>
          <p:spPr>
            <a:xfrm flipV="1">
              <a:off x="7908822"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0" name="Line"/>
            <p:cNvSpPr/>
            <p:nvPr/>
          </p:nvSpPr>
          <p:spPr>
            <a:xfrm flipV="1">
              <a:off x="8643507"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1" name="Line"/>
            <p:cNvSpPr/>
            <p:nvPr/>
          </p:nvSpPr>
          <p:spPr>
            <a:xfrm flipV="1">
              <a:off x="9354707"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2" name="Line"/>
            <p:cNvSpPr/>
            <p:nvPr/>
          </p:nvSpPr>
          <p:spPr>
            <a:xfrm flipV="1">
              <a:off x="10076288"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3" name="Line"/>
            <p:cNvSpPr/>
            <p:nvPr/>
          </p:nvSpPr>
          <p:spPr>
            <a:xfrm flipV="1">
              <a:off x="10800188"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4" name="Line"/>
            <p:cNvSpPr/>
            <p:nvPr/>
          </p:nvSpPr>
          <p:spPr>
            <a:xfrm flipV="1">
              <a:off x="11527364"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5" name="Line"/>
            <p:cNvSpPr/>
            <p:nvPr/>
          </p:nvSpPr>
          <p:spPr>
            <a:xfrm flipV="1">
              <a:off x="12238564"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6" name="Line"/>
            <p:cNvSpPr/>
            <p:nvPr/>
          </p:nvSpPr>
          <p:spPr>
            <a:xfrm flipV="1">
              <a:off x="12960145"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7" name="Line"/>
            <p:cNvSpPr/>
            <p:nvPr/>
          </p:nvSpPr>
          <p:spPr>
            <a:xfrm flipV="1">
              <a:off x="13684045"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8" name="Line"/>
            <p:cNvSpPr/>
            <p:nvPr/>
          </p:nvSpPr>
          <p:spPr>
            <a:xfrm flipV="1">
              <a:off x="14418730"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09" name="Line"/>
            <p:cNvSpPr/>
            <p:nvPr/>
          </p:nvSpPr>
          <p:spPr>
            <a:xfrm flipV="1">
              <a:off x="15129930"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10" name="Line"/>
            <p:cNvSpPr/>
            <p:nvPr/>
          </p:nvSpPr>
          <p:spPr>
            <a:xfrm flipV="1">
              <a:off x="15818050"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11" name="Line"/>
            <p:cNvSpPr/>
            <p:nvPr/>
          </p:nvSpPr>
          <p:spPr>
            <a:xfrm flipV="1">
              <a:off x="16541950"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12" name="Line"/>
            <p:cNvSpPr/>
            <p:nvPr/>
          </p:nvSpPr>
          <p:spPr>
            <a:xfrm flipV="1">
              <a:off x="17276635"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sp>
          <p:nvSpPr>
            <p:cNvPr id="613" name="Line"/>
            <p:cNvSpPr/>
            <p:nvPr/>
          </p:nvSpPr>
          <p:spPr>
            <a:xfrm flipV="1">
              <a:off x="17987835" y="26201"/>
              <a:ext cx="1" cy="5221072"/>
            </a:xfrm>
            <a:prstGeom prst="line">
              <a:avLst/>
            </a:prstGeom>
            <a:noFill/>
            <a:ln w="12700" cap="flat">
              <a:solidFill>
                <a:srgbClr val="E0E1E5"/>
              </a:solidFill>
              <a:prstDash val="solid"/>
              <a:miter lim="400000"/>
            </a:ln>
            <a:effectLst/>
          </p:spPr>
          <p:txBody>
            <a:bodyPr wrap="square" lIns="19050" tIns="19050" rIns="19050" bIns="19050" numCol="1" anchor="ctr">
              <a:noAutofit/>
            </a:bodyPr>
            <a:lstStyle/>
            <a:p>
              <a:endParaRPr sz="675"/>
            </a:p>
          </p:txBody>
        </p:sp>
      </p:grpSp>
      <p:sp>
        <p:nvSpPr>
          <p:cNvPr id="615" name="Future plans"/>
          <p:cNvSpPr txBox="1"/>
          <p:nvPr/>
        </p:nvSpPr>
        <p:spPr>
          <a:xfrm>
            <a:off x="355624" y="-107835"/>
            <a:ext cx="2557613" cy="8043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9050" tIns="19050" rIns="19050" bIns="19050" anchor="ctr">
            <a:spAutoFit/>
          </a:bodyPr>
          <a:lstStyle>
            <a:lvl1pPr algn="l">
              <a:lnSpc>
                <a:spcPts val="7500"/>
              </a:lnSpc>
              <a:defRPr sz="3300">
                <a:solidFill>
                  <a:srgbClr val="1D1143"/>
                </a:solidFill>
                <a:latin typeface="Poppins SemiBold"/>
                <a:ea typeface="Poppins SemiBold"/>
                <a:cs typeface="Poppins SemiBold"/>
                <a:sym typeface="Poppins SemiBold"/>
              </a:defRPr>
            </a:lvl1pPr>
          </a:lstStyle>
          <a:p>
            <a:r>
              <a:rPr lang="en-GB" sz="1238" dirty="0"/>
              <a:t>Roadmap</a:t>
            </a:r>
            <a:endParaRPr sz="1238" dirty="0"/>
          </a:p>
        </p:txBody>
      </p:sp>
      <p:sp>
        <p:nvSpPr>
          <p:cNvPr id="616" name="PRODUCT DEVELOPMENT AND ROLLOUT"/>
          <p:cNvSpPr txBox="1"/>
          <p:nvPr/>
        </p:nvSpPr>
        <p:spPr>
          <a:xfrm>
            <a:off x="359816" y="277175"/>
            <a:ext cx="2598714" cy="78406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9050" tIns="19050" rIns="19050" bIns="19050">
            <a:spAutoFit/>
          </a:bodyPr>
          <a:lstStyle>
            <a:lvl1pPr algn="l">
              <a:lnSpc>
                <a:spcPts val="7500"/>
              </a:lnSpc>
              <a:defRPr sz="1800" spc="90">
                <a:solidFill>
                  <a:srgbClr val="4385F7"/>
                </a:solidFill>
                <a:latin typeface="Poppins Medium"/>
                <a:ea typeface="Poppins Medium"/>
                <a:cs typeface="Poppins Medium"/>
                <a:sym typeface="Poppins Medium"/>
              </a:defRPr>
            </a:lvl1pPr>
          </a:lstStyle>
          <a:p>
            <a:r>
              <a:rPr sz="675" dirty="0"/>
              <a:t>PRODUCT DEVELOPMENT AND ROLLOUT</a:t>
            </a:r>
          </a:p>
        </p:txBody>
      </p:sp>
      <p:sp>
        <p:nvSpPr>
          <p:cNvPr id="618" name="2021"/>
          <p:cNvSpPr txBox="1"/>
          <p:nvPr/>
        </p:nvSpPr>
        <p:spPr>
          <a:xfrm>
            <a:off x="1821533" y="1181456"/>
            <a:ext cx="243656"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1D1143"/>
                </a:solidFill>
                <a:latin typeface="Poppins SemiBold"/>
                <a:ea typeface="Poppins SemiBold"/>
                <a:cs typeface="Poppins SemiBold"/>
                <a:sym typeface="Poppins SemiBold"/>
              </a:defRPr>
            </a:lvl1pPr>
          </a:lstStyle>
          <a:p>
            <a:r>
              <a:rPr sz="675" dirty="0"/>
              <a:t>202</a:t>
            </a:r>
            <a:r>
              <a:rPr lang="en-GB" sz="675" dirty="0"/>
              <a:t>2</a:t>
            </a:r>
            <a:endParaRPr sz="675" dirty="0"/>
          </a:p>
        </p:txBody>
      </p:sp>
      <p:sp>
        <p:nvSpPr>
          <p:cNvPr id="619" name="Circle"/>
          <p:cNvSpPr/>
          <p:nvPr/>
        </p:nvSpPr>
        <p:spPr>
          <a:xfrm>
            <a:off x="1837748"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20" name="05"/>
          <p:cNvSpPr txBox="1"/>
          <p:nvPr/>
        </p:nvSpPr>
        <p:spPr>
          <a:xfrm>
            <a:off x="1873831"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4</a:t>
            </a:r>
            <a:endParaRPr sz="675" dirty="0"/>
          </a:p>
        </p:txBody>
      </p:sp>
      <p:sp>
        <p:nvSpPr>
          <p:cNvPr id="621" name="Circle"/>
          <p:cNvSpPr/>
          <p:nvPr/>
        </p:nvSpPr>
        <p:spPr>
          <a:xfrm>
            <a:off x="2107623"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22" name="06"/>
          <p:cNvSpPr txBox="1"/>
          <p:nvPr/>
        </p:nvSpPr>
        <p:spPr>
          <a:xfrm>
            <a:off x="2143706"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5</a:t>
            </a:r>
            <a:endParaRPr sz="675" dirty="0"/>
          </a:p>
        </p:txBody>
      </p:sp>
      <p:sp>
        <p:nvSpPr>
          <p:cNvPr id="623" name="Circle"/>
          <p:cNvSpPr/>
          <p:nvPr/>
        </p:nvSpPr>
        <p:spPr>
          <a:xfrm>
            <a:off x="2377497"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24" name="07"/>
          <p:cNvSpPr txBox="1"/>
          <p:nvPr/>
        </p:nvSpPr>
        <p:spPr>
          <a:xfrm>
            <a:off x="2413580"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6</a:t>
            </a:r>
            <a:endParaRPr sz="675" dirty="0"/>
          </a:p>
        </p:txBody>
      </p:sp>
      <p:sp>
        <p:nvSpPr>
          <p:cNvPr id="625" name="Circle"/>
          <p:cNvSpPr/>
          <p:nvPr/>
        </p:nvSpPr>
        <p:spPr>
          <a:xfrm>
            <a:off x="2647373"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26" name="08"/>
          <p:cNvSpPr txBox="1"/>
          <p:nvPr/>
        </p:nvSpPr>
        <p:spPr>
          <a:xfrm>
            <a:off x="2683456"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7</a:t>
            </a:r>
            <a:endParaRPr sz="675" dirty="0"/>
          </a:p>
        </p:txBody>
      </p:sp>
      <p:sp>
        <p:nvSpPr>
          <p:cNvPr id="627" name="Circle"/>
          <p:cNvSpPr/>
          <p:nvPr/>
        </p:nvSpPr>
        <p:spPr>
          <a:xfrm>
            <a:off x="2917247"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28" name="09"/>
          <p:cNvSpPr txBox="1"/>
          <p:nvPr/>
        </p:nvSpPr>
        <p:spPr>
          <a:xfrm>
            <a:off x="2953330"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8</a:t>
            </a:r>
            <a:endParaRPr sz="675" dirty="0"/>
          </a:p>
        </p:txBody>
      </p:sp>
      <p:sp>
        <p:nvSpPr>
          <p:cNvPr id="629" name="Circle"/>
          <p:cNvSpPr/>
          <p:nvPr/>
        </p:nvSpPr>
        <p:spPr>
          <a:xfrm>
            <a:off x="3187122"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30" name="10"/>
          <p:cNvSpPr txBox="1"/>
          <p:nvPr/>
        </p:nvSpPr>
        <p:spPr>
          <a:xfrm>
            <a:off x="3223205"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lang="en-GB" sz="675" dirty="0"/>
              <a:t>09</a:t>
            </a:r>
            <a:endParaRPr sz="675" dirty="0"/>
          </a:p>
        </p:txBody>
      </p:sp>
      <p:sp>
        <p:nvSpPr>
          <p:cNvPr id="631" name="Circle"/>
          <p:cNvSpPr/>
          <p:nvPr/>
        </p:nvSpPr>
        <p:spPr>
          <a:xfrm>
            <a:off x="3456997"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32" name="11"/>
          <p:cNvSpPr txBox="1"/>
          <p:nvPr/>
        </p:nvSpPr>
        <p:spPr>
          <a:xfrm>
            <a:off x="3493081"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1</a:t>
            </a:r>
            <a:r>
              <a:rPr lang="en-GB" sz="675" dirty="0"/>
              <a:t>0</a:t>
            </a:r>
            <a:endParaRPr sz="675" dirty="0"/>
          </a:p>
        </p:txBody>
      </p:sp>
      <p:sp>
        <p:nvSpPr>
          <p:cNvPr id="633" name="Circle"/>
          <p:cNvSpPr/>
          <p:nvPr/>
        </p:nvSpPr>
        <p:spPr>
          <a:xfrm>
            <a:off x="3726872" y="1431293"/>
            <a:ext cx="239280" cy="239280"/>
          </a:xfrm>
          <a:prstGeom prst="ellipse">
            <a:avLst/>
          </a:prstGeom>
          <a:solidFill>
            <a:srgbClr val="4385F7"/>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34" name="12"/>
          <p:cNvSpPr txBox="1"/>
          <p:nvPr/>
        </p:nvSpPr>
        <p:spPr>
          <a:xfrm>
            <a:off x="3762955"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lang="en-GB" sz="675" dirty="0"/>
              <a:t>11</a:t>
            </a:r>
            <a:endParaRPr sz="675" dirty="0"/>
          </a:p>
        </p:txBody>
      </p:sp>
      <p:sp>
        <p:nvSpPr>
          <p:cNvPr id="635" name="Circle"/>
          <p:cNvSpPr/>
          <p:nvPr/>
        </p:nvSpPr>
        <p:spPr>
          <a:xfrm>
            <a:off x="3996747"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36" name="01"/>
          <p:cNvSpPr txBox="1"/>
          <p:nvPr/>
        </p:nvSpPr>
        <p:spPr>
          <a:xfrm>
            <a:off x="4032830"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lang="en-GB" sz="675" dirty="0"/>
              <a:t>12</a:t>
            </a:r>
            <a:endParaRPr sz="675" dirty="0"/>
          </a:p>
        </p:txBody>
      </p:sp>
      <p:sp>
        <p:nvSpPr>
          <p:cNvPr id="637" name="Circle"/>
          <p:cNvSpPr/>
          <p:nvPr/>
        </p:nvSpPr>
        <p:spPr>
          <a:xfrm>
            <a:off x="4266622"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38" name="02"/>
          <p:cNvSpPr txBox="1"/>
          <p:nvPr/>
        </p:nvSpPr>
        <p:spPr>
          <a:xfrm>
            <a:off x="4302706"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1</a:t>
            </a:r>
            <a:endParaRPr sz="675" dirty="0"/>
          </a:p>
        </p:txBody>
      </p:sp>
      <p:sp>
        <p:nvSpPr>
          <p:cNvPr id="639" name="Circle"/>
          <p:cNvSpPr/>
          <p:nvPr/>
        </p:nvSpPr>
        <p:spPr>
          <a:xfrm>
            <a:off x="4536497"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40" name="03"/>
          <p:cNvSpPr txBox="1"/>
          <p:nvPr/>
        </p:nvSpPr>
        <p:spPr>
          <a:xfrm>
            <a:off x="4572580"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2</a:t>
            </a:r>
            <a:endParaRPr sz="675" dirty="0"/>
          </a:p>
        </p:txBody>
      </p:sp>
      <p:sp>
        <p:nvSpPr>
          <p:cNvPr id="641" name="Circle"/>
          <p:cNvSpPr/>
          <p:nvPr/>
        </p:nvSpPr>
        <p:spPr>
          <a:xfrm>
            <a:off x="4806372"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42" name="04"/>
          <p:cNvSpPr txBox="1"/>
          <p:nvPr/>
        </p:nvSpPr>
        <p:spPr>
          <a:xfrm>
            <a:off x="4842455"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3</a:t>
            </a:r>
            <a:endParaRPr sz="675" dirty="0"/>
          </a:p>
        </p:txBody>
      </p:sp>
      <p:sp>
        <p:nvSpPr>
          <p:cNvPr id="643" name="Circle"/>
          <p:cNvSpPr/>
          <p:nvPr/>
        </p:nvSpPr>
        <p:spPr>
          <a:xfrm>
            <a:off x="5076247"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44" name="05"/>
          <p:cNvSpPr txBox="1"/>
          <p:nvPr/>
        </p:nvSpPr>
        <p:spPr>
          <a:xfrm>
            <a:off x="5112330"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4</a:t>
            </a:r>
            <a:endParaRPr sz="675" dirty="0"/>
          </a:p>
        </p:txBody>
      </p:sp>
      <p:sp>
        <p:nvSpPr>
          <p:cNvPr id="645" name="Circle"/>
          <p:cNvSpPr/>
          <p:nvPr/>
        </p:nvSpPr>
        <p:spPr>
          <a:xfrm>
            <a:off x="5346122"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46" name="06"/>
          <p:cNvSpPr txBox="1"/>
          <p:nvPr/>
        </p:nvSpPr>
        <p:spPr>
          <a:xfrm>
            <a:off x="5382205"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5</a:t>
            </a:r>
            <a:endParaRPr sz="675" dirty="0"/>
          </a:p>
        </p:txBody>
      </p:sp>
      <p:sp>
        <p:nvSpPr>
          <p:cNvPr id="647" name="Circle"/>
          <p:cNvSpPr/>
          <p:nvPr/>
        </p:nvSpPr>
        <p:spPr>
          <a:xfrm>
            <a:off x="5615997"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48" name="07"/>
          <p:cNvSpPr txBox="1"/>
          <p:nvPr/>
        </p:nvSpPr>
        <p:spPr>
          <a:xfrm>
            <a:off x="5652080"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6</a:t>
            </a:r>
            <a:endParaRPr sz="675" dirty="0"/>
          </a:p>
        </p:txBody>
      </p:sp>
      <p:sp>
        <p:nvSpPr>
          <p:cNvPr id="649" name="Circle"/>
          <p:cNvSpPr/>
          <p:nvPr/>
        </p:nvSpPr>
        <p:spPr>
          <a:xfrm>
            <a:off x="5885871"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50" name="08"/>
          <p:cNvSpPr txBox="1"/>
          <p:nvPr/>
        </p:nvSpPr>
        <p:spPr>
          <a:xfrm>
            <a:off x="5921954"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7</a:t>
            </a:r>
            <a:endParaRPr sz="675" dirty="0"/>
          </a:p>
        </p:txBody>
      </p:sp>
      <p:sp>
        <p:nvSpPr>
          <p:cNvPr id="651" name="Circle"/>
          <p:cNvSpPr/>
          <p:nvPr/>
        </p:nvSpPr>
        <p:spPr>
          <a:xfrm>
            <a:off x="6155747"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52" name="09"/>
          <p:cNvSpPr txBox="1"/>
          <p:nvPr/>
        </p:nvSpPr>
        <p:spPr>
          <a:xfrm>
            <a:off x="6191830"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8</a:t>
            </a:r>
            <a:endParaRPr sz="675" dirty="0"/>
          </a:p>
        </p:txBody>
      </p:sp>
      <p:sp>
        <p:nvSpPr>
          <p:cNvPr id="653" name="Circle"/>
          <p:cNvSpPr/>
          <p:nvPr/>
        </p:nvSpPr>
        <p:spPr>
          <a:xfrm>
            <a:off x="6425622"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54" name="10"/>
          <p:cNvSpPr txBox="1"/>
          <p:nvPr/>
        </p:nvSpPr>
        <p:spPr>
          <a:xfrm>
            <a:off x="6461705"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lang="en-GB" sz="675" dirty="0"/>
              <a:t>09</a:t>
            </a:r>
            <a:endParaRPr sz="675" dirty="0"/>
          </a:p>
        </p:txBody>
      </p:sp>
      <p:sp>
        <p:nvSpPr>
          <p:cNvPr id="655" name="Circle"/>
          <p:cNvSpPr/>
          <p:nvPr/>
        </p:nvSpPr>
        <p:spPr>
          <a:xfrm>
            <a:off x="6695497"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56" name="11"/>
          <p:cNvSpPr txBox="1"/>
          <p:nvPr/>
        </p:nvSpPr>
        <p:spPr>
          <a:xfrm>
            <a:off x="6731580"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lang="en-GB" sz="675" dirty="0"/>
              <a:t>10</a:t>
            </a:r>
            <a:endParaRPr sz="675" dirty="0"/>
          </a:p>
        </p:txBody>
      </p:sp>
      <p:sp>
        <p:nvSpPr>
          <p:cNvPr id="657" name="Circle"/>
          <p:cNvSpPr/>
          <p:nvPr/>
        </p:nvSpPr>
        <p:spPr>
          <a:xfrm>
            <a:off x="6965372" y="1431293"/>
            <a:ext cx="239280" cy="239280"/>
          </a:xfrm>
          <a:prstGeom prst="ellipse">
            <a:avLst/>
          </a:prstGeom>
          <a:solidFill>
            <a:srgbClr val="4385F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58" name="12"/>
          <p:cNvSpPr txBox="1"/>
          <p:nvPr/>
        </p:nvSpPr>
        <p:spPr>
          <a:xfrm>
            <a:off x="7001455"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lang="en-GB" sz="675" dirty="0"/>
              <a:t>11</a:t>
            </a:r>
            <a:endParaRPr sz="675" dirty="0"/>
          </a:p>
        </p:txBody>
      </p:sp>
      <p:sp>
        <p:nvSpPr>
          <p:cNvPr id="660" name="01"/>
          <p:cNvSpPr txBox="1"/>
          <p:nvPr/>
        </p:nvSpPr>
        <p:spPr>
          <a:xfrm>
            <a:off x="7271330" y="1479759"/>
            <a:ext cx="134652" cy="142347"/>
          </a:xfrm>
          <a:prstGeom prst="rect">
            <a:avLst/>
          </a:prstGeom>
          <a:ln w="12700">
            <a:solidFill>
              <a:schemeClr val="accent1"/>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lang="en-GB" sz="675" dirty="0"/>
              <a:t>12</a:t>
            </a:r>
            <a:endParaRPr sz="675" dirty="0"/>
          </a:p>
        </p:txBody>
      </p:sp>
      <p:sp>
        <p:nvSpPr>
          <p:cNvPr id="661" name="Circle"/>
          <p:cNvSpPr/>
          <p:nvPr/>
        </p:nvSpPr>
        <p:spPr>
          <a:xfrm>
            <a:off x="7505121" y="1431293"/>
            <a:ext cx="239280" cy="239280"/>
          </a:xfrm>
          <a:prstGeom prst="ellipse">
            <a:avLst/>
          </a:prstGeom>
          <a:solidFill>
            <a:srgbClr val="E0E1E5"/>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62" name="02"/>
          <p:cNvSpPr txBox="1"/>
          <p:nvPr/>
        </p:nvSpPr>
        <p:spPr>
          <a:xfrm>
            <a:off x="7541204"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1</a:t>
            </a:r>
            <a:endParaRPr sz="675" dirty="0"/>
          </a:p>
        </p:txBody>
      </p:sp>
      <p:sp>
        <p:nvSpPr>
          <p:cNvPr id="663" name="Circle"/>
          <p:cNvSpPr/>
          <p:nvPr/>
        </p:nvSpPr>
        <p:spPr>
          <a:xfrm>
            <a:off x="7774996" y="1431293"/>
            <a:ext cx="239280" cy="239280"/>
          </a:xfrm>
          <a:prstGeom prst="ellipse">
            <a:avLst/>
          </a:prstGeom>
          <a:solidFill>
            <a:srgbClr val="E0E1E5"/>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64" name="03"/>
          <p:cNvSpPr txBox="1"/>
          <p:nvPr/>
        </p:nvSpPr>
        <p:spPr>
          <a:xfrm>
            <a:off x="7811079"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2</a:t>
            </a:r>
            <a:endParaRPr sz="675" dirty="0"/>
          </a:p>
        </p:txBody>
      </p:sp>
      <p:sp>
        <p:nvSpPr>
          <p:cNvPr id="665" name="2022"/>
          <p:cNvSpPr txBox="1"/>
          <p:nvPr/>
        </p:nvSpPr>
        <p:spPr>
          <a:xfrm>
            <a:off x="3980533" y="1181456"/>
            <a:ext cx="245260"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1D1143"/>
                </a:solidFill>
                <a:latin typeface="Poppins SemiBold"/>
                <a:ea typeface="Poppins SemiBold"/>
                <a:cs typeface="Poppins SemiBold"/>
                <a:sym typeface="Poppins SemiBold"/>
              </a:defRPr>
            </a:lvl1pPr>
          </a:lstStyle>
          <a:p>
            <a:r>
              <a:rPr sz="675" dirty="0"/>
              <a:t>202</a:t>
            </a:r>
            <a:r>
              <a:rPr lang="en-GB" sz="675" dirty="0"/>
              <a:t>3</a:t>
            </a:r>
            <a:endParaRPr sz="675" dirty="0"/>
          </a:p>
        </p:txBody>
      </p:sp>
      <p:sp>
        <p:nvSpPr>
          <p:cNvPr id="666" name="2023"/>
          <p:cNvSpPr txBox="1"/>
          <p:nvPr/>
        </p:nvSpPr>
        <p:spPr>
          <a:xfrm>
            <a:off x="7219032" y="1181456"/>
            <a:ext cx="25167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1D1143"/>
                </a:solidFill>
                <a:latin typeface="Poppins SemiBold"/>
                <a:ea typeface="Poppins SemiBold"/>
                <a:cs typeface="Poppins SemiBold"/>
                <a:sym typeface="Poppins SemiBold"/>
              </a:defRPr>
            </a:lvl1pPr>
          </a:lstStyle>
          <a:p>
            <a:r>
              <a:rPr sz="675" dirty="0"/>
              <a:t>202</a:t>
            </a:r>
            <a:r>
              <a:rPr lang="en-GB" sz="675" dirty="0"/>
              <a:t>4</a:t>
            </a:r>
            <a:endParaRPr sz="675" dirty="0"/>
          </a:p>
        </p:txBody>
      </p:sp>
      <p:sp>
        <p:nvSpPr>
          <p:cNvPr id="667" name="Rounded Rectangle"/>
          <p:cNvSpPr/>
          <p:nvPr/>
        </p:nvSpPr>
        <p:spPr>
          <a:xfrm>
            <a:off x="1798556" y="1797139"/>
            <a:ext cx="501507" cy="102416"/>
          </a:xfrm>
          <a:prstGeom prst="roundRect">
            <a:avLst>
              <a:gd name="adj" fmla="val 50000"/>
            </a:avLst>
          </a:prstGeom>
          <a:solidFill>
            <a:srgbClr val="00000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670" name="MOBILISATION"/>
          <p:cNvSpPr txBox="1"/>
          <p:nvPr/>
        </p:nvSpPr>
        <p:spPr>
          <a:xfrm>
            <a:off x="466860" y="1766502"/>
            <a:ext cx="1146004" cy="13619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a:spAutoFit/>
          </a:bodyPr>
          <a:lstStyle>
            <a:lvl1pPr algn="l">
              <a:lnSpc>
                <a:spcPct val="110000"/>
              </a:lnSpc>
              <a:defRPr sz="1600" spc="32">
                <a:solidFill>
                  <a:srgbClr val="4385F7"/>
                </a:solidFill>
                <a:latin typeface="Poppins SemiBold"/>
                <a:ea typeface="Poppins SemiBold"/>
                <a:cs typeface="Poppins SemiBold"/>
                <a:sym typeface="Poppins SemiBold"/>
              </a:defRPr>
            </a:lvl1pPr>
          </a:lstStyle>
          <a:p>
            <a:r>
              <a:rPr lang="en-GB" sz="600" dirty="0">
                <a:solidFill>
                  <a:schemeClr val="bg2">
                    <a:lumMod val="10000"/>
                  </a:schemeClr>
                </a:solidFill>
              </a:rPr>
              <a:t>Release 1 – Shipper Pack </a:t>
            </a:r>
            <a:endParaRPr sz="600" dirty="0">
              <a:solidFill>
                <a:schemeClr val="bg2">
                  <a:lumMod val="10000"/>
                </a:schemeClr>
              </a:solidFill>
            </a:endParaRPr>
          </a:p>
        </p:txBody>
      </p:sp>
      <p:sp>
        <p:nvSpPr>
          <p:cNvPr id="673" name="Location Pin"/>
          <p:cNvSpPr/>
          <p:nvPr/>
        </p:nvSpPr>
        <p:spPr>
          <a:xfrm>
            <a:off x="2305913" y="1710073"/>
            <a:ext cx="125117" cy="201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rgbClr val="000000"/>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75" name="Location Pin"/>
          <p:cNvSpPr/>
          <p:nvPr/>
        </p:nvSpPr>
        <p:spPr>
          <a:xfrm>
            <a:off x="2897875" y="1829042"/>
            <a:ext cx="125117" cy="201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rgbClr val="000000"/>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82" name="Circle"/>
          <p:cNvSpPr/>
          <p:nvPr/>
        </p:nvSpPr>
        <p:spPr>
          <a:xfrm>
            <a:off x="8044872" y="1431293"/>
            <a:ext cx="239280" cy="239280"/>
          </a:xfrm>
          <a:prstGeom prst="ellipse">
            <a:avLst/>
          </a:prstGeom>
          <a:solidFill>
            <a:srgbClr val="E0E1E5"/>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683" name="04"/>
          <p:cNvSpPr txBox="1"/>
          <p:nvPr/>
        </p:nvSpPr>
        <p:spPr>
          <a:xfrm>
            <a:off x="8080955" y="1479759"/>
            <a:ext cx="134652" cy="1423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a:solidFill>
                  <a:srgbClr val="FFFFFF"/>
                </a:solidFill>
              </a:defRPr>
            </a:lvl1pPr>
          </a:lstStyle>
          <a:p>
            <a:r>
              <a:rPr sz="675" dirty="0"/>
              <a:t>0</a:t>
            </a:r>
            <a:r>
              <a:rPr lang="en-GB" sz="675" dirty="0"/>
              <a:t>3</a:t>
            </a:r>
            <a:endParaRPr sz="675" dirty="0"/>
          </a:p>
        </p:txBody>
      </p:sp>
      <p:sp>
        <p:nvSpPr>
          <p:cNvPr id="688" name="ACTIVITY"/>
          <p:cNvSpPr txBox="1"/>
          <p:nvPr/>
        </p:nvSpPr>
        <p:spPr>
          <a:xfrm>
            <a:off x="459444" y="1514510"/>
            <a:ext cx="1521151" cy="1484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19050" tIns="19050" rIns="19050" bIns="19050">
            <a:spAutoFit/>
          </a:bodyPr>
          <a:lstStyle>
            <a:lvl1pPr algn="l">
              <a:lnSpc>
                <a:spcPct val="110000"/>
              </a:lnSpc>
              <a:defRPr sz="1800" spc="36">
                <a:latin typeface="Poppins SemiBold"/>
                <a:ea typeface="Poppins SemiBold"/>
                <a:cs typeface="Poppins SemiBold"/>
                <a:sym typeface="Poppins SemiBold"/>
              </a:defRPr>
            </a:lvl1pPr>
          </a:lstStyle>
          <a:p>
            <a:r>
              <a:rPr sz="675"/>
              <a:t>ACTIVITY</a:t>
            </a:r>
          </a:p>
        </p:txBody>
      </p:sp>
      <p:sp>
        <p:nvSpPr>
          <p:cNvPr id="702" name="Onboarding 4 per Q"/>
          <p:cNvSpPr txBox="1"/>
          <p:nvPr/>
        </p:nvSpPr>
        <p:spPr>
          <a:xfrm>
            <a:off x="3924155" y="1843789"/>
            <a:ext cx="498534" cy="113557"/>
          </a:xfrm>
          <a:prstGeom prst="rect">
            <a:avLst/>
          </a:prstGeom>
          <a:solidFill>
            <a:srgbClr val="FFFFFF"/>
          </a:solidFill>
          <a:ln w="12700">
            <a:solidFill>
              <a:srgbClr val="E0512C"/>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lgn="l">
              <a:defRPr sz="1300">
                <a:solidFill>
                  <a:srgbClr val="E0512C"/>
                </a:solidFill>
                <a:latin typeface="Poppins SemiBold"/>
                <a:ea typeface="Poppins SemiBold"/>
                <a:cs typeface="Poppins SemiBold"/>
                <a:sym typeface="Poppins SemiBold"/>
              </a:defRPr>
            </a:lvl1pPr>
          </a:lstStyle>
          <a:p>
            <a:r>
              <a:rPr lang="en-GB" sz="488" dirty="0"/>
              <a:t>Change freeze</a:t>
            </a:r>
            <a:endParaRPr sz="488" dirty="0"/>
          </a:p>
        </p:txBody>
      </p:sp>
      <p:sp>
        <p:nvSpPr>
          <p:cNvPr id="707" name="Circle"/>
          <p:cNvSpPr/>
          <p:nvPr/>
        </p:nvSpPr>
        <p:spPr>
          <a:xfrm>
            <a:off x="466557" y="4235099"/>
            <a:ext cx="51312" cy="51312"/>
          </a:xfrm>
          <a:prstGeom prst="ellipse">
            <a:avLst/>
          </a:prstGeom>
          <a:solidFill>
            <a:srgbClr val="FF000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708" name="Circle"/>
          <p:cNvSpPr/>
          <p:nvPr/>
        </p:nvSpPr>
        <p:spPr>
          <a:xfrm>
            <a:off x="466557" y="4354838"/>
            <a:ext cx="51312" cy="51312"/>
          </a:xfrm>
          <a:prstGeom prst="ellipse">
            <a:avLst/>
          </a:prstGeom>
          <a:solidFill>
            <a:srgbClr val="F5BE47"/>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709" name="Suppliers - Supplier portfolio"/>
          <p:cNvSpPr txBox="1"/>
          <p:nvPr/>
        </p:nvSpPr>
        <p:spPr>
          <a:xfrm>
            <a:off x="532179" y="4206894"/>
            <a:ext cx="1122102" cy="1077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lgn="l">
              <a:defRPr sz="1200">
                <a:latin typeface="Poppins Regular"/>
                <a:ea typeface="Poppins Regular"/>
                <a:cs typeface="Poppins Regular"/>
                <a:sym typeface="Poppins Regular"/>
              </a:defRPr>
            </a:lvl1pPr>
          </a:lstStyle>
          <a:p>
            <a:r>
              <a:rPr lang="en-GB" sz="450" dirty="0"/>
              <a:t>Issue – (Requires escalation/support)</a:t>
            </a:r>
            <a:endParaRPr sz="450" dirty="0"/>
          </a:p>
        </p:txBody>
      </p:sp>
      <p:sp>
        <p:nvSpPr>
          <p:cNvPr id="710" name="MAPS - MAP portfolio"/>
          <p:cNvSpPr txBox="1"/>
          <p:nvPr/>
        </p:nvSpPr>
        <p:spPr>
          <a:xfrm>
            <a:off x="532179" y="4323644"/>
            <a:ext cx="977832" cy="1077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lgn="l">
              <a:defRPr sz="1200">
                <a:latin typeface="Poppins Regular"/>
                <a:ea typeface="Poppins Regular"/>
                <a:cs typeface="Poppins Regular"/>
                <a:sym typeface="Poppins Regular"/>
              </a:defRPr>
            </a:lvl1pPr>
          </a:lstStyle>
          <a:p>
            <a:r>
              <a:rPr lang="en-GB" sz="450" dirty="0"/>
              <a:t>At risk - (Risk is being managed)</a:t>
            </a:r>
            <a:endParaRPr sz="450" dirty="0"/>
          </a:p>
        </p:txBody>
      </p:sp>
      <p:sp>
        <p:nvSpPr>
          <p:cNvPr id="711" name="Circle"/>
          <p:cNvSpPr/>
          <p:nvPr/>
        </p:nvSpPr>
        <p:spPr>
          <a:xfrm>
            <a:off x="466557" y="4113587"/>
            <a:ext cx="51312" cy="51312"/>
          </a:xfrm>
          <a:prstGeom prst="ellipse">
            <a:avLst/>
          </a:prstGeom>
          <a:solidFill>
            <a:srgbClr val="5AB278"/>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712" name="Local Authorities - Decarbonisation dashboard"/>
          <p:cNvSpPr txBox="1"/>
          <p:nvPr/>
        </p:nvSpPr>
        <p:spPr>
          <a:xfrm>
            <a:off x="532179" y="4085382"/>
            <a:ext cx="282129" cy="1077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lgn="l">
              <a:defRPr sz="1200">
                <a:latin typeface="Poppins Regular"/>
                <a:ea typeface="Poppins Regular"/>
                <a:cs typeface="Poppins Regular"/>
                <a:sym typeface="Poppins Regular"/>
              </a:defRPr>
            </a:lvl1pPr>
          </a:lstStyle>
          <a:p>
            <a:r>
              <a:rPr lang="en-GB" sz="450" dirty="0"/>
              <a:t>On track</a:t>
            </a:r>
            <a:endParaRPr sz="450" dirty="0"/>
          </a:p>
        </p:txBody>
      </p:sp>
      <p:sp>
        <p:nvSpPr>
          <p:cNvPr id="713" name="Rounded Rectangle"/>
          <p:cNvSpPr/>
          <p:nvPr/>
        </p:nvSpPr>
        <p:spPr>
          <a:xfrm>
            <a:off x="365109" y="3900882"/>
            <a:ext cx="1709822" cy="980659"/>
          </a:xfrm>
          <a:custGeom>
            <a:avLst/>
            <a:gdLst/>
            <a:ahLst/>
            <a:cxnLst>
              <a:cxn ang="0">
                <a:pos x="wd2" y="hd2"/>
              </a:cxn>
              <a:cxn ang="5400000">
                <a:pos x="wd2" y="hd2"/>
              </a:cxn>
              <a:cxn ang="10800000">
                <a:pos x="wd2" y="hd2"/>
              </a:cxn>
              <a:cxn ang="16200000">
                <a:pos x="wd2" y="hd2"/>
              </a:cxn>
            </a:cxnLst>
            <a:rect l="0" t="0" r="r" b="b"/>
            <a:pathLst>
              <a:path w="21600" h="21600" extrusionOk="0">
                <a:moveTo>
                  <a:pt x="1970" y="21600"/>
                </a:moveTo>
                <a:lnTo>
                  <a:pt x="19630" y="21600"/>
                </a:lnTo>
                <a:cubicBezTo>
                  <a:pt x="20208" y="21600"/>
                  <a:pt x="20555" y="21600"/>
                  <a:pt x="20786" y="21407"/>
                </a:cubicBezTo>
                <a:cubicBezTo>
                  <a:pt x="21120" y="21165"/>
                  <a:pt x="21382" y="20641"/>
                  <a:pt x="21503" y="19976"/>
                </a:cubicBezTo>
                <a:cubicBezTo>
                  <a:pt x="21600" y="19515"/>
                  <a:pt x="21600" y="18823"/>
                  <a:pt x="21600" y="17670"/>
                </a:cubicBezTo>
                <a:lnTo>
                  <a:pt x="21600" y="3930"/>
                </a:lnTo>
                <a:cubicBezTo>
                  <a:pt x="21600" y="2777"/>
                  <a:pt x="21600" y="2085"/>
                  <a:pt x="21503" y="1624"/>
                </a:cubicBezTo>
                <a:cubicBezTo>
                  <a:pt x="21382" y="959"/>
                  <a:pt x="21120" y="435"/>
                  <a:pt x="20786" y="193"/>
                </a:cubicBezTo>
                <a:cubicBezTo>
                  <a:pt x="20555" y="0"/>
                  <a:pt x="20208" y="0"/>
                  <a:pt x="19630" y="0"/>
                </a:cubicBezTo>
                <a:lnTo>
                  <a:pt x="1970" y="0"/>
                </a:lnTo>
                <a:cubicBezTo>
                  <a:pt x="1392" y="0"/>
                  <a:pt x="1045" y="0"/>
                  <a:pt x="814" y="193"/>
                </a:cubicBezTo>
                <a:cubicBezTo>
                  <a:pt x="480" y="435"/>
                  <a:pt x="218" y="959"/>
                  <a:pt x="97" y="1624"/>
                </a:cubicBezTo>
                <a:cubicBezTo>
                  <a:pt x="0" y="2085"/>
                  <a:pt x="0" y="2777"/>
                  <a:pt x="0" y="3930"/>
                </a:cubicBezTo>
                <a:lnTo>
                  <a:pt x="0" y="17670"/>
                </a:lnTo>
                <a:cubicBezTo>
                  <a:pt x="0" y="18823"/>
                  <a:pt x="0" y="19515"/>
                  <a:pt x="97" y="19976"/>
                </a:cubicBezTo>
                <a:cubicBezTo>
                  <a:pt x="218" y="20641"/>
                  <a:pt x="480" y="21165"/>
                  <a:pt x="814" y="21407"/>
                </a:cubicBezTo>
                <a:cubicBezTo>
                  <a:pt x="1045" y="21600"/>
                  <a:pt x="1392" y="21600"/>
                  <a:pt x="1970" y="21600"/>
                </a:cubicBezTo>
                <a:close/>
              </a:path>
            </a:pathLst>
          </a:custGeom>
          <a:ln w="12700">
            <a:solidFill>
              <a:srgbClr val="5E5E5E">
                <a:alpha val="42767"/>
              </a:srgbClr>
            </a:solidFill>
            <a:miter lim="400000"/>
          </a:ln>
          <a:effectLst>
            <a:outerShdw blurRad="266700" dist="79619" dir="5400000" rotWithShape="0">
              <a:srgbClr val="D5D5D5">
                <a:alpha val="0"/>
              </a:srgbClr>
            </a:outerShdw>
          </a:effectLst>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714" name="KEY"/>
          <p:cNvSpPr txBox="1"/>
          <p:nvPr/>
        </p:nvSpPr>
        <p:spPr>
          <a:xfrm>
            <a:off x="466271" y="3930533"/>
            <a:ext cx="147476" cy="1077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defRPr sz="1200">
                <a:latin typeface="Poppins Bold"/>
                <a:ea typeface="Poppins Bold"/>
                <a:cs typeface="Poppins Bold"/>
                <a:sym typeface="Poppins Bold"/>
              </a:defRPr>
            </a:lvl1pPr>
          </a:lstStyle>
          <a:p>
            <a:r>
              <a:rPr sz="450" b="1" dirty="0"/>
              <a:t>KEY</a:t>
            </a:r>
          </a:p>
        </p:txBody>
      </p:sp>
      <p:sp>
        <p:nvSpPr>
          <p:cNvPr id="715" name="Circle"/>
          <p:cNvSpPr/>
          <p:nvPr/>
        </p:nvSpPr>
        <p:spPr>
          <a:xfrm>
            <a:off x="466557" y="4466751"/>
            <a:ext cx="51312" cy="51312"/>
          </a:xfrm>
          <a:prstGeom prst="ellipse">
            <a:avLst/>
          </a:prstGeom>
          <a:solidFill>
            <a:schemeClr val="bg2">
              <a:lumMod val="10000"/>
            </a:schemeClr>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716" name="Business activity"/>
          <p:cNvSpPr txBox="1"/>
          <p:nvPr/>
        </p:nvSpPr>
        <p:spPr>
          <a:xfrm>
            <a:off x="532179" y="4435558"/>
            <a:ext cx="323807" cy="1077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lgn="l">
              <a:defRPr sz="1200">
                <a:latin typeface="Poppins Regular"/>
                <a:ea typeface="Poppins Regular"/>
                <a:cs typeface="Poppins Regular"/>
                <a:sym typeface="Poppins Regular"/>
              </a:defRPr>
            </a:lvl1pPr>
          </a:lstStyle>
          <a:p>
            <a:r>
              <a:rPr lang="en-GB" sz="450" dirty="0"/>
              <a:t>Complete</a:t>
            </a:r>
            <a:endParaRPr sz="450" dirty="0"/>
          </a:p>
        </p:txBody>
      </p:sp>
      <p:sp>
        <p:nvSpPr>
          <p:cNvPr id="717" name="Location Pin"/>
          <p:cNvSpPr/>
          <p:nvPr/>
        </p:nvSpPr>
        <p:spPr>
          <a:xfrm>
            <a:off x="466557" y="4587034"/>
            <a:ext cx="51312" cy="826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rgbClr val="E0512C"/>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718" name="Milestone"/>
          <p:cNvSpPr txBox="1"/>
          <p:nvPr/>
        </p:nvSpPr>
        <p:spPr>
          <a:xfrm>
            <a:off x="532179" y="4564896"/>
            <a:ext cx="312586" cy="1077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anchor="ctr">
            <a:spAutoFit/>
          </a:bodyPr>
          <a:lstStyle>
            <a:lvl1pPr algn="l">
              <a:defRPr sz="1200">
                <a:latin typeface="Poppins Regular"/>
                <a:ea typeface="Poppins Regular"/>
                <a:cs typeface="Poppins Regular"/>
                <a:sym typeface="Poppins Regular"/>
              </a:defRPr>
            </a:lvl1pPr>
          </a:lstStyle>
          <a:p>
            <a:r>
              <a:rPr sz="450" dirty="0"/>
              <a:t>Milestone</a:t>
            </a:r>
          </a:p>
        </p:txBody>
      </p:sp>
      <p:sp>
        <p:nvSpPr>
          <p:cNvPr id="134" name="MOBILISATION">
            <a:extLst>
              <a:ext uri="{FF2B5EF4-FFF2-40B4-BE49-F238E27FC236}">
                <a16:creationId xmlns:a16="http://schemas.microsoft.com/office/drawing/2014/main" id="{54D18EA2-A4A2-4A4B-A156-7CAFE81873C9}"/>
              </a:ext>
            </a:extLst>
          </p:cNvPr>
          <p:cNvSpPr txBox="1"/>
          <p:nvPr/>
        </p:nvSpPr>
        <p:spPr>
          <a:xfrm>
            <a:off x="456784" y="1932464"/>
            <a:ext cx="1600885" cy="23775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a:spAutoFit/>
          </a:bodyPr>
          <a:lstStyle>
            <a:lvl1pPr algn="l">
              <a:lnSpc>
                <a:spcPct val="110000"/>
              </a:lnSpc>
              <a:defRPr sz="1600" spc="32">
                <a:solidFill>
                  <a:srgbClr val="4385F7"/>
                </a:solidFill>
                <a:latin typeface="Poppins SemiBold"/>
                <a:ea typeface="Poppins SemiBold"/>
                <a:cs typeface="Poppins SemiBold"/>
                <a:sym typeface="Poppins SemiBold"/>
              </a:defRPr>
            </a:lvl1pPr>
          </a:lstStyle>
          <a:p>
            <a:r>
              <a:rPr lang="en-GB" sz="600" dirty="0">
                <a:solidFill>
                  <a:schemeClr val="bg2">
                    <a:lumMod val="10000"/>
                  </a:schemeClr>
                </a:solidFill>
              </a:rPr>
              <a:t>Release 2 –  Golden Bullet forecast &amp; IGT MDD data analysis </a:t>
            </a:r>
          </a:p>
        </p:txBody>
      </p:sp>
      <p:sp>
        <p:nvSpPr>
          <p:cNvPr id="135" name="Rounded Rectangle">
            <a:extLst>
              <a:ext uri="{FF2B5EF4-FFF2-40B4-BE49-F238E27FC236}">
                <a16:creationId xmlns:a16="http://schemas.microsoft.com/office/drawing/2014/main" id="{4BDBFBEF-9E05-4816-87A8-D88EBB6429EB}"/>
              </a:ext>
            </a:extLst>
          </p:cNvPr>
          <p:cNvSpPr/>
          <p:nvPr/>
        </p:nvSpPr>
        <p:spPr>
          <a:xfrm>
            <a:off x="2351854" y="1934495"/>
            <a:ext cx="540213" cy="109029"/>
          </a:xfrm>
          <a:prstGeom prst="roundRect">
            <a:avLst>
              <a:gd name="adj" fmla="val 50000"/>
            </a:avLst>
          </a:prstGeom>
          <a:solidFill>
            <a:srgbClr val="00000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136" name="MOBILISATION">
            <a:extLst>
              <a:ext uri="{FF2B5EF4-FFF2-40B4-BE49-F238E27FC236}">
                <a16:creationId xmlns:a16="http://schemas.microsoft.com/office/drawing/2014/main" id="{771A0BA8-47B0-4180-AF0A-93D451001CE7}"/>
              </a:ext>
            </a:extLst>
          </p:cNvPr>
          <p:cNvSpPr txBox="1"/>
          <p:nvPr/>
        </p:nvSpPr>
        <p:spPr>
          <a:xfrm>
            <a:off x="449209" y="2153413"/>
            <a:ext cx="1701352" cy="13619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a:spAutoFit/>
          </a:bodyPr>
          <a:lstStyle>
            <a:lvl1pPr algn="l">
              <a:lnSpc>
                <a:spcPct val="110000"/>
              </a:lnSpc>
              <a:defRPr sz="1600" spc="32">
                <a:solidFill>
                  <a:srgbClr val="4385F7"/>
                </a:solidFill>
                <a:latin typeface="Poppins SemiBold"/>
                <a:ea typeface="Poppins SemiBold"/>
                <a:cs typeface="Poppins SemiBold"/>
                <a:sym typeface="Poppins SemiBold"/>
              </a:defRPr>
            </a:lvl1pPr>
          </a:lstStyle>
          <a:p>
            <a:r>
              <a:rPr lang="en-GB" sz="600" dirty="0">
                <a:solidFill>
                  <a:schemeClr val="bg2">
                    <a:lumMod val="10000"/>
                  </a:schemeClr>
                </a:solidFill>
              </a:rPr>
              <a:t>Release 3 – </a:t>
            </a:r>
            <a:r>
              <a:rPr lang="en-GB" sz="525" dirty="0">
                <a:solidFill>
                  <a:schemeClr val="bg2">
                    <a:lumMod val="10000"/>
                  </a:schemeClr>
                </a:solidFill>
              </a:rPr>
              <a:t>Golden Bullet invoice</a:t>
            </a:r>
            <a:endParaRPr sz="600" dirty="0">
              <a:solidFill>
                <a:schemeClr val="bg2">
                  <a:lumMod val="10000"/>
                </a:schemeClr>
              </a:solidFill>
            </a:endParaRPr>
          </a:p>
        </p:txBody>
      </p:sp>
      <p:sp>
        <p:nvSpPr>
          <p:cNvPr id="137" name="Rounded Rectangle">
            <a:extLst>
              <a:ext uri="{FF2B5EF4-FFF2-40B4-BE49-F238E27FC236}">
                <a16:creationId xmlns:a16="http://schemas.microsoft.com/office/drawing/2014/main" id="{65620BDE-435E-4501-BD8F-59A796A5DA2F}"/>
              </a:ext>
            </a:extLst>
          </p:cNvPr>
          <p:cNvSpPr/>
          <p:nvPr/>
        </p:nvSpPr>
        <p:spPr>
          <a:xfrm>
            <a:off x="2906240" y="2108763"/>
            <a:ext cx="552497" cy="105210"/>
          </a:xfrm>
          <a:prstGeom prst="roundRect">
            <a:avLst>
              <a:gd name="adj" fmla="val 50000"/>
            </a:avLst>
          </a:prstGeom>
          <a:solidFill>
            <a:schemeClr val="tx1"/>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138" name="Location Pin">
            <a:extLst>
              <a:ext uri="{FF2B5EF4-FFF2-40B4-BE49-F238E27FC236}">
                <a16:creationId xmlns:a16="http://schemas.microsoft.com/office/drawing/2014/main" id="{A77188BA-376D-447D-9748-9BAFCB4F1DE3}"/>
              </a:ext>
            </a:extLst>
          </p:cNvPr>
          <p:cNvSpPr/>
          <p:nvPr/>
        </p:nvSpPr>
        <p:spPr>
          <a:xfrm>
            <a:off x="3483993" y="2019860"/>
            <a:ext cx="125117" cy="201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chemeClr val="tx1"/>
          </a:solidFill>
          <a:ln w="12700">
            <a:miter lim="400000"/>
          </a:ln>
        </p:spPr>
        <p:txBody>
          <a:bodyPr lIns="19050" tIns="19050" rIns="19050" bIns="19050" anchor="ctr"/>
          <a:lstStyle/>
          <a:p>
            <a:pPr defTabSz="309563">
              <a:defRPr sz="3200">
                <a:solidFill>
                  <a:srgbClr val="FFFFFF"/>
                </a:solidFill>
                <a:latin typeface="Helvetica Neue Medium"/>
                <a:ea typeface="Helvetica Neue Medium"/>
                <a:cs typeface="Helvetica Neue Medium"/>
                <a:sym typeface="Helvetica Neue Medium"/>
              </a:defRPr>
            </a:pPr>
            <a:endParaRPr sz="1200"/>
          </a:p>
        </p:txBody>
      </p:sp>
      <p:sp>
        <p:nvSpPr>
          <p:cNvPr id="139" name="MOBILISATION">
            <a:extLst>
              <a:ext uri="{FF2B5EF4-FFF2-40B4-BE49-F238E27FC236}">
                <a16:creationId xmlns:a16="http://schemas.microsoft.com/office/drawing/2014/main" id="{A07069C9-4CC8-4D5B-AB3D-2D4F7692FE17}"/>
              </a:ext>
            </a:extLst>
          </p:cNvPr>
          <p:cNvSpPr txBox="1"/>
          <p:nvPr/>
        </p:nvSpPr>
        <p:spPr>
          <a:xfrm>
            <a:off x="450988" y="2279160"/>
            <a:ext cx="1504481" cy="13619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a:spAutoFit/>
          </a:bodyPr>
          <a:lstStyle>
            <a:lvl1pPr algn="l">
              <a:lnSpc>
                <a:spcPct val="110000"/>
              </a:lnSpc>
              <a:defRPr sz="1600" spc="32">
                <a:solidFill>
                  <a:srgbClr val="4385F7"/>
                </a:solidFill>
                <a:latin typeface="Poppins SemiBold"/>
                <a:ea typeface="Poppins SemiBold"/>
                <a:cs typeface="Poppins SemiBold"/>
                <a:sym typeface="Poppins SemiBold"/>
              </a:defRPr>
            </a:lvl1pPr>
          </a:lstStyle>
          <a:p>
            <a:r>
              <a:rPr lang="en-GB" sz="600" dirty="0">
                <a:solidFill>
                  <a:schemeClr val="bg2">
                    <a:lumMod val="10000"/>
                  </a:schemeClr>
                </a:solidFill>
              </a:rPr>
              <a:t>Release 4 – XRN4990</a:t>
            </a:r>
            <a:endParaRPr sz="600" dirty="0">
              <a:solidFill>
                <a:schemeClr val="bg2">
                  <a:lumMod val="10000"/>
                </a:schemeClr>
              </a:solidFill>
            </a:endParaRPr>
          </a:p>
        </p:txBody>
      </p:sp>
      <p:sp>
        <p:nvSpPr>
          <p:cNvPr id="140" name="Rounded Rectangle">
            <a:extLst>
              <a:ext uri="{FF2B5EF4-FFF2-40B4-BE49-F238E27FC236}">
                <a16:creationId xmlns:a16="http://schemas.microsoft.com/office/drawing/2014/main" id="{C5B1BA05-CBA2-4EFC-B1C8-17926B0D5DF5}"/>
              </a:ext>
            </a:extLst>
          </p:cNvPr>
          <p:cNvSpPr/>
          <p:nvPr/>
        </p:nvSpPr>
        <p:spPr>
          <a:xfrm>
            <a:off x="3458737" y="2263881"/>
            <a:ext cx="491951" cy="129729"/>
          </a:xfrm>
          <a:prstGeom prst="roundRect">
            <a:avLst>
              <a:gd name="adj" fmla="val 50000"/>
            </a:avLst>
          </a:prstGeom>
          <a:solidFill>
            <a:schemeClr val="tx1"/>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141" name="Location Pin">
            <a:extLst>
              <a:ext uri="{FF2B5EF4-FFF2-40B4-BE49-F238E27FC236}">
                <a16:creationId xmlns:a16="http://schemas.microsoft.com/office/drawing/2014/main" id="{ACEB2535-5AC0-4BD5-AE91-B7AB5F841F29}"/>
              </a:ext>
            </a:extLst>
          </p:cNvPr>
          <p:cNvSpPr/>
          <p:nvPr/>
        </p:nvSpPr>
        <p:spPr>
          <a:xfrm>
            <a:off x="3961635" y="2181353"/>
            <a:ext cx="125117" cy="201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chemeClr val="tx1"/>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142" name="MOBILISATION">
            <a:extLst>
              <a:ext uri="{FF2B5EF4-FFF2-40B4-BE49-F238E27FC236}">
                <a16:creationId xmlns:a16="http://schemas.microsoft.com/office/drawing/2014/main" id="{9AA70ECF-1D6A-493E-A0AB-9F99D01D3F49}"/>
              </a:ext>
            </a:extLst>
          </p:cNvPr>
          <p:cNvSpPr txBox="1"/>
          <p:nvPr/>
        </p:nvSpPr>
        <p:spPr>
          <a:xfrm>
            <a:off x="451851" y="2435301"/>
            <a:ext cx="1581963" cy="13619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a:spAutoFit/>
          </a:bodyPr>
          <a:lstStyle>
            <a:lvl1pPr algn="l">
              <a:lnSpc>
                <a:spcPct val="110000"/>
              </a:lnSpc>
              <a:defRPr sz="1600" spc="32">
                <a:solidFill>
                  <a:srgbClr val="4385F7"/>
                </a:solidFill>
                <a:latin typeface="Poppins SemiBold"/>
                <a:ea typeface="Poppins SemiBold"/>
                <a:cs typeface="Poppins SemiBold"/>
                <a:sym typeface="Poppins SemiBold"/>
              </a:defRPr>
            </a:lvl1pPr>
          </a:lstStyle>
          <a:p>
            <a:r>
              <a:rPr lang="en-GB" sz="600" dirty="0">
                <a:solidFill>
                  <a:schemeClr val="bg2">
                    <a:lumMod val="10000"/>
                  </a:schemeClr>
                </a:solidFill>
              </a:rPr>
              <a:t>Release 5 – XRN4990</a:t>
            </a:r>
            <a:endParaRPr sz="600" dirty="0">
              <a:solidFill>
                <a:schemeClr val="bg2">
                  <a:lumMod val="10000"/>
                </a:schemeClr>
              </a:solidFill>
            </a:endParaRPr>
          </a:p>
        </p:txBody>
      </p:sp>
      <p:sp>
        <p:nvSpPr>
          <p:cNvPr id="143" name="Rounded Rectangle">
            <a:extLst>
              <a:ext uri="{FF2B5EF4-FFF2-40B4-BE49-F238E27FC236}">
                <a16:creationId xmlns:a16="http://schemas.microsoft.com/office/drawing/2014/main" id="{341BE7A7-88F7-4247-85DB-C3AB15629F1A}"/>
              </a:ext>
            </a:extLst>
          </p:cNvPr>
          <p:cNvSpPr/>
          <p:nvPr/>
        </p:nvSpPr>
        <p:spPr>
          <a:xfrm>
            <a:off x="3963310" y="2401424"/>
            <a:ext cx="565316" cy="106632"/>
          </a:xfrm>
          <a:prstGeom prst="roundRect">
            <a:avLst>
              <a:gd name="adj" fmla="val 50000"/>
            </a:avLst>
          </a:prstGeom>
          <a:solidFill>
            <a:schemeClr val="tx1"/>
          </a:solidFill>
          <a:ln w="12700">
            <a:miter lim="400000"/>
          </a:ln>
        </p:spPr>
        <p:txBody>
          <a:bodyPr lIns="19050" tIns="19050" rIns="19050" bIns="19050" anchor="ctr"/>
          <a:lstStyle/>
          <a:p>
            <a:pPr defTabSz="309563"/>
            <a:endParaRPr sz="1200" dirty="0">
              <a:solidFill>
                <a:srgbClr val="FFFFFF"/>
              </a:solidFill>
              <a:highlight>
                <a:srgbClr val="FFFF00"/>
              </a:highlight>
              <a:latin typeface="Helvetica Neue Medium"/>
            </a:endParaRPr>
          </a:p>
        </p:txBody>
      </p:sp>
      <p:sp>
        <p:nvSpPr>
          <p:cNvPr id="2" name="Right Brace 1">
            <a:extLst>
              <a:ext uri="{FF2B5EF4-FFF2-40B4-BE49-F238E27FC236}">
                <a16:creationId xmlns:a16="http://schemas.microsoft.com/office/drawing/2014/main" id="{AB15E77C-35E6-4C86-8067-A2EE963F512E}"/>
              </a:ext>
            </a:extLst>
          </p:cNvPr>
          <p:cNvSpPr/>
          <p:nvPr/>
        </p:nvSpPr>
        <p:spPr>
          <a:xfrm rot="5400000">
            <a:off x="4091179" y="1643612"/>
            <a:ext cx="68105" cy="238950"/>
          </a:xfrm>
          <a:prstGeom prst="rightBrac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4290" tIns="17145" rIns="34290" bIns="17145" numCol="1" spcCol="38100" rtlCol="0" anchor="t">
            <a:noAutofit/>
          </a:bodyPr>
          <a:lstStyle/>
          <a:p>
            <a:pPr defTabSz="342900" latinLnBrk="1" hangingPunct="0"/>
            <a:endParaRPr lang="en-GB" sz="675">
              <a:solidFill>
                <a:srgbClr val="000000"/>
              </a:solidFill>
            </a:endParaRPr>
          </a:p>
        </p:txBody>
      </p:sp>
      <p:sp>
        <p:nvSpPr>
          <p:cNvPr id="146" name="MOBILISATION">
            <a:extLst>
              <a:ext uri="{FF2B5EF4-FFF2-40B4-BE49-F238E27FC236}">
                <a16:creationId xmlns:a16="http://schemas.microsoft.com/office/drawing/2014/main" id="{9161EE47-187B-4009-B55D-341E7BE4CDEB}"/>
              </a:ext>
            </a:extLst>
          </p:cNvPr>
          <p:cNvSpPr txBox="1"/>
          <p:nvPr/>
        </p:nvSpPr>
        <p:spPr>
          <a:xfrm>
            <a:off x="477952" y="2604311"/>
            <a:ext cx="1187278" cy="3393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a:spAutoFit/>
          </a:bodyPr>
          <a:lstStyle>
            <a:lvl1pPr algn="l">
              <a:lnSpc>
                <a:spcPct val="110000"/>
              </a:lnSpc>
              <a:defRPr sz="1600" spc="32">
                <a:solidFill>
                  <a:srgbClr val="4385F7"/>
                </a:solidFill>
                <a:latin typeface="Poppins SemiBold"/>
                <a:ea typeface="Poppins SemiBold"/>
                <a:cs typeface="Poppins SemiBold"/>
                <a:sym typeface="Poppins SemiBold"/>
              </a:defRPr>
            </a:lvl1pPr>
          </a:lstStyle>
          <a:p>
            <a:r>
              <a:rPr lang="en-GB" sz="600" dirty="0">
                <a:solidFill>
                  <a:schemeClr val="bg2">
                    <a:lumMod val="10000"/>
                  </a:schemeClr>
                </a:solidFill>
              </a:rPr>
              <a:t>Release 6 –XRN 4990 implement and  DN financial reporting  </a:t>
            </a:r>
          </a:p>
        </p:txBody>
      </p:sp>
      <p:sp>
        <p:nvSpPr>
          <p:cNvPr id="147" name="Rounded Rectangle">
            <a:extLst>
              <a:ext uri="{FF2B5EF4-FFF2-40B4-BE49-F238E27FC236}">
                <a16:creationId xmlns:a16="http://schemas.microsoft.com/office/drawing/2014/main" id="{FE54CB8E-10BC-4AD2-B2B7-DA538D2C7511}"/>
              </a:ext>
            </a:extLst>
          </p:cNvPr>
          <p:cNvSpPr/>
          <p:nvPr/>
        </p:nvSpPr>
        <p:spPr>
          <a:xfrm>
            <a:off x="4572580" y="2571750"/>
            <a:ext cx="429961" cy="82401"/>
          </a:xfrm>
          <a:prstGeom prst="roundRect">
            <a:avLst>
              <a:gd name="adj" fmla="val 50000"/>
            </a:avLst>
          </a:prstGeom>
          <a:solidFill>
            <a:srgbClr val="92D05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148" name="Location Pin">
            <a:extLst>
              <a:ext uri="{FF2B5EF4-FFF2-40B4-BE49-F238E27FC236}">
                <a16:creationId xmlns:a16="http://schemas.microsoft.com/office/drawing/2014/main" id="{E766AFF6-414B-4A50-B27F-A8766617414B}"/>
              </a:ext>
            </a:extLst>
          </p:cNvPr>
          <p:cNvSpPr/>
          <p:nvPr/>
        </p:nvSpPr>
        <p:spPr>
          <a:xfrm>
            <a:off x="5008212" y="2470926"/>
            <a:ext cx="125117" cy="201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rgbClr val="92D050"/>
          </a:solidFill>
          <a:ln w="12700">
            <a:miter lim="400000"/>
          </a:ln>
        </p:spPr>
        <p:txBody>
          <a:bodyPr lIns="19050" tIns="19050" rIns="19050" bIns="19050" anchor="ctr"/>
          <a:lstStyle/>
          <a:p>
            <a:pPr defTabSz="309563"/>
            <a:endParaRPr sz="1200">
              <a:solidFill>
                <a:srgbClr val="FFFFFF"/>
              </a:solidFill>
              <a:latin typeface="Helvetica Neue Medium"/>
            </a:endParaRPr>
          </a:p>
        </p:txBody>
      </p:sp>
      <p:sp>
        <p:nvSpPr>
          <p:cNvPr id="131" name="Location Pin">
            <a:extLst>
              <a:ext uri="{FF2B5EF4-FFF2-40B4-BE49-F238E27FC236}">
                <a16:creationId xmlns:a16="http://schemas.microsoft.com/office/drawing/2014/main" id="{942E5D4B-8630-4907-9429-40DD5263666F}"/>
              </a:ext>
            </a:extLst>
          </p:cNvPr>
          <p:cNvSpPr/>
          <p:nvPr/>
        </p:nvSpPr>
        <p:spPr>
          <a:xfrm>
            <a:off x="4500721" y="2321933"/>
            <a:ext cx="125117" cy="20164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8" y="0"/>
                  <a:pt x="0" y="2997"/>
                  <a:pt x="0" y="6701"/>
                </a:cubicBezTo>
                <a:cubicBezTo>
                  <a:pt x="0" y="12819"/>
                  <a:pt x="10800" y="21600"/>
                  <a:pt x="10800" y="21600"/>
                </a:cubicBezTo>
                <a:cubicBezTo>
                  <a:pt x="10800" y="21600"/>
                  <a:pt x="21600" y="12814"/>
                  <a:pt x="21600" y="6701"/>
                </a:cubicBezTo>
                <a:cubicBezTo>
                  <a:pt x="21600" y="2997"/>
                  <a:pt x="16762" y="0"/>
                  <a:pt x="10800" y="0"/>
                </a:cubicBezTo>
                <a:close/>
                <a:moveTo>
                  <a:pt x="10800" y="2683"/>
                </a:moveTo>
                <a:cubicBezTo>
                  <a:pt x="14368" y="2683"/>
                  <a:pt x="17267" y="4482"/>
                  <a:pt x="17267" y="6696"/>
                </a:cubicBezTo>
                <a:cubicBezTo>
                  <a:pt x="17267" y="8910"/>
                  <a:pt x="14368" y="10709"/>
                  <a:pt x="10800" y="10709"/>
                </a:cubicBezTo>
                <a:cubicBezTo>
                  <a:pt x="7232" y="10709"/>
                  <a:pt x="4335" y="8910"/>
                  <a:pt x="4335" y="6696"/>
                </a:cubicBezTo>
                <a:cubicBezTo>
                  <a:pt x="4335" y="4482"/>
                  <a:pt x="7232" y="2683"/>
                  <a:pt x="10800" y="2683"/>
                </a:cubicBezTo>
                <a:close/>
                <a:moveTo>
                  <a:pt x="10800" y="4769"/>
                </a:moveTo>
                <a:cubicBezTo>
                  <a:pt x="9085" y="4769"/>
                  <a:pt x="7686" y="5632"/>
                  <a:pt x="7686" y="6701"/>
                </a:cubicBezTo>
                <a:cubicBezTo>
                  <a:pt x="7686" y="7770"/>
                  <a:pt x="9077" y="8635"/>
                  <a:pt x="10800" y="8635"/>
                </a:cubicBezTo>
                <a:cubicBezTo>
                  <a:pt x="12523" y="8635"/>
                  <a:pt x="13917" y="7770"/>
                  <a:pt x="13917" y="6701"/>
                </a:cubicBezTo>
                <a:cubicBezTo>
                  <a:pt x="13917" y="5632"/>
                  <a:pt x="12515" y="4769"/>
                  <a:pt x="10800" y="4769"/>
                </a:cubicBezTo>
                <a:close/>
              </a:path>
            </a:pathLst>
          </a:custGeom>
          <a:solidFill>
            <a:schemeClr val="tx1"/>
          </a:solidFill>
          <a:ln w="12700">
            <a:miter lim="400000"/>
          </a:ln>
        </p:spPr>
        <p:txBody>
          <a:bodyPr lIns="19050" tIns="19050" rIns="19050" bIns="19050" anchor="ctr"/>
          <a:lstStyle/>
          <a:p>
            <a:pPr defTabSz="309563"/>
            <a:endParaRPr sz="1200">
              <a:solidFill>
                <a:srgbClr val="FFFFFF"/>
              </a:solidFill>
              <a:latin typeface="Helvetica Neue Medium"/>
            </a:endParaRPr>
          </a:p>
        </p:txBody>
      </p:sp>
    </p:spTree>
    <p:extLst>
      <p:ext uri="{BB962C8B-B14F-4D97-AF65-F5344CB8AC3E}">
        <p14:creationId xmlns:p14="http://schemas.microsoft.com/office/powerpoint/2010/main" val="211169707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6">
            <a:extLst>
              <a:ext uri="{FF2B5EF4-FFF2-40B4-BE49-F238E27FC236}">
                <a16:creationId xmlns:a16="http://schemas.microsoft.com/office/drawing/2014/main" id="{270878B1-F807-492B-B54B-15A58D1232B1}"/>
              </a:ext>
            </a:extLst>
          </p:cNvPr>
          <p:cNvGraphicFramePr>
            <a:graphicFrameLocks noGrp="1"/>
          </p:cNvGraphicFramePr>
          <p:nvPr>
            <p:extLst>
              <p:ext uri="{D42A27DB-BD31-4B8C-83A1-F6EECF244321}">
                <p14:modId xmlns:p14="http://schemas.microsoft.com/office/powerpoint/2010/main" val="4251077909"/>
              </p:ext>
            </p:extLst>
          </p:nvPr>
        </p:nvGraphicFramePr>
        <p:xfrm>
          <a:off x="395536" y="555526"/>
          <a:ext cx="8424936" cy="3519832"/>
        </p:xfrm>
        <a:graphic>
          <a:graphicData uri="http://schemas.openxmlformats.org/drawingml/2006/table">
            <a:tbl>
              <a:tblPr firstRow="1" bandRow="1">
                <a:tableStyleId>{5940675A-B579-460E-94D1-54222C63F5DA}</a:tableStyleId>
              </a:tblPr>
              <a:tblGrid>
                <a:gridCol w="4032448">
                  <a:extLst>
                    <a:ext uri="{9D8B030D-6E8A-4147-A177-3AD203B41FA5}">
                      <a16:colId xmlns:a16="http://schemas.microsoft.com/office/drawing/2014/main" val="421334891"/>
                    </a:ext>
                  </a:extLst>
                </a:gridCol>
                <a:gridCol w="4392488">
                  <a:extLst>
                    <a:ext uri="{9D8B030D-6E8A-4147-A177-3AD203B41FA5}">
                      <a16:colId xmlns:a16="http://schemas.microsoft.com/office/drawing/2014/main" val="2119268424"/>
                    </a:ext>
                  </a:extLst>
                </a:gridCol>
              </a:tblGrid>
              <a:tr h="219614">
                <a:tc>
                  <a:txBody>
                    <a:bodyPr/>
                    <a:lstStyle/>
                    <a:p>
                      <a:pPr algn="ctr"/>
                      <a:r>
                        <a:rPr lang="en-GB" sz="1400" dirty="0">
                          <a:solidFill>
                            <a:srgbClr val="000000"/>
                          </a:solidFill>
                          <a:latin typeface="Poppins Medium" panose="00000600000000000000" pitchFamily="2" charset="0"/>
                          <a:cs typeface="Poppins Medium" panose="00000600000000000000" pitchFamily="2" charset="0"/>
                        </a:rPr>
                        <a:t>Data Discovery Platform </a:t>
                      </a:r>
                    </a:p>
                  </a:txBody>
                  <a:tcPr marL="34290" marR="34290" marT="17145" marB="17145" anchor="ctr"/>
                </a:tc>
                <a:tc>
                  <a:txBody>
                    <a:bodyPr/>
                    <a:lstStyle/>
                    <a:p>
                      <a:pPr algn="ctr"/>
                      <a:r>
                        <a:rPr lang="en-GB" sz="1400" dirty="0">
                          <a:solidFill>
                            <a:schemeClr val="bg1"/>
                          </a:solidFill>
                          <a:latin typeface="Poppins Medium" panose="00000600000000000000" pitchFamily="2" charset="0"/>
                          <a:cs typeface="Poppins Medium" panose="00000600000000000000" pitchFamily="2" charset="0"/>
                        </a:rPr>
                        <a:t>Current Sprint (part of release 6)</a:t>
                      </a:r>
                    </a:p>
                  </a:txBody>
                  <a:tcPr marL="34290" marR="34290" marT="17145" marB="17145" anchor="ctr">
                    <a:solidFill>
                      <a:srgbClr val="00B050"/>
                    </a:solidFill>
                  </a:tcPr>
                </a:tc>
                <a:extLst>
                  <a:ext uri="{0D108BD9-81ED-4DB2-BD59-A6C34878D82A}">
                    <a16:rowId xmlns:a16="http://schemas.microsoft.com/office/drawing/2014/main" val="577186565"/>
                  </a:ext>
                </a:extLst>
              </a:tr>
              <a:tr h="1336526">
                <a:tc gridSpan="2">
                  <a:txBody>
                    <a:bodyPr/>
                    <a:lstStyle/>
                    <a:p>
                      <a:pPr algn="l"/>
                      <a:r>
                        <a:rPr lang="en-GB" sz="1100" b="1" dirty="0">
                          <a:solidFill>
                            <a:srgbClr val="000000"/>
                          </a:solidFill>
                          <a:latin typeface="Poppins Medium" panose="00000600000000000000" pitchFamily="2" charset="0"/>
                          <a:cs typeface="Poppins Medium" panose="00000600000000000000" pitchFamily="2" charset="0"/>
                        </a:rPr>
                        <a:t>Goals:</a:t>
                      </a:r>
                    </a:p>
                    <a:p>
                      <a:pPr marL="171450" indent="-171450" algn="l">
                        <a:buFont typeface="Arial" panose="020B0604020202020204" pitchFamily="34" charset="0"/>
                        <a:buChar char="•"/>
                      </a:pPr>
                      <a:r>
                        <a:rPr lang="en-GB" sz="1100" kern="1200" dirty="0">
                          <a:solidFill>
                            <a:srgbClr val="000000"/>
                          </a:solidFill>
                          <a:latin typeface="Poppins Medium" panose="00000600000000000000" pitchFamily="2" charset="0"/>
                          <a:ea typeface="+mn-ea"/>
                          <a:cs typeface="Poppins Medium" panose="00000600000000000000" pitchFamily="2" charset="0"/>
                        </a:rPr>
                        <a:t>Complete MOD664 Shipper testing -  Complete in line with milestone</a:t>
                      </a:r>
                    </a:p>
                    <a:p>
                      <a:pPr marL="171450" indent="-171450" algn="l">
                        <a:buFont typeface="Arial" panose="020B0604020202020204" pitchFamily="34" charset="0"/>
                        <a:buChar char="•"/>
                      </a:pPr>
                      <a:r>
                        <a:rPr lang="en-GB" sz="1100" kern="1200" dirty="0">
                          <a:solidFill>
                            <a:srgbClr val="000000"/>
                          </a:solidFill>
                          <a:latin typeface="Poppins Medium" panose="00000600000000000000" pitchFamily="2" charset="0"/>
                          <a:ea typeface="+mn-ea"/>
                          <a:cs typeface="Poppins Medium" panose="00000600000000000000" pitchFamily="2" charset="0"/>
                        </a:rPr>
                        <a:t>Complete MOD664 PAC testing – Complete in line with milestone</a:t>
                      </a:r>
                    </a:p>
                    <a:p>
                      <a:pPr marL="171450" indent="-171450" algn="l">
                        <a:buFont typeface="Arial" panose="020B0604020202020204" pitchFamily="34" charset="0"/>
                        <a:buChar char="•"/>
                      </a:pPr>
                      <a:r>
                        <a:rPr lang="en-GB" sz="1100" kern="1200" dirty="0">
                          <a:solidFill>
                            <a:srgbClr val="000000"/>
                          </a:solidFill>
                          <a:latin typeface="Poppins Medium" panose="00000600000000000000" pitchFamily="2" charset="0"/>
                          <a:ea typeface="+mn-ea"/>
                          <a:cs typeface="Poppins Medium" panose="00000600000000000000" pitchFamily="2" charset="0"/>
                        </a:rPr>
                        <a:t>Implement MOD664 Shipper dashboards – in progress </a:t>
                      </a:r>
                    </a:p>
                    <a:p>
                      <a:pPr marL="171450" indent="-171450" algn="l">
                        <a:buFont typeface="Arial" panose="020B0604020202020204" pitchFamily="34" charset="0"/>
                        <a:buChar char="•"/>
                      </a:pPr>
                      <a:r>
                        <a:rPr lang="en-GB" sz="1100" kern="1200" dirty="0">
                          <a:solidFill>
                            <a:srgbClr val="000000"/>
                          </a:solidFill>
                          <a:latin typeface="Poppins Medium" panose="00000600000000000000" pitchFamily="2" charset="0"/>
                          <a:ea typeface="+mn-ea"/>
                          <a:cs typeface="Poppins Medium" panose="00000600000000000000" pitchFamily="2" charset="0"/>
                        </a:rPr>
                        <a:t>Implement MOD664 PAC dashboards - </a:t>
                      </a:r>
                      <a:r>
                        <a:rPr lang="en-GB" sz="1100" kern="1200" dirty="0" err="1">
                          <a:solidFill>
                            <a:srgbClr val="000000"/>
                          </a:solidFill>
                          <a:latin typeface="Poppins Medium" panose="00000600000000000000" pitchFamily="2" charset="0"/>
                          <a:ea typeface="+mn-ea"/>
                          <a:cs typeface="Poppins Medium" panose="00000600000000000000" pitchFamily="2" charset="0"/>
                        </a:rPr>
                        <a:t>inprogress</a:t>
                      </a:r>
                      <a:endParaRPr lang="en-GB" sz="1100" kern="1200" dirty="0">
                        <a:solidFill>
                          <a:srgbClr val="000000"/>
                        </a:solidFill>
                        <a:latin typeface="Poppins Medium" panose="00000600000000000000" pitchFamily="2" charset="0"/>
                        <a:ea typeface="+mn-ea"/>
                        <a:cs typeface="Poppins Medium" panose="00000600000000000000" pitchFamily="2" charset="0"/>
                      </a:endParaRPr>
                    </a:p>
                    <a:p>
                      <a:pPr marL="171450" indent="-171450" algn="l">
                        <a:buFont typeface="Arial" panose="020B0604020202020204" pitchFamily="34" charset="0"/>
                        <a:buChar char="•"/>
                      </a:pPr>
                      <a:r>
                        <a:rPr lang="en-GB" sz="1100" kern="1200" dirty="0">
                          <a:solidFill>
                            <a:srgbClr val="000000"/>
                          </a:solidFill>
                          <a:latin typeface="Poppins Medium" panose="00000600000000000000" pitchFamily="2" charset="0"/>
                          <a:ea typeface="+mn-ea"/>
                          <a:cs typeface="Poppins Medium" panose="00000600000000000000" pitchFamily="2" charset="0"/>
                        </a:rPr>
                        <a:t>Establish DN sprint goal for release 6 – ongoing </a:t>
                      </a:r>
                    </a:p>
                    <a:p>
                      <a:pPr marL="171450" indent="-171450" algn="l">
                        <a:buFont typeface="Arial" panose="020B0604020202020204" pitchFamily="34" charset="0"/>
                        <a:buChar char="•"/>
                      </a:pPr>
                      <a:r>
                        <a:rPr lang="en-GB" sz="1100" kern="1200" dirty="0">
                          <a:solidFill>
                            <a:srgbClr val="000000"/>
                          </a:solidFill>
                          <a:latin typeface="Poppins Medium" panose="00000600000000000000" pitchFamily="2" charset="0"/>
                          <a:ea typeface="+mn-ea"/>
                          <a:cs typeface="Poppins Medium" panose="00000600000000000000" pitchFamily="2" charset="0"/>
                        </a:rPr>
                        <a:t>Refine and </a:t>
                      </a:r>
                      <a:r>
                        <a:rPr lang="en-GB" sz="1100" kern="1200" dirty="0" err="1">
                          <a:solidFill>
                            <a:srgbClr val="000000"/>
                          </a:solidFill>
                          <a:latin typeface="Poppins Medium" panose="00000600000000000000" pitchFamily="2" charset="0"/>
                          <a:ea typeface="+mn-ea"/>
                          <a:cs typeface="Poppins Medium" panose="00000600000000000000" pitchFamily="2" charset="0"/>
                        </a:rPr>
                        <a:t>priortise</a:t>
                      </a:r>
                      <a:r>
                        <a:rPr lang="en-GB" sz="1100" kern="1200" dirty="0">
                          <a:solidFill>
                            <a:srgbClr val="000000"/>
                          </a:solidFill>
                          <a:latin typeface="Poppins Medium" panose="00000600000000000000" pitchFamily="2" charset="0"/>
                          <a:ea typeface="+mn-ea"/>
                          <a:cs typeface="Poppins Medium" panose="00000600000000000000" pitchFamily="2" charset="0"/>
                        </a:rPr>
                        <a:t> DN financial reporting user stories – Complete </a:t>
                      </a:r>
                    </a:p>
                  </a:txBody>
                  <a:tcPr marL="34290" marR="34290" marT="17145" marB="17145"/>
                </a:tc>
                <a:tc hMerge="1">
                  <a:txBody>
                    <a:bodyPr/>
                    <a:lstStyle/>
                    <a:p>
                      <a:endParaRPr lang="en-GB" dirty="0"/>
                    </a:p>
                  </a:txBody>
                  <a:tcPr/>
                </a:tc>
                <a:extLst>
                  <a:ext uri="{0D108BD9-81ED-4DB2-BD59-A6C34878D82A}">
                    <a16:rowId xmlns:a16="http://schemas.microsoft.com/office/drawing/2014/main" val="232056708"/>
                  </a:ext>
                </a:extLst>
              </a:tr>
              <a:tr h="1935656">
                <a:tc gridSpan="2">
                  <a:txBody>
                    <a:bodyPr/>
                    <a:lstStyle/>
                    <a:p>
                      <a:pPr algn="l"/>
                      <a:r>
                        <a:rPr lang="en-GB" sz="1100" b="1" dirty="0">
                          <a:solidFill>
                            <a:srgbClr val="000000"/>
                          </a:solidFill>
                          <a:latin typeface="Poppins Medium" panose="00000600000000000000" pitchFamily="2" charset="0"/>
                          <a:cs typeface="Poppins Medium" panose="00000600000000000000" pitchFamily="2" charset="0"/>
                        </a:rPr>
                        <a:t>Outcomes:</a:t>
                      </a:r>
                    </a:p>
                    <a:p>
                      <a:pPr algn="l"/>
                      <a:endParaRPr lang="en-GB" sz="1100" dirty="0">
                        <a:solidFill>
                          <a:srgbClr val="000000"/>
                        </a:solidFill>
                        <a:latin typeface="Poppins Medium" panose="00000600000000000000" pitchFamily="2" charset="0"/>
                        <a:cs typeface="Poppins Medium" panose="00000600000000000000" pitchFamily="2" charset="0"/>
                      </a:endParaRPr>
                    </a:p>
                    <a:p>
                      <a:pPr marL="171450" indent="-171450" algn="l">
                        <a:buFont typeface="Arial" panose="020B0604020202020204" pitchFamily="34" charset="0"/>
                        <a:buChar char="•"/>
                      </a:pPr>
                      <a:r>
                        <a:rPr lang="en-GB" sz="1100" dirty="0">
                          <a:solidFill>
                            <a:srgbClr val="000000"/>
                          </a:solidFill>
                          <a:latin typeface="Poppins Medium" panose="00000600000000000000" pitchFamily="2" charset="0"/>
                          <a:cs typeface="Poppins Medium" panose="00000600000000000000" pitchFamily="2" charset="0"/>
                        </a:rPr>
                        <a:t>XRn4490 testing milestone met – complete </a:t>
                      </a:r>
                    </a:p>
                    <a:p>
                      <a:pPr marL="171450" indent="-171450" algn="l">
                        <a:buFont typeface="Arial" panose="020B0604020202020204" pitchFamily="34" charset="0"/>
                        <a:buChar char="•"/>
                      </a:pPr>
                      <a:r>
                        <a:rPr lang="en-GB" sz="1100" dirty="0">
                          <a:solidFill>
                            <a:srgbClr val="000000"/>
                          </a:solidFill>
                          <a:latin typeface="Poppins Medium" panose="00000600000000000000" pitchFamily="2" charset="0"/>
                          <a:cs typeface="Poppins Medium" panose="00000600000000000000" pitchFamily="2" charset="0"/>
                        </a:rPr>
                        <a:t>Implement Shipper MOD664 dashboards </a:t>
                      </a:r>
                    </a:p>
                    <a:p>
                      <a:pPr marL="171450" indent="-171450" algn="l">
                        <a:buFont typeface="Arial" panose="020B0604020202020204" pitchFamily="34" charset="0"/>
                        <a:buChar char="•"/>
                      </a:pPr>
                      <a:r>
                        <a:rPr lang="en-GB" sz="1100" dirty="0">
                          <a:solidFill>
                            <a:srgbClr val="000000"/>
                          </a:solidFill>
                          <a:latin typeface="Poppins Medium" panose="00000600000000000000" pitchFamily="2" charset="0"/>
                          <a:cs typeface="Poppins Medium" panose="00000600000000000000" pitchFamily="2" charset="0"/>
                        </a:rPr>
                        <a:t>Implement PAC MOD664 dashboard </a:t>
                      </a:r>
                    </a:p>
                    <a:p>
                      <a:pPr marL="171450" indent="-171450" algn="l">
                        <a:buFont typeface="Arial" panose="020B0604020202020204" pitchFamily="34" charset="0"/>
                        <a:buChar char="•"/>
                      </a:pPr>
                      <a:r>
                        <a:rPr lang="en-GB" sz="1100" dirty="0">
                          <a:solidFill>
                            <a:srgbClr val="000000"/>
                          </a:solidFill>
                          <a:latin typeface="Poppins Medium" panose="00000600000000000000" pitchFamily="2" charset="0"/>
                          <a:cs typeface="Poppins Medium" panose="00000600000000000000" pitchFamily="2" charset="0"/>
                        </a:rPr>
                        <a:t>Implement new functionality to highlight sites to be updated by CDSP and auto loaded into CDSP dataset. </a:t>
                      </a:r>
                    </a:p>
                    <a:p>
                      <a:pPr marL="171450" indent="-171450" algn="l">
                        <a:buFont typeface="Arial" panose="020B0604020202020204" pitchFamily="34" charset="0"/>
                        <a:buChar char="•"/>
                      </a:pPr>
                      <a:r>
                        <a:rPr lang="en-GB" sz="1100" dirty="0">
                          <a:solidFill>
                            <a:srgbClr val="000000"/>
                          </a:solidFill>
                          <a:latin typeface="Poppins Medium" panose="00000600000000000000" pitchFamily="2" charset="0"/>
                          <a:cs typeface="Poppins Medium" panose="00000600000000000000" pitchFamily="2" charset="0"/>
                        </a:rPr>
                        <a:t>Refine Financial reporting user stories with DNs in preparation for the next sprint </a:t>
                      </a:r>
                    </a:p>
                    <a:p>
                      <a:pPr algn="l"/>
                      <a:endParaRPr lang="en-GB" sz="1100" dirty="0">
                        <a:solidFill>
                          <a:srgbClr val="000000"/>
                        </a:solidFill>
                        <a:latin typeface="Poppins Medium" panose="00000600000000000000" pitchFamily="2" charset="0"/>
                        <a:cs typeface="Poppins Medium" panose="00000600000000000000" pitchFamily="2" charset="0"/>
                      </a:endParaRPr>
                    </a:p>
                    <a:p>
                      <a:pPr algn="l"/>
                      <a:endParaRPr lang="en-GB" sz="1100" dirty="0">
                        <a:solidFill>
                          <a:srgbClr val="000000"/>
                        </a:solidFill>
                        <a:latin typeface="Poppins Medium" panose="00000600000000000000" pitchFamily="2" charset="0"/>
                        <a:cs typeface="Poppins Medium" panose="00000600000000000000" pitchFamily="2" charset="0"/>
                      </a:endParaRPr>
                    </a:p>
                    <a:p>
                      <a:pPr algn="l"/>
                      <a:endParaRPr lang="en-GB" sz="1100" dirty="0">
                        <a:solidFill>
                          <a:srgbClr val="000000"/>
                        </a:solidFill>
                        <a:latin typeface="Poppins Medium" panose="00000600000000000000" pitchFamily="2" charset="0"/>
                        <a:cs typeface="Poppins Medium" panose="00000600000000000000" pitchFamily="2" charset="0"/>
                      </a:endParaRPr>
                    </a:p>
                  </a:txBody>
                  <a:tcPr marL="34290" marR="34290" marT="17145" marB="17145"/>
                </a:tc>
                <a:tc hMerge="1">
                  <a:txBody>
                    <a:bodyPr/>
                    <a:lstStyle/>
                    <a:p>
                      <a:endParaRPr lang="en-GB" dirty="0"/>
                    </a:p>
                  </a:txBody>
                  <a:tcPr/>
                </a:tc>
                <a:extLst>
                  <a:ext uri="{0D108BD9-81ED-4DB2-BD59-A6C34878D82A}">
                    <a16:rowId xmlns:a16="http://schemas.microsoft.com/office/drawing/2014/main" val="515802989"/>
                  </a:ext>
                </a:extLst>
              </a:tr>
            </a:tbl>
          </a:graphicData>
        </a:graphic>
      </p:graphicFrame>
    </p:spTree>
    <p:extLst>
      <p:ext uri="{BB962C8B-B14F-4D97-AF65-F5344CB8AC3E}">
        <p14:creationId xmlns:p14="http://schemas.microsoft.com/office/powerpoint/2010/main" val="436546807"/>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61E561D-CE76-4E28-B44C-5D7A0AD322EC}"/>
              </a:ext>
            </a:extLst>
          </p:cNvPr>
          <p:cNvSpPr>
            <a:spLocks noGrp="1"/>
          </p:cNvSpPr>
          <p:nvPr>
            <p:ph type="title"/>
          </p:nvPr>
        </p:nvSpPr>
        <p:spPr/>
        <p:txBody>
          <a:bodyPr/>
          <a:lstStyle/>
          <a:p>
            <a:r>
              <a:rPr lang="en-GB" dirty="0"/>
              <a:t>Appendix</a:t>
            </a:r>
          </a:p>
        </p:txBody>
      </p:sp>
    </p:spTree>
    <p:extLst>
      <p:ext uri="{BB962C8B-B14F-4D97-AF65-F5344CB8AC3E}">
        <p14:creationId xmlns:p14="http://schemas.microsoft.com/office/powerpoint/2010/main" val="2342963081"/>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6">
            <a:extLst>
              <a:ext uri="{FF2B5EF4-FFF2-40B4-BE49-F238E27FC236}">
                <a16:creationId xmlns:a16="http://schemas.microsoft.com/office/drawing/2014/main" id="{270878B1-F807-492B-B54B-15A58D1232B1}"/>
              </a:ext>
            </a:extLst>
          </p:cNvPr>
          <p:cNvGraphicFramePr>
            <a:graphicFrameLocks noGrp="1"/>
          </p:cNvGraphicFramePr>
          <p:nvPr>
            <p:extLst>
              <p:ext uri="{D42A27DB-BD31-4B8C-83A1-F6EECF244321}">
                <p14:modId xmlns:p14="http://schemas.microsoft.com/office/powerpoint/2010/main" val="1683003301"/>
              </p:ext>
            </p:extLst>
          </p:nvPr>
        </p:nvGraphicFramePr>
        <p:xfrm>
          <a:off x="251520" y="555526"/>
          <a:ext cx="8568952" cy="3132714"/>
        </p:xfrm>
        <a:graphic>
          <a:graphicData uri="http://schemas.openxmlformats.org/drawingml/2006/table">
            <a:tbl>
              <a:tblPr firstRow="1" bandRow="1">
                <a:tableStyleId>{5940675A-B579-460E-94D1-54222C63F5DA}</a:tableStyleId>
              </a:tblPr>
              <a:tblGrid>
                <a:gridCol w="4176464">
                  <a:extLst>
                    <a:ext uri="{9D8B030D-6E8A-4147-A177-3AD203B41FA5}">
                      <a16:colId xmlns:a16="http://schemas.microsoft.com/office/drawing/2014/main" val="421334891"/>
                    </a:ext>
                  </a:extLst>
                </a:gridCol>
                <a:gridCol w="4392488">
                  <a:extLst>
                    <a:ext uri="{9D8B030D-6E8A-4147-A177-3AD203B41FA5}">
                      <a16:colId xmlns:a16="http://schemas.microsoft.com/office/drawing/2014/main" val="2119268424"/>
                    </a:ext>
                  </a:extLst>
                </a:gridCol>
              </a:tblGrid>
              <a:tr h="219614">
                <a:tc>
                  <a:txBody>
                    <a:bodyPr/>
                    <a:lstStyle/>
                    <a:p>
                      <a:pPr algn="ctr"/>
                      <a:r>
                        <a:rPr lang="en-GB" sz="1400" dirty="0">
                          <a:solidFill>
                            <a:srgbClr val="000000"/>
                          </a:solidFill>
                          <a:latin typeface="Poppins Medium" panose="00000600000000000000" pitchFamily="2" charset="0"/>
                          <a:cs typeface="Poppins Medium" panose="00000600000000000000" pitchFamily="2" charset="0"/>
                        </a:rPr>
                        <a:t>Data Discovery Platform </a:t>
                      </a:r>
                    </a:p>
                  </a:txBody>
                  <a:tcPr marL="34290" marR="34290" marT="17145" marB="17145" anchor="ctr"/>
                </a:tc>
                <a:tc>
                  <a:txBody>
                    <a:bodyPr/>
                    <a:lstStyle/>
                    <a:p>
                      <a:pPr algn="ctr"/>
                      <a:r>
                        <a:rPr lang="en-GB" sz="1400" dirty="0">
                          <a:solidFill>
                            <a:schemeClr val="bg1"/>
                          </a:solidFill>
                          <a:latin typeface="Poppins Medium" panose="00000600000000000000" pitchFamily="2" charset="0"/>
                          <a:cs typeface="Poppins Medium" panose="00000600000000000000" pitchFamily="2" charset="0"/>
                        </a:rPr>
                        <a:t>Previous sprint (part of release 5)</a:t>
                      </a:r>
                    </a:p>
                  </a:txBody>
                  <a:tcPr marL="34290" marR="34290" marT="17145" marB="17145" anchor="ctr">
                    <a:solidFill>
                      <a:schemeClr val="tx1"/>
                    </a:solidFill>
                  </a:tcPr>
                </a:tc>
                <a:extLst>
                  <a:ext uri="{0D108BD9-81ED-4DB2-BD59-A6C34878D82A}">
                    <a16:rowId xmlns:a16="http://schemas.microsoft.com/office/drawing/2014/main" val="577186565"/>
                  </a:ext>
                </a:extLst>
              </a:tr>
              <a:tr h="949408">
                <a:tc gridSpan="2">
                  <a:txBody>
                    <a:bodyPr/>
                    <a:lstStyle/>
                    <a:p>
                      <a:pPr algn="l"/>
                      <a:r>
                        <a:rPr lang="en-GB" sz="1050" b="1" dirty="0">
                          <a:solidFill>
                            <a:srgbClr val="000000"/>
                          </a:solidFill>
                          <a:latin typeface="Poppins Medium" panose="00000600000000000000" pitchFamily="2" charset="0"/>
                          <a:cs typeface="Poppins Medium" panose="00000600000000000000" pitchFamily="2" charset="0"/>
                        </a:rPr>
                        <a:t>Goals:</a:t>
                      </a:r>
                    </a:p>
                    <a:p>
                      <a:pPr marL="171450" indent="-171450" algn="l">
                        <a:buFont typeface="Arial" panose="020B0604020202020204" pitchFamily="34" charset="0"/>
                        <a:buChar char="•"/>
                      </a:pPr>
                      <a:r>
                        <a:rPr lang="en-GB" sz="800" kern="1200" dirty="0">
                          <a:solidFill>
                            <a:srgbClr val="000000"/>
                          </a:solidFill>
                          <a:latin typeface="Poppins Medium" panose="00000600000000000000" pitchFamily="2" charset="0"/>
                          <a:ea typeface="+mn-ea"/>
                          <a:cs typeface="Poppins Medium" panose="00000600000000000000" pitchFamily="2" charset="0"/>
                        </a:rPr>
                        <a:t>Complete Build – complete</a:t>
                      </a:r>
                    </a:p>
                    <a:p>
                      <a:pPr marL="171450" indent="-171450" algn="l">
                        <a:buFont typeface="Arial" panose="020B0604020202020204" pitchFamily="34" charset="0"/>
                        <a:buChar char="•"/>
                      </a:pPr>
                      <a:r>
                        <a:rPr lang="en-GB" sz="800" kern="1200" dirty="0">
                          <a:solidFill>
                            <a:srgbClr val="000000"/>
                          </a:solidFill>
                          <a:latin typeface="Poppins Medium" panose="00000600000000000000" pitchFamily="2" charset="0"/>
                          <a:ea typeface="+mn-ea"/>
                          <a:cs typeface="Poppins Medium" panose="00000600000000000000" pitchFamily="2" charset="0"/>
                        </a:rPr>
                        <a:t>Establish </a:t>
                      </a:r>
                      <a:r>
                        <a:rPr lang="en-GB" sz="800" kern="1200" dirty="0" err="1">
                          <a:solidFill>
                            <a:srgbClr val="000000"/>
                          </a:solidFill>
                          <a:latin typeface="Poppins Medium" panose="00000600000000000000" pitchFamily="2" charset="0"/>
                          <a:ea typeface="+mn-ea"/>
                          <a:cs typeface="Poppins Medium" panose="00000600000000000000" pitchFamily="2" charset="0"/>
                        </a:rPr>
                        <a:t>besta</a:t>
                      </a:r>
                      <a:r>
                        <a:rPr lang="en-GB" sz="800" kern="1200" dirty="0">
                          <a:solidFill>
                            <a:srgbClr val="000000"/>
                          </a:solidFill>
                          <a:latin typeface="Poppins Medium" panose="00000600000000000000" pitchFamily="2" charset="0"/>
                          <a:ea typeface="+mn-ea"/>
                          <a:cs typeface="Poppins Medium" panose="00000600000000000000" pitchFamily="2" charset="0"/>
                        </a:rPr>
                        <a:t> team – complete </a:t>
                      </a:r>
                    </a:p>
                    <a:p>
                      <a:pPr marL="171450" indent="-171450" algn="l">
                        <a:buFont typeface="Arial" panose="020B0604020202020204" pitchFamily="34" charset="0"/>
                        <a:buChar char="•"/>
                      </a:pPr>
                      <a:r>
                        <a:rPr lang="en-GB" sz="800" kern="1200" dirty="0">
                          <a:solidFill>
                            <a:srgbClr val="000000"/>
                          </a:solidFill>
                          <a:latin typeface="Poppins Medium" panose="00000600000000000000" pitchFamily="2" charset="0"/>
                          <a:ea typeface="+mn-ea"/>
                          <a:cs typeface="Poppins Medium" panose="00000600000000000000" pitchFamily="2" charset="0"/>
                        </a:rPr>
                        <a:t>Establish DN sprint goal for release 6 – ongoing </a:t>
                      </a:r>
                    </a:p>
                  </a:txBody>
                  <a:tcPr marL="34290" marR="34290" marT="17145" marB="17145"/>
                </a:tc>
                <a:tc hMerge="1">
                  <a:txBody>
                    <a:bodyPr/>
                    <a:lstStyle/>
                    <a:p>
                      <a:endParaRPr lang="en-GB" dirty="0"/>
                    </a:p>
                  </a:txBody>
                  <a:tcPr/>
                </a:tc>
                <a:extLst>
                  <a:ext uri="{0D108BD9-81ED-4DB2-BD59-A6C34878D82A}">
                    <a16:rowId xmlns:a16="http://schemas.microsoft.com/office/drawing/2014/main" val="232056708"/>
                  </a:ext>
                </a:extLst>
              </a:tr>
              <a:tr h="1935656">
                <a:tc gridSpan="2">
                  <a:txBody>
                    <a:bodyPr/>
                    <a:lstStyle/>
                    <a:p>
                      <a:pPr algn="l"/>
                      <a:r>
                        <a:rPr lang="en-GB" sz="1000" b="1" dirty="0">
                          <a:solidFill>
                            <a:srgbClr val="000000"/>
                          </a:solidFill>
                          <a:latin typeface="Poppins Medium" panose="00000600000000000000" pitchFamily="2" charset="0"/>
                          <a:cs typeface="Poppins Medium" panose="00000600000000000000" pitchFamily="2" charset="0"/>
                        </a:rPr>
                        <a:t>Outcomes:</a:t>
                      </a:r>
                    </a:p>
                    <a:p>
                      <a:pPr algn="l"/>
                      <a:endParaRPr lang="en-GB" sz="800" dirty="0">
                        <a:solidFill>
                          <a:srgbClr val="000000"/>
                        </a:solidFill>
                        <a:latin typeface="Poppins Medium" panose="00000600000000000000" pitchFamily="2" charset="0"/>
                        <a:cs typeface="Poppins Medium" panose="00000600000000000000" pitchFamily="2" charset="0"/>
                      </a:endParaRP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XRn4490 build milestone met – complete </a:t>
                      </a: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Beta team working with delivery team refine dashboards in preparation for implementation (in line with </a:t>
                      </a:r>
                      <a:r>
                        <a:rPr lang="en-GB" sz="800" dirty="0" err="1">
                          <a:solidFill>
                            <a:srgbClr val="000000"/>
                          </a:solidFill>
                          <a:latin typeface="Poppins Medium" panose="00000600000000000000" pitchFamily="2" charset="0"/>
                          <a:cs typeface="Poppins Medium" panose="00000600000000000000" pitchFamily="2" charset="0"/>
                        </a:rPr>
                        <a:t>feb</a:t>
                      </a:r>
                      <a:r>
                        <a:rPr lang="en-GB" sz="800" dirty="0">
                          <a:solidFill>
                            <a:srgbClr val="000000"/>
                          </a:solidFill>
                          <a:latin typeface="Poppins Medium" panose="00000600000000000000" pitchFamily="2" charset="0"/>
                          <a:cs typeface="Poppins Medium" panose="00000600000000000000" pitchFamily="2" charset="0"/>
                        </a:rPr>
                        <a:t> release) – ongoing</a:t>
                      </a: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Work with DNs to establish sprint goal ahead of release 6 </a:t>
                      </a:r>
                    </a:p>
                    <a:p>
                      <a:pPr algn="l"/>
                      <a:endParaRPr lang="en-GB" sz="800" dirty="0">
                        <a:solidFill>
                          <a:srgbClr val="000000"/>
                        </a:solidFill>
                        <a:latin typeface="Poppins Medium" panose="00000600000000000000" pitchFamily="2" charset="0"/>
                        <a:cs typeface="Poppins Medium" panose="00000600000000000000" pitchFamily="2" charset="0"/>
                      </a:endParaRPr>
                    </a:p>
                    <a:p>
                      <a:pPr algn="l"/>
                      <a:endParaRPr lang="en-GB" sz="800" dirty="0">
                        <a:solidFill>
                          <a:srgbClr val="000000"/>
                        </a:solidFill>
                        <a:latin typeface="Poppins Medium" panose="00000600000000000000" pitchFamily="2" charset="0"/>
                        <a:cs typeface="Poppins Medium" panose="00000600000000000000" pitchFamily="2" charset="0"/>
                      </a:endParaRPr>
                    </a:p>
                    <a:p>
                      <a:pPr algn="l"/>
                      <a:endParaRPr lang="en-GB" sz="800" dirty="0">
                        <a:solidFill>
                          <a:srgbClr val="000000"/>
                        </a:solidFill>
                        <a:latin typeface="Poppins Medium" panose="00000600000000000000" pitchFamily="2" charset="0"/>
                        <a:cs typeface="Poppins Medium" panose="00000600000000000000" pitchFamily="2" charset="0"/>
                      </a:endParaRPr>
                    </a:p>
                  </a:txBody>
                  <a:tcPr marL="34290" marR="34290" marT="17145" marB="17145"/>
                </a:tc>
                <a:tc hMerge="1">
                  <a:txBody>
                    <a:bodyPr/>
                    <a:lstStyle/>
                    <a:p>
                      <a:endParaRPr lang="en-GB" dirty="0"/>
                    </a:p>
                  </a:txBody>
                  <a:tcPr/>
                </a:tc>
                <a:extLst>
                  <a:ext uri="{0D108BD9-81ED-4DB2-BD59-A6C34878D82A}">
                    <a16:rowId xmlns:a16="http://schemas.microsoft.com/office/drawing/2014/main" val="515802989"/>
                  </a:ext>
                </a:extLst>
              </a:tr>
            </a:tbl>
          </a:graphicData>
        </a:graphic>
      </p:graphicFrame>
    </p:spTree>
    <p:extLst>
      <p:ext uri="{BB962C8B-B14F-4D97-AF65-F5344CB8AC3E}">
        <p14:creationId xmlns:p14="http://schemas.microsoft.com/office/powerpoint/2010/main" val="2246551944"/>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6">
            <a:extLst>
              <a:ext uri="{FF2B5EF4-FFF2-40B4-BE49-F238E27FC236}">
                <a16:creationId xmlns:a16="http://schemas.microsoft.com/office/drawing/2014/main" id="{270878B1-F807-492B-B54B-15A58D1232B1}"/>
              </a:ext>
            </a:extLst>
          </p:cNvPr>
          <p:cNvGraphicFramePr>
            <a:graphicFrameLocks noGrp="1"/>
          </p:cNvGraphicFramePr>
          <p:nvPr>
            <p:extLst>
              <p:ext uri="{D42A27DB-BD31-4B8C-83A1-F6EECF244321}">
                <p14:modId xmlns:p14="http://schemas.microsoft.com/office/powerpoint/2010/main" val="3704265829"/>
              </p:ext>
            </p:extLst>
          </p:nvPr>
        </p:nvGraphicFramePr>
        <p:xfrm>
          <a:off x="251520" y="555526"/>
          <a:ext cx="8568952" cy="3246296"/>
        </p:xfrm>
        <a:graphic>
          <a:graphicData uri="http://schemas.openxmlformats.org/drawingml/2006/table">
            <a:tbl>
              <a:tblPr firstRow="1" bandRow="1">
                <a:tableStyleId>{5940675A-B579-460E-94D1-54222C63F5DA}</a:tableStyleId>
              </a:tblPr>
              <a:tblGrid>
                <a:gridCol w="4176464">
                  <a:extLst>
                    <a:ext uri="{9D8B030D-6E8A-4147-A177-3AD203B41FA5}">
                      <a16:colId xmlns:a16="http://schemas.microsoft.com/office/drawing/2014/main" val="421334891"/>
                    </a:ext>
                  </a:extLst>
                </a:gridCol>
                <a:gridCol w="4392488">
                  <a:extLst>
                    <a:ext uri="{9D8B030D-6E8A-4147-A177-3AD203B41FA5}">
                      <a16:colId xmlns:a16="http://schemas.microsoft.com/office/drawing/2014/main" val="2119268424"/>
                    </a:ext>
                  </a:extLst>
                </a:gridCol>
              </a:tblGrid>
              <a:tr h="219614">
                <a:tc>
                  <a:txBody>
                    <a:bodyPr/>
                    <a:lstStyle/>
                    <a:p>
                      <a:pPr algn="ctr"/>
                      <a:r>
                        <a:rPr lang="en-GB" sz="1400" dirty="0">
                          <a:solidFill>
                            <a:srgbClr val="000000"/>
                          </a:solidFill>
                          <a:latin typeface="Poppins Medium" panose="00000600000000000000" pitchFamily="2" charset="0"/>
                          <a:cs typeface="Poppins Medium" panose="00000600000000000000" pitchFamily="2" charset="0"/>
                        </a:rPr>
                        <a:t>Data Discovery Platform </a:t>
                      </a:r>
                    </a:p>
                  </a:txBody>
                  <a:tcPr marL="34290" marR="34290" marT="17145" marB="17145" anchor="ctr"/>
                </a:tc>
                <a:tc>
                  <a:txBody>
                    <a:bodyPr/>
                    <a:lstStyle/>
                    <a:p>
                      <a:pPr algn="ctr"/>
                      <a:r>
                        <a:rPr lang="en-GB" sz="1400" dirty="0">
                          <a:solidFill>
                            <a:schemeClr val="bg1"/>
                          </a:solidFill>
                          <a:latin typeface="Poppins Medium" panose="00000600000000000000" pitchFamily="2" charset="0"/>
                          <a:cs typeface="Poppins Medium" panose="00000600000000000000" pitchFamily="2" charset="0"/>
                        </a:rPr>
                        <a:t>Release 4</a:t>
                      </a:r>
                    </a:p>
                  </a:txBody>
                  <a:tcPr marL="34290" marR="34290" marT="17145" marB="17145" anchor="ctr">
                    <a:solidFill>
                      <a:schemeClr val="tx1"/>
                    </a:solidFill>
                  </a:tcPr>
                </a:tc>
                <a:extLst>
                  <a:ext uri="{0D108BD9-81ED-4DB2-BD59-A6C34878D82A}">
                    <a16:rowId xmlns:a16="http://schemas.microsoft.com/office/drawing/2014/main" val="577186565"/>
                  </a:ext>
                </a:extLst>
              </a:tr>
              <a:tr h="949408">
                <a:tc gridSpan="2">
                  <a:txBody>
                    <a:bodyPr/>
                    <a:lstStyle/>
                    <a:p>
                      <a:pPr algn="l"/>
                      <a:r>
                        <a:rPr lang="en-GB" sz="1050" b="1" dirty="0">
                          <a:solidFill>
                            <a:srgbClr val="000000"/>
                          </a:solidFill>
                          <a:latin typeface="Poppins Medium" panose="00000600000000000000" pitchFamily="2" charset="0"/>
                          <a:cs typeface="Poppins Medium" panose="00000600000000000000" pitchFamily="2" charset="0"/>
                        </a:rPr>
                        <a:t>Goals:</a:t>
                      </a:r>
                    </a:p>
                    <a:p>
                      <a:pPr algn="l"/>
                      <a:endParaRPr lang="en-GB" sz="900" dirty="0">
                        <a:solidFill>
                          <a:srgbClr val="000000"/>
                        </a:solidFill>
                        <a:latin typeface="Poppins Medium" panose="00000600000000000000" pitchFamily="2" charset="0"/>
                        <a:cs typeface="Poppins Medium" panose="00000600000000000000" pitchFamily="2" charset="0"/>
                      </a:endParaRPr>
                    </a:p>
                    <a:p>
                      <a:pPr marL="171450" indent="-171450" algn="l">
                        <a:buFont typeface="Arial" panose="020B0604020202020204" pitchFamily="34" charset="0"/>
                        <a:buChar char="•"/>
                      </a:pPr>
                      <a:r>
                        <a:rPr lang="en-GB" sz="800" kern="1200" dirty="0">
                          <a:solidFill>
                            <a:srgbClr val="000000"/>
                          </a:solidFill>
                          <a:latin typeface="Poppins Medium" panose="00000600000000000000" pitchFamily="2" charset="0"/>
                          <a:ea typeface="+mn-ea"/>
                          <a:cs typeface="Poppins Medium" panose="00000600000000000000" pitchFamily="2" charset="0"/>
                        </a:rPr>
                        <a:t>Complete detailed design </a:t>
                      </a:r>
                    </a:p>
                    <a:p>
                      <a:pPr marL="171450" indent="-171450" algn="l">
                        <a:buFont typeface="Arial" panose="020B0604020202020204" pitchFamily="34" charset="0"/>
                        <a:buChar char="•"/>
                      </a:pPr>
                      <a:r>
                        <a:rPr lang="en-GB" sz="800" kern="1200" dirty="0">
                          <a:solidFill>
                            <a:srgbClr val="000000"/>
                          </a:solidFill>
                          <a:latin typeface="Poppins Medium" panose="00000600000000000000" pitchFamily="2" charset="0"/>
                          <a:ea typeface="+mn-ea"/>
                          <a:cs typeface="Poppins Medium" panose="00000600000000000000" pitchFamily="2" charset="0"/>
                        </a:rPr>
                        <a:t>Complete source to target </a:t>
                      </a:r>
                    </a:p>
                    <a:p>
                      <a:pPr marL="171450" indent="-171450" algn="l">
                        <a:buFont typeface="Arial" panose="020B0604020202020204" pitchFamily="34" charset="0"/>
                        <a:buChar char="•"/>
                      </a:pPr>
                      <a:r>
                        <a:rPr lang="en-GB" sz="800" kern="1200" dirty="0">
                          <a:solidFill>
                            <a:srgbClr val="000000"/>
                          </a:solidFill>
                          <a:latin typeface="Poppins Medium" panose="00000600000000000000" pitchFamily="2" charset="0"/>
                          <a:ea typeface="+mn-ea"/>
                          <a:cs typeface="Poppins Medium" panose="00000600000000000000" pitchFamily="2" charset="0"/>
                        </a:rPr>
                        <a:t>Build 50% data model </a:t>
                      </a:r>
                    </a:p>
                    <a:p>
                      <a:pPr marL="171450" indent="-171450" algn="l">
                        <a:buFont typeface="Arial" panose="020B0604020202020204" pitchFamily="34" charset="0"/>
                        <a:buChar char="•"/>
                      </a:pPr>
                      <a:r>
                        <a:rPr lang="en-GB" sz="800" kern="1200" dirty="0">
                          <a:solidFill>
                            <a:srgbClr val="000000"/>
                          </a:solidFill>
                          <a:latin typeface="Poppins Medium" panose="00000600000000000000" pitchFamily="2" charset="0"/>
                          <a:ea typeface="+mn-ea"/>
                          <a:cs typeface="Poppins Medium" panose="00000600000000000000" pitchFamily="2" charset="0"/>
                        </a:rPr>
                        <a:t>Enable additional Shipper Pack reports to be self served via DDP</a:t>
                      </a:r>
                    </a:p>
                    <a:p>
                      <a:pPr marL="171450" indent="-171450" algn="l">
                        <a:buFont typeface="Arial" panose="020B0604020202020204" pitchFamily="34" charset="0"/>
                        <a:buChar char="•"/>
                      </a:pPr>
                      <a:r>
                        <a:rPr lang="en-GB" sz="800" kern="1200" dirty="0">
                          <a:solidFill>
                            <a:srgbClr val="000000"/>
                          </a:solidFill>
                          <a:latin typeface="Poppins Medium" panose="00000600000000000000" pitchFamily="2" charset="0"/>
                          <a:ea typeface="+mn-ea"/>
                          <a:cs typeface="Poppins Medium" panose="00000600000000000000" pitchFamily="2" charset="0"/>
                        </a:rPr>
                        <a:t>Facilitate MDD vs </a:t>
                      </a:r>
                      <a:r>
                        <a:rPr lang="en-GB" sz="800" kern="1200" dirty="0" err="1">
                          <a:solidFill>
                            <a:srgbClr val="000000"/>
                          </a:solidFill>
                          <a:latin typeface="Poppins Medium" panose="00000600000000000000" pitchFamily="2" charset="0"/>
                          <a:ea typeface="+mn-ea"/>
                          <a:cs typeface="Poppins Medium" panose="00000600000000000000" pitchFamily="2" charset="0"/>
                        </a:rPr>
                        <a:t>UKLink</a:t>
                      </a:r>
                      <a:r>
                        <a:rPr lang="en-GB" sz="800" kern="1200" dirty="0">
                          <a:solidFill>
                            <a:srgbClr val="000000"/>
                          </a:solidFill>
                          <a:latin typeface="Poppins Medium" panose="00000600000000000000" pitchFamily="2" charset="0"/>
                          <a:ea typeface="+mn-ea"/>
                          <a:cs typeface="Poppins Medium" panose="00000600000000000000" pitchFamily="2" charset="0"/>
                        </a:rPr>
                        <a:t> analysis for IGTs – Stretch</a:t>
                      </a:r>
                    </a:p>
                    <a:p>
                      <a:pPr marL="571500" indent="-571500" algn="l">
                        <a:buFont typeface="Arial" panose="020B0604020202020204" pitchFamily="34" charset="0"/>
                        <a:buChar char="•"/>
                      </a:pPr>
                      <a:endParaRPr lang="en-GB" sz="800" dirty="0">
                        <a:solidFill>
                          <a:srgbClr val="000000"/>
                        </a:solidFill>
                        <a:latin typeface="Poppins Medium" panose="00000600000000000000" pitchFamily="2" charset="0"/>
                        <a:cs typeface="Poppins Medium" panose="00000600000000000000" pitchFamily="2" charset="0"/>
                      </a:endParaRPr>
                    </a:p>
                  </a:txBody>
                  <a:tcPr marL="34290" marR="34290" marT="17145" marB="17145"/>
                </a:tc>
                <a:tc hMerge="1">
                  <a:txBody>
                    <a:bodyPr/>
                    <a:lstStyle/>
                    <a:p>
                      <a:endParaRPr lang="en-GB" dirty="0"/>
                    </a:p>
                  </a:txBody>
                  <a:tcPr/>
                </a:tc>
                <a:extLst>
                  <a:ext uri="{0D108BD9-81ED-4DB2-BD59-A6C34878D82A}">
                    <a16:rowId xmlns:a16="http://schemas.microsoft.com/office/drawing/2014/main" val="232056708"/>
                  </a:ext>
                </a:extLst>
              </a:tr>
              <a:tr h="1935656">
                <a:tc gridSpan="2">
                  <a:txBody>
                    <a:bodyPr/>
                    <a:lstStyle/>
                    <a:p>
                      <a:pPr algn="l"/>
                      <a:r>
                        <a:rPr lang="en-GB" sz="1000" b="1" dirty="0">
                          <a:solidFill>
                            <a:srgbClr val="000000"/>
                          </a:solidFill>
                          <a:latin typeface="Poppins Medium" panose="00000600000000000000" pitchFamily="2" charset="0"/>
                          <a:cs typeface="Poppins Medium" panose="00000600000000000000" pitchFamily="2" charset="0"/>
                        </a:rPr>
                        <a:t>Outcomes:</a:t>
                      </a:r>
                    </a:p>
                    <a:p>
                      <a:pPr algn="l"/>
                      <a:endParaRPr lang="en-GB" sz="800" dirty="0">
                        <a:solidFill>
                          <a:srgbClr val="000000"/>
                        </a:solidFill>
                        <a:latin typeface="Poppins Medium" panose="00000600000000000000" pitchFamily="2" charset="0"/>
                        <a:cs typeface="Poppins Medium" panose="00000600000000000000" pitchFamily="2" charset="0"/>
                      </a:endParaRP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Detailed Design for the XRN4990 Solution pertaining to DDP</a:t>
                      </a: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Source to target completed for XRN4990</a:t>
                      </a: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50% of XRN4990 data model built</a:t>
                      </a: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Additional Shipper pack delivery enabling Incorrect read factor and units to be self served via DDP</a:t>
                      </a: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Additional shipper pack delivery Shipper read frequency giving shipper portfolio count by MRF and a view of the average industry % by MRF code</a:t>
                      </a:r>
                    </a:p>
                    <a:p>
                      <a:pPr algn="l"/>
                      <a:endParaRPr lang="en-GB" sz="800" dirty="0">
                        <a:solidFill>
                          <a:srgbClr val="000000"/>
                        </a:solidFill>
                        <a:latin typeface="Poppins Medium" panose="00000600000000000000" pitchFamily="2" charset="0"/>
                        <a:cs typeface="Poppins Medium" panose="00000600000000000000" pitchFamily="2" charset="0"/>
                      </a:endParaRPr>
                    </a:p>
                    <a:p>
                      <a:pPr algn="l"/>
                      <a:endParaRPr lang="en-GB" sz="800" dirty="0">
                        <a:solidFill>
                          <a:srgbClr val="000000"/>
                        </a:solidFill>
                        <a:latin typeface="Poppins Medium" panose="00000600000000000000" pitchFamily="2" charset="0"/>
                        <a:cs typeface="Poppins Medium" panose="00000600000000000000" pitchFamily="2" charset="0"/>
                      </a:endParaRPr>
                    </a:p>
                    <a:p>
                      <a:pPr algn="l"/>
                      <a:r>
                        <a:rPr lang="en-GB" sz="1000" b="1" kern="1200" dirty="0">
                          <a:solidFill>
                            <a:srgbClr val="000000"/>
                          </a:solidFill>
                          <a:latin typeface="Poppins Medium" panose="00000600000000000000" pitchFamily="2" charset="0"/>
                          <a:ea typeface="+mn-ea"/>
                          <a:cs typeface="Poppins Medium" panose="00000600000000000000" pitchFamily="2" charset="0"/>
                        </a:rPr>
                        <a:t>Stretch Targets: </a:t>
                      </a:r>
                    </a:p>
                    <a:p>
                      <a:pPr algn="l"/>
                      <a:endParaRPr lang="en-GB" sz="800" dirty="0">
                        <a:solidFill>
                          <a:srgbClr val="000000"/>
                        </a:solidFill>
                        <a:latin typeface="Poppins Medium" panose="00000600000000000000" pitchFamily="2" charset="0"/>
                        <a:cs typeface="Poppins Medium" panose="00000600000000000000" pitchFamily="2"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dirty="0">
                          <a:solidFill>
                            <a:srgbClr val="000000"/>
                          </a:solidFill>
                          <a:latin typeface="Poppins Medium" panose="00000600000000000000" pitchFamily="2" charset="0"/>
                          <a:cs typeface="Poppins Medium" panose="00000600000000000000" pitchFamily="2" charset="0"/>
                        </a:rPr>
                        <a:t>Additional analysis of </a:t>
                      </a:r>
                      <a:r>
                        <a:rPr lang="en-GB" sz="800" dirty="0" err="1">
                          <a:solidFill>
                            <a:srgbClr val="000000"/>
                          </a:solidFill>
                          <a:latin typeface="Poppins Medium" panose="00000600000000000000" pitchFamily="2" charset="0"/>
                          <a:cs typeface="Poppins Medium" panose="00000600000000000000" pitchFamily="2" charset="0"/>
                        </a:rPr>
                        <a:t>UKLink</a:t>
                      </a:r>
                      <a:r>
                        <a:rPr lang="en-GB" sz="800" dirty="0">
                          <a:solidFill>
                            <a:srgbClr val="000000"/>
                          </a:solidFill>
                          <a:latin typeface="Poppins Medium" panose="00000600000000000000" pitchFamily="2" charset="0"/>
                          <a:cs typeface="Poppins Medium" panose="00000600000000000000" pitchFamily="2" charset="0"/>
                        </a:rPr>
                        <a:t> / MDD data quality </a:t>
                      </a:r>
                    </a:p>
                    <a:p>
                      <a:pPr marL="171450" indent="-17145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Industry view of read rejections by reasons code to compare company performance against industry average</a:t>
                      </a:r>
                    </a:p>
                  </a:txBody>
                  <a:tcPr marL="34290" marR="34290" marT="17145" marB="17145"/>
                </a:tc>
                <a:tc hMerge="1">
                  <a:txBody>
                    <a:bodyPr/>
                    <a:lstStyle/>
                    <a:p>
                      <a:endParaRPr lang="en-GB" dirty="0"/>
                    </a:p>
                  </a:txBody>
                  <a:tcPr/>
                </a:tc>
                <a:extLst>
                  <a:ext uri="{0D108BD9-81ED-4DB2-BD59-A6C34878D82A}">
                    <a16:rowId xmlns:a16="http://schemas.microsoft.com/office/drawing/2014/main" val="515802989"/>
                  </a:ext>
                </a:extLst>
              </a:tr>
            </a:tbl>
          </a:graphicData>
        </a:graphic>
      </p:graphicFrame>
    </p:spTree>
    <p:extLst>
      <p:ext uri="{BB962C8B-B14F-4D97-AF65-F5344CB8AC3E}">
        <p14:creationId xmlns:p14="http://schemas.microsoft.com/office/powerpoint/2010/main" val="1292243425"/>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CA4638FF-EE41-4161-91EB-02772D2449A8}"/>
              </a:ext>
            </a:extLst>
          </p:cNvPr>
          <p:cNvGraphicFramePr>
            <a:graphicFrameLocks noGrp="1"/>
          </p:cNvGraphicFramePr>
          <p:nvPr>
            <p:extLst>
              <p:ext uri="{D42A27DB-BD31-4B8C-83A1-F6EECF244321}">
                <p14:modId xmlns:p14="http://schemas.microsoft.com/office/powerpoint/2010/main" val="1202070881"/>
              </p:ext>
            </p:extLst>
          </p:nvPr>
        </p:nvGraphicFramePr>
        <p:xfrm>
          <a:off x="585439" y="283553"/>
          <a:ext cx="8171056" cy="4616533"/>
        </p:xfrm>
        <a:graphic>
          <a:graphicData uri="http://schemas.openxmlformats.org/drawingml/2006/table">
            <a:tbl>
              <a:tblPr firstRow="1" bandRow="1">
                <a:tableStyleId>{5940675A-B579-460E-94D1-54222C63F5DA}</a:tableStyleId>
              </a:tblPr>
              <a:tblGrid>
                <a:gridCol w="4085528">
                  <a:extLst>
                    <a:ext uri="{9D8B030D-6E8A-4147-A177-3AD203B41FA5}">
                      <a16:colId xmlns:a16="http://schemas.microsoft.com/office/drawing/2014/main" val="421334891"/>
                    </a:ext>
                  </a:extLst>
                </a:gridCol>
                <a:gridCol w="4085528">
                  <a:extLst>
                    <a:ext uri="{9D8B030D-6E8A-4147-A177-3AD203B41FA5}">
                      <a16:colId xmlns:a16="http://schemas.microsoft.com/office/drawing/2014/main" val="2119268424"/>
                    </a:ext>
                  </a:extLst>
                </a:gridCol>
              </a:tblGrid>
              <a:tr h="448393">
                <a:tc>
                  <a:txBody>
                    <a:bodyPr/>
                    <a:lstStyle/>
                    <a:p>
                      <a:pPr algn="ctr"/>
                      <a:r>
                        <a:rPr lang="en-GB" sz="1400" dirty="0">
                          <a:solidFill>
                            <a:srgbClr val="000000"/>
                          </a:solidFill>
                          <a:latin typeface="Poppins Medium" panose="00000600000000000000" pitchFamily="2" charset="0"/>
                          <a:cs typeface="Poppins Medium" panose="00000600000000000000" pitchFamily="2" charset="0"/>
                        </a:rPr>
                        <a:t>Data Discovery Platform </a:t>
                      </a:r>
                    </a:p>
                  </a:txBody>
                  <a:tcPr marL="34290" marR="34290" marT="17145" marB="17145" anchor="ctr"/>
                </a:tc>
                <a:tc>
                  <a:txBody>
                    <a:bodyPr/>
                    <a:lstStyle/>
                    <a:p>
                      <a:pPr algn="ctr"/>
                      <a:r>
                        <a:rPr lang="en-GB" sz="1400" dirty="0">
                          <a:solidFill>
                            <a:schemeClr val="bg1"/>
                          </a:solidFill>
                          <a:latin typeface="Poppins Medium" panose="00000600000000000000" pitchFamily="2" charset="0"/>
                          <a:cs typeface="Poppins Medium" panose="00000600000000000000" pitchFamily="2" charset="0"/>
                        </a:rPr>
                        <a:t>Release 2 </a:t>
                      </a:r>
                    </a:p>
                  </a:txBody>
                  <a:tcPr marL="34290" marR="34290" marT="17145" marB="17145" anchor="ctr">
                    <a:solidFill>
                      <a:srgbClr val="000000"/>
                    </a:solidFill>
                  </a:tcPr>
                </a:tc>
                <a:extLst>
                  <a:ext uri="{0D108BD9-81ED-4DB2-BD59-A6C34878D82A}">
                    <a16:rowId xmlns:a16="http://schemas.microsoft.com/office/drawing/2014/main" val="577186565"/>
                  </a:ext>
                </a:extLst>
              </a:tr>
              <a:tr h="560070">
                <a:tc gridSpan="2">
                  <a:txBody>
                    <a:bodyPr/>
                    <a:lstStyle/>
                    <a:p>
                      <a:pPr algn="l"/>
                      <a:r>
                        <a:rPr lang="en-GB" sz="1400" dirty="0">
                          <a:solidFill>
                            <a:srgbClr val="000000"/>
                          </a:solidFill>
                          <a:latin typeface="Poppins Medium" panose="00000600000000000000" pitchFamily="2" charset="0"/>
                          <a:cs typeface="Poppins Medium" panose="00000600000000000000" pitchFamily="2" charset="0"/>
                        </a:rPr>
                        <a:t>Goal: </a:t>
                      </a:r>
                    </a:p>
                    <a:p>
                      <a:pPr algn="l"/>
                      <a:r>
                        <a:rPr lang="en-GB" sz="1100" dirty="0">
                          <a:solidFill>
                            <a:srgbClr val="000000"/>
                          </a:solidFill>
                          <a:latin typeface="Poppins Medium" panose="00000600000000000000" pitchFamily="2" charset="0"/>
                          <a:cs typeface="Poppins Medium" panose="00000600000000000000" pitchFamily="2" charset="0"/>
                        </a:rPr>
                        <a:t>Enable Distribution Network Users to access a financial forecasting report (part of the golden bullet), to understand variances between formula year AQ / SOQ and rolling AQ / SOQ to understand the impact this has on revenue.</a:t>
                      </a:r>
                      <a:endParaRPr lang="en-GB" sz="1200" dirty="0">
                        <a:solidFill>
                          <a:srgbClr val="000000"/>
                        </a:solidFill>
                        <a:latin typeface="Poppins Medium" panose="00000600000000000000" pitchFamily="2" charset="0"/>
                        <a:cs typeface="Poppins Medium" panose="00000600000000000000" pitchFamily="2" charset="0"/>
                      </a:endParaRPr>
                    </a:p>
                  </a:txBody>
                  <a:tcPr marL="34290" marR="34290" marT="17145" marB="17145"/>
                </a:tc>
                <a:tc hMerge="1">
                  <a:txBody>
                    <a:bodyPr/>
                    <a:lstStyle/>
                    <a:p>
                      <a:endParaRPr lang="en-GB" dirty="0"/>
                    </a:p>
                  </a:txBody>
                  <a:tcPr/>
                </a:tc>
                <a:extLst>
                  <a:ext uri="{0D108BD9-81ED-4DB2-BD59-A6C34878D82A}">
                    <a16:rowId xmlns:a16="http://schemas.microsoft.com/office/drawing/2014/main" val="232056708"/>
                  </a:ext>
                </a:extLst>
              </a:tr>
              <a:tr h="3567931">
                <a:tc gridSpan="2">
                  <a:txBody>
                    <a:bodyPr/>
                    <a:lstStyle/>
                    <a:p>
                      <a:pPr algn="l"/>
                      <a:r>
                        <a:rPr lang="en-GB" sz="1400" dirty="0">
                          <a:solidFill>
                            <a:srgbClr val="000000"/>
                          </a:solidFill>
                          <a:latin typeface="Poppins Medium" panose="00000600000000000000" pitchFamily="2" charset="0"/>
                          <a:cs typeface="Poppins Medium" panose="00000600000000000000" pitchFamily="2" charset="0"/>
                        </a:rPr>
                        <a:t>User Stories:</a:t>
                      </a:r>
                    </a:p>
                    <a:p>
                      <a:pPr algn="l"/>
                      <a:endParaRPr lang="en-GB" sz="900" dirty="0">
                        <a:solidFill>
                          <a:srgbClr val="000000"/>
                        </a:solidFill>
                        <a:latin typeface="Poppins Medium" panose="00000600000000000000" pitchFamily="2" charset="0"/>
                        <a:cs typeface="Poppins Medium" panose="00000600000000000000" pitchFamily="2" charset="0"/>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a:t>
                      </a: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s a DN I want a view of my Formula year AQ/ SOQ and Rolling AQ / SOQ simulation data grouped by: LDZ, Exit Zone, Shipper Short, EUC, Code, Charge Type, Charge Rate, Asset Type, AQ Band and Class</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DN I want total FY AQ / SOQ and Rolling AQ / SOQ displayed in kwh and as a percentage, and the difference between the two</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DN I want total charges by Rolling and Formula Year AQ / SOQ totals and difference</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DN I want the number of MPRNs grouped by charge type between Formula year AQ / SOQ and Rolling AQ /SOQ (by kwh and percentage difference) so I can see how many MPRNs fall into each group and the difference between FY and Rolling for each charge type in both kwh and percent age and split by LDZ, Exit Zone, Class, AQ band, Shipper Short Code and Asset Type Charge types: ZCA, 891, CCA, CFI, ECN, C04</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DN I want a trend view between Formula Year and Rolling AQ and SOQ with the total charge position for both</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0" marR="0" lvl="0" indent="0" algn="l" defTabSz="584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Stretch element:</a:t>
                      </a:r>
                    </a:p>
                    <a:p>
                      <a:pPr marL="0" marR="0" lvl="0" indent="0" algn="l" defTabSz="584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DN I want the number of MPRNs grouped by % difference between FY AQ and rolling AQ and between FY SOQ and Rolling SOQ</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DN I want the number of MPRNs grouped by kwh difference between FY AQ and Rolling AQ and FY SOQ and rolling SOQ so I can see how many MPRNs fall into each group</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DN I want to see the total number of MPRNs that have had a rate change within the last month, and have these split by reason for the rate change (Shipper change, Class change, other) so I can understand how rate changes are affecting my revenues</a:t>
                      </a:r>
                    </a:p>
                  </a:txBody>
                  <a:tcPr marL="34290" marR="34290" marT="17145" marB="17145"/>
                </a:tc>
                <a:tc hMerge="1">
                  <a:txBody>
                    <a:bodyPr/>
                    <a:lstStyle/>
                    <a:p>
                      <a:endParaRPr lang="en-GB" dirty="0"/>
                    </a:p>
                  </a:txBody>
                  <a:tcPr/>
                </a:tc>
                <a:extLst>
                  <a:ext uri="{0D108BD9-81ED-4DB2-BD59-A6C34878D82A}">
                    <a16:rowId xmlns:a16="http://schemas.microsoft.com/office/drawing/2014/main" val="515802989"/>
                  </a:ext>
                </a:extLst>
              </a:tr>
            </a:tbl>
          </a:graphicData>
        </a:graphic>
      </p:graphicFrame>
    </p:spTree>
    <p:extLst>
      <p:ext uri="{BB962C8B-B14F-4D97-AF65-F5344CB8AC3E}">
        <p14:creationId xmlns:p14="http://schemas.microsoft.com/office/powerpoint/2010/main" val="1263673470"/>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6">
            <a:extLst>
              <a:ext uri="{FF2B5EF4-FFF2-40B4-BE49-F238E27FC236}">
                <a16:creationId xmlns:a16="http://schemas.microsoft.com/office/drawing/2014/main" id="{D02DE176-DA83-4F05-AD68-0EA63DA29CF5}"/>
              </a:ext>
            </a:extLst>
          </p:cNvPr>
          <p:cNvGraphicFramePr>
            <a:graphicFrameLocks noGrp="1"/>
          </p:cNvGraphicFramePr>
          <p:nvPr>
            <p:extLst>
              <p:ext uri="{D42A27DB-BD31-4B8C-83A1-F6EECF244321}">
                <p14:modId xmlns:p14="http://schemas.microsoft.com/office/powerpoint/2010/main" val="1751279494"/>
              </p:ext>
            </p:extLst>
          </p:nvPr>
        </p:nvGraphicFramePr>
        <p:xfrm>
          <a:off x="365202" y="118680"/>
          <a:ext cx="8413595" cy="4908328"/>
        </p:xfrm>
        <a:graphic>
          <a:graphicData uri="http://schemas.openxmlformats.org/drawingml/2006/table">
            <a:tbl>
              <a:tblPr firstRow="1" bandRow="1">
                <a:tableStyleId>{5940675A-B579-460E-94D1-54222C63F5DA}</a:tableStyleId>
              </a:tblPr>
              <a:tblGrid>
                <a:gridCol w="3871422">
                  <a:extLst>
                    <a:ext uri="{9D8B030D-6E8A-4147-A177-3AD203B41FA5}">
                      <a16:colId xmlns:a16="http://schemas.microsoft.com/office/drawing/2014/main" val="421334891"/>
                    </a:ext>
                  </a:extLst>
                </a:gridCol>
                <a:gridCol w="4542173">
                  <a:extLst>
                    <a:ext uri="{9D8B030D-6E8A-4147-A177-3AD203B41FA5}">
                      <a16:colId xmlns:a16="http://schemas.microsoft.com/office/drawing/2014/main" val="2119268424"/>
                    </a:ext>
                  </a:extLst>
                </a:gridCol>
              </a:tblGrid>
              <a:tr h="404908">
                <a:tc>
                  <a:txBody>
                    <a:bodyPr/>
                    <a:lstStyle/>
                    <a:p>
                      <a:pPr algn="ctr"/>
                      <a:r>
                        <a:rPr lang="en-GB" sz="1400" dirty="0">
                          <a:solidFill>
                            <a:srgbClr val="000000"/>
                          </a:solidFill>
                          <a:latin typeface="Poppins Medium" panose="00000600000000000000" pitchFamily="2" charset="0"/>
                          <a:cs typeface="Poppins Medium" panose="00000600000000000000" pitchFamily="2" charset="0"/>
                        </a:rPr>
                        <a:t>Data Discovery Platform </a:t>
                      </a:r>
                    </a:p>
                  </a:txBody>
                  <a:tcPr marL="34290" marR="34290" marT="17145" marB="17145" anchor="ctr"/>
                </a:tc>
                <a:tc>
                  <a:txBody>
                    <a:bodyPr/>
                    <a:lstStyle/>
                    <a:p>
                      <a:pPr algn="ctr"/>
                      <a:r>
                        <a:rPr lang="en-GB" sz="1400" dirty="0">
                          <a:solidFill>
                            <a:schemeClr val="bg1"/>
                          </a:solidFill>
                          <a:latin typeface="Poppins Medium" panose="00000600000000000000" pitchFamily="2" charset="0"/>
                          <a:cs typeface="Poppins Medium" panose="00000600000000000000" pitchFamily="2" charset="0"/>
                        </a:rPr>
                        <a:t>Release 3</a:t>
                      </a:r>
                    </a:p>
                  </a:txBody>
                  <a:tcPr marL="34290" marR="34290" marT="17145" marB="17145" anchor="ctr">
                    <a:solidFill>
                      <a:schemeClr val="tx1"/>
                    </a:solidFill>
                  </a:tcPr>
                </a:tc>
                <a:extLst>
                  <a:ext uri="{0D108BD9-81ED-4DB2-BD59-A6C34878D82A}">
                    <a16:rowId xmlns:a16="http://schemas.microsoft.com/office/drawing/2014/main" val="577186565"/>
                  </a:ext>
                </a:extLst>
              </a:tr>
              <a:tr h="428076">
                <a:tc gridSpan="2">
                  <a:txBody>
                    <a:bodyPr/>
                    <a:lstStyle/>
                    <a:p>
                      <a:pPr algn="l"/>
                      <a:r>
                        <a:rPr lang="en-GB" sz="1100" dirty="0">
                          <a:solidFill>
                            <a:srgbClr val="000000"/>
                          </a:solidFill>
                          <a:latin typeface="Poppins Medium" panose="00000600000000000000" pitchFamily="2" charset="0"/>
                          <a:cs typeface="Poppins Medium" panose="00000600000000000000" pitchFamily="2" charset="0"/>
                        </a:rPr>
                        <a:t>Goals:</a:t>
                      </a:r>
                      <a:endParaRPr lang="en-GB" sz="900" dirty="0">
                        <a:solidFill>
                          <a:srgbClr val="000000"/>
                        </a:solidFill>
                        <a:latin typeface="Poppins Medium" panose="00000600000000000000" pitchFamily="2" charset="0"/>
                        <a:cs typeface="Poppins Medium" panose="00000600000000000000" pitchFamily="2" charset="0"/>
                      </a:endParaRPr>
                    </a:p>
                    <a:p>
                      <a:pPr marL="571500" indent="-57150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Complete model to enable the aggregated invoice element of the Golden Bullet Report </a:t>
                      </a:r>
                    </a:p>
                    <a:p>
                      <a:pPr marL="571500" indent="-571500" algn="l">
                        <a:buFont typeface="Arial" panose="020B0604020202020204" pitchFamily="34" charset="0"/>
                        <a:buChar char="•"/>
                      </a:pPr>
                      <a:r>
                        <a:rPr lang="en-GB" sz="800" dirty="0">
                          <a:solidFill>
                            <a:srgbClr val="000000"/>
                          </a:solidFill>
                          <a:latin typeface="Poppins Medium" panose="00000600000000000000" pitchFamily="2" charset="0"/>
                          <a:cs typeface="Poppins Medium" panose="00000600000000000000" pitchFamily="2" charset="0"/>
                        </a:rPr>
                        <a:t>Enable more elements of the Shipper pack to be self served </a:t>
                      </a:r>
                    </a:p>
                  </a:txBody>
                  <a:tcPr marL="34290" marR="34290" marT="17145" marB="17145"/>
                </a:tc>
                <a:tc hMerge="1">
                  <a:txBody>
                    <a:bodyPr/>
                    <a:lstStyle/>
                    <a:p>
                      <a:endParaRPr lang="en-GB" dirty="0"/>
                    </a:p>
                  </a:txBody>
                  <a:tcPr/>
                </a:tc>
                <a:extLst>
                  <a:ext uri="{0D108BD9-81ED-4DB2-BD59-A6C34878D82A}">
                    <a16:rowId xmlns:a16="http://schemas.microsoft.com/office/drawing/2014/main" val="232056708"/>
                  </a:ext>
                </a:extLst>
              </a:tr>
              <a:tr h="3896593">
                <a:tc gridSpan="2">
                  <a:txBody>
                    <a:bodyPr/>
                    <a:lstStyle/>
                    <a:p>
                      <a:pPr algn="l"/>
                      <a:r>
                        <a:rPr lang="en-GB" sz="800" b="1" dirty="0">
                          <a:solidFill>
                            <a:srgbClr val="000000"/>
                          </a:solidFill>
                          <a:latin typeface="Poppins Medium" panose="00000600000000000000" pitchFamily="2" charset="0"/>
                          <a:cs typeface="Poppins Medium" panose="00000600000000000000" pitchFamily="2" charset="0"/>
                        </a:rPr>
                        <a:t>User Stories:</a:t>
                      </a:r>
                    </a:p>
                    <a:p>
                      <a:pPr algn="l"/>
                      <a:endParaRPr lang="en-GB" sz="800" dirty="0">
                        <a:solidFill>
                          <a:srgbClr val="000000"/>
                        </a:solidFill>
                        <a:latin typeface="Poppins Medium" panose="00000600000000000000" pitchFamily="2" charset="0"/>
                        <a:cs typeface="Poppins Medium" panose="00000600000000000000" pitchFamily="2" charset="0"/>
                      </a:endParaRP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Build the data model to enable the DN aggregated  invoice element of the golden bullet to be delivered via DDP  including A new monthly report that consolidates all the detail information shown in : </a:t>
                      </a:r>
                    </a:p>
                    <a:p>
                      <a:pPr algn="l"/>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BOPRI</a:t>
                      </a:r>
                      <a:b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b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SCH606</a:t>
                      </a:r>
                      <a:b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br>
                      <a:r>
                        <a:rPr lang="en-US" sz="800" b="0" i="0" u="none" strike="noStrike" cap="none" spc="0" baseline="0" dirty="0" err="1">
                          <a:solidFill>
                            <a:srgbClr val="000000"/>
                          </a:solidFill>
                          <a:uFillTx/>
                          <a:latin typeface="Poppins Medium" panose="00000600000000000000" pitchFamily="2" charset="0"/>
                          <a:ea typeface="+mn-ea"/>
                          <a:cs typeface="Poppins Medium" panose="00000600000000000000" pitchFamily="2" charset="0"/>
                          <a:sym typeface="Helvetica Neue"/>
                        </a:rPr>
                        <a:t>Geninf</a:t>
                      </a: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shows the cash invoices values on </a:t>
                      </a:r>
                      <a:r>
                        <a:rPr lang="en-US" sz="800" b="0" i="0" u="none" strike="noStrike" cap="none" spc="0" baseline="0" dirty="0" err="1">
                          <a:solidFill>
                            <a:srgbClr val="000000"/>
                          </a:solidFill>
                          <a:uFillTx/>
                          <a:latin typeface="Poppins Medium" panose="00000600000000000000" pitchFamily="2" charset="0"/>
                          <a:ea typeface="+mn-ea"/>
                          <a:cs typeface="Poppins Medium" panose="00000600000000000000" pitchFamily="2" charset="0"/>
                          <a:sym typeface="Helvetica Neue"/>
                        </a:rPr>
                        <a:t>aswell</a:t>
                      </a: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 that we have received </a:t>
                      </a:r>
                    </a:p>
                    <a:p>
                      <a:pPr marL="342900" indent="-342900" algn="l">
                        <a:buFont typeface="Arial" panose="020B0604020202020204" pitchFamily="34" charset="0"/>
                        <a:buChar char="•"/>
                      </a:pPr>
                      <a:r>
                        <a:rPr lang="en-US" sz="800" b="0" i="0" u="none" strike="noStrike" cap="none" spc="0" baseline="0" dirty="0" err="1">
                          <a:solidFill>
                            <a:srgbClr val="000000"/>
                          </a:solidFill>
                          <a:uFillTx/>
                          <a:latin typeface="Poppins Medium" panose="00000600000000000000" pitchFamily="2" charset="0"/>
                          <a:ea typeface="+mn-ea"/>
                          <a:cs typeface="Poppins Medium" panose="00000600000000000000" pitchFamily="2" charset="0"/>
                          <a:sym typeface="Helvetica Neue"/>
                        </a:rPr>
                        <a:t>Summarises</a:t>
                      </a: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 it separately by EUC and also by Load Band </a:t>
                      </a: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It is also to be used to generate the December ""snapshot"" position and a forward forecast of new charging years monthly invoices so we would like to know in December what the new invoice values will be the following April - so forward forecast what the new capacity values will be inclusive of the new load factors and latest snapshot AQ use this report to populate the results</a:t>
                      </a: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Note: December snapshot:</a:t>
                      </a: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Capacity charges are established based on the December AQ / SOQ for the following financial year</a:t>
                      </a:r>
                    </a:p>
                    <a:p>
                      <a:pPr algn="l"/>
                      <a:endParaRPr lang="en-GB" sz="800" dirty="0">
                        <a:solidFill>
                          <a:srgbClr val="000000"/>
                        </a:solidFill>
                        <a:latin typeface="Poppins Medium" panose="00000600000000000000" pitchFamily="2" charset="0"/>
                        <a:cs typeface="Poppins Medium" panose="00000600000000000000" pitchFamily="2" charset="0"/>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Shipper I want to be able to report on Dead meters via a monthly snapshot and see a trend over 12 months, so that the dead report in the Shipper pack can be retired</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Shipper I want my read performance for class 3 sites to be displayed as 'MET' when I have achieved 90% of reads accepted so that I can monitor my read performance</a:t>
                      </a:r>
                    </a:p>
                    <a:p>
                      <a:pPr marL="342900" indent="-342900" algn="l">
                        <a:buFont typeface="Arial" panose="020B0604020202020204" pitchFamily="34" charset="0"/>
                        <a:buChar cha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Analysis of the below user story; As a Shipper I want an industry view of read rejection reasons so that I can compare my performance with industry Read rejections by reason code (numbers). Existing report need enhancing to give;</a:t>
                      </a:r>
                    </a:p>
                    <a:p>
                      <a:pPr marL="457200" lvl="2" indent="-457200" algn="l">
                        <a:buFont typeface="+mj-lt"/>
                        <a:buAutoNum type="arabicPeriod"/>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Read rejections by reason code percentage value for a Shipper needs to be added to current dashboard</a:t>
                      </a:r>
                    </a:p>
                    <a:p>
                      <a:pPr marL="457200" lvl="2" indent="-457200" algn="l">
                        <a:buFont typeface="+mj-lt"/>
                        <a:buAutoNum type="arabicPeriod"/>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Industry average number of read rejections (number and percentage) needs adding</a:t>
                      </a:r>
                    </a:p>
                    <a:p>
                      <a:pPr marL="457200" lvl="2" indent="-457200" algn="l">
                        <a:buFont typeface="+mj-lt"/>
                        <a:buAutoNum type="arabicPeriod"/>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Performance enhancement to give a greater user experience of the large volumes</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0" marR="0" lvl="0" indent="0" algn="l" defTabSz="584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Stretch targets:</a:t>
                      </a:r>
                    </a:p>
                    <a:p>
                      <a:pPr marL="0" marR="0" lvl="0" indent="0" algn="l" defTabSz="584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285750" marR="0" lvl="0" indent="-28575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Shipper I want to see a list of sites in my portfolio containing plot addresses so that I can assess and update the address details correctly &amp; in a timely manner.</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rPr>
                        <a:t>As a Shipper I want the WAR Bands dashboard to be moved out of UIG area of DDP and added to the Reads area of DDP so that it sits more logically from a business process perspective</a:t>
                      </a: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p>
                      <a:pPr marL="342900" marR="0" lvl="0" indent="-342900" algn="l" defTabSz="584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strike="noStrike" cap="none" spc="0" baseline="0" dirty="0">
                        <a:solidFill>
                          <a:srgbClr val="000000"/>
                        </a:solidFill>
                        <a:uFillTx/>
                        <a:latin typeface="Poppins Medium" panose="00000600000000000000" pitchFamily="2" charset="0"/>
                        <a:ea typeface="+mn-ea"/>
                        <a:cs typeface="Poppins Medium" panose="00000600000000000000" pitchFamily="2" charset="0"/>
                        <a:sym typeface="Helvetica Neue"/>
                      </a:endParaRPr>
                    </a:p>
                  </a:txBody>
                  <a:tcPr marL="34290" marR="34290" marT="17145" marB="17145"/>
                </a:tc>
                <a:tc hMerge="1">
                  <a:txBody>
                    <a:bodyPr/>
                    <a:lstStyle/>
                    <a:p>
                      <a:endParaRPr lang="en-GB" dirty="0"/>
                    </a:p>
                  </a:txBody>
                  <a:tcPr/>
                </a:tc>
                <a:extLst>
                  <a:ext uri="{0D108BD9-81ED-4DB2-BD59-A6C34878D82A}">
                    <a16:rowId xmlns:a16="http://schemas.microsoft.com/office/drawing/2014/main" val="515802989"/>
                  </a:ext>
                </a:extLst>
              </a:tr>
            </a:tbl>
          </a:graphicData>
        </a:graphic>
      </p:graphicFrame>
    </p:spTree>
    <p:extLst>
      <p:ext uri="{BB962C8B-B14F-4D97-AF65-F5344CB8AC3E}">
        <p14:creationId xmlns:p14="http://schemas.microsoft.com/office/powerpoint/2010/main" val="3591036775"/>
      </p:ext>
    </p:extLst>
  </p:cSld>
  <p:clrMapOvr>
    <a:masterClrMapping/>
  </p:clrMapOvr>
  <p:transition spd="med"/>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28B66BF-FBFC-437B-A3B7-B496942E4877}"/>
</file>

<file path=customXml/itemProps2.xml><?xml version="1.0" encoding="utf-8"?>
<ds:datastoreItem xmlns:ds="http://schemas.openxmlformats.org/officeDocument/2006/customXml" ds:itemID="{026CA555-216C-4261-AF87-A8E955167736}">
  <ds:schemaRefs>
    <ds:schemaRef ds:uri="http://www.w3.org/XML/1998/namespace"/>
    <ds:schemaRef ds:uri="http://schemas.microsoft.com/office/2006/metadata/properties"/>
    <ds:schemaRef ds:uri="a87c85c4-96fb-403e-abe6-602a2f9688d5"/>
    <ds:schemaRef ds:uri="http://schemas.openxmlformats.org/package/2006/metadata/core-properties"/>
    <ds:schemaRef ds:uri="http://schemas.microsoft.com/office/2006/documentManagement/types"/>
    <ds:schemaRef ds:uri="http://purl.org/dc/terms/"/>
    <ds:schemaRef ds:uri="http://purl.org/dc/elements/1.1/"/>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EA728B58-601E-4027-AF0C-C2329912A91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1468</Words>
  <Application>Microsoft Office PowerPoint</Application>
  <PresentationFormat>On-screen Show (16:9)</PresentationFormat>
  <Paragraphs>174</Paragraphs>
  <Slides>10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vt:lpstr>
      <vt:lpstr>Calibri</vt:lpstr>
      <vt:lpstr>Helvetica Neue Medium</vt:lpstr>
      <vt:lpstr>Poppins</vt:lpstr>
      <vt:lpstr>Poppins Bold</vt:lpstr>
      <vt:lpstr>Poppins Medium</vt:lpstr>
      <vt:lpstr>Poppins Regular</vt:lpstr>
      <vt:lpstr>Poppins SemiBold</vt:lpstr>
      <vt:lpstr>Office Theme</vt:lpstr>
      <vt:lpstr>DDP March CHMC update</vt:lpstr>
      <vt:lpstr>Agenda</vt:lpstr>
      <vt:lpstr>PowerPoint Presentation</vt:lpstr>
      <vt:lpstr>PowerPoint Presentation</vt:lpstr>
      <vt:lpstr>Appendix</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this template</dc:title>
  <dc:creator/>
  <cp:lastModifiedBy/>
  <cp:revision>24</cp:revision>
  <dcterms:created xsi:type="dcterms:W3CDTF">2020-08-12T15:25:03Z</dcterms:created>
  <dcterms:modified xsi:type="dcterms:W3CDTF">2023-02-23T18:18:42Z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0x010100BE4A46900855F54F8B1B4A69CC14CF6B</vt:lpwstr>
  </property>
  <property fmtid="{D5CDD505-2E9C-101B-9397-08002B2CF9AE}" pid="3" name="ppcDepartment">
    <vt:lpwstr>53;#Communications|4eb75792-310c-4340-9b16-fa97df071d2d</vt:lpwstr>
  </property>
  <property fmtid="{D5CDD505-2E9C-101B-9397-08002B2CF9AE}" pid="4" name="DocumentType">
    <vt:lpwstr>70;#Template|aa851b79-e671-40ab-aebb-d6113815f54a</vt:lpwstr>
  </property>
  <property fmtid="{D5CDD505-2E9C-101B-9397-08002B2CF9AE}" pid="5" name="DocumentTypeTaxHTField">
    <vt:lpwstr>Template|aa851b79-e671-40ab-aebb-d6113815f54a</vt:lpwstr>
  </property>
  <property fmtid="{D5CDD505-2E9C-101B-9397-08002B2CF9AE}" pid="6" name="Order">
    <vt:r8>1300</vt:r8>
  </property>
  <property fmtid="{D5CDD505-2E9C-101B-9397-08002B2CF9AE}" pid="7" name="xd_Signature">
    <vt:bool>false</vt:bool>
  </property>
  <property fmtid="{D5CDD505-2E9C-101B-9397-08002B2CF9AE}" pid="8" name="xd_ProgID">
    <vt:lpwstr/>
  </property>
  <property fmtid="{D5CDD505-2E9C-101B-9397-08002B2CF9AE}" pid="9" name="ppcDepartmentTaxHTField">
    <vt:lpwstr>Communications|4eb75792-310c-4340-9b16-fa97df071d2d</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ies>
</file>