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1" r:id="rId4"/>
  </p:sldMasterIdLst>
  <p:notesMasterIdLst>
    <p:notesMasterId r:id="rId14"/>
  </p:notesMasterIdLst>
  <p:sldIdLst>
    <p:sldId id="2076137786" r:id="rId5"/>
    <p:sldId id="2076137787" r:id="rId6"/>
    <p:sldId id="2076137797" r:id="rId7"/>
    <p:sldId id="2076137798" r:id="rId8"/>
    <p:sldId id="2076137796" r:id="rId9"/>
    <p:sldId id="2076137799" r:id="rId10"/>
    <p:sldId id="2076137800" r:id="rId11"/>
    <p:sldId id="2076137802" r:id="rId12"/>
    <p:sldId id="2076137803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535960-37B6-8010-B0B5-7BD3602BF92D}" v="237" dt="2023-04-27T12:23:33.338"/>
    <p1510:client id="{5FCACB06-5144-40DA-ABD1-E7CC9B198A59}" v="136" dt="2023-04-27T13:50:52.159"/>
    <p1510:client id="{AF33EFB9-0F7E-70ED-70B9-1A8B7A0BFB2D}" v="22" dt="2023-04-27T10:27:55.109"/>
    <p1510:client id="{B562D056-C305-3846-9146-510C06DC716F}" v="40" dt="2023-04-27T10:17:54.2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522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B1D6E8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D740E7-5DD5-F9E8-309A-E335A2456B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217" y="495035"/>
            <a:ext cx="3130547" cy="4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7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latin typeface="+mj-lt"/>
              </a:defRPr>
            </a:lvl1pPr>
            <a:lvl2pPr>
              <a:defRPr>
                <a:solidFill>
                  <a:srgbClr val="000000"/>
                </a:solidFill>
                <a:latin typeface="+mj-lt"/>
              </a:defRPr>
            </a:lvl2pPr>
            <a:lvl3pPr>
              <a:defRPr>
                <a:solidFill>
                  <a:srgbClr val="000000"/>
                </a:solidFill>
                <a:latin typeface="+mj-lt"/>
              </a:defRPr>
            </a:lvl3pPr>
            <a:lvl4pPr>
              <a:defRPr>
                <a:solidFill>
                  <a:srgbClr val="000000"/>
                </a:solidFill>
                <a:latin typeface="+mj-lt"/>
              </a:defRPr>
            </a:lvl4pPr>
            <a:lvl5pPr>
              <a:defRPr>
                <a:solidFill>
                  <a:srgbClr val="00000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4718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6940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+mj-lt"/>
              </a:defRPr>
            </a:lvl1pPr>
            <a:lvl2pPr>
              <a:defRPr sz="2400">
                <a:solidFill>
                  <a:srgbClr val="000000"/>
                </a:solidFill>
                <a:latin typeface="+mj-lt"/>
              </a:defRPr>
            </a:lvl2pPr>
            <a:lvl3pPr>
              <a:defRPr sz="2000">
                <a:solidFill>
                  <a:srgbClr val="000000"/>
                </a:solidFill>
                <a:latin typeface="+mj-lt"/>
              </a:defRPr>
            </a:lvl3pPr>
            <a:lvl4pPr>
              <a:defRPr sz="1800">
                <a:solidFill>
                  <a:srgbClr val="000000"/>
                </a:solidFill>
                <a:latin typeface="+mj-lt"/>
              </a:defRPr>
            </a:lvl4pPr>
            <a:lvl5pPr>
              <a:defRPr sz="1800">
                <a:solidFill>
                  <a:srgbClr val="000000"/>
                </a:solidFill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+mj-lt"/>
              </a:defRPr>
            </a:lvl1pPr>
            <a:lvl2pPr>
              <a:defRPr sz="2400">
                <a:solidFill>
                  <a:srgbClr val="000000"/>
                </a:solidFill>
                <a:latin typeface="+mj-lt"/>
              </a:defRPr>
            </a:lvl2pPr>
            <a:lvl3pPr>
              <a:defRPr sz="2000">
                <a:solidFill>
                  <a:srgbClr val="000000"/>
                </a:solidFill>
                <a:latin typeface="+mj-lt"/>
              </a:defRPr>
            </a:lvl3pPr>
            <a:lvl4pPr>
              <a:defRPr sz="1800">
                <a:solidFill>
                  <a:srgbClr val="000000"/>
                </a:solidFill>
                <a:latin typeface="+mj-lt"/>
              </a:defRPr>
            </a:lvl4pPr>
            <a:lvl5pPr>
              <a:defRPr sz="1800">
                <a:solidFill>
                  <a:srgbClr val="000000"/>
                </a:solidFill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8353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0000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+mj-lt"/>
              </a:defRPr>
            </a:lvl1pPr>
            <a:lvl2pPr>
              <a:defRPr sz="2000">
                <a:solidFill>
                  <a:srgbClr val="000000"/>
                </a:solidFill>
                <a:latin typeface="+mj-lt"/>
              </a:defRPr>
            </a:lvl2pPr>
            <a:lvl3pPr>
              <a:defRPr sz="1800">
                <a:solidFill>
                  <a:srgbClr val="000000"/>
                </a:solidFill>
                <a:latin typeface="+mj-lt"/>
              </a:defRPr>
            </a:lvl3pPr>
            <a:lvl4pPr>
              <a:defRPr sz="1600">
                <a:solidFill>
                  <a:srgbClr val="000000"/>
                </a:solidFill>
                <a:latin typeface="+mj-lt"/>
              </a:defRPr>
            </a:lvl4pPr>
            <a:lvl5pPr>
              <a:defRPr sz="1600">
                <a:solidFill>
                  <a:srgbClr val="000000"/>
                </a:solidFill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0000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+mj-lt"/>
              </a:defRPr>
            </a:lvl1pPr>
            <a:lvl2pPr>
              <a:defRPr sz="2000">
                <a:solidFill>
                  <a:srgbClr val="000000"/>
                </a:solidFill>
                <a:latin typeface="+mj-lt"/>
              </a:defRPr>
            </a:lvl2pPr>
            <a:lvl3pPr>
              <a:defRPr sz="1800">
                <a:solidFill>
                  <a:srgbClr val="000000"/>
                </a:solidFill>
                <a:latin typeface="+mj-lt"/>
              </a:defRPr>
            </a:lvl3pPr>
            <a:lvl4pPr>
              <a:defRPr sz="1600">
                <a:solidFill>
                  <a:srgbClr val="000000"/>
                </a:solidFill>
                <a:latin typeface="+mj-lt"/>
              </a:defRPr>
            </a:lvl4pPr>
            <a:lvl5pPr>
              <a:defRPr sz="1600">
                <a:solidFill>
                  <a:srgbClr val="000000"/>
                </a:solidFill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5235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5885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83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>
                <a:solidFill>
                  <a:srgbClr val="000000"/>
                </a:solidFill>
                <a:latin typeface="+mj-lt"/>
              </a:defRPr>
            </a:lvl1pPr>
            <a:lvl2pPr>
              <a:defRPr sz="2800">
                <a:solidFill>
                  <a:srgbClr val="000000"/>
                </a:solidFill>
                <a:latin typeface="+mj-lt"/>
              </a:defRPr>
            </a:lvl2pPr>
            <a:lvl3pPr>
              <a:defRPr sz="2400">
                <a:solidFill>
                  <a:srgbClr val="000000"/>
                </a:solidFill>
                <a:latin typeface="+mj-lt"/>
              </a:defRPr>
            </a:lvl3pPr>
            <a:lvl4pPr>
              <a:defRPr sz="2000">
                <a:solidFill>
                  <a:srgbClr val="000000"/>
                </a:solidFill>
                <a:latin typeface="+mj-lt"/>
              </a:defRPr>
            </a:lvl4pPr>
            <a:lvl5pPr>
              <a:defRPr sz="2000">
                <a:solidFill>
                  <a:srgbClr val="000000"/>
                </a:solidFill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>
                <a:solidFill>
                  <a:srgbClr val="000000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161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>
                <a:solidFill>
                  <a:srgbClr val="000000"/>
                </a:solidFill>
                <a:latin typeface="+mj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3159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MSIPCMContentMarking" descr="{&quot;HashCode&quot;:1209862509,&quot;Placement&quot;:&quot;Footer&quot;,&quot;Top&quot;:384.343,&quot;Left&quot;:284.210876,&quot;SlideWidth&quot;:720,&quot;SlideHeight&quot;:405}">
            <a:extLst>
              <a:ext uri="{FF2B5EF4-FFF2-40B4-BE49-F238E27FC236}">
                <a16:creationId xmlns:a16="http://schemas.microsoft.com/office/drawing/2014/main" id="{F3396BE0-38DF-F100-0051-37E35D2720FC}"/>
              </a:ext>
            </a:extLst>
          </p:cNvPr>
          <p:cNvSpPr txBox="1"/>
          <p:nvPr userDrawn="1"/>
        </p:nvSpPr>
        <p:spPr>
          <a:xfrm>
            <a:off x="3609478" y="4881156"/>
            <a:ext cx="1925044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208BCC"/>
                </a:solidFill>
                <a:latin typeface="Calibri" panose="020F0502020204030204" pitchFamily="34" charset="0"/>
              </a:rPr>
              <a:t>Document Classification: Public</a:t>
            </a:r>
          </a:p>
        </p:txBody>
      </p:sp>
    </p:spTree>
    <p:extLst>
      <p:ext uri="{BB962C8B-B14F-4D97-AF65-F5344CB8AC3E}">
        <p14:creationId xmlns:p14="http://schemas.microsoft.com/office/powerpoint/2010/main" val="3890564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venir Next LT Pro" panose="020B05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venir Next LT Pro" panose="020B05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venir Next LT Pro" panose="020B05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venir Next LT Pro" panose="020B05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venir Next LT Pro" panose="020B05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venir Next LT Pro" panose="020B05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356D5-B70A-4AED-B307-F751BD00AB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923678"/>
            <a:ext cx="7772400" cy="1102519"/>
          </a:xfrm>
        </p:spPr>
        <p:txBody>
          <a:bodyPr/>
          <a:lstStyle/>
          <a:p>
            <a:r>
              <a:rPr lang="en-GB" sz="2800" dirty="0">
                <a:latin typeface="+mn-lt"/>
              </a:rPr>
              <a:t>May DDP </a:t>
            </a:r>
            <a:r>
              <a:rPr lang="en-GB" dirty="0">
                <a:latin typeface="+mn-lt"/>
              </a:rPr>
              <a:t>U</a:t>
            </a:r>
            <a:r>
              <a:rPr lang="en-GB" sz="2800" dirty="0">
                <a:latin typeface="+mn-lt"/>
              </a:rPr>
              <a:t>pdate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0449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6F560235-461B-8B32-0CC6-476D88091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</p:spPr>
        <p:txBody>
          <a:bodyPr/>
          <a:lstStyle/>
          <a:p>
            <a:r>
              <a:rPr lang="en-GB" dirty="0">
                <a:latin typeface="+mj-lt"/>
              </a:rPr>
              <a:t>Agenda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A558538-D3B3-BF0D-FA4A-9A4F5E1CC01A}"/>
              </a:ext>
            </a:extLst>
          </p:cNvPr>
          <p:cNvSpPr txBox="1">
            <a:spLocks/>
          </p:cNvSpPr>
          <p:nvPr/>
        </p:nvSpPr>
        <p:spPr>
          <a:xfrm>
            <a:off x="457200" y="1059582"/>
            <a:ext cx="8229600" cy="25202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0000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rgbClr val="000000"/>
                </a:solidFill>
                <a:latin typeface="+mj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0000"/>
                </a:solidFill>
                <a:latin typeface="+mj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rgbClr val="000000"/>
                </a:solidFill>
                <a:latin typeface="+mj-lt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rgbClr val="000000"/>
                </a:solidFill>
                <a:latin typeface="+mj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unito Sans"/>
                <a:cs typeface="Poppins"/>
              </a:rPr>
              <a:t>Roadmap update</a:t>
            </a:r>
            <a:endParaRPr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unito Sans"/>
              <a:cs typeface="Poppins"/>
            </a:endParaRPr>
          </a:p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AutoNum type="arabicPeriod"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unito Sans"/>
                <a:cs typeface="Poppins"/>
              </a:rPr>
              <a:t>Latest Sprint update</a:t>
            </a:r>
            <a:r>
              <a:rPr lang="en-GB" sz="1800" dirty="0">
                <a:latin typeface="Nunito Sans"/>
                <a:cs typeface="Poppins"/>
              </a:rPr>
              <a:t> </a:t>
            </a:r>
            <a:endParaRPr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unito Sans"/>
              <a:cs typeface="Poppins" panose="00000500000000000000" pitchFamily="2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unito Sans"/>
                <a:cs typeface="Poppins"/>
              </a:rPr>
              <a:t>Appendix</a:t>
            </a:r>
            <a:endParaRPr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unito Sans"/>
              <a:cs typeface="Poppins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unito Sans"/>
                <a:cs typeface="Poppins"/>
              </a:rPr>
              <a:t>3.A</a:t>
            </a:r>
            <a:r>
              <a:rPr lang="en-GB" sz="1800" dirty="0">
                <a:latin typeface="Nunito Sans"/>
                <a:cs typeface="Poppins"/>
              </a:rPr>
              <a:t>   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unito Sans"/>
                <a:cs typeface="Poppins"/>
              </a:rPr>
              <a:t> </a:t>
            </a:r>
            <a:r>
              <a:rPr lang="en-GB" sz="1800" dirty="0">
                <a:latin typeface="Nunito Sans"/>
                <a:cs typeface="Poppins"/>
              </a:rPr>
              <a:t>Recent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unito Sans"/>
                <a:cs typeface="Poppins"/>
              </a:rPr>
              <a:t> </a:t>
            </a:r>
            <a:r>
              <a:rPr lang="en-GB" sz="1800" dirty="0">
                <a:latin typeface="Nunito Sans"/>
                <a:cs typeface="Poppins"/>
              </a:rPr>
              <a:t>sprint/release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unito Sans"/>
                <a:cs typeface="Poppins"/>
              </a:rPr>
              <a:t> </a:t>
            </a:r>
            <a:r>
              <a:rPr lang="en-GB" sz="1800" dirty="0">
                <a:latin typeface="Nunito Sans"/>
                <a:cs typeface="Poppins"/>
              </a:rPr>
              <a:t>information</a:t>
            </a:r>
            <a:endParaRPr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unito Sans"/>
              <a:cs typeface="Poppins"/>
            </a:endParaRPr>
          </a:p>
        </p:txBody>
      </p:sp>
    </p:spTree>
    <p:extLst>
      <p:ext uri="{BB962C8B-B14F-4D97-AF65-F5344CB8AC3E}">
        <p14:creationId xmlns:p14="http://schemas.microsoft.com/office/powerpoint/2010/main" val="4248517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ircle">
            <a:extLst>
              <a:ext uri="{FF2B5EF4-FFF2-40B4-BE49-F238E27FC236}">
                <a16:creationId xmlns:a16="http://schemas.microsoft.com/office/drawing/2014/main" id="{F331CB05-5081-61B1-8205-EE5F7A906067}"/>
              </a:ext>
            </a:extLst>
          </p:cNvPr>
          <p:cNvSpPr/>
          <p:nvPr/>
        </p:nvSpPr>
        <p:spPr>
          <a:xfrm>
            <a:off x="7223980" y="1426398"/>
            <a:ext cx="239280" cy="239280"/>
          </a:xfrm>
          <a:prstGeom prst="ellipse">
            <a:avLst/>
          </a:prstGeom>
          <a:solidFill>
            <a:srgbClr val="4385F7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7" name="Rounded Rectangle">
            <a:extLst>
              <a:ext uri="{FF2B5EF4-FFF2-40B4-BE49-F238E27FC236}">
                <a16:creationId xmlns:a16="http://schemas.microsoft.com/office/drawing/2014/main" id="{FE3246A1-54BA-66BE-9371-590D08C04FD9}"/>
              </a:ext>
            </a:extLst>
          </p:cNvPr>
          <p:cNvSpPr/>
          <p:nvPr/>
        </p:nvSpPr>
        <p:spPr>
          <a:xfrm>
            <a:off x="306236" y="1062113"/>
            <a:ext cx="8566183" cy="2677497"/>
          </a:xfrm>
          <a:prstGeom prst="roundRect">
            <a:avLst>
              <a:gd name="adj" fmla="val 3839"/>
            </a:avLst>
          </a:prstGeom>
          <a:solidFill>
            <a:srgbClr val="E0E1E5">
              <a:alpha val="42767"/>
            </a:srgbClr>
          </a:solidFill>
          <a:ln w="12700">
            <a:miter lim="400000"/>
          </a:ln>
          <a:effectLst>
            <a:outerShdw blurRad="266700" dist="79619" dir="5400000" rotWithShape="0">
              <a:srgbClr val="D5D5D5">
                <a:alpha val="0"/>
              </a:srgbClr>
            </a:outerShdw>
          </a:effectLst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 pitchFamily="2" charset="0"/>
              <a:sym typeface="Helvetica Neue Medium"/>
            </a:endParaRPr>
          </a:p>
        </p:txBody>
      </p:sp>
      <p:grpSp>
        <p:nvGrpSpPr>
          <p:cNvPr id="9" name="Group">
            <a:extLst>
              <a:ext uri="{FF2B5EF4-FFF2-40B4-BE49-F238E27FC236}">
                <a16:creationId xmlns:a16="http://schemas.microsoft.com/office/drawing/2014/main" id="{7FA62890-9793-E210-56FB-6FF967FE9406}"/>
              </a:ext>
            </a:extLst>
          </p:cNvPr>
          <p:cNvGrpSpPr/>
          <p:nvPr/>
        </p:nvGrpSpPr>
        <p:grpSpPr>
          <a:xfrm>
            <a:off x="2092325" y="1748400"/>
            <a:ext cx="6745439" cy="1967728"/>
            <a:chOff x="0" y="0"/>
            <a:chExt cx="17987835" cy="5247272"/>
          </a:xfrm>
        </p:grpSpPr>
        <p:sp>
          <p:nvSpPr>
            <p:cNvPr id="10" name="Line">
              <a:extLst>
                <a:ext uri="{FF2B5EF4-FFF2-40B4-BE49-F238E27FC236}">
                  <a16:creationId xmlns:a16="http://schemas.microsoft.com/office/drawing/2014/main" id="{AAA010E0-B06F-458E-D9E6-C13484BBE12E}"/>
                </a:ext>
              </a:extLst>
            </p:cNvPr>
            <p:cNvSpPr/>
            <p:nvPr/>
          </p:nvSpPr>
          <p:spPr>
            <a:xfrm flipV="1">
              <a:off x="-1" y="0"/>
              <a:ext cx="2" cy="5221071"/>
            </a:xfrm>
            <a:prstGeom prst="line">
              <a:avLst/>
            </a:prstGeom>
            <a:noFill/>
            <a:ln w="12700" cap="flat">
              <a:solidFill>
                <a:srgbClr val="E0E1E5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675" b="0" i="0" u="none" strike="noStrike" kern="1200" cap="none" spc="0" normalizeH="0" baseline="0" noProof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endParaRPr>
            </a:p>
          </p:txBody>
        </p:sp>
        <p:sp>
          <p:nvSpPr>
            <p:cNvPr id="11" name="Line">
              <a:extLst>
                <a:ext uri="{FF2B5EF4-FFF2-40B4-BE49-F238E27FC236}">
                  <a16:creationId xmlns:a16="http://schemas.microsoft.com/office/drawing/2014/main" id="{83D9B1D4-86EB-87D6-E607-A0CCF14BBF6F}"/>
                </a:ext>
              </a:extLst>
            </p:cNvPr>
            <p:cNvSpPr/>
            <p:nvPr/>
          </p:nvSpPr>
          <p:spPr>
            <a:xfrm flipV="1">
              <a:off x="711200" y="0"/>
              <a:ext cx="1" cy="5221071"/>
            </a:xfrm>
            <a:prstGeom prst="line">
              <a:avLst/>
            </a:prstGeom>
            <a:noFill/>
            <a:ln w="12700" cap="flat">
              <a:solidFill>
                <a:srgbClr val="E0E1E5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675" b="0" i="0" u="none" strike="noStrike" kern="1200" cap="none" spc="0" normalizeH="0" baseline="0" noProof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endParaRPr>
            </a:p>
          </p:txBody>
        </p:sp>
        <p:sp>
          <p:nvSpPr>
            <p:cNvPr id="12" name="Line">
              <a:extLst>
                <a:ext uri="{FF2B5EF4-FFF2-40B4-BE49-F238E27FC236}">
                  <a16:creationId xmlns:a16="http://schemas.microsoft.com/office/drawing/2014/main" id="{4EFBFCCB-C59A-95A6-5308-5C8F5EFC5DBD}"/>
                </a:ext>
              </a:extLst>
            </p:cNvPr>
            <p:cNvSpPr/>
            <p:nvPr/>
          </p:nvSpPr>
          <p:spPr>
            <a:xfrm flipV="1">
              <a:off x="1432780" y="0"/>
              <a:ext cx="1" cy="5221071"/>
            </a:xfrm>
            <a:prstGeom prst="line">
              <a:avLst/>
            </a:prstGeom>
            <a:noFill/>
            <a:ln w="12700" cap="flat">
              <a:solidFill>
                <a:srgbClr val="E0E1E5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675" b="0" i="0" u="none" strike="noStrike" kern="1200" cap="none" spc="0" normalizeH="0" baseline="0" noProof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endParaRPr>
            </a:p>
          </p:txBody>
        </p:sp>
        <p:sp>
          <p:nvSpPr>
            <p:cNvPr id="13" name="Line">
              <a:extLst>
                <a:ext uri="{FF2B5EF4-FFF2-40B4-BE49-F238E27FC236}">
                  <a16:creationId xmlns:a16="http://schemas.microsoft.com/office/drawing/2014/main" id="{85002353-D2CB-636E-FBD5-FECD1A40A59D}"/>
                </a:ext>
              </a:extLst>
            </p:cNvPr>
            <p:cNvSpPr/>
            <p:nvPr/>
          </p:nvSpPr>
          <p:spPr>
            <a:xfrm flipV="1">
              <a:off x="2156680" y="0"/>
              <a:ext cx="1" cy="5221071"/>
            </a:xfrm>
            <a:prstGeom prst="line">
              <a:avLst/>
            </a:prstGeom>
            <a:noFill/>
            <a:ln w="12700" cap="flat">
              <a:solidFill>
                <a:srgbClr val="E0E1E5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675" b="0" i="0" u="none" strike="noStrike" kern="1200" cap="none" spc="0" normalizeH="0" baseline="0" noProof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endParaRPr>
            </a:p>
          </p:txBody>
        </p:sp>
        <p:sp>
          <p:nvSpPr>
            <p:cNvPr id="14" name="Line">
              <a:extLst>
                <a:ext uri="{FF2B5EF4-FFF2-40B4-BE49-F238E27FC236}">
                  <a16:creationId xmlns:a16="http://schemas.microsoft.com/office/drawing/2014/main" id="{AD393FD3-E763-0D44-C5FD-17906ED50056}"/>
                </a:ext>
              </a:extLst>
            </p:cNvPr>
            <p:cNvSpPr/>
            <p:nvPr/>
          </p:nvSpPr>
          <p:spPr>
            <a:xfrm flipV="1">
              <a:off x="2891365" y="0"/>
              <a:ext cx="1" cy="5221071"/>
            </a:xfrm>
            <a:prstGeom prst="line">
              <a:avLst/>
            </a:prstGeom>
            <a:noFill/>
            <a:ln w="12700" cap="flat">
              <a:solidFill>
                <a:srgbClr val="E0E1E5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675" b="0" i="0" u="none" strike="noStrike" kern="1200" cap="none" spc="0" normalizeH="0" baseline="0" noProof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endParaRPr>
            </a:p>
          </p:txBody>
        </p:sp>
        <p:sp>
          <p:nvSpPr>
            <p:cNvPr id="15" name="Line">
              <a:extLst>
                <a:ext uri="{FF2B5EF4-FFF2-40B4-BE49-F238E27FC236}">
                  <a16:creationId xmlns:a16="http://schemas.microsoft.com/office/drawing/2014/main" id="{43C85FF5-11F3-C4A6-B0D5-45C97ADFFE21}"/>
                </a:ext>
              </a:extLst>
            </p:cNvPr>
            <p:cNvSpPr/>
            <p:nvPr/>
          </p:nvSpPr>
          <p:spPr>
            <a:xfrm flipV="1">
              <a:off x="3602565" y="0"/>
              <a:ext cx="1" cy="5221071"/>
            </a:xfrm>
            <a:prstGeom prst="line">
              <a:avLst/>
            </a:prstGeom>
            <a:noFill/>
            <a:ln w="12700" cap="flat">
              <a:solidFill>
                <a:srgbClr val="E0E1E5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675" b="0" i="0" u="none" strike="noStrike" kern="1200" cap="none" spc="0" normalizeH="0" baseline="0" noProof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endParaRPr>
            </a:p>
          </p:txBody>
        </p:sp>
        <p:sp>
          <p:nvSpPr>
            <p:cNvPr id="16" name="Line">
              <a:extLst>
                <a:ext uri="{FF2B5EF4-FFF2-40B4-BE49-F238E27FC236}">
                  <a16:creationId xmlns:a16="http://schemas.microsoft.com/office/drawing/2014/main" id="{FFBBC6C8-989D-CE37-F334-8833DED39943}"/>
                </a:ext>
              </a:extLst>
            </p:cNvPr>
            <p:cNvSpPr/>
            <p:nvPr/>
          </p:nvSpPr>
          <p:spPr>
            <a:xfrm flipV="1">
              <a:off x="4324146" y="0"/>
              <a:ext cx="1" cy="5221071"/>
            </a:xfrm>
            <a:prstGeom prst="line">
              <a:avLst/>
            </a:prstGeom>
            <a:noFill/>
            <a:ln w="12700" cap="flat">
              <a:solidFill>
                <a:srgbClr val="E0E1E5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675" b="0" i="0" u="none" strike="noStrike" kern="1200" cap="none" spc="0" normalizeH="0" baseline="0" noProof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endParaRPr>
            </a:p>
          </p:txBody>
        </p:sp>
        <p:sp>
          <p:nvSpPr>
            <p:cNvPr id="17" name="Line">
              <a:extLst>
                <a:ext uri="{FF2B5EF4-FFF2-40B4-BE49-F238E27FC236}">
                  <a16:creationId xmlns:a16="http://schemas.microsoft.com/office/drawing/2014/main" id="{4E495131-E920-3127-BCD0-77AEC14A22EE}"/>
                </a:ext>
              </a:extLst>
            </p:cNvPr>
            <p:cNvSpPr/>
            <p:nvPr/>
          </p:nvSpPr>
          <p:spPr>
            <a:xfrm flipV="1">
              <a:off x="5048046" y="0"/>
              <a:ext cx="1" cy="5221071"/>
            </a:xfrm>
            <a:prstGeom prst="line">
              <a:avLst/>
            </a:prstGeom>
            <a:noFill/>
            <a:ln w="12700" cap="flat">
              <a:solidFill>
                <a:srgbClr val="E0E1E5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675" b="0" i="0" u="none" strike="noStrike" kern="1200" cap="none" spc="0" normalizeH="0" baseline="0" noProof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endParaRPr>
            </a:p>
          </p:txBody>
        </p:sp>
        <p:sp>
          <p:nvSpPr>
            <p:cNvPr id="18" name="Line">
              <a:extLst>
                <a:ext uri="{FF2B5EF4-FFF2-40B4-BE49-F238E27FC236}">
                  <a16:creationId xmlns:a16="http://schemas.microsoft.com/office/drawing/2014/main" id="{5EF3DB3B-1955-4166-69D2-961E295AA74C}"/>
                </a:ext>
              </a:extLst>
            </p:cNvPr>
            <p:cNvSpPr/>
            <p:nvPr/>
          </p:nvSpPr>
          <p:spPr>
            <a:xfrm flipV="1">
              <a:off x="5752142" y="26201"/>
              <a:ext cx="1" cy="5221072"/>
            </a:xfrm>
            <a:prstGeom prst="line">
              <a:avLst/>
            </a:prstGeom>
            <a:noFill/>
            <a:ln w="12700" cap="flat">
              <a:solidFill>
                <a:srgbClr val="E0E1E5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675" b="0" i="0" u="none" strike="noStrike" kern="1200" cap="none" spc="0" normalizeH="0" baseline="0" noProof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endParaRPr>
            </a:p>
          </p:txBody>
        </p:sp>
        <p:sp>
          <p:nvSpPr>
            <p:cNvPr id="19" name="Line">
              <a:extLst>
                <a:ext uri="{FF2B5EF4-FFF2-40B4-BE49-F238E27FC236}">
                  <a16:creationId xmlns:a16="http://schemas.microsoft.com/office/drawing/2014/main" id="{FCE4CFA6-18DF-36BB-EA8B-8B082BDFAB5E}"/>
                </a:ext>
              </a:extLst>
            </p:cNvPr>
            <p:cNvSpPr/>
            <p:nvPr/>
          </p:nvSpPr>
          <p:spPr>
            <a:xfrm flipV="1">
              <a:off x="6463342" y="26201"/>
              <a:ext cx="1" cy="5221072"/>
            </a:xfrm>
            <a:prstGeom prst="line">
              <a:avLst/>
            </a:prstGeom>
            <a:noFill/>
            <a:ln w="12700" cap="flat">
              <a:solidFill>
                <a:srgbClr val="E0E1E5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675" b="0" i="0" u="none" strike="noStrike" kern="1200" cap="none" spc="0" normalizeH="0" baseline="0" noProof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endParaRPr>
            </a:p>
          </p:txBody>
        </p:sp>
        <p:sp>
          <p:nvSpPr>
            <p:cNvPr id="20" name="Line">
              <a:extLst>
                <a:ext uri="{FF2B5EF4-FFF2-40B4-BE49-F238E27FC236}">
                  <a16:creationId xmlns:a16="http://schemas.microsoft.com/office/drawing/2014/main" id="{91E6E8F1-015D-8779-F6B6-7FE96AE43817}"/>
                </a:ext>
              </a:extLst>
            </p:cNvPr>
            <p:cNvSpPr/>
            <p:nvPr/>
          </p:nvSpPr>
          <p:spPr>
            <a:xfrm flipV="1">
              <a:off x="7184922" y="26201"/>
              <a:ext cx="1" cy="5221072"/>
            </a:xfrm>
            <a:prstGeom prst="line">
              <a:avLst/>
            </a:prstGeom>
            <a:noFill/>
            <a:ln w="12700" cap="flat">
              <a:solidFill>
                <a:srgbClr val="E0E1E5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675" b="0" i="0" u="none" strike="noStrike" kern="1200" cap="none" spc="0" normalizeH="0" baseline="0" noProof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endParaRPr>
            </a:p>
          </p:txBody>
        </p:sp>
        <p:sp>
          <p:nvSpPr>
            <p:cNvPr id="21" name="Line">
              <a:extLst>
                <a:ext uri="{FF2B5EF4-FFF2-40B4-BE49-F238E27FC236}">
                  <a16:creationId xmlns:a16="http://schemas.microsoft.com/office/drawing/2014/main" id="{31F1FE47-8E44-C63E-5556-3AA02E5E34C5}"/>
                </a:ext>
              </a:extLst>
            </p:cNvPr>
            <p:cNvSpPr/>
            <p:nvPr/>
          </p:nvSpPr>
          <p:spPr>
            <a:xfrm flipV="1">
              <a:off x="7908822" y="26201"/>
              <a:ext cx="1" cy="5221072"/>
            </a:xfrm>
            <a:prstGeom prst="line">
              <a:avLst/>
            </a:prstGeom>
            <a:noFill/>
            <a:ln w="12700" cap="flat">
              <a:solidFill>
                <a:srgbClr val="E0E1E5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675" b="0" i="0" u="none" strike="noStrike" kern="1200" cap="none" spc="0" normalizeH="0" baseline="0" noProof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endParaRPr>
            </a:p>
          </p:txBody>
        </p:sp>
        <p:sp>
          <p:nvSpPr>
            <p:cNvPr id="22" name="Line">
              <a:extLst>
                <a:ext uri="{FF2B5EF4-FFF2-40B4-BE49-F238E27FC236}">
                  <a16:creationId xmlns:a16="http://schemas.microsoft.com/office/drawing/2014/main" id="{1FBE81E2-0A57-342B-BFCE-765B6D6AD47E}"/>
                </a:ext>
              </a:extLst>
            </p:cNvPr>
            <p:cNvSpPr/>
            <p:nvPr/>
          </p:nvSpPr>
          <p:spPr>
            <a:xfrm flipV="1">
              <a:off x="8643507" y="26201"/>
              <a:ext cx="1" cy="5221072"/>
            </a:xfrm>
            <a:prstGeom prst="line">
              <a:avLst/>
            </a:prstGeom>
            <a:noFill/>
            <a:ln w="12700" cap="flat">
              <a:solidFill>
                <a:srgbClr val="E0E1E5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675" b="0" i="0" u="none" strike="noStrike" kern="1200" cap="none" spc="0" normalizeH="0" baseline="0" noProof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endParaRPr>
            </a:p>
          </p:txBody>
        </p:sp>
        <p:sp>
          <p:nvSpPr>
            <p:cNvPr id="23" name="Line">
              <a:extLst>
                <a:ext uri="{FF2B5EF4-FFF2-40B4-BE49-F238E27FC236}">
                  <a16:creationId xmlns:a16="http://schemas.microsoft.com/office/drawing/2014/main" id="{BEA68C33-F075-C0F1-0F4B-9F0871B51A00}"/>
                </a:ext>
              </a:extLst>
            </p:cNvPr>
            <p:cNvSpPr/>
            <p:nvPr/>
          </p:nvSpPr>
          <p:spPr>
            <a:xfrm flipV="1">
              <a:off x="9354707" y="26201"/>
              <a:ext cx="1" cy="5221072"/>
            </a:xfrm>
            <a:prstGeom prst="line">
              <a:avLst/>
            </a:prstGeom>
            <a:noFill/>
            <a:ln w="12700" cap="flat">
              <a:solidFill>
                <a:srgbClr val="E0E1E5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675" b="0" i="0" u="none" strike="noStrike" kern="1200" cap="none" spc="0" normalizeH="0" baseline="0" noProof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endParaRPr>
            </a:p>
          </p:txBody>
        </p:sp>
        <p:sp>
          <p:nvSpPr>
            <p:cNvPr id="24" name="Line">
              <a:extLst>
                <a:ext uri="{FF2B5EF4-FFF2-40B4-BE49-F238E27FC236}">
                  <a16:creationId xmlns:a16="http://schemas.microsoft.com/office/drawing/2014/main" id="{831C96B4-BE3B-0644-EA7A-BC43A6DBC2A9}"/>
                </a:ext>
              </a:extLst>
            </p:cNvPr>
            <p:cNvSpPr/>
            <p:nvPr/>
          </p:nvSpPr>
          <p:spPr>
            <a:xfrm flipV="1">
              <a:off x="10076288" y="26201"/>
              <a:ext cx="1" cy="5221072"/>
            </a:xfrm>
            <a:prstGeom prst="line">
              <a:avLst/>
            </a:prstGeom>
            <a:noFill/>
            <a:ln w="12700" cap="flat">
              <a:solidFill>
                <a:srgbClr val="E0E1E5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675" b="0" i="0" u="none" strike="noStrike" kern="1200" cap="none" spc="0" normalizeH="0" baseline="0" noProof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endParaRPr>
            </a:p>
          </p:txBody>
        </p:sp>
        <p:sp>
          <p:nvSpPr>
            <p:cNvPr id="25" name="Line">
              <a:extLst>
                <a:ext uri="{FF2B5EF4-FFF2-40B4-BE49-F238E27FC236}">
                  <a16:creationId xmlns:a16="http://schemas.microsoft.com/office/drawing/2014/main" id="{1F0E6BE6-8C66-2496-D57F-73DD8331EC49}"/>
                </a:ext>
              </a:extLst>
            </p:cNvPr>
            <p:cNvSpPr/>
            <p:nvPr/>
          </p:nvSpPr>
          <p:spPr>
            <a:xfrm flipV="1">
              <a:off x="10800188" y="26201"/>
              <a:ext cx="1" cy="5221072"/>
            </a:xfrm>
            <a:prstGeom prst="line">
              <a:avLst/>
            </a:prstGeom>
            <a:noFill/>
            <a:ln w="12700" cap="flat">
              <a:solidFill>
                <a:srgbClr val="E0E1E5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675" b="0" i="0" u="none" strike="noStrike" kern="1200" cap="none" spc="0" normalizeH="0" baseline="0" noProof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endParaRPr>
            </a:p>
          </p:txBody>
        </p:sp>
        <p:sp>
          <p:nvSpPr>
            <p:cNvPr id="26" name="Line">
              <a:extLst>
                <a:ext uri="{FF2B5EF4-FFF2-40B4-BE49-F238E27FC236}">
                  <a16:creationId xmlns:a16="http://schemas.microsoft.com/office/drawing/2014/main" id="{6912274A-34EA-60EB-DFF6-612615B69BC0}"/>
                </a:ext>
              </a:extLst>
            </p:cNvPr>
            <p:cNvSpPr/>
            <p:nvPr/>
          </p:nvSpPr>
          <p:spPr>
            <a:xfrm flipV="1">
              <a:off x="11527364" y="26201"/>
              <a:ext cx="1" cy="5221072"/>
            </a:xfrm>
            <a:prstGeom prst="line">
              <a:avLst/>
            </a:prstGeom>
            <a:noFill/>
            <a:ln w="12700" cap="flat">
              <a:solidFill>
                <a:srgbClr val="E0E1E5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675" b="0" i="0" u="none" strike="noStrike" kern="1200" cap="none" spc="0" normalizeH="0" baseline="0" noProof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endParaRPr>
            </a:p>
          </p:txBody>
        </p:sp>
        <p:sp>
          <p:nvSpPr>
            <p:cNvPr id="27" name="Line">
              <a:extLst>
                <a:ext uri="{FF2B5EF4-FFF2-40B4-BE49-F238E27FC236}">
                  <a16:creationId xmlns:a16="http://schemas.microsoft.com/office/drawing/2014/main" id="{2CEB7BD3-5F4D-AD51-00DE-7C0FD666AEC0}"/>
                </a:ext>
              </a:extLst>
            </p:cNvPr>
            <p:cNvSpPr/>
            <p:nvPr/>
          </p:nvSpPr>
          <p:spPr>
            <a:xfrm flipV="1">
              <a:off x="12238564" y="26201"/>
              <a:ext cx="1" cy="5221072"/>
            </a:xfrm>
            <a:prstGeom prst="line">
              <a:avLst/>
            </a:prstGeom>
            <a:noFill/>
            <a:ln w="12700" cap="flat">
              <a:solidFill>
                <a:srgbClr val="E0E1E5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675" b="0" i="0" u="none" strike="noStrike" kern="1200" cap="none" spc="0" normalizeH="0" baseline="0" noProof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endParaRPr>
            </a:p>
          </p:txBody>
        </p:sp>
        <p:sp>
          <p:nvSpPr>
            <p:cNvPr id="28" name="Line">
              <a:extLst>
                <a:ext uri="{FF2B5EF4-FFF2-40B4-BE49-F238E27FC236}">
                  <a16:creationId xmlns:a16="http://schemas.microsoft.com/office/drawing/2014/main" id="{2C03A142-EFA1-8F37-0BA0-2A2C7434ACC1}"/>
                </a:ext>
              </a:extLst>
            </p:cNvPr>
            <p:cNvSpPr/>
            <p:nvPr/>
          </p:nvSpPr>
          <p:spPr>
            <a:xfrm flipV="1">
              <a:off x="12960145" y="26201"/>
              <a:ext cx="1" cy="5221072"/>
            </a:xfrm>
            <a:prstGeom prst="line">
              <a:avLst/>
            </a:prstGeom>
            <a:noFill/>
            <a:ln w="12700" cap="flat">
              <a:solidFill>
                <a:srgbClr val="E0E1E5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675" b="0" i="0" u="none" strike="noStrike" kern="1200" cap="none" spc="0" normalizeH="0" baseline="0" noProof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endParaRPr>
            </a:p>
          </p:txBody>
        </p:sp>
        <p:sp>
          <p:nvSpPr>
            <p:cNvPr id="29" name="Line">
              <a:extLst>
                <a:ext uri="{FF2B5EF4-FFF2-40B4-BE49-F238E27FC236}">
                  <a16:creationId xmlns:a16="http://schemas.microsoft.com/office/drawing/2014/main" id="{9B5A5684-113E-4A2E-E240-B6C4CEE185C7}"/>
                </a:ext>
              </a:extLst>
            </p:cNvPr>
            <p:cNvSpPr/>
            <p:nvPr/>
          </p:nvSpPr>
          <p:spPr>
            <a:xfrm flipV="1">
              <a:off x="13684045" y="26201"/>
              <a:ext cx="1" cy="5221072"/>
            </a:xfrm>
            <a:prstGeom prst="line">
              <a:avLst/>
            </a:prstGeom>
            <a:noFill/>
            <a:ln w="12700" cap="flat">
              <a:solidFill>
                <a:srgbClr val="E0E1E5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675" b="0" i="0" u="none" strike="noStrike" kern="1200" cap="none" spc="0" normalizeH="0" baseline="0" noProof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endParaRPr>
            </a:p>
          </p:txBody>
        </p:sp>
        <p:sp>
          <p:nvSpPr>
            <p:cNvPr id="30" name="Line">
              <a:extLst>
                <a:ext uri="{FF2B5EF4-FFF2-40B4-BE49-F238E27FC236}">
                  <a16:creationId xmlns:a16="http://schemas.microsoft.com/office/drawing/2014/main" id="{825AAAD8-1776-E28A-C8EC-EC1B15E8EF3D}"/>
                </a:ext>
              </a:extLst>
            </p:cNvPr>
            <p:cNvSpPr/>
            <p:nvPr/>
          </p:nvSpPr>
          <p:spPr>
            <a:xfrm flipV="1">
              <a:off x="14418730" y="26201"/>
              <a:ext cx="1" cy="5221072"/>
            </a:xfrm>
            <a:prstGeom prst="line">
              <a:avLst/>
            </a:prstGeom>
            <a:noFill/>
            <a:ln w="12700" cap="flat">
              <a:solidFill>
                <a:srgbClr val="E0E1E5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675" b="0" i="0" u="none" strike="noStrike" kern="1200" cap="none" spc="0" normalizeH="0" baseline="0" noProof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endParaRPr>
            </a:p>
          </p:txBody>
        </p:sp>
        <p:sp>
          <p:nvSpPr>
            <p:cNvPr id="31" name="Line">
              <a:extLst>
                <a:ext uri="{FF2B5EF4-FFF2-40B4-BE49-F238E27FC236}">
                  <a16:creationId xmlns:a16="http://schemas.microsoft.com/office/drawing/2014/main" id="{BBA7B727-B3B2-545F-4492-8E9341E30853}"/>
                </a:ext>
              </a:extLst>
            </p:cNvPr>
            <p:cNvSpPr/>
            <p:nvPr/>
          </p:nvSpPr>
          <p:spPr>
            <a:xfrm flipV="1">
              <a:off x="15129930" y="26201"/>
              <a:ext cx="1" cy="5221072"/>
            </a:xfrm>
            <a:prstGeom prst="line">
              <a:avLst/>
            </a:prstGeom>
            <a:noFill/>
            <a:ln w="12700" cap="flat">
              <a:solidFill>
                <a:srgbClr val="E0E1E5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675" b="0" i="0" u="none" strike="noStrike" kern="1200" cap="none" spc="0" normalizeH="0" baseline="0" noProof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endParaRPr>
            </a:p>
          </p:txBody>
        </p:sp>
        <p:sp>
          <p:nvSpPr>
            <p:cNvPr id="32" name="Line">
              <a:extLst>
                <a:ext uri="{FF2B5EF4-FFF2-40B4-BE49-F238E27FC236}">
                  <a16:creationId xmlns:a16="http://schemas.microsoft.com/office/drawing/2014/main" id="{B3E4CDF9-9BE4-8C7E-E53A-1568BD8D8229}"/>
                </a:ext>
              </a:extLst>
            </p:cNvPr>
            <p:cNvSpPr/>
            <p:nvPr/>
          </p:nvSpPr>
          <p:spPr>
            <a:xfrm flipV="1">
              <a:off x="15818050" y="26201"/>
              <a:ext cx="1" cy="5221072"/>
            </a:xfrm>
            <a:prstGeom prst="line">
              <a:avLst/>
            </a:prstGeom>
            <a:noFill/>
            <a:ln w="12700" cap="flat">
              <a:solidFill>
                <a:srgbClr val="E0E1E5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675" b="0" i="0" u="none" strike="noStrike" kern="1200" cap="none" spc="0" normalizeH="0" baseline="0" noProof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endParaRPr>
            </a:p>
          </p:txBody>
        </p:sp>
        <p:sp>
          <p:nvSpPr>
            <p:cNvPr id="33" name="Line">
              <a:extLst>
                <a:ext uri="{FF2B5EF4-FFF2-40B4-BE49-F238E27FC236}">
                  <a16:creationId xmlns:a16="http://schemas.microsoft.com/office/drawing/2014/main" id="{9F47D110-B61C-A1E6-3F51-1DB4E9557B75}"/>
                </a:ext>
              </a:extLst>
            </p:cNvPr>
            <p:cNvSpPr/>
            <p:nvPr/>
          </p:nvSpPr>
          <p:spPr>
            <a:xfrm flipV="1">
              <a:off x="16541950" y="26201"/>
              <a:ext cx="1" cy="5221072"/>
            </a:xfrm>
            <a:prstGeom prst="line">
              <a:avLst/>
            </a:prstGeom>
            <a:noFill/>
            <a:ln w="12700" cap="flat">
              <a:solidFill>
                <a:srgbClr val="E0E1E5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675" b="0" i="0" u="none" strike="noStrike" kern="1200" cap="none" spc="0" normalizeH="0" baseline="0" noProof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endParaRPr>
            </a:p>
          </p:txBody>
        </p:sp>
        <p:sp>
          <p:nvSpPr>
            <p:cNvPr id="34" name="Line">
              <a:extLst>
                <a:ext uri="{FF2B5EF4-FFF2-40B4-BE49-F238E27FC236}">
                  <a16:creationId xmlns:a16="http://schemas.microsoft.com/office/drawing/2014/main" id="{A782A48C-E232-93B2-3648-42DFF44C837E}"/>
                </a:ext>
              </a:extLst>
            </p:cNvPr>
            <p:cNvSpPr/>
            <p:nvPr/>
          </p:nvSpPr>
          <p:spPr>
            <a:xfrm flipV="1">
              <a:off x="17276635" y="26201"/>
              <a:ext cx="1" cy="5221072"/>
            </a:xfrm>
            <a:prstGeom prst="line">
              <a:avLst/>
            </a:prstGeom>
            <a:noFill/>
            <a:ln w="12700" cap="flat">
              <a:solidFill>
                <a:srgbClr val="E0E1E5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675" b="0" i="0" u="none" strike="noStrike" kern="1200" cap="none" spc="0" normalizeH="0" baseline="0" noProof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endParaRPr>
            </a:p>
          </p:txBody>
        </p:sp>
        <p:sp>
          <p:nvSpPr>
            <p:cNvPr id="35" name="Line">
              <a:extLst>
                <a:ext uri="{FF2B5EF4-FFF2-40B4-BE49-F238E27FC236}">
                  <a16:creationId xmlns:a16="http://schemas.microsoft.com/office/drawing/2014/main" id="{6CD0292B-CA11-DD58-A7CD-1F1640B40C1F}"/>
                </a:ext>
              </a:extLst>
            </p:cNvPr>
            <p:cNvSpPr/>
            <p:nvPr/>
          </p:nvSpPr>
          <p:spPr>
            <a:xfrm flipV="1">
              <a:off x="17987835" y="26201"/>
              <a:ext cx="1" cy="5221072"/>
            </a:xfrm>
            <a:prstGeom prst="line">
              <a:avLst/>
            </a:prstGeom>
            <a:noFill/>
            <a:ln w="12700" cap="flat">
              <a:solidFill>
                <a:srgbClr val="E0E1E5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675" b="0" i="0" u="none" strike="noStrike" kern="1200" cap="none" spc="0" normalizeH="0" baseline="0" noProof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endParaRPr>
            </a:p>
          </p:txBody>
        </p:sp>
      </p:grpSp>
      <p:sp>
        <p:nvSpPr>
          <p:cNvPr id="36" name="PRODUCT DEVELOPMENT AND ROLLOUT">
            <a:extLst>
              <a:ext uri="{FF2B5EF4-FFF2-40B4-BE49-F238E27FC236}">
                <a16:creationId xmlns:a16="http://schemas.microsoft.com/office/drawing/2014/main" id="{80C0B7DB-48BE-8975-6B85-1641B3DC2A29}"/>
              </a:ext>
            </a:extLst>
          </p:cNvPr>
          <p:cNvSpPr txBox="1"/>
          <p:nvPr/>
        </p:nvSpPr>
        <p:spPr>
          <a:xfrm>
            <a:off x="359816" y="277175"/>
            <a:ext cx="2598714" cy="7857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9050" tIns="19050" rIns="19050" bIns="19050">
            <a:spAutoFit/>
          </a:bodyPr>
          <a:lstStyle>
            <a:lvl1pPr algn="l">
              <a:lnSpc>
                <a:spcPts val="7500"/>
              </a:lnSpc>
              <a:defRPr sz="1800" spc="90">
                <a:solidFill>
                  <a:srgbClr val="4385F7"/>
                </a:solidFill>
                <a:latin typeface="Poppins Medium"/>
                <a:ea typeface="Poppins Medium"/>
                <a:cs typeface="Poppins Medium"/>
                <a:sym typeface="Poppins Medium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7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675" b="0" i="0" u="none" strike="noStrike" kern="1200" cap="none" spc="90" normalizeH="0" baseline="0" noProof="0" dirty="0">
                <a:ln>
                  <a:noFill/>
                </a:ln>
                <a:solidFill>
                  <a:srgbClr val="4385F7"/>
                </a:solidFill>
                <a:effectLst/>
                <a:uLnTx/>
                <a:uFillTx/>
                <a:latin typeface="Nunito Sans" pitchFamily="2" charset="0"/>
                <a:cs typeface="Poppins Medium"/>
                <a:sym typeface="Poppins Medium"/>
              </a:rPr>
              <a:t>PRODUCT DEVELOPMENT AND ROLLOUT</a:t>
            </a:r>
          </a:p>
        </p:txBody>
      </p:sp>
      <p:sp>
        <p:nvSpPr>
          <p:cNvPr id="37" name="2021">
            <a:extLst>
              <a:ext uri="{FF2B5EF4-FFF2-40B4-BE49-F238E27FC236}">
                <a16:creationId xmlns:a16="http://schemas.microsoft.com/office/drawing/2014/main" id="{8F15FDB6-01CC-BEAF-B275-ABBBBAC63820}"/>
              </a:ext>
            </a:extLst>
          </p:cNvPr>
          <p:cNvSpPr txBox="1"/>
          <p:nvPr/>
        </p:nvSpPr>
        <p:spPr>
          <a:xfrm>
            <a:off x="1821533" y="1181456"/>
            <a:ext cx="243656" cy="142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>
                <a:solidFill>
                  <a:srgbClr val="1D1143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675" b="0" i="0" u="none" strike="noStrike" kern="1200" cap="none" spc="0" normalizeH="0" baseline="0" noProof="0" dirty="0">
                <a:ln>
                  <a:noFill/>
                </a:ln>
                <a:solidFill>
                  <a:srgbClr val="1D1143"/>
                </a:solidFill>
                <a:effectLst/>
                <a:uLnTx/>
                <a:uFillTx/>
                <a:latin typeface="Poppins SemiBold"/>
                <a:cs typeface="Poppins SemiBold"/>
                <a:sym typeface="Poppins SemiBold"/>
              </a:rPr>
              <a:t>202</a:t>
            </a:r>
            <a:r>
              <a:rPr kumimoji="0" lang="en-GB" sz="675" b="0" i="0" u="none" strike="noStrike" kern="1200" cap="none" spc="0" normalizeH="0" baseline="0" noProof="0" dirty="0">
                <a:ln>
                  <a:noFill/>
                </a:ln>
                <a:solidFill>
                  <a:srgbClr val="1D1143"/>
                </a:solidFill>
                <a:effectLst/>
                <a:uLnTx/>
                <a:uFillTx/>
                <a:latin typeface="Poppins SemiBold"/>
                <a:cs typeface="Poppins SemiBold"/>
                <a:sym typeface="Poppins SemiBold"/>
              </a:rPr>
              <a:t>2</a:t>
            </a:r>
            <a:endParaRPr kumimoji="0" sz="675" b="0" i="0" u="none" strike="noStrike" kern="1200" cap="none" spc="0" normalizeH="0" baseline="0" noProof="0" dirty="0">
              <a:ln>
                <a:noFill/>
              </a:ln>
              <a:solidFill>
                <a:srgbClr val="1D1143"/>
              </a:solidFill>
              <a:effectLst/>
              <a:uLnTx/>
              <a:uFillTx/>
              <a:latin typeface="Poppins SemiBold"/>
              <a:cs typeface="Poppins SemiBold"/>
              <a:sym typeface="Poppins SemiBold"/>
            </a:endParaRPr>
          </a:p>
        </p:txBody>
      </p:sp>
      <p:sp>
        <p:nvSpPr>
          <p:cNvPr id="38" name="Circle">
            <a:extLst>
              <a:ext uri="{FF2B5EF4-FFF2-40B4-BE49-F238E27FC236}">
                <a16:creationId xmlns:a16="http://schemas.microsoft.com/office/drawing/2014/main" id="{79D60788-4E59-3377-8FAA-BA3754FA625C}"/>
              </a:ext>
            </a:extLst>
          </p:cNvPr>
          <p:cNvSpPr/>
          <p:nvPr/>
        </p:nvSpPr>
        <p:spPr>
          <a:xfrm>
            <a:off x="1837748" y="1431293"/>
            <a:ext cx="239280" cy="239280"/>
          </a:xfrm>
          <a:prstGeom prst="ellipse">
            <a:avLst/>
          </a:prstGeom>
          <a:solidFill>
            <a:srgbClr val="4385F7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</a:endParaRPr>
          </a:p>
        </p:txBody>
      </p:sp>
      <p:sp>
        <p:nvSpPr>
          <p:cNvPr id="39" name="05">
            <a:extLst>
              <a:ext uri="{FF2B5EF4-FFF2-40B4-BE49-F238E27FC236}">
                <a16:creationId xmlns:a16="http://schemas.microsoft.com/office/drawing/2014/main" id="{21F8C182-1A7C-15E3-1ADE-B2F117E2E1D1}"/>
              </a:ext>
            </a:extLst>
          </p:cNvPr>
          <p:cNvSpPr txBox="1"/>
          <p:nvPr/>
        </p:nvSpPr>
        <p:spPr>
          <a:xfrm>
            <a:off x="1873831" y="1479759"/>
            <a:ext cx="134652" cy="142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6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0</a:t>
            </a:r>
            <a:r>
              <a:rPr kumimoji="0" lang="en-GB" sz="6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4</a:t>
            </a:r>
            <a:endParaRPr kumimoji="0" sz="67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/>
              <a:ea typeface="+mn-ea"/>
              <a:cs typeface="+mn-cs"/>
            </a:endParaRPr>
          </a:p>
        </p:txBody>
      </p:sp>
      <p:sp>
        <p:nvSpPr>
          <p:cNvPr id="40" name="Circle">
            <a:extLst>
              <a:ext uri="{FF2B5EF4-FFF2-40B4-BE49-F238E27FC236}">
                <a16:creationId xmlns:a16="http://schemas.microsoft.com/office/drawing/2014/main" id="{C25B6B71-4CB5-D122-FA1F-3AA3EABE15A8}"/>
              </a:ext>
            </a:extLst>
          </p:cNvPr>
          <p:cNvSpPr/>
          <p:nvPr/>
        </p:nvSpPr>
        <p:spPr>
          <a:xfrm>
            <a:off x="2107623" y="1431293"/>
            <a:ext cx="239280" cy="239280"/>
          </a:xfrm>
          <a:prstGeom prst="ellipse">
            <a:avLst/>
          </a:prstGeom>
          <a:solidFill>
            <a:srgbClr val="4385F7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</a:endParaRPr>
          </a:p>
        </p:txBody>
      </p:sp>
      <p:sp>
        <p:nvSpPr>
          <p:cNvPr id="41" name="06">
            <a:extLst>
              <a:ext uri="{FF2B5EF4-FFF2-40B4-BE49-F238E27FC236}">
                <a16:creationId xmlns:a16="http://schemas.microsoft.com/office/drawing/2014/main" id="{EB8D8EFC-C7FB-9391-7392-A5E1DBD894A1}"/>
              </a:ext>
            </a:extLst>
          </p:cNvPr>
          <p:cNvSpPr txBox="1"/>
          <p:nvPr/>
        </p:nvSpPr>
        <p:spPr>
          <a:xfrm>
            <a:off x="2143706" y="1479759"/>
            <a:ext cx="134652" cy="142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6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0</a:t>
            </a:r>
            <a:r>
              <a:rPr kumimoji="0" lang="en-GB" sz="6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5</a:t>
            </a:r>
            <a:endParaRPr kumimoji="0" sz="67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/>
              <a:ea typeface="+mn-ea"/>
              <a:cs typeface="+mn-cs"/>
            </a:endParaRPr>
          </a:p>
        </p:txBody>
      </p:sp>
      <p:sp>
        <p:nvSpPr>
          <p:cNvPr id="42" name="Circle">
            <a:extLst>
              <a:ext uri="{FF2B5EF4-FFF2-40B4-BE49-F238E27FC236}">
                <a16:creationId xmlns:a16="http://schemas.microsoft.com/office/drawing/2014/main" id="{427F3ECE-5C50-D067-C390-4C1FFE0F3065}"/>
              </a:ext>
            </a:extLst>
          </p:cNvPr>
          <p:cNvSpPr/>
          <p:nvPr/>
        </p:nvSpPr>
        <p:spPr>
          <a:xfrm>
            <a:off x="2377497" y="1431293"/>
            <a:ext cx="239280" cy="239280"/>
          </a:xfrm>
          <a:prstGeom prst="ellipse">
            <a:avLst/>
          </a:prstGeom>
          <a:solidFill>
            <a:srgbClr val="4385F7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</a:endParaRPr>
          </a:p>
        </p:txBody>
      </p:sp>
      <p:sp>
        <p:nvSpPr>
          <p:cNvPr id="43" name="07">
            <a:extLst>
              <a:ext uri="{FF2B5EF4-FFF2-40B4-BE49-F238E27FC236}">
                <a16:creationId xmlns:a16="http://schemas.microsoft.com/office/drawing/2014/main" id="{274A88DB-29CF-84B4-2879-E7227CDFC4B6}"/>
              </a:ext>
            </a:extLst>
          </p:cNvPr>
          <p:cNvSpPr txBox="1"/>
          <p:nvPr/>
        </p:nvSpPr>
        <p:spPr>
          <a:xfrm>
            <a:off x="2413580" y="1479759"/>
            <a:ext cx="134652" cy="142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6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0</a:t>
            </a:r>
            <a:r>
              <a:rPr kumimoji="0" lang="en-GB" sz="6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6</a:t>
            </a:r>
            <a:endParaRPr kumimoji="0" sz="67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/>
              <a:ea typeface="+mn-ea"/>
              <a:cs typeface="+mn-cs"/>
            </a:endParaRPr>
          </a:p>
        </p:txBody>
      </p:sp>
      <p:sp>
        <p:nvSpPr>
          <p:cNvPr id="44" name="Circle">
            <a:extLst>
              <a:ext uri="{FF2B5EF4-FFF2-40B4-BE49-F238E27FC236}">
                <a16:creationId xmlns:a16="http://schemas.microsoft.com/office/drawing/2014/main" id="{56572FB9-8EE8-3915-BA19-A10977AE1A6A}"/>
              </a:ext>
            </a:extLst>
          </p:cNvPr>
          <p:cNvSpPr/>
          <p:nvPr/>
        </p:nvSpPr>
        <p:spPr>
          <a:xfrm>
            <a:off x="2647373" y="1431293"/>
            <a:ext cx="239280" cy="239280"/>
          </a:xfrm>
          <a:prstGeom prst="ellipse">
            <a:avLst/>
          </a:prstGeom>
          <a:solidFill>
            <a:srgbClr val="4385F7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</a:endParaRPr>
          </a:p>
        </p:txBody>
      </p:sp>
      <p:sp>
        <p:nvSpPr>
          <p:cNvPr id="45" name="08">
            <a:extLst>
              <a:ext uri="{FF2B5EF4-FFF2-40B4-BE49-F238E27FC236}">
                <a16:creationId xmlns:a16="http://schemas.microsoft.com/office/drawing/2014/main" id="{5A695D3A-CC65-2C33-59C7-F85A9DF1515D}"/>
              </a:ext>
            </a:extLst>
          </p:cNvPr>
          <p:cNvSpPr txBox="1"/>
          <p:nvPr/>
        </p:nvSpPr>
        <p:spPr>
          <a:xfrm>
            <a:off x="2683456" y="1479759"/>
            <a:ext cx="134652" cy="142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6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0</a:t>
            </a:r>
            <a:r>
              <a:rPr kumimoji="0" lang="en-GB" sz="6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7</a:t>
            </a:r>
            <a:endParaRPr kumimoji="0" sz="67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/>
              <a:ea typeface="+mn-ea"/>
              <a:cs typeface="+mn-cs"/>
            </a:endParaRPr>
          </a:p>
        </p:txBody>
      </p:sp>
      <p:sp>
        <p:nvSpPr>
          <p:cNvPr id="46" name="Circle">
            <a:extLst>
              <a:ext uri="{FF2B5EF4-FFF2-40B4-BE49-F238E27FC236}">
                <a16:creationId xmlns:a16="http://schemas.microsoft.com/office/drawing/2014/main" id="{F8E6CE69-59C1-FF2B-E4B3-7F345BFF1A0D}"/>
              </a:ext>
            </a:extLst>
          </p:cNvPr>
          <p:cNvSpPr/>
          <p:nvPr/>
        </p:nvSpPr>
        <p:spPr>
          <a:xfrm>
            <a:off x="2917247" y="1431293"/>
            <a:ext cx="239280" cy="239280"/>
          </a:xfrm>
          <a:prstGeom prst="ellipse">
            <a:avLst/>
          </a:prstGeom>
          <a:solidFill>
            <a:srgbClr val="4385F7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</a:endParaRPr>
          </a:p>
        </p:txBody>
      </p:sp>
      <p:sp>
        <p:nvSpPr>
          <p:cNvPr id="47" name="09">
            <a:extLst>
              <a:ext uri="{FF2B5EF4-FFF2-40B4-BE49-F238E27FC236}">
                <a16:creationId xmlns:a16="http://schemas.microsoft.com/office/drawing/2014/main" id="{4E5DC095-3C36-1A0C-7367-B3C6BF929281}"/>
              </a:ext>
            </a:extLst>
          </p:cNvPr>
          <p:cNvSpPr txBox="1"/>
          <p:nvPr/>
        </p:nvSpPr>
        <p:spPr>
          <a:xfrm>
            <a:off x="2953330" y="1479759"/>
            <a:ext cx="134652" cy="142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6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0</a:t>
            </a:r>
            <a:r>
              <a:rPr kumimoji="0" lang="en-GB" sz="6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8</a:t>
            </a:r>
            <a:endParaRPr kumimoji="0" sz="67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/>
              <a:ea typeface="+mn-ea"/>
              <a:cs typeface="+mn-cs"/>
            </a:endParaRPr>
          </a:p>
        </p:txBody>
      </p:sp>
      <p:sp>
        <p:nvSpPr>
          <p:cNvPr id="48" name="Circle">
            <a:extLst>
              <a:ext uri="{FF2B5EF4-FFF2-40B4-BE49-F238E27FC236}">
                <a16:creationId xmlns:a16="http://schemas.microsoft.com/office/drawing/2014/main" id="{948229A3-5211-24AD-DC63-9AE632F79DBD}"/>
              </a:ext>
            </a:extLst>
          </p:cNvPr>
          <p:cNvSpPr/>
          <p:nvPr/>
        </p:nvSpPr>
        <p:spPr>
          <a:xfrm>
            <a:off x="3187122" y="1431293"/>
            <a:ext cx="239280" cy="239280"/>
          </a:xfrm>
          <a:prstGeom prst="ellipse">
            <a:avLst/>
          </a:prstGeom>
          <a:solidFill>
            <a:srgbClr val="4385F7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</a:endParaRPr>
          </a:p>
        </p:txBody>
      </p:sp>
      <p:sp>
        <p:nvSpPr>
          <p:cNvPr id="49" name="10">
            <a:extLst>
              <a:ext uri="{FF2B5EF4-FFF2-40B4-BE49-F238E27FC236}">
                <a16:creationId xmlns:a16="http://schemas.microsoft.com/office/drawing/2014/main" id="{6B811609-0EC4-468E-FE08-F85BCC2D10F7}"/>
              </a:ext>
            </a:extLst>
          </p:cNvPr>
          <p:cNvSpPr txBox="1"/>
          <p:nvPr/>
        </p:nvSpPr>
        <p:spPr>
          <a:xfrm>
            <a:off x="3223205" y="1479759"/>
            <a:ext cx="134652" cy="142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09</a:t>
            </a:r>
            <a:endParaRPr kumimoji="0" sz="67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/>
              <a:ea typeface="+mn-ea"/>
              <a:cs typeface="+mn-cs"/>
            </a:endParaRPr>
          </a:p>
        </p:txBody>
      </p:sp>
      <p:sp>
        <p:nvSpPr>
          <p:cNvPr id="50" name="Circle">
            <a:extLst>
              <a:ext uri="{FF2B5EF4-FFF2-40B4-BE49-F238E27FC236}">
                <a16:creationId xmlns:a16="http://schemas.microsoft.com/office/drawing/2014/main" id="{1B27975B-4704-0903-02BA-6F51AD7A8C28}"/>
              </a:ext>
            </a:extLst>
          </p:cNvPr>
          <p:cNvSpPr/>
          <p:nvPr/>
        </p:nvSpPr>
        <p:spPr>
          <a:xfrm>
            <a:off x="3456997" y="1431293"/>
            <a:ext cx="239280" cy="239280"/>
          </a:xfrm>
          <a:prstGeom prst="ellipse">
            <a:avLst/>
          </a:prstGeom>
          <a:solidFill>
            <a:srgbClr val="4385F7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</a:endParaRPr>
          </a:p>
        </p:txBody>
      </p:sp>
      <p:sp>
        <p:nvSpPr>
          <p:cNvPr id="51" name="11">
            <a:extLst>
              <a:ext uri="{FF2B5EF4-FFF2-40B4-BE49-F238E27FC236}">
                <a16:creationId xmlns:a16="http://schemas.microsoft.com/office/drawing/2014/main" id="{38717BC9-61DA-7241-BC58-859480BE3DE2}"/>
              </a:ext>
            </a:extLst>
          </p:cNvPr>
          <p:cNvSpPr txBox="1"/>
          <p:nvPr/>
        </p:nvSpPr>
        <p:spPr>
          <a:xfrm>
            <a:off x="3493081" y="1479759"/>
            <a:ext cx="134652" cy="142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6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1</a:t>
            </a:r>
            <a:r>
              <a:rPr kumimoji="0" lang="en-GB" sz="6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0</a:t>
            </a:r>
            <a:endParaRPr kumimoji="0" sz="67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/>
              <a:ea typeface="+mn-ea"/>
              <a:cs typeface="+mn-cs"/>
            </a:endParaRPr>
          </a:p>
        </p:txBody>
      </p:sp>
      <p:sp>
        <p:nvSpPr>
          <p:cNvPr id="52" name="Circle">
            <a:extLst>
              <a:ext uri="{FF2B5EF4-FFF2-40B4-BE49-F238E27FC236}">
                <a16:creationId xmlns:a16="http://schemas.microsoft.com/office/drawing/2014/main" id="{2A70E4F1-C7B6-DC89-893E-A1B4920FF92B}"/>
              </a:ext>
            </a:extLst>
          </p:cNvPr>
          <p:cNvSpPr/>
          <p:nvPr/>
        </p:nvSpPr>
        <p:spPr>
          <a:xfrm>
            <a:off x="3726872" y="1431293"/>
            <a:ext cx="239280" cy="239280"/>
          </a:xfrm>
          <a:prstGeom prst="ellipse">
            <a:avLst/>
          </a:prstGeom>
          <a:solidFill>
            <a:srgbClr val="4385F7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</a:endParaRPr>
          </a:p>
        </p:txBody>
      </p:sp>
      <p:sp>
        <p:nvSpPr>
          <p:cNvPr id="53" name="12">
            <a:extLst>
              <a:ext uri="{FF2B5EF4-FFF2-40B4-BE49-F238E27FC236}">
                <a16:creationId xmlns:a16="http://schemas.microsoft.com/office/drawing/2014/main" id="{6F5EEB2E-3BAC-3D42-0A5D-8A27B7FB87C1}"/>
              </a:ext>
            </a:extLst>
          </p:cNvPr>
          <p:cNvSpPr txBox="1"/>
          <p:nvPr/>
        </p:nvSpPr>
        <p:spPr>
          <a:xfrm>
            <a:off x="3762955" y="1479759"/>
            <a:ext cx="134652" cy="142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11</a:t>
            </a:r>
            <a:endParaRPr kumimoji="0" sz="67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/>
              <a:ea typeface="+mn-ea"/>
              <a:cs typeface="+mn-cs"/>
            </a:endParaRPr>
          </a:p>
        </p:txBody>
      </p:sp>
      <p:sp>
        <p:nvSpPr>
          <p:cNvPr id="54" name="Circle">
            <a:extLst>
              <a:ext uri="{FF2B5EF4-FFF2-40B4-BE49-F238E27FC236}">
                <a16:creationId xmlns:a16="http://schemas.microsoft.com/office/drawing/2014/main" id="{34A74DC3-D375-370C-03E5-1C3EC2BA35FC}"/>
              </a:ext>
            </a:extLst>
          </p:cNvPr>
          <p:cNvSpPr/>
          <p:nvPr/>
        </p:nvSpPr>
        <p:spPr>
          <a:xfrm>
            <a:off x="3996747" y="1431293"/>
            <a:ext cx="239280" cy="239280"/>
          </a:xfrm>
          <a:prstGeom prst="ellipse">
            <a:avLst/>
          </a:prstGeom>
          <a:solidFill>
            <a:srgbClr val="4385F7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55" name="01">
            <a:extLst>
              <a:ext uri="{FF2B5EF4-FFF2-40B4-BE49-F238E27FC236}">
                <a16:creationId xmlns:a16="http://schemas.microsoft.com/office/drawing/2014/main" id="{8BCA09DD-95E8-8462-8BCD-80DBEFEE3FF5}"/>
              </a:ext>
            </a:extLst>
          </p:cNvPr>
          <p:cNvSpPr txBox="1"/>
          <p:nvPr/>
        </p:nvSpPr>
        <p:spPr>
          <a:xfrm>
            <a:off x="4032830" y="1479759"/>
            <a:ext cx="134652" cy="142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12</a:t>
            </a:r>
            <a:endParaRPr kumimoji="0" sz="67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/>
              <a:ea typeface="+mn-ea"/>
              <a:cs typeface="+mn-cs"/>
            </a:endParaRPr>
          </a:p>
        </p:txBody>
      </p:sp>
      <p:sp>
        <p:nvSpPr>
          <p:cNvPr id="56" name="Circle">
            <a:extLst>
              <a:ext uri="{FF2B5EF4-FFF2-40B4-BE49-F238E27FC236}">
                <a16:creationId xmlns:a16="http://schemas.microsoft.com/office/drawing/2014/main" id="{239E0FB0-FCF1-24F7-8F3C-C2DDA175F10F}"/>
              </a:ext>
            </a:extLst>
          </p:cNvPr>
          <p:cNvSpPr/>
          <p:nvPr/>
        </p:nvSpPr>
        <p:spPr>
          <a:xfrm>
            <a:off x="4266622" y="1431293"/>
            <a:ext cx="239280" cy="239280"/>
          </a:xfrm>
          <a:prstGeom prst="ellipse">
            <a:avLst/>
          </a:prstGeom>
          <a:solidFill>
            <a:srgbClr val="4385F7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57" name="02">
            <a:extLst>
              <a:ext uri="{FF2B5EF4-FFF2-40B4-BE49-F238E27FC236}">
                <a16:creationId xmlns:a16="http://schemas.microsoft.com/office/drawing/2014/main" id="{0B0FC6C5-CD98-4C94-412D-5459B0396876}"/>
              </a:ext>
            </a:extLst>
          </p:cNvPr>
          <p:cNvSpPr txBox="1"/>
          <p:nvPr/>
        </p:nvSpPr>
        <p:spPr>
          <a:xfrm>
            <a:off x="4302706" y="1479759"/>
            <a:ext cx="134652" cy="142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6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0</a:t>
            </a:r>
            <a:r>
              <a:rPr kumimoji="0" lang="en-GB" sz="6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1</a:t>
            </a:r>
            <a:endParaRPr kumimoji="0" sz="67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/>
              <a:ea typeface="+mn-ea"/>
              <a:cs typeface="+mn-cs"/>
            </a:endParaRPr>
          </a:p>
        </p:txBody>
      </p:sp>
      <p:sp>
        <p:nvSpPr>
          <p:cNvPr id="58" name="Circle">
            <a:extLst>
              <a:ext uri="{FF2B5EF4-FFF2-40B4-BE49-F238E27FC236}">
                <a16:creationId xmlns:a16="http://schemas.microsoft.com/office/drawing/2014/main" id="{C9D110B5-B76E-5E94-BB2A-B2E4C754F927}"/>
              </a:ext>
            </a:extLst>
          </p:cNvPr>
          <p:cNvSpPr/>
          <p:nvPr/>
        </p:nvSpPr>
        <p:spPr>
          <a:xfrm>
            <a:off x="4536497" y="1431293"/>
            <a:ext cx="239280" cy="239280"/>
          </a:xfrm>
          <a:prstGeom prst="ellipse">
            <a:avLst/>
          </a:prstGeom>
          <a:solidFill>
            <a:srgbClr val="4385F7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59" name="03">
            <a:extLst>
              <a:ext uri="{FF2B5EF4-FFF2-40B4-BE49-F238E27FC236}">
                <a16:creationId xmlns:a16="http://schemas.microsoft.com/office/drawing/2014/main" id="{D5E5C5F0-4A86-D2CE-92A4-18E64818CA6C}"/>
              </a:ext>
            </a:extLst>
          </p:cNvPr>
          <p:cNvSpPr txBox="1"/>
          <p:nvPr/>
        </p:nvSpPr>
        <p:spPr>
          <a:xfrm>
            <a:off x="4572580" y="1479759"/>
            <a:ext cx="134652" cy="142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6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0</a:t>
            </a:r>
            <a:r>
              <a:rPr kumimoji="0" lang="en-GB" sz="6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2</a:t>
            </a:r>
            <a:endParaRPr kumimoji="0" sz="67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/>
              <a:ea typeface="+mn-ea"/>
              <a:cs typeface="+mn-cs"/>
            </a:endParaRPr>
          </a:p>
        </p:txBody>
      </p:sp>
      <p:sp>
        <p:nvSpPr>
          <p:cNvPr id="60" name="Circle">
            <a:extLst>
              <a:ext uri="{FF2B5EF4-FFF2-40B4-BE49-F238E27FC236}">
                <a16:creationId xmlns:a16="http://schemas.microsoft.com/office/drawing/2014/main" id="{95D13574-8E06-78C1-2806-A5371AAC37CA}"/>
              </a:ext>
            </a:extLst>
          </p:cNvPr>
          <p:cNvSpPr/>
          <p:nvPr/>
        </p:nvSpPr>
        <p:spPr>
          <a:xfrm>
            <a:off x="4806372" y="1431293"/>
            <a:ext cx="239280" cy="239280"/>
          </a:xfrm>
          <a:prstGeom prst="ellipse">
            <a:avLst/>
          </a:prstGeom>
          <a:solidFill>
            <a:srgbClr val="4385F7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61" name="04">
            <a:extLst>
              <a:ext uri="{FF2B5EF4-FFF2-40B4-BE49-F238E27FC236}">
                <a16:creationId xmlns:a16="http://schemas.microsoft.com/office/drawing/2014/main" id="{8193616A-EC36-7E7C-2C30-A3D764E88BCF}"/>
              </a:ext>
            </a:extLst>
          </p:cNvPr>
          <p:cNvSpPr txBox="1"/>
          <p:nvPr/>
        </p:nvSpPr>
        <p:spPr>
          <a:xfrm>
            <a:off x="4842455" y="1479759"/>
            <a:ext cx="134652" cy="142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6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0</a:t>
            </a:r>
            <a:r>
              <a:rPr kumimoji="0" lang="en-GB" sz="6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3</a:t>
            </a:r>
            <a:endParaRPr kumimoji="0" sz="67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/>
              <a:ea typeface="+mn-ea"/>
              <a:cs typeface="+mn-cs"/>
            </a:endParaRPr>
          </a:p>
        </p:txBody>
      </p:sp>
      <p:sp>
        <p:nvSpPr>
          <p:cNvPr id="62" name="Circle">
            <a:extLst>
              <a:ext uri="{FF2B5EF4-FFF2-40B4-BE49-F238E27FC236}">
                <a16:creationId xmlns:a16="http://schemas.microsoft.com/office/drawing/2014/main" id="{402470B2-FCF1-D841-2C00-4B9BA9273BDF}"/>
              </a:ext>
            </a:extLst>
          </p:cNvPr>
          <p:cNvSpPr/>
          <p:nvPr/>
        </p:nvSpPr>
        <p:spPr>
          <a:xfrm>
            <a:off x="5076247" y="1431293"/>
            <a:ext cx="239280" cy="239280"/>
          </a:xfrm>
          <a:prstGeom prst="ellipse">
            <a:avLst/>
          </a:prstGeom>
          <a:solidFill>
            <a:srgbClr val="4385F7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63" name="05">
            <a:extLst>
              <a:ext uri="{FF2B5EF4-FFF2-40B4-BE49-F238E27FC236}">
                <a16:creationId xmlns:a16="http://schemas.microsoft.com/office/drawing/2014/main" id="{7B38983A-9DA0-B8A2-5901-C447C370BA1E}"/>
              </a:ext>
            </a:extLst>
          </p:cNvPr>
          <p:cNvSpPr txBox="1"/>
          <p:nvPr/>
        </p:nvSpPr>
        <p:spPr>
          <a:xfrm>
            <a:off x="5112330" y="1479759"/>
            <a:ext cx="134652" cy="142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6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0</a:t>
            </a:r>
            <a:r>
              <a:rPr kumimoji="0" lang="en-GB" sz="6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4</a:t>
            </a:r>
            <a:endParaRPr kumimoji="0" sz="67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/>
              <a:ea typeface="+mn-ea"/>
              <a:cs typeface="+mn-cs"/>
            </a:endParaRPr>
          </a:p>
        </p:txBody>
      </p:sp>
      <p:sp>
        <p:nvSpPr>
          <p:cNvPr id="64" name="Circle">
            <a:extLst>
              <a:ext uri="{FF2B5EF4-FFF2-40B4-BE49-F238E27FC236}">
                <a16:creationId xmlns:a16="http://schemas.microsoft.com/office/drawing/2014/main" id="{5AA80202-29B5-D44E-0116-15287222B83B}"/>
              </a:ext>
            </a:extLst>
          </p:cNvPr>
          <p:cNvSpPr/>
          <p:nvPr/>
        </p:nvSpPr>
        <p:spPr>
          <a:xfrm>
            <a:off x="5346122" y="1431293"/>
            <a:ext cx="239280" cy="239280"/>
          </a:xfrm>
          <a:prstGeom prst="ellipse">
            <a:avLst/>
          </a:prstGeom>
          <a:solidFill>
            <a:srgbClr val="4385F7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65" name="06">
            <a:extLst>
              <a:ext uri="{FF2B5EF4-FFF2-40B4-BE49-F238E27FC236}">
                <a16:creationId xmlns:a16="http://schemas.microsoft.com/office/drawing/2014/main" id="{3BF74DF5-5C9C-716F-CAB4-98C6B8F07944}"/>
              </a:ext>
            </a:extLst>
          </p:cNvPr>
          <p:cNvSpPr txBox="1"/>
          <p:nvPr/>
        </p:nvSpPr>
        <p:spPr>
          <a:xfrm>
            <a:off x="5382205" y="1479759"/>
            <a:ext cx="134652" cy="142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6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0</a:t>
            </a:r>
            <a:r>
              <a:rPr kumimoji="0" lang="en-GB" sz="6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5</a:t>
            </a:r>
            <a:endParaRPr kumimoji="0" sz="67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/>
              <a:ea typeface="+mn-ea"/>
              <a:cs typeface="+mn-cs"/>
            </a:endParaRPr>
          </a:p>
        </p:txBody>
      </p:sp>
      <p:sp>
        <p:nvSpPr>
          <p:cNvPr id="66" name="Circle">
            <a:extLst>
              <a:ext uri="{FF2B5EF4-FFF2-40B4-BE49-F238E27FC236}">
                <a16:creationId xmlns:a16="http://schemas.microsoft.com/office/drawing/2014/main" id="{F53AAC27-F977-9BF7-D9A3-82E329348988}"/>
              </a:ext>
            </a:extLst>
          </p:cNvPr>
          <p:cNvSpPr/>
          <p:nvPr/>
        </p:nvSpPr>
        <p:spPr>
          <a:xfrm>
            <a:off x="5615997" y="1431293"/>
            <a:ext cx="239280" cy="239280"/>
          </a:xfrm>
          <a:prstGeom prst="ellipse">
            <a:avLst/>
          </a:prstGeom>
          <a:solidFill>
            <a:srgbClr val="4385F7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67" name="07">
            <a:extLst>
              <a:ext uri="{FF2B5EF4-FFF2-40B4-BE49-F238E27FC236}">
                <a16:creationId xmlns:a16="http://schemas.microsoft.com/office/drawing/2014/main" id="{2271350A-C883-7651-7AA6-4AF16313CB37}"/>
              </a:ext>
            </a:extLst>
          </p:cNvPr>
          <p:cNvSpPr txBox="1"/>
          <p:nvPr/>
        </p:nvSpPr>
        <p:spPr>
          <a:xfrm>
            <a:off x="5652080" y="1479759"/>
            <a:ext cx="134652" cy="142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6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0</a:t>
            </a:r>
            <a:r>
              <a:rPr kumimoji="0" lang="en-GB" sz="6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6</a:t>
            </a:r>
            <a:endParaRPr kumimoji="0" sz="67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/>
              <a:ea typeface="+mn-ea"/>
              <a:cs typeface="+mn-cs"/>
            </a:endParaRPr>
          </a:p>
        </p:txBody>
      </p:sp>
      <p:sp>
        <p:nvSpPr>
          <p:cNvPr id="68" name="Circle">
            <a:extLst>
              <a:ext uri="{FF2B5EF4-FFF2-40B4-BE49-F238E27FC236}">
                <a16:creationId xmlns:a16="http://schemas.microsoft.com/office/drawing/2014/main" id="{B58D8B89-CFF5-41C4-93D1-82BEA4082354}"/>
              </a:ext>
            </a:extLst>
          </p:cNvPr>
          <p:cNvSpPr/>
          <p:nvPr/>
        </p:nvSpPr>
        <p:spPr>
          <a:xfrm>
            <a:off x="5885871" y="1431293"/>
            <a:ext cx="239280" cy="239280"/>
          </a:xfrm>
          <a:prstGeom prst="ellipse">
            <a:avLst/>
          </a:prstGeom>
          <a:solidFill>
            <a:srgbClr val="4385F7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69" name="08">
            <a:extLst>
              <a:ext uri="{FF2B5EF4-FFF2-40B4-BE49-F238E27FC236}">
                <a16:creationId xmlns:a16="http://schemas.microsoft.com/office/drawing/2014/main" id="{2DF8B0C1-8B59-7596-578E-F00CD1AF018E}"/>
              </a:ext>
            </a:extLst>
          </p:cNvPr>
          <p:cNvSpPr txBox="1"/>
          <p:nvPr/>
        </p:nvSpPr>
        <p:spPr>
          <a:xfrm>
            <a:off x="5921954" y="1479759"/>
            <a:ext cx="134652" cy="142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6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0</a:t>
            </a:r>
            <a:r>
              <a:rPr kumimoji="0" lang="en-GB" sz="6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7</a:t>
            </a:r>
            <a:endParaRPr kumimoji="0" sz="67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/>
              <a:ea typeface="+mn-ea"/>
              <a:cs typeface="+mn-cs"/>
            </a:endParaRPr>
          </a:p>
        </p:txBody>
      </p:sp>
      <p:sp>
        <p:nvSpPr>
          <p:cNvPr id="70" name="Circle">
            <a:extLst>
              <a:ext uri="{FF2B5EF4-FFF2-40B4-BE49-F238E27FC236}">
                <a16:creationId xmlns:a16="http://schemas.microsoft.com/office/drawing/2014/main" id="{6B95004D-A7C1-C4E4-A4B9-A2A88E860E4E}"/>
              </a:ext>
            </a:extLst>
          </p:cNvPr>
          <p:cNvSpPr/>
          <p:nvPr/>
        </p:nvSpPr>
        <p:spPr>
          <a:xfrm>
            <a:off x="6155747" y="1431293"/>
            <a:ext cx="239280" cy="239280"/>
          </a:xfrm>
          <a:prstGeom prst="ellipse">
            <a:avLst/>
          </a:prstGeom>
          <a:solidFill>
            <a:srgbClr val="4385F7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71" name="09">
            <a:extLst>
              <a:ext uri="{FF2B5EF4-FFF2-40B4-BE49-F238E27FC236}">
                <a16:creationId xmlns:a16="http://schemas.microsoft.com/office/drawing/2014/main" id="{CE0E6AE7-43FA-2974-1A74-CA530D529489}"/>
              </a:ext>
            </a:extLst>
          </p:cNvPr>
          <p:cNvSpPr txBox="1"/>
          <p:nvPr/>
        </p:nvSpPr>
        <p:spPr>
          <a:xfrm>
            <a:off x="6191830" y="1479759"/>
            <a:ext cx="134652" cy="142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6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0</a:t>
            </a:r>
            <a:r>
              <a:rPr kumimoji="0" lang="en-GB" sz="6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8</a:t>
            </a:r>
            <a:endParaRPr kumimoji="0" sz="67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/>
              <a:ea typeface="+mn-ea"/>
              <a:cs typeface="+mn-cs"/>
            </a:endParaRPr>
          </a:p>
        </p:txBody>
      </p:sp>
      <p:sp>
        <p:nvSpPr>
          <p:cNvPr id="72" name="Circle">
            <a:extLst>
              <a:ext uri="{FF2B5EF4-FFF2-40B4-BE49-F238E27FC236}">
                <a16:creationId xmlns:a16="http://schemas.microsoft.com/office/drawing/2014/main" id="{1D31E720-E83F-0A97-28A4-8AF11E0907AE}"/>
              </a:ext>
            </a:extLst>
          </p:cNvPr>
          <p:cNvSpPr/>
          <p:nvPr/>
        </p:nvSpPr>
        <p:spPr>
          <a:xfrm>
            <a:off x="6425622" y="1431293"/>
            <a:ext cx="239280" cy="239280"/>
          </a:xfrm>
          <a:prstGeom prst="ellipse">
            <a:avLst/>
          </a:prstGeom>
          <a:solidFill>
            <a:srgbClr val="4385F7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73" name="10">
            <a:extLst>
              <a:ext uri="{FF2B5EF4-FFF2-40B4-BE49-F238E27FC236}">
                <a16:creationId xmlns:a16="http://schemas.microsoft.com/office/drawing/2014/main" id="{60CE1E00-F8C1-9CB3-2D42-1AFC42F6DFA8}"/>
              </a:ext>
            </a:extLst>
          </p:cNvPr>
          <p:cNvSpPr txBox="1"/>
          <p:nvPr/>
        </p:nvSpPr>
        <p:spPr>
          <a:xfrm>
            <a:off x="6461705" y="1479759"/>
            <a:ext cx="134652" cy="142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09</a:t>
            </a:r>
            <a:endParaRPr kumimoji="0" sz="67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/>
              <a:ea typeface="+mn-ea"/>
              <a:cs typeface="+mn-cs"/>
            </a:endParaRPr>
          </a:p>
        </p:txBody>
      </p:sp>
      <p:sp>
        <p:nvSpPr>
          <p:cNvPr id="74" name="Circle">
            <a:extLst>
              <a:ext uri="{FF2B5EF4-FFF2-40B4-BE49-F238E27FC236}">
                <a16:creationId xmlns:a16="http://schemas.microsoft.com/office/drawing/2014/main" id="{F15153C6-2338-F43E-CC1F-D86F71705071}"/>
              </a:ext>
            </a:extLst>
          </p:cNvPr>
          <p:cNvSpPr/>
          <p:nvPr/>
        </p:nvSpPr>
        <p:spPr>
          <a:xfrm>
            <a:off x="6695497" y="1431293"/>
            <a:ext cx="239280" cy="239280"/>
          </a:xfrm>
          <a:prstGeom prst="ellipse">
            <a:avLst/>
          </a:prstGeom>
          <a:solidFill>
            <a:srgbClr val="4385F7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75" name="11">
            <a:extLst>
              <a:ext uri="{FF2B5EF4-FFF2-40B4-BE49-F238E27FC236}">
                <a16:creationId xmlns:a16="http://schemas.microsoft.com/office/drawing/2014/main" id="{63CDCEC4-669E-E988-8917-FED4F3FC0933}"/>
              </a:ext>
            </a:extLst>
          </p:cNvPr>
          <p:cNvSpPr txBox="1"/>
          <p:nvPr/>
        </p:nvSpPr>
        <p:spPr>
          <a:xfrm>
            <a:off x="6731580" y="1479759"/>
            <a:ext cx="134652" cy="142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10</a:t>
            </a:r>
            <a:endParaRPr kumimoji="0" sz="67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/>
              <a:ea typeface="+mn-ea"/>
              <a:cs typeface="+mn-cs"/>
            </a:endParaRPr>
          </a:p>
        </p:txBody>
      </p:sp>
      <p:sp>
        <p:nvSpPr>
          <p:cNvPr id="76" name="Circle">
            <a:extLst>
              <a:ext uri="{FF2B5EF4-FFF2-40B4-BE49-F238E27FC236}">
                <a16:creationId xmlns:a16="http://schemas.microsoft.com/office/drawing/2014/main" id="{E5B09AA9-0E68-8B91-841E-BE5D7B56487A}"/>
              </a:ext>
            </a:extLst>
          </p:cNvPr>
          <p:cNvSpPr/>
          <p:nvPr/>
        </p:nvSpPr>
        <p:spPr>
          <a:xfrm>
            <a:off x="6965372" y="1431293"/>
            <a:ext cx="239280" cy="239280"/>
          </a:xfrm>
          <a:prstGeom prst="ellipse">
            <a:avLst/>
          </a:prstGeom>
          <a:solidFill>
            <a:srgbClr val="4385F7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77" name="12">
            <a:extLst>
              <a:ext uri="{FF2B5EF4-FFF2-40B4-BE49-F238E27FC236}">
                <a16:creationId xmlns:a16="http://schemas.microsoft.com/office/drawing/2014/main" id="{A2EC5F26-BF05-452B-8D21-D4EAD648A023}"/>
              </a:ext>
            </a:extLst>
          </p:cNvPr>
          <p:cNvSpPr txBox="1"/>
          <p:nvPr/>
        </p:nvSpPr>
        <p:spPr>
          <a:xfrm>
            <a:off x="7001455" y="1479759"/>
            <a:ext cx="134652" cy="142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11</a:t>
            </a:r>
            <a:endParaRPr kumimoji="0" sz="67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/>
              <a:ea typeface="+mn-ea"/>
              <a:cs typeface="+mn-cs"/>
            </a:endParaRPr>
          </a:p>
        </p:txBody>
      </p:sp>
      <p:sp>
        <p:nvSpPr>
          <p:cNvPr id="78" name="01">
            <a:extLst>
              <a:ext uri="{FF2B5EF4-FFF2-40B4-BE49-F238E27FC236}">
                <a16:creationId xmlns:a16="http://schemas.microsoft.com/office/drawing/2014/main" id="{702D0EA9-6E45-B13B-2805-2E998D0D52EF}"/>
              </a:ext>
            </a:extLst>
          </p:cNvPr>
          <p:cNvSpPr txBox="1"/>
          <p:nvPr/>
        </p:nvSpPr>
        <p:spPr>
          <a:xfrm>
            <a:off x="7271330" y="1479759"/>
            <a:ext cx="134652" cy="142347"/>
          </a:xfrm>
          <a:prstGeom prst="rect">
            <a:avLst/>
          </a:prstGeom>
          <a:ln w="127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12</a:t>
            </a:r>
            <a:endParaRPr kumimoji="0" sz="67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/>
              <a:ea typeface="+mn-ea"/>
              <a:cs typeface="+mn-cs"/>
            </a:endParaRPr>
          </a:p>
        </p:txBody>
      </p:sp>
      <p:sp>
        <p:nvSpPr>
          <p:cNvPr id="79" name="Circle">
            <a:extLst>
              <a:ext uri="{FF2B5EF4-FFF2-40B4-BE49-F238E27FC236}">
                <a16:creationId xmlns:a16="http://schemas.microsoft.com/office/drawing/2014/main" id="{BDDE754F-1715-B327-ACE2-84660257E4C2}"/>
              </a:ext>
            </a:extLst>
          </p:cNvPr>
          <p:cNvSpPr/>
          <p:nvPr/>
        </p:nvSpPr>
        <p:spPr>
          <a:xfrm>
            <a:off x="7505121" y="1431293"/>
            <a:ext cx="239280" cy="239280"/>
          </a:xfrm>
          <a:prstGeom prst="ellipse">
            <a:avLst/>
          </a:prstGeom>
          <a:solidFill>
            <a:srgbClr val="E0E1E5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80" name="02">
            <a:extLst>
              <a:ext uri="{FF2B5EF4-FFF2-40B4-BE49-F238E27FC236}">
                <a16:creationId xmlns:a16="http://schemas.microsoft.com/office/drawing/2014/main" id="{DCB73AE2-AC6F-60D1-0D71-BFD6982F0ECF}"/>
              </a:ext>
            </a:extLst>
          </p:cNvPr>
          <p:cNvSpPr txBox="1"/>
          <p:nvPr/>
        </p:nvSpPr>
        <p:spPr>
          <a:xfrm>
            <a:off x="7541204" y="1479759"/>
            <a:ext cx="134652" cy="142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6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0</a:t>
            </a:r>
            <a:r>
              <a:rPr kumimoji="0" lang="en-GB" sz="6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1</a:t>
            </a:r>
            <a:endParaRPr kumimoji="0" sz="67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/>
              <a:ea typeface="+mn-ea"/>
              <a:cs typeface="+mn-cs"/>
            </a:endParaRPr>
          </a:p>
        </p:txBody>
      </p:sp>
      <p:sp>
        <p:nvSpPr>
          <p:cNvPr id="81" name="Circle">
            <a:extLst>
              <a:ext uri="{FF2B5EF4-FFF2-40B4-BE49-F238E27FC236}">
                <a16:creationId xmlns:a16="http://schemas.microsoft.com/office/drawing/2014/main" id="{D2ACCB1D-D74F-96E8-F339-0C687B1DDE55}"/>
              </a:ext>
            </a:extLst>
          </p:cNvPr>
          <p:cNvSpPr/>
          <p:nvPr/>
        </p:nvSpPr>
        <p:spPr>
          <a:xfrm>
            <a:off x="7774996" y="1431293"/>
            <a:ext cx="239280" cy="239280"/>
          </a:xfrm>
          <a:prstGeom prst="ellipse">
            <a:avLst/>
          </a:prstGeom>
          <a:solidFill>
            <a:srgbClr val="E0E1E5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82" name="03">
            <a:extLst>
              <a:ext uri="{FF2B5EF4-FFF2-40B4-BE49-F238E27FC236}">
                <a16:creationId xmlns:a16="http://schemas.microsoft.com/office/drawing/2014/main" id="{086F411B-3F7E-CE45-26D9-49700F88C9E3}"/>
              </a:ext>
            </a:extLst>
          </p:cNvPr>
          <p:cNvSpPr txBox="1"/>
          <p:nvPr/>
        </p:nvSpPr>
        <p:spPr>
          <a:xfrm>
            <a:off x="7811079" y="1479759"/>
            <a:ext cx="134652" cy="142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6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0</a:t>
            </a:r>
            <a:r>
              <a:rPr kumimoji="0" lang="en-GB" sz="6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2</a:t>
            </a:r>
            <a:endParaRPr kumimoji="0" sz="67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/>
              <a:ea typeface="+mn-ea"/>
              <a:cs typeface="+mn-cs"/>
            </a:endParaRPr>
          </a:p>
        </p:txBody>
      </p:sp>
      <p:sp>
        <p:nvSpPr>
          <p:cNvPr id="83" name="2022">
            <a:extLst>
              <a:ext uri="{FF2B5EF4-FFF2-40B4-BE49-F238E27FC236}">
                <a16:creationId xmlns:a16="http://schemas.microsoft.com/office/drawing/2014/main" id="{C188531E-99D3-906B-26A8-B0C7C4C0AD36}"/>
              </a:ext>
            </a:extLst>
          </p:cNvPr>
          <p:cNvSpPr txBox="1"/>
          <p:nvPr/>
        </p:nvSpPr>
        <p:spPr>
          <a:xfrm>
            <a:off x="3980533" y="1181456"/>
            <a:ext cx="245260" cy="142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>
                <a:solidFill>
                  <a:srgbClr val="1D1143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675" b="0" i="0" u="none" strike="noStrike" kern="1200" cap="none" spc="0" normalizeH="0" baseline="0" noProof="0" dirty="0">
                <a:ln>
                  <a:noFill/>
                </a:ln>
                <a:solidFill>
                  <a:srgbClr val="1D1143"/>
                </a:solidFill>
                <a:effectLst/>
                <a:uLnTx/>
                <a:uFillTx/>
                <a:latin typeface="Poppins SemiBold"/>
                <a:cs typeface="Poppins SemiBold"/>
                <a:sym typeface="Poppins SemiBold"/>
              </a:rPr>
              <a:t>202</a:t>
            </a:r>
            <a:r>
              <a:rPr kumimoji="0" lang="en-GB" sz="675" b="0" i="0" u="none" strike="noStrike" kern="1200" cap="none" spc="0" normalizeH="0" baseline="0" noProof="0" dirty="0">
                <a:ln>
                  <a:noFill/>
                </a:ln>
                <a:solidFill>
                  <a:srgbClr val="1D1143"/>
                </a:solidFill>
                <a:effectLst/>
                <a:uLnTx/>
                <a:uFillTx/>
                <a:latin typeface="Poppins SemiBold"/>
                <a:cs typeface="Poppins SemiBold"/>
                <a:sym typeface="Poppins SemiBold"/>
              </a:rPr>
              <a:t>3</a:t>
            </a:r>
            <a:endParaRPr kumimoji="0" sz="675" b="0" i="0" u="none" strike="noStrike" kern="1200" cap="none" spc="0" normalizeH="0" baseline="0" noProof="0" dirty="0">
              <a:ln>
                <a:noFill/>
              </a:ln>
              <a:solidFill>
                <a:srgbClr val="1D1143"/>
              </a:solidFill>
              <a:effectLst/>
              <a:uLnTx/>
              <a:uFillTx/>
              <a:latin typeface="Poppins SemiBold"/>
              <a:cs typeface="Poppins SemiBold"/>
              <a:sym typeface="Poppins SemiBold"/>
            </a:endParaRPr>
          </a:p>
        </p:txBody>
      </p:sp>
      <p:sp>
        <p:nvSpPr>
          <p:cNvPr id="84" name="2023">
            <a:extLst>
              <a:ext uri="{FF2B5EF4-FFF2-40B4-BE49-F238E27FC236}">
                <a16:creationId xmlns:a16="http://schemas.microsoft.com/office/drawing/2014/main" id="{2352EC1F-7BB0-7CFF-7C25-45E6C1097A02}"/>
              </a:ext>
            </a:extLst>
          </p:cNvPr>
          <p:cNvSpPr txBox="1"/>
          <p:nvPr/>
        </p:nvSpPr>
        <p:spPr>
          <a:xfrm>
            <a:off x="7219032" y="1181456"/>
            <a:ext cx="251672" cy="142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>
                <a:solidFill>
                  <a:srgbClr val="1D1143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675" b="0" i="0" u="none" strike="noStrike" kern="1200" cap="none" spc="0" normalizeH="0" baseline="0" noProof="0" dirty="0">
                <a:ln>
                  <a:noFill/>
                </a:ln>
                <a:solidFill>
                  <a:srgbClr val="1D1143"/>
                </a:solidFill>
                <a:effectLst/>
                <a:uLnTx/>
                <a:uFillTx/>
                <a:latin typeface="Poppins SemiBold"/>
                <a:cs typeface="Poppins SemiBold"/>
                <a:sym typeface="Poppins SemiBold"/>
              </a:rPr>
              <a:t>202</a:t>
            </a:r>
            <a:r>
              <a:rPr kumimoji="0" lang="en-GB" sz="675" b="0" i="0" u="none" strike="noStrike" kern="1200" cap="none" spc="0" normalizeH="0" baseline="0" noProof="0" dirty="0">
                <a:ln>
                  <a:noFill/>
                </a:ln>
                <a:solidFill>
                  <a:srgbClr val="1D1143"/>
                </a:solidFill>
                <a:effectLst/>
                <a:uLnTx/>
                <a:uFillTx/>
                <a:latin typeface="Poppins SemiBold"/>
                <a:cs typeface="Poppins SemiBold"/>
                <a:sym typeface="Poppins SemiBold"/>
              </a:rPr>
              <a:t>4</a:t>
            </a:r>
            <a:endParaRPr kumimoji="0" sz="675" b="0" i="0" u="none" strike="noStrike" kern="1200" cap="none" spc="0" normalizeH="0" baseline="0" noProof="0" dirty="0">
              <a:ln>
                <a:noFill/>
              </a:ln>
              <a:solidFill>
                <a:srgbClr val="1D1143"/>
              </a:solidFill>
              <a:effectLst/>
              <a:uLnTx/>
              <a:uFillTx/>
              <a:latin typeface="Poppins SemiBold"/>
              <a:cs typeface="Poppins SemiBold"/>
              <a:sym typeface="Poppins SemiBold"/>
            </a:endParaRPr>
          </a:p>
        </p:txBody>
      </p:sp>
      <p:sp>
        <p:nvSpPr>
          <p:cNvPr id="85" name="Rounded Rectangle">
            <a:extLst>
              <a:ext uri="{FF2B5EF4-FFF2-40B4-BE49-F238E27FC236}">
                <a16:creationId xmlns:a16="http://schemas.microsoft.com/office/drawing/2014/main" id="{F4F75C68-E831-C75E-8C46-29FDD6456AAE}"/>
              </a:ext>
            </a:extLst>
          </p:cNvPr>
          <p:cNvSpPr/>
          <p:nvPr/>
        </p:nvSpPr>
        <p:spPr>
          <a:xfrm>
            <a:off x="1798556" y="1797139"/>
            <a:ext cx="501507" cy="102416"/>
          </a:xfrm>
          <a:prstGeom prst="roundRect">
            <a:avLst>
              <a:gd name="adj" fmla="val 50000"/>
            </a:avLst>
          </a:prstGeom>
          <a:solidFill>
            <a:srgbClr val="000000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</a:endParaRPr>
          </a:p>
        </p:txBody>
      </p:sp>
      <p:sp>
        <p:nvSpPr>
          <p:cNvPr id="86" name="MOBILISATION">
            <a:extLst>
              <a:ext uri="{FF2B5EF4-FFF2-40B4-BE49-F238E27FC236}">
                <a16:creationId xmlns:a16="http://schemas.microsoft.com/office/drawing/2014/main" id="{14614AF4-DC64-F385-CFE1-331309380700}"/>
              </a:ext>
            </a:extLst>
          </p:cNvPr>
          <p:cNvSpPr txBox="1"/>
          <p:nvPr/>
        </p:nvSpPr>
        <p:spPr>
          <a:xfrm>
            <a:off x="466860" y="1766502"/>
            <a:ext cx="1146004" cy="1377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9050" tIns="19050" rIns="19050" bIns="19050">
            <a:spAutoFit/>
          </a:bodyPr>
          <a:lstStyle>
            <a:lvl1pPr algn="l">
              <a:lnSpc>
                <a:spcPct val="110000"/>
              </a:lnSpc>
              <a:defRPr sz="1600" spc="32">
                <a:solidFill>
                  <a:srgbClr val="4385F7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32" normalizeH="0" baseline="0" noProof="0" dirty="0">
                <a:ln>
                  <a:noFill/>
                </a:ln>
                <a:solidFill>
                  <a:srgbClr val="84B8DA">
                    <a:lumMod val="10000"/>
                  </a:srgbClr>
                </a:solidFill>
                <a:effectLst/>
                <a:uLnTx/>
                <a:uFillTx/>
                <a:latin typeface="Nunito Sans" pitchFamily="2" charset="0"/>
                <a:cs typeface="Poppins SemiBold"/>
                <a:sym typeface="Poppins SemiBold"/>
              </a:rPr>
              <a:t>Release 1 – Shipper Pack </a:t>
            </a:r>
            <a:endParaRPr kumimoji="0" sz="600" b="0" i="0" u="none" strike="noStrike" kern="1200" cap="none" spc="32" normalizeH="0" baseline="0" noProof="0" dirty="0">
              <a:ln>
                <a:noFill/>
              </a:ln>
              <a:solidFill>
                <a:srgbClr val="84B8DA">
                  <a:lumMod val="10000"/>
                </a:srgbClr>
              </a:solidFill>
              <a:effectLst/>
              <a:uLnTx/>
              <a:uFillTx/>
              <a:latin typeface="Nunito Sans" pitchFamily="2" charset="0"/>
              <a:cs typeface="Poppins SemiBold"/>
              <a:sym typeface="Poppins SemiBold"/>
            </a:endParaRPr>
          </a:p>
        </p:txBody>
      </p:sp>
      <p:sp>
        <p:nvSpPr>
          <p:cNvPr id="87" name="Location Pin">
            <a:extLst>
              <a:ext uri="{FF2B5EF4-FFF2-40B4-BE49-F238E27FC236}">
                <a16:creationId xmlns:a16="http://schemas.microsoft.com/office/drawing/2014/main" id="{6AD3985E-7D9E-E5D9-DCAF-194C32EAC755}"/>
              </a:ext>
            </a:extLst>
          </p:cNvPr>
          <p:cNvSpPr/>
          <p:nvPr/>
        </p:nvSpPr>
        <p:spPr>
          <a:xfrm>
            <a:off x="2305913" y="1710073"/>
            <a:ext cx="125117" cy="201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8" y="0"/>
                  <a:pt x="0" y="2997"/>
                  <a:pt x="0" y="6701"/>
                </a:cubicBezTo>
                <a:cubicBezTo>
                  <a:pt x="0" y="12819"/>
                  <a:pt x="10800" y="21600"/>
                  <a:pt x="10800" y="21600"/>
                </a:cubicBezTo>
                <a:cubicBezTo>
                  <a:pt x="10800" y="21600"/>
                  <a:pt x="21600" y="12814"/>
                  <a:pt x="21600" y="6701"/>
                </a:cubicBezTo>
                <a:cubicBezTo>
                  <a:pt x="21600" y="2997"/>
                  <a:pt x="16762" y="0"/>
                  <a:pt x="10800" y="0"/>
                </a:cubicBezTo>
                <a:close/>
                <a:moveTo>
                  <a:pt x="10800" y="2683"/>
                </a:moveTo>
                <a:cubicBezTo>
                  <a:pt x="14368" y="2683"/>
                  <a:pt x="17267" y="4482"/>
                  <a:pt x="17267" y="6696"/>
                </a:cubicBezTo>
                <a:cubicBezTo>
                  <a:pt x="17267" y="8910"/>
                  <a:pt x="14368" y="10709"/>
                  <a:pt x="10800" y="10709"/>
                </a:cubicBezTo>
                <a:cubicBezTo>
                  <a:pt x="7232" y="10709"/>
                  <a:pt x="4335" y="8910"/>
                  <a:pt x="4335" y="6696"/>
                </a:cubicBezTo>
                <a:cubicBezTo>
                  <a:pt x="4335" y="4482"/>
                  <a:pt x="7232" y="2683"/>
                  <a:pt x="10800" y="2683"/>
                </a:cubicBezTo>
                <a:close/>
                <a:moveTo>
                  <a:pt x="10800" y="4769"/>
                </a:moveTo>
                <a:cubicBezTo>
                  <a:pt x="9085" y="4769"/>
                  <a:pt x="7686" y="5632"/>
                  <a:pt x="7686" y="6701"/>
                </a:cubicBezTo>
                <a:cubicBezTo>
                  <a:pt x="7686" y="7770"/>
                  <a:pt x="9077" y="8635"/>
                  <a:pt x="10800" y="8635"/>
                </a:cubicBezTo>
                <a:cubicBezTo>
                  <a:pt x="12523" y="8635"/>
                  <a:pt x="13917" y="7770"/>
                  <a:pt x="13917" y="6701"/>
                </a:cubicBezTo>
                <a:cubicBezTo>
                  <a:pt x="13917" y="5632"/>
                  <a:pt x="12515" y="4769"/>
                  <a:pt x="10800" y="4769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88" name="Location Pin">
            <a:extLst>
              <a:ext uri="{FF2B5EF4-FFF2-40B4-BE49-F238E27FC236}">
                <a16:creationId xmlns:a16="http://schemas.microsoft.com/office/drawing/2014/main" id="{919F60C1-26FB-A24D-5805-7EBBA9EEAE44}"/>
              </a:ext>
            </a:extLst>
          </p:cNvPr>
          <p:cNvSpPr/>
          <p:nvPr/>
        </p:nvSpPr>
        <p:spPr>
          <a:xfrm>
            <a:off x="2897875" y="1829042"/>
            <a:ext cx="125117" cy="201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8" y="0"/>
                  <a:pt x="0" y="2997"/>
                  <a:pt x="0" y="6701"/>
                </a:cubicBezTo>
                <a:cubicBezTo>
                  <a:pt x="0" y="12819"/>
                  <a:pt x="10800" y="21600"/>
                  <a:pt x="10800" y="21600"/>
                </a:cubicBezTo>
                <a:cubicBezTo>
                  <a:pt x="10800" y="21600"/>
                  <a:pt x="21600" y="12814"/>
                  <a:pt x="21600" y="6701"/>
                </a:cubicBezTo>
                <a:cubicBezTo>
                  <a:pt x="21600" y="2997"/>
                  <a:pt x="16762" y="0"/>
                  <a:pt x="10800" y="0"/>
                </a:cubicBezTo>
                <a:close/>
                <a:moveTo>
                  <a:pt x="10800" y="2683"/>
                </a:moveTo>
                <a:cubicBezTo>
                  <a:pt x="14368" y="2683"/>
                  <a:pt x="17267" y="4482"/>
                  <a:pt x="17267" y="6696"/>
                </a:cubicBezTo>
                <a:cubicBezTo>
                  <a:pt x="17267" y="8910"/>
                  <a:pt x="14368" y="10709"/>
                  <a:pt x="10800" y="10709"/>
                </a:cubicBezTo>
                <a:cubicBezTo>
                  <a:pt x="7232" y="10709"/>
                  <a:pt x="4335" y="8910"/>
                  <a:pt x="4335" y="6696"/>
                </a:cubicBezTo>
                <a:cubicBezTo>
                  <a:pt x="4335" y="4482"/>
                  <a:pt x="7232" y="2683"/>
                  <a:pt x="10800" y="2683"/>
                </a:cubicBezTo>
                <a:close/>
                <a:moveTo>
                  <a:pt x="10800" y="4769"/>
                </a:moveTo>
                <a:cubicBezTo>
                  <a:pt x="9085" y="4769"/>
                  <a:pt x="7686" y="5632"/>
                  <a:pt x="7686" y="6701"/>
                </a:cubicBezTo>
                <a:cubicBezTo>
                  <a:pt x="7686" y="7770"/>
                  <a:pt x="9077" y="8635"/>
                  <a:pt x="10800" y="8635"/>
                </a:cubicBezTo>
                <a:cubicBezTo>
                  <a:pt x="12523" y="8635"/>
                  <a:pt x="13917" y="7770"/>
                  <a:pt x="13917" y="6701"/>
                </a:cubicBezTo>
                <a:cubicBezTo>
                  <a:pt x="13917" y="5632"/>
                  <a:pt x="12515" y="4769"/>
                  <a:pt x="10800" y="4769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89" name="Circle">
            <a:extLst>
              <a:ext uri="{FF2B5EF4-FFF2-40B4-BE49-F238E27FC236}">
                <a16:creationId xmlns:a16="http://schemas.microsoft.com/office/drawing/2014/main" id="{F5B9D18D-D141-738B-5AEA-8819F340C287}"/>
              </a:ext>
            </a:extLst>
          </p:cNvPr>
          <p:cNvSpPr/>
          <p:nvPr/>
        </p:nvSpPr>
        <p:spPr>
          <a:xfrm>
            <a:off x="8044872" y="1431293"/>
            <a:ext cx="239280" cy="239280"/>
          </a:xfrm>
          <a:prstGeom prst="ellipse">
            <a:avLst/>
          </a:prstGeom>
          <a:solidFill>
            <a:srgbClr val="E0E1E5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90" name="04">
            <a:extLst>
              <a:ext uri="{FF2B5EF4-FFF2-40B4-BE49-F238E27FC236}">
                <a16:creationId xmlns:a16="http://schemas.microsoft.com/office/drawing/2014/main" id="{D2AEDE16-F644-FD36-D68F-B7A27D3AF1E8}"/>
              </a:ext>
            </a:extLst>
          </p:cNvPr>
          <p:cNvSpPr txBox="1"/>
          <p:nvPr/>
        </p:nvSpPr>
        <p:spPr>
          <a:xfrm>
            <a:off x="8080955" y="1479759"/>
            <a:ext cx="134652" cy="142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6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0</a:t>
            </a:r>
            <a:r>
              <a:rPr kumimoji="0" lang="en-GB" sz="6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3</a:t>
            </a:r>
            <a:endParaRPr kumimoji="0" sz="67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/>
              <a:ea typeface="+mn-ea"/>
              <a:cs typeface="+mn-cs"/>
            </a:endParaRPr>
          </a:p>
        </p:txBody>
      </p:sp>
      <p:sp>
        <p:nvSpPr>
          <p:cNvPr id="91" name="ACTIVITY">
            <a:extLst>
              <a:ext uri="{FF2B5EF4-FFF2-40B4-BE49-F238E27FC236}">
                <a16:creationId xmlns:a16="http://schemas.microsoft.com/office/drawing/2014/main" id="{5874D8F7-98B0-7639-DD2D-31634B399B74}"/>
              </a:ext>
            </a:extLst>
          </p:cNvPr>
          <p:cNvSpPr txBox="1"/>
          <p:nvPr/>
        </p:nvSpPr>
        <p:spPr>
          <a:xfrm>
            <a:off x="459444" y="1514510"/>
            <a:ext cx="1521151" cy="1501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9050" tIns="19050" rIns="19050" bIns="19050">
            <a:spAutoFit/>
          </a:bodyPr>
          <a:lstStyle>
            <a:lvl1pPr algn="l">
              <a:lnSpc>
                <a:spcPct val="110000"/>
              </a:lnSpc>
              <a:defRPr sz="1800" spc="36">
                <a:latin typeface="Poppins SemiBold"/>
                <a:ea typeface="Poppins SemiBold"/>
                <a:cs typeface="Poppins SemiBold"/>
                <a:sym typeface="Poppins SemiBold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675" b="0" i="0" u="none" strike="noStrike" kern="1200" cap="none" spc="36" normalizeH="0" baseline="0" noProof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 pitchFamily="2" charset="0"/>
                <a:cs typeface="Poppins SemiBold"/>
                <a:sym typeface="Poppins SemiBold"/>
              </a:rPr>
              <a:t>ACTIVITY</a:t>
            </a:r>
          </a:p>
        </p:txBody>
      </p:sp>
      <p:sp>
        <p:nvSpPr>
          <p:cNvPr id="92" name="Onboarding 4 per Q">
            <a:extLst>
              <a:ext uri="{FF2B5EF4-FFF2-40B4-BE49-F238E27FC236}">
                <a16:creationId xmlns:a16="http://schemas.microsoft.com/office/drawing/2014/main" id="{39F62CB7-0783-9F41-892E-DC4D6F6593BB}"/>
              </a:ext>
            </a:extLst>
          </p:cNvPr>
          <p:cNvSpPr txBox="1"/>
          <p:nvPr/>
        </p:nvSpPr>
        <p:spPr>
          <a:xfrm>
            <a:off x="3924155" y="1843789"/>
            <a:ext cx="498534" cy="113557"/>
          </a:xfrm>
          <a:prstGeom prst="rect">
            <a:avLst/>
          </a:prstGeom>
          <a:solidFill>
            <a:srgbClr val="FFFFFF"/>
          </a:solidFill>
          <a:ln w="12700">
            <a:solidFill>
              <a:srgbClr val="E0512C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 algn="l">
              <a:defRPr sz="1300">
                <a:solidFill>
                  <a:srgbClr val="E0512C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8" b="0" i="0" u="none" strike="noStrike" kern="1200" cap="none" spc="0" normalizeH="0" baseline="0" noProof="0" dirty="0">
                <a:ln>
                  <a:noFill/>
                </a:ln>
                <a:solidFill>
                  <a:srgbClr val="E0512C"/>
                </a:solidFill>
                <a:effectLst/>
                <a:uLnTx/>
                <a:uFillTx/>
                <a:latin typeface="Poppins SemiBold"/>
                <a:cs typeface="Poppins SemiBold"/>
                <a:sym typeface="Poppins SemiBold"/>
              </a:rPr>
              <a:t>Change freeze</a:t>
            </a:r>
            <a:endParaRPr kumimoji="0" sz="488" b="0" i="0" u="none" strike="noStrike" kern="1200" cap="none" spc="0" normalizeH="0" baseline="0" noProof="0" dirty="0">
              <a:ln>
                <a:noFill/>
              </a:ln>
              <a:solidFill>
                <a:srgbClr val="E0512C"/>
              </a:solidFill>
              <a:effectLst/>
              <a:uLnTx/>
              <a:uFillTx/>
              <a:latin typeface="Poppins SemiBold"/>
              <a:cs typeface="Poppins SemiBold"/>
              <a:sym typeface="Poppins SemiBold"/>
            </a:endParaRPr>
          </a:p>
        </p:txBody>
      </p:sp>
      <p:sp>
        <p:nvSpPr>
          <p:cNvPr id="93" name="Circle">
            <a:extLst>
              <a:ext uri="{FF2B5EF4-FFF2-40B4-BE49-F238E27FC236}">
                <a16:creationId xmlns:a16="http://schemas.microsoft.com/office/drawing/2014/main" id="{B03B2944-DBF2-E22B-08AE-61F168650904}"/>
              </a:ext>
            </a:extLst>
          </p:cNvPr>
          <p:cNvSpPr/>
          <p:nvPr/>
        </p:nvSpPr>
        <p:spPr>
          <a:xfrm>
            <a:off x="466557" y="4235099"/>
            <a:ext cx="51312" cy="51312"/>
          </a:xfrm>
          <a:prstGeom prst="ellipse">
            <a:avLst/>
          </a:prstGeom>
          <a:solidFill>
            <a:srgbClr val="FF0000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</a:endParaRPr>
          </a:p>
        </p:txBody>
      </p:sp>
      <p:sp>
        <p:nvSpPr>
          <p:cNvPr id="94" name="Circle">
            <a:extLst>
              <a:ext uri="{FF2B5EF4-FFF2-40B4-BE49-F238E27FC236}">
                <a16:creationId xmlns:a16="http://schemas.microsoft.com/office/drawing/2014/main" id="{D101306B-85B1-BA71-2A20-A009894309B3}"/>
              </a:ext>
            </a:extLst>
          </p:cNvPr>
          <p:cNvSpPr/>
          <p:nvPr/>
        </p:nvSpPr>
        <p:spPr>
          <a:xfrm>
            <a:off x="466557" y="4354838"/>
            <a:ext cx="51312" cy="51312"/>
          </a:xfrm>
          <a:prstGeom prst="ellipse">
            <a:avLst/>
          </a:prstGeom>
          <a:solidFill>
            <a:srgbClr val="F5BE47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95" name="Suppliers - Supplier portfolio">
            <a:extLst>
              <a:ext uri="{FF2B5EF4-FFF2-40B4-BE49-F238E27FC236}">
                <a16:creationId xmlns:a16="http://schemas.microsoft.com/office/drawing/2014/main" id="{EEF6B5B3-6AF0-5A15-D4F1-8DD81ECFF498}"/>
              </a:ext>
            </a:extLst>
          </p:cNvPr>
          <p:cNvSpPr txBox="1"/>
          <p:nvPr/>
        </p:nvSpPr>
        <p:spPr>
          <a:xfrm>
            <a:off x="532179" y="4206894"/>
            <a:ext cx="981038" cy="1077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 algn="l">
              <a:defRPr sz="1200">
                <a:latin typeface="Poppins Regular"/>
                <a:ea typeface="Poppins Regular"/>
                <a:cs typeface="Poppins Regular"/>
                <a:sym typeface="Poppins Regular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50" b="0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 pitchFamily="2" charset="0"/>
                <a:cs typeface="Poppins Regular"/>
                <a:sym typeface="Poppins Regular"/>
              </a:rPr>
              <a:t>Issue – (Requires escalation/support)</a:t>
            </a:r>
            <a:endParaRPr kumimoji="0" sz="450" b="0" i="0" u="none" strike="noStrike" kern="1200" cap="none" spc="0" normalizeH="0" baseline="0" noProof="0" dirty="0">
              <a:ln>
                <a:noFill/>
              </a:ln>
              <a:solidFill>
                <a:srgbClr val="1D3E61"/>
              </a:solidFill>
              <a:effectLst/>
              <a:uLnTx/>
              <a:uFillTx/>
              <a:latin typeface="Nunito Sans" pitchFamily="2" charset="0"/>
              <a:cs typeface="Poppins Regular"/>
              <a:sym typeface="Poppins Regular"/>
            </a:endParaRPr>
          </a:p>
        </p:txBody>
      </p:sp>
      <p:sp>
        <p:nvSpPr>
          <p:cNvPr id="96" name="MAPS - MAP portfolio">
            <a:extLst>
              <a:ext uri="{FF2B5EF4-FFF2-40B4-BE49-F238E27FC236}">
                <a16:creationId xmlns:a16="http://schemas.microsoft.com/office/drawing/2014/main" id="{2AD95142-5301-5257-6B8F-CB1D7558BD99}"/>
              </a:ext>
            </a:extLst>
          </p:cNvPr>
          <p:cNvSpPr txBox="1"/>
          <p:nvPr/>
        </p:nvSpPr>
        <p:spPr>
          <a:xfrm>
            <a:off x="532179" y="4323644"/>
            <a:ext cx="867225" cy="1077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 algn="l">
              <a:defRPr sz="1200">
                <a:latin typeface="Poppins Regular"/>
                <a:ea typeface="Poppins Regular"/>
                <a:cs typeface="Poppins Regular"/>
                <a:sym typeface="Poppins Regular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50" b="0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 pitchFamily="2" charset="0"/>
                <a:cs typeface="Poppins Regular"/>
                <a:sym typeface="Poppins Regular"/>
              </a:rPr>
              <a:t>At risk - (Risk is being managed)</a:t>
            </a:r>
            <a:endParaRPr kumimoji="0" sz="450" b="0" i="0" u="none" strike="noStrike" kern="1200" cap="none" spc="0" normalizeH="0" baseline="0" noProof="0" dirty="0">
              <a:ln>
                <a:noFill/>
              </a:ln>
              <a:solidFill>
                <a:srgbClr val="1D3E61"/>
              </a:solidFill>
              <a:effectLst/>
              <a:uLnTx/>
              <a:uFillTx/>
              <a:latin typeface="Nunito Sans" pitchFamily="2" charset="0"/>
              <a:cs typeface="Poppins Regular"/>
              <a:sym typeface="Poppins Regular"/>
            </a:endParaRPr>
          </a:p>
        </p:txBody>
      </p:sp>
      <p:sp>
        <p:nvSpPr>
          <p:cNvPr id="97" name="Circle">
            <a:extLst>
              <a:ext uri="{FF2B5EF4-FFF2-40B4-BE49-F238E27FC236}">
                <a16:creationId xmlns:a16="http://schemas.microsoft.com/office/drawing/2014/main" id="{E11693D0-D614-7777-9315-77EC764B1428}"/>
              </a:ext>
            </a:extLst>
          </p:cNvPr>
          <p:cNvSpPr/>
          <p:nvPr/>
        </p:nvSpPr>
        <p:spPr>
          <a:xfrm>
            <a:off x="466557" y="4113587"/>
            <a:ext cx="51312" cy="51312"/>
          </a:xfrm>
          <a:prstGeom prst="ellipse">
            <a:avLst/>
          </a:prstGeom>
          <a:solidFill>
            <a:srgbClr val="5AB278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98" name="Local Authorities - Decarbonisation dashboard">
            <a:extLst>
              <a:ext uri="{FF2B5EF4-FFF2-40B4-BE49-F238E27FC236}">
                <a16:creationId xmlns:a16="http://schemas.microsoft.com/office/drawing/2014/main" id="{DC1C1460-D472-F3A0-F727-AC6EDF812E73}"/>
              </a:ext>
            </a:extLst>
          </p:cNvPr>
          <p:cNvSpPr txBox="1"/>
          <p:nvPr/>
        </p:nvSpPr>
        <p:spPr>
          <a:xfrm>
            <a:off x="532179" y="4085382"/>
            <a:ext cx="282129" cy="1077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 algn="l">
              <a:defRPr sz="1200">
                <a:latin typeface="Poppins Regular"/>
                <a:ea typeface="Poppins Regular"/>
                <a:cs typeface="Poppins Regular"/>
                <a:sym typeface="Poppins Regular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50" b="0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Poppins Regular"/>
                <a:cs typeface="Poppins Regular"/>
                <a:sym typeface="Poppins Regular"/>
              </a:rPr>
              <a:t>On track</a:t>
            </a:r>
            <a:endParaRPr kumimoji="0" sz="450" b="0" i="0" u="none" strike="noStrike" kern="1200" cap="none" spc="0" normalizeH="0" baseline="0" noProof="0" dirty="0">
              <a:ln>
                <a:noFill/>
              </a:ln>
              <a:solidFill>
                <a:srgbClr val="1D3E61"/>
              </a:solidFill>
              <a:effectLst/>
              <a:uLnTx/>
              <a:uFillTx/>
              <a:latin typeface="Poppins Regular"/>
              <a:cs typeface="Poppins Regular"/>
              <a:sym typeface="Poppins Regular"/>
            </a:endParaRPr>
          </a:p>
        </p:txBody>
      </p:sp>
      <p:sp>
        <p:nvSpPr>
          <p:cNvPr id="99" name="Rounded Rectangle">
            <a:extLst>
              <a:ext uri="{FF2B5EF4-FFF2-40B4-BE49-F238E27FC236}">
                <a16:creationId xmlns:a16="http://schemas.microsoft.com/office/drawing/2014/main" id="{93616C53-295D-81E9-EE09-E3185605C0B8}"/>
              </a:ext>
            </a:extLst>
          </p:cNvPr>
          <p:cNvSpPr/>
          <p:nvPr/>
        </p:nvSpPr>
        <p:spPr>
          <a:xfrm>
            <a:off x="365109" y="3900882"/>
            <a:ext cx="1709822" cy="9806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0" y="21600"/>
                </a:moveTo>
                <a:lnTo>
                  <a:pt x="19630" y="21600"/>
                </a:lnTo>
                <a:cubicBezTo>
                  <a:pt x="20208" y="21600"/>
                  <a:pt x="20555" y="21600"/>
                  <a:pt x="20786" y="21407"/>
                </a:cubicBezTo>
                <a:cubicBezTo>
                  <a:pt x="21120" y="21165"/>
                  <a:pt x="21382" y="20641"/>
                  <a:pt x="21503" y="19976"/>
                </a:cubicBezTo>
                <a:cubicBezTo>
                  <a:pt x="21600" y="19515"/>
                  <a:pt x="21600" y="18823"/>
                  <a:pt x="21600" y="17670"/>
                </a:cubicBezTo>
                <a:lnTo>
                  <a:pt x="21600" y="3930"/>
                </a:lnTo>
                <a:cubicBezTo>
                  <a:pt x="21600" y="2777"/>
                  <a:pt x="21600" y="2085"/>
                  <a:pt x="21503" y="1624"/>
                </a:cubicBezTo>
                <a:cubicBezTo>
                  <a:pt x="21382" y="959"/>
                  <a:pt x="21120" y="435"/>
                  <a:pt x="20786" y="193"/>
                </a:cubicBezTo>
                <a:cubicBezTo>
                  <a:pt x="20555" y="0"/>
                  <a:pt x="20208" y="0"/>
                  <a:pt x="19630" y="0"/>
                </a:cubicBezTo>
                <a:lnTo>
                  <a:pt x="1970" y="0"/>
                </a:lnTo>
                <a:cubicBezTo>
                  <a:pt x="1392" y="0"/>
                  <a:pt x="1045" y="0"/>
                  <a:pt x="814" y="193"/>
                </a:cubicBezTo>
                <a:cubicBezTo>
                  <a:pt x="480" y="435"/>
                  <a:pt x="218" y="959"/>
                  <a:pt x="97" y="1624"/>
                </a:cubicBezTo>
                <a:cubicBezTo>
                  <a:pt x="0" y="2085"/>
                  <a:pt x="0" y="2777"/>
                  <a:pt x="0" y="3930"/>
                </a:cubicBezTo>
                <a:lnTo>
                  <a:pt x="0" y="17670"/>
                </a:lnTo>
                <a:cubicBezTo>
                  <a:pt x="0" y="18823"/>
                  <a:pt x="0" y="19515"/>
                  <a:pt x="97" y="19976"/>
                </a:cubicBezTo>
                <a:cubicBezTo>
                  <a:pt x="218" y="20641"/>
                  <a:pt x="480" y="21165"/>
                  <a:pt x="814" y="21407"/>
                </a:cubicBezTo>
                <a:cubicBezTo>
                  <a:pt x="1045" y="21600"/>
                  <a:pt x="1392" y="21600"/>
                  <a:pt x="1970" y="21600"/>
                </a:cubicBezTo>
                <a:close/>
              </a:path>
            </a:pathLst>
          </a:custGeom>
          <a:ln w="12700">
            <a:solidFill>
              <a:srgbClr val="5E5E5E">
                <a:alpha val="42767"/>
              </a:srgbClr>
            </a:solidFill>
            <a:miter lim="400000"/>
          </a:ln>
          <a:effectLst>
            <a:outerShdw blurRad="266700" dist="79619" dir="5400000" rotWithShape="0">
              <a:srgbClr val="D5D5D5">
                <a:alpha val="0"/>
              </a:srgbClr>
            </a:outerShdw>
          </a:effectLst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100" name="KEY">
            <a:extLst>
              <a:ext uri="{FF2B5EF4-FFF2-40B4-BE49-F238E27FC236}">
                <a16:creationId xmlns:a16="http://schemas.microsoft.com/office/drawing/2014/main" id="{78251E4D-45A3-9BE7-ADE9-478D24E2E91D}"/>
              </a:ext>
            </a:extLst>
          </p:cNvPr>
          <p:cNvSpPr txBox="1"/>
          <p:nvPr/>
        </p:nvSpPr>
        <p:spPr>
          <a:xfrm>
            <a:off x="466271" y="3930533"/>
            <a:ext cx="147476" cy="1077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 sz="1200">
                <a:latin typeface="Poppins Bold"/>
                <a:ea typeface="Poppins Bold"/>
                <a:cs typeface="Poppins Bold"/>
                <a:sym typeface="Poppins Bold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50" b="1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Poppins Bold"/>
                <a:cs typeface="Poppins Bold"/>
                <a:sym typeface="Poppins Bold"/>
              </a:rPr>
              <a:t>KEY</a:t>
            </a:r>
          </a:p>
        </p:txBody>
      </p:sp>
      <p:sp>
        <p:nvSpPr>
          <p:cNvPr id="101" name="Circle">
            <a:extLst>
              <a:ext uri="{FF2B5EF4-FFF2-40B4-BE49-F238E27FC236}">
                <a16:creationId xmlns:a16="http://schemas.microsoft.com/office/drawing/2014/main" id="{D51E5C40-FF37-A531-27FF-7175D49DF243}"/>
              </a:ext>
            </a:extLst>
          </p:cNvPr>
          <p:cNvSpPr/>
          <p:nvPr/>
        </p:nvSpPr>
        <p:spPr>
          <a:xfrm>
            <a:off x="466557" y="4466751"/>
            <a:ext cx="51312" cy="51312"/>
          </a:xfrm>
          <a:prstGeom prst="ellipse">
            <a:avLst/>
          </a:prstGeom>
          <a:solidFill>
            <a:schemeClr val="bg2">
              <a:lumMod val="10000"/>
            </a:schemeClr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</a:endParaRPr>
          </a:p>
        </p:txBody>
      </p:sp>
      <p:sp>
        <p:nvSpPr>
          <p:cNvPr id="102" name="Business activity">
            <a:extLst>
              <a:ext uri="{FF2B5EF4-FFF2-40B4-BE49-F238E27FC236}">
                <a16:creationId xmlns:a16="http://schemas.microsoft.com/office/drawing/2014/main" id="{648A3CDC-C94E-95E0-4FE1-7F9CEC68F12D}"/>
              </a:ext>
            </a:extLst>
          </p:cNvPr>
          <p:cNvSpPr txBox="1"/>
          <p:nvPr/>
        </p:nvSpPr>
        <p:spPr>
          <a:xfrm>
            <a:off x="532179" y="4435558"/>
            <a:ext cx="291747" cy="1077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 algn="l">
              <a:defRPr sz="1200">
                <a:latin typeface="Poppins Regular"/>
                <a:ea typeface="Poppins Regular"/>
                <a:cs typeface="Poppins Regular"/>
                <a:sym typeface="Poppins Regular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50" b="0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 pitchFamily="2" charset="0"/>
                <a:cs typeface="Poppins Regular"/>
                <a:sym typeface="Poppins Regular"/>
              </a:rPr>
              <a:t>Complete</a:t>
            </a:r>
            <a:endParaRPr kumimoji="0" sz="450" b="0" i="0" u="none" strike="noStrike" kern="1200" cap="none" spc="0" normalizeH="0" baseline="0" noProof="0" dirty="0">
              <a:ln>
                <a:noFill/>
              </a:ln>
              <a:solidFill>
                <a:srgbClr val="1D3E61"/>
              </a:solidFill>
              <a:effectLst/>
              <a:uLnTx/>
              <a:uFillTx/>
              <a:latin typeface="Nunito Sans" pitchFamily="2" charset="0"/>
              <a:cs typeface="Poppins Regular"/>
              <a:sym typeface="Poppins Regular"/>
            </a:endParaRPr>
          </a:p>
        </p:txBody>
      </p:sp>
      <p:sp>
        <p:nvSpPr>
          <p:cNvPr id="103" name="Location Pin">
            <a:extLst>
              <a:ext uri="{FF2B5EF4-FFF2-40B4-BE49-F238E27FC236}">
                <a16:creationId xmlns:a16="http://schemas.microsoft.com/office/drawing/2014/main" id="{51FDEBBA-6998-33B8-0F87-51F400E2222E}"/>
              </a:ext>
            </a:extLst>
          </p:cNvPr>
          <p:cNvSpPr/>
          <p:nvPr/>
        </p:nvSpPr>
        <p:spPr>
          <a:xfrm>
            <a:off x="466557" y="4587034"/>
            <a:ext cx="51312" cy="826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8" y="0"/>
                  <a:pt x="0" y="2997"/>
                  <a:pt x="0" y="6701"/>
                </a:cubicBezTo>
                <a:cubicBezTo>
                  <a:pt x="0" y="12819"/>
                  <a:pt x="10800" y="21600"/>
                  <a:pt x="10800" y="21600"/>
                </a:cubicBezTo>
                <a:cubicBezTo>
                  <a:pt x="10800" y="21600"/>
                  <a:pt x="21600" y="12814"/>
                  <a:pt x="21600" y="6701"/>
                </a:cubicBezTo>
                <a:cubicBezTo>
                  <a:pt x="21600" y="2997"/>
                  <a:pt x="16762" y="0"/>
                  <a:pt x="10800" y="0"/>
                </a:cubicBezTo>
                <a:close/>
                <a:moveTo>
                  <a:pt x="10800" y="2683"/>
                </a:moveTo>
                <a:cubicBezTo>
                  <a:pt x="14368" y="2683"/>
                  <a:pt x="17267" y="4482"/>
                  <a:pt x="17267" y="6696"/>
                </a:cubicBezTo>
                <a:cubicBezTo>
                  <a:pt x="17267" y="8910"/>
                  <a:pt x="14368" y="10709"/>
                  <a:pt x="10800" y="10709"/>
                </a:cubicBezTo>
                <a:cubicBezTo>
                  <a:pt x="7232" y="10709"/>
                  <a:pt x="4335" y="8910"/>
                  <a:pt x="4335" y="6696"/>
                </a:cubicBezTo>
                <a:cubicBezTo>
                  <a:pt x="4335" y="4482"/>
                  <a:pt x="7232" y="2683"/>
                  <a:pt x="10800" y="2683"/>
                </a:cubicBezTo>
                <a:close/>
                <a:moveTo>
                  <a:pt x="10800" y="4769"/>
                </a:moveTo>
                <a:cubicBezTo>
                  <a:pt x="9085" y="4769"/>
                  <a:pt x="7686" y="5632"/>
                  <a:pt x="7686" y="6701"/>
                </a:cubicBezTo>
                <a:cubicBezTo>
                  <a:pt x="7686" y="7770"/>
                  <a:pt x="9077" y="8635"/>
                  <a:pt x="10800" y="8635"/>
                </a:cubicBezTo>
                <a:cubicBezTo>
                  <a:pt x="12523" y="8635"/>
                  <a:pt x="13917" y="7770"/>
                  <a:pt x="13917" y="6701"/>
                </a:cubicBezTo>
                <a:cubicBezTo>
                  <a:pt x="13917" y="5632"/>
                  <a:pt x="12515" y="4769"/>
                  <a:pt x="10800" y="4769"/>
                </a:cubicBezTo>
                <a:close/>
              </a:path>
            </a:pathLst>
          </a:custGeom>
          <a:solidFill>
            <a:srgbClr val="E0512C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104" name="Milestone">
            <a:extLst>
              <a:ext uri="{FF2B5EF4-FFF2-40B4-BE49-F238E27FC236}">
                <a16:creationId xmlns:a16="http://schemas.microsoft.com/office/drawing/2014/main" id="{3A4A860F-E7C9-EDA0-5CBF-1BD6FC618137}"/>
              </a:ext>
            </a:extLst>
          </p:cNvPr>
          <p:cNvSpPr txBox="1"/>
          <p:nvPr/>
        </p:nvSpPr>
        <p:spPr>
          <a:xfrm>
            <a:off x="532179" y="4564896"/>
            <a:ext cx="291747" cy="1077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 algn="l">
              <a:defRPr sz="1200">
                <a:latin typeface="Poppins Regular"/>
                <a:ea typeface="Poppins Regular"/>
                <a:cs typeface="Poppins Regular"/>
                <a:sym typeface="Poppins Regular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50" b="0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 pitchFamily="2" charset="0"/>
                <a:cs typeface="Poppins Regular"/>
                <a:sym typeface="Poppins Regular"/>
              </a:rPr>
              <a:t>Milestone</a:t>
            </a:r>
          </a:p>
        </p:txBody>
      </p:sp>
      <p:sp>
        <p:nvSpPr>
          <p:cNvPr id="105" name="MOBILISATION">
            <a:extLst>
              <a:ext uri="{FF2B5EF4-FFF2-40B4-BE49-F238E27FC236}">
                <a16:creationId xmlns:a16="http://schemas.microsoft.com/office/drawing/2014/main" id="{0C482469-647A-1D72-ADAB-F38394B38DD0}"/>
              </a:ext>
            </a:extLst>
          </p:cNvPr>
          <p:cNvSpPr txBox="1"/>
          <p:nvPr/>
        </p:nvSpPr>
        <p:spPr>
          <a:xfrm>
            <a:off x="456784" y="1932464"/>
            <a:ext cx="1600885" cy="2377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9050" tIns="19050" rIns="19050" bIns="19050">
            <a:spAutoFit/>
          </a:bodyPr>
          <a:lstStyle>
            <a:lvl1pPr algn="l">
              <a:lnSpc>
                <a:spcPct val="110000"/>
              </a:lnSpc>
              <a:defRPr sz="1600" spc="32">
                <a:solidFill>
                  <a:srgbClr val="4385F7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32" normalizeH="0" baseline="0" noProof="0" dirty="0">
                <a:ln>
                  <a:noFill/>
                </a:ln>
                <a:solidFill>
                  <a:srgbClr val="84B8DA">
                    <a:lumMod val="10000"/>
                  </a:srgbClr>
                </a:solidFill>
                <a:effectLst/>
                <a:uLnTx/>
                <a:uFillTx/>
                <a:latin typeface="Nunito Sans" pitchFamily="2" charset="0"/>
                <a:cs typeface="Poppins SemiBold"/>
                <a:sym typeface="Poppins SemiBold"/>
              </a:rPr>
              <a:t>Release 2 –  Golden Bullet forecast &amp; IGT MDD data analysis </a:t>
            </a:r>
          </a:p>
        </p:txBody>
      </p:sp>
      <p:sp>
        <p:nvSpPr>
          <p:cNvPr id="106" name="Rounded Rectangle">
            <a:extLst>
              <a:ext uri="{FF2B5EF4-FFF2-40B4-BE49-F238E27FC236}">
                <a16:creationId xmlns:a16="http://schemas.microsoft.com/office/drawing/2014/main" id="{932C1572-544C-A125-4D4E-A13B1B7E9732}"/>
              </a:ext>
            </a:extLst>
          </p:cNvPr>
          <p:cNvSpPr/>
          <p:nvPr/>
        </p:nvSpPr>
        <p:spPr>
          <a:xfrm>
            <a:off x="2351854" y="1934495"/>
            <a:ext cx="540213" cy="109029"/>
          </a:xfrm>
          <a:prstGeom prst="roundRect">
            <a:avLst>
              <a:gd name="adj" fmla="val 50000"/>
            </a:avLst>
          </a:prstGeom>
          <a:solidFill>
            <a:srgbClr val="000000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</a:endParaRPr>
          </a:p>
        </p:txBody>
      </p:sp>
      <p:sp>
        <p:nvSpPr>
          <p:cNvPr id="107" name="MOBILISATION">
            <a:extLst>
              <a:ext uri="{FF2B5EF4-FFF2-40B4-BE49-F238E27FC236}">
                <a16:creationId xmlns:a16="http://schemas.microsoft.com/office/drawing/2014/main" id="{07321058-05F6-8196-0B4F-9B856BFD2F9C}"/>
              </a:ext>
            </a:extLst>
          </p:cNvPr>
          <p:cNvSpPr txBox="1"/>
          <p:nvPr/>
        </p:nvSpPr>
        <p:spPr>
          <a:xfrm>
            <a:off x="449209" y="2153413"/>
            <a:ext cx="1701352" cy="1377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9050" tIns="19050" rIns="19050" bIns="19050">
            <a:spAutoFit/>
          </a:bodyPr>
          <a:lstStyle>
            <a:lvl1pPr algn="l">
              <a:lnSpc>
                <a:spcPct val="110000"/>
              </a:lnSpc>
              <a:defRPr sz="1600" spc="32">
                <a:solidFill>
                  <a:srgbClr val="4385F7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32" normalizeH="0" baseline="0" noProof="0" dirty="0">
                <a:ln>
                  <a:noFill/>
                </a:ln>
                <a:solidFill>
                  <a:srgbClr val="84B8DA">
                    <a:lumMod val="10000"/>
                  </a:srgbClr>
                </a:solidFill>
                <a:effectLst/>
                <a:uLnTx/>
                <a:uFillTx/>
                <a:latin typeface="Nunito Sans" pitchFamily="2" charset="0"/>
                <a:cs typeface="Poppins SemiBold"/>
                <a:sym typeface="Poppins SemiBold"/>
              </a:rPr>
              <a:t>Release 3 – </a:t>
            </a:r>
            <a:r>
              <a:rPr kumimoji="0" lang="en-GB" sz="525" b="0" i="0" u="none" strike="noStrike" kern="1200" cap="none" spc="32" normalizeH="0" baseline="0" noProof="0" dirty="0">
                <a:ln>
                  <a:noFill/>
                </a:ln>
                <a:solidFill>
                  <a:srgbClr val="84B8DA">
                    <a:lumMod val="10000"/>
                  </a:srgbClr>
                </a:solidFill>
                <a:effectLst/>
                <a:uLnTx/>
                <a:uFillTx/>
                <a:latin typeface="Nunito Sans" pitchFamily="2" charset="0"/>
                <a:cs typeface="Poppins SemiBold"/>
                <a:sym typeface="Poppins SemiBold"/>
              </a:rPr>
              <a:t>Golden Bullet invoice</a:t>
            </a:r>
            <a:endParaRPr kumimoji="0" sz="600" b="0" i="0" u="none" strike="noStrike" kern="1200" cap="none" spc="32" normalizeH="0" baseline="0" noProof="0" dirty="0">
              <a:ln>
                <a:noFill/>
              </a:ln>
              <a:solidFill>
                <a:srgbClr val="84B8DA">
                  <a:lumMod val="10000"/>
                </a:srgbClr>
              </a:solidFill>
              <a:effectLst/>
              <a:uLnTx/>
              <a:uFillTx/>
              <a:latin typeface="Nunito Sans" pitchFamily="2" charset="0"/>
              <a:cs typeface="Poppins SemiBold"/>
              <a:sym typeface="Poppins SemiBold"/>
            </a:endParaRPr>
          </a:p>
        </p:txBody>
      </p:sp>
      <p:sp>
        <p:nvSpPr>
          <p:cNvPr id="108" name="Rounded Rectangle">
            <a:extLst>
              <a:ext uri="{FF2B5EF4-FFF2-40B4-BE49-F238E27FC236}">
                <a16:creationId xmlns:a16="http://schemas.microsoft.com/office/drawing/2014/main" id="{7F59D178-8E9B-4EA1-AC77-E2DC414FFB20}"/>
              </a:ext>
            </a:extLst>
          </p:cNvPr>
          <p:cNvSpPr/>
          <p:nvPr/>
        </p:nvSpPr>
        <p:spPr>
          <a:xfrm>
            <a:off x="2906240" y="2108763"/>
            <a:ext cx="552497" cy="10521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109" name="Location Pin">
            <a:extLst>
              <a:ext uri="{FF2B5EF4-FFF2-40B4-BE49-F238E27FC236}">
                <a16:creationId xmlns:a16="http://schemas.microsoft.com/office/drawing/2014/main" id="{B0FD66C9-FB42-0D0F-40E7-5DBB6A1B29AC}"/>
              </a:ext>
            </a:extLst>
          </p:cNvPr>
          <p:cNvSpPr/>
          <p:nvPr/>
        </p:nvSpPr>
        <p:spPr>
          <a:xfrm>
            <a:off x="3483993" y="2019860"/>
            <a:ext cx="125117" cy="201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8" y="0"/>
                  <a:pt x="0" y="2997"/>
                  <a:pt x="0" y="6701"/>
                </a:cubicBezTo>
                <a:cubicBezTo>
                  <a:pt x="0" y="12819"/>
                  <a:pt x="10800" y="21600"/>
                  <a:pt x="10800" y="21600"/>
                </a:cubicBezTo>
                <a:cubicBezTo>
                  <a:pt x="10800" y="21600"/>
                  <a:pt x="21600" y="12814"/>
                  <a:pt x="21600" y="6701"/>
                </a:cubicBezTo>
                <a:cubicBezTo>
                  <a:pt x="21600" y="2997"/>
                  <a:pt x="16762" y="0"/>
                  <a:pt x="10800" y="0"/>
                </a:cubicBezTo>
                <a:close/>
                <a:moveTo>
                  <a:pt x="10800" y="2683"/>
                </a:moveTo>
                <a:cubicBezTo>
                  <a:pt x="14368" y="2683"/>
                  <a:pt x="17267" y="4482"/>
                  <a:pt x="17267" y="6696"/>
                </a:cubicBezTo>
                <a:cubicBezTo>
                  <a:pt x="17267" y="8910"/>
                  <a:pt x="14368" y="10709"/>
                  <a:pt x="10800" y="10709"/>
                </a:cubicBezTo>
                <a:cubicBezTo>
                  <a:pt x="7232" y="10709"/>
                  <a:pt x="4335" y="8910"/>
                  <a:pt x="4335" y="6696"/>
                </a:cubicBezTo>
                <a:cubicBezTo>
                  <a:pt x="4335" y="4482"/>
                  <a:pt x="7232" y="2683"/>
                  <a:pt x="10800" y="2683"/>
                </a:cubicBezTo>
                <a:close/>
                <a:moveTo>
                  <a:pt x="10800" y="4769"/>
                </a:moveTo>
                <a:cubicBezTo>
                  <a:pt x="9085" y="4769"/>
                  <a:pt x="7686" y="5632"/>
                  <a:pt x="7686" y="6701"/>
                </a:cubicBezTo>
                <a:cubicBezTo>
                  <a:pt x="7686" y="7770"/>
                  <a:pt x="9077" y="8635"/>
                  <a:pt x="10800" y="8635"/>
                </a:cubicBezTo>
                <a:cubicBezTo>
                  <a:pt x="12523" y="8635"/>
                  <a:pt x="13917" y="7770"/>
                  <a:pt x="13917" y="6701"/>
                </a:cubicBezTo>
                <a:cubicBezTo>
                  <a:pt x="13917" y="5632"/>
                  <a:pt x="12515" y="4769"/>
                  <a:pt x="10800" y="4769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110" name="MOBILISATION">
            <a:extLst>
              <a:ext uri="{FF2B5EF4-FFF2-40B4-BE49-F238E27FC236}">
                <a16:creationId xmlns:a16="http://schemas.microsoft.com/office/drawing/2014/main" id="{898ED826-E5E5-0455-CC63-CE608FB61D85}"/>
              </a:ext>
            </a:extLst>
          </p:cNvPr>
          <p:cNvSpPr txBox="1"/>
          <p:nvPr/>
        </p:nvSpPr>
        <p:spPr>
          <a:xfrm>
            <a:off x="450988" y="2279160"/>
            <a:ext cx="1504481" cy="1377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9050" tIns="19050" rIns="19050" bIns="19050">
            <a:spAutoFit/>
          </a:bodyPr>
          <a:lstStyle>
            <a:lvl1pPr algn="l">
              <a:lnSpc>
                <a:spcPct val="110000"/>
              </a:lnSpc>
              <a:defRPr sz="1600" spc="32">
                <a:solidFill>
                  <a:srgbClr val="4385F7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32" normalizeH="0" baseline="0" noProof="0" dirty="0">
                <a:ln>
                  <a:noFill/>
                </a:ln>
                <a:solidFill>
                  <a:srgbClr val="84B8DA">
                    <a:lumMod val="10000"/>
                  </a:srgbClr>
                </a:solidFill>
                <a:effectLst/>
                <a:uLnTx/>
                <a:uFillTx/>
                <a:latin typeface="Nunito Sans" pitchFamily="2" charset="0"/>
                <a:cs typeface="Poppins SemiBold"/>
                <a:sym typeface="Poppins SemiBold"/>
              </a:rPr>
              <a:t>Release 4 – XRN4990</a:t>
            </a:r>
            <a:endParaRPr kumimoji="0" sz="600" b="0" i="0" u="none" strike="noStrike" kern="1200" cap="none" spc="32" normalizeH="0" baseline="0" noProof="0" dirty="0">
              <a:ln>
                <a:noFill/>
              </a:ln>
              <a:solidFill>
                <a:srgbClr val="84B8DA">
                  <a:lumMod val="10000"/>
                </a:srgbClr>
              </a:solidFill>
              <a:effectLst/>
              <a:uLnTx/>
              <a:uFillTx/>
              <a:latin typeface="Nunito Sans" pitchFamily="2" charset="0"/>
              <a:cs typeface="Poppins SemiBold"/>
              <a:sym typeface="Poppins SemiBold"/>
            </a:endParaRPr>
          </a:p>
        </p:txBody>
      </p:sp>
      <p:sp>
        <p:nvSpPr>
          <p:cNvPr id="111" name="Rounded Rectangle">
            <a:extLst>
              <a:ext uri="{FF2B5EF4-FFF2-40B4-BE49-F238E27FC236}">
                <a16:creationId xmlns:a16="http://schemas.microsoft.com/office/drawing/2014/main" id="{83E12668-F23C-E8E7-F365-B0E30B567CF4}"/>
              </a:ext>
            </a:extLst>
          </p:cNvPr>
          <p:cNvSpPr/>
          <p:nvPr/>
        </p:nvSpPr>
        <p:spPr>
          <a:xfrm>
            <a:off x="3458737" y="2263881"/>
            <a:ext cx="491951" cy="129729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</a:endParaRPr>
          </a:p>
        </p:txBody>
      </p:sp>
      <p:sp>
        <p:nvSpPr>
          <p:cNvPr id="112" name="Location Pin">
            <a:extLst>
              <a:ext uri="{FF2B5EF4-FFF2-40B4-BE49-F238E27FC236}">
                <a16:creationId xmlns:a16="http://schemas.microsoft.com/office/drawing/2014/main" id="{E4A81418-E126-61AE-BDEF-5B3FE981EFF9}"/>
              </a:ext>
            </a:extLst>
          </p:cNvPr>
          <p:cNvSpPr/>
          <p:nvPr/>
        </p:nvSpPr>
        <p:spPr>
          <a:xfrm>
            <a:off x="3961635" y="2181353"/>
            <a:ext cx="125117" cy="201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8" y="0"/>
                  <a:pt x="0" y="2997"/>
                  <a:pt x="0" y="6701"/>
                </a:cubicBezTo>
                <a:cubicBezTo>
                  <a:pt x="0" y="12819"/>
                  <a:pt x="10800" y="21600"/>
                  <a:pt x="10800" y="21600"/>
                </a:cubicBezTo>
                <a:cubicBezTo>
                  <a:pt x="10800" y="21600"/>
                  <a:pt x="21600" y="12814"/>
                  <a:pt x="21600" y="6701"/>
                </a:cubicBezTo>
                <a:cubicBezTo>
                  <a:pt x="21600" y="2997"/>
                  <a:pt x="16762" y="0"/>
                  <a:pt x="10800" y="0"/>
                </a:cubicBezTo>
                <a:close/>
                <a:moveTo>
                  <a:pt x="10800" y="2683"/>
                </a:moveTo>
                <a:cubicBezTo>
                  <a:pt x="14368" y="2683"/>
                  <a:pt x="17267" y="4482"/>
                  <a:pt x="17267" y="6696"/>
                </a:cubicBezTo>
                <a:cubicBezTo>
                  <a:pt x="17267" y="8910"/>
                  <a:pt x="14368" y="10709"/>
                  <a:pt x="10800" y="10709"/>
                </a:cubicBezTo>
                <a:cubicBezTo>
                  <a:pt x="7232" y="10709"/>
                  <a:pt x="4335" y="8910"/>
                  <a:pt x="4335" y="6696"/>
                </a:cubicBezTo>
                <a:cubicBezTo>
                  <a:pt x="4335" y="4482"/>
                  <a:pt x="7232" y="2683"/>
                  <a:pt x="10800" y="2683"/>
                </a:cubicBezTo>
                <a:close/>
                <a:moveTo>
                  <a:pt x="10800" y="4769"/>
                </a:moveTo>
                <a:cubicBezTo>
                  <a:pt x="9085" y="4769"/>
                  <a:pt x="7686" y="5632"/>
                  <a:pt x="7686" y="6701"/>
                </a:cubicBezTo>
                <a:cubicBezTo>
                  <a:pt x="7686" y="7770"/>
                  <a:pt x="9077" y="8635"/>
                  <a:pt x="10800" y="8635"/>
                </a:cubicBezTo>
                <a:cubicBezTo>
                  <a:pt x="12523" y="8635"/>
                  <a:pt x="13917" y="7770"/>
                  <a:pt x="13917" y="6701"/>
                </a:cubicBezTo>
                <a:cubicBezTo>
                  <a:pt x="13917" y="5632"/>
                  <a:pt x="12515" y="4769"/>
                  <a:pt x="10800" y="4769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</a:endParaRPr>
          </a:p>
        </p:txBody>
      </p:sp>
      <p:sp>
        <p:nvSpPr>
          <p:cNvPr id="113" name="MOBILISATION">
            <a:extLst>
              <a:ext uri="{FF2B5EF4-FFF2-40B4-BE49-F238E27FC236}">
                <a16:creationId xmlns:a16="http://schemas.microsoft.com/office/drawing/2014/main" id="{473462B1-CF77-1350-93BC-C187BD37853D}"/>
              </a:ext>
            </a:extLst>
          </p:cNvPr>
          <p:cNvSpPr txBox="1"/>
          <p:nvPr/>
        </p:nvSpPr>
        <p:spPr>
          <a:xfrm>
            <a:off x="451851" y="2435301"/>
            <a:ext cx="1581963" cy="1377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9050" tIns="19050" rIns="19050" bIns="19050">
            <a:spAutoFit/>
          </a:bodyPr>
          <a:lstStyle>
            <a:lvl1pPr algn="l">
              <a:lnSpc>
                <a:spcPct val="110000"/>
              </a:lnSpc>
              <a:defRPr sz="1600" spc="32">
                <a:solidFill>
                  <a:srgbClr val="4385F7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32" normalizeH="0" baseline="0" noProof="0" dirty="0">
                <a:ln>
                  <a:noFill/>
                </a:ln>
                <a:solidFill>
                  <a:srgbClr val="84B8DA">
                    <a:lumMod val="10000"/>
                  </a:srgbClr>
                </a:solidFill>
                <a:effectLst/>
                <a:uLnTx/>
                <a:uFillTx/>
                <a:latin typeface="Nunito Sans" pitchFamily="2" charset="0"/>
                <a:cs typeface="Poppins SemiBold"/>
                <a:sym typeface="Poppins SemiBold"/>
              </a:rPr>
              <a:t>Release 5 – XRN4990</a:t>
            </a:r>
            <a:endParaRPr kumimoji="0" sz="600" b="0" i="0" u="none" strike="noStrike" kern="1200" cap="none" spc="32" normalizeH="0" baseline="0" noProof="0" dirty="0">
              <a:ln>
                <a:noFill/>
              </a:ln>
              <a:solidFill>
                <a:srgbClr val="84B8DA">
                  <a:lumMod val="10000"/>
                </a:srgbClr>
              </a:solidFill>
              <a:effectLst/>
              <a:uLnTx/>
              <a:uFillTx/>
              <a:latin typeface="Nunito Sans" pitchFamily="2" charset="0"/>
              <a:cs typeface="Poppins SemiBold"/>
              <a:sym typeface="Poppins SemiBold"/>
            </a:endParaRPr>
          </a:p>
        </p:txBody>
      </p:sp>
      <p:sp>
        <p:nvSpPr>
          <p:cNvPr id="114" name="Rounded Rectangle">
            <a:extLst>
              <a:ext uri="{FF2B5EF4-FFF2-40B4-BE49-F238E27FC236}">
                <a16:creationId xmlns:a16="http://schemas.microsoft.com/office/drawing/2014/main" id="{CD913334-52C6-D03B-5123-9A7971343569}"/>
              </a:ext>
            </a:extLst>
          </p:cNvPr>
          <p:cNvSpPr/>
          <p:nvPr/>
        </p:nvSpPr>
        <p:spPr>
          <a:xfrm>
            <a:off x="3963310" y="2401424"/>
            <a:ext cx="565316" cy="106632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highlight>
                <a:srgbClr val="FFFF00"/>
              </a:highlight>
              <a:uLnTx/>
              <a:uFillTx/>
              <a:latin typeface="Helvetica Neue Medium"/>
              <a:ea typeface="+mn-ea"/>
              <a:cs typeface="+mn-cs"/>
            </a:endParaRPr>
          </a:p>
        </p:txBody>
      </p:sp>
      <p:sp>
        <p:nvSpPr>
          <p:cNvPr id="115" name="Right Brace 114">
            <a:extLst>
              <a:ext uri="{FF2B5EF4-FFF2-40B4-BE49-F238E27FC236}">
                <a16:creationId xmlns:a16="http://schemas.microsoft.com/office/drawing/2014/main" id="{BF631E2C-06AA-FC5F-254D-2DEC99FAB368}"/>
              </a:ext>
            </a:extLst>
          </p:cNvPr>
          <p:cNvSpPr/>
          <p:nvPr/>
        </p:nvSpPr>
        <p:spPr>
          <a:xfrm rot="5400000">
            <a:off x="4091179" y="1643612"/>
            <a:ext cx="68105" cy="238950"/>
          </a:xfrm>
          <a:prstGeom prst="rightBrac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4290" tIns="17145" rIns="34290" bIns="17145" numCol="1" spcCol="38100" rtlCol="0" anchor="t">
            <a:noAutofit/>
          </a:bodyPr>
          <a:lstStyle/>
          <a:p>
            <a:pPr marL="0" marR="0" lvl="0" indent="0" algn="l" defTabSz="342900" rtl="0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75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unito Sans"/>
              <a:ea typeface="+mn-ea"/>
              <a:cs typeface="+mn-cs"/>
            </a:endParaRPr>
          </a:p>
        </p:txBody>
      </p:sp>
      <p:sp>
        <p:nvSpPr>
          <p:cNvPr id="116" name="MOBILISATION">
            <a:extLst>
              <a:ext uri="{FF2B5EF4-FFF2-40B4-BE49-F238E27FC236}">
                <a16:creationId xmlns:a16="http://schemas.microsoft.com/office/drawing/2014/main" id="{7B6D4F80-D3B1-60DB-526B-6D3E90E78927}"/>
              </a:ext>
            </a:extLst>
          </p:cNvPr>
          <p:cNvSpPr txBox="1"/>
          <p:nvPr/>
        </p:nvSpPr>
        <p:spPr>
          <a:xfrm>
            <a:off x="477952" y="2604311"/>
            <a:ext cx="1187278" cy="3393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9050" tIns="19050" rIns="19050" bIns="19050">
            <a:spAutoFit/>
          </a:bodyPr>
          <a:lstStyle>
            <a:lvl1pPr algn="l">
              <a:lnSpc>
                <a:spcPct val="110000"/>
              </a:lnSpc>
              <a:defRPr sz="1600" spc="32">
                <a:solidFill>
                  <a:srgbClr val="4385F7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32" normalizeH="0" baseline="0" noProof="0" dirty="0">
                <a:ln>
                  <a:noFill/>
                </a:ln>
                <a:solidFill>
                  <a:srgbClr val="84B8DA">
                    <a:lumMod val="10000"/>
                  </a:srgbClr>
                </a:solidFill>
                <a:effectLst/>
                <a:uLnTx/>
                <a:uFillTx/>
                <a:latin typeface="Nunito Sans" pitchFamily="2" charset="0"/>
                <a:cs typeface="Poppins SemiBold"/>
                <a:sym typeface="Poppins SemiBold"/>
              </a:rPr>
              <a:t>Release 6 –XRN 4990 implement and  DN financial reporting  </a:t>
            </a:r>
          </a:p>
        </p:txBody>
      </p:sp>
      <p:sp>
        <p:nvSpPr>
          <p:cNvPr id="117" name="Rounded Rectangle">
            <a:extLst>
              <a:ext uri="{FF2B5EF4-FFF2-40B4-BE49-F238E27FC236}">
                <a16:creationId xmlns:a16="http://schemas.microsoft.com/office/drawing/2014/main" id="{E5ABF7D7-6A6F-7AC3-C46A-EDA2D6C0858D}"/>
              </a:ext>
            </a:extLst>
          </p:cNvPr>
          <p:cNvSpPr/>
          <p:nvPr/>
        </p:nvSpPr>
        <p:spPr>
          <a:xfrm>
            <a:off x="4572580" y="2571750"/>
            <a:ext cx="429961" cy="82401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</a:endParaRPr>
          </a:p>
        </p:txBody>
      </p:sp>
      <p:sp>
        <p:nvSpPr>
          <p:cNvPr id="118" name="Location Pin">
            <a:extLst>
              <a:ext uri="{FF2B5EF4-FFF2-40B4-BE49-F238E27FC236}">
                <a16:creationId xmlns:a16="http://schemas.microsoft.com/office/drawing/2014/main" id="{64C1B841-D2E0-FD2D-A461-7478E9E6EADA}"/>
              </a:ext>
            </a:extLst>
          </p:cNvPr>
          <p:cNvSpPr/>
          <p:nvPr/>
        </p:nvSpPr>
        <p:spPr>
          <a:xfrm>
            <a:off x="5008212" y="2470926"/>
            <a:ext cx="125117" cy="201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8" y="0"/>
                  <a:pt x="0" y="2997"/>
                  <a:pt x="0" y="6701"/>
                </a:cubicBezTo>
                <a:cubicBezTo>
                  <a:pt x="0" y="12819"/>
                  <a:pt x="10800" y="21600"/>
                  <a:pt x="10800" y="21600"/>
                </a:cubicBezTo>
                <a:cubicBezTo>
                  <a:pt x="10800" y="21600"/>
                  <a:pt x="21600" y="12814"/>
                  <a:pt x="21600" y="6701"/>
                </a:cubicBezTo>
                <a:cubicBezTo>
                  <a:pt x="21600" y="2997"/>
                  <a:pt x="16762" y="0"/>
                  <a:pt x="10800" y="0"/>
                </a:cubicBezTo>
                <a:close/>
                <a:moveTo>
                  <a:pt x="10800" y="2683"/>
                </a:moveTo>
                <a:cubicBezTo>
                  <a:pt x="14368" y="2683"/>
                  <a:pt x="17267" y="4482"/>
                  <a:pt x="17267" y="6696"/>
                </a:cubicBezTo>
                <a:cubicBezTo>
                  <a:pt x="17267" y="8910"/>
                  <a:pt x="14368" y="10709"/>
                  <a:pt x="10800" y="10709"/>
                </a:cubicBezTo>
                <a:cubicBezTo>
                  <a:pt x="7232" y="10709"/>
                  <a:pt x="4335" y="8910"/>
                  <a:pt x="4335" y="6696"/>
                </a:cubicBezTo>
                <a:cubicBezTo>
                  <a:pt x="4335" y="4482"/>
                  <a:pt x="7232" y="2683"/>
                  <a:pt x="10800" y="2683"/>
                </a:cubicBezTo>
                <a:close/>
                <a:moveTo>
                  <a:pt x="10800" y="4769"/>
                </a:moveTo>
                <a:cubicBezTo>
                  <a:pt x="9085" y="4769"/>
                  <a:pt x="7686" y="5632"/>
                  <a:pt x="7686" y="6701"/>
                </a:cubicBezTo>
                <a:cubicBezTo>
                  <a:pt x="7686" y="7770"/>
                  <a:pt x="9077" y="8635"/>
                  <a:pt x="10800" y="8635"/>
                </a:cubicBezTo>
                <a:cubicBezTo>
                  <a:pt x="12523" y="8635"/>
                  <a:pt x="13917" y="7770"/>
                  <a:pt x="13917" y="6701"/>
                </a:cubicBezTo>
                <a:cubicBezTo>
                  <a:pt x="13917" y="5632"/>
                  <a:pt x="12515" y="4769"/>
                  <a:pt x="10800" y="4769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</a:endParaRPr>
          </a:p>
        </p:txBody>
      </p:sp>
      <p:sp>
        <p:nvSpPr>
          <p:cNvPr id="119" name="Location Pin">
            <a:extLst>
              <a:ext uri="{FF2B5EF4-FFF2-40B4-BE49-F238E27FC236}">
                <a16:creationId xmlns:a16="http://schemas.microsoft.com/office/drawing/2014/main" id="{C09D9BD3-C33B-ADDD-F340-24E31F43D231}"/>
              </a:ext>
            </a:extLst>
          </p:cNvPr>
          <p:cNvSpPr/>
          <p:nvPr/>
        </p:nvSpPr>
        <p:spPr>
          <a:xfrm>
            <a:off x="4500721" y="2321933"/>
            <a:ext cx="125117" cy="201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8" y="0"/>
                  <a:pt x="0" y="2997"/>
                  <a:pt x="0" y="6701"/>
                </a:cubicBezTo>
                <a:cubicBezTo>
                  <a:pt x="0" y="12819"/>
                  <a:pt x="10800" y="21600"/>
                  <a:pt x="10800" y="21600"/>
                </a:cubicBezTo>
                <a:cubicBezTo>
                  <a:pt x="10800" y="21600"/>
                  <a:pt x="21600" y="12814"/>
                  <a:pt x="21600" y="6701"/>
                </a:cubicBezTo>
                <a:cubicBezTo>
                  <a:pt x="21600" y="2997"/>
                  <a:pt x="16762" y="0"/>
                  <a:pt x="10800" y="0"/>
                </a:cubicBezTo>
                <a:close/>
                <a:moveTo>
                  <a:pt x="10800" y="2683"/>
                </a:moveTo>
                <a:cubicBezTo>
                  <a:pt x="14368" y="2683"/>
                  <a:pt x="17267" y="4482"/>
                  <a:pt x="17267" y="6696"/>
                </a:cubicBezTo>
                <a:cubicBezTo>
                  <a:pt x="17267" y="8910"/>
                  <a:pt x="14368" y="10709"/>
                  <a:pt x="10800" y="10709"/>
                </a:cubicBezTo>
                <a:cubicBezTo>
                  <a:pt x="7232" y="10709"/>
                  <a:pt x="4335" y="8910"/>
                  <a:pt x="4335" y="6696"/>
                </a:cubicBezTo>
                <a:cubicBezTo>
                  <a:pt x="4335" y="4482"/>
                  <a:pt x="7232" y="2683"/>
                  <a:pt x="10800" y="2683"/>
                </a:cubicBezTo>
                <a:close/>
                <a:moveTo>
                  <a:pt x="10800" y="4769"/>
                </a:moveTo>
                <a:cubicBezTo>
                  <a:pt x="9085" y="4769"/>
                  <a:pt x="7686" y="5632"/>
                  <a:pt x="7686" y="6701"/>
                </a:cubicBezTo>
                <a:cubicBezTo>
                  <a:pt x="7686" y="7770"/>
                  <a:pt x="9077" y="8635"/>
                  <a:pt x="10800" y="8635"/>
                </a:cubicBezTo>
                <a:cubicBezTo>
                  <a:pt x="12523" y="8635"/>
                  <a:pt x="13917" y="7770"/>
                  <a:pt x="13917" y="6701"/>
                </a:cubicBezTo>
                <a:cubicBezTo>
                  <a:pt x="13917" y="5632"/>
                  <a:pt x="12515" y="4769"/>
                  <a:pt x="10800" y="4769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</a:endParaRPr>
          </a:p>
        </p:txBody>
      </p:sp>
      <p:sp>
        <p:nvSpPr>
          <p:cNvPr id="120" name="Rounded Rectangle">
            <a:extLst>
              <a:ext uri="{FF2B5EF4-FFF2-40B4-BE49-F238E27FC236}">
                <a16:creationId xmlns:a16="http://schemas.microsoft.com/office/drawing/2014/main" id="{81FD1FEA-EBFA-0A51-F0B3-37E7F1E21F6B}"/>
              </a:ext>
            </a:extLst>
          </p:cNvPr>
          <p:cNvSpPr/>
          <p:nvPr/>
        </p:nvSpPr>
        <p:spPr>
          <a:xfrm>
            <a:off x="5100546" y="2921900"/>
            <a:ext cx="429961" cy="82401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</a:endParaRPr>
          </a:p>
        </p:txBody>
      </p:sp>
      <p:sp>
        <p:nvSpPr>
          <p:cNvPr id="121" name="Location Pin">
            <a:extLst>
              <a:ext uri="{FF2B5EF4-FFF2-40B4-BE49-F238E27FC236}">
                <a16:creationId xmlns:a16="http://schemas.microsoft.com/office/drawing/2014/main" id="{B1252DE9-57DF-DD53-FBAA-A548EBC6748C}"/>
              </a:ext>
            </a:extLst>
          </p:cNvPr>
          <p:cNvSpPr/>
          <p:nvPr/>
        </p:nvSpPr>
        <p:spPr>
          <a:xfrm>
            <a:off x="5637706" y="2821076"/>
            <a:ext cx="125117" cy="201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8" y="0"/>
                  <a:pt x="0" y="2997"/>
                  <a:pt x="0" y="6701"/>
                </a:cubicBezTo>
                <a:cubicBezTo>
                  <a:pt x="0" y="12819"/>
                  <a:pt x="10800" y="21600"/>
                  <a:pt x="10800" y="21600"/>
                </a:cubicBezTo>
                <a:cubicBezTo>
                  <a:pt x="10800" y="21600"/>
                  <a:pt x="21600" y="12814"/>
                  <a:pt x="21600" y="6701"/>
                </a:cubicBezTo>
                <a:cubicBezTo>
                  <a:pt x="21600" y="2997"/>
                  <a:pt x="16762" y="0"/>
                  <a:pt x="10800" y="0"/>
                </a:cubicBezTo>
                <a:close/>
                <a:moveTo>
                  <a:pt x="10800" y="2683"/>
                </a:moveTo>
                <a:cubicBezTo>
                  <a:pt x="14368" y="2683"/>
                  <a:pt x="17267" y="4482"/>
                  <a:pt x="17267" y="6696"/>
                </a:cubicBezTo>
                <a:cubicBezTo>
                  <a:pt x="17267" y="8910"/>
                  <a:pt x="14368" y="10709"/>
                  <a:pt x="10800" y="10709"/>
                </a:cubicBezTo>
                <a:cubicBezTo>
                  <a:pt x="7232" y="10709"/>
                  <a:pt x="4335" y="8910"/>
                  <a:pt x="4335" y="6696"/>
                </a:cubicBezTo>
                <a:cubicBezTo>
                  <a:pt x="4335" y="4482"/>
                  <a:pt x="7232" y="2683"/>
                  <a:pt x="10800" y="2683"/>
                </a:cubicBezTo>
                <a:close/>
                <a:moveTo>
                  <a:pt x="10800" y="4769"/>
                </a:moveTo>
                <a:cubicBezTo>
                  <a:pt x="9085" y="4769"/>
                  <a:pt x="7686" y="5632"/>
                  <a:pt x="7686" y="6701"/>
                </a:cubicBezTo>
                <a:cubicBezTo>
                  <a:pt x="7686" y="7770"/>
                  <a:pt x="9077" y="8635"/>
                  <a:pt x="10800" y="8635"/>
                </a:cubicBezTo>
                <a:cubicBezTo>
                  <a:pt x="12523" y="8635"/>
                  <a:pt x="13917" y="7770"/>
                  <a:pt x="13917" y="6701"/>
                </a:cubicBezTo>
                <a:cubicBezTo>
                  <a:pt x="13917" y="5632"/>
                  <a:pt x="12515" y="4769"/>
                  <a:pt x="10800" y="4769"/>
                </a:cubicBezTo>
                <a:close/>
              </a:path>
            </a:pathLst>
          </a:custGeom>
          <a:solidFill>
            <a:srgbClr val="92D050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</a:endParaRPr>
          </a:p>
        </p:txBody>
      </p:sp>
      <p:sp>
        <p:nvSpPr>
          <p:cNvPr id="122" name="Rounded Rectangle">
            <a:extLst>
              <a:ext uri="{FF2B5EF4-FFF2-40B4-BE49-F238E27FC236}">
                <a16:creationId xmlns:a16="http://schemas.microsoft.com/office/drawing/2014/main" id="{9975E12A-7C3A-5E60-02D8-555DA8F5216A}"/>
              </a:ext>
            </a:extLst>
          </p:cNvPr>
          <p:cNvSpPr/>
          <p:nvPr/>
        </p:nvSpPr>
        <p:spPr>
          <a:xfrm>
            <a:off x="5605508" y="3197942"/>
            <a:ext cx="429961" cy="82401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</a:endParaRPr>
          </a:p>
        </p:txBody>
      </p:sp>
      <p:sp>
        <p:nvSpPr>
          <p:cNvPr id="123" name="Location Pin">
            <a:extLst>
              <a:ext uri="{FF2B5EF4-FFF2-40B4-BE49-F238E27FC236}">
                <a16:creationId xmlns:a16="http://schemas.microsoft.com/office/drawing/2014/main" id="{FBAF3FA1-9220-97F6-0407-3DD395BA3686}"/>
              </a:ext>
            </a:extLst>
          </p:cNvPr>
          <p:cNvSpPr/>
          <p:nvPr/>
        </p:nvSpPr>
        <p:spPr>
          <a:xfrm>
            <a:off x="6104572" y="3097118"/>
            <a:ext cx="125117" cy="201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8" y="0"/>
                  <a:pt x="0" y="2997"/>
                  <a:pt x="0" y="6701"/>
                </a:cubicBezTo>
                <a:cubicBezTo>
                  <a:pt x="0" y="12819"/>
                  <a:pt x="10800" y="21600"/>
                  <a:pt x="10800" y="21600"/>
                </a:cubicBezTo>
                <a:cubicBezTo>
                  <a:pt x="10800" y="21600"/>
                  <a:pt x="21600" y="12814"/>
                  <a:pt x="21600" y="6701"/>
                </a:cubicBezTo>
                <a:cubicBezTo>
                  <a:pt x="21600" y="2997"/>
                  <a:pt x="16762" y="0"/>
                  <a:pt x="10800" y="0"/>
                </a:cubicBezTo>
                <a:close/>
                <a:moveTo>
                  <a:pt x="10800" y="2683"/>
                </a:moveTo>
                <a:cubicBezTo>
                  <a:pt x="14368" y="2683"/>
                  <a:pt x="17267" y="4482"/>
                  <a:pt x="17267" y="6696"/>
                </a:cubicBezTo>
                <a:cubicBezTo>
                  <a:pt x="17267" y="8910"/>
                  <a:pt x="14368" y="10709"/>
                  <a:pt x="10800" y="10709"/>
                </a:cubicBezTo>
                <a:cubicBezTo>
                  <a:pt x="7232" y="10709"/>
                  <a:pt x="4335" y="8910"/>
                  <a:pt x="4335" y="6696"/>
                </a:cubicBezTo>
                <a:cubicBezTo>
                  <a:pt x="4335" y="4482"/>
                  <a:pt x="7232" y="2683"/>
                  <a:pt x="10800" y="2683"/>
                </a:cubicBezTo>
                <a:close/>
                <a:moveTo>
                  <a:pt x="10800" y="4769"/>
                </a:moveTo>
                <a:cubicBezTo>
                  <a:pt x="9085" y="4769"/>
                  <a:pt x="7686" y="5632"/>
                  <a:pt x="7686" y="6701"/>
                </a:cubicBezTo>
                <a:cubicBezTo>
                  <a:pt x="7686" y="7770"/>
                  <a:pt x="9077" y="8635"/>
                  <a:pt x="10800" y="8635"/>
                </a:cubicBezTo>
                <a:cubicBezTo>
                  <a:pt x="12523" y="8635"/>
                  <a:pt x="13917" y="7770"/>
                  <a:pt x="13917" y="6701"/>
                </a:cubicBezTo>
                <a:cubicBezTo>
                  <a:pt x="13917" y="5632"/>
                  <a:pt x="12515" y="4769"/>
                  <a:pt x="10800" y="4769"/>
                </a:cubicBezTo>
                <a:close/>
              </a:path>
            </a:pathLst>
          </a:custGeom>
          <a:solidFill>
            <a:srgbClr val="92D050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</a:endParaRPr>
          </a:p>
        </p:txBody>
      </p:sp>
      <p:sp>
        <p:nvSpPr>
          <p:cNvPr id="124" name="Rounded Rectangle">
            <a:extLst>
              <a:ext uri="{FF2B5EF4-FFF2-40B4-BE49-F238E27FC236}">
                <a16:creationId xmlns:a16="http://schemas.microsoft.com/office/drawing/2014/main" id="{F6A285AE-F6BA-FFB7-EF2E-CE0443B1859C}"/>
              </a:ext>
            </a:extLst>
          </p:cNvPr>
          <p:cNvSpPr/>
          <p:nvPr/>
        </p:nvSpPr>
        <p:spPr>
          <a:xfrm>
            <a:off x="6093079" y="3431727"/>
            <a:ext cx="429961" cy="82401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</a:endParaRPr>
          </a:p>
        </p:txBody>
      </p:sp>
      <p:sp>
        <p:nvSpPr>
          <p:cNvPr id="125" name="Location Pin">
            <a:extLst>
              <a:ext uri="{FF2B5EF4-FFF2-40B4-BE49-F238E27FC236}">
                <a16:creationId xmlns:a16="http://schemas.microsoft.com/office/drawing/2014/main" id="{39848D93-8465-BF9F-4229-DD363C703DA1}"/>
              </a:ext>
            </a:extLst>
          </p:cNvPr>
          <p:cNvSpPr/>
          <p:nvPr/>
        </p:nvSpPr>
        <p:spPr>
          <a:xfrm>
            <a:off x="6630239" y="3330903"/>
            <a:ext cx="125117" cy="201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8" y="0"/>
                  <a:pt x="0" y="2997"/>
                  <a:pt x="0" y="6701"/>
                </a:cubicBezTo>
                <a:cubicBezTo>
                  <a:pt x="0" y="12819"/>
                  <a:pt x="10800" y="21600"/>
                  <a:pt x="10800" y="21600"/>
                </a:cubicBezTo>
                <a:cubicBezTo>
                  <a:pt x="10800" y="21600"/>
                  <a:pt x="21600" y="12814"/>
                  <a:pt x="21600" y="6701"/>
                </a:cubicBezTo>
                <a:cubicBezTo>
                  <a:pt x="21600" y="2997"/>
                  <a:pt x="16762" y="0"/>
                  <a:pt x="10800" y="0"/>
                </a:cubicBezTo>
                <a:close/>
                <a:moveTo>
                  <a:pt x="10800" y="2683"/>
                </a:moveTo>
                <a:cubicBezTo>
                  <a:pt x="14368" y="2683"/>
                  <a:pt x="17267" y="4482"/>
                  <a:pt x="17267" y="6696"/>
                </a:cubicBezTo>
                <a:cubicBezTo>
                  <a:pt x="17267" y="8910"/>
                  <a:pt x="14368" y="10709"/>
                  <a:pt x="10800" y="10709"/>
                </a:cubicBezTo>
                <a:cubicBezTo>
                  <a:pt x="7232" y="10709"/>
                  <a:pt x="4335" y="8910"/>
                  <a:pt x="4335" y="6696"/>
                </a:cubicBezTo>
                <a:cubicBezTo>
                  <a:pt x="4335" y="4482"/>
                  <a:pt x="7232" y="2683"/>
                  <a:pt x="10800" y="2683"/>
                </a:cubicBezTo>
                <a:close/>
                <a:moveTo>
                  <a:pt x="10800" y="4769"/>
                </a:moveTo>
                <a:cubicBezTo>
                  <a:pt x="9085" y="4769"/>
                  <a:pt x="7686" y="5632"/>
                  <a:pt x="7686" y="6701"/>
                </a:cubicBezTo>
                <a:cubicBezTo>
                  <a:pt x="7686" y="7770"/>
                  <a:pt x="9077" y="8635"/>
                  <a:pt x="10800" y="8635"/>
                </a:cubicBezTo>
                <a:cubicBezTo>
                  <a:pt x="12523" y="8635"/>
                  <a:pt x="13917" y="7770"/>
                  <a:pt x="13917" y="6701"/>
                </a:cubicBezTo>
                <a:cubicBezTo>
                  <a:pt x="13917" y="5632"/>
                  <a:pt x="12515" y="4769"/>
                  <a:pt x="10800" y="4769"/>
                </a:cubicBezTo>
                <a:close/>
              </a:path>
            </a:pathLst>
          </a:custGeom>
          <a:solidFill>
            <a:srgbClr val="92D050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</a:endParaRPr>
          </a:p>
        </p:txBody>
      </p:sp>
      <p:sp>
        <p:nvSpPr>
          <p:cNvPr id="126" name="MOBILISATION">
            <a:extLst>
              <a:ext uri="{FF2B5EF4-FFF2-40B4-BE49-F238E27FC236}">
                <a16:creationId xmlns:a16="http://schemas.microsoft.com/office/drawing/2014/main" id="{ECF988A2-2ECF-DC29-9AAA-57243E6AB8FB}"/>
              </a:ext>
            </a:extLst>
          </p:cNvPr>
          <p:cNvSpPr txBox="1"/>
          <p:nvPr/>
        </p:nvSpPr>
        <p:spPr>
          <a:xfrm>
            <a:off x="475359" y="2993993"/>
            <a:ext cx="2188914" cy="2377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9050" tIns="19050" rIns="19050" bIns="19050">
            <a:spAutoFit/>
          </a:bodyPr>
          <a:lstStyle>
            <a:lvl1pPr algn="l">
              <a:lnSpc>
                <a:spcPct val="110000"/>
              </a:lnSpc>
              <a:defRPr sz="1600" spc="32">
                <a:solidFill>
                  <a:srgbClr val="4385F7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32" normalizeH="0" baseline="0" noProof="0" dirty="0">
                <a:ln>
                  <a:noFill/>
                </a:ln>
                <a:solidFill>
                  <a:srgbClr val="84B8DA">
                    <a:lumMod val="10000"/>
                  </a:srgbClr>
                </a:solidFill>
                <a:effectLst/>
                <a:uLnTx/>
                <a:uFillTx/>
                <a:latin typeface="Nunito Sans" pitchFamily="2" charset="0"/>
                <a:cs typeface="Poppins SemiBold"/>
                <a:sym typeface="Poppins SemiBold"/>
              </a:rPr>
              <a:t>Release 1 – Golden Bullet enhancement and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32" normalizeH="0" baseline="0" noProof="0" dirty="0">
                <a:ln>
                  <a:noFill/>
                </a:ln>
                <a:solidFill>
                  <a:srgbClr val="84B8DA">
                    <a:lumMod val="10000"/>
                  </a:srgbClr>
                </a:solidFill>
                <a:effectLst/>
                <a:uLnTx/>
                <a:uFillTx/>
                <a:latin typeface="Nunito Sans" pitchFamily="2" charset="0"/>
                <a:cs typeface="Poppins SemiBold"/>
                <a:sym typeface="Poppins SemiBold"/>
              </a:rPr>
              <a:t>REC data model prep</a:t>
            </a:r>
            <a:endParaRPr kumimoji="0" sz="600" b="0" i="0" u="none" strike="noStrike" kern="1200" cap="none" spc="32" normalizeH="0" baseline="0" noProof="0" dirty="0">
              <a:ln>
                <a:noFill/>
              </a:ln>
              <a:solidFill>
                <a:srgbClr val="84B8DA">
                  <a:lumMod val="10000"/>
                </a:srgbClr>
              </a:solidFill>
              <a:effectLst/>
              <a:uLnTx/>
              <a:uFillTx/>
              <a:latin typeface="Nunito Sans" pitchFamily="2" charset="0"/>
              <a:cs typeface="Poppins SemiBold"/>
              <a:sym typeface="Poppins SemiBold"/>
            </a:endParaRPr>
          </a:p>
        </p:txBody>
      </p:sp>
      <p:sp>
        <p:nvSpPr>
          <p:cNvPr id="127" name="MOBILISATION">
            <a:extLst>
              <a:ext uri="{FF2B5EF4-FFF2-40B4-BE49-F238E27FC236}">
                <a16:creationId xmlns:a16="http://schemas.microsoft.com/office/drawing/2014/main" id="{3BB04547-981C-A304-C74A-91A276FB68CF}"/>
              </a:ext>
            </a:extLst>
          </p:cNvPr>
          <p:cNvSpPr txBox="1"/>
          <p:nvPr/>
        </p:nvSpPr>
        <p:spPr>
          <a:xfrm>
            <a:off x="464304" y="3337323"/>
            <a:ext cx="1600885" cy="1377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9050" tIns="19050" rIns="19050" bIns="19050">
            <a:spAutoFit/>
          </a:bodyPr>
          <a:lstStyle>
            <a:lvl1pPr algn="l">
              <a:lnSpc>
                <a:spcPct val="110000"/>
              </a:lnSpc>
              <a:defRPr sz="1600" spc="32">
                <a:solidFill>
                  <a:srgbClr val="4385F7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32" normalizeH="0" baseline="0" noProof="0" dirty="0">
                <a:ln>
                  <a:noFill/>
                </a:ln>
                <a:solidFill>
                  <a:srgbClr val="84B8DA">
                    <a:lumMod val="10000"/>
                  </a:srgbClr>
                </a:solidFill>
                <a:effectLst/>
                <a:uLnTx/>
                <a:uFillTx/>
                <a:latin typeface="Nunito Sans" pitchFamily="2" charset="0"/>
                <a:cs typeface="Poppins SemiBold"/>
                <a:sym typeface="Poppins SemiBold"/>
              </a:rPr>
              <a:t>Release 2 –  REC</a:t>
            </a:r>
          </a:p>
        </p:txBody>
      </p:sp>
      <p:sp>
        <p:nvSpPr>
          <p:cNvPr id="128" name="MOBILISATION">
            <a:extLst>
              <a:ext uri="{FF2B5EF4-FFF2-40B4-BE49-F238E27FC236}">
                <a16:creationId xmlns:a16="http://schemas.microsoft.com/office/drawing/2014/main" id="{AF92C515-73BE-A6C5-C544-B6D9CCC6C317}"/>
              </a:ext>
            </a:extLst>
          </p:cNvPr>
          <p:cNvSpPr txBox="1"/>
          <p:nvPr/>
        </p:nvSpPr>
        <p:spPr>
          <a:xfrm>
            <a:off x="471027" y="3537327"/>
            <a:ext cx="1600885" cy="1377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9050" tIns="19050" rIns="19050" bIns="19050">
            <a:spAutoFit/>
          </a:bodyPr>
          <a:lstStyle>
            <a:lvl1pPr algn="l">
              <a:lnSpc>
                <a:spcPct val="110000"/>
              </a:lnSpc>
              <a:defRPr sz="1600" spc="32">
                <a:solidFill>
                  <a:srgbClr val="4385F7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32" normalizeH="0" baseline="0" noProof="0" dirty="0">
                <a:ln>
                  <a:noFill/>
                </a:ln>
                <a:solidFill>
                  <a:srgbClr val="84B8DA">
                    <a:lumMod val="10000"/>
                  </a:srgbClr>
                </a:solidFill>
                <a:effectLst/>
                <a:uLnTx/>
                <a:uFillTx/>
                <a:latin typeface="Nunito Sans" pitchFamily="2" charset="0"/>
                <a:cs typeface="Poppins SemiBold"/>
                <a:sym typeface="Poppins SemiBold"/>
              </a:rPr>
              <a:t>Release 3 –  REC</a:t>
            </a:r>
          </a:p>
        </p:txBody>
      </p:sp>
      <p:sp>
        <p:nvSpPr>
          <p:cNvPr id="253" name="PRODUCT DEVELOPMENT AND ROLLOUT">
            <a:extLst>
              <a:ext uri="{FF2B5EF4-FFF2-40B4-BE49-F238E27FC236}">
                <a16:creationId xmlns:a16="http://schemas.microsoft.com/office/drawing/2014/main" id="{407F1A59-07C7-01CD-8492-81C8EFB071A1}"/>
              </a:ext>
            </a:extLst>
          </p:cNvPr>
          <p:cNvSpPr txBox="1"/>
          <p:nvPr/>
        </p:nvSpPr>
        <p:spPr>
          <a:xfrm>
            <a:off x="316886" y="-16649"/>
            <a:ext cx="2598714" cy="8059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9050" tIns="19050" rIns="19050" bIns="19050">
            <a:spAutoFit/>
          </a:bodyPr>
          <a:lstStyle>
            <a:lvl1pPr algn="l">
              <a:lnSpc>
                <a:spcPts val="7500"/>
              </a:lnSpc>
              <a:defRPr sz="1800" spc="90">
                <a:solidFill>
                  <a:srgbClr val="4385F7"/>
                </a:solidFill>
                <a:latin typeface="Poppins Medium"/>
                <a:ea typeface="Poppins Medium"/>
                <a:cs typeface="Poppins Medium"/>
                <a:sym typeface="Poppins Medium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7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9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unito Sans" pitchFamily="2" charset="0"/>
                <a:cs typeface="Poppins Medium"/>
                <a:sym typeface="Poppins Medium"/>
              </a:rPr>
              <a:t>Roadmap</a:t>
            </a:r>
            <a:endParaRPr kumimoji="0" sz="1100" b="1" i="0" u="none" strike="noStrike" kern="1200" cap="none" spc="9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unito Sans" pitchFamily="2" charset="0"/>
              <a:cs typeface="Poppins Medium"/>
              <a:sym typeface="Poppins Medium"/>
            </a:endParaRPr>
          </a:p>
        </p:txBody>
      </p:sp>
    </p:spTree>
    <p:extLst>
      <p:ext uri="{BB962C8B-B14F-4D97-AF65-F5344CB8AC3E}">
        <p14:creationId xmlns:p14="http://schemas.microsoft.com/office/powerpoint/2010/main" val="623812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48350D47-41DF-AD2A-8DFA-C2A5DCCADD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343551"/>
              </p:ext>
            </p:extLst>
          </p:nvPr>
        </p:nvGraphicFramePr>
        <p:xfrm>
          <a:off x="395536" y="555526"/>
          <a:ext cx="8424936" cy="33337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421334891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119268424"/>
                    </a:ext>
                  </a:extLst>
                </a:gridCol>
              </a:tblGrid>
              <a:tr h="12527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0000"/>
                          </a:solidFill>
                          <a:latin typeface="Nunito Sans" pitchFamily="2" charset="0"/>
                          <a:cs typeface="Poppins Medium" panose="00000600000000000000" pitchFamily="2" charset="0"/>
                        </a:rPr>
                        <a:t>Data Discovery Platform </a:t>
                      </a:r>
                    </a:p>
                  </a:txBody>
                  <a:tcPr marL="34290" marR="34290" marT="17145" marB="1714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  <a:latin typeface="Nunito Sans" pitchFamily="2" charset="0"/>
                          <a:cs typeface="Poppins Medium" panose="00000600000000000000" pitchFamily="2" charset="0"/>
                        </a:rPr>
                        <a:t>Current Sprint (part of release 1)</a:t>
                      </a:r>
                    </a:p>
                  </a:txBody>
                  <a:tcPr marL="34290" marR="34290" marT="17145" marB="17145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186565"/>
                  </a:ext>
                </a:extLst>
              </a:tr>
              <a:tr h="695760">
                <a:tc gridSpan="2">
                  <a:txBody>
                    <a:bodyPr/>
                    <a:lstStyle/>
                    <a:p>
                      <a:pPr algn="l"/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Nunito Sans" pitchFamily="2" charset="0"/>
                          <a:cs typeface="Poppins Medium" panose="00000600000000000000" pitchFamily="2" charset="0"/>
                        </a:rPr>
                        <a:t>Goals:</a:t>
                      </a: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latin typeface="Nunito Sans" pitchFamily="2" charset="0"/>
                          <a:ea typeface="+mn-ea"/>
                          <a:cs typeface="Poppins Medium" panose="00000600000000000000" pitchFamily="2" charset="0"/>
                        </a:rPr>
                        <a:t>Refine DN financial reporting user stories – Additional UAT testing carry forward from Release 6</a:t>
                      </a: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latin typeface="Nunito Sans" pitchFamily="2" charset="0"/>
                          <a:ea typeface="+mn-ea"/>
                          <a:cs typeface="Poppins Medium" panose="00000600000000000000" pitchFamily="2" charset="0"/>
                        </a:rPr>
                        <a:t>Plot to Postal – reporting new dashboard to aid shippers </a:t>
                      </a: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latin typeface="Nunito Sans"/>
                          <a:ea typeface="+mn-ea"/>
                          <a:cs typeface="Poppins Medium"/>
                        </a:rPr>
                        <a:t>Commence Shipper Reconciliation preparation – data model </a:t>
                      </a: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latin typeface="Nunito Sans"/>
                          <a:ea typeface="+mn-ea"/>
                          <a:cs typeface="Poppins Medium"/>
                        </a:rPr>
                        <a:t>Request data load for Shipper Reconciliation – engage Service Provider</a:t>
                      </a:r>
                      <a:endParaRPr lang="en-GB" sz="1100" kern="1200" dirty="0">
                        <a:solidFill>
                          <a:srgbClr val="000000"/>
                        </a:solidFill>
                        <a:latin typeface="Nunito Sans" pitchFamily="2" charset="0"/>
                        <a:ea typeface="+mn-ea"/>
                        <a:cs typeface="Poppins Medium" panose="00000600000000000000" pitchFamily="2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100" kern="1200" dirty="0">
                        <a:solidFill>
                          <a:srgbClr val="000000"/>
                        </a:solidFill>
                        <a:latin typeface="Nunito Sans" pitchFamily="2" charset="0"/>
                        <a:ea typeface="+mn-ea"/>
                        <a:cs typeface="Poppins Medium" panose="00000600000000000000" pitchFamily="2" charset="0"/>
                      </a:endParaRPr>
                    </a:p>
                  </a:txBody>
                  <a:tcPr marL="34290" marR="34290" marT="17145" marB="17145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56708"/>
                  </a:ext>
                </a:extLst>
              </a:tr>
              <a:tr h="979164">
                <a:tc gridSpan="2">
                  <a:txBody>
                    <a:bodyPr/>
                    <a:lstStyle/>
                    <a:p>
                      <a:pPr algn="l"/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Nunito Sans" pitchFamily="2" charset="0"/>
                          <a:cs typeface="Poppins Medium" panose="00000600000000000000" pitchFamily="2" charset="0"/>
                        </a:rPr>
                        <a:t>Outcomes: </a:t>
                      </a:r>
                    </a:p>
                    <a:p>
                      <a:pPr algn="l"/>
                      <a:endParaRPr lang="en-GB" sz="1100" dirty="0">
                        <a:solidFill>
                          <a:srgbClr val="000000"/>
                        </a:solidFill>
                        <a:latin typeface="Nunito Sans" pitchFamily="2" charset="0"/>
                        <a:cs typeface="Poppins Medium" panose="00000600000000000000" pitchFamily="2" charset="0"/>
                      </a:endParaRPr>
                    </a:p>
                    <a:p>
                      <a:pPr algn="l"/>
                      <a:r>
                        <a:rPr lang="en-GB" sz="1100" dirty="0">
                          <a:solidFill>
                            <a:srgbClr val="000000"/>
                          </a:solidFill>
                          <a:latin typeface="Nunito Sans"/>
                          <a:cs typeface="Poppins Medium"/>
                        </a:rPr>
                        <a:t>Enable Shipper Reconciliation work to commence</a:t>
                      </a:r>
                    </a:p>
                    <a:p>
                      <a:pPr algn="l"/>
                      <a:endParaRPr lang="en-GB" sz="1100" dirty="0">
                        <a:solidFill>
                          <a:srgbClr val="000000"/>
                        </a:solidFill>
                        <a:latin typeface="Nunito Sans" pitchFamily="2" charset="0"/>
                        <a:cs typeface="Poppins Medium" panose="00000600000000000000" pitchFamily="2" charset="0"/>
                      </a:endParaRPr>
                    </a:p>
                    <a:p>
                      <a:pPr algn="l"/>
                      <a:r>
                        <a:rPr lang="en-GB" sz="1100" dirty="0">
                          <a:solidFill>
                            <a:srgbClr val="000000"/>
                          </a:solidFill>
                          <a:latin typeface="Nunito Sans"/>
                          <a:cs typeface="Poppins Medium"/>
                        </a:rPr>
                        <a:t>Establish Beta team to support  Shipper Reconciliation </a:t>
                      </a:r>
                    </a:p>
                    <a:p>
                      <a:pPr algn="l"/>
                      <a:endParaRPr lang="en-GB" sz="1100" dirty="0">
                        <a:solidFill>
                          <a:srgbClr val="000000"/>
                        </a:solidFill>
                        <a:latin typeface="Nunito Sans" pitchFamily="2" charset="0"/>
                        <a:cs typeface="Poppins Medium" panose="00000600000000000000" pitchFamily="2" charset="0"/>
                      </a:endParaRPr>
                    </a:p>
                    <a:p>
                      <a:pPr algn="l"/>
                      <a:r>
                        <a:rPr lang="en-GB" sz="1100" dirty="0">
                          <a:solidFill>
                            <a:srgbClr val="000000"/>
                          </a:solidFill>
                          <a:latin typeface="Nunito Sans" pitchFamily="2" charset="0"/>
                          <a:cs typeface="Poppins Medium" panose="00000600000000000000" pitchFamily="2" charset="0"/>
                        </a:rPr>
                        <a:t>Implement plot to postal dashboards </a:t>
                      </a:r>
                    </a:p>
                    <a:p>
                      <a:pPr algn="l"/>
                      <a:endParaRPr lang="en-GB" sz="1100" dirty="0">
                        <a:solidFill>
                          <a:srgbClr val="000000"/>
                        </a:solidFill>
                        <a:latin typeface="Nunito Sans" pitchFamily="2" charset="0"/>
                        <a:cs typeface="Poppins Medium" panose="00000600000000000000" pitchFamily="2" charset="0"/>
                      </a:endParaRPr>
                    </a:p>
                    <a:p>
                      <a:pPr algn="l"/>
                      <a:r>
                        <a:rPr lang="en-GB" sz="1100" dirty="0">
                          <a:solidFill>
                            <a:srgbClr val="000000"/>
                          </a:solidFill>
                          <a:latin typeface="Nunito Sans" pitchFamily="2" charset="0"/>
                          <a:cs typeface="Poppins Medium" panose="00000600000000000000" pitchFamily="2" charset="0"/>
                        </a:rPr>
                        <a:t>Implement enhancements to the financial reporting for DNs post additional testing</a:t>
                      </a:r>
                    </a:p>
                    <a:p>
                      <a:pPr algn="l"/>
                      <a:endParaRPr lang="en-GB" sz="1100" dirty="0">
                        <a:solidFill>
                          <a:srgbClr val="000000"/>
                        </a:solidFill>
                        <a:latin typeface="Nunito Sans" pitchFamily="2" charset="0"/>
                        <a:cs typeface="Poppins Medium" panose="00000600000000000000" pitchFamily="2" charset="0"/>
                      </a:endParaRPr>
                    </a:p>
                  </a:txBody>
                  <a:tcPr marL="34290" marR="34290" marT="17145" marB="17145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5802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781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356D5-B70A-4AED-B307-F751BD00AB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923678"/>
            <a:ext cx="7772400" cy="1102519"/>
          </a:xfrm>
        </p:spPr>
        <p:txBody>
          <a:bodyPr/>
          <a:lstStyle/>
          <a:p>
            <a:r>
              <a:rPr lang="en-GB" sz="2800" dirty="0">
                <a:latin typeface="+mn-lt"/>
              </a:rPr>
              <a:t>Any questions?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06403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356D5-B70A-4AED-B307-F751BD00AB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923678"/>
            <a:ext cx="7772400" cy="1102519"/>
          </a:xfrm>
        </p:spPr>
        <p:txBody>
          <a:bodyPr/>
          <a:lstStyle/>
          <a:p>
            <a:r>
              <a:rPr lang="en-GB" dirty="0">
                <a:latin typeface="Nunito Sans" pitchFamily="2" charset="0"/>
              </a:rPr>
              <a:t>DDP Appendix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32807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733BF987-AF19-816F-5D55-C07A7C4D82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881222"/>
              </p:ext>
            </p:extLst>
          </p:nvPr>
        </p:nvGraphicFramePr>
        <p:xfrm>
          <a:off x="359532" y="771550"/>
          <a:ext cx="8424936" cy="38366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421334891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119268424"/>
                    </a:ext>
                  </a:extLst>
                </a:gridCol>
              </a:tblGrid>
              <a:tr h="13164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0000"/>
                          </a:solidFill>
                          <a:latin typeface="Nunito Sans" pitchFamily="2" charset="0"/>
                          <a:cs typeface="Poppins Medium" panose="00000600000000000000" pitchFamily="2" charset="0"/>
                        </a:rPr>
                        <a:t>Data Discovery Platform </a:t>
                      </a:r>
                    </a:p>
                  </a:txBody>
                  <a:tcPr marL="34290" marR="34290" marT="17145" marB="1714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  <a:latin typeface="Nunito Sans"/>
                          <a:cs typeface="Poppins Medium"/>
                        </a:rPr>
                        <a:t>Release 6</a:t>
                      </a:r>
                    </a:p>
                  </a:txBody>
                  <a:tcPr marL="34290" marR="34290" marT="17145" marB="1714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186565"/>
                  </a:ext>
                </a:extLst>
              </a:tr>
              <a:tr h="1336526">
                <a:tc gridSpan="2">
                  <a:txBody>
                    <a:bodyPr/>
                    <a:lstStyle/>
                    <a:p>
                      <a:pPr algn="l"/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Nunito Sans" pitchFamily="2" charset="0"/>
                          <a:cs typeface="Poppins Medium" panose="00000600000000000000" pitchFamily="2" charset="0"/>
                        </a:rPr>
                        <a:t>Goals:</a:t>
                      </a:r>
                    </a:p>
                    <a:p>
                      <a:pPr lvl="0" algn="l">
                        <a:buNone/>
                      </a:pPr>
                      <a:endParaRPr lang="en-GB" sz="1100" b="1" dirty="0">
                        <a:solidFill>
                          <a:srgbClr val="000000"/>
                        </a:solidFill>
                        <a:latin typeface="Nunito Sans"/>
                        <a:cs typeface="Poppins Medium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latin typeface="Nunito Sans"/>
                          <a:ea typeface="+mn-ea"/>
                          <a:cs typeface="Poppins Medium"/>
                        </a:rPr>
                        <a:t>Complete MOD664 Shipper testing -  complete in line with milestone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latin typeface="Nunito Sans"/>
                          <a:ea typeface="+mn-ea"/>
                          <a:cs typeface="Poppins Medium"/>
                        </a:rPr>
                        <a:t>Complete MOD664 PAC testing – complete in line with milestone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latin typeface="Nunito Sans" pitchFamily="2" charset="0"/>
                          <a:ea typeface="+mn-ea"/>
                          <a:cs typeface="Poppins Medium" panose="00000600000000000000" pitchFamily="2" charset="0"/>
                        </a:rPr>
                        <a:t>Implement MOD664 Shipper dashboards – in progress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latin typeface="Nunito Sans"/>
                          <a:ea typeface="+mn-ea"/>
                          <a:cs typeface="Poppins Medium"/>
                        </a:rPr>
                        <a:t>Implement MOD664 PAC dashboards – in progress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latin typeface="Nunito Sans"/>
                          <a:ea typeface="+mn-ea"/>
                          <a:cs typeface="Poppins Medium"/>
                        </a:rPr>
                        <a:t>Refine and prioritise DN financial reporting user stories – complete </a:t>
                      </a:r>
                    </a:p>
                    <a:p>
                      <a:pPr marL="0" indent="0" algn="l">
                        <a:buNone/>
                      </a:pPr>
                      <a:endParaRPr lang="en-GB" sz="1100" kern="1200" dirty="0">
                        <a:solidFill>
                          <a:srgbClr val="000000"/>
                        </a:solidFill>
                        <a:latin typeface="Nunito Sans"/>
                        <a:ea typeface="+mn-ea"/>
                        <a:cs typeface="Poppins Medium"/>
                      </a:endParaRPr>
                    </a:p>
                  </a:txBody>
                  <a:tcPr marL="34290" marR="34290" marT="17145" marB="17145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56708"/>
                  </a:ext>
                </a:extLst>
              </a:tr>
              <a:tr h="1935656">
                <a:tc gridSpan="2">
                  <a:txBody>
                    <a:bodyPr/>
                    <a:lstStyle/>
                    <a:p>
                      <a:pPr algn="l"/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Nunito Sans" pitchFamily="2" charset="0"/>
                          <a:cs typeface="Poppins Medium" panose="00000600000000000000" pitchFamily="2" charset="0"/>
                        </a:rPr>
                        <a:t>Outcomes:</a:t>
                      </a:r>
                    </a:p>
                    <a:p>
                      <a:pPr algn="l"/>
                      <a:endParaRPr lang="en-GB" sz="1100" dirty="0">
                        <a:solidFill>
                          <a:srgbClr val="000000"/>
                        </a:solidFill>
                        <a:latin typeface="Nunito Sans" pitchFamily="2" charset="0"/>
                        <a:cs typeface="Poppins Medium" panose="00000600000000000000" pitchFamily="2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Nunito Sans" pitchFamily="2" charset="0"/>
                          <a:cs typeface="Poppins Medium" panose="00000600000000000000" pitchFamily="2" charset="0"/>
                        </a:rPr>
                        <a:t>XRN4990 (MOD664) testing milestone met – complete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Nunito Sans" pitchFamily="2" charset="0"/>
                          <a:cs typeface="Poppins Medium" panose="00000600000000000000" pitchFamily="2" charset="0"/>
                        </a:rPr>
                        <a:t>Implement Shipper MOD664 dashboards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Nunito Sans" pitchFamily="2" charset="0"/>
                          <a:cs typeface="Poppins Medium" panose="00000600000000000000" pitchFamily="2" charset="0"/>
                        </a:rPr>
                        <a:t>Implement PAC MOD664 dashboard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Nunito Sans"/>
                          <a:cs typeface="Poppins Medium"/>
                        </a:rPr>
                        <a:t>Implement new functionality to highlight sites to be updated by CDSP and auto loaded into CDSP dataset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100" dirty="0">
                        <a:solidFill>
                          <a:srgbClr val="000000"/>
                        </a:solidFill>
                        <a:latin typeface="Nunito Sans" pitchFamily="2" charset="0"/>
                        <a:cs typeface="Poppins Medium" panose="00000600000000000000" pitchFamily="2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Nunito Sans" pitchFamily="2" charset="0"/>
                          <a:cs typeface="Poppins Medium" panose="00000600000000000000" pitchFamily="2" charset="0"/>
                        </a:rPr>
                        <a:t>Carried forward: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dirty="0">
                        <a:solidFill>
                          <a:srgbClr val="000000"/>
                        </a:solidFill>
                        <a:latin typeface="Nunito Sans" pitchFamily="2" charset="0"/>
                        <a:cs typeface="Poppins Medium" panose="00000600000000000000" pitchFamily="2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Nunito Sans"/>
                          <a:cs typeface="Poppins Medium"/>
                        </a:rPr>
                        <a:t>Refine financial reporting user stories with DNs in preparation for the next sprint  - post DN forum and addendum</a:t>
                      </a:r>
                    </a:p>
                    <a:p>
                      <a:pPr algn="l"/>
                      <a:endParaRPr lang="en-GB" sz="1100" dirty="0">
                        <a:solidFill>
                          <a:srgbClr val="000000"/>
                        </a:solidFill>
                        <a:latin typeface="Nunito Sans" pitchFamily="2" charset="0"/>
                        <a:cs typeface="Poppins Medium" panose="00000600000000000000" pitchFamily="2" charset="0"/>
                      </a:endParaRPr>
                    </a:p>
                    <a:p>
                      <a:pPr algn="l"/>
                      <a:endParaRPr lang="en-GB" sz="1100" dirty="0">
                        <a:solidFill>
                          <a:srgbClr val="000000"/>
                        </a:solidFill>
                        <a:latin typeface="Nunito Sans" pitchFamily="2" charset="0"/>
                        <a:cs typeface="Poppins Medium" panose="00000600000000000000" pitchFamily="2" charset="0"/>
                      </a:endParaRPr>
                    </a:p>
                    <a:p>
                      <a:pPr algn="l"/>
                      <a:endParaRPr lang="en-GB" sz="1100" dirty="0">
                        <a:solidFill>
                          <a:srgbClr val="000000"/>
                        </a:solidFill>
                        <a:latin typeface="Nunito Sans" pitchFamily="2" charset="0"/>
                        <a:cs typeface="Poppins Medium" panose="00000600000000000000" pitchFamily="2" charset="0"/>
                      </a:endParaRPr>
                    </a:p>
                  </a:txBody>
                  <a:tcPr marL="34290" marR="34290" marT="17145" marB="17145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5802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3413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E6D3ABCB-1B2B-B257-1FE2-B719E56F98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275899"/>
              </p:ext>
            </p:extLst>
          </p:nvPr>
        </p:nvGraphicFramePr>
        <p:xfrm>
          <a:off x="287524" y="699542"/>
          <a:ext cx="8568952" cy="31327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421334891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119268424"/>
                    </a:ext>
                  </a:extLst>
                </a:gridCol>
              </a:tblGrid>
              <a:tr h="21961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0000"/>
                          </a:solidFill>
                          <a:latin typeface="Nunito Sans" pitchFamily="2" charset="0"/>
                          <a:cs typeface="Poppins Medium" panose="00000600000000000000" pitchFamily="2" charset="0"/>
                        </a:rPr>
                        <a:t>Data Discovery Platform </a:t>
                      </a:r>
                    </a:p>
                  </a:txBody>
                  <a:tcPr marL="34290" marR="34290" marT="17145" marB="1714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  <a:latin typeface="Nunito Sans"/>
                          <a:cs typeface="Poppins Medium"/>
                        </a:rPr>
                        <a:t>Release 5</a:t>
                      </a:r>
                    </a:p>
                  </a:txBody>
                  <a:tcPr marL="34290" marR="34290" marT="17145" marB="1714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186565"/>
                  </a:ext>
                </a:extLst>
              </a:tr>
              <a:tr h="949408">
                <a:tc gridSpan="2">
                  <a:txBody>
                    <a:bodyPr/>
                    <a:lstStyle/>
                    <a:p>
                      <a:pPr algn="l"/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Nunito Sans"/>
                          <a:cs typeface="Poppins Medium"/>
                        </a:rPr>
                        <a:t>Goals:</a:t>
                      </a:r>
                    </a:p>
                    <a:p>
                      <a:pPr lvl="0" algn="l">
                        <a:buNone/>
                      </a:pPr>
                      <a:endParaRPr lang="en-GB" sz="1100" b="1" dirty="0">
                        <a:solidFill>
                          <a:srgbClr val="000000"/>
                        </a:solidFill>
                        <a:latin typeface="Nunito Sans"/>
                        <a:cs typeface="Poppins Medium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latin typeface="Nunito Sans"/>
                          <a:ea typeface="+mn-ea"/>
                          <a:cs typeface="Poppins Medium"/>
                        </a:rPr>
                        <a:t>Complete build – complete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latin typeface="Nunito Sans"/>
                          <a:ea typeface="+mn-ea"/>
                          <a:cs typeface="Poppins Medium"/>
                        </a:rPr>
                        <a:t>Establish Beta team – complete 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latin typeface="Nunito Sans"/>
                          <a:ea typeface="+mn-ea"/>
                          <a:cs typeface="Poppins Medium"/>
                        </a:rPr>
                        <a:t>Establish DN sprint goal for release 6 – ongoing </a:t>
                      </a:r>
                    </a:p>
                  </a:txBody>
                  <a:tcPr marL="34290" marR="34290" marT="17145" marB="17145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56708"/>
                  </a:ext>
                </a:extLst>
              </a:tr>
              <a:tr h="1935656">
                <a:tc gridSpan="2">
                  <a:txBody>
                    <a:bodyPr/>
                    <a:lstStyle/>
                    <a:p>
                      <a:pPr algn="l"/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Nunito Sans"/>
                          <a:cs typeface="Poppins Medium"/>
                        </a:rPr>
                        <a:t>Outcomes:</a:t>
                      </a:r>
                    </a:p>
                    <a:p>
                      <a:pPr algn="l"/>
                      <a:endParaRPr lang="en-GB" sz="1100" dirty="0">
                        <a:solidFill>
                          <a:srgbClr val="000000"/>
                        </a:solidFill>
                        <a:latin typeface="Nunito Sans"/>
                        <a:cs typeface="Poppins Medium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Nunito Sans"/>
                          <a:cs typeface="Poppins Medium"/>
                        </a:rPr>
                        <a:t>XRN4490 build milestone met – complete 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Nunito Sans"/>
                          <a:cs typeface="Poppins Medium"/>
                        </a:rPr>
                        <a:t>Beta team working with delivery team refine dashboards in preparation for implementation (in line with Feb release) – ongoing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Nunito Sans"/>
                          <a:cs typeface="Poppins Medium"/>
                        </a:rPr>
                        <a:t>Work with DNs to establish sprint goal ahead of release 6 </a:t>
                      </a:r>
                    </a:p>
                    <a:p>
                      <a:pPr algn="l"/>
                      <a:endParaRPr lang="en-GB" sz="1100" dirty="0">
                        <a:solidFill>
                          <a:srgbClr val="000000"/>
                        </a:solidFill>
                        <a:latin typeface="Nunito Sans"/>
                        <a:cs typeface="Poppins Medium"/>
                      </a:endParaRPr>
                    </a:p>
                    <a:p>
                      <a:pPr algn="l"/>
                      <a:endParaRPr lang="en-GB" sz="1100" dirty="0">
                        <a:solidFill>
                          <a:srgbClr val="000000"/>
                        </a:solidFill>
                        <a:latin typeface="Nunito Sans"/>
                        <a:cs typeface="Poppins Medium"/>
                      </a:endParaRPr>
                    </a:p>
                    <a:p>
                      <a:pPr algn="l"/>
                      <a:endParaRPr lang="en-GB" sz="1100" dirty="0">
                        <a:solidFill>
                          <a:srgbClr val="000000"/>
                        </a:solidFill>
                        <a:latin typeface="Nunito Sans"/>
                        <a:cs typeface="Poppins Medium"/>
                      </a:endParaRPr>
                    </a:p>
                  </a:txBody>
                  <a:tcPr marL="34290" marR="34290" marT="17145" marB="17145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5802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398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FF4F028F-FC3F-D0AB-EB74-41AB7EA03D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302145"/>
              </p:ext>
            </p:extLst>
          </p:nvPr>
        </p:nvGraphicFramePr>
        <p:xfrm>
          <a:off x="251520" y="555526"/>
          <a:ext cx="8568952" cy="40043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421334891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119268424"/>
                    </a:ext>
                  </a:extLst>
                </a:gridCol>
              </a:tblGrid>
              <a:tr h="21961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0000"/>
                          </a:solidFill>
                          <a:latin typeface="Nunito Sans" pitchFamily="2" charset="0"/>
                          <a:cs typeface="Poppins Medium" panose="00000600000000000000" pitchFamily="2" charset="0"/>
                        </a:rPr>
                        <a:t>Data Discovery Platform </a:t>
                      </a:r>
                    </a:p>
                  </a:txBody>
                  <a:tcPr marL="34290" marR="34290" marT="17145" marB="1714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  <a:latin typeface="Nunito Sans" pitchFamily="2" charset="0"/>
                          <a:cs typeface="Poppins Medium" panose="00000600000000000000" pitchFamily="2" charset="0"/>
                        </a:rPr>
                        <a:t>Release 4</a:t>
                      </a:r>
                    </a:p>
                  </a:txBody>
                  <a:tcPr marL="34290" marR="34290" marT="17145" marB="1714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186565"/>
                  </a:ext>
                </a:extLst>
              </a:tr>
              <a:tr h="949408">
                <a:tc gridSpan="2">
                  <a:txBody>
                    <a:bodyPr/>
                    <a:lstStyle/>
                    <a:p>
                      <a:pPr algn="l"/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Nunito Sans"/>
                          <a:cs typeface="Poppins Medium"/>
                        </a:rPr>
                        <a:t>Goals:</a:t>
                      </a:r>
                    </a:p>
                    <a:p>
                      <a:pPr algn="l"/>
                      <a:endParaRPr lang="en-GB" sz="1100" dirty="0">
                        <a:solidFill>
                          <a:srgbClr val="000000"/>
                        </a:solidFill>
                        <a:latin typeface="Nunito Sans"/>
                        <a:cs typeface="Poppins Medium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latin typeface="Nunito Sans"/>
                          <a:ea typeface="+mn-ea"/>
                          <a:cs typeface="Poppins Medium"/>
                        </a:rPr>
                        <a:t>Complete detailed design 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latin typeface="Nunito Sans"/>
                          <a:ea typeface="+mn-ea"/>
                          <a:cs typeface="Poppins Medium"/>
                        </a:rPr>
                        <a:t>Complete source to target 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latin typeface="Nunito Sans"/>
                          <a:ea typeface="+mn-ea"/>
                          <a:cs typeface="Poppins Medium"/>
                        </a:rPr>
                        <a:t>Build 50% data model 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latin typeface="Nunito Sans"/>
                          <a:ea typeface="+mn-ea"/>
                          <a:cs typeface="Poppins Medium"/>
                        </a:rPr>
                        <a:t>Enable additional Shipper Pack reports to be self-served via DDP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latin typeface="Nunito Sans"/>
                          <a:ea typeface="+mn-ea"/>
                          <a:cs typeface="Poppins Medium"/>
                        </a:rPr>
                        <a:t>Facilitate MDD vs UK Link analysis for IGTs – Stretch</a:t>
                      </a:r>
                    </a:p>
                    <a:p>
                      <a:pPr marL="571500" indent="-571500" algn="l">
                        <a:buFont typeface="Arial" panose="020B0604020202020204" pitchFamily="34" charset="0"/>
                        <a:buChar char="•"/>
                      </a:pPr>
                      <a:endParaRPr lang="en-GB" sz="1100" dirty="0">
                        <a:solidFill>
                          <a:srgbClr val="000000"/>
                        </a:solidFill>
                        <a:latin typeface="Nunito Sans"/>
                        <a:cs typeface="Poppins Medium"/>
                      </a:endParaRPr>
                    </a:p>
                  </a:txBody>
                  <a:tcPr marL="34290" marR="34290" marT="17145" marB="17145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56708"/>
                  </a:ext>
                </a:extLst>
              </a:tr>
              <a:tr h="1935656">
                <a:tc gridSpan="2">
                  <a:txBody>
                    <a:bodyPr/>
                    <a:lstStyle/>
                    <a:p>
                      <a:pPr algn="l"/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Nunito Sans"/>
                          <a:cs typeface="Poppins Medium"/>
                        </a:rPr>
                        <a:t>Outcomes:</a:t>
                      </a:r>
                    </a:p>
                    <a:p>
                      <a:pPr algn="l"/>
                      <a:endParaRPr lang="en-GB" sz="1100" dirty="0">
                        <a:solidFill>
                          <a:srgbClr val="000000"/>
                        </a:solidFill>
                        <a:latin typeface="Nunito Sans"/>
                        <a:cs typeface="Poppins Medium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Nunito Sans"/>
                          <a:cs typeface="Poppins Medium"/>
                        </a:rPr>
                        <a:t>Detailed design for the XRN4990 solution pertaining to DDP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Nunito Sans"/>
                          <a:cs typeface="Poppins Medium"/>
                        </a:rPr>
                        <a:t>Source to target completed for XRN4990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Nunito Sans"/>
                          <a:cs typeface="Poppins Medium"/>
                        </a:rPr>
                        <a:t>50% of XRN4990 data model built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Nunito Sans"/>
                          <a:cs typeface="Poppins Medium"/>
                        </a:rPr>
                        <a:t>Additional Shipper pack delivery enabling Incorrect read factor and units to be self-served via DDP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Nunito Sans"/>
                          <a:cs typeface="Poppins Medium"/>
                        </a:rPr>
                        <a:t>Additional Shipper pack delivery Shipper read frequency giving shipper portfolio count by MRF and a view of the average industry % by MRF code</a:t>
                      </a:r>
                    </a:p>
                    <a:p>
                      <a:pPr algn="l"/>
                      <a:endParaRPr lang="en-GB" sz="1100" dirty="0">
                        <a:solidFill>
                          <a:srgbClr val="000000"/>
                        </a:solidFill>
                        <a:latin typeface="Nunito Sans"/>
                        <a:cs typeface="Poppins Medium"/>
                      </a:endParaRPr>
                    </a:p>
                    <a:p>
                      <a:pPr algn="l"/>
                      <a:endParaRPr lang="en-GB" sz="1100" dirty="0">
                        <a:solidFill>
                          <a:srgbClr val="000000"/>
                        </a:solidFill>
                        <a:latin typeface="Nunito Sans"/>
                        <a:cs typeface="Poppins Medium"/>
                      </a:endParaRPr>
                    </a:p>
                    <a:p>
                      <a:pPr algn="l"/>
                      <a:r>
                        <a:rPr lang="en-GB" sz="1100" b="1" kern="1200" dirty="0">
                          <a:solidFill>
                            <a:srgbClr val="000000"/>
                          </a:solidFill>
                          <a:latin typeface="Nunito Sans"/>
                          <a:ea typeface="+mn-ea"/>
                          <a:cs typeface="Poppins Medium"/>
                        </a:rPr>
                        <a:t>Stretch Targets: </a:t>
                      </a:r>
                    </a:p>
                    <a:p>
                      <a:pPr algn="l"/>
                      <a:endParaRPr lang="en-GB" sz="1100" dirty="0">
                        <a:solidFill>
                          <a:srgbClr val="000000"/>
                        </a:solidFill>
                        <a:latin typeface="Nunito Sans"/>
                        <a:cs typeface="Poppins Medium"/>
                      </a:endParaRP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Nunito Sans"/>
                          <a:cs typeface="Poppins Medium"/>
                        </a:rPr>
                        <a:t>Additional analysis of UK Link / MDD data quality 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Nunito Sans"/>
                          <a:cs typeface="Poppins Medium"/>
                        </a:rPr>
                        <a:t>Industry view of read rejections by reasons code to compare company performance against industry average</a:t>
                      </a:r>
                    </a:p>
                  </a:txBody>
                  <a:tcPr marL="34290" marR="34290" marT="17145" marB="17145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5802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762244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Custom 2">
      <a:dk1>
        <a:srgbClr val="1D3E61"/>
      </a:dk1>
      <a:lt1>
        <a:sysClr val="window" lastClr="FFFFFF"/>
      </a:lt1>
      <a:dk2>
        <a:srgbClr val="3E5AA8"/>
      </a:dk2>
      <a:lt2>
        <a:srgbClr val="84B8DA"/>
      </a:lt2>
      <a:accent1>
        <a:srgbClr val="B1D6E8"/>
      </a:accent1>
      <a:accent2>
        <a:srgbClr val="6440A3"/>
      </a:accent2>
      <a:accent3>
        <a:srgbClr val="56CF9E"/>
      </a:accent3>
      <a:accent4>
        <a:srgbClr val="E65761"/>
      </a:accent4>
      <a:accent5>
        <a:srgbClr val="FCBC55"/>
      </a:accent5>
      <a:accent6>
        <a:srgbClr val="379196"/>
      </a:accent6>
      <a:hlink>
        <a:srgbClr val="40D1F5"/>
      </a:hlink>
      <a:folHlink>
        <a:srgbClr val="D2232A"/>
      </a:folHlink>
    </a:clrScheme>
    <a:fontScheme name="Xoserve">
      <a:majorFont>
        <a:latin typeface="Nunito Sans"/>
        <a:ea typeface=""/>
        <a:cs typeface=""/>
      </a:majorFont>
      <a:minorFont>
        <a:latin typeface="Nunito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ee84ff3-1fa2-4b0e-bbc1-9d3729ac2ba9">
      <UserInfo>
        <DisplayName>John Welch</DisplayName>
        <AccountId>465</AccountId>
        <AccountType/>
      </UserInfo>
    </SharedWithUsers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Props1.xml><?xml version="1.0" encoding="utf-8"?>
<ds:datastoreItem xmlns:ds="http://schemas.openxmlformats.org/officeDocument/2006/customXml" ds:itemID="{BC71E76C-8315-4B13-879F-624B5888B369}"/>
</file>

<file path=customXml/itemProps2.xml><?xml version="1.0" encoding="utf-8"?>
<ds:datastoreItem xmlns:ds="http://schemas.openxmlformats.org/officeDocument/2006/customXml" ds:itemID="{EA728B58-601E-4027-AF0C-C2329912A9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6CA555-216C-4261-AF87-A8E955167736}">
  <ds:schemaRefs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  <ds:schemaRef ds:uri="http://purl.org/dc/elements/1.1/"/>
    <ds:schemaRef ds:uri="11f1cc19-a6a2-4477-822b-8358f9edc374"/>
    <ds:schemaRef ds:uri="103fba77-31dd-4780-83f9-c54f26c3a260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548</Words>
  <Application>Microsoft Office PowerPoint</Application>
  <PresentationFormat>On-screen Show (16:9)</PresentationFormat>
  <Paragraphs>126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Avenir Next LT Pro</vt:lpstr>
      <vt:lpstr>Calibri</vt:lpstr>
      <vt:lpstr>Helvetica Neue Medium</vt:lpstr>
      <vt:lpstr>Nunito Sans</vt:lpstr>
      <vt:lpstr>Poppins Bold</vt:lpstr>
      <vt:lpstr>Poppins Regular</vt:lpstr>
      <vt:lpstr>Poppins SemiBold</vt:lpstr>
      <vt:lpstr>2_Office Theme</vt:lpstr>
      <vt:lpstr>May DDP Update</vt:lpstr>
      <vt:lpstr>Agenda</vt:lpstr>
      <vt:lpstr>PowerPoint Presentation</vt:lpstr>
      <vt:lpstr>PowerPoint Presentation</vt:lpstr>
      <vt:lpstr>Any questions?</vt:lpstr>
      <vt:lpstr>DDP Appendix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this template</dc:title>
  <dc:creator/>
  <cp:lastModifiedBy/>
  <cp:revision>96</cp:revision>
  <dcterms:created xsi:type="dcterms:W3CDTF">2020-08-12T15:25:03Z</dcterms:created>
  <dcterms:modified xsi:type="dcterms:W3CDTF">2023-04-27T15:28:12Z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0x010100BE4A46900855F54F8B1B4A69CC14CF6B</vt:lpwstr>
  </property>
  <property fmtid="{D5CDD505-2E9C-101B-9397-08002B2CF9AE}" pid="3" name="ppcDepartment">
    <vt:lpwstr>53;#Communications|4eb75792-310c-4340-9b16-fa97df071d2d</vt:lpwstr>
  </property>
  <property fmtid="{D5CDD505-2E9C-101B-9397-08002B2CF9AE}" pid="4" name="DocumentType">
    <vt:lpwstr>70;#Template|aa851b79-e671-40ab-aebb-d6113815f54a</vt:lpwstr>
  </property>
  <property fmtid="{D5CDD505-2E9C-101B-9397-08002B2CF9AE}" pid="5" name="DocumentTypeTaxHTField">
    <vt:lpwstr>Template|aa851b79-e671-40ab-aebb-d6113815f54a</vt:lpwstr>
  </property>
  <property fmtid="{D5CDD505-2E9C-101B-9397-08002B2CF9AE}" pid="6" name="Order">
    <vt:r8>1300</vt:r8>
  </property>
  <property fmtid="{D5CDD505-2E9C-101B-9397-08002B2CF9AE}" pid="7" name="xd_Signature">
    <vt:bool>false</vt:bool>
  </property>
  <property fmtid="{D5CDD505-2E9C-101B-9397-08002B2CF9AE}" pid="8" name="xd_ProgID">
    <vt:lpwstr/>
  </property>
  <property fmtid="{D5CDD505-2E9C-101B-9397-08002B2CF9AE}" pid="9" name="ppcDepartmentTaxHTField">
    <vt:lpwstr>Communications|4eb75792-310c-4340-9b16-fa97df071d2d</vt:lpwstr>
  </property>
  <property fmtid="{D5CDD505-2E9C-101B-9397-08002B2CF9AE}" pid="10" name="ComplianceAssetId">
    <vt:lpwstr/>
  </property>
  <property fmtid="{D5CDD505-2E9C-101B-9397-08002B2CF9AE}" pid="11" name="TemplateUrl">
    <vt:lpwstr/>
  </property>
  <property fmtid="{D5CDD505-2E9C-101B-9397-08002B2CF9AE}" pid="12" name="_ExtendedDescription">
    <vt:lpwstr/>
  </property>
</Properties>
</file>