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96" r:id="rId5"/>
    <p:sldId id="897" r:id="rId6"/>
    <p:sldId id="2076137823" r:id="rId7"/>
    <p:sldId id="2076137824" r:id="rId8"/>
    <p:sldId id="2076137825" r:id="rId9"/>
    <p:sldId id="207613782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 Follows1" initials="JF" lastIdx="1" clrIdx="6">
    <p:extLst>
      <p:ext uri="{19B8F6BF-5375-455C-9EA6-DF929625EA0E}">
        <p15:presenceInfo xmlns:p15="http://schemas.microsoft.com/office/powerpoint/2012/main" userId="S::jon.follows1@xoserve.com::03766345-d5c6-469f-bc0c-a01247b0b53a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CF1AE-9A43-407C-8971-0739400ABCBC}" v="1" dt="2022-11-28T11:41:08.492"/>
    <p1510:client id="{79EC9D25-72C3-4381-BB9A-2EB87FFC0774}" v="1" dt="2022-11-28T12:12:54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Lancaster" userId="36a3dea0-8e9a-4a0f-8285-613d0b488086" providerId="ADAL" clId="{79EC9D25-72C3-4381-BB9A-2EB87FFC0774}"/>
    <pc:docChg chg="delSld">
      <pc:chgData name="Kate Lancaster" userId="36a3dea0-8e9a-4a0f-8285-613d0b488086" providerId="ADAL" clId="{79EC9D25-72C3-4381-BB9A-2EB87FFC0774}" dt="2022-11-28T12:13:07.230" v="0" actId="2696"/>
      <pc:docMkLst>
        <pc:docMk/>
      </pc:docMkLst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4229988813" sldId="886"/>
        </pc:sldMkLst>
      </pc:sldChg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4247919414" sldId="889"/>
        </pc:sldMkLst>
      </pc:sldChg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1791243555" sldId="892"/>
        </pc:sldMkLst>
      </pc:sldChg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2495648662" sldId="893"/>
        </pc:sldMkLst>
      </pc:sldChg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1026500290" sldId="894"/>
        </pc:sldMkLst>
      </pc:sldChg>
      <pc:sldChg chg="del">
        <pc:chgData name="Kate Lancaster" userId="36a3dea0-8e9a-4a0f-8285-613d0b488086" providerId="ADAL" clId="{79EC9D25-72C3-4381-BB9A-2EB87FFC0774}" dt="2022-11-28T12:13:07.230" v="0" actId="2696"/>
        <pc:sldMkLst>
          <pc:docMk/>
          <pc:sldMk cId="1246419808" sldId="895"/>
        </pc:sldMkLst>
      </pc:sldChg>
    </pc:docChg>
  </pc:docChgLst>
  <pc:docChgLst>
    <pc:chgData name="Jaimee LeResche" userId="e065a7d2-d47d-4aa5-a04c-d48643a875d9" providerId="ADAL" clId="{2A4CF1AE-9A43-407C-8971-0739400ABCBC}"/>
    <pc:docChg chg="modSld">
      <pc:chgData name="Jaimee LeResche" userId="e065a7d2-d47d-4aa5-a04c-d48643a875d9" providerId="ADAL" clId="{2A4CF1AE-9A43-407C-8971-0739400ABCBC}" dt="2022-11-28T11:41:08.492" v="18"/>
      <pc:docMkLst>
        <pc:docMk/>
      </pc:docMkLst>
      <pc:sldChg chg="addSp modSp mod">
        <pc:chgData name="Jaimee LeResche" userId="e065a7d2-d47d-4aa5-a04c-d48643a875d9" providerId="ADAL" clId="{2A4CF1AE-9A43-407C-8971-0739400ABCBC}" dt="2022-11-28T11:41:08.492" v="18"/>
        <pc:sldMkLst>
          <pc:docMk/>
          <pc:sldMk cId="1791243555" sldId="892"/>
        </pc:sldMkLst>
        <pc:spChg chg="mod">
          <ac:chgData name="Jaimee LeResche" userId="e065a7d2-d47d-4aa5-a04c-d48643a875d9" providerId="ADAL" clId="{2A4CF1AE-9A43-407C-8971-0739400ABCBC}" dt="2022-11-28T11:39:01.441" v="17" actId="20577"/>
          <ac:spMkLst>
            <pc:docMk/>
            <pc:sldMk cId="1791243555" sldId="892"/>
            <ac:spMk id="3" creationId="{2F0289D2-D04C-4F0F-9BBD-22F701DD362D}"/>
          </ac:spMkLst>
        </pc:spChg>
        <pc:graphicFrameChg chg="add mod">
          <ac:chgData name="Jaimee LeResche" userId="e065a7d2-d47d-4aa5-a04c-d48643a875d9" providerId="ADAL" clId="{2A4CF1AE-9A43-407C-8971-0739400ABCBC}" dt="2022-11-28T11:41:08.492" v="18"/>
          <ac:graphicFrameMkLst>
            <pc:docMk/>
            <pc:sldMk cId="1791243555" sldId="892"/>
            <ac:graphicFrameMk id="4" creationId="{2D24C825-E84D-41A8-9692-846008688C9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3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change/change-proposals/xrn-5529-unc-derogation-process-mod-0800/" TargetMode="External"/><Relationship Id="rId2" Type="http://schemas.openxmlformats.org/officeDocument/2006/relationships/hyperlink" Target="https://www.gasgovernance.co.uk/08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DSC-Documents" TargetMode="External"/><Relationship Id="rId2" Type="http://schemas.openxmlformats.org/officeDocument/2006/relationships/hyperlink" Target="mailto:box.xoserve.decarbonisation@xoserv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CC0C-6A43-492C-87F0-21944FBAC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50624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Poppins Ligh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December 2022 - ChMC</a:t>
            </a:r>
            <a:br>
              <a:rPr lang="en-GB" dirty="0">
                <a:latin typeface="+mn-lt"/>
                <a:cs typeface="Poppins Light"/>
              </a:rPr>
            </a:br>
            <a:br>
              <a:rPr lang="en-GB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Mod0800 </a:t>
            </a:r>
            <a:r>
              <a:rPr lang="en-US" dirty="0">
                <a:latin typeface="+mn-lt"/>
                <a:cs typeface="Poppins Light"/>
              </a:rPr>
              <a:t>Introducing the concept of a</a:t>
            </a:r>
            <a:br>
              <a:rPr lang="en-US" dirty="0">
                <a:latin typeface="+mn-lt"/>
                <a:cs typeface="Poppins Light"/>
              </a:rPr>
            </a:br>
            <a:r>
              <a:rPr lang="en-US" dirty="0">
                <a:latin typeface="+mn-lt"/>
                <a:cs typeface="Poppins Light"/>
              </a:rPr>
              <a:t>derogation framework into Uniform</a:t>
            </a:r>
            <a:br>
              <a:rPr lang="en-US" dirty="0">
                <a:latin typeface="+mn-lt"/>
                <a:cs typeface="Poppins Light"/>
              </a:rPr>
            </a:br>
            <a:r>
              <a:rPr lang="en-US" dirty="0">
                <a:latin typeface="+mn-lt"/>
                <a:cs typeface="Poppins Light"/>
              </a:rPr>
              <a:t>Network Code (UNC)</a:t>
            </a:r>
            <a:br>
              <a:rPr lang="en-US" dirty="0">
                <a:latin typeface="+mn-lt"/>
                <a:cs typeface="Poppins Light"/>
              </a:rPr>
            </a:br>
            <a:r>
              <a:rPr lang="en-GB" dirty="0">
                <a:latin typeface="+mn-lt"/>
                <a:cs typeface="Poppins Light"/>
              </a:rPr>
              <a:t>Recap of Solution and Proposed Next Steps 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997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Purpose of ChMC Update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2000" dirty="0">
                <a:latin typeface="+mn-lt"/>
                <a:cs typeface="Poppins Medium"/>
              </a:rPr>
              <a:t>Confirm the process for any future Derogation requests</a:t>
            </a: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20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2000" dirty="0">
                <a:latin typeface="+mn-lt"/>
                <a:cs typeface="Poppins Medium"/>
              </a:rPr>
              <a:t>Propose the next steps 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20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2000" dirty="0">
                <a:latin typeface="+mn-lt"/>
                <a:cs typeface="Poppins Medium"/>
              </a:rPr>
              <a:t>Closedown XRN5529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704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7AD7-84C0-4604-AC6E-A801533B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DC9D-E48B-42C6-B950-480A0CF75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UNC Modification 0800 - Introducing the concept of a derogation framework into Uniform Network Code (UNC), </a:t>
            </a:r>
            <a:r>
              <a:rPr lang="en-US" sz="1400" dirty="0"/>
              <a:t>was raised to introduce a framework for derogation as a concept in the UNC, defining when and how these can be requested (Use Cases), as well as the process around consideration and approval or rejection of derogation requests. Also includes a Use Case for ‘Net Zero Innovation’ including the parameters, and evidence required.</a:t>
            </a:r>
          </a:p>
          <a:p>
            <a:endParaRPr lang="en-US" sz="1400" dirty="0"/>
          </a:p>
          <a:p>
            <a:r>
              <a:rPr lang="en-US" sz="1400" dirty="0"/>
              <a:t>Modification 0800 was approved by Ofgem on 30 May 2022 and was </a:t>
            </a:r>
            <a:r>
              <a:rPr lang="en-US" sz="1400" b="1" dirty="0"/>
              <a:t>implemented on 01 October 2022. </a:t>
            </a:r>
          </a:p>
          <a:p>
            <a:endParaRPr lang="en-US" sz="1400" b="1" dirty="0"/>
          </a:p>
          <a:p>
            <a:r>
              <a:rPr lang="en-US" sz="1400" dirty="0">
                <a:hlinkClick r:id="rId3"/>
              </a:rPr>
              <a:t>DSC Change Proposal XRN5529 </a:t>
            </a:r>
            <a:r>
              <a:rPr lang="en-US" sz="1400" dirty="0"/>
              <a:t>was raised to support Modification 0800 and to ensure the CDSP had a process in place to receive, handle and manage derogation requests which require impact assessment.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079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7AD7-84C0-4604-AC6E-A801533B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Agreed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DC9D-E48B-42C6-B950-480A0CF75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This is a process and governance change - no technical changes have been identified for customers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Any future changes that look to use the derogation process will follow the normal change process and be impact assessed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7649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4BC7-0F89-4123-9E39-58FB3083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Derogation Request Process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02991D-5497-4EB8-A94B-65641F92C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1400" dirty="0">
                <a:latin typeface="+mn-lt"/>
                <a:cs typeface="Poppins Medium"/>
              </a:rPr>
              <a:t>To undertake any central system and process impact assessment for a UNC Derogation request, the existing Rough Order of Magnitude (ROM) process should be utilised </a:t>
            </a:r>
            <a:endParaRPr lang="en-GB" sz="1400" dirty="0">
              <a:latin typeface="Poppins Medium"/>
              <a:cs typeface="Poppins Medium"/>
            </a:endParaRP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US" sz="1400" strike="sngStrike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US" sz="1400" dirty="0">
                <a:latin typeface="+mn-lt"/>
                <a:cs typeface="Poppins Medium"/>
              </a:rPr>
              <a:t>Where a ROM is being requested for a UNC Derogation request, the existing ROM Request Template should be populated by the requesting party and sent to the following box account. </a:t>
            </a: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US" sz="1400" dirty="0">
              <a:latin typeface="+mn-lt"/>
              <a:cs typeface="Poppins Medium"/>
            </a:endParaRPr>
          </a:p>
          <a:p>
            <a:pPr marL="561975" lvl="1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US" sz="1400" dirty="0">
                <a:latin typeface="+mn-lt"/>
                <a:cs typeface="Poppins Mediu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box.xoserve.decarbonisation@xoserve.com</a:t>
            </a:r>
            <a:endParaRPr lang="en-US" sz="1400" dirty="0">
              <a:latin typeface="+mn-lt"/>
              <a:cs typeface="Poppins Medium"/>
            </a:endParaRPr>
          </a:p>
          <a:p>
            <a:pPr marL="412115" lvl="1" indent="0">
              <a:spcBef>
                <a:spcPts val="100"/>
              </a:spcBef>
              <a:buNone/>
              <a:tabLst>
                <a:tab pos="162560" algn="l"/>
              </a:tabLst>
            </a:pPr>
            <a:r>
              <a:rPr lang="en-US" sz="1400" i="1" dirty="0">
                <a:latin typeface="+mn-lt"/>
                <a:cs typeface="Poppins Medium"/>
              </a:rPr>
              <a:t>Please note – for UNC Derogation ROM requests, the box account to send the request to is different. 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US" sz="14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US" sz="1400" dirty="0">
                <a:latin typeface="+mn-lt"/>
                <a:cs typeface="Poppins Medium"/>
              </a:rPr>
              <a:t>For reference, the ROM Request Template can be located on the Joint Office website </a:t>
            </a:r>
            <a:r>
              <a:rPr lang="en-US" sz="1400" dirty="0">
                <a:latin typeface="+mn-lt"/>
                <a:cs typeface="Poppins Mediu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400" dirty="0">
                <a:latin typeface="+mn-lt"/>
                <a:cs typeface="Poppins Medium"/>
              </a:rPr>
              <a:t>. 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US" sz="14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US" sz="1400" dirty="0">
                <a:latin typeface="+mn-lt"/>
                <a:cs typeface="Poppins Medium"/>
              </a:rPr>
              <a:t>Please note, parties must ensure that it is clearly stated on the ROM form that this is a request for UNC Derogation under Modification 0800</a:t>
            </a:r>
            <a:endParaRPr lang="en-GB" sz="1400" dirty="0">
              <a:latin typeface="+mn-lt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5809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Proposed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89D2-D04C-4F0F-9BBD-22F701DD3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2400" dirty="0"/>
              <a:t>Xoserve are looking to provide clarity on the UNC Derogation process for any future requests</a:t>
            </a: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endParaRPr lang="en-GB" sz="2400" dirty="0">
              <a:latin typeface="+mn-lt"/>
              <a:cs typeface="Poppins Medium"/>
            </a:endParaRPr>
          </a:p>
          <a:p>
            <a:pPr marL="161925" indent="-149860">
              <a:spcBef>
                <a:spcPts val="100"/>
              </a:spcBef>
              <a:buFontTx/>
              <a:buChar char="•"/>
              <a:tabLst>
                <a:tab pos="162560" algn="l"/>
              </a:tabLst>
            </a:pPr>
            <a:r>
              <a:rPr lang="en-GB" sz="2400" dirty="0">
                <a:latin typeface="+mn-lt"/>
                <a:cs typeface="Poppins Medium"/>
              </a:rPr>
              <a:t>CCR for XRN5529 UNC Derogation process – MOD 0800</a:t>
            </a:r>
          </a:p>
          <a:p>
            <a:pPr marL="412115" lvl="1" indent="0">
              <a:spcBef>
                <a:spcPts val="100"/>
              </a:spcBef>
              <a:buNone/>
              <a:tabLst>
                <a:tab pos="162560" algn="l"/>
              </a:tabLst>
            </a:pPr>
            <a:r>
              <a:rPr lang="en-GB" sz="1600" dirty="0">
                <a:latin typeface="+mn-lt"/>
                <a:cs typeface="Poppins Medium"/>
              </a:rPr>
              <a:t> - Voting Shipper, DNO, IGT, NTS</a:t>
            </a:r>
          </a:p>
          <a:p>
            <a:pPr marL="12065" indent="0">
              <a:spcBef>
                <a:spcPts val="100"/>
              </a:spcBef>
              <a:buNone/>
              <a:tabLst>
                <a:tab pos="162560" algn="l"/>
              </a:tabLst>
            </a:pPr>
            <a:endParaRPr lang="en-GB" sz="1200" dirty="0">
              <a:latin typeface="Poppins Medium"/>
              <a:cs typeface="Poppins Medium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77EE7F-169B-48A4-A8B9-05FF8A0882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2589" y="3365558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806400" progId="Word.Document.12">
                  <p:embed/>
                </p:oleObj>
              </mc:Choice>
              <mc:Fallback>
                <p:oleObj name="Document" showAsIcon="1" r:id="rId3" imgW="914400" imgH="806400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77EE7F-169B-48A4-A8B9-05FF8A088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2589" y="3365558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3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224c229d-20fe-4222-8b4d-5eb3612fed58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537ce229-4bb1-4720-badb-2ed4082bc479"/>
    <ds:schemaRef ds:uri="http://schemas.microsoft.com/office/infopath/2007/PartnerControls"/>
    <ds:schemaRef ds:uri="http://purl.org/dc/terms/"/>
    <ds:schemaRef ds:uri="http://purl.org/dc/elements/1.1/"/>
    <ds:schemaRef ds:uri="3ee84ff3-1fa2-4b0e-bbc1-9d3729ac2ba9"/>
    <ds:schemaRef ds:uri="efb0c983-77a3-4edc-9303-e1cb655c76c7"/>
    <ds:schemaRef ds:uri="103fba77-31dd-4780-83f9-c54f26c3a260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87804-516D-45EE-BAA0-E6A413B67C6C}"/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396</Words>
  <Application>Microsoft Office PowerPoint</Application>
  <PresentationFormat>On-screen Show (16:9)</PresentationFormat>
  <Paragraphs>36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Poppins Light</vt:lpstr>
      <vt:lpstr>Poppins Medium</vt:lpstr>
      <vt:lpstr>Office Theme</vt:lpstr>
      <vt:lpstr>Microsoft Word Document</vt:lpstr>
      <vt:lpstr>   December 2022 - ChMC  Mod0800 Introducing the concept of a derogation framework into Uniform Network Code (UNC) Recap of Solution and Proposed Next Steps  </vt:lpstr>
      <vt:lpstr>Purpose of ChMC Update</vt:lpstr>
      <vt:lpstr>Background</vt:lpstr>
      <vt:lpstr>Agreed Steps</vt:lpstr>
      <vt:lpstr>Derogation Request Process</vt:lpstr>
      <vt:lpstr>Proposed 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Kate Lancaster</cp:lastModifiedBy>
  <cp:revision>15</cp:revision>
  <dcterms:created xsi:type="dcterms:W3CDTF">2018-09-02T17:12:15Z</dcterms:created>
  <dcterms:modified xsi:type="dcterms:W3CDTF">2022-11-28T12:13:10Z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