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Lst>
  <p:notesMasterIdLst>
    <p:notesMasterId r:id="rId6"/>
  </p:notesMasterIdLst>
  <p:sldIdLst>
    <p:sldId id="889"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Chambers" initials="LC" lastIdx="12" clrIdx="0">
    <p:extLst>
      <p:ext uri="{19B8F6BF-5375-455C-9EA6-DF929625EA0E}">
        <p15:presenceInfo xmlns:p15="http://schemas.microsoft.com/office/powerpoint/2012/main" userId="S::lee.chambers@xoserve.com::75b86a7c-29e5-457f-b679-e8760df39d3b" providerId="AD"/>
      </p:ext>
    </p:extLst>
  </p:cmAuthor>
  <p:cmAuthor id="2" name="Thomas Lineham" initials="TL" lastIdx="5" clrIdx="1">
    <p:extLst>
      <p:ext uri="{19B8F6BF-5375-455C-9EA6-DF929625EA0E}">
        <p15:presenceInfo xmlns:p15="http://schemas.microsoft.com/office/powerpoint/2012/main" userId="S::thomas.lineham@xoserve.com::0a61177b-b725-4b90-901b-3d5aaab108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4B8DA"/>
    <a:srgbClr val="40D1F5"/>
    <a:srgbClr val="B1D6E8"/>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493" autoAdjust="0"/>
    <p:restoredTop sz="94624" autoAdjust="0"/>
  </p:normalViewPr>
  <p:slideViewPr>
    <p:cSldViewPr>
      <p:cViewPr varScale="1">
        <p:scale>
          <a:sx n="84" d="100"/>
          <a:sy n="84" d="100"/>
        </p:scale>
        <p:origin x="1192" y="64"/>
      </p:cViewPr>
      <p:guideLst>
        <p:guide orient="horz" pos="162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28/02/2022</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1700516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632937" y="948"/>
            <a:ext cx="8229600" cy="338554"/>
          </a:xfrm>
        </p:spPr>
        <p:txBody>
          <a:bodyPr>
            <a:normAutofit/>
          </a:bodyPr>
          <a:lstStyle/>
          <a:p>
            <a:r>
              <a:rPr lang="en-GB" sz="1000" dirty="0">
                <a:latin typeface="Arial"/>
                <a:cs typeface="Arial"/>
              </a:rPr>
              <a:t>XRN5231 Flow Weighted Average CV</a:t>
            </a:r>
          </a:p>
        </p:txBody>
      </p:sp>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1992876072"/>
              </p:ext>
            </p:extLst>
          </p:nvPr>
        </p:nvGraphicFramePr>
        <p:xfrm>
          <a:off x="35496" y="271043"/>
          <a:ext cx="9073010" cy="4822183"/>
        </p:xfrm>
        <a:graphic>
          <a:graphicData uri="http://schemas.openxmlformats.org/drawingml/2006/table">
            <a:tbl>
              <a:tblPr firstRow="1" bandRow="1"/>
              <a:tblGrid>
                <a:gridCol w="1614235">
                  <a:extLst>
                    <a:ext uri="{9D8B030D-6E8A-4147-A177-3AD203B41FA5}">
                      <a16:colId xmlns:a16="http://schemas.microsoft.com/office/drawing/2014/main" val="20000"/>
                    </a:ext>
                  </a:extLst>
                </a:gridCol>
                <a:gridCol w="2508212">
                  <a:extLst>
                    <a:ext uri="{9D8B030D-6E8A-4147-A177-3AD203B41FA5}">
                      <a16:colId xmlns:a16="http://schemas.microsoft.com/office/drawing/2014/main" val="20001"/>
                    </a:ext>
                  </a:extLst>
                </a:gridCol>
                <a:gridCol w="856953">
                  <a:extLst>
                    <a:ext uri="{9D8B030D-6E8A-4147-A177-3AD203B41FA5}">
                      <a16:colId xmlns:a16="http://schemas.microsoft.com/office/drawing/2014/main" val="20002"/>
                    </a:ext>
                  </a:extLst>
                </a:gridCol>
                <a:gridCol w="1597333">
                  <a:extLst>
                    <a:ext uri="{9D8B030D-6E8A-4147-A177-3AD203B41FA5}">
                      <a16:colId xmlns:a16="http://schemas.microsoft.com/office/drawing/2014/main" val="2953417103"/>
                    </a:ext>
                  </a:extLst>
                </a:gridCol>
                <a:gridCol w="2496277">
                  <a:extLst>
                    <a:ext uri="{9D8B030D-6E8A-4147-A177-3AD203B41FA5}">
                      <a16:colId xmlns:a16="http://schemas.microsoft.com/office/drawing/2014/main" val="20003"/>
                    </a:ext>
                  </a:extLst>
                </a:gridCol>
              </a:tblGrid>
              <a:tr h="212475">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800" kern="1200" baseline="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800" b="1" i="0" dirty="0">
                          <a:solidFill>
                            <a:srgbClr val="FFFFFF"/>
                          </a:solidFill>
                          <a:latin typeface="Arial"/>
                          <a:cs typeface="Arial"/>
                        </a:rPr>
                        <a:t>Overall</a:t>
                      </a:r>
                      <a:r>
                        <a:rPr lang="en-GB" sz="800" b="1" i="0" baseline="0" dirty="0">
                          <a:solidFill>
                            <a:srgbClr val="FFFFFF"/>
                          </a:solidFill>
                          <a:latin typeface="Arial"/>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0">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800" b="1" dirty="0">
                          <a:solidFill>
                            <a:schemeClr val="bg1"/>
                          </a:solidFill>
                          <a:latin typeface="Arial"/>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dirty="0">
                          <a:solidFill>
                            <a:schemeClr val="bg1"/>
                          </a:solidFill>
                          <a:latin typeface="Arial"/>
                          <a:cs typeface="Arial"/>
                        </a:rPr>
                        <a:t>RAG</a:t>
                      </a:r>
                      <a:r>
                        <a:rPr lang="en-GB" sz="800" b="1" baseline="0" dirty="0">
                          <a:solidFill>
                            <a:schemeClr val="bg1"/>
                          </a:solidFill>
                          <a:latin typeface="Arial"/>
                          <a:cs typeface="Arial"/>
                        </a:rPr>
                        <a:t> Status</a:t>
                      </a:r>
                      <a:endParaRPr lang="en-GB" sz="80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800" b="1" dirty="0">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pPr marL="0" algn="ctr" defTabSz="457200" rtl="0" eaLnBrk="1" latinLnBrk="0" hangingPunct="1"/>
                      <a:endParaRPr lang="en-GB" sz="1050" b="1" kern="120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800" b="1" kern="1200" dirty="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138287">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900" b="1" dirty="0">
                          <a:solidFill>
                            <a:schemeClr val="bg1"/>
                          </a:solidFill>
                          <a:latin typeface="+mn-lt"/>
                          <a:cs typeface="Arial"/>
                        </a:rPr>
                        <a:t>                                            </a:t>
                      </a:r>
                      <a:r>
                        <a:rPr lang="en-GB" sz="800" b="1" dirty="0">
                          <a:solidFill>
                            <a:schemeClr val="bg1"/>
                          </a:solidFill>
                          <a:latin typeface="+mn-lt"/>
                          <a:cs typeface="Arial"/>
                        </a:rPr>
                        <a:t> Status</a:t>
                      </a:r>
                      <a:r>
                        <a:rPr lang="en-GB" sz="800" b="1" baseline="0" dirty="0">
                          <a:solidFill>
                            <a:schemeClr val="bg1"/>
                          </a:solidFill>
                          <a:latin typeface="+mn-lt"/>
                          <a:cs typeface="Arial"/>
                        </a:rPr>
                        <a:t> Justification</a:t>
                      </a:r>
                      <a:endParaRPr lang="en-GB" sz="800"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13391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baseline="0" dirty="0">
                          <a:solidFill>
                            <a:schemeClr val="bg1"/>
                          </a:solidFill>
                          <a:latin typeface="Arial"/>
                          <a:ea typeface="+mn-ea"/>
                          <a:cs typeface="Arial"/>
                        </a:rPr>
                        <a:t>Schedule</a:t>
                      </a:r>
                    </a:p>
                    <a:p>
                      <a:pPr algn="ctr"/>
                      <a:endParaRPr lang="en-GB" sz="90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marR="0" lvl="0" indent="0" algn="l">
                        <a:lnSpc>
                          <a:spcPct val="100000"/>
                        </a:lnSpc>
                        <a:spcBef>
                          <a:spcPts val="0"/>
                        </a:spcBef>
                        <a:spcAft>
                          <a:spcPts val="0"/>
                        </a:spcAft>
                        <a:buClrTx/>
                        <a:buSzTx/>
                        <a:buFont typeface="Arial" panose="020B0604020202020204" pitchFamily="34" charset="0"/>
                        <a:buNone/>
                      </a:pPr>
                      <a:r>
                        <a:rPr lang="en-GB" sz="700" b="0" i="0" u="none" strike="noStrike" kern="1200" cap="none" normalizeH="0" baseline="0" dirty="0">
                          <a:ln>
                            <a:noFill/>
                          </a:ln>
                          <a:solidFill>
                            <a:schemeClr val="tx1"/>
                          </a:solidFill>
                          <a:effectLst/>
                          <a:latin typeface="+mn-lt"/>
                          <a:ea typeface="+mn-ea"/>
                          <a:cs typeface="+mn-cs"/>
                        </a:rPr>
                        <a:t>Overall RAG status is tracking at </a:t>
                      </a:r>
                      <a:r>
                        <a:rPr lang="en-GB" sz="700" b="1" i="0" u="none" strike="noStrike" kern="1200" cap="none" normalizeH="0" baseline="0" dirty="0">
                          <a:ln>
                            <a:noFill/>
                          </a:ln>
                          <a:solidFill>
                            <a:srgbClr val="7030A0"/>
                          </a:solidFill>
                          <a:effectLst/>
                          <a:latin typeface="+mn-lt"/>
                          <a:ea typeface="+mn-ea"/>
                          <a:cs typeface="+mn-cs"/>
                        </a:rPr>
                        <a:t>Purple</a:t>
                      </a:r>
                      <a:r>
                        <a:rPr lang="en-GB" sz="700" b="0" i="0" u="none" strike="noStrike" kern="1200" cap="none" normalizeH="0" baseline="0" dirty="0">
                          <a:ln>
                            <a:noFill/>
                          </a:ln>
                          <a:solidFill>
                            <a:schemeClr val="tx1"/>
                          </a:solidFill>
                          <a:effectLst/>
                          <a:latin typeface="+mn-lt"/>
                          <a:ea typeface="+mn-ea"/>
                          <a:cs typeface="+mn-cs"/>
                        </a:rPr>
                        <a:t> as project is now in re-planning phase due to the position that we will not be able to implement by 1</a:t>
                      </a:r>
                      <a:r>
                        <a:rPr lang="en-GB" sz="700" b="0" i="0" u="none" strike="noStrike" kern="1200" cap="none" normalizeH="0" baseline="30000" dirty="0">
                          <a:ln>
                            <a:noFill/>
                          </a:ln>
                          <a:solidFill>
                            <a:schemeClr val="tx1"/>
                          </a:solidFill>
                          <a:effectLst/>
                          <a:latin typeface="+mn-lt"/>
                          <a:ea typeface="+mn-ea"/>
                          <a:cs typeface="+mn-cs"/>
                        </a:rPr>
                        <a:t>st</a:t>
                      </a:r>
                      <a:r>
                        <a:rPr lang="en-GB" sz="700" b="0" i="0" u="none" strike="noStrike" kern="1200" cap="none" normalizeH="0" baseline="0" dirty="0">
                          <a:ln>
                            <a:noFill/>
                          </a:ln>
                          <a:solidFill>
                            <a:schemeClr val="tx1"/>
                          </a:solidFill>
                          <a:effectLst/>
                          <a:latin typeface="+mn-lt"/>
                          <a:ea typeface="+mn-ea"/>
                          <a:cs typeface="+mn-cs"/>
                        </a:rPr>
                        <a:t> April 22.  The project has continued with its planned activities alongside the replan.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dirty="0">
                          <a:ln>
                            <a:noFill/>
                          </a:ln>
                          <a:solidFill>
                            <a:schemeClr val="tx1"/>
                          </a:solidFill>
                          <a:effectLst/>
                          <a:latin typeface="+mn-lt"/>
                          <a:ea typeface="+mn-ea"/>
                          <a:cs typeface="+mn-cs"/>
                        </a:rPr>
                        <a:t>To support the re-plan activity the project is conducting a Gap Analysis exercise on the defined requirements to ensure we have a baselined position for Day 1 Implementation. An Impact Assessment will then be conducted against the change variations to support the re-plan activity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cap="none" normalizeH="0" baseline="0" dirty="0">
                          <a:ln>
                            <a:noFill/>
                          </a:ln>
                          <a:solidFill>
                            <a:schemeClr val="tx1"/>
                          </a:solidFill>
                          <a:effectLst/>
                          <a:highlight>
                            <a:srgbClr val="FFFFFF"/>
                          </a:highlight>
                          <a:latin typeface="+mn-lt"/>
                          <a:ea typeface="+mn-ea"/>
                          <a:cs typeface="+mn-cs"/>
                        </a:rPr>
                        <a:t>UAT execution and assurance is in progress, revised completion date to be confirmed as part of re-plan</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Dual Run Preparation continues with Connectivity Testing and Master Data Readiness. Resolution of the Master Data Issue is a significant step forward to support Dual Run Testing and Data Migration approach for cutover</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Re-planning to be completed post completion of Gap Analysis activity with the intention to agree revised plan in March and present updated BER for approval at April ChMC</a:t>
                      </a:r>
                      <a:endParaRPr lang="en-GB" sz="700" b="0" i="0" u="none" strike="noStrike" kern="1200" cap="none" normalizeH="0" baseline="0" dirty="0">
                        <a:ln>
                          <a:noFill/>
                        </a:ln>
                        <a:solidFill>
                          <a:schemeClr val="tx1"/>
                        </a:solidFill>
                        <a:effectLst/>
                        <a:highlight>
                          <a:srgbClr val="FFFFFF"/>
                        </a:highlight>
                        <a:latin typeface="+mn-lt"/>
                        <a:ea typeface="+mn-ea"/>
                        <a:cs typeface="+mn-cs"/>
                      </a:endParaRPr>
                    </a:p>
                    <a:p>
                      <a:pPr marL="0" marR="0" lvl="0" indent="0" algn="l">
                        <a:lnSpc>
                          <a:spcPct val="100000"/>
                        </a:lnSpc>
                        <a:spcBef>
                          <a:spcPts val="0"/>
                        </a:spcBef>
                        <a:spcAft>
                          <a:spcPts val="0"/>
                        </a:spcAft>
                        <a:buClrTx/>
                        <a:buSzTx/>
                        <a:buFont typeface="Arial" panose="020B0604020202020204" pitchFamily="34" charset="0"/>
                        <a:buNone/>
                      </a:pPr>
                      <a:r>
                        <a:rPr lang="en-GB" sz="700" b="1" i="0" u="none" strike="noStrike" kern="1200" cap="none" normalizeH="0" baseline="0" dirty="0">
                          <a:ln>
                            <a:noFill/>
                          </a:ln>
                          <a:solidFill>
                            <a:schemeClr val="tx1"/>
                          </a:solidFill>
                          <a:effectLst/>
                          <a:latin typeface="+mn-lt"/>
                          <a:ea typeface="+mn-ea"/>
                          <a:cs typeface="+mn-cs"/>
                        </a:rPr>
                        <a:t>Next Steps: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highlight>
                            <a:srgbClr val="FFFFFF"/>
                          </a:highlight>
                          <a:latin typeface="+mn-lt"/>
                          <a:ea typeface="+mn-ea"/>
                          <a:cs typeface="+mn-cs"/>
                        </a:rPr>
                        <a:t>Finalise Gap Analysis exercise with DNs and National Grid to agree Day 1 Must Have requirements &amp; any decisions in order to meet a proposed Go Live date (Mid June 22)</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highlight>
                            <a:srgbClr val="FFFFFF"/>
                          </a:highlight>
                          <a:latin typeface="+mn-lt"/>
                          <a:ea typeface="+mn-ea"/>
                          <a:cs typeface="+mn-cs"/>
                        </a:rPr>
                        <a:t>Define full re-plan based on Gap Analysis Impact Assessment and Business Readiness requirements</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latin typeface="+mn-lt"/>
                          <a:ea typeface="+mn-ea"/>
                          <a:cs typeface="+mn-cs"/>
                        </a:rPr>
                        <a:t>Target to issue revised BER from replan for approval at the April 22 ChMC</a:t>
                      </a:r>
                    </a:p>
                    <a:p>
                      <a:pPr marL="171450" marR="0" lvl="0" indent="-171450" algn="l">
                        <a:lnSpc>
                          <a:spcPct val="100000"/>
                        </a:lnSpc>
                        <a:spcBef>
                          <a:spcPts val="0"/>
                        </a:spcBef>
                        <a:spcAft>
                          <a:spcPts val="0"/>
                        </a:spcAft>
                        <a:buClrTx/>
                        <a:buSzTx/>
                        <a:buFont typeface="Arial" panose="020B0604020202020204" pitchFamily="34" charset="0"/>
                        <a:buChar char="•"/>
                      </a:pPr>
                      <a:r>
                        <a:rPr lang="en-GB" sz="700" b="0" i="0" u="none" strike="noStrike" kern="1200" cap="none" normalizeH="0" baseline="0" dirty="0">
                          <a:ln>
                            <a:noFill/>
                          </a:ln>
                          <a:solidFill>
                            <a:schemeClr val="tx1"/>
                          </a:solidFill>
                          <a:effectLst/>
                          <a:highlight>
                            <a:srgbClr val="FFFFFF"/>
                          </a:highlight>
                          <a:latin typeface="+mn-lt"/>
                          <a:ea typeface="+mn-ea"/>
                          <a:cs typeface="+mn-cs"/>
                        </a:rPr>
                        <a:t>Risk of FWACV Imp to CSSC is in assessment, this is deemed low risk as there is no code conflict</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en-GB" sz="1200" b="1" dirty="0">
                        <a:solidFill>
                          <a:srgbClr val="FF0000"/>
                        </a:solidFill>
                      </a:endParaRPr>
                    </a:p>
                    <a:p>
                      <a:endParaRPr lang="en-GB" sz="1200" b="1" dirty="0">
                        <a:solidFill>
                          <a:srgbClr val="FF0000"/>
                        </a:solidFill>
                      </a:endParaRPr>
                    </a:p>
                    <a:p>
                      <a:endParaRPr lang="en-GB" sz="1200" b="1" dirty="0">
                        <a:solidFill>
                          <a:srgbClr val="FF0000"/>
                        </a:solidFill>
                      </a:endParaRPr>
                    </a:p>
                    <a:p>
                      <a:endParaRPr lang="en-GB" sz="1200" b="1" dirty="0">
                        <a:solidFill>
                          <a:srgbClr val="FF0000"/>
                        </a:solidFill>
                      </a:endParaRPr>
                    </a:p>
                    <a:p>
                      <a:endParaRPr lang="en-GB" sz="1200" b="1" dirty="0">
                        <a:solidFill>
                          <a:srgbClr val="FF0000"/>
                        </a:solidFill>
                      </a:endParaRPr>
                    </a:p>
                    <a:p>
                      <a:r>
                        <a:rPr lang="en-GB" sz="1000" b="1" dirty="0">
                          <a:solidFill>
                            <a:srgbClr val="FF0000"/>
                          </a:solidFill>
                        </a:rPr>
                        <a:t>Replan in progress to confirm revised dates at the April ChMC</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7983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dirty="0">
                          <a:solidFill>
                            <a:schemeClr val="tx1"/>
                          </a:solidFill>
                          <a:effectLst/>
                          <a:highlight>
                            <a:srgbClr val="FFFFFF"/>
                          </a:highlight>
                          <a:latin typeface="+mj-lt"/>
                          <a:ea typeface="+mn-ea"/>
                          <a:cs typeface="Poppins"/>
                        </a:rPr>
                        <a:t>The dependencies for NG to provide Master data and DNs connectivity details for Dual Run/MT have not been provided as per the plan defined in the approach leading to a delay to this phase of testing</a:t>
                      </a:r>
                      <a:r>
                        <a:rPr lang="en-US" sz="700" b="0" i="0" kern="1200" dirty="0">
                          <a:solidFill>
                            <a:schemeClr val="tx1"/>
                          </a:solidFill>
                          <a:effectLst/>
                          <a:highlight>
                            <a:srgbClr val="FFFFFF"/>
                          </a:highlight>
                          <a:latin typeface="+mj-lt"/>
                          <a:ea typeface="+mn-ea"/>
                          <a:cs typeface="+mn-cs"/>
                        </a:rPr>
                        <a:t> </a:t>
                      </a:r>
                      <a:r>
                        <a:rPr lang="en-US" sz="700" b="1" i="0" dirty="0">
                          <a:solidFill>
                            <a:schemeClr val="tx1"/>
                          </a:solidFill>
                          <a:effectLst/>
                          <a:highlight>
                            <a:srgbClr val="FFFFFF"/>
                          </a:highlight>
                          <a:latin typeface="+mj-lt"/>
                          <a:ea typeface="+mn-ea"/>
                          <a:cs typeface="Poppins"/>
                        </a:rPr>
                        <a:t>Update:</a:t>
                      </a:r>
                      <a:r>
                        <a:rPr lang="en-US" sz="700" b="0" i="0" dirty="0">
                          <a:solidFill>
                            <a:schemeClr val="tx1"/>
                          </a:solidFill>
                          <a:effectLst/>
                          <a:highlight>
                            <a:srgbClr val="FFFFFF"/>
                          </a:highlight>
                          <a:latin typeface="+mj-lt"/>
                          <a:ea typeface="+mn-ea"/>
                          <a:cs typeface="Poppins"/>
                        </a:rPr>
                        <a:t> A plan was defined to mitigate this issue through validating and cross-checking data with National Grid and Distribution Networks (DNs). Plan is nearing completion with final checks now being completed by DNs. Issue to be closed once Data loaded to testing environment</a:t>
                      </a:r>
                    </a:p>
                    <a:p>
                      <a:pPr marL="171450" marR="0" lvl="0"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US" sz="700" b="0" i="0" dirty="0">
                          <a:solidFill>
                            <a:schemeClr val="tx1"/>
                          </a:solidFill>
                          <a:effectLst/>
                          <a:highlight>
                            <a:srgbClr val="FFFFFF"/>
                          </a:highlight>
                          <a:latin typeface="+mj-lt"/>
                          <a:ea typeface="+mn-ea"/>
                          <a:cs typeface="Poppins" panose="020B0604020202020204" charset="0"/>
                        </a:rPr>
                        <a:t>The Project is not able to meet its planned Implementation Date of 1st April due to delays to the start of Dual Run, volume of parallel activity required prior to the planned implementation and identification of gaps in the As Is and To Be processes that could lead to further changes to approved solution </a:t>
                      </a:r>
                      <a:r>
                        <a:rPr lang="en-US" sz="700" b="1" i="0" dirty="0">
                          <a:solidFill>
                            <a:schemeClr val="tx1"/>
                          </a:solidFill>
                          <a:effectLst/>
                          <a:highlight>
                            <a:srgbClr val="FFFFFF"/>
                          </a:highlight>
                          <a:latin typeface="+mj-lt"/>
                          <a:ea typeface="+mn-ea"/>
                          <a:cs typeface="Poppins" panose="020B0604020202020204" charset="0"/>
                        </a:rPr>
                        <a:t>Update: </a:t>
                      </a:r>
                      <a:r>
                        <a:rPr lang="en-US" sz="700" b="0" i="0" dirty="0">
                          <a:solidFill>
                            <a:schemeClr val="tx1"/>
                          </a:solidFill>
                          <a:effectLst/>
                          <a:highlight>
                            <a:srgbClr val="FFFFFF"/>
                          </a:highlight>
                          <a:latin typeface="+mj-lt"/>
                          <a:ea typeface="+mn-ea"/>
                          <a:cs typeface="Poppins" panose="020B0604020202020204" charset="0"/>
                        </a:rPr>
                        <a:t>The project is carrying out a re-plan activity with the priority being to complete Analysis on approved scope/processes to confirm Day 1 must have requirements. The plan and activities has been agreed with Xoserve, NG and DNs on 22/02 and the activities are tracking to plan</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800" b="1" baseline="0"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171450" lvl="0" indent="-171450">
                        <a:buFont typeface="Arial" panose="020B0604020202020204" pitchFamily="34" charset="0"/>
                        <a:buChar char="•"/>
                      </a:pPr>
                      <a:r>
                        <a:rPr kumimoji="0" lang="en-US" sz="700" b="0" i="0" u="none" strike="noStrike" kern="1200" cap="none" normalizeH="0" baseline="0" dirty="0">
                          <a:ln>
                            <a:noFill/>
                          </a:ln>
                          <a:solidFill>
                            <a:schemeClr val="tx1"/>
                          </a:solidFill>
                          <a:effectLst/>
                          <a:latin typeface="Arial"/>
                          <a:ea typeface="Verdana"/>
                          <a:cs typeface="Arial"/>
                        </a:rPr>
                        <a:t>Forecast costs tracking to approved BER costs</a:t>
                      </a:r>
                      <a:r>
                        <a:rPr lang="en-US" sz="700" b="0" i="0" u="none" strike="noStrike" kern="1200" cap="none" normalizeH="0" baseline="0" dirty="0">
                          <a:ln>
                            <a:noFill/>
                          </a:ln>
                          <a:solidFill>
                            <a:schemeClr val="tx1"/>
                          </a:solidFill>
                          <a:effectLst/>
                          <a:latin typeface="Arial"/>
                          <a:ea typeface="Verdana"/>
                          <a:cs typeface="Arial"/>
                        </a:rPr>
                        <a:t> at present. Revised plan options will require a full cost assessment to be completed on the replan position for Day 1</a:t>
                      </a:r>
                      <a:endParaRPr kumimoji="0" lang="en-US" sz="700" b="0" i="0" u="none" strike="noStrike" kern="1200" cap="none" normalizeH="0" baseline="0" dirty="0">
                        <a:ln>
                          <a:noFill/>
                        </a:ln>
                        <a:solidFill>
                          <a:schemeClr val="tx1"/>
                        </a:solidFill>
                        <a:effectLst/>
                        <a:latin typeface="Arial"/>
                        <a:ea typeface="Verdan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377185">
                <a:tc>
                  <a:txBody>
                    <a:bodyPr/>
                    <a:lstStyle/>
                    <a:p>
                      <a:pPr algn="ctr"/>
                      <a:r>
                        <a:rPr lang="en-GB" sz="800" b="1" baseline="0" dirty="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lvl="0"/>
                      <a:r>
                        <a:rPr lang="en-US" sz="700" b="1" i="0" u="none" strike="noStrike" kern="1200" cap="none" normalizeH="0" baseline="0" dirty="0">
                          <a:ln>
                            <a:noFill/>
                          </a:ln>
                          <a:solidFill>
                            <a:schemeClr val="tx1"/>
                          </a:solidFill>
                          <a:effectLst/>
                          <a:latin typeface="+mn-lt"/>
                          <a:ea typeface="Verdana"/>
                          <a:cs typeface="Arial"/>
                        </a:rPr>
                        <a:t>XRN5231 Flow Weighted Average (CV)</a:t>
                      </a:r>
                      <a:r>
                        <a:rPr lang="en-GB" sz="700" kern="1200" dirty="0">
                          <a:solidFill>
                            <a:schemeClr val="tx1"/>
                          </a:solidFill>
                          <a:effectLst/>
                          <a:latin typeface="+mn-lt"/>
                          <a:ea typeface="+mn-ea"/>
                          <a:cs typeface="+mn-cs"/>
                        </a:rPr>
                        <a:t> </a:t>
                      </a:r>
                    </a:p>
                    <a:p>
                      <a:pPr lvl="0"/>
                      <a:r>
                        <a:rPr lang="en-GB" sz="700" kern="1200" dirty="0">
                          <a:solidFill>
                            <a:schemeClr val="tx1"/>
                          </a:solidFill>
                          <a:effectLst/>
                          <a:latin typeface="+mn-lt"/>
                          <a:ea typeface="+mn-ea"/>
                          <a:cs typeface="+mn-cs"/>
                        </a:rPr>
                        <a:t>Gemini consequential change part A - PRCMS validation/processing</a:t>
                      </a:r>
                    </a:p>
                    <a:p>
                      <a:pPr lvl="0"/>
                      <a:r>
                        <a:rPr lang="en-GB" sz="700" kern="1200" dirty="0">
                          <a:solidFill>
                            <a:schemeClr val="tx1"/>
                          </a:solidFill>
                          <a:effectLst/>
                          <a:latin typeface="+mn-lt"/>
                          <a:ea typeface="+mn-ea"/>
                          <a:cs typeface="+mn-cs"/>
                        </a:rPr>
                        <a:t>Gemini consequential change part B - LDZ Stock Change and Embedded LDZ Unique Sites</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grpSp>
        <p:nvGrpSpPr>
          <p:cNvPr id="9" name="Group 8">
            <a:extLst>
              <a:ext uri="{FF2B5EF4-FFF2-40B4-BE49-F238E27FC236}">
                <a16:creationId xmlns:a16="http://schemas.microsoft.com/office/drawing/2014/main" id="{AA5C4EA1-1FF4-438B-8BD0-21607BB0C453}"/>
              </a:ext>
            </a:extLst>
          </p:cNvPr>
          <p:cNvGrpSpPr/>
          <p:nvPr/>
        </p:nvGrpSpPr>
        <p:grpSpPr>
          <a:xfrm>
            <a:off x="5220072" y="3033335"/>
            <a:ext cx="741910" cy="215444"/>
            <a:chOff x="4089862" y="3477140"/>
            <a:chExt cx="741910" cy="215444"/>
          </a:xfrm>
        </p:grpSpPr>
        <p:sp>
          <p:nvSpPr>
            <p:cNvPr id="7" name="Oval 6">
              <a:extLst>
                <a:ext uri="{FF2B5EF4-FFF2-40B4-BE49-F238E27FC236}">
                  <a16:creationId xmlns:a16="http://schemas.microsoft.com/office/drawing/2014/main" id="{86BA3563-53F1-4A8B-B5A8-5356E4A53D38}"/>
                </a:ext>
              </a:extLst>
            </p:cNvPr>
            <p:cNvSpPr/>
            <p:nvPr/>
          </p:nvSpPr>
          <p:spPr>
            <a:xfrm>
              <a:off x="4089862" y="3562003"/>
              <a:ext cx="54033"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a:extLst>
                <a:ext uri="{FF2B5EF4-FFF2-40B4-BE49-F238E27FC236}">
                  <a16:creationId xmlns:a16="http://schemas.microsoft.com/office/drawing/2014/main" id="{B068AC6B-A13B-49A5-BD8D-4E7BFE49733F}"/>
                </a:ext>
              </a:extLst>
            </p:cNvPr>
            <p:cNvSpPr txBox="1"/>
            <p:nvPr/>
          </p:nvSpPr>
          <p:spPr>
            <a:xfrm>
              <a:off x="4116878" y="3477140"/>
              <a:ext cx="714894" cy="215444"/>
            </a:xfrm>
            <a:prstGeom prst="rect">
              <a:avLst/>
            </a:prstGeom>
            <a:noFill/>
          </p:spPr>
          <p:txBody>
            <a:bodyPr wrap="square" rtlCol="0">
              <a:spAutoFit/>
            </a:bodyPr>
            <a:lstStyle/>
            <a:p>
              <a:r>
                <a:rPr lang="en-GB" sz="800" dirty="0"/>
                <a:t>Complete</a:t>
              </a:r>
            </a:p>
          </p:txBody>
        </p:sp>
      </p:grpSp>
      <p:grpSp>
        <p:nvGrpSpPr>
          <p:cNvPr id="10" name="Group 9">
            <a:extLst>
              <a:ext uri="{FF2B5EF4-FFF2-40B4-BE49-F238E27FC236}">
                <a16:creationId xmlns:a16="http://schemas.microsoft.com/office/drawing/2014/main" id="{48E37795-90B4-482B-80FC-79E72229F869}"/>
              </a:ext>
            </a:extLst>
          </p:cNvPr>
          <p:cNvGrpSpPr/>
          <p:nvPr/>
        </p:nvGrpSpPr>
        <p:grpSpPr>
          <a:xfrm>
            <a:off x="5991076" y="3033335"/>
            <a:ext cx="741910" cy="215444"/>
            <a:chOff x="4089862" y="3477140"/>
            <a:chExt cx="741910" cy="215444"/>
          </a:xfrm>
        </p:grpSpPr>
        <p:sp>
          <p:nvSpPr>
            <p:cNvPr id="11" name="Oval 10">
              <a:extLst>
                <a:ext uri="{FF2B5EF4-FFF2-40B4-BE49-F238E27FC236}">
                  <a16:creationId xmlns:a16="http://schemas.microsoft.com/office/drawing/2014/main" id="{016D9FDB-94FB-4730-90DA-4BE2D46C5204}"/>
                </a:ext>
              </a:extLst>
            </p:cNvPr>
            <p:cNvSpPr/>
            <p:nvPr/>
          </p:nvSpPr>
          <p:spPr>
            <a:xfrm>
              <a:off x="4089862" y="3562003"/>
              <a:ext cx="54033"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Box 11">
              <a:extLst>
                <a:ext uri="{FF2B5EF4-FFF2-40B4-BE49-F238E27FC236}">
                  <a16:creationId xmlns:a16="http://schemas.microsoft.com/office/drawing/2014/main" id="{F6258E61-1BE8-40CC-BDBA-324295A6F446}"/>
                </a:ext>
              </a:extLst>
            </p:cNvPr>
            <p:cNvSpPr txBox="1"/>
            <p:nvPr/>
          </p:nvSpPr>
          <p:spPr>
            <a:xfrm>
              <a:off x="4116878" y="3477140"/>
              <a:ext cx="714894" cy="215444"/>
            </a:xfrm>
            <a:prstGeom prst="rect">
              <a:avLst/>
            </a:prstGeom>
            <a:noFill/>
          </p:spPr>
          <p:txBody>
            <a:bodyPr wrap="square" rtlCol="0">
              <a:spAutoFit/>
            </a:bodyPr>
            <a:lstStyle/>
            <a:p>
              <a:r>
                <a:rPr lang="en-GB" sz="800" dirty="0"/>
                <a:t>On Track</a:t>
              </a:r>
            </a:p>
          </p:txBody>
        </p:sp>
      </p:grpSp>
      <p:grpSp>
        <p:nvGrpSpPr>
          <p:cNvPr id="13" name="Group 12">
            <a:extLst>
              <a:ext uri="{FF2B5EF4-FFF2-40B4-BE49-F238E27FC236}">
                <a16:creationId xmlns:a16="http://schemas.microsoft.com/office/drawing/2014/main" id="{2F530431-148B-4FCB-8C57-925E5CA17ECB}"/>
              </a:ext>
            </a:extLst>
          </p:cNvPr>
          <p:cNvGrpSpPr/>
          <p:nvPr/>
        </p:nvGrpSpPr>
        <p:grpSpPr>
          <a:xfrm>
            <a:off x="6732986" y="3033335"/>
            <a:ext cx="741910" cy="215444"/>
            <a:chOff x="4089862" y="3477140"/>
            <a:chExt cx="741910" cy="215444"/>
          </a:xfrm>
        </p:grpSpPr>
        <p:sp>
          <p:nvSpPr>
            <p:cNvPr id="14" name="Oval 13">
              <a:extLst>
                <a:ext uri="{FF2B5EF4-FFF2-40B4-BE49-F238E27FC236}">
                  <a16:creationId xmlns:a16="http://schemas.microsoft.com/office/drawing/2014/main" id="{858A25A8-FD1C-43B8-A4FB-0E6445772E1E}"/>
                </a:ext>
              </a:extLst>
            </p:cNvPr>
            <p:cNvSpPr/>
            <p:nvPr/>
          </p:nvSpPr>
          <p:spPr>
            <a:xfrm>
              <a:off x="4089862" y="3562003"/>
              <a:ext cx="54033" cy="45719"/>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a:extLst>
                <a:ext uri="{FF2B5EF4-FFF2-40B4-BE49-F238E27FC236}">
                  <a16:creationId xmlns:a16="http://schemas.microsoft.com/office/drawing/2014/main" id="{2825B380-437E-43C5-8D2C-0DFD0465573E}"/>
                </a:ext>
              </a:extLst>
            </p:cNvPr>
            <p:cNvSpPr txBox="1"/>
            <p:nvPr/>
          </p:nvSpPr>
          <p:spPr>
            <a:xfrm>
              <a:off x="4116878" y="3477140"/>
              <a:ext cx="714894" cy="215444"/>
            </a:xfrm>
            <a:prstGeom prst="rect">
              <a:avLst/>
            </a:prstGeom>
            <a:noFill/>
          </p:spPr>
          <p:txBody>
            <a:bodyPr wrap="square" rtlCol="0">
              <a:spAutoFit/>
            </a:bodyPr>
            <a:lstStyle/>
            <a:p>
              <a:r>
                <a:rPr lang="en-GB" sz="800" dirty="0"/>
                <a:t>At Risk</a:t>
              </a:r>
            </a:p>
          </p:txBody>
        </p:sp>
      </p:grpSp>
      <p:grpSp>
        <p:nvGrpSpPr>
          <p:cNvPr id="16" name="Group 15">
            <a:extLst>
              <a:ext uri="{FF2B5EF4-FFF2-40B4-BE49-F238E27FC236}">
                <a16:creationId xmlns:a16="http://schemas.microsoft.com/office/drawing/2014/main" id="{62A70F5E-8B94-432F-BB55-CDD005994499}"/>
              </a:ext>
            </a:extLst>
          </p:cNvPr>
          <p:cNvGrpSpPr/>
          <p:nvPr/>
        </p:nvGrpSpPr>
        <p:grpSpPr>
          <a:xfrm>
            <a:off x="7366830" y="3033335"/>
            <a:ext cx="741910" cy="215444"/>
            <a:chOff x="4089862" y="3477140"/>
            <a:chExt cx="741910" cy="215444"/>
          </a:xfrm>
        </p:grpSpPr>
        <p:sp>
          <p:nvSpPr>
            <p:cNvPr id="17" name="Oval 16">
              <a:extLst>
                <a:ext uri="{FF2B5EF4-FFF2-40B4-BE49-F238E27FC236}">
                  <a16:creationId xmlns:a16="http://schemas.microsoft.com/office/drawing/2014/main" id="{2EA6FE6E-2D9E-494B-AA97-9F66054EE07C}"/>
                </a:ext>
              </a:extLst>
            </p:cNvPr>
            <p:cNvSpPr/>
            <p:nvPr/>
          </p:nvSpPr>
          <p:spPr>
            <a:xfrm>
              <a:off x="4089862" y="3562003"/>
              <a:ext cx="54033"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TextBox 17">
              <a:extLst>
                <a:ext uri="{FF2B5EF4-FFF2-40B4-BE49-F238E27FC236}">
                  <a16:creationId xmlns:a16="http://schemas.microsoft.com/office/drawing/2014/main" id="{E13C5751-0F95-4764-B46D-C02FFA5257CD}"/>
                </a:ext>
              </a:extLst>
            </p:cNvPr>
            <p:cNvSpPr txBox="1"/>
            <p:nvPr/>
          </p:nvSpPr>
          <p:spPr>
            <a:xfrm>
              <a:off x="4116878" y="3477140"/>
              <a:ext cx="714894" cy="215444"/>
            </a:xfrm>
            <a:prstGeom prst="rect">
              <a:avLst/>
            </a:prstGeom>
            <a:noFill/>
          </p:spPr>
          <p:txBody>
            <a:bodyPr wrap="square" rtlCol="0">
              <a:spAutoFit/>
            </a:bodyPr>
            <a:lstStyle/>
            <a:p>
              <a:r>
                <a:rPr lang="en-GB" sz="800" dirty="0"/>
                <a:t>Overdue</a:t>
              </a:r>
            </a:p>
          </p:txBody>
        </p:sp>
      </p:grpSp>
      <p:grpSp>
        <p:nvGrpSpPr>
          <p:cNvPr id="19" name="Group 18">
            <a:extLst>
              <a:ext uri="{FF2B5EF4-FFF2-40B4-BE49-F238E27FC236}">
                <a16:creationId xmlns:a16="http://schemas.microsoft.com/office/drawing/2014/main" id="{0A6462F7-2ABC-4581-985C-D9BFC690E41B}"/>
              </a:ext>
            </a:extLst>
          </p:cNvPr>
          <p:cNvGrpSpPr/>
          <p:nvPr/>
        </p:nvGrpSpPr>
        <p:grpSpPr>
          <a:xfrm>
            <a:off x="8091752" y="3033335"/>
            <a:ext cx="935186" cy="338554"/>
            <a:chOff x="4089862" y="3477140"/>
            <a:chExt cx="741910" cy="338554"/>
          </a:xfrm>
        </p:grpSpPr>
        <p:sp>
          <p:nvSpPr>
            <p:cNvPr id="20" name="Oval 19">
              <a:extLst>
                <a:ext uri="{FF2B5EF4-FFF2-40B4-BE49-F238E27FC236}">
                  <a16:creationId xmlns:a16="http://schemas.microsoft.com/office/drawing/2014/main" id="{DF831A77-64E4-4D2C-BCFE-458A86613C02}"/>
                </a:ext>
              </a:extLst>
            </p:cNvPr>
            <p:cNvSpPr/>
            <p:nvPr/>
          </p:nvSpPr>
          <p:spPr>
            <a:xfrm>
              <a:off x="4089862" y="3562003"/>
              <a:ext cx="54033" cy="45719"/>
            </a:xfrm>
            <a:prstGeom prst="ellipse">
              <a:avLst/>
            </a:prstGeom>
            <a:solidFill>
              <a:srgbClr val="7030A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TextBox 20">
              <a:extLst>
                <a:ext uri="{FF2B5EF4-FFF2-40B4-BE49-F238E27FC236}">
                  <a16:creationId xmlns:a16="http://schemas.microsoft.com/office/drawing/2014/main" id="{1AE85C16-EBE5-4C7C-9B64-8DBEFC630C4B}"/>
                </a:ext>
              </a:extLst>
            </p:cNvPr>
            <p:cNvSpPr txBox="1"/>
            <p:nvPr/>
          </p:nvSpPr>
          <p:spPr>
            <a:xfrm>
              <a:off x="4116878" y="3477140"/>
              <a:ext cx="714894" cy="338554"/>
            </a:xfrm>
            <a:prstGeom prst="rect">
              <a:avLst/>
            </a:prstGeom>
            <a:noFill/>
          </p:spPr>
          <p:txBody>
            <a:bodyPr wrap="square" rtlCol="0">
              <a:spAutoFit/>
            </a:bodyPr>
            <a:lstStyle/>
            <a:p>
              <a:r>
                <a:rPr lang="en-GB" sz="800" dirty="0"/>
                <a:t>Not Baselined</a:t>
              </a:r>
            </a:p>
          </p:txBody>
        </p:sp>
      </p:grpSp>
      <p:pic>
        <p:nvPicPr>
          <p:cNvPr id="5" name="Picture 4">
            <a:extLst>
              <a:ext uri="{FF2B5EF4-FFF2-40B4-BE49-F238E27FC236}">
                <a16:creationId xmlns:a16="http://schemas.microsoft.com/office/drawing/2014/main" id="{583AFBE6-CB49-4185-B2AB-775B238EB824}"/>
              </a:ext>
            </a:extLst>
          </p:cNvPr>
          <p:cNvPicPr>
            <a:picLocks noChangeAspect="1"/>
          </p:cNvPicPr>
          <p:nvPr/>
        </p:nvPicPr>
        <p:blipFill>
          <a:blip r:embed="rId3"/>
          <a:stretch>
            <a:fillRect/>
          </a:stretch>
        </p:blipFill>
        <p:spPr>
          <a:xfrm>
            <a:off x="5076056" y="1251457"/>
            <a:ext cx="3888432" cy="1381076"/>
          </a:xfrm>
          <a:prstGeom prst="rect">
            <a:avLst/>
          </a:prstGeom>
        </p:spPr>
      </p:pic>
    </p:spTree>
    <p:extLst>
      <p:ext uri="{BB962C8B-B14F-4D97-AF65-F5344CB8AC3E}">
        <p14:creationId xmlns:p14="http://schemas.microsoft.com/office/powerpoint/2010/main" val="68468568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B72AA362-01FA-4ECE-B561-DB212421939F}"/>
</file>

<file path=customXml/itemProps3.xml><?xml version="1.0" encoding="utf-8"?>
<ds:datastoreItem xmlns:ds="http://schemas.openxmlformats.org/officeDocument/2006/customXml" ds:itemID="{211B2E31-4703-4F4D-BB47-74A8364BAC36}">
  <ds:schemaRefs>
    <ds:schemaRef ds:uri="http://purl.org/dc/dcmitype/"/>
    <ds:schemaRef ds:uri="062c7a58-680f-4f64-b38c-ee534b20c862"/>
    <ds:schemaRef ds:uri="http://purl.org/dc/terms/"/>
    <ds:schemaRef ds:uri="http://schemas.openxmlformats.org/package/2006/metadata/core-properties"/>
    <ds:schemaRef ds:uri="http://purl.org/dc/elements/1.1/"/>
    <ds:schemaRef ds:uri="http://schemas.microsoft.com/office/2006/metadata/properties"/>
    <ds:schemaRef ds:uri="http://schemas.microsoft.com/office/2006/documentManagement/types"/>
    <ds:schemaRef ds:uri="http://schemas.microsoft.com/office/infopath/2007/PartnerControls"/>
    <ds:schemaRef ds:uri="856e6b54-728d-4a1a-921a-4039fc36354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5084</TotalTime>
  <Words>593</Words>
  <Application>Microsoft Office PowerPoint</Application>
  <PresentationFormat>On-screen Show (16:9)</PresentationFormat>
  <Paragraphs>39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XRN5231 Flow Weighted Average CV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XRN 4903 Documentation Management</dc:title>
  <dc:creator>Adepu, Rajendar</dc:creator>
  <cp:lastModifiedBy>Lee</cp:lastModifiedBy>
  <cp:revision>100</cp:revision>
  <dcterms:created xsi:type="dcterms:W3CDTF">2020-06-11T14:21:34Z</dcterms:created>
  <dcterms:modified xsi:type="dcterms:W3CDTF">2022-02-28T11:52:24Z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ies>
</file>