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1997" r:id="rId5"/>
    <p:sldId id="3615" r:id="rId6"/>
    <p:sldId id="3616"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7"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1D6E8"/>
    <a:srgbClr val="CCFF99"/>
    <a:srgbClr val="9CCB3B"/>
    <a:srgbClr val="FFBF00"/>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A5EFC9-B439-4BFA-B5B5-243D290EE16B}" v="2346" dt="2022-01-04T18:06:06.8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05/01/2022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3838201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20490"/>
            <a:ext cx="7772400" cy="1658375"/>
          </a:xfrm>
        </p:spPr>
        <p:txBody>
          <a:bodyPr>
            <a:normAutofit fontScale="90000"/>
          </a:bodyPr>
          <a:lstStyle/>
          <a:p>
            <a:r>
              <a:rPr lang="en-US" sz="4400" dirty="0">
                <a:latin typeface="Arial"/>
                <a:cs typeface="Arial"/>
              </a:rPr>
              <a:t>XRN4992a – Update</a:t>
            </a:r>
            <a:br>
              <a:rPr lang="en-US" sz="3600" dirty="0">
                <a:latin typeface="Arial"/>
                <a:cs typeface="Arial"/>
              </a:rPr>
            </a:br>
            <a:br>
              <a:rPr lang="en-US" sz="3600" dirty="0">
                <a:latin typeface="Arial"/>
                <a:cs typeface="Arial"/>
              </a:rPr>
            </a:br>
            <a:r>
              <a:rPr lang="en-US" sz="3100" dirty="0">
                <a:solidFill>
                  <a:schemeClr val="bg1">
                    <a:lumMod val="50000"/>
                  </a:schemeClr>
                </a:solidFill>
                <a:latin typeface="Arial"/>
                <a:cs typeface="Arial"/>
              </a:rPr>
              <a:t>ChMC 12</a:t>
            </a:r>
            <a:r>
              <a:rPr lang="en-US" sz="3100" baseline="30000" dirty="0">
                <a:solidFill>
                  <a:schemeClr val="bg1">
                    <a:lumMod val="50000"/>
                  </a:schemeClr>
                </a:solidFill>
                <a:latin typeface="Arial"/>
                <a:cs typeface="Arial"/>
              </a:rPr>
              <a:t>th</a:t>
            </a:r>
            <a:r>
              <a:rPr lang="en-US" sz="3100" dirty="0">
                <a:solidFill>
                  <a:schemeClr val="bg1">
                    <a:lumMod val="50000"/>
                  </a:schemeClr>
                </a:solidFill>
                <a:latin typeface="Arial"/>
                <a:cs typeface="Arial"/>
              </a:rPr>
              <a:t> January 2022</a:t>
            </a:r>
            <a:endParaRPr lang="en-US" sz="3600" dirty="0">
              <a:solidFill>
                <a:schemeClr val="bg1">
                  <a:lumMod val="50000"/>
                </a:schemeClr>
              </a:solidFill>
              <a:latin typeface="Arial"/>
              <a:cs typeface="Arial"/>
            </a:endParaRPr>
          </a:p>
        </p:txBody>
      </p:sp>
    </p:spTree>
    <p:extLst>
      <p:ext uri="{BB962C8B-B14F-4D97-AF65-F5344CB8AC3E}">
        <p14:creationId xmlns:p14="http://schemas.microsoft.com/office/powerpoint/2010/main" val="3657548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FAA905-AE91-4692-9E1C-68ABBE489AF8}"/>
              </a:ext>
            </a:extLst>
          </p:cNvPr>
          <p:cNvSpPr txBox="1"/>
          <p:nvPr/>
        </p:nvSpPr>
        <p:spPr>
          <a:xfrm>
            <a:off x="306656" y="938502"/>
            <a:ext cx="8110101" cy="3939540"/>
          </a:xfrm>
          <a:prstGeom prst="rect">
            <a:avLst/>
          </a:prstGeom>
          <a:noFill/>
        </p:spPr>
        <p:txBody>
          <a:bodyPr wrap="square" rtlCol="0">
            <a:spAutoFit/>
          </a:bodyPr>
          <a:lstStyle/>
          <a:p>
            <a:pPr marL="171450" indent="-171450">
              <a:buFont typeface="Arial" panose="020B0604020202020204" pitchFamily="34" charset="0"/>
              <a:buChar char="•"/>
            </a:pPr>
            <a:r>
              <a:rPr lang="en-US" sz="1400" dirty="0"/>
              <a:t>At the December ChMC meeting, Change Managers approved XRN4992a (interim solution) moving into detailed design. </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Modification 0687V - </a:t>
            </a:r>
            <a:r>
              <a:rPr lang="en-US" sz="1400" i="1" dirty="0"/>
              <a:t>Creation of new charge to recover Last Resort Supply Payments </a:t>
            </a:r>
            <a:r>
              <a:rPr lang="en-US" sz="1400" dirty="0"/>
              <a:t>is currently out for consultation due to be discussed at an Extraordinary Panel on 12</a:t>
            </a:r>
            <a:r>
              <a:rPr lang="en-US" sz="1400" baseline="30000" dirty="0"/>
              <a:t>th</a:t>
            </a:r>
            <a:r>
              <a:rPr lang="en-US" sz="1400" dirty="0"/>
              <a:t> January. </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Since the last ChMC, Modification 0797 - </a:t>
            </a:r>
            <a:r>
              <a:rPr lang="en-US" sz="1400" i="1" dirty="0"/>
              <a:t>Last Resort Supply Payments Volumetric Charges </a:t>
            </a:r>
            <a:r>
              <a:rPr lang="en-US" sz="1400" dirty="0"/>
              <a:t>has been raised and granted Urgent Status by Ofgem. </a:t>
            </a:r>
            <a:endParaRPr lang="en-US" sz="1400" i="1" dirty="0"/>
          </a:p>
          <a:p>
            <a:endParaRPr lang="en-US" sz="1400" dirty="0"/>
          </a:p>
          <a:p>
            <a:pPr marL="171450" indent="-171450">
              <a:buFont typeface="Arial" panose="020B0604020202020204" pitchFamily="34" charset="0"/>
              <a:buChar char="•"/>
            </a:pPr>
            <a:r>
              <a:rPr lang="en-GB" sz="1400" dirty="0"/>
              <a:t>We have assessed Urgent Modification 0797 and provided that the monthly Last Resort Charge calculation is based upon a single monthly snapshot of each User’s portfolio, we will be able to utilise the proposed interim solution for XRN4992a.</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a:t>Ultimately, the interim solution for 0687V and 0797 are the same but utilises different data to apply the </a:t>
            </a:r>
            <a:r>
              <a:rPr lang="en-GB" sz="1400" dirty="0" err="1"/>
              <a:t>SoLR</a:t>
            </a:r>
            <a:r>
              <a:rPr lang="en-GB" sz="1400" dirty="0"/>
              <a:t> Customer Charge. To confirm, the interim solution proposes that new Charge Types will be created for the </a:t>
            </a:r>
            <a:r>
              <a:rPr lang="en-GB" sz="1400" dirty="0" err="1"/>
              <a:t>SoLR</a:t>
            </a:r>
            <a:r>
              <a:rPr lang="en-GB" sz="1400" dirty="0"/>
              <a:t> Customer Charge and these will be invoiced via the Request to Bill (RTB) process. </a:t>
            </a:r>
            <a:endParaRPr lang="en-US" sz="1200" dirty="0"/>
          </a:p>
          <a:p>
            <a:pPr marL="171450" indent="-171450">
              <a:buFont typeface="Arial" panose="020B0604020202020204" pitchFamily="34" charset="0"/>
              <a:buChar char="•"/>
            </a:pPr>
            <a:endParaRPr lang="en-GB" sz="1200" dirty="0"/>
          </a:p>
        </p:txBody>
      </p:sp>
      <p:sp>
        <p:nvSpPr>
          <p:cNvPr id="2" name="Title 1"/>
          <p:cNvSpPr>
            <a:spLocks noGrp="1"/>
          </p:cNvSpPr>
          <p:nvPr>
            <p:ph type="title"/>
          </p:nvPr>
        </p:nvSpPr>
        <p:spPr>
          <a:xfrm>
            <a:off x="115399" y="234680"/>
            <a:ext cx="9028601" cy="554821"/>
          </a:xfrm>
        </p:spPr>
        <p:txBody>
          <a:bodyPr>
            <a:noAutofit/>
          </a:bodyPr>
          <a:lstStyle/>
          <a:p>
            <a:r>
              <a:rPr lang="en-US" dirty="0"/>
              <a:t>XRN4992a – Latest Position </a:t>
            </a:r>
          </a:p>
        </p:txBody>
      </p:sp>
    </p:spTree>
    <p:extLst>
      <p:ext uri="{BB962C8B-B14F-4D97-AF65-F5344CB8AC3E}">
        <p14:creationId xmlns:p14="http://schemas.microsoft.com/office/powerpoint/2010/main" val="2257488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22F93-0781-4F7D-9F88-48DB4FD08898}"/>
              </a:ext>
            </a:extLst>
          </p:cNvPr>
          <p:cNvSpPr>
            <a:spLocks noGrp="1"/>
          </p:cNvSpPr>
          <p:nvPr>
            <p:ph type="title"/>
          </p:nvPr>
        </p:nvSpPr>
        <p:spPr/>
        <p:txBody>
          <a:bodyPr/>
          <a:lstStyle/>
          <a:p>
            <a:r>
              <a:rPr lang="en-GB" dirty="0"/>
              <a:t>Proposed next steps – for awareness</a:t>
            </a:r>
          </a:p>
        </p:txBody>
      </p:sp>
      <p:sp>
        <p:nvSpPr>
          <p:cNvPr id="3" name="TextBox 2">
            <a:extLst>
              <a:ext uri="{FF2B5EF4-FFF2-40B4-BE49-F238E27FC236}">
                <a16:creationId xmlns:a16="http://schemas.microsoft.com/office/drawing/2014/main" id="{72D070A9-67CC-4569-943A-3C24271EA898}"/>
              </a:ext>
            </a:extLst>
          </p:cNvPr>
          <p:cNvSpPr txBox="1"/>
          <p:nvPr/>
        </p:nvSpPr>
        <p:spPr>
          <a:xfrm>
            <a:off x="457200" y="947386"/>
            <a:ext cx="8110101" cy="3970318"/>
          </a:xfrm>
          <a:prstGeom prst="rect">
            <a:avLst/>
          </a:prstGeom>
          <a:noFill/>
        </p:spPr>
        <p:txBody>
          <a:bodyPr wrap="square" rtlCol="0">
            <a:spAutoFit/>
          </a:bodyPr>
          <a:lstStyle/>
          <a:p>
            <a:pPr marL="171450" indent="-171450">
              <a:buFont typeface="Arial" panose="020B0604020202020204" pitchFamily="34" charset="0"/>
              <a:buChar char="•"/>
            </a:pPr>
            <a:r>
              <a:rPr lang="en-GB" sz="1400" dirty="0"/>
              <a:t>Xoserve will continue progressing through detailed design for XRN4992a (interim solution). This solution should be suitable for either Modification (0687V or 0797). </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a:t>Panel will make a recommendation on Modification 0687V and Urgent Modification 0797 at the Extraordinary Panel on 12</a:t>
            </a:r>
            <a:r>
              <a:rPr lang="en-GB" sz="1400" baseline="30000" dirty="0"/>
              <a:t>th</a:t>
            </a:r>
            <a:r>
              <a:rPr lang="en-GB" sz="1400" dirty="0"/>
              <a:t> January. </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a:t>Following this, a decision is expected from Ofgem regarding which Modification will be implemented (expected 20</a:t>
            </a:r>
            <a:r>
              <a:rPr lang="en-GB" sz="1400" baseline="30000" dirty="0"/>
              <a:t>th </a:t>
            </a:r>
            <a:r>
              <a:rPr lang="en-GB" sz="1400" dirty="0"/>
              <a:t>January), the CDSP will still look to deliver the XRN4992a solution by 1</a:t>
            </a:r>
            <a:r>
              <a:rPr lang="en-GB" sz="1400" baseline="30000" dirty="0"/>
              <a:t>st</a:t>
            </a:r>
            <a:r>
              <a:rPr lang="en-GB" sz="1400" dirty="0"/>
              <a:t> April 2022 in line with the Authority decision, modification implementation date and industry expectations.</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a:t>A Change Pack will be issued in January providing users with further details on the XRN4992a interim solution and specify the differences between the two Modifications (however it’s expected that CDSP process impacts for Shippers will not differ between Modifications). </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a:t>Once an Ofgem decision is made, a further Change Pack will be issued, confirming the solution and process in line with the Modification which has instructed to be implemented by the Authority.</a:t>
            </a:r>
          </a:p>
          <a:p>
            <a:pPr marL="171450" indent="-171450">
              <a:buFont typeface="Arial" panose="020B0604020202020204" pitchFamily="34" charset="0"/>
              <a:buChar char="•"/>
            </a:pPr>
            <a:endParaRPr lang="en-GB" sz="1400" dirty="0"/>
          </a:p>
        </p:txBody>
      </p:sp>
    </p:spTree>
    <p:extLst>
      <p:ext uri="{BB962C8B-B14F-4D97-AF65-F5344CB8AC3E}">
        <p14:creationId xmlns:p14="http://schemas.microsoft.com/office/powerpoint/2010/main" val="195933492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haredWithUsers xmlns="3ee84ff3-1fa2-4b0e-bbc1-9d3729ac2ba9">
      <UserInfo>
        <DisplayName>Tony Klein</DisplayName>
        <AccountId>189</AccountId>
        <AccountType/>
      </UserInfo>
      <UserInfo>
        <DisplayName>Charan Singh</DisplayName>
        <AccountId>59</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http://purl.org/dc/terms/"/>
    <ds:schemaRef ds:uri="http://schemas.microsoft.com/office/2006/documentManagement/types"/>
    <ds:schemaRef ds:uri="http://www.w3.org/XML/1998/namespace"/>
    <ds:schemaRef ds:uri="http://purl.org/dc/dcmitype/"/>
    <ds:schemaRef ds:uri="http://schemas.microsoft.com/office/2006/metadata/properties"/>
    <ds:schemaRef ds:uri="http://purl.org/dc/elements/1.1/"/>
    <ds:schemaRef ds:uri="9a7b3e7a-0d4a-4993-87d4-e4b984056896"/>
    <ds:schemaRef ds:uri="http://schemas.openxmlformats.org/package/2006/metadata/core-properties"/>
    <ds:schemaRef ds:uri="http://schemas.microsoft.com/office/infopath/2007/PartnerControls"/>
    <ds:schemaRef ds:uri="be7838b9-f9df-4a11-9d61-bf4b27e2a56e"/>
  </ds:schemaRefs>
</ds:datastoreItem>
</file>

<file path=customXml/itemProps3.xml><?xml version="1.0" encoding="utf-8"?>
<ds:datastoreItem xmlns:ds="http://schemas.openxmlformats.org/officeDocument/2006/customXml" ds:itemID="{8C55C396-ABEA-4B1C-9224-848412EF1FAA}"/>
</file>

<file path=docProps/app.xml><?xml version="1.0" encoding="utf-8"?>
<Properties xmlns="http://schemas.openxmlformats.org/officeDocument/2006/extended-properties" xmlns:vt="http://schemas.openxmlformats.org/officeDocument/2006/docPropsVTypes">
  <TotalTime>1327</TotalTime>
  <Words>355</Words>
  <Application>Microsoft Office PowerPoint</Application>
  <PresentationFormat>On-screen Show (16:9)</PresentationFormat>
  <Paragraphs>22</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XRN4992a – Update  ChMC 12th January 2022</vt:lpstr>
      <vt:lpstr>XRN4992a – Latest Position </vt:lpstr>
      <vt:lpstr>Proposed next steps – for awareness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Ellie Rogers</cp:lastModifiedBy>
  <cp:revision>36</cp:revision>
  <dcterms:created xsi:type="dcterms:W3CDTF">2018-09-02T17:12:15Z</dcterms:created>
  <dcterms:modified xsi:type="dcterms:W3CDTF">2022-01-05T10:28:59Z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0x01010050FB9CDCC5328344A3162B2D7C8A4CE2</vt:lpwstr>
  </property>
</Properties>
</file>