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298" r:id="rId5"/>
    <p:sldId id="29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35D"/>
    <a:srgbClr val="84B8DA"/>
    <a:srgbClr val="B1D6E8"/>
    <a:srgbClr val="2B80B1"/>
    <a:srgbClr val="9CCB3B"/>
    <a:srgbClr val="E7BB20"/>
    <a:srgbClr val="9C4877"/>
    <a:srgbClr val="40D1F5"/>
    <a:srgbClr val="FFFFFF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945588-D3A2-4836-BD4F-D31F684F6BDA}" v="5" dt="2022-08-01T12:20:33.2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59" autoAdjust="0"/>
    <p:restoredTop sz="96374" autoAdjust="0"/>
  </p:normalViewPr>
  <p:slideViewPr>
    <p:cSldViewPr>
      <p:cViewPr varScale="1">
        <p:scale>
          <a:sx n="83" d="100"/>
          <a:sy n="83" d="100"/>
        </p:scale>
        <p:origin x="1192" y="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XRN5393 – Gemini Spring 22 Release - 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CHG0033706 - Go Live 25/02 -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CHG0033667 -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CHG0033668</a:t>
            </a:r>
            <a:r>
              <a:rPr lang="en-GB" dirty="0"/>
              <a:t> - Go Live 03/04 -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CHG0033767 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XRN5231 - Flow Weighted Average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latin typeface="Arial" panose="020B0604020202020204" pitchFamily="34" charset="0"/>
                <a:cs typeface="Arial" panose="020B0604020202020204" pitchFamily="34" charset="0"/>
              </a:rPr>
              <a:t>CHG0033749 – Go Live 30/06 - </a:t>
            </a:r>
            <a:r>
              <a:rPr lang="en-US" sz="200" b="0" dirty="0">
                <a:latin typeface="Arial" panose="020B0604020202020204" pitchFamily="34" charset="0"/>
                <a:cs typeface="Arial" panose="020B0604020202020204" pitchFamily="34" charset="0"/>
              </a:rPr>
              <a:t>Flow weighted Average CV Calculation</a:t>
            </a:r>
            <a:endParaRPr lang="en-GB" sz="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XRN5368.2 - Single Sign on Experience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CHG0033809 – Go Live 29/05 - SSO/MFA /SSPR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CHG0033828 –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 12/06 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SSO/MFA /SSPR - Placeholder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XRN5368.3 - API Enhancements -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CHG0033766 Go Live 10/04 - Azure APIM API’s over the internet - TBC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XRN5368.1 - Control M and Batch Processing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CHG0033808 Go Live 01/03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CHG0033810 Go Live 15/03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XRN5368.5 - Site Minder  Upgrade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CHG0033777 - Siteminder upgrade - Prod change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CHG0033778 - Siteminder upgrade - Prod change 2 - Log4j  re-fix.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497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DDFA-F228-4E44-B394-D26871378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Poppins Black" panose="00000A00000000000000" pitchFamily="2" charset="0"/>
              </a:rPr>
              <a:t>NG TRANSMISSION CHANGE HORIZON PLAN </a:t>
            </a:r>
            <a:br>
              <a:rPr lang="en-US" dirty="0">
                <a:cs typeface="Poppins Black" panose="00000A00000000000000" pitchFamily="2" charset="0"/>
              </a:rPr>
            </a:br>
            <a:r>
              <a:rPr lang="en-US" sz="2400" dirty="0"/>
              <a:t>0 - 2 YEARS JUNE 2022 – MAY 2024</a:t>
            </a:r>
            <a:endParaRPr lang="en-GB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2002D-02D2-4812-BCBA-469506040E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92479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0099D2-B496-4865-BD41-470137A28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950158"/>
              </p:ext>
            </p:extLst>
          </p:nvPr>
        </p:nvGraphicFramePr>
        <p:xfrm>
          <a:off x="19304" y="312460"/>
          <a:ext cx="9017193" cy="380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076">
                  <a:extLst>
                    <a:ext uri="{9D8B030D-6E8A-4147-A177-3AD203B41FA5}">
                      <a16:colId xmlns:a16="http://schemas.microsoft.com/office/drawing/2014/main" val="542809358"/>
                    </a:ext>
                  </a:extLst>
                </a:gridCol>
                <a:gridCol w="601896">
                  <a:extLst>
                    <a:ext uri="{9D8B030D-6E8A-4147-A177-3AD203B41FA5}">
                      <a16:colId xmlns:a16="http://schemas.microsoft.com/office/drawing/2014/main" val="4028384899"/>
                    </a:ext>
                  </a:extLst>
                </a:gridCol>
                <a:gridCol w="451297">
                  <a:extLst>
                    <a:ext uri="{9D8B030D-6E8A-4147-A177-3AD203B41FA5}">
                      <a16:colId xmlns:a16="http://schemas.microsoft.com/office/drawing/2014/main" val="1892519651"/>
                    </a:ext>
                  </a:extLst>
                </a:gridCol>
                <a:gridCol w="449117">
                  <a:extLst>
                    <a:ext uri="{9D8B030D-6E8A-4147-A177-3AD203B41FA5}">
                      <a16:colId xmlns:a16="http://schemas.microsoft.com/office/drawing/2014/main" val="2539976336"/>
                    </a:ext>
                  </a:extLst>
                </a:gridCol>
                <a:gridCol w="578799">
                  <a:extLst>
                    <a:ext uri="{9D8B030D-6E8A-4147-A177-3AD203B41FA5}">
                      <a16:colId xmlns:a16="http://schemas.microsoft.com/office/drawing/2014/main" val="590344273"/>
                    </a:ext>
                  </a:extLst>
                </a:gridCol>
                <a:gridCol w="651149">
                  <a:extLst>
                    <a:ext uri="{9D8B030D-6E8A-4147-A177-3AD203B41FA5}">
                      <a16:colId xmlns:a16="http://schemas.microsoft.com/office/drawing/2014/main" val="4205172266"/>
                    </a:ext>
                  </a:extLst>
                </a:gridCol>
                <a:gridCol w="578799">
                  <a:extLst>
                    <a:ext uri="{9D8B030D-6E8A-4147-A177-3AD203B41FA5}">
                      <a16:colId xmlns:a16="http://schemas.microsoft.com/office/drawing/2014/main" val="3637608218"/>
                    </a:ext>
                  </a:extLst>
                </a:gridCol>
                <a:gridCol w="506448">
                  <a:extLst>
                    <a:ext uri="{9D8B030D-6E8A-4147-A177-3AD203B41FA5}">
                      <a16:colId xmlns:a16="http://schemas.microsoft.com/office/drawing/2014/main" val="778720455"/>
                    </a:ext>
                  </a:extLst>
                </a:gridCol>
                <a:gridCol w="578799">
                  <a:extLst>
                    <a:ext uri="{9D8B030D-6E8A-4147-A177-3AD203B41FA5}">
                      <a16:colId xmlns:a16="http://schemas.microsoft.com/office/drawing/2014/main" val="133251688"/>
                    </a:ext>
                  </a:extLst>
                </a:gridCol>
                <a:gridCol w="658776">
                  <a:extLst>
                    <a:ext uri="{9D8B030D-6E8A-4147-A177-3AD203B41FA5}">
                      <a16:colId xmlns:a16="http://schemas.microsoft.com/office/drawing/2014/main" val="101972404"/>
                    </a:ext>
                  </a:extLst>
                </a:gridCol>
                <a:gridCol w="546917">
                  <a:extLst>
                    <a:ext uri="{9D8B030D-6E8A-4147-A177-3AD203B41FA5}">
                      <a16:colId xmlns:a16="http://schemas.microsoft.com/office/drawing/2014/main" val="772316818"/>
                    </a:ext>
                  </a:extLst>
                </a:gridCol>
                <a:gridCol w="506448">
                  <a:extLst>
                    <a:ext uri="{9D8B030D-6E8A-4147-A177-3AD203B41FA5}">
                      <a16:colId xmlns:a16="http://schemas.microsoft.com/office/drawing/2014/main" val="323130426"/>
                    </a:ext>
                  </a:extLst>
                </a:gridCol>
                <a:gridCol w="532223">
                  <a:extLst>
                    <a:ext uri="{9D8B030D-6E8A-4147-A177-3AD203B41FA5}">
                      <a16:colId xmlns:a16="http://schemas.microsoft.com/office/drawing/2014/main" val="1652992182"/>
                    </a:ext>
                  </a:extLst>
                </a:gridCol>
                <a:gridCol w="541483">
                  <a:extLst>
                    <a:ext uri="{9D8B030D-6E8A-4147-A177-3AD203B41FA5}">
                      <a16:colId xmlns:a16="http://schemas.microsoft.com/office/drawing/2014/main" val="292962328"/>
                    </a:ext>
                  </a:extLst>
                </a:gridCol>
                <a:gridCol w="541483">
                  <a:extLst>
                    <a:ext uri="{9D8B030D-6E8A-4147-A177-3AD203B41FA5}">
                      <a16:colId xmlns:a16="http://schemas.microsoft.com/office/drawing/2014/main" val="787400322"/>
                    </a:ext>
                  </a:extLst>
                </a:gridCol>
                <a:gridCol w="541483">
                  <a:extLst>
                    <a:ext uri="{9D8B030D-6E8A-4147-A177-3AD203B41FA5}">
                      <a16:colId xmlns:a16="http://schemas.microsoft.com/office/drawing/2014/main" val="1867349811"/>
                    </a:ext>
                  </a:extLst>
                </a:gridCol>
              </a:tblGrid>
              <a:tr h="351845">
                <a:tc rowSpan="2" gridSpan="4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&amp; Projects </a:t>
                      </a:r>
                    </a:p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2022-2024</a:t>
                      </a: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latin typeface="+mj-lt"/>
                        </a:rPr>
                        <a:t>2022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latin typeface="+mj-lt"/>
                        </a:rPr>
                        <a:t>2023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0095581"/>
                  </a:ext>
                </a:extLst>
              </a:tr>
              <a:tr h="379528">
                <a:tc gridSpan="4" v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Apr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May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Jun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49859"/>
                  </a:ext>
                </a:extLst>
              </a:tr>
              <a:tr h="543135">
                <a:tc rowSpan="5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MAJOR RELEASES</a:t>
                      </a: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Emma Catton </a:t>
                      </a:r>
                    </a:p>
                    <a:p>
                      <a:pPr algn="ctr"/>
                      <a:endPara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XRN5455 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Autumn Release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139041"/>
                  </a:ext>
                </a:extLst>
              </a:tr>
              <a:tr h="543135">
                <a:tc v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42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853862"/>
                  </a:ext>
                </a:extLst>
              </a:tr>
              <a:tr h="683945">
                <a:tc v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MAJOR RELEASES</a:t>
                      </a: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  <a:p>
                      <a:pPr algn="ctr"/>
                      <a:endParaRPr lang="en-GB" sz="5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 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Matthew Rider </a:t>
                      </a:r>
                    </a:p>
                    <a:p>
                      <a:pPr algn="ctr"/>
                      <a:endPara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XRN5393 </a:t>
                      </a:r>
                    </a:p>
                    <a:p>
                      <a:pPr algn="ctr"/>
                      <a:r>
                        <a:rPr lang="en-US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Gemini Spring 22 Release </a:t>
                      </a:r>
                      <a:endParaRPr lang="en-GB" sz="42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34101"/>
                  </a:ext>
                </a:extLst>
              </a:tr>
              <a:tr h="642807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Consequential Changes</a:t>
                      </a:r>
                      <a:endParaRPr lang="en-GB" sz="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Karl Davidson </a:t>
                      </a:r>
                    </a:p>
                  </a:txBody>
                  <a:tcPr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XRN5231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 Weighted Average CV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FWACV</a:t>
                      </a:r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52353"/>
                  </a:ext>
                </a:extLst>
              </a:tr>
              <a:tr h="659685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Sustain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Emma Catton </a:t>
                      </a:r>
                    </a:p>
                  </a:txBody>
                  <a:tcPr marL="83127" marR="83127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</a:t>
                      </a:r>
                    </a:p>
                    <a:p>
                      <a:pPr algn="ctr"/>
                      <a:endParaRPr lang="en-GB" sz="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8664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474353F-EDC7-4969-87B1-C6D685F1162F}"/>
              </a:ext>
            </a:extLst>
          </p:cNvPr>
          <p:cNvSpPr/>
          <p:nvPr/>
        </p:nvSpPr>
        <p:spPr>
          <a:xfrm>
            <a:off x="24008" y="128468"/>
            <a:ext cx="9095985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+mj-lt"/>
              </a:rPr>
              <a:t>NG TRANSMISSION CHANGE HORIZON PLAN 0-2 YEARS JULY 2022 – MAY 2024</a:t>
            </a: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56320471-0392-42C8-80C2-930D61A0B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43610"/>
              </p:ext>
            </p:extLst>
          </p:nvPr>
        </p:nvGraphicFramePr>
        <p:xfrm>
          <a:off x="7409402" y="2736875"/>
          <a:ext cx="1403401" cy="125036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16339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  <a:gridCol w="1087062">
                  <a:extLst>
                    <a:ext uri="{9D8B030D-6E8A-4147-A177-3AD203B41FA5}">
                      <a16:colId xmlns:a16="http://schemas.microsoft.com/office/drawing/2014/main" val="4201395258"/>
                    </a:ext>
                  </a:extLst>
                </a:gridCol>
              </a:tblGrid>
              <a:tr h="208394">
                <a:tc gridSpan="2"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KEY RISK &amp; % = Certainty of Scope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 on Track 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Approval at Risk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Change Completion Report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External User Activity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801272"/>
                  </a:ext>
                </a:extLst>
              </a:tr>
            </a:tbl>
          </a:graphicData>
        </a:graphic>
      </p:graphicFrame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352DAE3A-84FB-450B-A7C4-6647B0C83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505911"/>
              </p:ext>
            </p:extLst>
          </p:nvPr>
        </p:nvGraphicFramePr>
        <p:xfrm>
          <a:off x="7409402" y="4028455"/>
          <a:ext cx="1400035" cy="93752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400035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</a:tblGrid>
              <a:tr h="192685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KEY – Project Status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On Track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Complete 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Potential Risk to Plan 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n-lt"/>
                        </a:rPr>
                        <a:t>Plan at Risk 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</a:tbl>
          </a:graphicData>
        </a:graphic>
      </p:graphicFrame>
      <p:sp>
        <p:nvSpPr>
          <p:cNvPr id="58" name="Star: 5 Points 57">
            <a:extLst>
              <a:ext uri="{FF2B5EF4-FFF2-40B4-BE49-F238E27FC236}">
                <a16:creationId xmlns:a16="http://schemas.microsoft.com/office/drawing/2014/main" id="{4BC17333-2C2E-4E3A-8C27-B3D1B942EC0D}"/>
              </a:ext>
            </a:extLst>
          </p:cNvPr>
          <p:cNvSpPr/>
          <p:nvPr/>
        </p:nvSpPr>
        <p:spPr>
          <a:xfrm>
            <a:off x="7467715" y="2964004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Star: 5 Points 58">
            <a:extLst>
              <a:ext uri="{FF2B5EF4-FFF2-40B4-BE49-F238E27FC236}">
                <a16:creationId xmlns:a16="http://schemas.microsoft.com/office/drawing/2014/main" id="{A17F2A54-F8C1-40F3-8151-D5E675A5371D}"/>
              </a:ext>
            </a:extLst>
          </p:cNvPr>
          <p:cNvSpPr/>
          <p:nvPr/>
        </p:nvSpPr>
        <p:spPr>
          <a:xfrm>
            <a:off x="7453438" y="3161147"/>
            <a:ext cx="216316" cy="188665"/>
          </a:xfrm>
          <a:prstGeom prst="star5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Star: 5 Points 59">
            <a:extLst>
              <a:ext uri="{FF2B5EF4-FFF2-40B4-BE49-F238E27FC236}">
                <a16:creationId xmlns:a16="http://schemas.microsoft.com/office/drawing/2014/main" id="{BCFC7EA0-D5E9-4397-87AC-991ED7A2D58F}"/>
              </a:ext>
            </a:extLst>
          </p:cNvPr>
          <p:cNvSpPr/>
          <p:nvPr/>
        </p:nvSpPr>
        <p:spPr>
          <a:xfrm>
            <a:off x="7461286" y="3387674"/>
            <a:ext cx="215987" cy="157044"/>
          </a:xfrm>
          <a:prstGeom prst="star5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Star: 5 Points 60">
            <a:extLst>
              <a:ext uri="{FF2B5EF4-FFF2-40B4-BE49-F238E27FC236}">
                <a16:creationId xmlns:a16="http://schemas.microsoft.com/office/drawing/2014/main" id="{B01990A3-2FF7-4868-B085-F6F13A61FAC8}"/>
              </a:ext>
            </a:extLst>
          </p:cNvPr>
          <p:cNvSpPr/>
          <p:nvPr/>
        </p:nvSpPr>
        <p:spPr>
          <a:xfrm>
            <a:off x="7503843" y="3613874"/>
            <a:ext cx="130872" cy="109302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Star: 5 Points 61">
            <a:extLst>
              <a:ext uri="{FF2B5EF4-FFF2-40B4-BE49-F238E27FC236}">
                <a16:creationId xmlns:a16="http://schemas.microsoft.com/office/drawing/2014/main" id="{D86AF04A-D5AB-48EA-BB53-7CD5E5069BD2}"/>
              </a:ext>
            </a:extLst>
          </p:cNvPr>
          <p:cNvSpPr/>
          <p:nvPr/>
        </p:nvSpPr>
        <p:spPr>
          <a:xfrm>
            <a:off x="7454609" y="3778775"/>
            <a:ext cx="216316" cy="188665"/>
          </a:xfrm>
          <a:prstGeom prst="star5">
            <a:avLst>
              <a:gd name="adj" fmla="val 16054"/>
              <a:gd name="hf" fmla="val 105146"/>
              <a:gd name="vf" fmla="val 110557"/>
            </a:avLst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9F9791-B8C4-4BF7-99A0-BAEFDB72DF6F}"/>
              </a:ext>
            </a:extLst>
          </p:cNvPr>
          <p:cNvSpPr/>
          <p:nvPr/>
        </p:nvSpPr>
        <p:spPr>
          <a:xfrm>
            <a:off x="2267744" y="3027644"/>
            <a:ext cx="2891267" cy="20551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Design to PIS - Nov 21  to Nov  22 </a:t>
            </a:r>
            <a:endParaRPr lang="en-US" sz="4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2AC8455C-4FB3-4106-BDCD-EAB1B95F4821}"/>
              </a:ext>
            </a:extLst>
          </p:cNvPr>
          <p:cNvSpPr/>
          <p:nvPr/>
        </p:nvSpPr>
        <p:spPr>
          <a:xfrm>
            <a:off x="3390932" y="2787774"/>
            <a:ext cx="360040" cy="301365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50" b="1" dirty="0">
                <a:solidFill>
                  <a:schemeClr val="bg1"/>
                </a:solidFill>
              </a:rPr>
              <a:t>Deployment</a:t>
            </a:r>
          </a:p>
          <a:p>
            <a:pPr algn="ctr"/>
            <a:r>
              <a:rPr lang="en-GB" sz="350" b="1" dirty="0">
                <a:solidFill>
                  <a:schemeClr val="bg1"/>
                </a:solidFill>
              </a:rPr>
              <a:t>1</a:t>
            </a:r>
            <a:r>
              <a:rPr lang="en-GB" sz="350" b="1" baseline="30000" dirty="0">
                <a:solidFill>
                  <a:schemeClr val="bg1"/>
                </a:solidFill>
              </a:rPr>
              <a:t>st</a:t>
            </a:r>
            <a:r>
              <a:rPr lang="en-GB" sz="350" b="1" dirty="0">
                <a:solidFill>
                  <a:schemeClr val="bg1"/>
                </a:solidFill>
              </a:rPr>
              <a:t> Sep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EADAD00-54BA-4628-8178-932BA0330454}"/>
              </a:ext>
            </a:extLst>
          </p:cNvPr>
          <p:cNvSpPr/>
          <p:nvPr/>
        </p:nvSpPr>
        <p:spPr>
          <a:xfrm>
            <a:off x="2268101" y="3665123"/>
            <a:ext cx="1214559" cy="202771"/>
          </a:xfrm>
          <a:prstGeom prst="rect">
            <a:avLst/>
          </a:prstGeom>
          <a:solidFill>
            <a:srgbClr val="00B0F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Closedown in Progress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93E36D6-FC15-468D-9227-568D5F84DD1E}"/>
              </a:ext>
            </a:extLst>
          </p:cNvPr>
          <p:cNvSpPr/>
          <p:nvPr/>
        </p:nvSpPr>
        <p:spPr>
          <a:xfrm>
            <a:off x="2270735" y="2355726"/>
            <a:ext cx="933113" cy="202771"/>
          </a:xfrm>
          <a:prstGeom prst="rect">
            <a:avLst/>
          </a:prstGeom>
          <a:solidFill>
            <a:srgbClr val="00B0F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Closedown in Progress</a:t>
            </a:r>
          </a:p>
        </p:txBody>
      </p:sp>
      <p:sp>
        <p:nvSpPr>
          <p:cNvPr id="24" name="Star: 5 Points 23">
            <a:extLst>
              <a:ext uri="{FF2B5EF4-FFF2-40B4-BE49-F238E27FC236}">
                <a16:creationId xmlns:a16="http://schemas.microsoft.com/office/drawing/2014/main" id="{D822DF0C-78EE-480C-8B5B-B1A109FED932}"/>
              </a:ext>
            </a:extLst>
          </p:cNvPr>
          <p:cNvSpPr/>
          <p:nvPr/>
        </p:nvSpPr>
        <p:spPr>
          <a:xfrm>
            <a:off x="3138412" y="2402264"/>
            <a:ext cx="130872" cy="109302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0FBB4D00-2DE9-4F35-90FF-EB5CDC246CC9}"/>
              </a:ext>
            </a:extLst>
          </p:cNvPr>
          <p:cNvSpPr/>
          <p:nvPr/>
        </p:nvSpPr>
        <p:spPr>
          <a:xfrm>
            <a:off x="3421927" y="3728342"/>
            <a:ext cx="130872" cy="109302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13C12C-BD99-4820-B518-98F80904FD0F}"/>
              </a:ext>
            </a:extLst>
          </p:cNvPr>
          <p:cNvSpPr/>
          <p:nvPr/>
        </p:nvSpPr>
        <p:spPr>
          <a:xfrm>
            <a:off x="2268101" y="1208062"/>
            <a:ext cx="2879963" cy="205511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Design to PIS –Apr 22 to Nov  22 </a:t>
            </a:r>
            <a:endParaRPr lang="en-US" sz="4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6" name="Star: 5 Points 35">
            <a:extLst>
              <a:ext uri="{FF2B5EF4-FFF2-40B4-BE49-F238E27FC236}">
                <a16:creationId xmlns:a16="http://schemas.microsoft.com/office/drawing/2014/main" id="{FBAF1439-2E2D-4B22-90DA-FBEE9904F330}"/>
              </a:ext>
            </a:extLst>
          </p:cNvPr>
          <p:cNvSpPr/>
          <p:nvPr/>
        </p:nvSpPr>
        <p:spPr>
          <a:xfrm>
            <a:off x="5049738" y="1219438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BEAB6F0B-E878-4EE7-AFF2-FD3C3F54AED5}"/>
              </a:ext>
            </a:extLst>
          </p:cNvPr>
          <p:cNvSpPr/>
          <p:nvPr/>
        </p:nvSpPr>
        <p:spPr>
          <a:xfrm>
            <a:off x="5049738" y="3017131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E45DC289-7871-4EAE-A3E1-E23F3D3FA184}"/>
              </a:ext>
            </a:extLst>
          </p:cNvPr>
          <p:cNvSpPr/>
          <p:nvPr/>
        </p:nvSpPr>
        <p:spPr>
          <a:xfrm>
            <a:off x="3635896" y="973998"/>
            <a:ext cx="360040" cy="301365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50" b="1" dirty="0">
                <a:solidFill>
                  <a:schemeClr val="bg1"/>
                </a:solidFill>
              </a:rPr>
              <a:t>Deployment</a:t>
            </a:r>
          </a:p>
          <a:p>
            <a:pPr algn="ctr"/>
            <a:r>
              <a:rPr lang="en-GB" sz="350" b="1" dirty="0">
                <a:solidFill>
                  <a:schemeClr val="bg1"/>
                </a:solidFill>
              </a:rPr>
              <a:t>18</a:t>
            </a:r>
            <a:r>
              <a:rPr lang="en-GB" sz="350" b="1" baseline="30000" dirty="0">
                <a:solidFill>
                  <a:schemeClr val="bg1"/>
                </a:solidFill>
              </a:rPr>
              <a:t>th</a:t>
            </a:r>
            <a:r>
              <a:rPr lang="en-GB" sz="350" b="1" dirty="0">
                <a:solidFill>
                  <a:schemeClr val="bg1"/>
                </a:solidFill>
              </a:rPr>
              <a:t> Sept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6DA920E-430C-4CF2-8593-278CAE5BA40F}"/>
              </a:ext>
            </a:extLst>
          </p:cNvPr>
          <p:cNvSpPr/>
          <p:nvPr/>
        </p:nvSpPr>
        <p:spPr>
          <a:xfrm>
            <a:off x="5159011" y="1715142"/>
            <a:ext cx="1717245" cy="205511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GB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Functionality Parameterised</a:t>
            </a:r>
            <a:endParaRPr lang="en-US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3C7B89F9-940D-4D8A-9586-C1D9397835E8}"/>
              </a:ext>
            </a:extLst>
          </p:cNvPr>
          <p:cNvSpPr/>
          <p:nvPr/>
        </p:nvSpPr>
        <p:spPr>
          <a:xfrm>
            <a:off x="5508104" y="1472464"/>
            <a:ext cx="360040" cy="301365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50" b="1" dirty="0">
                <a:solidFill>
                  <a:schemeClr val="bg1"/>
                </a:solidFill>
              </a:rPr>
              <a:t>Ofgem Decision </a:t>
            </a:r>
          </a:p>
          <a:p>
            <a:pPr algn="ctr"/>
            <a:r>
              <a:rPr lang="en-GB" sz="350" b="1" dirty="0">
                <a:solidFill>
                  <a:schemeClr val="bg1"/>
                </a:solidFill>
              </a:rPr>
              <a:t>23</a:t>
            </a:r>
            <a:r>
              <a:rPr lang="en-GB" sz="350" b="1" baseline="30000" dirty="0">
                <a:solidFill>
                  <a:schemeClr val="bg1"/>
                </a:solidFill>
              </a:rPr>
              <a:t>rd</a:t>
            </a:r>
            <a:r>
              <a:rPr lang="en-GB" sz="350" b="1" dirty="0">
                <a:solidFill>
                  <a:schemeClr val="bg1"/>
                </a:solidFill>
              </a:rPr>
              <a:t> Dec</a:t>
            </a:r>
          </a:p>
        </p:txBody>
      </p:sp>
    </p:spTree>
    <p:extLst>
      <p:ext uri="{BB962C8B-B14F-4D97-AF65-F5344CB8AC3E}">
        <p14:creationId xmlns:p14="http://schemas.microsoft.com/office/powerpoint/2010/main" val="84149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B6BCACAA-5EDE-427D-A2A5-23E40747292C}"/>
</file>

<file path=customXml/itemProps2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6CA555-216C-4261-AF87-A8E955167736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11f1cc19-a6a2-4477-822b-8358f9edc374"/>
    <ds:schemaRef ds:uri="http://schemas.microsoft.com/office/infopath/2007/PartnerControls"/>
    <ds:schemaRef ds:uri="103fba77-31dd-4780-83f9-c54f26c3a260"/>
    <ds:schemaRef ds:uri="http://www.w3.org/XML/1998/namespace"/>
    <ds:schemaRef ds:uri="http://purl.org/dc/dcmitype/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On-screen Show (16:9)</PresentationFormat>
  <Paragraphs>87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NG TRANSMISSION CHANGE HORIZON PLAN  0 - 2 YEARS JUNE 2022 – MAY 2024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24</cp:revision>
  <dcterms:created xsi:type="dcterms:W3CDTF">2020-08-12T15:25:03Z</dcterms:created>
  <dcterms:modified xsi:type="dcterms:W3CDTF">2022-08-01T12:27:59Z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</Properties>
</file>