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sldIdLst>
    <p:sldId id="298" r:id="rId5"/>
    <p:sldId id="299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35D"/>
    <a:srgbClr val="84B8DA"/>
    <a:srgbClr val="B1D6E8"/>
    <a:srgbClr val="2B80B1"/>
    <a:srgbClr val="9CCB3B"/>
    <a:srgbClr val="E7BB20"/>
    <a:srgbClr val="9C4877"/>
    <a:srgbClr val="40D1F5"/>
    <a:srgbClr val="FFFFFF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6374" autoAdjust="0"/>
  </p:normalViewPr>
  <p:slideViewPr>
    <p:cSldViewPr>
      <p:cViewPr varScale="1">
        <p:scale>
          <a:sx n="151" d="100"/>
          <a:sy n="151" d="100"/>
        </p:scale>
        <p:origin x="1092" y="4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XRN5393 – Gemini Spring 22 Release - RFC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CHG0033706 - Go Live 25/02 -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UNC785 - Aggregate Bacton Exit Points - Part A  (Operational)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CHG0033667 -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</a:t>
            </a: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27/02 -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UNC785 - Aggregate Bacton Exit Points - Part A  (Operational)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CHG0033668</a:t>
            </a:r>
            <a:r>
              <a:rPr lang="en-GB" dirty="0"/>
              <a:t> - Go Live 03/04 -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UNC785 - Aggregate Bacton Exit Points - Part B (Charging Theory)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CHG0033767 </a:t>
            </a:r>
            <a:r>
              <a:rPr lang="en-GB" sz="7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7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</a:t>
            </a:r>
            <a:r>
              <a:rPr lang="en-GB" sz="7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10/04 -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UNC785 - Aggregate Bacton Exit Points - Part B (Charging Theory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XRN5231 - Flow Weighted Average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latin typeface="Arial" panose="020B0604020202020204" pitchFamily="34" charset="0"/>
                <a:cs typeface="Arial" panose="020B0604020202020204" pitchFamily="34" charset="0"/>
              </a:rPr>
              <a:t>CHG0033749 – Go Live 30/06 - </a:t>
            </a:r>
            <a:r>
              <a:rPr lang="en-US" sz="200" b="0" dirty="0">
                <a:latin typeface="Arial" panose="020B0604020202020204" pitchFamily="34" charset="0"/>
                <a:cs typeface="Arial" panose="020B0604020202020204" pitchFamily="34" charset="0"/>
              </a:rPr>
              <a:t>Flow weighted Average CV Calculation</a:t>
            </a:r>
            <a:endParaRPr lang="en-GB" sz="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XRN5368.2 - Single Sign on Experience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CHG0033809 – Go Live 29/05 - SSO/MFA /SSPR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CHG0033828 –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 12/06 </a:t>
            </a: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SSO/MFA /SSPR - Placeholder</a:t>
            </a:r>
            <a:endParaRPr lang="en-GB" sz="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XRN5368.3 - API Enhancements -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CHG0033766 Go Live 10/04 - Azure APIM API’s over the internet - TBC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XRN5368.1 - Control M and Batch Processing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CHG0033808 Go Live 01/03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Deletion &amp; Housekeeping </a:t>
            </a:r>
            <a:endParaRPr lang="en-GB" sz="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CHG0033810 Go Live 15/03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Deletion &amp; Housekeeping </a:t>
            </a:r>
            <a:endParaRPr lang="en-GB" sz="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XRN5368.5 - Site Minder  Upgrade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CHG0033777 - Siteminder upgrade - Prod change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CHG0033778 - Siteminder upgrade - Prod change 2 - Log4j  re-fix.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497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BDDFA-F228-4E44-B394-D26871378D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>
                <a:cs typeface="Poppins Black" panose="00000A00000000000000" pitchFamily="2" charset="0"/>
              </a:rPr>
              <a:t>NG TRANSMISSION CHANGE HORIZON PLAN </a:t>
            </a:r>
            <a:br>
              <a:rPr lang="en-US" dirty="0">
                <a:cs typeface="Poppins Black" panose="00000A00000000000000" pitchFamily="2" charset="0"/>
              </a:rPr>
            </a:br>
            <a:r>
              <a:rPr lang="en-US" sz="2400" dirty="0"/>
              <a:t>0 - 2 YEARS FEB 2022 – FEB 2024</a:t>
            </a:r>
            <a:endParaRPr lang="en-GB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2002D-02D2-4812-BCBA-469506040E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February 2022</a:t>
            </a:r>
          </a:p>
        </p:txBody>
      </p:sp>
    </p:spTree>
    <p:extLst>
      <p:ext uri="{BB962C8B-B14F-4D97-AF65-F5344CB8AC3E}">
        <p14:creationId xmlns:p14="http://schemas.microsoft.com/office/powerpoint/2010/main" val="1924799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40099D2-B496-4865-BD41-470137A28D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985523"/>
              </p:ext>
            </p:extLst>
          </p:nvPr>
        </p:nvGraphicFramePr>
        <p:xfrm>
          <a:off x="70997" y="423475"/>
          <a:ext cx="9073003" cy="479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510">
                  <a:extLst>
                    <a:ext uri="{9D8B030D-6E8A-4147-A177-3AD203B41FA5}">
                      <a16:colId xmlns:a16="http://schemas.microsoft.com/office/drawing/2014/main" val="542809358"/>
                    </a:ext>
                  </a:extLst>
                </a:gridCol>
                <a:gridCol w="599042">
                  <a:extLst>
                    <a:ext uri="{9D8B030D-6E8A-4147-A177-3AD203B41FA5}">
                      <a16:colId xmlns:a16="http://schemas.microsoft.com/office/drawing/2014/main" val="4028384899"/>
                    </a:ext>
                  </a:extLst>
                </a:gridCol>
                <a:gridCol w="449158">
                  <a:extLst>
                    <a:ext uri="{9D8B030D-6E8A-4147-A177-3AD203B41FA5}">
                      <a16:colId xmlns:a16="http://schemas.microsoft.com/office/drawing/2014/main" val="1892519651"/>
                    </a:ext>
                  </a:extLst>
                </a:gridCol>
                <a:gridCol w="718654">
                  <a:extLst>
                    <a:ext uri="{9D8B030D-6E8A-4147-A177-3AD203B41FA5}">
                      <a16:colId xmlns:a16="http://schemas.microsoft.com/office/drawing/2014/main" val="2539976336"/>
                    </a:ext>
                  </a:extLst>
                </a:gridCol>
                <a:gridCol w="538990">
                  <a:extLst>
                    <a:ext uri="{9D8B030D-6E8A-4147-A177-3AD203B41FA5}">
                      <a16:colId xmlns:a16="http://schemas.microsoft.com/office/drawing/2014/main" val="3939180299"/>
                    </a:ext>
                  </a:extLst>
                </a:gridCol>
                <a:gridCol w="628823">
                  <a:extLst>
                    <a:ext uri="{9D8B030D-6E8A-4147-A177-3AD203B41FA5}">
                      <a16:colId xmlns:a16="http://schemas.microsoft.com/office/drawing/2014/main" val="1723559071"/>
                    </a:ext>
                  </a:extLst>
                </a:gridCol>
                <a:gridCol w="628823">
                  <a:extLst>
                    <a:ext uri="{9D8B030D-6E8A-4147-A177-3AD203B41FA5}">
                      <a16:colId xmlns:a16="http://schemas.microsoft.com/office/drawing/2014/main" val="590344273"/>
                    </a:ext>
                  </a:extLst>
                </a:gridCol>
                <a:gridCol w="538990">
                  <a:extLst>
                    <a:ext uri="{9D8B030D-6E8A-4147-A177-3AD203B41FA5}">
                      <a16:colId xmlns:a16="http://schemas.microsoft.com/office/drawing/2014/main" val="4205172266"/>
                    </a:ext>
                  </a:extLst>
                </a:gridCol>
                <a:gridCol w="538990">
                  <a:extLst>
                    <a:ext uri="{9D8B030D-6E8A-4147-A177-3AD203B41FA5}">
                      <a16:colId xmlns:a16="http://schemas.microsoft.com/office/drawing/2014/main" val="3637608218"/>
                    </a:ext>
                  </a:extLst>
                </a:gridCol>
                <a:gridCol w="538990">
                  <a:extLst>
                    <a:ext uri="{9D8B030D-6E8A-4147-A177-3AD203B41FA5}">
                      <a16:colId xmlns:a16="http://schemas.microsoft.com/office/drawing/2014/main" val="778720455"/>
                    </a:ext>
                  </a:extLst>
                </a:gridCol>
                <a:gridCol w="538990">
                  <a:extLst>
                    <a:ext uri="{9D8B030D-6E8A-4147-A177-3AD203B41FA5}">
                      <a16:colId xmlns:a16="http://schemas.microsoft.com/office/drawing/2014/main" val="133251688"/>
                    </a:ext>
                  </a:extLst>
                </a:gridCol>
                <a:gridCol w="538990">
                  <a:extLst>
                    <a:ext uri="{9D8B030D-6E8A-4147-A177-3AD203B41FA5}">
                      <a16:colId xmlns:a16="http://schemas.microsoft.com/office/drawing/2014/main" val="101972404"/>
                    </a:ext>
                  </a:extLst>
                </a:gridCol>
                <a:gridCol w="449158">
                  <a:extLst>
                    <a:ext uri="{9D8B030D-6E8A-4147-A177-3AD203B41FA5}">
                      <a16:colId xmlns:a16="http://schemas.microsoft.com/office/drawing/2014/main" val="935912634"/>
                    </a:ext>
                  </a:extLst>
                </a:gridCol>
                <a:gridCol w="538990">
                  <a:extLst>
                    <a:ext uri="{9D8B030D-6E8A-4147-A177-3AD203B41FA5}">
                      <a16:colId xmlns:a16="http://schemas.microsoft.com/office/drawing/2014/main" val="4150331701"/>
                    </a:ext>
                  </a:extLst>
                </a:gridCol>
                <a:gridCol w="538990">
                  <a:extLst>
                    <a:ext uri="{9D8B030D-6E8A-4147-A177-3AD203B41FA5}">
                      <a16:colId xmlns:a16="http://schemas.microsoft.com/office/drawing/2014/main" val="772316818"/>
                    </a:ext>
                  </a:extLst>
                </a:gridCol>
                <a:gridCol w="538915">
                  <a:extLst>
                    <a:ext uri="{9D8B030D-6E8A-4147-A177-3AD203B41FA5}">
                      <a16:colId xmlns:a16="http://schemas.microsoft.com/office/drawing/2014/main" val="323130426"/>
                    </a:ext>
                  </a:extLst>
                </a:gridCol>
              </a:tblGrid>
              <a:tr h="298008">
                <a:tc rowSpan="2" gridSpan="4"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Programmes &amp; Projects </a:t>
                      </a:r>
                    </a:p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2022-2024</a:t>
                      </a:r>
                    </a:p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l"/>
                      <a:r>
                        <a:rPr lang="en-GB" sz="600" dirty="0">
                          <a:latin typeface="+mj-lt"/>
                        </a:rPr>
                        <a:t>                                                                                                                              2022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>
                          <a:latin typeface="+mj-lt"/>
                        </a:rPr>
                        <a:t>2023</a:t>
                      </a:r>
                      <a:endParaRPr lang="en-GB" sz="5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095581"/>
                  </a:ext>
                </a:extLst>
              </a:tr>
              <a:tr h="321456">
                <a:tc gridSpan="4" vMerge="1"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Feb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Mar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>
                          <a:solidFill>
                            <a:schemeClr val="bg1"/>
                          </a:solidFill>
                          <a:latin typeface="+mn-lt"/>
                        </a:rPr>
                        <a:t>Apr </a:t>
                      </a:r>
                      <a:endParaRPr lang="en-GB" sz="5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>
                          <a:solidFill>
                            <a:schemeClr val="bg1"/>
                          </a:solidFill>
                          <a:latin typeface="+mn-lt"/>
                        </a:rPr>
                        <a:t>May </a:t>
                      </a:r>
                      <a:endParaRPr lang="en-GB" sz="5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Jun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>
                          <a:solidFill>
                            <a:schemeClr val="bg1"/>
                          </a:solidFill>
                          <a:latin typeface="+mn-lt"/>
                        </a:rPr>
                        <a:t>July </a:t>
                      </a:r>
                      <a:endParaRPr lang="en-GB" sz="5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>
                          <a:solidFill>
                            <a:schemeClr val="bg1"/>
                          </a:solidFill>
                          <a:latin typeface="+mn-lt"/>
                        </a:rPr>
                        <a:t>Aug</a:t>
                      </a:r>
                      <a:endParaRPr lang="en-GB" sz="5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>
                          <a:solidFill>
                            <a:schemeClr val="bg1"/>
                          </a:solidFill>
                          <a:latin typeface="+mn-lt"/>
                        </a:rPr>
                        <a:t>Sept </a:t>
                      </a:r>
                      <a:endParaRPr lang="en-GB" sz="5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>
                          <a:solidFill>
                            <a:schemeClr val="bg1"/>
                          </a:solidFill>
                          <a:latin typeface="+mn-lt"/>
                        </a:rPr>
                        <a:t>Oct </a:t>
                      </a:r>
                      <a:endParaRPr lang="en-GB" sz="5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>
                          <a:solidFill>
                            <a:schemeClr val="bg1"/>
                          </a:solidFill>
                          <a:latin typeface="+mn-lt"/>
                        </a:rPr>
                        <a:t>Nov </a:t>
                      </a:r>
                      <a:endParaRPr lang="en-GB" sz="5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+mn-lt"/>
                        </a:rPr>
                        <a:t>Dec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>
                          <a:solidFill>
                            <a:schemeClr val="bg1"/>
                          </a:solidFill>
                          <a:latin typeface="+mn-lt"/>
                        </a:rPr>
                        <a:t>Jan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549859"/>
                  </a:ext>
                </a:extLst>
              </a:tr>
              <a:tr h="841376">
                <a:tc rowSpan="6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MAJOR RELEASES</a:t>
                      </a:r>
                    </a:p>
                  </a:txBody>
                  <a:tcPr marL="83127" marR="83127"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Regulatory / Customer Requested Change </a:t>
                      </a:r>
                    </a:p>
                    <a:p>
                      <a:pPr algn="ctr"/>
                      <a:endParaRPr lang="en-GB" sz="5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 </a:t>
                      </a:r>
                    </a:p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Matthew Rider </a:t>
                      </a:r>
                    </a:p>
                    <a:p>
                      <a:pPr algn="ctr"/>
                      <a:endParaRPr lang="en-GB" sz="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XRN5393 </a:t>
                      </a:r>
                    </a:p>
                    <a:p>
                      <a:pPr algn="ctr"/>
                      <a:r>
                        <a:rPr lang="en-US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Gemini Spring 22 Release </a:t>
                      </a:r>
                      <a:endParaRPr lang="en-GB" sz="42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  <a:p>
                      <a:endParaRPr lang="en-GB" sz="600" dirty="0">
                        <a:latin typeface="+mj-lt"/>
                      </a:endParaRPr>
                    </a:p>
                    <a:p>
                      <a:endParaRPr lang="en-GB" sz="600" dirty="0">
                        <a:latin typeface="+mj-lt"/>
                      </a:endParaRPr>
                    </a:p>
                    <a:p>
                      <a:endParaRPr lang="en-GB" sz="600" dirty="0">
                        <a:latin typeface="+mj-lt"/>
                      </a:endParaRPr>
                    </a:p>
                    <a:p>
                      <a:endParaRPr lang="en-GB" sz="600" dirty="0">
                        <a:latin typeface="+mj-lt"/>
                      </a:endParaRPr>
                    </a:p>
                    <a:p>
                      <a:endParaRPr lang="en-GB" sz="600" dirty="0">
                        <a:latin typeface="+mj-lt"/>
                      </a:endParaRPr>
                    </a:p>
                    <a:p>
                      <a:endParaRPr lang="en-GB" sz="600" dirty="0">
                        <a:latin typeface="+mj-lt"/>
                      </a:endParaRPr>
                    </a:p>
                    <a:p>
                      <a:endParaRPr lang="en-GB" sz="600" dirty="0">
                        <a:latin typeface="+mj-lt"/>
                      </a:endParaRPr>
                    </a:p>
                    <a:p>
                      <a:endParaRPr lang="en-GB" sz="600" dirty="0">
                        <a:latin typeface="+mj-lt"/>
                      </a:endParaRPr>
                    </a:p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34101"/>
                  </a:ext>
                </a:extLst>
              </a:tr>
              <a:tr h="882362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0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UK Link Consequential Changes</a:t>
                      </a:r>
                      <a:endParaRPr lang="en-GB" sz="5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</a:t>
                      </a:r>
                    </a:p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Hannah Reddy</a:t>
                      </a:r>
                    </a:p>
                  </a:txBody>
                  <a:tcPr vert="vert27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XRN5231</a:t>
                      </a:r>
                    </a:p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Flow Weighted Average CV</a:t>
                      </a:r>
                    </a:p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FWACV</a:t>
                      </a:r>
                      <a:endParaRPr lang="en-GB" sz="5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452353"/>
                  </a:ext>
                </a:extLst>
              </a:tr>
              <a:tr h="558745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Change Programme Sustain</a:t>
                      </a:r>
                    </a:p>
                    <a:p>
                      <a:pPr algn="ctr"/>
                      <a:endParaRPr lang="en-GB" sz="5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</a:t>
                      </a:r>
                    </a:p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Emma Catton </a:t>
                      </a:r>
                    </a:p>
                  </a:txBody>
                  <a:tcPr marL="83127" marR="83127" vert="vert27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XRN5368.2</a:t>
                      </a:r>
                    </a:p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 Sign on Experience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386642"/>
                  </a:ext>
                </a:extLst>
              </a:tr>
              <a:tr h="620864">
                <a:tc v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83127" marR="83127"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5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5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XRN5368.3</a:t>
                      </a:r>
                    </a:p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 </a:t>
                      </a:r>
                      <a:r>
                        <a:rPr lang="en-GB" sz="35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Enhancements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218581"/>
                  </a:ext>
                </a:extLst>
              </a:tr>
              <a:tr h="62086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XRN5368.1</a:t>
                      </a:r>
                    </a:p>
                    <a:p>
                      <a:pPr algn="ctr"/>
                      <a:r>
                        <a:rPr lang="en-GB" sz="35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 M </a:t>
                      </a:r>
                    </a:p>
                    <a:p>
                      <a:pPr algn="ctr"/>
                      <a:r>
                        <a:rPr lang="en-GB" sz="35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</a:p>
                    <a:p>
                      <a:pPr algn="ctr"/>
                      <a:r>
                        <a:rPr lang="en-GB" sz="35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Batch Processing 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5743"/>
                  </a:ext>
                </a:extLst>
              </a:tr>
              <a:tr h="487679">
                <a:tc v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83127" marR="83127"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5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5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27" marR="83127" vert="vert27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XRN5368.5</a:t>
                      </a:r>
                    </a:p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Site Minder  Upgrade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24150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474353F-EDC7-4969-87B1-C6D685F1162F}"/>
              </a:ext>
            </a:extLst>
          </p:cNvPr>
          <p:cNvSpPr/>
          <p:nvPr/>
        </p:nvSpPr>
        <p:spPr>
          <a:xfrm>
            <a:off x="35492" y="135443"/>
            <a:ext cx="907300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latin typeface="+mj-lt"/>
              </a:rPr>
              <a:t>NG TRANSMISSION CHANGE HORIZON PLAN 0-2 YEARS FEB 2022 – FEB 2024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A61673A-256D-413A-82BD-8F093CCF4BC8}"/>
              </a:ext>
            </a:extLst>
          </p:cNvPr>
          <p:cNvSpPr/>
          <p:nvPr/>
        </p:nvSpPr>
        <p:spPr>
          <a:xfrm>
            <a:off x="2587369" y="4841538"/>
            <a:ext cx="2860629" cy="183909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Design to PIS -Dec 21 to June  22 – Indicative timeline 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E361444-8B3D-4C24-9726-C4C09CA06D03}"/>
              </a:ext>
            </a:extLst>
          </p:cNvPr>
          <p:cNvSpPr/>
          <p:nvPr/>
        </p:nvSpPr>
        <p:spPr>
          <a:xfrm>
            <a:off x="2575465" y="3168524"/>
            <a:ext cx="2343314" cy="207204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Design to PIS – Sept 21 to May 22 – Indicative timeline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5215CD8-EA37-406B-9E2D-E8E3DBBA6E56}"/>
              </a:ext>
            </a:extLst>
          </p:cNvPr>
          <p:cNvSpPr/>
          <p:nvPr/>
        </p:nvSpPr>
        <p:spPr>
          <a:xfrm>
            <a:off x="2575465" y="3655473"/>
            <a:ext cx="2328961" cy="21193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API - Design to PIS – Jan 22 to May  22 – Indicative timeline </a:t>
            </a:r>
          </a:p>
        </p:txBody>
      </p:sp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56320471-0392-42C8-80C2-930D61A0B7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413928"/>
              </p:ext>
            </p:extLst>
          </p:nvPr>
        </p:nvGraphicFramePr>
        <p:xfrm>
          <a:off x="7417071" y="2758274"/>
          <a:ext cx="1403401" cy="125036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16339">
                  <a:extLst>
                    <a:ext uri="{9D8B030D-6E8A-4147-A177-3AD203B41FA5}">
                      <a16:colId xmlns:a16="http://schemas.microsoft.com/office/drawing/2014/main" val="1815604966"/>
                    </a:ext>
                  </a:extLst>
                </a:gridCol>
                <a:gridCol w="1087062">
                  <a:extLst>
                    <a:ext uri="{9D8B030D-6E8A-4147-A177-3AD203B41FA5}">
                      <a16:colId xmlns:a16="http://schemas.microsoft.com/office/drawing/2014/main" val="4201395258"/>
                    </a:ext>
                  </a:extLst>
                </a:gridCol>
              </a:tblGrid>
              <a:tr h="208394">
                <a:tc gridSpan="2">
                  <a:txBody>
                    <a:bodyPr/>
                    <a:lstStyle/>
                    <a:p>
                      <a:pPr algn="ctr"/>
                      <a:r>
                        <a:rPr lang="en-US" sz="500" dirty="0"/>
                        <a:t>KEY RISK &amp; % = Certainty of Scope 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567122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Approved on Track 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666656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Approved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7734681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Approval at Risk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90063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Change Completion Report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5179281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External User Activity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801272"/>
                  </a:ext>
                </a:extLst>
              </a:tr>
            </a:tbl>
          </a:graphicData>
        </a:graphic>
      </p:graphicFrame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352DAE3A-84FB-450B-A7C4-6647B0C83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689190"/>
              </p:ext>
            </p:extLst>
          </p:nvPr>
        </p:nvGraphicFramePr>
        <p:xfrm>
          <a:off x="7420437" y="4036080"/>
          <a:ext cx="1400035" cy="937525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400035">
                  <a:extLst>
                    <a:ext uri="{9D8B030D-6E8A-4147-A177-3AD203B41FA5}">
                      <a16:colId xmlns:a16="http://schemas.microsoft.com/office/drawing/2014/main" val="1815604966"/>
                    </a:ext>
                  </a:extLst>
                </a:gridCol>
              </a:tblGrid>
              <a:tr h="192685">
                <a:tc>
                  <a:txBody>
                    <a:bodyPr/>
                    <a:lstStyle/>
                    <a:p>
                      <a:pPr algn="ctr"/>
                      <a:r>
                        <a:rPr lang="en-GB" sz="500" dirty="0"/>
                        <a:t>KEY – Project Status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567122"/>
                  </a:ext>
                </a:extLst>
              </a:tr>
              <a:tr h="186210"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On Track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666656"/>
                  </a:ext>
                </a:extLst>
              </a:tr>
              <a:tr h="186210"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Complete 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734681"/>
                  </a:ext>
                </a:extLst>
              </a:tr>
              <a:tr h="186210"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tx1"/>
                          </a:solidFill>
                          <a:latin typeface="+mn-lt"/>
                        </a:rPr>
                        <a:t>Potential Risk to Plan 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90063"/>
                  </a:ext>
                </a:extLst>
              </a:tr>
              <a:tr h="186210"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+mn-lt"/>
                        </a:rPr>
                        <a:t>Plan at Risk 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179281"/>
                  </a:ext>
                </a:extLst>
              </a:tr>
            </a:tbl>
          </a:graphicData>
        </a:graphic>
      </p:graphicFrame>
      <p:sp>
        <p:nvSpPr>
          <p:cNvPr id="58" name="Star: 5 Points 57">
            <a:extLst>
              <a:ext uri="{FF2B5EF4-FFF2-40B4-BE49-F238E27FC236}">
                <a16:creationId xmlns:a16="http://schemas.microsoft.com/office/drawing/2014/main" id="{4BC17333-2C2E-4E3A-8C27-B3D1B942EC0D}"/>
              </a:ext>
            </a:extLst>
          </p:cNvPr>
          <p:cNvSpPr/>
          <p:nvPr/>
        </p:nvSpPr>
        <p:spPr>
          <a:xfrm>
            <a:off x="7484866" y="2975200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Star: 5 Points 58">
            <a:extLst>
              <a:ext uri="{FF2B5EF4-FFF2-40B4-BE49-F238E27FC236}">
                <a16:creationId xmlns:a16="http://schemas.microsoft.com/office/drawing/2014/main" id="{A17F2A54-F8C1-40F3-8151-D5E675A5371D}"/>
              </a:ext>
            </a:extLst>
          </p:cNvPr>
          <p:cNvSpPr/>
          <p:nvPr/>
        </p:nvSpPr>
        <p:spPr>
          <a:xfrm>
            <a:off x="7475032" y="3174816"/>
            <a:ext cx="216316" cy="188665"/>
          </a:xfrm>
          <a:prstGeom prst="star5">
            <a:avLst/>
          </a:prstGeom>
          <a:solidFill>
            <a:schemeClr val="accent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Star: 5 Points 59">
            <a:extLst>
              <a:ext uri="{FF2B5EF4-FFF2-40B4-BE49-F238E27FC236}">
                <a16:creationId xmlns:a16="http://schemas.microsoft.com/office/drawing/2014/main" id="{BCFC7EA0-D5E9-4397-87AC-991ED7A2D58F}"/>
              </a:ext>
            </a:extLst>
          </p:cNvPr>
          <p:cNvSpPr/>
          <p:nvPr/>
        </p:nvSpPr>
        <p:spPr>
          <a:xfrm>
            <a:off x="7472511" y="3402568"/>
            <a:ext cx="215987" cy="157044"/>
          </a:xfrm>
          <a:prstGeom prst="star5">
            <a:avLst/>
          </a:prstGeom>
          <a:solidFill>
            <a:schemeClr val="accent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Star: 5 Points 60">
            <a:extLst>
              <a:ext uri="{FF2B5EF4-FFF2-40B4-BE49-F238E27FC236}">
                <a16:creationId xmlns:a16="http://schemas.microsoft.com/office/drawing/2014/main" id="{B01990A3-2FF7-4868-B085-F6F13A61FAC8}"/>
              </a:ext>
            </a:extLst>
          </p:cNvPr>
          <p:cNvSpPr/>
          <p:nvPr/>
        </p:nvSpPr>
        <p:spPr>
          <a:xfrm>
            <a:off x="7521111" y="3640392"/>
            <a:ext cx="130872" cy="109302"/>
          </a:xfrm>
          <a:prstGeom prst="star5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Star: 5 Points 61">
            <a:extLst>
              <a:ext uri="{FF2B5EF4-FFF2-40B4-BE49-F238E27FC236}">
                <a16:creationId xmlns:a16="http://schemas.microsoft.com/office/drawing/2014/main" id="{D86AF04A-D5AB-48EA-BB53-7CD5E5069BD2}"/>
              </a:ext>
            </a:extLst>
          </p:cNvPr>
          <p:cNvSpPr/>
          <p:nvPr/>
        </p:nvSpPr>
        <p:spPr>
          <a:xfrm>
            <a:off x="7486459" y="3804303"/>
            <a:ext cx="216316" cy="188665"/>
          </a:xfrm>
          <a:prstGeom prst="star5">
            <a:avLst/>
          </a:prstGeom>
          <a:solidFill>
            <a:schemeClr val="bg1">
              <a:lumMod val="9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Star: 5 Points 76">
            <a:extLst>
              <a:ext uri="{FF2B5EF4-FFF2-40B4-BE49-F238E27FC236}">
                <a16:creationId xmlns:a16="http://schemas.microsoft.com/office/drawing/2014/main" id="{2E4731D2-B74D-4086-9A80-36BEF629DC26}"/>
              </a:ext>
            </a:extLst>
          </p:cNvPr>
          <p:cNvSpPr/>
          <p:nvPr/>
        </p:nvSpPr>
        <p:spPr>
          <a:xfrm>
            <a:off x="2507271" y="4851677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E6098C4-2EA1-4124-899D-71EFD67A17F9}"/>
              </a:ext>
            </a:extLst>
          </p:cNvPr>
          <p:cNvSpPr/>
          <p:nvPr/>
        </p:nvSpPr>
        <p:spPr>
          <a:xfrm>
            <a:off x="2575465" y="1191310"/>
            <a:ext cx="1166461" cy="188563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Testing – Dec 21 to Mar 22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46A208D-CA0C-4245-AF27-A3FB96D5D69C}"/>
              </a:ext>
            </a:extLst>
          </p:cNvPr>
          <p:cNvSpPr/>
          <p:nvPr/>
        </p:nvSpPr>
        <p:spPr>
          <a:xfrm>
            <a:off x="3741926" y="1826734"/>
            <a:ext cx="1694169" cy="202771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PIS – From Apr 22 to Jun 22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22ED7C9-2F66-4638-BBCD-C5B74E832A98}"/>
              </a:ext>
            </a:extLst>
          </p:cNvPr>
          <p:cNvSpPr/>
          <p:nvPr/>
        </p:nvSpPr>
        <p:spPr>
          <a:xfrm>
            <a:off x="3731045" y="1605432"/>
            <a:ext cx="624605" cy="205511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Change Deployment </a:t>
            </a:r>
          </a:p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Apr 22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FD43E61-176D-4D86-97EB-AC3734FCD54D}"/>
              </a:ext>
            </a:extLst>
          </p:cNvPr>
          <p:cNvSpPr/>
          <p:nvPr/>
        </p:nvSpPr>
        <p:spPr>
          <a:xfrm>
            <a:off x="3092438" y="1400772"/>
            <a:ext cx="1263213" cy="188870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Pre-implementation/IDR  </a:t>
            </a:r>
          </a:p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Mar 22 to Apr 22</a:t>
            </a:r>
          </a:p>
        </p:txBody>
      </p:sp>
      <p:sp>
        <p:nvSpPr>
          <p:cNvPr id="33" name="Star: 5 Points 32">
            <a:extLst>
              <a:ext uri="{FF2B5EF4-FFF2-40B4-BE49-F238E27FC236}">
                <a16:creationId xmlns:a16="http://schemas.microsoft.com/office/drawing/2014/main" id="{41BDB267-CA31-46AF-9B28-806A6957E091}"/>
              </a:ext>
            </a:extLst>
          </p:cNvPr>
          <p:cNvSpPr/>
          <p:nvPr/>
        </p:nvSpPr>
        <p:spPr>
          <a:xfrm>
            <a:off x="2500832" y="1214778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Star: 5 Points 34">
            <a:extLst>
              <a:ext uri="{FF2B5EF4-FFF2-40B4-BE49-F238E27FC236}">
                <a16:creationId xmlns:a16="http://schemas.microsoft.com/office/drawing/2014/main" id="{A104AE0E-A11F-4965-826A-B81DC6EA08B5}"/>
              </a:ext>
            </a:extLst>
          </p:cNvPr>
          <p:cNvSpPr/>
          <p:nvPr/>
        </p:nvSpPr>
        <p:spPr>
          <a:xfrm>
            <a:off x="3625718" y="1659621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Star: 5 Points 35">
            <a:extLst>
              <a:ext uri="{FF2B5EF4-FFF2-40B4-BE49-F238E27FC236}">
                <a16:creationId xmlns:a16="http://schemas.microsoft.com/office/drawing/2014/main" id="{5C9462F1-999D-4BA2-9F51-B1BB44A4400C}"/>
              </a:ext>
            </a:extLst>
          </p:cNvPr>
          <p:cNvSpPr/>
          <p:nvPr/>
        </p:nvSpPr>
        <p:spPr>
          <a:xfrm>
            <a:off x="3044037" y="1393091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39F9791-B8C4-4BF7-99A0-BAEFDB72DF6F}"/>
              </a:ext>
            </a:extLst>
          </p:cNvPr>
          <p:cNvSpPr/>
          <p:nvPr/>
        </p:nvSpPr>
        <p:spPr>
          <a:xfrm>
            <a:off x="2575465" y="2356877"/>
            <a:ext cx="2860630" cy="20551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Design to PIS - Nov 21  to Jul  22 – Indicative timeline </a:t>
            </a:r>
            <a:endParaRPr lang="en-US" sz="400" b="1" u="sng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3" name="Star: 5 Points 72">
            <a:extLst>
              <a:ext uri="{FF2B5EF4-FFF2-40B4-BE49-F238E27FC236}">
                <a16:creationId xmlns:a16="http://schemas.microsoft.com/office/drawing/2014/main" id="{EF46DF4E-7292-4C3D-9F94-E83C63576EF5}"/>
              </a:ext>
            </a:extLst>
          </p:cNvPr>
          <p:cNvSpPr/>
          <p:nvPr/>
        </p:nvSpPr>
        <p:spPr>
          <a:xfrm>
            <a:off x="2469105" y="3206135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3DE9488B-5893-4DDC-BF1D-B633F1C2EA02}"/>
              </a:ext>
            </a:extLst>
          </p:cNvPr>
          <p:cNvSpPr/>
          <p:nvPr/>
        </p:nvSpPr>
        <p:spPr>
          <a:xfrm>
            <a:off x="3874915" y="3437704"/>
            <a:ext cx="332181" cy="283414"/>
          </a:xfrm>
          <a:prstGeom prst="flowChartConnector">
            <a:avLst/>
          </a:prstGeom>
          <a:solidFill>
            <a:schemeClr val="tx2"/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GB" sz="300" b="1" dirty="0">
                <a:solidFill>
                  <a:schemeClr val="bg1"/>
                </a:solidFill>
              </a:rPr>
              <a:t>Go Live</a:t>
            </a:r>
          </a:p>
          <a:p>
            <a:pPr algn="ctr"/>
            <a:r>
              <a:rPr lang="en-GB" sz="300" b="1" dirty="0">
                <a:solidFill>
                  <a:schemeClr val="bg1"/>
                </a:solidFill>
              </a:rPr>
              <a:t>10</a:t>
            </a:r>
            <a:r>
              <a:rPr lang="en-GB" sz="300" b="1" baseline="30000" dirty="0">
                <a:solidFill>
                  <a:schemeClr val="bg1"/>
                </a:solidFill>
              </a:rPr>
              <a:t>th</a:t>
            </a:r>
            <a:r>
              <a:rPr lang="en-GB" sz="300" b="1" dirty="0">
                <a:solidFill>
                  <a:schemeClr val="bg1"/>
                </a:solidFill>
              </a:rPr>
              <a:t> Apr</a:t>
            </a:r>
          </a:p>
        </p:txBody>
      </p:sp>
      <p:sp>
        <p:nvSpPr>
          <p:cNvPr id="31" name="Flowchart: Connector 30">
            <a:extLst>
              <a:ext uri="{FF2B5EF4-FFF2-40B4-BE49-F238E27FC236}">
                <a16:creationId xmlns:a16="http://schemas.microsoft.com/office/drawing/2014/main" id="{2AC8455C-4FB3-4106-BDCD-EAB1B95F4821}"/>
              </a:ext>
            </a:extLst>
          </p:cNvPr>
          <p:cNvSpPr/>
          <p:nvPr/>
        </p:nvSpPr>
        <p:spPr>
          <a:xfrm>
            <a:off x="5068358" y="2174800"/>
            <a:ext cx="332181" cy="283414"/>
          </a:xfrm>
          <a:prstGeom prst="flowChartConnector">
            <a:avLst/>
          </a:prstGeom>
          <a:solidFill>
            <a:schemeClr val="tx2"/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GB" sz="300" b="1" dirty="0">
                <a:solidFill>
                  <a:schemeClr val="bg1"/>
                </a:solidFill>
              </a:rPr>
              <a:t>Go Live</a:t>
            </a:r>
          </a:p>
          <a:p>
            <a:pPr algn="ctr"/>
            <a:r>
              <a:rPr lang="en-GB" sz="300" b="1" dirty="0">
                <a:solidFill>
                  <a:schemeClr val="bg1"/>
                </a:solidFill>
              </a:rPr>
              <a:t>30</a:t>
            </a:r>
            <a:r>
              <a:rPr lang="en-GB" sz="300" b="1" baseline="30000" dirty="0">
                <a:solidFill>
                  <a:schemeClr val="bg1"/>
                </a:solidFill>
              </a:rPr>
              <a:t>th</a:t>
            </a:r>
            <a:r>
              <a:rPr lang="en-GB" sz="300" b="1" dirty="0">
                <a:solidFill>
                  <a:schemeClr val="bg1"/>
                </a:solidFill>
              </a:rPr>
              <a:t> Jun </a:t>
            </a:r>
          </a:p>
        </p:txBody>
      </p: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078167C3-14F1-446C-8853-D3C81B3430BD}"/>
              </a:ext>
            </a:extLst>
          </p:cNvPr>
          <p:cNvSpPr/>
          <p:nvPr/>
        </p:nvSpPr>
        <p:spPr>
          <a:xfrm>
            <a:off x="2559521" y="961361"/>
            <a:ext cx="332181" cy="283414"/>
          </a:xfrm>
          <a:prstGeom prst="flowChartConnector">
            <a:avLst/>
          </a:prstGeom>
          <a:solidFill>
            <a:schemeClr val="tx2"/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GB" sz="250" b="1" dirty="0">
                <a:solidFill>
                  <a:schemeClr val="bg1"/>
                </a:solidFill>
              </a:rPr>
              <a:t>Go Live</a:t>
            </a:r>
          </a:p>
          <a:p>
            <a:pPr algn="ctr"/>
            <a:r>
              <a:rPr lang="en-GB" sz="250" b="1" dirty="0">
                <a:solidFill>
                  <a:schemeClr val="bg1"/>
                </a:solidFill>
              </a:rPr>
              <a:t>25</a:t>
            </a:r>
            <a:r>
              <a:rPr lang="en-GB" sz="250" b="1" baseline="30000" dirty="0">
                <a:solidFill>
                  <a:schemeClr val="bg1"/>
                </a:solidFill>
              </a:rPr>
              <a:t>th</a:t>
            </a:r>
            <a:r>
              <a:rPr lang="en-GB" sz="250" b="1" dirty="0">
                <a:solidFill>
                  <a:schemeClr val="bg1"/>
                </a:solidFill>
              </a:rPr>
              <a:t> Feb – Part A</a:t>
            </a:r>
          </a:p>
        </p:txBody>
      </p:sp>
      <p:sp>
        <p:nvSpPr>
          <p:cNvPr id="38" name="Flowchart: Connector 37">
            <a:extLst>
              <a:ext uri="{FF2B5EF4-FFF2-40B4-BE49-F238E27FC236}">
                <a16:creationId xmlns:a16="http://schemas.microsoft.com/office/drawing/2014/main" id="{2049FC66-53E9-4299-ABC2-10242BD51A66}"/>
              </a:ext>
            </a:extLst>
          </p:cNvPr>
          <p:cNvSpPr/>
          <p:nvPr/>
        </p:nvSpPr>
        <p:spPr>
          <a:xfrm>
            <a:off x="4558847" y="3014345"/>
            <a:ext cx="332181" cy="283414"/>
          </a:xfrm>
          <a:prstGeom prst="flowChartConnector">
            <a:avLst/>
          </a:prstGeom>
          <a:solidFill>
            <a:schemeClr val="tx2"/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GB" sz="300" b="1" dirty="0">
                <a:solidFill>
                  <a:schemeClr val="bg1"/>
                </a:solidFill>
              </a:rPr>
              <a:t>Go Live</a:t>
            </a:r>
          </a:p>
          <a:p>
            <a:pPr algn="ctr"/>
            <a:r>
              <a:rPr lang="en-GB" sz="300" b="1" dirty="0">
                <a:solidFill>
                  <a:schemeClr val="bg1"/>
                </a:solidFill>
              </a:rPr>
              <a:t>29</a:t>
            </a:r>
            <a:r>
              <a:rPr lang="en-GB" sz="300" b="1" baseline="30000" dirty="0">
                <a:solidFill>
                  <a:schemeClr val="bg1"/>
                </a:solidFill>
              </a:rPr>
              <a:t>th</a:t>
            </a:r>
            <a:r>
              <a:rPr lang="en-GB" sz="300" b="1" dirty="0">
                <a:solidFill>
                  <a:schemeClr val="bg1"/>
                </a:solidFill>
              </a:rPr>
              <a:t> May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2ED018-8395-4DE5-B169-458C297E495A}"/>
              </a:ext>
            </a:extLst>
          </p:cNvPr>
          <p:cNvSpPr/>
          <p:nvPr/>
        </p:nvSpPr>
        <p:spPr>
          <a:xfrm>
            <a:off x="2587370" y="4340918"/>
            <a:ext cx="1780511" cy="207204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Control M - Design to PIS – Jan 22 to Apr 22 – Indicative timeline </a:t>
            </a:r>
          </a:p>
        </p:txBody>
      </p:sp>
      <p:sp>
        <p:nvSpPr>
          <p:cNvPr id="75" name="Star: 5 Points 74">
            <a:extLst>
              <a:ext uri="{FF2B5EF4-FFF2-40B4-BE49-F238E27FC236}">
                <a16:creationId xmlns:a16="http://schemas.microsoft.com/office/drawing/2014/main" id="{46BE2BA7-799C-4D78-904F-1473ECADBE06}"/>
              </a:ext>
            </a:extLst>
          </p:cNvPr>
          <p:cNvSpPr/>
          <p:nvPr/>
        </p:nvSpPr>
        <p:spPr>
          <a:xfrm>
            <a:off x="2500833" y="4367354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Star: 5 Points 75">
            <a:extLst>
              <a:ext uri="{FF2B5EF4-FFF2-40B4-BE49-F238E27FC236}">
                <a16:creationId xmlns:a16="http://schemas.microsoft.com/office/drawing/2014/main" id="{D41975AC-282D-4975-9865-E29E1E8F3E54}"/>
              </a:ext>
            </a:extLst>
          </p:cNvPr>
          <p:cNvSpPr/>
          <p:nvPr/>
        </p:nvSpPr>
        <p:spPr>
          <a:xfrm>
            <a:off x="2481095" y="3706079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Flowchart: Connector 41">
            <a:extLst>
              <a:ext uri="{FF2B5EF4-FFF2-40B4-BE49-F238E27FC236}">
                <a16:creationId xmlns:a16="http://schemas.microsoft.com/office/drawing/2014/main" id="{8D3F6E85-C2BA-4C6E-B9E3-9CD806A0F0FA}"/>
              </a:ext>
            </a:extLst>
          </p:cNvPr>
          <p:cNvSpPr/>
          <p:nvPr/>
        </p:nvSpPr>
        <p:spPr>
          <a:xfrm>
            <a:off x="4308303" y="4615545"/>
            <a:ext cx="332181" cy="283414"/>
          </a:xfrm>
          <a:prstGeom prst="flowChartConnector">
            <a:avLst/>
          </a:prstGeom>
          <a:solidFill>
            <a:schemeClr val="tx2"/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GB" sz="300" b="1" dirty="0">
                <a:solidFill>
                  <a:schemeClr val="bg1"/>
                </a:solidFill>
              </a:rPr>
              <a:t>Go Live</a:t>
            </a:r>
          </a:p>
          <a:p>
            <a:pPr algn="ctr"/>
            <a:r>
              <a:rPr lang="en-GB" sz="300" b="1" dirty="0">
                <a:solidFill>
                  <a:schemeClr val="bg1"/>
                </a:solidFill>
              </a:rPr>
              <a:t>8</a:t>
            </a:r>
            <a:r>
              <a:rPr lang="en-GB" sz="300" b="1" baseline="30000" dirty="0">
                <a:solidFill>
                  <a:schemeClr val="bg1"/>
                </a:solidFill>
              </a:rPr>
              <a:t>th</a:t>
            </a:r>
            <a:r>
              <a:rPr lang="en-GB" sz="300" b="1" dirty="0">
                <a:solidFill>
                  <a:schemeClr val="bg1"/>
                </a:solidFill>
              </a:rPr>
              <a:t>  May </a:t>
            </a:r>
          </a:p>
          <a:p>
            <a:pPr algn="ctr"/>
            <a:r>
              <a:rPr lang="en-GB" sz="300" b="1" dirty="0">
                <a:solidFill>
                  <a:schemeClr val="bg1"/>
                </a:solidFill>
              </a:rPr>
              <a:t>Prod ChG 1</a:t>
            </a:r>
          </a:p>
        </p:txBody>
      </p:sp>
      <p:sp>
        <p:nvSpPr>
          <p:cNvPr id="49" name="Flowchart: Connector 48">
            <a:extLst>
              <a:ext uri="{FF2B5EF4-FFF2-40B4-BE49-F238E27FC236}">
                <a16:creationId xmlns:a16="http://schemas.microsoft.com/office/drawing/2014/main" id="{3DD6B5CE-C787-4FB7-9462-EBD5EF09660D}"/>
              </a:ext>
            </a:extLst>
          </p:cNvPr>
          <p:cNvSpPr/>
          <p:nvPr/>
        </p:nvSpPr>
        <p:spPr>
          <a:xfrm>
            <a:off x="3464084" y="4111249"/>
            <a:ext cx="332181" cy="283414"/>
          </a:xfrm>
          <a:prstGeom prst="flowChartConnector">
            <a:avLst/>
          </a:prstGeom>
          <a:solidFill>
            <a:schemeClr val="tx2"/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GB" sz="300" b="1" dirty="0">
                <a:solidFill>
                  <a:schemeClr val="bg1"/>
                </a:solidFill>
              </a:rPr>
              <a:t>Go Live</a:t>
            </a:r>
          </a:p>
          <a:p>
            <a:pPr algn="ctr"/>
            <a:r>
              <a:rPr lang="en-GB" sz="300" b="1" dirty="0">
                <a:solidFill>
                  <a:schemeClr val="bg1"/>
                </a:solidFill>
              </a:rPr>
              <a:t>15</a:t>
            </a:r>
            <a:r>
              <a:rPr lang="en-GB" sz="300" b="1" baseline="30000" dirty="0">
                <a:solidFill>
                  <a:schemeClr val="bg1"/>
                </a:solidFill>
              </a:rPr>
              <a:t>th</a:t>
            </a:r>
            <a:r>
              <a:rPr lang="en-GB" sz="300" b="1" dirty="0">
                <a:solidFill>
                  <a:schemeClr val="bg1"/>
                </a:solidFill>
              </a:rPr>
              <a:t> Mar</a:t>
            </a:r>
          </a:p>
          <a:p>
            <a:pPr algn="ctr"/>
            <a:r>
              <a:rPr lang="en-GB" sz="300" b="1" dirty="0">
                <a:solidFill>
                  <a:schemeClr val="bg1"/>
                </a:solidFill>
              </a:rPr>
              <a:t>ChG 2</a:t>
            </a:r>
          </a:p>
        </p:txBody>
      </p:sp>
      <p:sp>
        <p:nvSpPr>
          <p:cNvPr id="50" name="Flowchart: Connector 49">
            <a:extLst>
              <a:ext uri="{FF2B5EF4-FFF2-40B4-BE49-F238E27FC236}">
                <a16:creationId xmlns:a16="http://schemas.microsoft.com/office/drawing/2014/main" id="{E0733915-6C68-4561-AD95-290E0997B9EC}"/>
              </a:ext>
            </a:extLst>
          </p:cNvPr>
          <p:cNvSpPr/>
          <p:nvPr/>
        </p:nvSpPr>
        <p:spPr>
          <a:xfrm>
            <a:off x="3107537" y="4111249"/>
            <a:ext cx="332181" cy="283414"/>
          </a:xfrm>
          <a:prstGeom prst="flowChartConnector">
            <a:avLst/>
          </a:prstGeom>
          <a:solidFill>
            <a:schemeClr val="tx2"/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GB" sz="300" b="1" dirty="0">
                <a:solidFill>
                  <a:schemeClr val="bg1"/>
                </a:solidFill>
              </a:rPr>
              <a:t>Go Live</a:t>
            </a:r>
          </a:p>
          <a:p>
            <a:pPr algn="ctr"/>
            <a:r>
              <a:rPr lang="en-GB" sz="300" b="1" dirty="0">
                <a:solidFill>
                  <a:schemeClr val="bg1"/>
                </a:solidFill>
              </a:rPr>
              <a:t>1</a:t>
            </a:r>
            <a:r>
              <a:rPr lang="en-GB" sz="300" b="1" baseline="30000" dirty="0">
                <a:solidFill>
                  <a:schemeClr val="bg1"/>
                </a:solidFill>
              </a:rPr>
              <a:t>st</a:t>
            </a:r>
            <a:r>
              <a:rPr lang="en-GB" sz="300" b="1" dirty="0">
                <a:solidFill>
                  <a:schemeClr val="bg1"/>
                </a:solidFill>
              </a:rPr>
              <a:t> Mar</a:t>
            </a:r>
          </a:p>
          <a:p>
            <a:pPr algn="ctr"/>
            <a:r>
              <a:rPr lang="en-GB" sz="300" b="1" dirty="0">
                <a:solidFill>
                  <a:schemeClr val="bg1"/>
                </a:solidFill>
              </a:rPr>
              <a:t>ChG 1</a:t>
            </a:r>
          </a:p>
        </p:txBody>
      </p:sp>
      <p:sp>
        <p:nvSpPr>
          <p:cNvPr id="56" name="Flowchart: Connector 55">
            <a:extLst>
              <a:ext uri="{FF2B5EF4-FFF2-40B4-BE49-F238E27FC236}">
                <a16:creationId xmlns:a16="http://schemas.microsoft.com/office/drawing/2014/main" id="{79502E17-F4CA-47B7-B5AC-44783AFEFD55}"/>
              </a:ext>
            </a:extLst>
          </p:cNvPr>
          <p:cNvSpPr/>
          <p:nvPr/>
        </p:nvSpPr>
        <p:spPr>
          <a:xfrm>
            <a:off x="2855555" y="956218"/>
            <a:ext cx="332181" cy="283414"/>
          </a:xfrm>
          <a:prstGeom prst="flowChartConnector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GB" sz="250" b="1" dirty="0">
                <a:solidFill>
                  <a:schemeClr val="bg1"/>
                </a:solidFill>
              </a:rPr>
              <a:t>Contingency</a:t>
            </a:r>
          </a:p>
          <a:p>
            <a:pPr algn="ctr"/>
            <a:r>
              <a:rPr lang="en-GB" sz="250" b="1" dirty="0">
                <a:solidFill>
                  <a:schemeClr val="bg1"/>
                </a:solidFill>
              </a:rPr>
              <a:t>27</a:t>
            </a:r>
            <a:r>
              <a:rPr lang="en-GB" sz="250" b="1" baseline="30000" dirty="0">
                <a:solidFill>
                  <a:schemeClr val="bg1"/>
                </a:solidFill>
              </a:rPr>
              <a:t>th</a:t>
            </a:r>
            <a:r>
              <a:rPr lang="en-GB" sz="250" b="1" dirty="0">
                <a:solidFill>
                  <a:schemeClr val="bg1"/>
                </a:solidFill>
              </a:rPr>
              <a:t> Feb– Part A</a:t>
            </a:r>
          </a:p>
        </p:txBody>
      </p:sp>
      <p:sp>
        <p:nvSpPr>
          <p:cNvPr id="34" name="Star: 5 Points 33">
            <a:extLst>
              <a:ext uri="{FF2B5EF4-FFF2-40B4-BE49-F238E27FC236}">
                <a16:creationId xmlns:a16="http://schemas.microsoft.com/office/drawing/2014/main" id="{886092FA-4030-4BDC-9254-67B60184B344}"/>
              </a:ext>
            </a:extLst>
          </p:cNvPr>
          <p:cNvSpPr/>
          <p:nvPr/>
        </p:nvSpPr>
        <p:spPr>
          <a:xfrm>
            <a:off x="2481096" y="2381671"/>
            <a:ext cx="196651" cy="155922"/>
          </a:xfrm>
          <a:prstGeom prst="star5">
            <a:avLst>
              <a:gd name="adj" fmla="val 15414"/>
              <a:gd name="hf" fmla="val 105146"/>
              <a:gd name="vf" fmla="val 110557"/>
            </a:avLst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Flowchart: Connector 62">
            <a:extLst>
              <a:ext uri="{FF2B5EF4-FFF2-40B4-BE49-F238E27FC236}">
                <a16:creationId xmlns:a16="http://schemas.microsoft.com/office/drawing/2014/main" id="{8640462A-D75F-4EBE-AF01-552E98BDDBBB}"/>
              </a:ext>
            </a:extLst>
          </p:cNvPr>
          <p:cNvSpPr/>
          <p:nvPr/>
        </p:nvSpPr>
        <p:spPr>
          <a:xfrm>
            <a:off x="4813329" y="3012511"/>
            <a:ext cx="332181" cy="283414"/>
          </a:xfrm>
          <a:prstGeom prst="flowChartConnector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GB" sz="300" b="1" dirty="0">
                <a:solidFill>
                  <a:schemeClr val="bg1"/>
                </a:solidFill>
              </a:rPr>
              <a:t>Contingency</a:t>
            </a:r>
          </a:p>
          <a:p>
            <a:pPr algn="ctr"/>
            <a:r>
              <a:rPr lang="en-GB" sz="300" b="1" dirty="0">
                <a:solidFill>
                  <a:schemeClr val="bg1"/>
                </a:solidFill>
              </a:rPr>
              <a:t>12</a:t>
            </a:r>
            <a:r>
              <a:rPr lang="en-GB" sz="300" b="1" baseline="30000" dirty="0">
                <a:solidFill>
                  <a:schemeClr val="bg1"/>
                </a:solidFill>
              </a:rPr>
              <a:t>th</a:t>
            </a:r>
            <a:r>
              <a:rPr lang="en-GB" sz="300" b="1" dirty="0">
                <a:solidFill>
                  <a:schemeClr val="bg1"/>
                </a:solidFill>
              </a:rPr>
              <a:t> Jun</a:t>
            </a:r>
          </a:p>
        </p:txBody>
      </p:sp>
      <p:sp>
        <p:nvSpPr>
          <p:cNvPr id="64" name="Flowchart: Connector 63">
            <a:extLst>
              <a:ext uri="{FF2B5EF4-FFF2-40B4-BE49-F238E27FC236}">
                <a16:creationId xmlns:a16="http://schemas.microsoft.com/office/drawing/2014/main" id="{72298F40-6D2C-4FE7-A979-1885BE8A912C}"/>
              </a:ext>
            </a:extLst>
          </p:cNvPr>
          <p:cNvSpPr/>
          <p:nvPr/>
        </p:nvSpPr>
        <p:spPr>
          <a:xfrm>
            <a:off x="4640484" y="4609589"/>
            <a:ext cx="332181" cy="283414"/>
          </a:xfrm>
          <a:prstGeom prst="flowChartConnector">
            <a:avLst/>
          </a:prstGeom>
          <a:solidFill>
            <a:schemeClr val="tx2"/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GB" sz="300" b="1" dirty="0">
                <a:solidFill>
                  <a:schemeClr val="bg1"/>
                </a:solidFill>
              </a:rPr>
              <a:t>Go Live </a:t>
            </a:r>
          </a:p>
          <a:p>
            <a:pPr algn="ctr"/>
            <a:r>
              <a:rPr lang="en-GB" sz="300" b="1" dirty="0">
                <a:solidFill>
                  <a:schemeClr val="bg1"/>
                </a:solidFill>
              </a:rPr>
              <a:t>18</a:t>
            </a:r>
            <a:r>
              <a:rPr lang="en-GB" sz="300" b="1" baseline="30000" dirty="0">
                <a:solidFill>
                  <a:schemeClr val="bg1"/>
                </a:solidFill>
              </a:rPr>
              <a:t>th</a:t>
            </a:r>
            <a:r>
              <a:rPr lang="en-GB" sz="300" b="1" dirty="0">
                <a:solidFill>
                  <a:schemeClr val="bg1"/>
                </a:solidFill>
              </a:rPr>
              <a:t>  May </a:t>
            </a:r>
          </a:p>
          <a:p>
            <a:pPr algn="ctr"/>
            <a:r>
              <a:rPr lang="en-GB" sz="300" b="1" dirty="0">
                <a:solidFill>
                  <a:schemeClr val="bg1"/>
                </a:solidFill>
              </a:rPr>
              <a:t>Prod ChG 2</a:t>
            </a:r>
          </a:p>
        </p:txBody>
      </p:sp>
      <p:sp>
        <p:nvSpPr>
          <p:cNvPr id="71" name="Flowchart: Connector 70">
            <a:extLst>
              <a:ext uri="{FF2B5EF4-FFF2-40B4-BE49-F238E27FC236}">
                <a16:creationId xmlns:a16="http://schemas.microsoft.com/office/drawing/2014/main" id="{09129026-3870-4D0B-B481-AF2506C5EA1F}"/>
              </a:ext>
            </a:extLst>
          </p:cNvPr>
          <p:cNvSpPr/>
          <p:nvPr/>
        </p:nvSpPr>
        <p:spPr>
          <a:xfrm>
            <a:off x="3731046" y="1164859"/>
            <a:ext cx="332181" cy="283414"/>
          </a:xfrm>
          <a:prstGeom prst="flowChartConnector">
            <a:avLst/>
          </a:prstGeom>
          <a:solidFill>
            <a:schemeClr val="tx2"/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GB" sz="250" b="1" dirty="0">
                <a:solidFill>
                  <a:schemeClr val="bg1"/>
                </a:solidFill>
              </a:rPr>
              <a:t>Go Live</a:t>
            </a:r>
          </a:p>
          <a:p>
            <a:pPr algn="ctr"/>
            <a:r>
              <a:rPr lang="en-GB" sz="250" b="1" dirty="0">
                <a:solidFill>
                  <a:schemeClr val="bg1"/>
                </a:solidFill>
              </a:rPr>
              <a:t>3</a:t>
            </a:r>
            <a:r>
              <a:rPr lang="en-GB" sz="250" b="1" baseline="30000" dirty="0">
                <a:solidFill>
                  <a:schemeClr val="bg1"/>
                </a:solidFill>
              </a:rPr>
              <a:t>rd</a:t>
            </a:r>
            <a:r>
              <a:rPr lang="en-GB" sz="250" b="1" dirty="0">
                <a:solidFill>
                  <a:schemeClr val="bg1"/>
                </a:solidFill>
              </a:rPr>
              <a:t> Apr – Part B</a:t>
            </a:r>
          </a:p>
        </p:txBody>
      </p:sp>
      <p:sp>
        <p:nvSpPr>
          <p:cNvPr id="72" name="Flowchart: Connector 71">
            <a:extLst>
              <a:ext uri="{FF2B5EF4-FFF2-40B4-BE49-F238E27FC236}">
                <a16:creationId xmlns:a16="http://schemas.microsoft.com/office/drawing/2014/main" id="{CEF8BE06-E09F-4DB1-B49E-80D2E4E02371}"/>
              </a:ext>
            </a:extLst>
          </p:cNvPr>
          <p:cNvSpPr/>
          <p:nvPr/>
        </p:nvSpPr>
        <p:spPr>
          <a:xfrm>
            <a:off x="4023470" y="1168025"/>
            <a:ext cx="332181" cy="283414"/>
          </a:xfrm>
          <a:prstGeom prst="flowChartConnector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t"/>
          <a:lstStyle/>
          <a:p>
            <a:pPr algn="ctr"/>
            <a:r>
              <a:rPr lang="en-GB" sz="250" b="1" dirty="0">
                <a:solidFill>
                  <a:schemeClr val="bg1"/>
                </a:solidFill>
              </a:rPr>
              <a:t>Contingency</a:t>
            </a:r>
          </a:p>
          <a:p>
            <a:pPr algn="ctr"/>
            <a:r>
              <a:rPr lang="en-GB" sz="250" b="1" dirty="0">
                <a:solidFill>
                  <a:schemeClr val="bg1"/>
                </a:solidFill>
              </a:rPr>
              <a:t>10</a:t>
            </a:r>
            <a:r>
              <a:rPr lang="en-GB" sz="250" b="1" baseline="30000" dirty="0">
                <a:solidFill>
                  <a:schemeClr val="bg1"/>
                </a:solidFill>
              </a:rPr>
              <a:t>th</a:t>
            </a:r>
            <a:r>
              <a:rPr lang="en-GB" sz="250" b="1" dirty="0">
                <a:solidFill>
                  <a:schemeClr val="bg1"/>
                </a:solidFill>
              </a:rPr>
              <a:t> Apr – Part B</a:t>
            </a:r>
          </a:p>
        </p:txBody>
      </p:sp>
      <p:sp>
        <p:nvSpPr>
          <p:cNvPr id="74" name="Star: 5 Points 73">
            <a:extLst>
              <a:ext uri="{FF2B5EF4-FFF2-40B4-BE49-F238E27FC236}">
                <a16:creationId xmlns:a16="http://schemas.microsoft.com/office/drawing/2014/main" id="{2F76406B-757E-4E6B-B7F2-4C2F6950D925}"/>
              </a:ext>
            </a:extLst>
          </p:cNvPr>
          <p:cNvSpPr/>
          <p:nvPr/>
        </p:nvSpPr>
        <p:spPr>
          <a:xfrm>
            <a:off x="2703922" y="3181587"/>
            <a:ext cx="216316" cy="188665"/>
          </a:xfrm>
          <a:prstGeom prst="star5">
            <a:avLst/>
          </a:prstGeom>
          <a:solidFill>
            <a:schemeClr val="bg1">
              <a:lumMod val="9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Star: 5 Points 77">
            <a:extLst>
              <a:ext uri="{FF2B5EF4-FFF2-40B4-BE49-F238E27FC236}">
                <a16:creationId xmlns:a16="http://schemas.microsoft.com/office/drawing/2014/main" id="{5E6C532E-DCE6-4B13-A810-B06B923B9083}"/>
              </a:ext>
            </a:extLst>
          </p:cNvPr>
          <p:cNvSpPr/>
          <p:nvPr/>
        </p:nvSpPr>
        <p:spPr>
          <a:xfrm>
            <a:off x="3641110" y="1861003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497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0CBE8D-8E8B-45AF-8B15-4A5EF9868006}"/>
</file>

<file path=customXml/itemProps2.xml><?xml version="1.0" encoding="utf-8"?>
<ds:datastoreItem xmlns:ds="http://schemas.openxmlformats.org/officeDocument/2006/customXml" ds:itemID="{EA728B58-601E-4027-AF0C-C2329912A9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6CA555-216C-4261-AF87-A8E955167736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96c62218-d085-4097-ae9c-d3a1c6eefef6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bf9d48c0-3fb6-4ed7-a7f5-694bb9231734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489</Words>
  <Application>Microsoft Office PowerPoint</Application>
  <PresentationFormat>On-screen Show (16:9)</PresentationFormat>
  <Paragraphs>128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Poppins Black</vt:lpstr>
      <vt:lpstr>Verdana</vt:lpstr>
      <vt:lpstr>Office Theme</vt:lpstr>
      <vt:lpstr>NG TRANSMISSION CHANGE HORIZON PLAN  0 - 2 YEARS FEB 2022 – FEB 2024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this template</dc:title>
  <dc:creator/>
  <cp:lastModifiedBy/>
  <cp:revision>24</cp:revision>
  <dcterms:created xsi:type="dcterms:W3CDTF">2020-08-12T15:25:03Z</dcterms:created>
  <dcterms:modified xsi:type="dcterms:W3CDTF">2022-02-28T11:56:54Z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0x010100BE4A46900855F54F8B1B4A69CC14CF6B</vt:lpwstr>
  </property>
  <property fmtid="{D5CDD505-2E9C-101B-9397-08002B2CF9AE}" pid="3" name="ppcDepartment">
    <vt:lpwstr>53;#Communications|4eb75792-310c-4340-9b16-fa97df071d2d</vt:lpwstr>
  </property>
  <property fmtid="{D5CDD505-2E9C-101B-9397-08002B2CF9AE}" pid="4" name="DocumentType">
    <vt:lpwstr>70;#Template|aa851b79-e671-40ab-aebb-d6113815f54a</vt:lpwstr>
  </property>
</Properties>
</file>