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40D1F5"/>
    <a:srgbClr val="FFFFFF"/>
    <a:srgbClr val="B1D6E8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4660"/>
  </p:normalViewPr>
  <p:slideViewPr>
    <p:cSldViewPr>
      <p:cViewPr varScale="1">
        <p:scale>
          <a:sx n="143" d="100"/>
          <a:sy n="143" d="100"/>
        </p:scale>
        <p:origin x="137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22/12/2021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DEC 2021 - DEC 2023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December 2021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99265"/>
              </p:ext>
            </p:extLst>
          </p:nvPr>
        </p:nvGraphicFramePr>
        <p:xfrm>
          <a:off x="35435" y="423474"/>
          <a:ext cx="9073004" cy="4640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50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517121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387735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620377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697923">
                  <a:extLst>
                    <a:ext uri="{9D8B030D-6E8A-4147-A177-3AD203B41FA5}">
                      <a16:colId xmlns:a16="http://schemas.microsoft.com/office/drawing/2014/main" val="1013881882"/>
                    </a:ext>
                  </a:extLst>
                </a:gridCol>
                <a:gridCol w="542830">
                  <a:extLst>
                    <a:ext uri="{9D8B030D-6E8A-4147-A177-3AD203B41FA5}">
                      <a16:colId xmlns:a16="http://schemas.microsoft.com/office/drawing/2014/main" val="1204433572"/>
                    </a:ext>
                  </a:extLst>
                </a:gridCol>
                <a:gridCol w="465282">
                  <a:extLst>
                    <a:ext uri="{9D8B030D-6E8A-4147-A177-3AD203B41FA5}">
                      <a16:colId xmlns:a16="http://schemas.microsoft.com/office/drawing/2014/main" val="3939180299"/>
                    </a:ext>
                  </a:extLst>
                </a:gridCol>
                <a:gridCol w="542830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542830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465282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465282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465282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465282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465282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387735">
                  <a:extLst>
                    <a:ext uri="{9D8B030D-6E8A-4147-A177-3AD203B41FA5}">
                      <a16:colId xmlns:a16="http://schemas.microsoft.com/office/drawing/2014/main" val="935912634"/>
                    </a:ext>
                  </a:extLst>
                </a:gridCol>
                <a:gridCol w="465282">
                  <a:extLst>
                    <a:ext uri="{9D8B030D-6E8A-4147-A177-3AD203B41FA5}">
                      <a16:colId xmlns:a16="http://schemas.microsoft.com/office/drawing/2014/main" val="4150331701"/>
                    </a:ext>
                  </a:extLst>
                </a:gridCol>
                <a:gridCol w="465282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465217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</a:tblGrid>
              <a:tr h="219947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2021-2023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2021</a:t>
                      </a: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+mj-lt"/>
                        </a:rPr>
                        <a:t>2022</a:t>
                      </a:r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>
                          <a:latin typeface="+mj-lt"/>
                        </a:rPr>
                        <a:t>2023</a:t>
                      </a:r>
                      <a:endParaRPr lang="en-GB" sz="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00137">
                <a:tc gridSpan="4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Dec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Feb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May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July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Sept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Oct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Nov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1226477">
                <a:tc rowSpan="6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– Gemini Spring 22 Release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899736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MOD0728B – UK Link &amp; Gemini Delivered as part of CP5341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34007"/>
                  </a:ext>
                </a:extLst>
              </a:tr>
              <a:tr h="651233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Reddy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58765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Manisha Bhardwaj 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458233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</a:t>
                      </a:r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 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35993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415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35492" y="135443"/>
            <a:ext cx="907300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DEC 2021 – DEC 2023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61673A-256D-413A-82BD-8F093CCF4BC8}"/>
              </a:ext>
            </a:extLst>
          </p:cNvPr>
          <p:cNvSpPr/>
          <p:nvPr/>
        </p:nvSpPr>
        <p:spPr>
          <a:xfrm>
            <a:off x="2208274" y="4788080"/>
            <a:ext cx="1717152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-Dec 21 to Feb  22 – Indicative timeline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61444-8B3D-4C24-9726-C4C09CA06D03}"/>
              </a:ext>
            </a:extLst>
          </p:cNvPr>
          <p:cNvSpPr/>
          <p:nvPr/>
        </p:nvSpPr>
        <p:spPr>
          <a:xfrm>
            <a:off x="2208274" y="3824323"/>
            <a:ext cx="3227822" cy="1923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May 22 – Indicative timeline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6C49C86-0901-406B-A649-F729671B5595}"/>
              </a:ext>
            </a:extLst>
          </p:cNvPr>
          <p:cNvSpPr/>
          <p:nvPr/>
        </p:nvSpPr>
        <p:spPr>
          <a:xfrm>
            <a:off x="2208274" y="2433482"/>
            <a:ext cx="699555" cy="1836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Gemini - Sept to Dec 21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215CD8-EA37-406B-9E2D-E8E3DBBA6E56}"/>
              </a:ext>
            </a:extLst>
          </p:cNvPr>
          <p:cNvSpPr/>
          <p:nvPr/>
        </p:nvSpPr>
        <p:spPr>
          <a:xfrm>
            <a:off x="2915816" y="4362668"/>
            <a:ext cx="2088232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Jan 22 to Apr 22 – Indicative timeline 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62428"/>
              </p:ext>
            </p:extLst>
          </p:nvPr>
        </p:nvGraphicFramePr>
        <p:xfrm>
          <a:off x="7417071" y="2758274"/>
          <a:ext cx="1597274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237234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227559"/>
              </p:ext>
            </p:extLst>
          </p:nvPr>
        </p:nvGraphicFramePr>
        <p:xfrm>
          <a:off x="7420437" y="4036080"/>
          <a:ext cx="1597274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97274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84866" y="297520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75032" y="3174816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72511" y="3402568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21111" y="3640392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86459" y="3804303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E4F754F1-1F25-48B7-AEC8-1E978DE115CB}"/>
              </a:ext>
            </a:extLst>
          </p:cNvPr>
          <p:cNvSpPr/>
          <p:nvPr/>
        </p:nvSpPr>
        <p:spPr>
          <a:xfrm>
            <a:off x="2843808" y="250721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46BE2BA7-799C-4D78-904F-1473ECADBE06}"/>
              </a:ext>
            </a:extLst>
          </p:cNvPr>
          <p:cNvSpPr/>
          <p:nvPr/>
        </p:nvSpPr>
        <p:spPr>
          <a:xfrm>
            <a:off x="5337801" y="3842541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D41975AC-282D-4975-9865-E29E1E8F3E54}"/>
              </a:ext>
            </a:extLst>
          </p:cNvPr>
          <p:cNvSpPr/>
          <p:nvPr/>
        </p:nvSpPr>
        <p:spPr>
          <a:xfrm>
            <a:off x="4905979" y="4390655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2E4731D2-B74D-4086-9A80-36BEF629DC26}"/>
              </a:ext>
            </a:extLst>
          </p:cNvPr>
          <p:cNvSpPr/>
          <p:nvPr/>
        </p:nvSpPr>
        <p:spPr>
          <a:xfrm>
            <a:off x="3827100" y="4830061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429449-4490-4938-8E4F-CA2249B296BB}"/>
              </a:ext>
            </a:extLst>
          </p:cNvPr>
          <p:cNvSpPr/>
          <p:nvPr/>
        </p:nvSpPr>
        <p:spPr>
          <a:xfrm>
            <a:off x="2223529" y="905093"/>
            <a:ext cx="692287" cy="193005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Analysis &amp; Design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Oct 21 – Dec 21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6098C4-2EA1-4124-899D-71EFD67A17F9}"/>
              </a:ext>
            </a:extLst>
          </p:cNvPr>
          <p:cNvSpPr/>
          <p:nvPr/>
        </p:nvSpPr>
        <p:spPr>
          <a:xfrm>
            <a:off x="2216261" y="1144950"/>
            <a:ext cx="2234382" cy="18856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Testing – Dec 21 to Mar 22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6A208D-CA0C-4245-AF27-A3FB96D5D69C}"/>
              </a:ext>
            </a:extLst>
          </p:cNvPr>
          <p:cNvSpPr/>
          <p:nvPr/>
        </p:nvSpPr>
        <p:spPr>
          <a:xfrm>
            <a:off x="4448354" y="1880014"/>
            <a:ext cx="1491798" cy="18856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– From Apr 22 to Jun 22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2ED7C9-2F66-4638-BBCD-C5B74E832A98}"/>
              </a:ext>
            </a:extLst>
          </p:cNvPr>
          <p:cNvSpPr/>
          <p:nvPr/>
        </p:nvSpPr>
        <p:spPr>
          <a:xfrm>
            <a:off x="4448354" y="1631441"/>
            <a:ext cx="521948" cy="20551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Change Deployment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 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D43E61-176D-4D86-97EB-AC3734FCD54D}"/>
              </a:ext>
            </a:extLst>
          </p:cNvPr>
          <p:cNvSpPr/>
          <p:nvPr/>
        </p:nvSpPr>
        <p:spPr>
          <a:xfrm>
            <a:off x="3925426" y="1378827"/>
            <a:ext cx="1044876" cy="2162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Pre-implementation/IDR 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 22 to Apr 22</a:t>
            </a:r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DCFF1C81-A858-4622-9B2B-B3709DE4B752}"/>
              </a:ext>
            </a:extLst>
          </p:cNvPr>
          <p:cNvSpPr/>
          <p:nvPr/>
        </p:nvSpPr>
        <p:spPr>
          <a:xfrm>
            <a:off x="2817521" y="937777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41BDB267-CA31-46AF-9B28-806A6957E091}"/>
              </a:ext>
            </a:extLst>
          </p:cNvPr>
          <p:cNvSpPr/>
          <p:nvPr/>
        </p:nvSpPr>
        <p:spPr>
          <a:xfrm>
            <a:off x="4336378" y="1160317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886092FA-4030-4BDC-9254-67B60184B344}"/>
              </a:ext>
            </a:extLst>
          </p:cNvPr>
          <p:cNvSpPr/>
          <p:nvPr/>
        </p:nvSpPr>
        <p:spPr>
          <a:xfrm>
            <a:off x="4905979" y="1657045"/>
            <a:ext cx="196651" cy="155922"/>
          </a:xfrm>
          <a:prstGeom prst="star5">
            <a:avLst>
              <a:gd name="adj" fmla="val 15414"/>
              <a:gd name="hf" fmla="val 105146"/>
              <a:gd name="vf" fmla="val 110557"/>
            </a:avLst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A104AE0E-A11F-4965-826A-B81DC6EA08B5}"/>
              </a:ext>
            </a:extLst>
          </p:cNvPr>
          <p:cNvSpPr/>
          <p:nvPr/>
        </p:nvSpPr>
        <p:spPr>
          <a:xfrm>
            <a:off x="5841826" y="1880013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5C9462F1-999D-4BA2-9F51-B1BB44A4400C}"/>
              </a:ext>
            </a:extLst>
          </p:cNvPr>
          <p:cNvSpPr/>
          <p:nvPr/>
        </p:nvSpPr>
        <p:spPr>
          <a:xfrm>
            <a:off x="4872007" y="141423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208274" y="3215359"/>
            <a:ext cx="2245089" cy="1923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Mar  22 – Indicative timeline</a:t>
            </a:r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F46DF4E-7292-4C3D-9F94-E83C63576EF5}"/>
              </a:ext>
            </a:extLst>
          </p:cNvPr>
          <p:cNvSpPr/>
          <p:nvPr/>
        </p:nvSpPr>
        <p:spPr>
          <a:xfrm>
            <a:off x="4349538" y="3226103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4D8CD8F7-D9CD-4852-A36B-3EB2683A7578}"/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6CA555-216C-4261-AF87-A8E95516773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96c62218-d085-4097-ae9c-d3a1c6eefef6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f9d48c0-3fb6-4ed7-a7f5-694bb9231734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On-screen Show (16:9)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Poppins Black</vt:lpstr>
      <vt:lpstr>Verdana</vt:lpstr>
      <vt:lpstr>Office Theme</vt:lpstr>
      <vt:lpstr>NG TRANSMISSION CHANGE HORIZON PLAN  0 - 2 YEARS DEC 2021 - DEC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2021-12-22T10:15:44Z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