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885" r:id="rId5"/>
    <p:sldId id="884"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Orsler, Paul" initials="OP" lastIdx="7" clrIdx="6">
    <p:extLst>
      <p:ext uri="{19B8F6BF-5375-455C-9EA6-DF929625EA0E}">
        <p15:presenceInfo xmlns:p15="http://schemas.microsoft.com/office/powerpoint/2012/main" userId="S::paul.orsler@xoserve.com::0fe27abf-47b1-4035-89e4-039935425a3c"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12" clrIdx="1">
    <p:extLst>
      <p:ext uri="{19B8F6BF-5375-455C-9EA6-DF929625EA0E}">
        <p15:presenceInfo xmlns:p15="http://schemas.microsoft.com/office/powerpoint/2012/main" userId="S-1-5-21-4145888014-839675345-3125187760-6243" providerId="AD"/>
      </p:ext>
    </p:extLst>
  </p:cmAuthor>
  <p:cmAuthor id="3" name="Chris Silk" initials="CS" lastIdx="8" clrIdx="2">
    <p:extLst>
      <p:ext uri="{19B8F6BF-5375-455C-9EA6-DF929625EA0E}">
        <p15:presenceInfo xmlns:p15="http://schemas.microsoft.com/office/powerpoint/2012/main" userId="S-1-5-21-4145888014-839675345-3125187760-5160" providerId="AD"/>
      </p:ext>
    </p:extLst>
  </p:cmAuthor>
  <p:cmAuthor id="4" name="Tambe, Surfaraz" initials="TS" lastIdx="12"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Rigby, James" initials="RJ [2]" lastIdx="2" clrIdx="5">
    <p:extLst>
      <p:ext uri="{19B8F6BF-5375-455C-9EA6-DF929625EA0E}">
        <p15:presenceInfo xmlns:p15="http://schemas.microsoft.com/office/powerpoint/2012/main" userId="S::james.rigby@xoserve.com::7ade5d71-70eb-452f-8090-262cd4d9bd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CCFF99"/>
    <a:srgbClr val="9CCB3B"/>
    <a:srgbClr val="FFBF00"/>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EF58AF-7103-405E-BCFF-F43E131E027F}" v="9" dt="2021-03-29T14:44:49.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108" d="100"/>
          <a:sy n="108" d="100"/>
        </p:scale>
        <p:origin x="73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Taggart" userId="4f8aad94-55b7-4ba6-8498-7cad127c11eb" providerId="ADAL" clId="{FDEF58AF-7103-405E-BCFF-F43E131E027F}"/>
    <pc:docChg chg="modSld">
      <pc:chgData name="Rachel Taggart" userId="4f8aad94-55b7-4ba6-8498-7cad127c11eb" providerId="ADAL" clId="{FDEF58AF-7103-405E-BCFF-F43E131E027F}" dt="2021-03-29T14:44:49.492" v="8" actId="20577"/>
      <pc:docMkLst>
        <pc:docMk/>
      </pc:docMkLst>
      <pc:sldChg chg="modSp">
        <pc:chgData name="Rachel Taggart" userId="4f8aad94-55b7-4ba6-8498-7cad127c11eb" providerId="ADAL" clId="{FDEF58AF-7103-405E-BCFF-F43E131E027F}" dt="2021-03-29T14:44:39.063" v="2" actId="20577"/>
        <pc:sldMkLst>
          <pc:docMk/>
          <pc:sldMk cId="621736999" sldId="884"/>
        </pc:sldMkLst>
        <pc:spChg chg="mod">
          <ac:chgData name="Rachel Taggart" userId="4f8aad94-55b7-4ba6-8498-7cad127c11eb" providerId="ADAL" clId="{FDEF58AF-7103-405E-BCFF-F43E131E027F}" dt="2021-03-29T14:44:39.063" v="2" actId="20577"/>
          <ac:spMkLst>
            <pc:docMk/>
            <pc:sldMk cId="621736999" sldId="884"/>
            <ac:spMk id="2" creationId="{3BBF64D1-DD4B-479C-8274-060EA4CFB223}"/>
          </ac:spMkLst>
        </pc:spChg>
      </pc:sldChg>
      <pc:sldChg chg="modSp">
        <pc:chgData name="Rachel Taggart" userId="4f8aad94-55b7-4ba6-8498-7cad127c11eb" providerId="ADAL" clId="{FDEF58AF-7103-405E-BCFF-F43E131E027F}" dt="2021-03-29T14:44:49.492" v="8" actId="20577"/>
        <pc:sldMkLst>
          <pc:docMk/>
          <pc:sldMk cId="802603099" sldId="885"/>
        </pc:sldMkLst>
        <pc:spChg chg="mod">
          <ac:chgData name="Rachel Taggart" userId="4f8aad94-55b7-4ba6-8498-7cad127c11eb" providerId="ADAL" clId="{FDEF58AF-7103-405E-BCFF-F43E131E027F}" dt="2021-03-29T14:44:49.492" v="8" actId="20577"/>
          <ac:spMkLst>
            <pc:docMk/>
            <pc:sldMk cId="802603099" sldId="885"/>
            <ac:spMk id="2" creationId="{3BBF64D1-DD4B-479C-8274-060EA4CFB22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29/03/2021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160808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0" y="39470"/>
            <a:ext cx="9144000" cy="637580"/>
          </a:xfrm>
        </p:spPr>
        <p:txBody>
          <a:bodyPr>
            <a:noAutofit/>
          </a:bodyPr>
          <a:lstStyle/>
          <a:p>
            <a:r>
              <a:rPr lang="en-GB" sz="1800" dirty="0"/>
              <a:t>June 20 Major Release - Lessons Learned</a:t>
            </a:r>
            <a:endParaRPr lang="en-GB" sz="1700" dirty="0"/>
          </a:p>
        </p:txBody>
      </p:sp>
      <p:sp>
        <p:nvSpPr>
          <p:cNvPr id="3" name="TextBox 2">
            <a:extLst>
              <a:ext uri="{FF2B5EF4-FFF2-40B4-BE49-F238E27FC236}">
                <a16:creationId xmlns:a16="http://schemas.microsoft.com/office/drawing/2014/main" id="{A05ADCE8-D537-4B38-8C22-780A7D963F41}"/>
              </a:ext>
            </a:extLst>
          </p:cNvPr>
          <p:cNvSpPr txBox="1"/>
          <p:nvPr/>
        </p:nvSpPr>
        <p:spPr>
          <a:xfrm>
            <a:off x="215516" y="704529"/>
            <a:ext cx="8712968" cy="3877985"/>
          </a:xfrm>
          <a:prstGeom prst="rect">
            <a:avLst/>
          </a:prstGeom>
          <a:noFill/>
        </p:spPr>
        <p:txBody>
          <a:bodyPr wrap="square" rtlCol="0">
            <a:spAutoFit/>
          </a:bodyPr>
          <a:lstStyle/>
          <a:p>
            <a:r>
              <a:rPr lang="en-US" sz="1200" u="sng" dirty="0"/>
              <a:t>Scope &amp; Cost</a:t>
            </a:r>
          </a:p>
          <a:p>
            <a:pPr marL="628650" lvl="1" indent="-171450">
              <a:buFont typeface="Arial" panose="020B0604020202020204" pitchFamily="34" charset="0"/>
              <a:buChar char="•"/>
            </a:pPr>
            <a:r>
              <a:rPr lang="en-US" sz="1200" dirty="0"/>
              <a:t>The scope </a:t>
            </a:r>
            <a:r>
              <a:rPr lang="en-GB" sz="1200" dirty="0"/>
              <a:t>of the release was not confirmed prior to the start of design resulting in changes being descoped after design works had already been started.</a:t>
            </a:r>
          </a:p>
          <a:p>
            <a:pPr marL="171450" indent="-171450">
              <a:buFont typeface="Arial" panose="020B0604020202020204" pitchFamily="34" charset="0"/>
              <a:buChar char="•"/>
            </a:pPr>
            <a:endParaRPr lang="en-GB" sz="1200" dirty="0"/>
          </a:p>
          <a:p>
            <a:pPr marL="628650" lvl="1" indent="-171450">
              <a:buFont typeface="Arial" panose="020B0604020202020204" pitchFamily="34" charset="0"/>
              <a:buChar char="•"/>
            </a:pPr>
            <a:r>
              <a:rPr lang="en-GB" sz="1200" dirty="0"/>
              <a:t>The final costs </a:t>
            </a:r>
            <a:r>
              <a:rPr lang="en-US" sz="1200" dirty="0"/>
              <a:t>for each of the changes were considerably higher than the initial costs quoted during capture (particularly for xrn4850).  The capture process has been revisited to provide T-shirt size costings that aim to accurately reflect the complexity of the changes going forward with the BER providing final costs for scope of delivery.</a:t>
            </a:r>
          </a:p>
          <a:p>
            <a:endParaRPr lang="en-US" sz="1200" dirty="0"/>
          </a:p>
          <a:p>
            <a:r>
              <a:rPr lang="en-US" sz="1200" u="sng" dirty="0"/>
              <a:t>Non Functional Requirements</a:t>
            </a:r>
          </a:p>
          <a:p>
            <a:pPr marL="628650" lvl="1" indent="-171450">
              <a:buFont typeface="Arial" panose="020B0604020202020204" pitchFamily="34" charset="0"/>
              <a:buChar char="•"/>
            </a:pPr>
            <a:r>
              <a:rPr lang="en-US" sz="1200" dirty="0"/>
              <a:t>The volume impact, daily limits, managing bulk uploads were not fully identified in the requirements and also this could have been communicated earlier in the process.  This caused timeline extensions and additional cost for Shippers who were ready to send bulk CNC files. X</a:t>
            </a:r>
            <a:r>
              <a:rPr lang="en-GB" sz="1200" dirty="0" err="1"/>
              <a:t>oserve</a:t>
            </a:r>
            <a:r>
              <a:rPr lang="en-GB" sz="1200" dirty="0"/>
              <a:t> was able to increase the capacity of CNC batch processing enabling processing of larger CNC file volumes per day without impacting BAU processes.</a:t>
            </a:r>
          </a:p>
          <a:p>
            <a:endParaRPr lang="en-US" sz="1400" dirty="0"/>
          </a:p>
          <a:p>
            <a:r>
              <a:rPr lang="en-GB" sz="1200" u="sng" dirty="0"/>
              <a:t>Training</a:t>
            </a:r>
          </a:p>
          <a:p>
            <a:pPr marL="628650" lvl="1" indent="-171450">
              <a:buFont typeface="Arial" panose="020B0604020202020204" pitchFamily="34" charset="0"/>
              <a:buChar char="•"/>
            </a:pPr>
            <a:r>
              <a:rPr lang="en-GB" sz="1200" dirty="0"/>
              <a:t>Positive feedback was received from the industry for the external training provided however it was noted that it is sometimes difficult to target the correct external stakeholders in such sessions therefore limiting the audience.  Following Go Live, additional sessions have been held with specific stakeholders.</a:t>
            </a:r>
          </a:p>
          <a:p>
            <a:endParaRPr lang="en-US" sz="1400" dirty="0"/>
          </a:p>
          <a:p>
            <a:endParaRPr lang="en-US" sz="1400" dirty="0"/>
          </a:p>
        </p:txBody>
      </p:sp>
    </p:spTree>
    <p:extLst>
      <p:ext uri="{BB962C8B-B14F-4D97-AF65-F5344CB8AC3E}">
        <p14:creationId xmlns:p14="http://schemas.microsoft.com/office/powerpoint/2010/main" val="802603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0" y="39470"/>
            <a:ext cx="9144000" cy="637580"/>
          </a:xfrm>
        </p:spPr>
        <p:txBody>
          <a:bodyPr>
            <a:noAutofit/>
          </a:bodyPr>
          <a:lstStyle/>
          <a:p>
            <a:r>
              <a:rPr lang="en-GB" sz="1800" dirty="0"/>
              <a:t>June 20 Major Release - Lessons Learned</a:t>
            </a:r>
            <a:endParaRPr lang="en-GB" sz="1700" dirty="0"/>
          </a:p>
        </p:txBody>
      </p:sp>
      <p:sp>
        <p:nvSpPr>
          <p:cNvPr id="3" name="TextBox 2">
            <a:extLst>
              <a:ext uri="{FF2B5EF4-FFF2-40B4-BE49-F238E27FC236}">
                <a16:creationId xmlns:a16="http://schemas.microsoft.com/office/drawing/2014/main" id="{0F5B8A24-FF31-4102-901F-9E169C7E501A}"/>
              </a:ext>
            </a:extLst>
          </p:cNvPr>
          <p:cNvSpPr txBox="1"/>
          <p:nvPr/>
        </p:nvSpPr>
        <p:spPr>
          <a:xfrm>
            <a:off x="179512" y="555526"/>
            <a:ext cx="8784976" cy="4708981"/>
          </a:xfrm>
          <a:prstGeom prst="rect">
            <a:avLst/>
          </a:prstGeom>
          <a:noFill/>
        </p:spPr>
        <p:txBody>
          <a:bodyPr wrap="square" rtlCol="0">
            <a:spAutoFit/>
          </a:bodyPr>
          <a:lstStyle/>
          <a:p>
            <a:r>
              <a:rPr lang="en-GB" sz="1200" u="sng" dirty="0"/>
              <a:t>File Formats</a:t>
            </a:r>
          </a:p>
          <a:p>
            <a:pPr marL="628650" lvl="1" indent="-171450">
              <a:buFont typeface="Arial" panose="020B0604020202020204" pitchFamily="34" charset="0"/>
              <a:buChar char="•"/>
            </a:pPr>
            <a:r>
              <a:rPr lang="en-GB" sz="1200" dirty="0"/>
              <a:t>Change Packs and training material to be enhanced to provide best practice examples of file formats.  This will also include examples of an incorrect file format where the system would reject and the reasons why</a:t>
            </a:r>
          </a:p>
          <a:p>
            <a:pPr marL="171450" indent="-171450">
              <a:buFont typeface="Arial" panose="020B0604020202020204" pitchFamily="34" charset="0"/>
              <a:buChar char="•"/>
            </a:pPr>
            <a:endParaRPr lang="en-GB" sz="1200" dirty="0"/>
          </a:p>
          <a:p>
            <a:pPr marL="628650" lvl="1" indent="-171450">
              <a:buFont typeface="Arial" panose="020B0604020202020204" pitchFamily="34" charset="0"/>
              <a:buChar char="•"/>
            </a:pPr>
            <a:r>
              <a:rPr lang="en-US" sz="1200" dirty="0"/>
              <a:t>There were inputs needed or clarification required by Xoserve, which were not available at the start. For example, the CNF file formats (S66 record) were interpreted differently by different Shippers which led to unnecessary rejections immediately following implementation. At the earliest opportunity provide example files to the industry to avoid potential rework</a:t>
            </a:r>
          </a:p>
          <a:p>
            <a:pPr marL="171450" indent="-171450">
              <a:buFont typeface="Arial" panose="020B0604020202020204" pitchFamily="34" charset="0"/>
              <a:buChar char="•"/>
            </a:pPr>
            <a:endParaRPr lang="en-US" sz="1200" dirty="0"/>
          </a:p>
          <a:p>
            <a:r>
              <a:rPr lang="en-GB" sz="1200" u="sng" dirty="0"/>
              <a:t>Market Trials</a:t>
            </a:r>
          </a:p>
          <a:p>
            <a:pPr marL="628650" lvl="1" indent="-171450">
              <a:buFont typeface="Arial" panose="020B0604020202020204" pitchFamily="34" charset="0"/>
              <a:buChar char="•"/>
            </a:pPr>
            <a:r>
              <a:rPr lang="en-GB" sz="1200" dirty="0"/>
              <a:t>Shipper participation in Market Trials was discussed at ChMC and DSG and recommended by Xoserve. Had shippers been able to participate in Market Trials to enable cross party testing to ensure all new file formats are fully tested (both submission and response/rejections files), this could have eliminated some of the issues experienced post-go-live</a:t>
            </a:r>
            <a:endParaRPr lang="en-US" sz="1200" dirty="0"/>
          </a:p>
          <a:p>
            <a:pPr marL="171450" indent="-171450">
              <a:buFont typeface="Arial" panose="020B0604020202020204" pitchFamily="34" charset="0"/>
              <a:buChar char="•"/>
            </a:pPr>
            <a:endParaRPr lang="en-GB" sz="1200" dirty="0"/>
          </a:p>
          <a:p>
            <a:pPr marL="628650" lvl="1" indent="-171450">
              <a:buFont typeface="Arial" panose="020B0604020202020204" pitchFamily="34" charset="0"/>
              <a:buChar char="•"/>
            </a:pPr>
            <a:r>
              <a:rPr lang="en-US" sz="1200" dirty="0"/>
              <a:t>Network participants praised the Market Trials test phase. They were able to test the new functionality end to end and it gave them the opportunity to identify some additional requirements to improve the service which Xoserve are now assessing.  However this test phase was not able to test the CNC shipper file flows which led to issues being experienced post go-live</a:t>
            </a:r>
          </a:p>
          <a:p>
            <a:endParaRPr lang="en-GB" sz="1200" dirty="0"/>
          </a:p>
          <a:p>
            <a:r>
              <a:rPr lang="en-GB" sz="1200" u="sng" dirty="0"/>
              <a:t>Other</a:t>
            </a:r>
          </a:p>
          <a:p>
            <a:pPr marL="628650" lvl="1" indent="-171450">
              <a:buFont typeface="Arial" panose="020B0604020202020204" pitchFamily="34" charset="0"/>
              <a:buChar char="•"/>
            </a:pPr>
            <a:r>
              <a:rPr lang="en-GB" sz="1200" dirty="0"/>
              <a:t>The Commercial, Legal, Security and Architecture activities involved in implementing a new service requires far more time and diligence than a standard Major Release timeline allows, therefore if a new service is required in the future, to delivery outside of a major release should be explored</a:t>
            </a:r>
          </a:p>
          <a:p>
            <a:endParaRPr lang="en-GB" sz="1200" dirty="0"/>
          </a:p>
        </p:txBody>
      </p:sp>
    </p:spTree>
    <p:extLst>
      <p:ext uri="{BB962C8B-B14F-4D97-AF65-F5344CB8AC3E}">
        <p14:creationId xmlns:p14="http://schemas.microsoft.com/office/powerpoint/2010/main" val="62173699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schemas.microsoft.com/office/infopath/2007/PartnerControls"/>
    <ds:schemaRef ds:uri="http://schemas.microsoft.com/office/2006/documentManagement/types"/>
    <ds:schemaRef ds:uri="http://www.w3.org/XML/1998/namespace"/>
    <ds:schemaRef ds:uri="http://schemas.microsoft.com/office/2006/metadata/properties"/>
    <ds:schemaRef ds:uri="http://purl.org/dc/terms/"/>
    <ds:schemaRef ds:uri="103fba77-31dd-4780-83f9-c54f26c3a260"/>
    <ds:schemaRef ds:uri="http://purl.org/dc/elements/1.1/"/>
    <ds:schemaRef ds:uri="http://schemas.openxmlformats.org/package/2006/metadata/core-properties"/>
    <ds:schemaRef ds:uri="11f1cc19-a6a2-4477-822b-8358f9edc374"/>
    <ds:schemaRef ds:uri="http://purl.org/dc/dcmitype/"/>
  </ds:schemaRefs>
</ds:datastoreItem>
</file>

<file path=customXml/itemProps3.xml><?xml version="1.0" encoding="utf-8"?>
<ds:datastoreItem xmlns:ds="http://schemas.openxmlformats.org/officeDocument/2006/customXml" ds:itemID="{8969C3CD-D18B-482B-9CA4-4E6875140E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38616</TotalTime>
  <Words>497</Words>
  <Application>Microsoft Office PowerPoint</Application>
  <PresentationFormat>On-screen Show (16:9)</PresentationFormat>
  <Paragraphs>25</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June 20 Major Release - Lessons Learned</vt:lpstr>
      <vt:lpstr>June 20 Major Release - Lessons Learned</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852</cp:revision>
  <dcterms:created xsi:type="dcterms:W3CDTF">2018-09-02T17:12:15Z</dcterms:created>
  <dcterms:modified xsi:type="dcterms:W3CDTF">2021-03-29T14:44:56Z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