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463" r:id="rId5"/>
    <p:sldId id="464" r:id="rId6"/>
    <p:sldId id="466" r:id="rId7"/>
    <p:sldId id="4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nne Williams" initials="JW" lastIdx="1" clrIdx="0">
    <p:extLst>
      <p:ext uri="{19B8F6BF-5375-455C-9EA6-DF929625EA0E}">
        <p15:presenceInfo xmlns:p15="http://schemas.microsoft.com/office/powerpoint/2012/main" userId="S::Joanne.Williams@xoserve.com::d39fd7a2-e977-4005-a1b8-665cd7ce1fbd" providerId="AD"/>
      </p:ext>
    </p:extLst>
  </p:cmAuthor>
  <p:cmAuthor id="2" name="Harris, Simon" initials="HS" lastIdx="5" clrIdx="1">
    <p:extLst>
      <p:ext uri="{19B8F6BF-5375-455C-9EA6-DF929625EA0E}">
        <p15:presenceInfo xmlns:p15="http://schemas.microsoft.com/office/powerpoint/2012/main" userId="S::simon.harris@xoserve.com::141bd518-a903-4682-a1d6-6717e25c60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87415C-CA2E-4C89-8733-0979EA2BB5FA}" v="9" dt="2021-06-07T11:02:57.8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ne Williams" userId="d39fd7a2-e977-4005-a1b8-665cd7ce1fbd" providerId="ADAL" clId="{A4622B42-D110-4E7B-A812-4942B10C5AB2}"/>
    <pc:docChg chg="custSel addSld delSld modSld sldOrd">
      <pc:chgData name="Joanne Williams" userId="d39fd7a2-e977-4005-a1b8-665cd7ce1fbd" providerId="ADAL" clId="{A4622B42-D110-4E7B-A812-4942B10C5AB2}" dt="2021-06-07T11:38:05.364" v="1690" actId="20577"/>
      <pc:docMkLst>
        <pc:docMk/>
      </pc:docMkLst>
      <pc:sldChg chg="modSp">
        <pc:chgData name="Joanne Williams" userId="d39fd7a2-e977-4005-a1b8-665cd7ce1fbd" providerId="ADAL" clId="{A4622B42-D110-4E7B-A812-4942B10C5AB2}" dt="2021-06-07T10:43:57.729" v="541" actId="20577"/>
        <pc:sldMkLst>
          <pc:docMk/>
          <pc:sldMk cId="575992599" sldId="464"/>
        </pc:sldMkLst>
        <pc:graphicFrameChg chg="mod modGraphic">
          <ac:chgData name="Joanne Williams" userId="d39fd7a2-e977-4005-a1b8-665cd7ce1fbd" providerId="ADAL" clId="{A4622B42-D110-4E7B-A812-4942B10C5AB2}" dt="2021-06-07T10:43:57.729" v="541" actId="20577"/>
          <ac:graphicFrameMkLst>
            <pc:docMk/>
            <pc:sldMk cId="575992599" sldId="464"/>
            <ac:graphicFrameMk id="4" creationId="{CEEA4514-D8BB-4490-B1C9-DBD08D5EA15A}"/>
          </ac:graphicFrameMkLst>
        </pc:graphicFrameChg>
      </pc:sldChg>
      <pc:sldChg chg="modSp ord">
        <pc:chgData name="Joanne Williams" userId="d39fd7a2-e977-4005-a1b8-665cd7ce1fbd" providerId="ADAL" clId="{A4622B42-D110-4E7B-A812-4942B10C5AB2}" dt="2021-06-07T11:38:05.364" v="1690" actId="20577"/>
        <pc:sldMkLst>
          <pc:docMk/>
          <pc:sldMk cId="350163824" sldId="466"/>
        </pc:sldMkLst>
        <pc:spChg chg="mod">
          <ac:chgData name="Joanne Williams" userId="d39fd7a2-e977-4005-a1b8-665cd7ce1fbd" providerId="ADAL" clId="{A4622B42-D110-4E7B-A812-4942B10C5AB2}" dt="2021-06-07T11:37:50.678" v="1666" actId="20577"/>
          <ac:spMkLst>
            <pc:docMk/>
            <pc:sldMk cId="350163824" sldId="466"/>
            <ac:spMk id="2" creationId="{75F19EE8-4196-4F44-B753-FF5BE318FADA}"/>
          </ac:spMkLst>
        </pc:spChg>
        <pc:graphicFrameChg chg="mod modGraphic">
          <ac:chgData name="Joanne Williams" userId="d39fd7a2-e977-4005-a1b8-665cd7ce1fbd" providerId="ADAL" clId="{A4622B42-D110-4E7B-A812-4942B10C5AB2}" dt="2021-06-07T11:38:05.364" v="1690" actId="20577"/>
          <ac:graphicFrameMkLst>
            <pc:docMk/>
            <pc:sldMk cId="350163824" sldId="466"/>
            <ac:graphicFrameMk id="4" creationId="{11EA5446-C773-4F52-B605-AD3C0AFFC8B3}"/>
          </ac:graphicFrameMkLst>
        </pc:graphicFrameChg>
      </pc:sldChg>
      <pc:sldChg chg="modSp new add del">
        <pc:chgData name="Joanne Williams" userId="d39fd7a2-e977-4005-a1b8-665cd7ce1fbd" providerId="ADAL" clId="{A4622B42-D110-4E7B-A812-4942B10C5AB2}" dt="2021-06-07T10:53:46.441" v="1312" actId="47"/>
        <pc:sldMkLst>
          <pc:docMk/>
          <pc:sldMk cId="2064168681" sldId="467"/>
        </pc:sldMkLst>
        <pc:spChg chg="mod">
          <ac:chgData name="Joanne Williams" userId="d39fd7a2-e977-4005-a1b8-665cd7ce1fbd" providerId="ADAL" clId="{A4622B42-D110-4E7B-A812-4942B10C5AB2}" dt="2021-06-07T10:52:43.529" v="1295" actId="21"/>
          <ac:spMkLst>
            <pc:docMk/>
            <pc:sldMk cId="2064168681" sldId="467"/>
            <ac:spMk id="2" creationId="{3777BE5A-859E-4AE5-B9BA-7011DF4A4CD6}"/>
          </ac:spMkLst>
        </pc:spChg>
        <pc:spChg chg="mod">
          <ac:chgData name="Joanne Williams" userId="d39fd7a2-e977-4005-a1b8-665cd7ce1fbd" providerId="ADAL" clId="{A4622B42-D110-4E7B-A812-4942B10C5AB2}" dt="2021-06-07T10:52:33.052" v="1292" actId="27636"/>
          <ac:spMkLst>
            <pc:docMk/>
            <pc:sldMk cId="2064168681" sldId="467"/>
            <ac:spMk id="3" creationId="{DABFE680-BAD5-4153-9C09-CDDDA8568ADA}"/>
          </ac:spMkLst>
        </pc:spChg>
      </pc:sldChg>
      <pc:sldChg chg="modSp add">
        <pc:chgData name="Joanne Williams" userId="d39fd7a2-e977-4005-a1b8-665cd7ce1fbd" providerId="ADAL" clId="{A4622B42-D110-4E7B-A812-4942B10C5AB2}" dt="2021-06-07T11:14:15.013" v="1632" actId="20577"/>
        <pc:sldMkLst>
          <pc:docMk/>
          <pc:sldMk cId="98529770" sldId="468"/>
        </pc:sldMkLst>
        <pc:spChg chg="mod">
          <ac:chgData name="Joanne Williams" userId="d39fd7a2-e977-4005-a1b8-665cd7ce1fbd" providerId="ADAL" clId="{A4622B42-D110-4E7B-A812-4942B10C5AB2}" dt="2021-06-07T10:52:47.587" v="1296"/>
          <ac:spMkLst>
            <pc:docMk/>
            <pc:sldMk cId="98529770" sldId="468"/>
            <ac:spMk id="2" creationId="{75F19EE8-4196-4F44-B753-FF5BE318FADA}"/>
          </ac:spMkLst>
        </pc:spChg>
        <pc:graphicFrameChg chg="mod modGraphic">
          <ac:chgData name="Joanne Williams" userId="d39fd7a2-e977-4005-a1b8-665cd7ce1fbd" providerId="ADAL" clId="{A4622B42-D110-4E7B-A812-4942B10C5AB2}" dt="2021-06-07T11:14:15.013" v="1632" actId="20577"/>
          <ac:graphicFrameMkLst>
            <pc:docMk/>
            <pc:sldMk cId="98529770" sldId="468"/>
            <ac:graphicFrameMk id="4" creationId="{11EA5446-C773-4F52-B605-AD3C0AFFC8B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D8C08B-6156-46E4-A4EC-B29EB368C430}" type="datetimeFigureOut">
              <a:rPr lang="en-GB" smtClean="0"/>
              <a:t>07/06/2021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31FE-D110-4BE8-B28F-208BC0F469B6}" type="slidenum">
              <a:rPr lang="en-GB" smtClean="0"/>
              <a:t>‹#›</a:t>
            </a:fld>
            <a:endParaRPr lang="en-GB"/>
          </a:p>
        </p:txBody>
      </p:sp>
    </p:spTree>
    <p:extLst>
      <p:ext uri="{BB962C8B-B14F-4D97-AF65-F5344CB8AC3E}">
        <p14:creationId xmlns:p14="http://schemas.microsoft.com/office/powerpoint/2010/main" val="1080853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2788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281195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20056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93870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62256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177836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9123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187238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4000757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23619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01FE292-CD4F-49F5-927E-B85C8C296F4B}"/>
              </a:ext>
            </a:extLst>
          </p:cNvPr>
          <p:cNvSpPr>
            <a:spLocks noGrp="1"/>
          </p:cNvSpPr>
          <p:nvPr>
            <p:ph type="ctrTitle"/>
          </p:nvPr>
        </p:nvSpPr>
        <p:spPr/>
        <p:txBody>
          <a:bodyPr/>
          <a:lstStyle/>
          <a:p>
            <a:r>
              <a:rPr lang="en-GB"/>
              <a:t>CMS Rebuild Update</a:t>
            </a:r>
          </a:p>
        </p:txBody>
      </p:sp>
      <p:sp>
        <p:nvSpPr>
          <p:cNvPr id="5" name="Subtitle 4">
            <a:extLst>
              <a:ext uri="{FF2B5EF4-FFF2-40B4-BE49-F238E27FC236}">
                <a16:creationId xmlns:a16="http://schemas.microsoft.com/office/drawing/2014/main" id="{F2593A0D-9414-4F66-A28B-C8A2F59EF164}"/>
              </a:ext>
            </a:extLst>
          </p:cNvPr>
          <p:cNvSpPr>
            <a:spLocks noGrp="1"/>
          </p:cNvSpPr>
          <p:nvPr>
            <p:ph type="subTitle" idx="1"/>
          </p:nvPr>
        </p:nvSpPr>
        <p:spPr/>
        <p:txBody>
          <a:bodyPr vert="horz" lIns="91440" tIns="45720" rIns="91440" bIns="45720" rtlCol="0" anchor="t">
            <a:normAutofit/>
          </a:bodyPr>
          <a:lstStyle/>
          <a:p>
            <a:r>
              <a:rPr lang="en-GB" sz="3450">
                <a:latin typeface="Arial"/>
                <a:cs typeface="Arial"/>
              </a:rPr>
              <a:t>June Updates</a:t>
            </a:r>
            <a:endParaRPr lang="en-GB"/>
          </a:p>
          <a:p>
            <a:r>
              <a:rPr lang="en-GB"/>
              <a:t>Jo Williams</a:t>
            </a:r>
          </a:p>
        </p:txBody>
      </p:sp>
    </p:spTree>
    <p:extLst>
      <p:ext uri="{BB962C8B-B14F-4D97-AF65-F5344CB8AC3E}">
        <p14:creationId xmlns:p14="http://schemas.microsoft.com/office/powerpoint/2010/main" val="121013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267AF-E9E0-48CA-8B54-175895CFFC79}"/>
              </a:ext>
            </a:extLst>
          </p:cNvPr>
          <p:cNvSpPr>
            <a:spLocks noGrp="1"/>
          </p:cNvSpPr>
          <p:nvPr>
            <p:ph type="title"/>
          </p:nvPr>
        </p:nvSpPr>
        <p:spPr/>
        <p:txBody>
          <a:bodyPr/>
          <a:lstStyle/>
          <a:p>
            <a:r>
              <a:rPr lang="en-GB"/>
              <a:t>CMS Rebuild - Progress to date</a:t>
            </a:r>
          </a:p>
        </p:txBody>
      </p:sp>
      <p:graphicFrame>
        <p:nvGraphicFramePr>
          <p:cNvPr id="4" name="Table 3">
            <a:extLst>
              <a:ext uri="{FF2B5EF4-FFF2-40B4-BE49-F238E27FC236}">
                <a16:creationId xmlns:a16="http://schemas.microsoft.com/office/drawing/2014/main" id="{CEEA4514-D8BB-4490-B1C9-DBD08D5EA15A}"/>
              </a:ext>
            </a:extLst>
          </p:cNvPr>
          <p:cNvGraphicFramePr>
            <a:graphicFrameLocks noGrp="1"/>
          </p:cNvGraphicFramePr>
          <p:nvPr>
            <p:extLst>
              <p:ext uri="{D42A27DB-BD31-4B8C-83A1-F6EECF244321}">
                <p14:modId xmlns:p14="http://schemas.microsoft.com/office/powerpoint/2010/main" val="2532369992"/>
              </p:ext>
            </p:extLst>
          </p:nvPr>
        </p:nvGraphicFramePr>
        <p:xfrm>
          <a:off x="200026" y="898284"/>
          <a:ext cx="11781442" cy="5795079"/>
        </p:xfrm>
        <a:graphic>
          <a:graphicData uri="http://schemas.openxmlformats.org/drawingml/2006/table">
            <a:tbl>
              <a:tblPr firstRow="1" bandRow="1">
                <a:tableStyleId>{5C22544A-7EE6-4342-B048-85BDC9FD1C3A}</a:tableStyleId>
              </a:tblPr>
              <a:tblGrid>
                <a:gridCol w="11781442">
                  <a:extLst>
                    <a:ext uri="{9D8B030D-6E8A-4147-A177-3AD203B41FA5}">
                      <a16:colId xmlns:a16="http://schemas.microsoft.com/office/drawing/2014/main" val="429621566"/>
                    </a:ext>
                  </a:extLst>
                </a:gridCol>
              </a:tblGrid>
              <a:tr h="408418">
                <a:tc>
                  <a:txBody>
                    <a:bodyPr/>
                    <a:lstStyle/>
                    <a:p>
                      <a:r>
                        <a:rPr lang="en-GB" sz="1600">
                          <a:solidFill>
                            <a:schemeClr val="bg1"/>
                          </a:solidFill>
                        </a:rPr>
                        <a:t>Summary of progress to date </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5386661">
                <a:tc>
                  <a:txBody>
                    <a:bodyPr/>
                    <a:lstStyle/>
                    <a:p>
                      <a:pPr marL="171450" indent="-171450">
                        <a:buFont typeface="Arial" panose="020B0604020202020204" pitchFamily="34" charset="0"/>
                        <a:buChar char="•"/>
                      </a:pPr>
                      <a:r>
                        <a:rPr lang="en-GB" sz="1400" dirty="0">
                          <a:solidFill>
                            <a:schemeClr val="tx1"/>
                          </a:solidFill>
                          <a:latin typeface="Calibri"/>
                          <a:cs typeface="Calibri"/>
                        </a:rPr>
                        <a:t>Of the five options provided, we have now shortlisted two options to take forward</a:t>
                      </a:r>
                    </a:p>
                    <a:p>
                      <a:pPr marL="0" indent="0">
                        <a:buFont typeface="Arial" panose="020B0604020202020204" pitchFamily="34" charset="0"/>
                        <a:buNone/>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Must Reads Workshop has been scheduled for the 10/06/21 to walk through additional improvement opportunities that have been identified </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Internal teams are revisiting the GSR process to see if additional improvements can be identified and built into the Ideal “To Be” process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The requirements log has been refined and republished for review, </a:t>
                      </a:r>
                      <a:r>
                        <a:rPr lang="en-GB" sz="1400" kern="1200" dirty="0">
                          <a:solidFill>
                            <a:schemeClr val="tx1"/>
                          </a:solidFill>
                          <a:latin typeface="Calibri"/>
                          <a:ea typeface="+mn-ea"/>
                          <a:cs typeface="Calibri"/>
                        </a:rPr>
                        <a:t>we are instructing the previous attendees to take some time to review them before COP </a:t>
                      </a:r>
                      <a:r>
                        <a:rPr lang="en-GB" sz="1400" b="1" kern="1200" dirty="0">
                          <a:solidFill>
                            <a:schemeClr val="tx1"/>
                          </a:solidFill>
                          <a:latin typeface="Calibri"/>
                          <a:ea typeface="+mn-ea"/>
                          <a:cs typeface="Calibri"/>
                        </a:rPr>
                        <a:t>15th June 2021 </a:t>
                      </a:r>
                      <a:r>
                        <a:rPr lang="en-GB" sz="1400" kern="1200" dirty="0">
                          <a:solidFill>
                            <a:schemeClr val="tx1"/>
                          </a:solidFill>
                          <a:latin typeface="Calibri"/>
                          <a:ea typeface="+mn-ea"/>
                          <a:cs typeface="Calibri"/>
                        </a:rPr>
                        <a:t>and advise if there are any changes required. The Project Team will assume that a nil response indicates that these high level requirements can be carried through to the Initiation and Detailed Design stage.  We will continue to work with customers throughout these stages and will be establishing dedicated Design Sub Group (DSG) meetings for these.</a:t>
                      </a:r>
                    </a:p>
                    <a:p>
                      <a:pPr marL="171450" indent="-171450">
                        <a:buFont typeface="Arial" panose="020B0604020202020204" pitchFamily="34" charset="0"/>
                        <a:buChar char="•"/>
                      </a:pPr>
                      <a:endParaRPr lang="en-GB" sz="1400" kern="1200" dirty="0">
                        <a:solidFill>
                          <a:schemeClr val="tx1"/>
                        </a:solidFill>
                        <a:latin typeface="Calibri"/>
                        <a:ea typeface="+mn-ea"/>
                        <a:cs typeface="Calibri"/>
                      </a:endParaRPr>
                    </a:p>
                    <a:p>
                      <a:pPr marL="171450" indent="-171450">
                        <a:buFont typeface="Arial" panose="020B0604020202020204" pitchFamily="34" charset="0"/>
                        <a:buChar char="•"/>
                      </a:pPr>
                      <a:r>
                        <a:rPr lang="en-GB" sz="1400" dirty="0">
                          <a:solidFill>
                            <a:schemeClr val="tx1"/>
                          </a:solidFill>
                          <a:latin typeface="Calibri"/>
                          <a:cs typeface="Calibri"/>
                        </a:rPr>
                        <a:t>SDEP has again been raised as a potential duplication of effort so the team are liaising with another customer rep to understand their viewpoints on this tool so we can continue to assess the information</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The CMS Rebuild Team continue to work with the CSSC and REC team to input to the schedule reviews and identify any consequential impacts on the CMS processes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Additional conversations regarding the TOG Mod have continued to ensure we are aligned with the latest updates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Work has commenced on identifying the mandatory and optional data fields for all processes</a:t>
                      </a:r>
                    </a:p>
                    <a:p>
                      <a:pPr marL="171450" indent="-171450">
                        <a:buFont typeface="Arial" panose="020B0604020202020204" pitchFamily="34" charset="0"/>
                        <a:buChar char="•"/>
                      </a:pPr>
                      <a:endParaRPr lang="en-GB" sz="1400" dirty="0">
                        <a:solidFill>
                          <a:schemeClr val="tx1"/>
                        </a:solidFill>
                        <a:latin typeface="Calibri"/>
                        <a:cs typeface="Calibri"/>
                      </a:endParaRPr>
                    </a:p>
                    <a:p>
                      <a:pPr marL="171450" indent="-171450">
                        <a:buFont typeface="Arial" panose="020B0604020202020204" pitchFamily="34" charset="0"/>
                        <a:buChar char="•"/>
                      </a:pPr>
                      <a:r>
                        <a:rPr lang="en-GB" sz="1400" dirty="0">
                          <a:solidFill>
                            <a:schemeClr val="tx1"/>
                          </a:solidFill>
                          <a:latin typeface="Calibri"/>
                          <a:cs typeface="Calibri"/>
                        </a:rPr>
                        <a:t>Preparation for the next stage of the project has now commenced</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graphicFrame>
        <p:nvGraphicFramePr>
          <p:cNvPr id="5" name="Table 4">
            <a:extLst>
              <a:ext uri="{FF2B5EF4-FFF2-40B4-BE49-F238E27FC236}">
                <a16:creationId xmlns:a16="http://schemas.microsoft.com/office/drawing/2014/main" id="{67A4A20B-D131-4342-9071-5022958001BA}"/>
              </a:ext>
            </a:extLst>
          </p:cNvPr>
          <p:cNvGraphicFramePr>
            <a:graphicFrameLocks noGrp="1"/>
          </p:cNvGraphicFramePr>
          <p:nvPr>
            <p:extLst>
              <p:ext uri="{D42A27DB-BD31-4B8C-83A1-F6EECF244321}">
                <p14:modId xmlns:p14="http://schemas.microsoft.com/office/powerpoint/2010/main" val="3814995041"/>
              </p:ext>
            </p:extLst>
          </p:nvPr>
        </p:nvGraphicFramePr>
        <p:xfrm>
          <a:off x="6935042" y="5961843"/>
          <a:ext cx="4952159" cy="731520"/>
        </p:xfrm>
        <a:graphic>
          <a:graphicData uri="http://schemas.openxmlformats.org/drawingml/2006/table">
            <a:tbl>
              <a:tblPr firstRow="1" bandRow="1">
                <a:tableStyleId>{5C22544A-7EE6-4342-B048-85BDC9FD1C3A}</a:tableStyleId>
              </a:tblPr>
              <a:tblGrid>
                <a:gridCol w="3113147">
                  <a:extLst>
                    <a:ext uri="{9D8B030D-6E8A-4147-A177-3AD203B41FA5}">
                      <a16:colId xmlns:a16="http://schemas.microsoft.com/office/drawing/2014/main" val="1563247904"/>
                    </a:ext>
                  </a:extLst>
                </a:gridCol>
                <a:gridCol w="1839012">
                  <a:extLst>
                    <a:ext uri="{9D8B030D-6E8A-4147-A177-3AD203B41FA5}">
                      <a16:colId xmlns:a16="http://schemas.microsoft.com/office/drawing/2014/main" val="3891730288"/>
                    </a:ext>
                  </a:extLst>
                </a:gridCol>
              </a:tblGrid>
              <a:tr h="153322">
                <a:tc>
                  <a:txBody>
                    <a:bodyPr/>
                    <a:lstStyle/>
                    <a:p>
                      <a:r>
                        <a:rPr lang="en-GB" sz="1800" b="1" kern="1200">
                          <a:solidFill>
                            <a:schemeClr val="bg1"/>
                          </a:solidFill>
                          <a:latin typeface="+mn-lt"/>
                          <a:ea typeface="+mn-ea"/>
                          <a:cs typeface="+mn-cs"/>
                        </a:rPr>
                        <a:t>Key Milestones</a:t>
                      </a:r>
                    </a:p>
                  </a:txBody>
                  <a:tcPr marL="121920" marR="121920" marT="60960" marB="60960"/>
                </a:tc>
                <a:tc>
                  <a:txBody>
                    <a:bodyPr/>
                    <a:lstStyle/>
                    <a:p>
                      <a:r>
                        <a:rPr lang="en-GB" sz="1800" b="1" kern="1200">
                          <a:solidFill>
                            <a:schemeClr val="bg1"/>
                          </a:solidFill>
                          <a:latin typeface="+mn-lt"/>
                          <a:ea typeface="+mn-ea"/>
                          <a:cs typeface="+mn-cs"/>
                        </a:rPr>
                        <a:t>Due</a:t>
                      </a:r>
                    </a:p>
                  </a:txBody>
                  <a:tcPr marL="121920" marR="121920" marT="60960" marB="60960"/>
                </a:tc>
                <a:extLst>
                  <a:ext uri="{0D108BD9-81ED-4DB2-BD59-A6C34878D82A}">
                    <a16:rowId xmlns:a16="http://schemas.microsoft.com/office/drawing/2014/main" val="625286933"/>
                  </a:ext>
                </a:extLst>
              </a:tr>
              <a:tr h="0">
                <a:tc>
                  <a:txBody>
                    <a:bodyPr/>
                    <a:lstStyle/>
                    <a:p>
                      <a:pPr algn="l" rtl="0" fontAlgn="base"/>
                      <a:r>
                        <a:rPr lang="de-DE" sz="1400" b="0" i="0">
                          <a:solidFill>
                            <a:srgbClr val="000000"/>
                          </a:solidFill>
                          <a:effectLst/>
                          <a:latin typeface="Calibri"/>
                          <a:cs typeface="Calibri"/>
                        </a:rPr>
                        <a:t>Capture Exit</a:t>
                      </a:r>
                    </a:p>
                  </a:txBody>
                  <a:tcPr anchor="ctr"/>
                </a:tc>
                <a:tc>
                  <a:txBody>
                    <a:bodyPr/>
                    <a:lstStyle/>
                    <a:p>
                      <a:r>
                        <a:rPr lang="en-GB" sz="1400" b="0">
                          <a:solidFill>
                            <a:schemeClr val="tx1"/>
                          </a:solidFill>
                          <a:latin typeface="Calibri"/>
                          <a:cs typeface="Calibri"/>
                        </a:rPr>
                        <a:t>30/06/2021</a:t>
                      </a:r>
                    </a:p>
                  </a:txBody>
                  <a:tcPr marL="121920" marR="121920" marT="60960" marB="60960">
                    <a:solidFill>
                      <a:srgbClr val="00B050"/>
                    </a:solidFill>
                  </a:tcPr>
                </a:tc>
                <a:extLst>
                  <a:ext uri="{0D108BD9-81ED-4DB2-BD59-A6C34878D82A}">
                    <a16:rowId xmlns:a16="http://schemas.microsoft.com/office/drawing/2014/main" val="2024808289"/>
                  </a:ext>
                </a:extLst>
              </a:tr>
            </a:tbl>
          </a:graphicData>
        </a:graphic>
      </p:graphicFrame>
    </p:spTree>
    <p:extLst>
      <p:ext uri="{BB962C8B-B14F-4D97-AF65-F5344CB8AC3E}">
        <p14:creationId xmlns:p14="http://schemas.microsoft.com/office/powerpoint/2010/main" val="57599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19EE8-4196-4F44-B753-FF5BE318FADA}"/>
              </a:ext>
            </a:extLst>
          </p:cNvPr>
          <p:cNvSpPr>
            <a:spLocks noGrp="1"/>
          </p:cNvSpPr>
          <p:nvPr>
            <p:ph type="title"/>
          </p:nvPr>
        </p:nvSpPr>
        <p:spPr/>
        <p:txBody>
          <a:bodyPr/>
          <a:lstStyle/>
          <a:p>
            <a:r>
              <a:rPr lang="en-GB" dirty="0"/>
              <a:t>CMS Rebuild Start Up and Initiation Approval</a:t>
            </a:r>
          </a:p>
        </p:txBody>
      </p:sp>
      <p:sp>
        <p:nvSpPr>
          <p:cNvPr id="3" name="Content Placeholder 2">
            <a:extLst>
              <a:ext uri="{FF2B5EF4-FFF2-40B4-BE49-F238E27FC236}">
                <a16:creationId xmlns:a16="http://schemas.microsoft.com/office/drawing/2014/main" id="{BCE4594B-A233-45D4-8C5D-C0FA3EFCE17C}"/>
              </a:ext>
            </a:extLst>
          </p:cNvPr>
          <p:cNvSpPr>
            <a:spLocks noGrp="1"/>
          </p:cNvSpPr>
          <p:nvPr>
            <p:ph idx="1"/>
          </p:nvPr>
        </p:nvSpPr>
        <p:spPr/>
        <p:txBody>
          <a:bodyPr/>
          <a:lstStyle/>
          <a:p>
            <a:endParaRPr lang="en-GB"/>
          </a:p>
        </p:txBody>
      </p:sp>
      <p:graphicFrame>
        <p:nvGraphicFramePr>
          <p:cNvPr id="4" name="Table 3">
            <a:extLst>
              <a:ext uri="{FF2B5EF4-FFF2-40B4-BE49-F238E27FC236}">
                <a16:creationId xmlns:a16="http://schemas.microsoft.com/office/drawing/2014/main" id="{11EA5446-C773-4F52-B605-AD3C0AFFC8B3}"/>
              </a:ext>
            </a:extLst>
          </p:cNvPr>
          <p:cNvGraphicFramePr>
            <a:graphicFrameLocks noGrp="1"/>
          </p:cNvGraphicFramePr>
          <p:nvPr>
            <p:extLst>
              <p:ext uri="{D42A27DB-BD31-4B8C-83A1-F6EECF244321}">
                <p14:modId xmlns:p14="http://schemas.microsoft.com/office/powerpoint/2010/main" val="861296945"/>
              </p:ext>
            </p:extLst>
          </p:nvPr>
        </p:nvGraphicFramePr>
        <p:xfrm>
          <a:off x="279661" y="841203"/>
          <a:ext cx="11632678" cy="5608320"/>
        </p:xfrm>
        <a:graphic>
          <a:graphicData uri="http://schemas.openxmlformats.org/drawingml/2006/table">
            <a:tbl>
              <a:tblPr firstRow="1" bandRow="1">
                <a:tableStyleId>{5C22544A-7EE6-4342-B048-85BDC9FD1C3A}</a:tableStyleId>
              </a:tblPr>
              <a:tblGrid>
                <a:gridCol w="11632678">
                  <a:extLst>
                    <a:ext uri="{9D8B030D-6E8A-4147-A177-3AD203B41FA5}">
                      <a16:colId xmlns:a16="http://schemas.microsoft.com/office/drawing/2014/main" val="429621566"/>
                    </a:ext>
                  </a:extLst>
                </a:gridCol>
              </a:tblGrid>
              <a:tr h="0">
                <a:tc>
                  <a:txBody>
                    <a:bodyPr/>
                    <a:lstStyle/>
                    <a:p>
                      <a:r>
                        <a:rPr lang="en-GB" sz="1600" dirty="0">
                          <a:solidFill>
                            <a:schemeClr val="bg1"/>
                          </a:solidFill>
                        </a:rPr>
                        <a:t>Start Up </a:t>
                      </a:r>
                      <a:r>
                        <a:rPr lang="en-GB" sz="1600">
                          <a:solidFill>
                            <a:schemeClr val="bg1"/>
                          </a:solidFill>
                        </a:rPr>
                        <a:t>and Initiation Details</a:t>
                      </a:r>
                      <a:endParaRPr lang="en-GB" sz="1600" dirty="0">
                        <a:solidFill>
                          <a:schemeClr val="bg1"/>
                        </a:solidFill>
                      </a:endParaRP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2125307">
                <a:tc>
                  <a:txBody>
                    <a:bodyPr/>
                    <a:lstStyle/>
                    <a:p>
                      <a:pPr marL="0" indent="0">
                        <a:buFont typeface="Arial" panose="020B0604020202020204" pitchFamily="34" charset="0"/>
                        <a:buNone/>
                      </a:pPr>
                      <a:r>
                        <a:rPr lang="en-GB" sz="1600" kern="1200" dirty="0">
                          <a:solidFill>
                            <a:schemeClr val="tx1"/>
                          </a:solidFill>
                          <a:latin typeface="Calibri"/>
                          <a:ea typeface="+mn-ea"/>
                          <a:cs typeface="Calibri"/>
                        </a:rPr>
                        <a:t>The CMS Rebuild Team will exit Capture in June as per the indicative milestone.</a:t>
                      </a:r>
                    </a:p>
                    <a:p>
                      <a:pPr marL="0" lvl="0" indent="0">
                        <a:buFont typeface="Arial" panose="020B0604020202020204" pitchFamily="34" charset="0"/>
                        <a:buNone/>
                      </a:pPr>
                      <a:endParaRPr lang="en-GB" sz="1600" kern="1200" dirty="0">
                        <a:solidFill>
                          <a:schemeClr val="tx1"/>
                        </a:solidFill>
                        <a:latin typeface="Calibri"/>
                        <a:ea typeface="+mn-ea"/>
                        <a:cs typeface="Calibri"/>
                      </a:endParaRPr>
                    </a:p>
                    <a:p>
                      <a:pPr marL="0" lvl="0" indent="0">
                        <a:buNone/>
                      </a:pPr>
                      <a:r>
                        <a:rPr lang="en-GB" sz="1600" b="0" i="0" u="none" strike="noStrike" kern="1200" noProof="0" dirty="0">
                          <a:solidFill>
                            <a:schemeClr val="tx1"/>
                          </a:solidFill>
                          <a:latin typeface="Calibri"/>
                        </a:rPr>
                        <a:t>However, we are not yet able to determine the right solution due to:</a:t>
                      </a:r>
                      <a:endParaRPr lang="en-GB" sz="1600" dirty="0">
                        <a:latin typeface="Calibri"/>
                      </a:endParaRPr>
                    </a:p>
                    <a:p>
                      <a:pPr marL="0" lvl="0" indent="0">
                        <a:buNone/>
                      </a:pPr>
                      <a:endParaRPr lang="en-GB" sz="1600" b="0" i="0" u="none" strike="noStrike" kern="1200" noProof="0" dirty="0">
                        <a:solidFill>
                          <a:schemeClr val="tx1"/>
                        </a:solidFill>
                        <a:latin typeface="Calibri"/>
                      </a:endParaRPr>
                    </a:p>
                    <a:p>
                      <a:pPr marL="285750" lvl="0" indent="-285750">
                        <a:buFont typeface="Arial"/>
                        <a:buChar char="•"/>
                      </a:pPr>
                      <a:r>
                        <a:rPr lang="en-GB" sz="1600" b="0" i="0" u="none" strike="noStrike" kern="1200" noProof="0" dirty="0">
                          <a:solidFill>
                            <a:schemeClr val="tx1"/>
                          </a:solidFill>
                          <a:latin typeface="Calibri"/>
                        </a:rPr>
                        <a:t>The fluidity of CSSC/Rec Code and consequence on CMS contacts</a:t>
                      </a:r>
                    </a:p>
                    <a:p>
                      <a:pPr marL="285750" lvl="0" indent="-285750">
                        <a:buFont typeface="Arial"/>
                        <a:buChar char="•"/>
                      </a:pPr>
                      <a:r>
                        <a:rPr lang="en-GB" sz="1600" b="0" i="0" u="none" strike="noStrike" kern="1200" noProof="0" dirty="0">
                          <a:solidFill>
                            <a:schemeClr val="tx1"/>
                          </a:solidFill>
                          <a:latin typeface="Calibri"/>
                        </a:rPr>
                        <a:t>Impacts to customers of an incremental or single implementation </a:t>
                      </a:r>
                      <a:endParaRPr lang="en-GB" sz="1600" dirty="0">
                        <a:latin typeface="Calibri"/>
                      </a:endParaRPr>
                    </a:p>
                    <a:p>
                      <a:pPr marL="285750" lvl="0" indent="-285750">
                        <a:buFont typeface="Arial"/>
                        <a:buChar char="•"/>
                      </a:pPr>
                      <a:r>
                        <a:rPr lang="en-GB" sz="1600" b="0" i="0" u="none" strike="noStrike" kern="1200" noProof="0" dirty="0">
                          <a:solidFill>
                            <a:schemeClr val="tx1"/>
                          </a:solidFill>
                          <a:latin typeface="Calibri"/>
                        </a:rPr>
                        <a:t>The need to finalise the high level requirements for the Must Read and GSR contacts</a:t>
                      </a:r>
                    </a:p>
                    <a:p>
                      <a:pPr marL="285750" lvl="0" indent="-285750">
                        <a:buFont typeface="Arial"/>
                        <a:buChar char="•"/>
                      </a:pPr>
                      <a:r>
                        <a:rPr lang="en-GB" sz="1600" b="0" i="0" u="none" strike="noStrike" kern="1200" noProof="0" dirty="0">
                          <a:solidFill>
                            <a:schemeClr val="tx1"/>
                          </a:solidFill>
                          <a:latin typeface="Calibri"/>
                        </a:rPr>
                        <a:t>On-going discussion on SDEP and potential duplication of functionality/process</a:t>
                      </a:r>
                    </a:p>
                    <a:p>
                      <a:pPr marL="0" lvl="0" indent="0">
                        <a:buNone/>
                      </a:pPr>
                      <a:endParaRPr lang="en-GB" sz="1600" b="0" i="0" u="none" strike="noStrike" kern="1200" noProof="0" dirty="0">
                        <a:solidFill>
                          <a:schemeClr val="tx1"/>
                        </a:solidFill>
                        <a:latin typeface="Calibri"/>
                      </a:endParaRPr>
                    </a:p>
                    <a:p>
                      <a:pPr marL="0" lvl="0" indent="0">
                        <a:buNone/>
                      </a:pPr>
                      <a:r>
                        <a:rPr lang="en-GB" sz="1600" b="0" i="0" u="none" strike="noStrike" kern="1200" noProof="0" dirty="0">
                          <a:solidFill>
                            <a:schemeClr val="tx1"/>
                          </a:solidFill>
                          <a:latin typeface="Calibri"/>
                        </a:rPr>
                        <a:t>We want to ensure customers can make a fully informed decision without these current levels of risk and uncertainty. </a:t>
                      </a:r>
                      <a:endParaRPr lang="en-GB" sz="1600" dirty="0">
                        <a:latin typeface="Calibri"/>
                      </a:endParaRPr>
                    </a:p>
                    <a:p>
                      <a:pPr marL="0" lvl="0" indent="0">
                        <a:buNone/>
                      </a:pPr>
                      <a:endParaRPr lang="en-GB" sz="1600" b="0" i="0" u="none" strike="noStrike" kern="1200" noProof="0" dirty="0">
                        <a:solidFill>
                          <a:schemeClr val="tx1"/>
                        </a:solidFill>
                        <a:latin typeface="Calibri"/>
                      </a:endParaRPr>
                    </a:p>
                    <a:p>
                      <a:pPr marL="0" lvl="0" indent="0">
                        <a:buNone/>
                      </a:pPr>
                      <a:r>
                        <a:rPr lang="en-GB" sz="1600" kern="1200" dirty="0">
                          <a:solidFill>
                            <a:schemeClr val="tx1"/>
                          </a:solidFill>
                          <a:latin typeface="Calibri"/>
                          <a:ea typeface="+mn-ea"/>
                          <a:cs typeface="Calibri"/>
                        </a:rPr>
                        <a:t>Therefore we propose that we continue into Initiation stage whereby these issues can be resolved and we can provide a fixed cost for delivery and operate. </a:t>
                      </a:r>
                    </a:p>
                    <a:p>
                      <a:endParaRPr lang="en-GB" sz="1600" kern="1200" dirty="0">
                        <a:solidFill>
                          <a:schemeClr val="tx1"/>
                        </a:solidFill>
                        <a:latin typeface="Calibri"/>
                        <a:ea typeface="+mn-ea"/>
                        <a:cs typeface="Calibri"/>
                      </a:endParaRPr>
                    </a:p>
                    <a:p>
                      <a:r>
                        <a:rPr lang="en-GB" sz="1600" kern="1200" dirty="0">
                          <a:solidFill>
                            <a:schemeClr val="tx1"/>
                          </a:solidFill>
                          <a:latin typeface="Calibri"/>
                          <a:ea typeface="+mn-ea"/>
                          <a:cs typeface="Calibri"/>
                        </a:rPr>
                        <a:t>We would like to start to draw down on the CMS funds deferred from BP20 with an estimated cost of </a:t>
                      </a:r>
                      <a:r>
                        <a:rPr lang="en-GB" sz="1600" b="1" kern="1200" dirty="0">
                          <a:solidFill>
                            <a:schemeClr val="tx1"/>
                          </a:solidFill>
                          <a:latin typeface="Calibri"/>
                          <a:ea typeface="+mn-ea"/>
                          <a:cs typeface="Calibri"/>
                        </a:rPr>
                        <a:t>£135K </a:t>
                      </a:r>
                    </a:p>
                    <a:p>
                      <a:endParaRPr lang="en-GB" sz="1600" b="1" kern="1200" dirty="0">
                        <a:solidFill>
                          <a:schemeClr val="tx1"/>
                        </a:solidFill>
                        <a:latin typeface="Calibri"/>
                        <a:ea typeface="+mn-ea"/>
                        <a:cs typeface="Calibri"/>
                      </a:endParaRPr>
                    </a:p>
                    <a:p>
                      <a:r>
                        <a:rPr lang="en-GB" sz="1600" kern="1200" dirty="0">
                          <a:solidFill>
                            <a:schemeClr val="tx1"/>
                          </a:solidFill>
                          <a:latin typeface="Calibri"/>
                          <a:ea typeface="+mn-ea"/>
                          <a:cs typeface="Calibri"/>
                        </a:rPr>
                        <a:t>We will continue with the high levels of collaboration with customers, through the introduction of a dedicated Design Sub Group (DSG) to ensure that detailed requirements and “to be” processes are fully understood and agreed.  However, as promised, we will also use the Change Pack process to consult formally on design proposals to ensure all customer views are represented and considered.</a:t>
                      </a:r>
                    </a:p>
                    <a:p>
                      <a:endParaRPr lang="en-GB" sz="1600" kern="1200" dirty="0">
                        <a:solidFill>
                          <a:schemeClr val="tx1"/>
                        </a:solidFill>
                        <a:latin typeface="Arial"/>
                        <a:ea typeface="+mn-ea"/>
                        <a:cs typeface="Calibri"/>
                      </a:endParaRPr>
                    </a:p>
                    <a:p>
                      <a:pPr marL="171450" lvl="0" indent="-171450">
                        <a:buFont typeface="Arial" panose="020B0604020202020204" pitchFamily="34" charset="0"/>
                        <a:buChar char="•"/>
                      </a:pPr>
                      <a:endParaRPr lang="en-GB" sz="1600" kern="1200" dirty="0">
                        <a:solidFill>
                          <a:schemeClr val="tx1"/>
                        </a:solidFill>
                        <a:latin typeface="Arial"/>
                        <a:ea typeface="+mn-ea"/>
                        <a:cs typeface="Calibri"/>
                      </a:endParaRP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spTree>
    <p:extLst>
      <p:ext uri="{BB962C8B-B14F-4D97-AF65-F5344CB8AC3E}">
        <p14:creationId xmlns:p14="http://schemas.microsoft.com/office/powerpoint/2010/main" val="350163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19EE8-4196-4F44-B753-FF5BE318FADA}"/>
              </a:ext>
            </a:extLst>
          </p:cNvPr>
          <p:cNvSpPr>
            <a:spLocks noGrp="1"/>
          </p:cNvSpPr>
          <p:nvPr>
            <p:ph type="title"/>
          </p:nvPr>
        </p:nvSpPr>
        <p:spPr/>
        <p:txBody>
          <a:bodyPr/>
          <a:lstStyle/>
          <a:p>
            <a:r>
              <a:rPr lang="en-GB" dirty="0"/>
              <a:t>CMS Rebuild Approval</a:t>
            </a:r>
          </a:p>
        </p:txBody>
      </p:sp>
      <p:sp>
        <p:nvSpPr>
          <p:cNvPr id="3" name="Content Placeholder 2">
            <a:extLst>
              <a:ext uri="{FF2B5EF4-FFF2-40B4-BE49-F238E27FC236}">
                <a16:creationId xmlns:a16="http://schemas.microsoft.com/office/drawing/2014/main" id="{BCE4594B-A233-45D4-8C5D-C0FA3EFCE17C}"/>
              </a:ext>
            </a:extLst>
          </p:cNvPr>
          <p:cNvSpPr>
            <a:spLocks noGrp="1"/>
          </p:cNvSpPr>
          <p:nvPr>
            <p:ph idx="1"/>
          </p:nvPr>
        </p:nvSpPr>
        <p:spPr/>
        <p:txBody>
          <a:bodyPr/>
          <a:lstStyle/>
          <a:p>
            <a:endParaRPr lang="en-GB"/>
          </a:p>
        </p:txBody>
      </p:sp>
      <p:graphicFrame>
        <p:nvGraphicFramePr>
          <p:cNvPr id="4" name="Table 3">
            <a:extLst>
              <a:ext uri="{FF2B5EF4-FFF2-40B4-BE49-F238E27FC236}">
                <a16:creationId xmlns:a16="http://schemas.microsoft.com/office/drawing/2014/main" id="{11EA5446-C773-4F52-B605-AD3C0AFFC8B3}"/>
              </a:ext>
            </a:extLst>
          </p:cNvPr>
          <p:cNvGraphicFramePr>
            <a:graphicFrameLocks noGrp="1"/>
          </p:cNvGraphicFramePr>
          <p:nvPr>
            <p:extLst>
              <p:ext uri="{D42A27DB-BD31-4B8C-83A1-F6EECF244321}">
                <p14:modId xmlns:p14="http://schemas.microsoft.com/office/powerpoint/2010/main" val="1108191293"/>
              </p:ext>
            </p:extLst>
          </p:nvPr>
        </p:nvGraphicFramePr>
        <p:xfrm>
          <a:off x="279661" y="1265408"/>
          <a:ext cx="11632678" cy="5342781"/>
        </p:xfrm>
        <a:graphic>
          <a:graphicData uri="http://schemas.openxmlformats.org/drawingml/2006/table">
            <a:tbl>
              <a:tblPr firstRow="1" bandRow="1">
                <a:tableStyleId>{5C22544A-7EE6-4342-B048-85BDC9FD1C3A}</a:tableStyleId>
              </a:tblPr>
              <a:tblGrid>
                <a:gridCol w="11632678">
                  <a:extLst>
                    <a:ext uri="{9D8B030D-6E8A-4147-A177-3AD203B41FA5}">
                      <a16:colId xmlns:a16="http://schemas.microsoft.com/office/drawing/2014/main" val="429621566"/>
                    </a:ext>
                  </a:extLst>
                </a:gridCol>
              </a:tblGrid>
              <a:tr h="667848">
                <a:tc>
                  <a:txBody>
                    <a:bodyPr/>
                    <a:lstStyle/>
                    <a:p>
                      <a:r>
                        <a:rPr lang="en-GB" sz="1600">
                          <a:solidFill>
                            <a:schemeClr val="bg1"/>
                          </a:solidFill>
                        </a:rPr>
                        <a:t>Capture Exit Details</a:t>
                      </a:r>
                    </a:p>
                  </a:txBody>
                  <a:tcPr marL="121920" marR="121920" marT="60960" marB="6096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337349645"/>
                  </a:ext>
                </a:extLst>
              </a:tr>
              <a:tr h="4674933">
                <a:tc>
                  <a:txBody>
                    <a:bodyPr/>
                    <a:lstStyle/>
                    <a:p>
                      <a:pPr marL="0" indent="0">
                        <a:buNone/>
                      </a:pPr>
                      <a:r>
                        <a:rPr lang="en-GB" sz="1600" dirty="0">
                          <a:latin typeface="Calibri"/>
                          <a:cs typeface="Calibri"/>
                        </a:rPr>
                        <a:t>We are seeking approval of the drawdown of £135K from BP20 deferred funds to source additional technical and business architects. </a:t>
                      </a:r>
                    </a:p>
                    <a:p>
                      <a:pPr>
                        <a:buFontTx/>
                        <a:buChar char="-"/>
                      </a:pPr>
                      <a:endParaRPr lang="en-GB" sz="1600" dirty="0">
                        <a:latin typeface="Calibri"/>
                        <a:cs typeface="Calibri"/>
                      </a:endParaRPr>
                    </a:p>
                    <a:p>
                      <a:pPr marL="0" indent="0">
                        <a:buNone/>
                      </a:pPr>
                      <a:r>
                        <a:rPr lang="en-GB" sz="1600" dirty="0">
                          <a:latin typeface="Calibri"/>
                          <a:cs typeface="Calibri"/>
                        </a:rPr>
                        <a:t>Through more detailed analysis and design workshops we will be able to understand:</a:t>
                      </a:r>
                    </a:p>
                    <a:p>
                      <a:pPr marL="285750" lvl="0" indent="-285750">
                        <a:buFont typeface="Arial"/>
                        <a:buChar char="•"/>
                      </a:pPr>
                      <a:r>
                        <a:rPr lang="en-GB" sz="1600" dirty="0">
                          <a:latin typeface="Calibri"/>
                        </a:rPr>
                        <a:t>The fluidity of CSSC/Rec Code and consequence on CMS contacts</a:t>
                      </a:r>
                    </a:p>
                    <a:p>
                      <a:pPr marL="285750" lvl="0" indent="-285750">
                        <a:buFont typeface="Arial"/>
                        <a:buChar char="•"/>
                      </a:pPr>
                      <a:r>
                        <a:rPr lang="en-GB" sz="1600" dirty="0">
                          <a:latin typeface="Calibri"/>
                        </a:rPr>
                        <a:t>Impacts to customers of an incremental or single implementation </a:t>
                      </a:r>
                    </a:p>
                    <a:p>
                      <a:pPr marL="285750" lvl="0" indent="-285750">
                        <a:buFont typeface="Arial"/>
                        <a:buChar char="•"/>
                      </a:pPr>
                      <a:r>
                        <a:rPr lang="en-GB" sz="1600" dirty="0">
                          <a:latin typeface="Calibri"/>
                        </a:rPr>
                        <a:t>High level requirements</a:t>
                      </a:r>
                    </a:p>
                    <a:p>
                      <a:pPr marL="285750" lvl="0" indent="-285750">
                        <a:buFont typeface="Arial"/>
                        <a:buChar char="•"/>
                      </a:pPr>
                      <a:r>
                        <a:rPr lang="en-GB" sz="1600" dirty="0">
                          <a:latin typeface="Calibri"/>
                        </a:rPr>
                        <a:t>On-going discussion on SDEP and potential duplication of functionality/process</a:t>
                      </a:r>
                    </a:p>
                    <a:p>
                      <a:pPr marL="285750" lvl="0" indent="-285750">
                        <a:buFont typeface="Arial"/>
                        <a:buChar char="•"/>
                      </a:pPr>
                      <a:r>
                        <a:rPr lang="en-GB" sz="1600" dirty="0">
                          <a:latin typeface="Calibri"/>
                        </a:rPr>
                        <a:t>Solution Identification</a:t>
                      </a:r>
                    </a:p>
                    <a:p>
                      <a:endParaRPr lang="en-GB" sz="1600" kern="1200" dirty="0">
                        <a:solidFill>
                          <a:schemeClr val="tx1"/>
                        </a:solidFill>
                        <a:latin typeface="Arial"/>
                        <a:ea typeface="+mn-ea"/>
                        <a:cs typeface="Calibri"/>
                      </a:endParaRPr>
                    </a:p>
                    <a:p>
                      <a:pPr marL="0" lvl="0" indent="0">
                        <a:buFont typeface="Arial" panose="020B0604020202020204" pitchFamily="34" charset="0"/>
                        <a:buNone/>
                      </a:pPr>
                      <a:r>
                        <a:rPr lang="en-GB" sz="1600" kern="1200" dirty="0">
                          <a:solidFill>
                            <a:schemeClr val="dk1"/>
                          </a:solidFill>
                          <a:latin typeface="Calibri"/>
                          <a:ea typeface="+mn-ea"/>
                          <a:cs typeface="Calibri"/>
                        </a:rPr>
                        <a:t>Taking into account the forthcoming summer holidays we are anticipating that this will take 3 – 4 months.</a:t>
                      </a:r>
                    </a:p>
                  </a:txBody>
                  <a:tcPr marL="121920" marR="121920" marT="60960" marB="6096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85722898"/>
                  </a:ext>
                </a:extLst>
              </a:tr>
            </a:tbl>
          </a:graphicData>
        </a:graphic>
      </p:graphicFrame>
    </p:spTree>
    <p:extLst>
      <p:ext uri="{BB962C8B-B14F-4D97-AF65-F5344CB8AC3E}">
        <p14:creationId xmlns:p14="http://schemas.microsoft.com/office/powerpoint/2010/main" val="98529770"/>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10" ma:contentTypeDescription="Create a new document." ma:contentTypeScope="" ma:versionID="5f734f88377a37ce2bd1e185f423e635">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d0be2b021abbea2b4eb3ceb7838e0f65"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Linda Whitcroft</DisplayName>
        <AccountId>12</AccountId>
        <AccountType/>
      </UserInfo>
      <UserInfo>
        <DisplayName>SharingLinks.bdf9338c-dbb2-48fc-a935-740236d482d5.Flexible.56241ef5-0938-4da4-a9f3-16590ba0ed0c</DisplayName>
        <AccountId>70</AccountId>
        <AccountType/>
      </UserInfo>
      <UserInfo>
        <DisplayName>Limited Access System Group For Web 1447494a-e48f-468a-bba7-54d8a0f3944e</DisplayName>
        <AccountId>78</AccountId>
        <AccountType/>
      </UserInfo>
      <UserInfo>
        <DisplayName>Sian Jones</DisplayName>
        <AccountId>93</AccountId>
        <AccountType/>
      </UserInfo>
    </SharedWithUsers>
  </documentManagement>
</p:properties>
</file>

<file path=customXml/itemProps1.xml><?xml version="1.0" encoding="utf-8"?>
<ds:datastoreItem xmlns:ds="http://schemas.openxmlformats.org/officeDocument/2006/customXml" ds:itemID="{21F1B964-E073-4EFB-9FC9-F759A9A2C633}"/>
</file>

<file path=customXml/itemProps2.xml><?xml version="1.0" encoding="utf-8"?>
<ds:datastoreItem xmlns:ds="http://schemas.openxmlformats.org/officeDocument/2006/customXml" ds:itemID="{8B4F39B2-7EC3-40D5-9E4B-29176C252DE9}">
  <ds:schemaRefs>
    <ds:schemaRef ds:uri="http://schemas.microsoft.com/sharepoint/v3/contenttype/forms"/>
  </ds:schemaRefs>
</ds:datastoreItem>
</file>

<file path=customXml/itemProps3.xml><?xml version="1.0" encoding="utf-8"?>
<ds:datastoreItem xmlns:ds="http://schemas.openxmlformats.org/officeDocument/2006/customXml" ds:itemID="{B32DC69A-4E4C-4C5F-A573-ED75CA8821B0}">
  <ds:schemaRefs>
    <ds:schemaRef ds:uri="691200bb-23ec-4320-bfcc-6974bc463eb3"/>
    <ds:schemaRef ds:uri="http://purl.org/dc/dcmitype/"/>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1447494a-e48f-468a-bba7-54d8a0f3944e"/>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235</TotalTime>
  <Words>274</Words>
  <Application>Microsoft Office PowerPoint</Application>
  <PresentationFormat>Widescreen</PresentationFormat>
  <Paragraphs>56</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1_Office Theme</vt:lpstr>
      <vt:lpstr>CMS Rebuild Update</vt:lpstr>
      <vt:lpstr>CMS Rebuild - Progress to date</vt:lpstr>
      <vt:lpstr>CMS Rebuild Start Up and Initiation Approval</vt:lpstr>
      <vt:lpstr>CMS Rebuild Approval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 Update</dc:title>
  <dc:creator>Joanne Williams</dc:creator>
  <cp:lastModifiedBy>Joanne Williams</cp:lastModifiedBy>
  <cp:revision>1</cp:revision>
  <dcterms:created xsi:type="dcterms:W3CDTF">2020-12-03T15:59:13Z</dcterms:created>
  <dcterms:modified xsi:type="dcterms:W3CDTF">2021-06-07T11:38:12Z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0x010100CD78529C455A9849A187361FC3458725</vt:lpwstr>
  </property>
  <property fmtid="{D5CDD505-2E9C-101B-9397-08002B2CF9AE}" pid="3" name="Order">
    <vt:r8>14600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ComplianceAssetId">
    <vt:lpwstr/>
  </property>
  <property fmtid="{D5CDD505-2E9C-101B-9397-08002B2CF9AE}" pid="8" name="TemplateUrl">
    <vt:lpwstr/>
  </property>
</Properties>
</file>