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Lst>
  <p:notesMasterIdLst>
    <p:notesMasterId r:id="rId12"/>
  </p:notesMasterIdLst>
  <p:handoutMasterIdLst>
    <p:handoutMasterId r:id="rId13"/>
  </p:handoutMasterIdLst>
  <p:sldIdLst>
    <p:sldId id="548" r:id="rId5"/>
    <p:sldId id="588" r:id="rId6"/>
    <p:sldId id="589" r:id="rId7"/>
    <p:sldId id="585" r:id="rId8"/>
    <p:sldId id="586" r:id="rId9"/>
    <p:sldId id="442" r:id="rId10"/>
    <p:sldId id="587" r:id="rId11"/>
  </p:sldIdLst>
  <p:sldSz cx="9144000" cy="5143500" type="screen16x9"/>
  <p:notesSz cx="6670675" cy="9777413"/>
  <p:defaultTextStyle>
    <a:defPPr>
      <a:defRPr lang="en-GB"/>
    </a:defPPr>
    <a:lvl1pPr marL="0" indent="0" algn="l" rtl="0" eaLnBrk="1" fontAlgn="base" hangingPunct="1">
      <a:spcBef>
        <a:spcPct val="0"/>
      </a:spcBef>
      <a:spcAft>
        <a:spcPts val="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800">
        <a:solidFill>
          <a:schemeClr val="tx1"/>
        </a:solidFill>
        <a:latin typeface="+mn-lt"/>
        <a:ea typeface="+mn-ea"/>
      </a:defRPr>
    </a:lvl2pPr>
    <a:lvl3pPr marL="27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3pPr>
    <a:lvl4pPr marL="54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4pPr>
    <a:lvl5pPr marL="810000" indent="-270000" algn="l" rtl="0" eaLnBrk="1" fontAlgn="base" hangingPunct="1">
      <a:spcBef>
        <a:spcPct val="0"/>
      </a:spcBef>
      <a:spcAft>
        <a:spcPts val="600"/>
      </a:spcAft>
      <a:buClr>
        <a:schemeClr val="accent1"/>
      </a:buClr>
      <a:buFont typeface="Arial" panose="020B0604020202020204" pitchFamily="34" charset="0"/>
      <a:buChar char="◦"/>
      <a:defRPr sz="1800">
        <a:solidFill>
          <a:schemeClr val="tx1"/>
        </a:solidFill>
        <a:latin typeface="+mn-lt"/>
        <a:ea typeface="+mn-ea"/>
      </a:defRPr>
    </a:lvl5pPr>
    <a:lvl6pPr marL="0" indent="-270000" algn="l" rtl="0" eaLnBrk="1" fontAlgn="base" hangingPunct="1">
      <a:spcBef>
        <a:spcPct val="0"/>
      </a:spcBef>
      <a:spcAft>
        <a:spcPts val="600"/>
      </a:spcAft>
      <a:buClr>
        <a:schemeClr val="accent1"/>
      </a:buClr>
      <a:buFont typeface="+mj-lt"/>
      <a:buAutoNum type="arabicPeriod"/>
      <a:defRPr sz="1800">
        <a:solidFill>
          <a:schemeClr val="tx1"/>
        </a:solidFill>
        <a:latin typeface="+mn-lt"/>
        <a:ea typeface="+mn-ea"/>
      </a:defRPr>
    </a:lvl6pPr>
    <a:lvl7pPr marL="540000" indent="-270000" algn="l" rtl="0" eaLnBrk="1" fontAlgn="base" hangingPunct="1">
      <a:spcBef>
        <a:spcPct val="0"/>
      </a:spcBef>
      <a:spcAft>
        <a:spcPts val="600"/>
      </a:spcAft>
      <a:buClr>
        <a:schemeClr val="accent1"/>
      </a:buClr>
      <a:buFont typeface="+mj-lt"/>
      <a:buAutoNum type="alphaLcPeriod"/>
      <a:defRPr sz="1800">
        <a:solidFill>
          <a:schemeClr val="tx1"/>
        </a:solidFill>
        <a:latin typeface="+mn-lt"/>
        <a:ea typeface="+mn-ea"/>
      </a:defRPr>
    </a:lvl7pPr>
    <a:lvl8pPr marL="810000" indent="-270000" algn="l" rtl="0" eaLnBrk="1" fontAlgn="base" hangingPunct="1">
      <a:spcBef>
        <a:spcPct val="0"/>
      </a:spcBef>
      <a:spcAft>
        <a:spcPts val="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2400">
        <a:solidFill>
          <a:schemeClr val="accent2"/>
        </a:solidFill>
        <a:latin typeface="+mn-lt"/>
        <a:ea typeface="+mn-ea"/>
      </a:defRPr>
    </a:lvl9pPr>
  </p:defaultTextStyle>
  <p:extLst>
    <p:ext uri="{EFAFB233-063F-42B5-8137-9DF3F51BA10A}">
      <p15:sldGuideLst xmlns:p15="http://schemas.microsoft.com/office/powerpoint/2012/main">
        <p15:guide id="1" orient="horz" pos="962" userDrawn="1">
          <p15:clr>
            <a:srgbClr val="A4A3A4"/>
          </p15:clr>
        </p15:guide>
        <p15:guide id="2" pos="748" userDrawn="1">
          <p15:clr>
            <a:srgbClr val="A4A3A4"/>
          </p15:clr>
        </p15:guide>
        <p15:guide id="3" orient="horz" pos="225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ah McGugan" initials="ZM" lastIdx="2" clrIdx="0">
    <p:extLst>
      <p:ext uri="{19B8F6BF-5375-455C-9EA6-DF929625EA0E}">
        <p15:presenceInfo xmlns:p15="http://schemas.microsoft.com/office/powerpoint/2012/main" userId="S-1-5-21-4161563473-2938609101-4020916863-1246" providerId="AD"/>
      </p:ext>
    </p:extLst>
  </p:cmAuthor>
  <p:cmAuthor id="2" name="Hobbins, Phil" initials="HP" lastIdx="1" clrIdx="1">
    <p:extLst>
      <p:ext uri="{19B8F6BF-5375-455C-9EA6-DF929625EA0E}">
        <p15:presenceInfo xmlns:p15="http://schemas.microsoft.com/office/powerpoint/2012/main" userId="S-1-5-21-852109325-4236797708-1392725387-12392" providerId="AD"/>
      </p:ext>
    </p:extLst>
  </p:cmAuthor>
  <p:cmAuthor id="3" name="Hinsley1, Rachel" initials="HR" lastIdx="1" clrIdx="2">
    <p:extLst>
      <p:ext uri="{19B8F6BF-5375-455C-9EA6-DF929625EA0E}">
        <p15:presenceInfo xmlns:p15="http://schemas.microsoft.com/office/powerpoint/2012/main" userId="S-1-5-21-852109325-4236797708-1392725387-37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6215" autoAdjust="0"/>
  </p:normalViewPr>
  <p:slideViewPr>
    <p:cSldViewPr snapToGrid="0">
      <p:cViewPr varScale="1">
        <p:scale>
          <a:sx n="92" d="100"/>
          <a:sy n="92" d="100"/>
        </p:scale>
        <p:origin x="66" y="84"/>
      </p:cViewPr>
      <p:guideLst>
        <p:guide orient="horz" pos="962"/>
        <p:guide pos="748"/>
        <p:guide orient="horz" pos="2255"/>
      </p:guideLst>
    </p:cSldViewPr>
  </p:slideViewPr>
  <p:outlineViewPr>
    <p:cViewPr>
      <p:scale>
        <a:sx n="33" d="100"/>
        <a:sy n="33" d="100"/>
      </p:scale>
      <p:origin x="0" y="-171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1" y="1"/>
            <a:ext cx="2890916"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19" name="Rectangle 1027"/>
          <p:cNvSpPr>
            <a:spLocks noGrp="1" noChangeArrowheads="1"/>
          </p:cNvSpPr>
          <p:nvPr>
            <p:ph type="dt" sz="quarter" idx="1"/>
          </p:nvPr>
        </p:nvSpPr>
        <p:spPr bwMode="auto">
          <a:xfrm>
            <a:off x="3779761" y="1"/>
            <a:ext cx="2890915" cy="488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105" charset="-128"/>
                <a:cs typeface="+mn-cs"/>
              </a:defRPr>
            </a:lvl1pPr>
          </a:lstStyle>
          <a:p>
            <a:pPr>
              <a:defRPr/>
            </a:pPr>
            <a:fld id="{D8211FFE-B3EB-1B4F-A849-3CF65CAE83E6}" type="datetime1">
              <a:rPr lang="en-GB" smtClean="0"/>
              <a:t>07/10/2020</a:t>
            </a:fld>
            <a:endParaRPr lang="en-US" dirty="0"/>
          </a:p>
        </p:txBody>
      </p:sp>
      <p:sp>
        <p:nvSpPr>
          <p:cNvPr id="9220" name="Rectangle 1028"/>
          <p:cNvSpPr>
            <a:spLocks noGrp="1" noChangeArrowheads="1"/>
          </p:cNvSpPr>
          <p:nvPr>
            <p:ph type="ftr" sz="quarter" idx="2"/>
          </p:nvPr>
        </p:nvSpPr>
        <p:spPr bwMode="auto">
          <a:xfrm>
            <a:off x="1" y="9289191"/>
            <a:ext cx="2890916"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105" charset="-128"/>
                <a:cs typeface="+mn-cs"/>
              </a:defRPr>
            </a:lvl1pPr>
          </a:lstStyle>
          <a:p>
            <a:pPr>
              <a:defRPr/>
            </a:pPr>
            <a:endParaRPr lang="en-US" dirty="0"/>
          </a:p>
        </p:txBody>
      </p:sp>
      <p:sp>
        <p:nvSpPr>
          <p:cNvPr id="9221" name="Rectangle 1029"/>
          <p:cNvSpPr>
            <a:spLocks noGrp="1" noChangeArrowheads="1"/>
          </p:cNvSpPr>
          <p:nvPr>
            <p:ph type="sldNum" sz="quarter" idx="3"/>
          </p:nvPr>
        </p:nvSpPr>
        <p:spPr bwMode="auto">
          <a:xfrm>
            <a:off x="3779761" y="9289191"/>
            <a:ext cx="2890915" cy="4882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105" charset="-128"/>
                <a:cs typeface="+mn-cs"/>
              </a:defRPr>
            </a:lvl1pPr>
          </a:lstStyle>
          <a:p>
            <a:pPr>
              <a:defRPr/>
            </a:pPr>
            <a:fld id="{350ECF5C-888C-41F6-A366-B80CE9FF0D57}" type="slidenum">
              <a:rPr lang="en-GB"/>
              <a:pPr>
                <a:defRPr/>
              </a:pPr>
              <a:t>‹#›</a:t>
            </a:fld>
            <a:endParaRPr lang="en-GB" dirty="0"/>
          </a:p>
        </p:txBody>
      </p:sp>
    </p:spTree>
    <p:extLst>
      <p:ext uri="{BB962C8B-B14F-4D97-AF65-F5344CB8AC3E}">
        <p14:creationId xmlns:p14="http://schemas.microsoft.com/office/powerpoint/2010/main" val="681178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08547" name="Rectangle 3"/>
          <p:cNvSpPr>
            <a:spLocks noGrp="1" noChangeArrowheads="1"/>
          </p:cNvSpPr>
          <p:nvPr>
            <p:ph type="dt" idx="1"/>
          </p:nvPr>
        </p:nvSpPr>
        <p:spPr bwMode="auto">
          <a:xfrm>
            <a:off x="3778312" y="1"/>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C31C4EFE-BC34-5643-BA96-233A28E9007A}" type="datetime1">
              <a:rPr lang="en-GB" smtClean="0"/>
              <a:t>07/10/2020</a:t>
            </a:fld>
            <a:endParaRPr lang="en-GB" dirty="0"/>
          </a:p>
        </p:txBody>
      </p:sp>
      <p:sp>
        <p:nvSpPr>
          <p:cNvPr id="108548" name="Rectangle 4"/>
          <p:cNvSpPr>
            <a:spLocks noGrp="1" noRot="1" noChangeAspect="1" noChangeArrowheads="1" noTextEdit="1"/>
          </p:cNvSpPr>
          <p:nvPr>
            <p:ph type="sldImg" idx="2"/>
          </p:nvPr>
        </p:nvSpPr>
        <p:spPr bwMode="auto">
          <a:xfrm>
            <a:off x="77788" y="733425"/>
            <a:ext cx="6515100"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67358" y="4644596"/>
            <a:ext cx="5335961" cy="439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8550" name="Rectangle 6"/>
          <p:cNvSpPr>
            <a:spLocks noGrp="1" noChangeArrowheads="1"/>
          </p:cNvSpPr>
          <p:nvPr>
            <p:ph type="ftr" sz="quarter" idx="4"/>
          </p:nvPr>
        </p:nvSpPr>
        <p:spPr bwMode="auto">
          <a:xfrm>
            <a:off x="1"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08551" name="Rectangle 7"/>
          <p:cNvSpPr>
            <a:spLocks noGrp="1" noChangeArrowheads="1"/>
          </p:cNvSpPr>
          <p:nvPr>
            <p:ph type="sldNum" sz="quarter" idx="5"/>
          </p:nvPr>
        </p:nvSpPr>
        <p:spPr bwMode="auto">
          <a:xfrm>
            <a:off x="3778312" y="9287575"/>
            <a:ext cx="2890916" cy="4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D779895-3E67-4CB8-BE0C-23F3FD5FF7F3}" type="slidenum">
              <a:rPr lang="en-GB"/>
              <a:pPr/>
              <a:t>‹#›</a:t>
            </a:fld>
            <a:endParaRPr lang="en-GB" dirty="0"/>
          </a:p>
        </p:txBody>
      </p:sp>
    </p:spTree>
    <p:extLst>
      <p:ext uri="{BB962C8B-B14F-4D97-AF65-F5344CB8AC3E}">
        <p14:creationId xmlns:p14="http://schemas.microsoft.com/office/powerpoint/2010/main" val="168861629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600" kern="1200">
        <a:solidFill>
          <a:schemeClr val="tx1"/>
        </a:solidFill>
        <a:latin typeface="Arial" charset="0"/>
        <a:ea typeface="+mn-ea"/>
        <a:cs typeface="+mn-cs"/>
      </a:defRPr>
    </a:lvl1pPr>
    <a:lvl2pPr marL="609539" algn="l" rtl="0" fontAlgn="base">
      <a:spcBef>
        <a:spcPct val="30000"/>
      </a:spcBef>
      <a:spcAft>
        <a:spcPct val="0"/>
      </a:spcAft>
      <a:defRPr sz="1600" kern="1200">
        <a:solidFill>
          <a:schemeClr val="tx1"/>
        </a:solidFill>
        <a:latin typeface="Arial" charset="0"/>
        <a:ea typeface="+mn-ea"/>
        <a:cs typeface="+mn-cs"/>
      </a:defRPr>
    </a:lvl2pPr>
    <a:lvl3pPr marL="1219080" algn="l" rtl="0" fontAlgn="base">
      <a:spcBef>
        <a:spcPct val="30000"/>
      </a:spcBef>
      <a:spcAft>
        <a:spcPct val="0"/>
      </a:spcAft>
      <a:defRPr sz="1600" kern="1200">
        <a:solidFill>
          <a:schemeClr val="tx1"/>
        </a:solidFill>
        <a:latin typeface="Arial" charset="0"/>
        <a:ea typeface="+mn-ea"/>
        <a:cs typeface="+mn-cs"/>
      </a:defRPr>
    </a:lvl3pPr>
    <a:lvl4pPr marL="1828618" algn="l" rtl="0" fontAlgn="base">
      <a:spcBef>
        <a:spcPct val="30000"/>
      </a:spcBef>
      <a:spcAft>
        <a:spcPct val="0"/>
      </a:spcAft>
      <a:defRPr sz="1600" kern="1200">
        <a:solidFill>
          <a:schemeClr val="tx1"/>
        </a:solidFill>
        <a:latin typeface="Arial" charset="0"/>
        <a:ea typeface="+mn-ea"/>
        <a:cs typeface="+mn-cs"/>
      </a:defRPr>
    </a:lvl4pPr>
    <a:lvl5pPr marL="2438158" algn="l" rtl="0" fontAlgn="base">
      <a:spcBef>
        <a:spcPct val="30000"/>
      </a:spcBef>
      <a:spcAft>
        <a:spcPct val="0"/>
      </a:spcAft>
      <a:defRPr sz="1600" kern="1200">
        <a:solidFill>
          <a:schemeClr val="tx1"/>
        </a:solidFill>
        <a:latin typeface="Arial" charset="0"/>
        <a:ea typeface="+mn-ea"/>
        <a:cs typeface="+mn-cs"/>
      </a:defRPr>
    </a:lvl5pPr>
    <a:lvl6pPr marL="3047696" algn="l" defTabSz="1219080" rtl="0" eaLnBrk="1" latinLnBrk="0" hangingPunct="1">
      <a:defRPr sz="1600" kern="1200">
        <a:solidFill>
          <a:schemeClr val="tx1"/>
        </a:solidFill>
        <a:latin typeface="+mn-lt"/>
        <a:ea typeface="+mn-ea"/>
        <a:cs typeface="+mn-cs"/>
      </a:defRPr>
    </a:lvl6pPr>
    <a:lvl7pPr marL="3657235" algn="l" defTabSz="1219080" rtl="0" eaLnBrk="1" latinLnBrk="0" hangingPunct="1">
      <a:defRPr sz="1600" kern="1200">
        <a:solidFill>
          <a:schemeClr val="tx1"/>
        </a:solidFill>
        <a:latin typeface="+mn-lt"/>
        <a:ea typeface="+mn-ea"/>
        <a:cs typeface="+mn-cs"/>
      </a:defRPr>
    </a:lvl7pPr>
    <a:lvl8pPr marL="4266773" algn="l" defTabSz="1219080" rtl="0" eaLnBrk="1" latinLnBrk="0" hangingPunct="1">
      <a:defRPr sz="1600" kern="1200">
        <a:solidFill>
          <a:schemeClr val="tx1"/>
        </a:solidFill>
        <a:latin typeface="+mn-lt"/>
        <a:ea typeface="+mn-ea"/>
        <a:cs typeface="+mn-cs"/>
      </a:defRPr>
    </a:lvl8pPr>
    <a:lvl9pPr marL="4876313" algn="l" defTabSz="121908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3704472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22967695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83290709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220299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6227763" y="1062038"/>
            <a:ext cx="2577149" cy="3454400"/>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324000" y="1062500"/>
            <a:ext cx="2592239"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3276600" y="1062500"/>
            <a:ext cx="2592000" cy="1569660"/>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9206425" y="0"/>
            <a:ext cx="2029736" cy="2104028"/>
            <a:chOff x="3528102" y="847657"/>
            <a:chExt cx="2029736" cy="2104028"/>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559715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989013"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0" y="1068388"/>
            <a:ext cx="5544621" cy="329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5274085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323850" y="1062500"/>
            <a:ext cx="8496000" cy="3453938"/>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9206425" y="0"/>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1192424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58830814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789413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416866274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95564790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3169590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12757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40523998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366749882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330194" y="2536528"/>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317496" y="680340"/>
            <a:ext cx="2598742" cy="1769715"/>
          </a:xfrm>
        </p:spPr>
        <p:txBody>
          <a:bodyPr anchor="b" anchorCtr="0"/>
          <a:lstStyle>
            <a:lvl1pPr>
              <a:defRPr sz="11500">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3099461" y="-9501"/>
            <a:ext cx="6056160" cy="515798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64763177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5" y="4778375"/>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45501122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324001" y="1062500"/>
            <a:ext cx="55434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322780" y="267573"/>
            <a:ext cx="5544620" cy="430887"/>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234838" y="4740424"/>
            <a:ext cx="7195415" cy="169277"/>
          </a:xfrm>
        </p:spPr>
        <p:txBody>
          <a:bodyPr/>
          <a:lstStyle>
            <a:lvl1pPr>
              <a:defRPr b="0"/>
            </a:lvl1pPr>
          </a:lstStyle>
          <a:p>
            <a:pPr>
              <a:tabLst>
                <a:tab pos="989013" algn="l"/>
              </a:tabLst>
            </a:pPr>
            <a:r>
              <a:rPr lang="fr-FR"/>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9206425" y="0"/>
            <a:ext cx="2029736" cy="2104028"/>
            <a:chOff x="3528102" y="847657"/>
            <a:chExt cx="2029736" cy="2104028"/>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4524258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13307695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2"/>
            <a:ext cx="1736469" cy="514017"/>
          </a:xfrm>
          <a:prstGeom prst="rect">
            <a:avLst/>
          </a:prstGeom>
        </p:spPr>
      </p:pic>
    </p:spTree>
    <p:extLst>
      <p:ext uri="{BB962C8B-B14F-4D97-AF65-F5344CB8AC3E}">
        <p14:creationId xmlns:p14="http://schemas.microsoft.com/office/powerpoint/2010/main" val="2859551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userDrawn="1"/>
        </p:nvPicPr>
        <p:blipFill>
          <a:blip r:embed="rId4"/>
          <a:stretch>
            <a:fillRect/>
          </a:stretch>
        </p:blipFill>
        <p:spPr>
          <a:xfrm>
            <a:off x="-2379" y="255600"/>
            <a:ext cx="1547332" cy="457949"/>
          </a:xfrm>
          <a:prstGeom prst="rect">
            <a:avLst/>
          </a:prstGeom>
        </p:spPr>
      </p:pic>
    </p:spTree>
    <p:extLst>
      <p:ext uri="{BB962C8B-B14F-4D97-AF65-F5344CB8AC3E}">
        <p14:creationId xmlns:p14="http://schemas.microsoft.com/office/powerpoint/2010/main" val="23242773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266" y="4633912"/>
            <a:ext cx="1410824" cy="290076"/>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330195" y="1058863"/>
            <a:ext cx="4033839" cy="868039"/>
          </a:xfrm>
        </p:spPr>
        <p:txBody>
          <a:bodyPr anchor="t" anchorCtr="0"/>
          <a:lstStyle>
            <a:lvl1pPr>
              <a:lnSpc>
                <a:spcPct val="80000"/>
              </a:lnSpc>
              <a:defRPr sz="3200">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330195" y="2600550"/>
            <a:ext cx="4033839" cy="553998"/>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3891611" y="0"/>
            <a:ext cx="4960294" cy="248014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2279659" y="2663100"/>
            <a:ext cx="4960800" cy="24804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4846035" y="1851623"/>
            <a:ext cx="1440000" cy="1440000"/>
          </a:xfrm>
          <a:prstGeom prst="flowChartDecision">
            <a:avLst/>
          </a:prstGeom>
          <a:solidFill>
            <a:schemeClr val="bg1"/>
          </a:solidFill>
        </p:spPr>
        <p:txBody>
          <a:bodyPr>
            <a:noAutofit/>
          </a:bodyPr>
          <a:lstStyle>
            <a:lvl1pPr>
              <a:defRPr sz="1400"/>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79" y="208023"/>
            <a:ext cx="1153207" cy="514016"/>
          </a:xfrm>
          <a:prstGeom prst="rect">
            <a:avLst/>
          </a:prstGeom>
        </p:spPr>
      </p:pic>
    </p:spTree>
    <p:extLst>
      <p:ext uri="{BB962C8B-B14F-4D97-AF65-F5344CB8AC3E}">
        <p14:creationId xmlns:p14="http://schemas.microsoft.com/office/powerpoint/2010/main" val="291099468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322780" y="267573"/>
            <a:ext cx="849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322780" y="1058864"/>
            <a:ext cx="849844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8286937" y="4740424"/>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234838" y="4740424"/>
            <a:ext cx="719541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322780" y="4740424"/>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b="1"/>
              <a:t>National Grid </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18" r:id="rId29"/>
    <p:sldLayoutId id="2147483819" r:id="rId30"/>
    <p:sldLayoutId id="2147483820" r:id="rId31"/>
    <p:sldLayoutId id="2147483821" r:id="rId32"/>
    <p:sldLayoutId id="2147483822" r:id="rId33"/>
    <p:sldLayoutId id="2147483823" r:id="rId34"/>
    <p:sldLayoutId id="2147483824" r:id="rId35"/>
    <p:sldLayoutId id="2147483825" r:id="rId36"/>
    <p:sldLayoutId id="2147483817" r:id="rId37"/>
    <p:sldLayoutId id="2147483795" r:id="rId38"/>
    <p:sldLayoutId id="2147483796" r:id="rId39"/>
    <p:sldLayoutId id="2147483815" r:id="rId40"/>
    <p:sldLayoutId id="2147483794" r:id="rId41"/>
    <p:sldLayoutId id="2147483797" r:id="rId42"/>
    <p:sldLayoutId id="2147483798" r:id="rId43"/>
    <p:sldLayoutId id="2147483816" r:id="rId44"/>
    <p:sldLayoutId id="2147483657" r:id="rId45"/>
    <p:sldLayoutId id="2147483658" r:id="rId46"/>
    <p:sldLayoutId id="2147483659" r:id="rId47"/>
    <p:sldLayoutId id="2147483661" r:id="rId48"/>
    <p:sldLayoutId id="2147483662" r:id="rId49"/>
    <p:sldLayoutId id="2147483663" r:id="rId50"/>
    <p:sldLayoutId id="2147483664" r:id="rId51"/>
    <p:sldLayoutId id="2147483665" r:id="rId52"/>
    <p:sldLayoutId id="2147483666" r:id="rId53"/>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2767" userDrawn="1">
          <p15:clr>
            <a:srgbClr val="F26B43"/>
          </p15:clr>
        </p15:guide>
        <p15:guide id="4" pos="5556" userDrawn="1">
          <p15:clr>
            <a:srgbClr val="F26B43"/>
          </p15:clr>
        </p15:guide>
        <p15:guide id="6" orient="horz" pos="2845" userDrawn="1">
          <p15:clr>
            <a:srgbClr val="F26B43"/>
          </p15:clr>
        </p15:guide>
        <p15:guide id="8" pos="204" userDrawn="1">
          <p15:clr>
            <a:srgbClr val="F26B43"/>
          </p15:clr>
        </p15:guide>
        <p15:guide id="13" pos="2993" userDrawn="1">
          <p15:clr>
            <a:srgbClr val="F26B43"/>
          </p15:clr>
        </p15:guide>
        <p15:guide id="14" orient="horz" pos="350" userDrawn="1">
          <p15:clr>
            <a:srgbClr val="F26B43"/>
          </p15:clr>
        </p15:guide>
        <p15:guide id="15" orient="horz" pos="667" userDrawn="1">
          <p15:clr>
            <a:srgbClr val="F26B43"/>
          </p15:clr>
        </p15:guide>
        <p15:guide id="16" pos="2064" userDrawn="1">
          <p15:clr>
            <a:srgbClr val="F26B43"/>
          </p15:clr>
        </p15:guide>
        <p15:guide id="17" pos="3923" userDrawn="1">
          <p15:clr>
            <a:srgbClr val="F26B43"/>
          </p15:clr>
        </p15:guide>
        <p15:guide id="18" pos="3696" userDrawn="1">
          <p15:clr>
            <a:srgbClr val="F26B43"/>
          </p15:clr>
        </p15:guide>
        <p15:guide id="19" pos="18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UNC Data Dictionary Refresh</a:t>
            </a:r>
          </a:p>
        </p:txBody>
      </p:sp>
      <p:sp>
        <p:nvSpPr>
          <p:cNvPr id="18" name="Text Placeholder 17"/>
          <p:cNvSpPr>
            <a:spLocks noGrp="1"/>
          </p:cNvSpPr>
          <p:nvPr>
            <p:ph type="body" sz="quarter" idx="10"/>
          </p:nvPr>
        </p:nvSpPr>
        <p:spPr>
          <a:xfrm>
            <a:off x="330195" y="2600550"/>
            <a:ext cx="4033839" cy="276999"/>
          </a:xfrm>
        </p:spPr>
        <p:txBody>
          <a:bodyPr/>
          <a:lstStyle/>
          <a:p>
            <a:r>
              <a:rPr lang="en-GB" dirty="0"/>
              <a:t>UNCC October 2020</a:t>
            </a:r>
            <a:endParaRPr lang="en-GB" b="0" dirty="0"/>
          </a:p>
        </p:txBody>
      </p:sp>
      <p:pic>
        <p:nvPicPr>
          <p:cNvPr id="9" name="Picture Placeholder 8"/>
          <p:cNvPicPr>
            <a:picLocks noGrp="1" noChangeAspect="1"/>
          </p:cNvPicPr>
          <p:nvPr>
            <p:ph type="pic" sz="quarter" idx="11"/>
          </p:nvPr>
        </p:nvPicPr>
        <p:blipFill rotWithShape="1">
          <a:blip r:embed="rId2"/>
          <a:srcRect t="12512" b="12512"/>
          <a:stretch/>
        </p:blipFill>
        <p:spPr/>
      </p:pic>
      <p:pic>
        <p:nvPicPr>
          <p:cNvPr id="13" name="Picture Placeholder 12"/>
          <p:cNvPicPr>
            <a:picLocks noGrp="1" noChangeAspect="1"/>
          </p:cNvPicPr>
          <p:nvPr>
            <p:ph type="pic" sz="quarter" idx="12"/>
          </p:nvPr>
        </p:nvPicPr>
        <p:blipFill rotWithShape="1">
          <a:blip r:embed="rId3"/>
          <a:srcRect t="12512" b="12512"/>
          <a:stretch/>
        </p:blipFill>
        <p:spPr/>
      </p:pic>
      <p:pic>
        <p:nvPicPr>
          <p:cNvPr id="11" name="Picture Placeholder 10"/>
          <p:cNvPicPr>
            <a:picLocks noGrp="1" noChangeAspect="1"/>
          </p:cNvPicPr>
          <p:nvPr>
            <p:ph type="pic" sz="quarter" idx="13"/>
          </p:nvPr>
        </p:nvPicPr>
        <p:blipFill rotWithShape="1">
          <a:blip r:embed="rId4"/>
          <a:srcRect l="16667" r="16667"/>
          <a:stretch/>
        </p:blipFill>
        <p:spPr/>
      </p:pic>
    </p:spTree>
    <p:extLst>
      <p:ext uri="{BB962C8B-B14F-4D97-AF65-F5344CB8AC3E}">
        <p14:creationId xmlns:p14="http://schemas.microsoft.com/office/powerpoint/2010/main" val="30005398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9C142D2-C3CB-4250-BA1A-7CA2FDE63B9F}"/>
              </a:ext>
            </a:extLst>
          </p:cNvPr>
          <p:cNvSpPr>
            <a:spLocks noGrp="1"/>
          </p:cNvSpPr>
          <p:nvPr>
            <p:ph type="body" sz="quarter" idx="11"/>
          </p:nvPr>
        </p:nvSpPr>
        <p:spPr>
          <a:xfrm>
            <a:off x="322780" y="1068388"/>
            <a:ext cx="8497370" cy="3323987"/>
          </a:xfrm>
        </p:spPr>
        <p:txBody>
          <a:bodyPr/>
          <a:lstStyle/>
          <a:p>
            <a:r>
              <a:rPr lang="en-GB" b="0" dirty="0"/>
              <a:t>Updates to the UNC Data Dictionary have been made as per the below:</a:t>
            </a:r>
          </a:p>
          <a:p>
            <a:pPr marL="555750" lvl="2" indent="-285750">
              <a:buFontTx/>
              <a:buChar char="-"/>
            </a:pPr>
            <a:r>
              <a:rPr lang="en-GB" b="0" dirty="0"/>
              <a:t>Reconciliation between MIPI and the UNC data dictionary. Ensured 100% of the data currently available on MIPI is present in the UNC Data Dictionary. </a:t>
            </a:r>
          </a:p>
          <a:p>
            <a:pPr marL="555750" lvl="2" indent="-285750">
              <a:spcAft>
                <a:spcPts val="0"/>
              </a:spcAft>
              <a:buFontTx/>
              <a:buChar char="-"/>
            </a:pPr>
            <a:r>
              <a:rPr lang="en-GB" b="0" dirty="0"/>
              <a:t>Added some status fields (Live/Not Live; First Published and Last Published; Link to the MIPI Report if applicable) </a:t>
            </a:r>
          </a:p>
          <a:p>
            <a:pPr marL="555750" lvl="2" indent="-285750">
              <a:spcAft>
                <a:spcPts val="0"/>
              </a:spcAft>
              <a:buFontTx/>
              <a:buChar char="-"/>
            </a:pPr>
            <a:endParaRPr lang="en-GB" b="0" dirty="0"/>
          </a:p>
          <a:p>
            <a:pPr marL="555750" lvl="2" indent="-285750">
              <a:spcAft>
                <a:spcPts val="0"/>
              </a:spcAft>
              <a:buFontTx/>
              <a:buChar char="-"/>
            </a:pPr>
            <a:r>
              <a:rPr lang="en-GB" b="0" dirty="0"/>
              <a:t>Improved the data definitions, making it easier for new entrants and wider stakeholders (e.g. academics) to understand the data.</a:t>
            </a:r>
          </a:p>
          <a:p>
            <a:pPr marL="555750" lvl="2" indent="-285750">
              <a:spcAft>
                <a:spcPts val="0"/>
              </a:spcAft>
              <a:buFontTx/>
              <a:buChar char="-"/>
            </a:pPr>
            <a:endParaRPr lang="en-GB" b="0" dirty="0"/>
          </a:p>
          <a:p>
            <a:pPr marL="555750" lvl="2" indent="-285750">
              <a:spcAft>
                <a:spcPts val="0"/>
              </a:spcAft>
              <a:buFontTx/>
              <a:buChar char="-"/>
            </a:pPr>
            <a:r>
              <a:rPr lang="en-GB" b="0" dirty="0"/>
              <a:t>Removed Data items no longer published &gt;= 5 years. (MIPI holds data up to 5 years old.)</a:t>
            </a:r>
          </a:p>
          <a:p>
            <a:endParaRPr lang="en-GB" dirty="0"/>
          </a:p>
        </p:txBody>
      </p:sp>
      <p:sp>
        <p:nvSpPr>
          <p:cNvPr id="8" name="Title 7">
            <a:extLst>
              <a:ext uri="{FF2B5EF4-FFF2-40B4-BE49-F238E27FC236}">
                <a16:creationId xmlns:a16="http://schemas.microsoft.com/office/drawing/2014/main" id="{29F4F131-6468-4311-B95B-64E30F9E60EA}"/>
              </a:ext>
            </a:extLst>
          </p:cNvPr>
          <p:cNvSpPr>
            <a:spLocks noGrp="1"/>
          </p:cNvSpPr>
          <p:nvPr>
            <p:ph type="title"/>
          </p:nvPr>
        </p:nvSpPr>
        <p:spPr/>
        <p:txBody>
          <a:bodyPr/>
          <a:lstStyle/>
          <a:p>
            <a:r>
              <a:rPr lang="en-GB" dirty="0"/>
              <a:t>UNC Data Dictionary Changes</a:t>
            </a:r>
          </a:p>
        </p:txBody>
      </p:sp>
      <p:sp>
        <p:nvSpPr>
          <p:cNvPr id="10" name="Rectangle: Rounded Corners 9">
            <a:extLst>
              <a:ext uri="{FF2B5EF4-FFF2-40B4-BE49-F238E27FC236}">
                <a16:creationId xmlns:a16="http://schemas.microsoft.com/office/drawing/2014/main" id="{A2101F19-8014-49B6-AFF1-74EB33FD2D2C}"/>
              </a:ext>
            </a:extLst>
          </p:cNvPr>
          <p:cNvSpPr/>
          <p:nvPr/>
        </p:nvSpPr>
        <p:spPr bwMode="auto">
          <a:xfrm>
            <a:off x="322780" y="4300347"/>
            <a:ext cx="8497370" cy="667609"/>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ctr">
              <a:spcAft>
                <a:spcPts val="450"/>
              </a:spcAft>
            </a:pPr>
            <a:r>
              <a:rPr lang="en-GB" sz="1600" dirty="0">
                <a:solidFill>
                  <a:schemeClr val="bg1"/>
                </a:solidFill>
                <a:latin typeface="+mn-lt"/>
                <a:cs typeface="Arial"/>
              </a:rPr>
              <a:t>Due to the volume of change UNCC requested industry engagement ahead of approval</a:t>
            </a:r>
          </a:p>
        </p:txBody>
      </p:sp>
    </p:spTree>
    <p:extLst>
      <p:ext uri="{BB962C8B-B14F-4D97-AF65-F5344CB8AC3E}">
        <p14:creationId xmlns:p14="http://schemas.microsoft.com/office/powerpoint/2010/main" val="3452051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E5CD0-1D4C-4425-9FA0-F3E99723A57C}"/>
              </a:ext>
            </a:extLst>
          </p:cNvPr>
          <p:cNvSpPr>
            <a:spLocks noGrp="1"/>
          </p:cNvSpPr>
          <p:nvPr>
            <p:ph type="ftr" sz="quarter" idx="10"/>
          </p:nvPr>
        </p:nvSpPr>
        <p:spPr/>
        <p:txBody>
          <a:bodyPr/>
          <a:lstStyle/>
          <a:p>
            <a:pPr>
              <a:tabLst>
                <a:tab pos="989013" algn="l"/>
              </a:tabLst>
            </a:pPr>
            <a:r>
              <a:rPr lang="fr-FR"/>
              <a:t>| [Insert document title] | [Insert date]</a:t>
            </a:r>
          </a:p>
        </p:txBody>
      </p:sp>
      <p:sp>
        <p:nvSpPr>
          <p:cNvPr id="3" name="Text Placeholder 2">
            <a:extLst>
              <a:ext uri="{FF2B5EF4-FFF2-40B4-BE49-F238E27FC236}">
                <a16:creationId xmlns:a16="http://schemas.microsoft.com/office/drawing/2014/main" id="{D9E147DF-7887-4E99-BBEE-8C7AE502CDA7}"/>
              </a:ext>
            </a:extLst>
          </p:cNvPr>
          <p:cNvSpPr>
            <a:spLocks noGrp="1"/>
          </p:cNvSpPr>
          <p:nvPr>
            <p:ph type="body" sz="quarter" idx="11"/>
          </p:nvPr>
        </p:nvSpPr>
        <p:spPr>
          <a:xfrm>
            <a:off x="322780" y="1068388"/>
            <a:ext cx="8107473" cy="2215991"/>
          </a:xfrm>
        </p:spPr>
        <p:txBody>
          <a:bodyPr/>
          <a:lstStyle/>
          <a:p>
            <a:pPr marL="285750" lvl="1" indent="-285750"/>
            <a:r>
              <a:rPr lang="en-GB" dirty="0"/>
              <a:t>Following September UNCC and the request for a final opportunity for feedback we have:</a:t>
            </a:r>
          </a:p>
          <a:p>
            <a:pPr marL="555750" lvl="2" indent="-285750"/>
            <a:r>
              <a:rPr lang="en-GB" dirty="0"/>
              <a:t>Issued email to industry on 21</a:t>
            </a:r>
            <a:r>
              <a:rPr lang="en-GB" baseline="30000" dirty="0"/>
              <a:t>st</a:t>
            </a:r>
            <a:r>
              <a:rPr lang="en-GB" dirty="0"/>
              <a:t> September inviting any feedback or comments on changes to National Grid; no comments received</a:t>
            </a:r>
          </a:p>
          <a:p>
            <a:pPr marL="555750" lvl="2" indent="-285750"/>
            <a:r>
              <a:rPr lang="en-GB" dirty="0"/>
              <a:t>Discussed at Transmission Workgroup in October; one question raised in relation to a report within MIPI, this query is independent to the changes in the UNC Data Dictionary – no further feedback received since</a:t>
            </a:r>
          </a:p>
          <a:p>
            <a:endParaRPr lang="en-GB" dirty="0"/>
          </a:p>
        </p:txBody>
      </p:sp>
      <p:sp>
        <p:nvSpPr>
          <p:cNvPr id="4" name="Title 3">
            <a:extLst>
              <a:ext uri="{FF2B5EF4-FFF2-40B4-BE49-F238E27FC236}">
                <a16:creationId xmlns:a16="http://schemas.microsoft.com/office/drawing/2014/main" id="{74FF042C-8F7C-45F2-8F2E-42FA2565C1B1}"/>
              </a:ext>
            </a:extLst>
          </p:cNvPr>
          <p:cNvSpPr>
            <a:spLocks noGrp="1"/>
          </p:cNvSpPr>
          <p:nvPr>
            <p:ph type="title"/>
          </p:nvPr>
        </p:nvSpPr>
        <p:spPr>
          <a:xfrm>
            <a:off x="322780" y="267573"/>
            <a:ext cx="8497370" cy="430887"/>
          </a:xfrm>
        </p:spPr>
        <p:txBody>
          <a:bodyPr/>
          <a:lstStyle/>
          <a:p>
            <a:r>
              <a:rPr lang="en-GB" dirty="0"/>
              <a:t>Industry engagement since September UNCC	</a:t>
            </a:r>
          </a:p>
        </p:txBody>
      </p:sp>
    </p:spTree>
    <p:extLst>
      <p:ext uri="{BB962C8B-B14F-4D97-AF65-F5344CB8AC3E}">
        <p14:creationId xmlns:p14="http://schemas.microsoft.com/office/powerpoint/2010/main" val="229056754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9658F2-CE8C-4208-8541-63C23CBDF978}"/>
              </a:ext>
            </a:extLst>
          </p:cNvPr>
          <p:cNvPicPr>
            <a:picLocks noChangeAspect="1"/>
          </p:cNvPicPr>
          <p:nvPr/>
        </p:nvPicPr>
        <p:blipFill rotWithShape="1">
          <a:blip r:embed="rId2"/>
          <a:srcRect r="25796"/>
          <a:stretch/>
        </p:blipFill>
        <p:spPr>
          <a:xfrm>
            <a:off x="5049527" y="1210930"/>
            <a:ext cx="3770473" cy="1780606"/>
          </a:xfrm>
          <a:prstGeom prst="rect">
            <a:avLst/>
          </a:prstGeom>
        </p:spPr>
      </p:pic>
      <p:sp>
        <p:nvSpPr>
          <p:cNvPr id="2" name="Text Placeholder 1">
            <a:extLst>
              <a:ext uri="{FF2B5EF4-FFF2-40B4-BE49-F238E27FC236}">
                <a16:creationId xmlns:a16="http://schemas.microsoft.com/office/drawing/2014/main" id="{15F1F787-BEBF-4AA0-AA9A-684FDE1B4FEC}"/>
              </a:ext>
            </a:extLst>
          </p:cNvPr>
          <p:cNvSpPr>
            <a:spLocks noGrp="1"/>
          </p:cNvSpPr>
          <p:nvPr>
            <p:ph type="body" sz="quarter" idx="16"/>
          </p:nvPr>
        </p:nvSpPr>
        <p:spPr>
          <a:xfrm>
            <a:off x="322780" y="3211617"/>
            <a:ext cx="8610757" cy="1169551"/>
          </a:xfrm>
        </p:spPr>
        <p:txBody>
          <a:bodyPr/>
          <a:lstStyle/>
          <a:p>
            <a:r>
              <a:rPr lang="en-GB" sz="1400" b="0" dirty="0"/>
              <a:t>The UNC Data Dictionary is subordinate to the UNCORM. When a change is made to the UNC Data Dictionary the UNCORM is updated and approval sought on both documents.  </a:t>
            </a:r>
          </a:p>
          <a:p>
            <a:pPr>
              <a:spcAft>
                <a:spcPts val="0"/>
              </a:spcAft>
            </a:pPr>
            <a:r>
              <a:rPr lang="en-GB" sz="1400" b="0" dirty="0"/>
              <a:t>The UNCORM has been amended:</a:t>
            </a:r>
          </a:p>
          <a:p>
            <a:pPr marL="555750" lvl="2" indent="-285750">
              <a:spcAft>
                <a:spcPts val="0"/>
              </a:spcAft>
            </a:pPr>
            <a:r>
              <a:rPr lang="en-GB" sz="1200" dirty="0"/>
              <a:t>The document has been updated onto a new document template</a:t>
            </a:r>
          </a:p>
          <a:p>
            <a:pPr marL="555750" lvl="2" indent="-285750">
              <a:spcAft>
                <a:spcPts val="0"/>
              </a:spcAft>
            </a:pPr>
            <a:r>
              <a:rPr lang="en-GB" sz="1200" dirty="0"/>
              <a:t>References to UK Link Committee have been removed</a:t>
            </a:r>
          </a:p>
        </p:txBody>
      </p:sp>
      <p:sp>
        <p:nvSpPr>
          <p:cNvPr id="3" name="Title 2">
            <a:extLst>
              <a:ext uri="{FF2B5EF4-FFF2-40B4-BE49-F238E27FC236}">
                <a16:creationId xmlns:a16="http://schemas.microsoft.com/office/drawing/2014/main" id="{7DD972CE-DC68-41A2-AD05-27D14C6B3C72}"/>
              </a:ext>
            </a:extLst>
          </p:cNvPr>
          <p:cNvSpPr>
            <a:spLocks noGrp="1"/>
          </p:cNvSpPr>
          <p:nvPr>
            <p:ph type="title"/>
          </p:nvPr>
        </p:nvSpPr>
        <p:spPr/>
        <p:txBody>
          <a:bodyPr/>
          <a:lstStyle/>
          <a:p>
            <a:r>
              <a:rPr lang="en-GB" dirty="0"/>
              <a:t>Updates to the UNCORM</a:t>
            </a:r>
          </a:p>
        </p:txBody>
      </p:sp>
      <p:pic>
        <p:nvPicPr>
          <p:cNvPr id="6" name="Picture 5">
            <a:extLst>
              <a:ext uri="{FF2B5EF4-FFF2-40B4-BE49-F238E27FC236}">
                <a16:creationId xmlns:a16="http://schemas.microsoft.com/office/drawing/2014/main" id="{F9FA25F8-1522-494C-AA85-A3757E283531}"/>
              </a:ext>
            </a:extLst>
          </p:cNvPr>
          <p:cNvPicPr>
            <a:picLocks noChangeAspect="1"/>
          </p:cNvPicPr>
          <p:nvPr/>
        </p:nvPicPr>
        <p:blipFill rotWithShape="1">
          <a:blip r:embed="rId3"/>
          <a:srcRect r="25235"/>
          <a:stretch/>
        </p:blipFill>
        <p:spPr>
          <a:xfrm>
            <a:off x="209243" y="1210929"/>
            <a:ext cx="3770473" cy="1780607"/>
          </a:xfrm>
          <a:prstGeom prst="rect">
            <a:avLst/>
          </a:prstGeom>
        </p:spPr>
      </p:pic>
      <p:sp>
        <p:nvSpPr>
          <p:cNvPr id="7" name="Arrow: Right 6">
            <a:extLst>
              <a:ext uri="{FF2B5EF4-FFF2-40B4-BE49-F238E27FC236}">
                <a16:creationId xmlns:a16="http://schemas.microsoft.com/office/drawing/2014/main" id="{34201A90-14A7-4AD5-8519-CCF4CF3DA44D}"/>
              </a:ext>
            </a:extLst>
          </p:cNvPr>
          <p:cNvSpPr/>
          <p:nvPr/>
        </p:nvSpPr>
        <p:spPr bwMode="auto">
          <a:xfrm>
            <a:off x="4109375" y="1997037"/>
            <a:ext cx="810491" cy="430887"/>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lgn="l">
              <a:spcAft>
                <a:spcPts val="450"/>
              </a:spcAft>
            </a:pPr>
            <a:endParaRPr lang="en-GB" sz="1800" dirty="0" err="1">
              <a:solidFill>
                <a:schemeClr val="bg1"/>
              </a:solidFill>
              <a:latin typeface="+mn-lt"/>
              <a:cs typeface="Arial"/>
            </a:endParaRPr>
          </a:p>
        </p:txBody>
      </p:sp>
    </p:spTree>
    <p:extLst>
      <p:ext uri="{BB962C8B-B14F-4D97-AF65-F5344CB8AC3E}">
        <p14:creationId xmlns:p14="http://schemas.microsoft.com/office/powerpoint/2010/main" val="1878355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2F8368-6AEA-4155-A5EB-4D27557CFED4}"/>
              </a:ext>
            </a:extLst>
          </p:cNvPr>
          <p:cNvSpPr>
            <a:spLocks noGrp="1"/>
          </p:cNvSpPr>
          <p:nvPr>
            <p:ph type="body" sz="quarter" idx="16"/>
          </p:nvPr>
        </p:nvSpPr>
        <p:spPr>
          <a:xfrm>
            <a:off x="324001" y="1062500"/>
            <a:ext cx="8539444" cy="1785104"/>
          </a:xfrm>
        </p:spPr>
        <p:txBody>
          <a:bodyPr/>
          <a:lstStyle/>
          <a:p>
            <a:pPr lvl="1"/>
            <a:r>
              <a:rPr lang="en-GB" sz="1800" b="1" dirty="0">
                <a:solidFill>
                  <a:schemeClr val="accent1"/>
                </a:solidFill>
                <a:cs typeface="+mn-cs"/>
              </a:rPr>
              <a:t>UNCC Approval for the changes is requested today;</a:t>
            </a:r>
            <a:endParaRPr lang="en-GB" sz="1800" dirty="0">
              <a:solidFill>
                <a:schemeClr val="accent1"/>
              </a:solidFill>
              <a:cs typeface="+mn-cs"/>
            </a:endParaRPr>
          </a:p>
          <a:p>
            <a:pPr marL="285750" lvl="1" indent="-285750" algn="ctr">
              <a:buFont typeface="Arial" panose="020B0604020202020204" pitchFamily="34" charset="0"/>
              <a:buChar char="•"/>
            </a:pPr>
            <a:r>
              <a:rPr lang="en-GB" sz="1800" dirty="0">
                <a:solidFill>
                  <a:schemeClr val="accent1"/>
                </a:solidFill>
                <a:cs typeface="+mn-cs"/>
              </a:rPr>
              <a:t>Should approval be granted the next step will be for the documents to be made Live and updated on the JO website. </a:t>
            </a:r>
          </a:p>
          <a:p>
            <a:pPr lvl="2" indent="0" algn="ctr">
              <a:buNone/>
            </a:pPr>
            <a:endParaRPr lang="en-GB" dirty="0"/>
          </a:p>
          <a:p>
            <a:pPr lvl="2" indent="0">
              <a:buNone/>
            </a:pPr>
            <a:r>
              <a:rPr lang="en-GB" dirty="0"/>
              <a:t>  </a:t>
            </a:r>
          </a:p>
        </p:txBody>
      </p:sp>
      <p:sp>
        <p:nvSpPr>
          <p:cNvPr id="3" name="Title 2">
            <a:extLst>
              <a:ext uri="{FF2B5EF4-FFF2-40B4-BE49-F238E27FC236}">
                <a16:creationId xmlns:a16="http://schemas.microsoft.com/office/drawing/2014/main" id="{ED1CCD80-A898-421A-9123-2B8806419529}"/>
              </a:ext>
            </a:extLst>
          </p:cNvPr>
          <p:cNvSpPr>
            <a:spLocks noGrp="1"/>
          </p:cNvSpPr>
          <p:nvPr>
            <p:ph type="title"/>
          </p:nvPr>
        </p:nvSpPr>
        <p:spPr/>
        <p:txBody>
          <a:bodyPr/>
          <a:lstStyle/>
          <a:p>
            <a:r>
              <a:rPr lang="en-GB" dirty="0"/>
              <a:t>UNCC Approval</a:t>
            </a:r>
          </a:p>
        </p:txBody>
      </p:sp>
    </p:spTree>
    <p:extLst>
      <p:ext uri="{BB962C8B-B14F-4D97-AF65-F5344CB8AC3E}">
        <p14:creationId xmlns:p14="http://schemas.microsoft.com/office/powerpoint/2010/main" val="33125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66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EE73-42BF-4A97-9567-FD6F3527A227}"/>
              </a:ext>
            </a:extLst>
          </p:cNvPr>
          <p:cNvSpPr>
            <a:spLocks noGrp="1"/>
          </p:cNvSpPr>
          <p:nvPr>
            <p:ph type="title"/>
          </p:nvPr>
        </p:nvSpPr>
        <p:spPr/>
        <p:txBody>
          <a:bodyPr/>
          <a:lstStyle/>
          <a:p>
            <a:r>
              <a:rPr lang="en-GB" dirty="0"/>
              <a:t>Appendix 1</a:t>
            </a:r>
          </a:p>
        </p:txBody>
      </p:sp>
      <p:sp>
        <p:nvSpPr>
          <p:cNvPr id="3" name="Text Placeholder 2">
            <a:extLst>
              <a:ext uri="{FF2B5EF4-FFF2-40B4-BE49-F238E27FC236}">
                <a16:creationId xmlns:a16="http://schemas.microsoft.com/office/drawing/2014/main" id="{ADDDB8CF-5643-4298-9927-7C1FCA2FF40E}"/>
              </a:ext>
            </a:extLst>
          </p:cNvPr>
          <p:cNvSpPr>
            <a:spLocks noGrp="1"/>
          </p:cNvSpPr>
          <p:nvPr>
            <p:ph type="body" sz="quarter" idx="11"/>
          </p:nvPr>
        </p:nvSpPr>
        <p:spPr>
          <a:xfrm>
            <a:off x="322780" y="1068388"/>
            <a:ext cx="8497370" cy="2708434"/>
          </a:xfrm>
        </p:spPr>
        <p:txBody>
          <a:bodyPr/>
          <a:lstStyle/>
          <a:p>
            <a:r>
              <a:rPr lang="en-GB" sz="1200" b="0" dirty="0"/>
              <a:t>UNC TPD Section 9.4.5</a:t>
            </a:r>
            <a:r>
              <a:rPr lang="en-GB" sz="1200" b="0" i="1" dirty="0"/>
              <a:t> </a:t>
            </a:r>
            <a:endParaRPr lang="en-GB" sz="1200" b="0" dirty="0"/>
          </a:p>
          <a:p>
            <a:r>
              <a:rPr lang="en-GB" sz="1200" b="0" i="1" dirty="0"/>
              <a:t>9.4.5     If National Grid NTS proposes to revise the Uniform Network Code Operations Reporting Manual, it shall obtain prior approval by Panel Majority of the Uniform Network Code Committee, and if such revision materially increases the extent of the information relating to Users to be published pursuant thereto:</a:t>
            </a:r>
            <a:endParaRPr lang="en-GB" sz="1200" b="0" dirty="0"/>
          </a:p>
          <a:p>
            <a:r>
              <a:rPr lang="en-GB" sz="1200" b="0" i="1" dirty="0"/>
              <a:t>(a)        National Grid NTS will notify Users of its proposal not less than one month before implementing such proposal;</a:t>
            </a:r>
            <a:endParaRPr lang="en-GB" sz="1200" b="0" dirty="0"/>
          </a:p>
          <a:p>
            <a:r>
              <a:rPr lang="en-GB" sz="1200" b="0" i="1" dirty="0"/>
              <a:t>(b)        any User may, within 14 Days after National Grid NTS's notification under paragraph (a), notify National Grid NTS that the User objects to such revision, providing reasonable details of the grounds for the User's objection;</a:t>
            </a:r>
            <a:endParaRPr lang="en-GB" sz="1200" b="0" dirty="0"/>
          </a:p>
          <a:p>
            <a:r>
              <a:rPr lang="en-GB" sz="1200" b="0" i="1" dirty="0"/>
              <a:t>(c)        if a User so notifies an objection to National Grid NTS, National Grid NTS will not implement the revision unless the Authority shall (upon National Grid NTS's application) give Condition A11(18) Approval to its doing so.</a:t>
            </a:r>
            <a:endParaRPr lang="en-GB" sz="1200" b="0" dirty="0"/>
          </a:p>
          <a:p>
            <a:endParaRPr lang="en-GB" dirty="0"/>
          </a:p>
        </p:txBody>
      </p:sp>
    </p:spTree>
    <p:extLst>
      <p:ext uri="{BB962C8B-B14F-4D97-AF65-F5344CB8AC3E}">
        <p14:creationId xmlns:p14="http://schemas.microsoft.com/office/powerpoint/2010/main" val="973073942"/>
      </p:ext>
    </p:extLst>
  </p:cSld>
  <p:clrMapOvr>
    <a:masterClrMapping/>
  </p:clrMapOvr>
  <p:transition>
    <p:fade/>
  </p:transition>
</p:sld>
</file>

<file path=ppt/theme/theme1.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Data Enhancements Project - Update 010819" id="{14EFD04F-B080-4EF7-BBE8-3997B81B5CD9}" vid="{048DF261-3571-4300-AA66-F8931F5CCD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EC0310070939429AE7CECC29D6242D" ma:contentTypeVersion="12" ma:contentTypeDescription="Create a new document." ma:contentTypeScope="" ma:versionID="b914e5b84edbecce42773a6a5a280338">
  <xsd:schema xmlns:xsd="http://www.w3.org/2001/XMLSchema" xmlns:xs="http://www.w3.org/2001/XMLSchema" xmlns:p="http://schemas.microsoft.com/office/2006/metadata/properties" xmlns:ns3="a1b4455b-08cf-427b-a01f-52ae852d36da" xmlns:ns4="4499656e-332b-469f-b619-30beece14f6f" targetNamespace="http://schemas.microsoft.com/office/2006/metadata/properties" ma:root="true" ma:fieldsID="a84508500f07c65c03159a1e695e2e76" ns3:_="" ns4:_="">
    <xsd:import namespace="a1b4455b-08cf-427b-a01f-52ae852d36da"/>
    <xsd:import namespace="4499656e-332b-469f-b619-30beece14f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4455b-08cf-427b-a01f-52ae852d36d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99656e-332b-469f-b619-30beece14f6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B82BE-70C2-4805-A50B-AF1C6D41750D}">
  <ds:schemaRefs>
    <ds:schemaRef ds:uri="http://schemas.microsoft.com/sharepoint/v3/contenttype/forms"/>
  </ds:schemaRefs>
</ds:datastoreItem>
</file>

<file path=customXml/itemProps2.xml><?xml version="1.0" encoding="utf-8"?>
<ds:datastoreItem xmlns:ds="http://schemas.openxmlformats.org/officeDocument/2006/customXml" ds:itemID="{C3DD61D4-0728-42E5-8DEC-12F895BE0BCC}">
  <ds:schemaRefs>
    <ds:schemaRef ds:uri="http://purl.org/dc/dcmitype/"/>
    <ds:schemaRef ds:uri="http://purl.org/dc/terms/"/>
    <ds:schemaRef ds:uri="http://schemas.microsoft.com/office/infopath/2007/PartnerControls"/>
    <ds:schemaRef ds:uri="http://schemas.openxmlformats.org/package/2006/metadata/core-properties"/>
    <ds:schemaRef ds:uri="a1b4455b-08cf-427b-a01f-52ae852d36da"/>
    <ds:schemaRef ds:uri="http://purl.org/dc/elements/1.1/"/>
    <ds:schemaRef ds:uri="http://schemas.microsoft.com/office/2006/documentManagement/types"/>
    <ds:schemaRef ds:uri="4499656e-332b-469f-b619-30beece14f6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9D9BAAC-0E86-4871-B6FA-BD4D01491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4455b-08cf-427b-a01f-52ae852d36da"/>
    <ds:schemaRef ds:uri="4499656e-332b-469f-b619-30beece14f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Data Enhancements Project - Update 010819</Template>
  <TotalTime>8063</TotalTime>
  <Words>323</Words>
  <Application>Microsoft Office PowerPoint</Application>
  <PresentationFormat>On-screen Show (16:9)</PresentationFormat>
  <Paragraphs>32</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NG_PPT_16x9_Generic_template-blue</vt:lpstr>
      <vt:lpstr>UNC Data Dictionary Refresh</vt:lpstr>
      <vt:lpstr>UNC Data Dictionary Changes</vt:lpstr>
      <vt:lpstr>Industry engagement since September UNCC </vt:lpstr>
      <vt:lpstr>Updates to the UNCORM</vt:lpstr>
      <vt:lpstr>UNCC Approval</vt:lpstr>
      <vt:lpstr>PowerPoint Presentation</vt:lpstr>
      <vt:lpstr>Appendix 1</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Quality Blending Project</dc:title>
  <dc:creator>Hinsley1, Rachel</dc:creator>
  <cp:lastModifiedBy>Hinsley1, Rachel</cp:lastModifiedBy>
  <cp:revision>194</cp:revision>
  <cp:lastPrinted>2018-08-10T07:16:05Z</cp:lastPrinted>
  <dcterms:created xsi:type="dcterms:W3CDTF">2019-09-05T07:57:05Z</dcterms:created>
  <dcterms:modified xsi:type="dcterms:W3CDTF">2020-10-07T18:07:33Z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0x0101008EEC0310070939429AE7CECC29D6242D</vt:lpwstr>
  </property>
  <property fmtid="{D5CDD505-2E9C-101B-9397-08002B2CF9AE}" pid="4" name="_AdHocReviewCycleID">
    <vt:i4>-1795623808</vt:i4>
  </property>
  <property fmtid="{D5CDD505-2E9C-101B-9397-08002B2CF9AE}" pid="5" name="_EmailSubject">
    <vt:lpwstr>UNCC material</vt:lpwstr>
  </property>
  <property fmtid="{D5CDD505-2E9C-101B-9397-08002B2CF9AE}" pid="6" name="_AuthorEmail">
    <vt:lpwstr>Rachel.Hinsley1@nationalgrid.com</vt:lpwstr>
  </property>
  <property fmtid="{D5CDD505-2E9C-101B-9397-08002B2CF9AE}" pid="7" name="_AuthorEmailDisplayName">
    <vt:lpwstr>Hinsley1, Rachel</vt:lpwstr>
  </property>
</Properties>
</file>