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5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7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8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3" r:id="rId5"/>
    <p:sldMasterId id="2147484070" r:id="rId6"/>
    <p:sldMasterId id="2147484079" r:id="rId7"/>
    <p:sldMasterId id="2147484086" r:id="rId8"/>
    <p:sldMasterId id="2147484092" r:id="rId9"/>
    <p:sldMasterId id="2147484096" r:id="rId10"/>
    <p:sldMasterId id="2147484111" r:id="rId11"/>
    <p:sldMasterId id="2147484132" r:id="rId12"/>
  </p:sldMasterIdLst>
  <p:notesMasterIdLst>
    <p:notesMasterId r:id="rId18"/>
  </p:notesMasterIdLst>
  <p:handoutMasterIdLst>
    <p:handoutMasterId r:id="rId19"/>
  </p:handoutMasterIdLst>
  <p:sldIdLst>
    <p:sldId id="436" r:id="rId13"/>
    <p:sldId id="895" r:id="rId14"/>
    <p:sldId id="896" r:id="rId15"/>
    <p:sldId id="894" r:id="rId16"/>
    <p:sldId id="897" r:id="rId17"/>
  </p:sldIdLst>
  <p:sldSz cx="9144000" cy="5143500" type="screen16x9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18">
          <p15:clr>
            <a:srgbClr val="A4A3A4"/>
          </p15:clr>
        </p15:guide>
        <p15:guide id="5" orient="horz" pos="3377">
          <p15:clr>
            <a:srgbClr val="A4A3A4"/>
          </p15:clr>
        </p15:guide>
        <p15:guide id="6" orient="horz" pos="3358">
          <p15:clr>
            <a:srgbClr val="A4A3A4"/>
          </p15:clr>
        </p15:guide>
        <p15:guide id="7" pos="2099">
          <p15:clr>
            <a:srgbClr val="A4A3A4"/>
          </p15:clr>
        </p15:guide>
        <p15:guide id="8" pos="207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ther authors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D1E1"/>
    <a:srgbClr val="E8EAF1"/>
    <a:srgbClr val="3E5AA8"/>
    <a:srgbClr val="0BF916"/>
    <a:srgbClr val="1D3E61"/>
    <a:srgbClr val="D2232A"/>
    <a:srgbClr val="FFFFFF"/>
    <a:srgbClr val="68AEE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381BE1-54B8-47BD-B846-C0CAFD9E9221}" v="10" dt="2022-10-31T12:24:31.5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4" autoAdjust="0"/>
    <p:restoredTop sz="99822" autoAdjust="0"/>
  </p:normalViewPr>
  <p:slideViewPr>
    <p:cSldViewPr snapToObjects="1">
      <p:cViewPr varScale="1">
        <p:scale>
          <a:sx n="88" d="100"/>
          <a:sy n="88" d="100"/>
        </p:scale>
        <p:origin x="648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4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  <p:guide orient="horz" pos="3110"/>
        <p:guide pos="2118"/>
        <p:guide orient="horz" pos="3377"/>
        <p:guide orient="horz" pos="3358"/>
        <p:guide pos="2099"/>
        <p:guide pos="207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Orsler" userId="0fe27abf-47b1-4035-89e4-039935425a3c" providerId="ADAL" clId="{5B381BE1-54B8-47BD-B846-C0CAFD9E9221}"/>
    <pc:docChg chg="undo custSel addSld delSld modSld">
      <pc:chgData name="Paul Orsler" userId="0fe27abf-47b1-4035-89e4-039935425a3c" providerId="ADAL" clId="{5B381BE1-54B8-47BD-B846-C0CAFD9E9221}" dt="2022-10-31T12:26:46.587" v="892" actId="403"/>
      <pc:docMkLst>
        <pc:docMk/>
      </pc:docMkLst>
      <pc:sldChg chg="modSp mod">
        <pc:chgData name="Paul Orsler" userId="0fe27abf-47b1-4035-89e4-039935425a3c" providerId="ADAL" clId="{5B381BE1-54B8-47BD-B846-C0CAFD9E9221}" dt="2022-10-31T08:56:18.711" v="6" actId="404"/>
        <pc:sldMkLst>
          <pc:docMk/>
          <pc:sldMk cId="2487947500" sldId="436"/>
        </pc:sldMkLst>
        <pc:spChg chg="mod">
          <ac:chgData name="Paul Orsler" userId="0fe27abf-47b1-4035-89e4-039935425a3c" providerId="ADAL" clId="{5B381BE1-54B8-47BD-B846-C0CAFD9E9221}" dt="2022-10-31T08:56:18.711" v="6" actId="404"/>
          <ac:spMkLst>
            <pc:docMk/>
            <pc:sldMk cId="2487947500" sldId="436"/>
            <ac:spMk id="7" creationId="{00000000-0000-0000-0000-000000000000}"/>
          </ac:spMkLst>
        </pc:spChg>
        <pc:spChg chg="mod">
          <ac:chgData name="Paul Orsler" userId="0fe27abf-47b1-4035-89e4-039935425a3c" providerId="ADAL" clId="{5B381BE1-54B8-47BD-B846-C0CAFD9E9221}" dt="2022-10-31T08:56:12.951" v="5" actId="404"/>
          <ac:spMkLst>
            <pc:docMk/>
            <pc:sldMk cId="2487947500" sldId="436"/>
            <ac:spMk id="13" creationId="{00000000-0000-0000-0000-000000000000}"/>
          </ac:spMkLst>
        </pc:spChg>
        <pc:spChg chg="mod">
          <ac:chgData name="Paul Orsler" userId="0fe27abf-47b1-4035-89e4-039935425a3c" providerId="ADAL" clId="{5B381BE1-54B8-47BD-B846-C0CAFD9E9221}" dt="2022-10-31T08:55:34.928" v="0" actId="14100"/>
          <ac:spMkLst>
            <pc:docMk/>
            <pc:sldMk cId="2487947500" sldId="436"/>
            <ac:spMk id="33" creationId="{83274BE7-61E1-4568-968F-979C6072B760}"/>
          </ac:spMkLst>
        </pc:spChg>
        <pc:spChg chg="mod">
          <ac:chgData name="Paul Orsler" userId="0fe27abf-47b1-4035-89e4-039935425a3c" providerId="ADAL" clId="{5B381BE1-54B8-47BD-B846-C0CAFD9E9221}" dt="2022-10-31T08:55:58.144" v="4" actId="404"/>
          <ac:spMkLst>
            <pc:docMk/>
            <pc:sldMk cId="2487947500" sldId="436"/>
            <ac:spMk id="45" creationId="{55E863BC-2BBF-41B0-9ED0-99032399DDFB}"/>
          </ac:spMkLst>
        </pc:spChg>
        <pc:grpChg chg="mod">
          <ac:chgData name="Paul Orsler" userId="0fe27abf-47b1-4035-89e4-039935425a3c" providerId="ADAL" clId="{5B381BE1-54B8-47BD-B846-C0CAFD9E9221}" dt="2022-10-31T08:55:39.697" v="1" actId="14100"/>
          <ac:grpSpMkLst>
            <pc:docMk/>
            <pc:sldMk cId="2487947500" sldId="436"/>
            <ac:grpSpMk id="6" creationId="{9C3B95EE-A6E7-49AF-9FEF-CF37768AB3FD}"/>
          </ac:grpSpMkLst>
        </pc:grpChg>
      </pc:sldChg>
      <pc:sldChg chg="addSp modSp mod">
        <pc:chgData name="Paul Orsler" userId="0fe27abf-47b1-4035-89e4-039935425a3c" providerId="ADAL" clId="{5B381BE1-54B8-47BD-B846-C0CAFD9E9221}" dt="2022-10-31T12:26:46.587" v="892" actId="403"/>
        <pc:sldMkLst>
          <pc:docMk/>
          <pc:sldMk cId="3464951408" sldId="894"/>
        </pc:sldMkLst>
        <pc:spChg chg="add mod">
          <ac:chgData name="Paul Orsler" userId="0fe27abf-47b1-4035-89e4-039935425a3c" providerId="ADAL" clId="{5B381BE1-54B8-47BD-B846-C0CAFD9E9221}" dt="2022-10-31T12:26:46.587" v="892" actId="403"/>
          <ac:spMkLst>
            <pc:docMk/>
            <pc:sldMk cId="3464951408" sldId="894"/>
            <ac:spMk id="2" creationId="{432E60B2-DC49-4D3E-8514-A558F65B570A}"/>
          </ac:spMkLst>
        </pc:spChg>
        <pc:graphicFrameChg chg="modGraphic">
          <ac:chgData name="Paul Orsler" userId="0fe27abf-47b1-4035-89e4-039935425a3c" providerId="ADAL" clId="{5B381BE1-54B8-47BD-B846-C0CAFD9E9221}" dt="2022-10-31T12:26:42.489" v="891" actId="404"/>
          <ac:graphicFrameMkLst>
            <pc:docMk/>
            <pc:sldMk cId="3464951408" sldId="894"/>
            <ac:graphicFrameMk id="4" creationId="{1B738D59-151C-45B1-B664-B9E1132CA4D9}"/>
          </ac:graphicFrameMkLst>
        </pc:graphicFrameChg>
      </pc:sldChg>
      <pc:sldChg chg="modSp mod">
        <pc:chgData name="Paul Orsler" userId="0fe27abf-47b1-4035-89e4-039935425a3c" providerId="ADAL" clId="{5B381BE1-54B8-47BD-B846-C0CAFD9E9221}" dt="2022-10-31T11:13:18.543" v="320"/>
        <pc:sldMkLst>
          <pc:docMk/>
          <pc:sldMk cId="2203838732" sldId="895"/>
        </pc:sldMkLst>
        <pc:graphicFrameChg chg="mod modGraphic">
          <ac:chgData name="Paul Orsler" userId="0fe27abf-47b1-4035-89e4-039935425a3c" providerId="ADAL" clId="{5B381BE1-54B8-47BD-B846-C0CAFD9E9221}" dt="2022-10-31T11:13:18.543" v="320"/>
          <ac:graphicFrameMkLst>
            <pc:docMk/>
            <pc:sldMk cId="2203838732" sldId="895"/>
            <ac:graphicFrameMk id="8" creationId="{8C46C2EE-3DF3-DBC1-A6D5-D53AF4791702}"/>
          </ac:graphicFrameMkLst>
        </pc:graphicFrameChg>
      </pc:sldChg>
      <pc:sldChg chg="modSp mod">
        <pc:chgData name="Paul Orsler" userId="0fe27abf-47b1-4035-89e4-039935425a3c" providerId="ADAL" clId="{5B381BE1-54B8-47BD-B846-C0CAFD9E9221}" dt="2022-10-31T09:15:08.663" v="105" actId="207"/>
        <pc:sldMkLst>
          <pc:docMk/>
          <pc:sldMk cId="3894273726" sldId="896"/>
        </pc:sldMkLst>
        <pc:graphicFrameChg chg="modGraphic">
          <ac:chgData name="Paul Orsler" userId="0fe27abf-47b1-4035-89e4-039935425a3c" providerId="ADAL" clId="{5B381BE1-54B8-47BD-B846-C0CAFD9E9221}" dt="2022-10-31T09:15:08.663" v="105" actId="207"/>
          <ac:graphicFrameMkLst>
            <pc:docMk/>
            <pc:sldMk cId="3894273726" sldId="896"/>
            <ac:graphicFrameMk id="8" creationId="{8C46C2EE-3DF3-DBC1-A6D5-D53AF4791702}"/>
          </ac:graphicFrameMkLst>
        </pc:graphicFrameChg>
      </pc:sldChg>
      <pc:sldChg chg="modSp mod">
        <pc:chgData name="Paul Orsler" userId="0fe27abf-47b1-4035-89e4-039935425a3c" providerId="ADAL" clId="{5B381BE1-54B8-47BD-B846-C0CAFD9E9221}" dt="2022-10-31T12:19:52.919" v="677" actId="20577"/>
        <pc:sldMkLst>
          <pc:docMk/>
          <pc:sldMk cId="2756962309" sldId="897"/>
        </pc:sldMkLst>
        <pc:graphicFrameChg chg="mod modGraphic">
          <ac:chgData name="Paul Orsler" userId="0fe27abf-47b1-4035-89e4-039935425a3c" providerId="ADAL" clId="{5B381BE1-54B8-47BD-B846-C0CAFD9E9221}" dt="2022-10-31T12:19:52.919" v="677" actId="20577"/>
          <ac:graphicFrameMkLst>
            <pc:docMk/>
            <pc:sldMk cId="2756962309" sldId="897"/>
            <ac:graphicFrameMk id="5" creationId="{08C3F791-AC34-4270-82D9-5B4FC58DD2B2}"/>
          </ac:graphicFrameMkLst>
        </pc:graphicFrameChg>
      </pc:sldChg>
      <pc:sldChg chg="new del">
        <pc:chgData name="Paul Orsler" userId="0fe27abf-47b1-4035-89e4-039935425a3c" providerId="ADAL" clId="{5B381BE1-54B8-47BD-B846-C0CAFD9E9221}" dt="2022-10-31T09:20:24.777" v="192" actId="680"/>
        <pc:sldMkLst>
          <pc:docMk/>
          <pc:sldMk cId="2316137064" sldId="89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4281" y="1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31/10/2022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127462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34281" y="10127462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34281" y="1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E227EA75-96EF-43AA-9B97-7C98A7178156}" type="datetimeFigureOut">
              <a:rPr lang="en-GB" smtClean="0"/>
              <a:t>31/10/2022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58763" y="798513"/>
            <a:ext cx="7112001" cy="4000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59081" y="5065437"/>
            <a:ext cx="5275730" cy="4797757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27462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34281" y="10127462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35EE80B5-2F5B-47C4-A79F-BDDF780D0E1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59172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257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483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73327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081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431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255593" y="4675585"/>
            <a:ext cx="7620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096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28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057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541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824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393652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000">
                <a:solidFill>
                  <a:srgbClr val="68AEE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4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1148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8318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6066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255593" y="4675585"/>
            <a:ext cx="7620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4534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1276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7332756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1AB48-F967-47D2-AA2A-84410F5F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07D66-ABFB-45FD-8DDD-079C7851B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870A9-BB26-47B2-97CC-87981457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6507CE7-221F-4549-8600-DB2AD0C31224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6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1AB48-F967-47D2-AA2A-84410F5F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07D66-ABFB-45FD-8DDD-079C7851B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870A9-BB26-47B2-97CC-87981457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6507CE7-221F-4549-8600-DB2AD0C31224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647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5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6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7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199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4347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7381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0938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9616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0476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930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40005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325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8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3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47.xml"/><Relationship Id="rId10" Type="http://schemas.openxmlformats.org/officeDocument/2006/relationships/theme" Target="../theme/theme9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  <p:sldLayoutId id="2147484091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125" r:id="rId4"/>
    <p:sldLayoutId id="2147484067" r:id="rId5"/>
    <p:sldLayoutId id="2147484068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23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40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20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2" r:id="rId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8" r:id="rId6"/>
    <p:sldLayoutId id="2147484119" r:id="rId7"/>
    <p:sldLayoutId id="2147484120" r:id="rId8"/>
    <p:sldLayoutId id="2147484122" r:id="rId9"/>
    <p:sldLayoutId id="2147484123" r:id="rId10"/>
    <p:sldLayoutId id="214748412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820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5561-reform-of-gas-demand-side-response-dsr-arrangements-modification-0822/" TargetMode="External"/><Relationship Id="rId13" Type="http://schemas.openxmlformats.org/officeDocument/2006/relationships/hyperlink" Target="https://www.xoserve.com/change/change-proposals/xrn-4990-transfer-of-sites-with-low-read-submission-performance-from-class-2-and-3-into-class-4-mod0664/" TargetMode="External"/><Relationship Id="rId3" Type="http://schemas.openxmlformats.org/officeDocument/2006/relationships/hyperlink" Target="https://www.xoserve.com/change/change-proposals/xrn-5515-hydeploy-close-down/" TargetMode="External"/><Relationship Id="rId7" Type="http://schemas.openxmlformats.org/officeDocument/2006/relationships/hyperlink" Target="https://www.xoserve.com/change/change-proposals/xrn-5469-increasing-the-frequency-of-fsg-payments/" TargetMode="External"/><Relationship Id="rId12" Type="http://schemas.openxmlformats.org/officeDocument/2006/relationships/hyperlink" Target="https://www.xoserve.com/change/change-proposals/xrn-4978-notification-of-rolling-aq-value-following-transfer-of-ownership-between-m-5-and-m/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www.xoserve.com/change/change-proposals/xrn-5298-h100-fife-project-phase-1-initial-assessment/" TargetMode="Externa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565-appointment-of-cdsp-as-the-scheme-administrator-for-the-energy-price-guarantee-epg-for-domestic-gas-consumers-gas-unc0824/" TargetMode="External"/><Relationship Id="rId11" Type="http://schemas.openxmlformats.org/officeDocument/2006/relationships/hyperlink" Target="https://www.xoserve.com/change/change-proposals/xrn-4900-biomethane-sites-with-reduced-propane-injection/" TargetMode="External"/><Relationship Id="rId5" Type="http://schemas.openxmlformats.org/officeDocument/2006/relationships/hyperlink" Target="https://www.xoserve.com/change/change-proposals/xrn-5529-unc-derogation-process-mod-0800/" TargetMode="External"/><Relationship Id="rId15" Type="http://schemas.openxmlformats.org/officeDocument/2006/relationships/hyperlink" Target="https://www.xoserve.com/change/change-proposals/xrn-4992-modification-0687-creation-of-new-charge-to-recover-last-resort-supply-payments/" TargetMode="External"/><Relationship Id="rId10" Type="http://schemas.openxmlformats.org/officeDocument/2006/relationships/hyperlink" Target="https://www.xoserve.com/change/change-proposals/xrn-5236-reporting-valid-confirmed-theft-of-gas-into-central-systems-modification-0734/" TargetMode="External"/><Relationship Id="rId4" Type="http://schemas.openxmlformats.org/officeDocument/2006/relationships/hyperlink" Target="https://www.xoserve.com/change/change-proposals/xrn-5231-provision-of-a-fwacv-service/" TargetMode="External"/><Relationship Id="rId9" Type="http://schemas.openxmlformats.org/officeDocument/2006/relationships/hyperlink" Target="https://www.xoserve.com/change/change-proposals/xrn-4713-actual-read-following-estimated-transfer-read-calculating-aq-of-1-linked-to-xrn4690/" TargetMode="External"/><Relationship Id="rId14" Type="http://schemas.openxmlformats.org/officeDocument/2006/relationships/hyperlink" Target="https://www.xoserve.com/change/change-proposals/xrn-4989-online-end-to-end-credit-interest-process-defect-1063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5482-replacement-of-reads-associated-to-a-meter-asset-technical-details-change-or-update-rgma/" TargetMode="External"/><Relationship Id="rId3" Type="http://schemas.openxmlformats.org/officeDocument/2006/relationships/hyperlink" Target="https://www.xoserve.com/change/change-proposals/xrn-5379-class-1-read-service-procurement-exercise-mod-0710/" TargetMode="External"/><Relationship Id="rId7" Type="http://schemas.openxmlformats.org/officeDocument/2006/relationships/hyperlink" Target="https://www.xoserve.com/change/change-proposals/xrn-5186-modification-0701-aligning-capacity-booking-under-the-unc-and-arrangements-set-out-in-relevant-nexa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091-deferral-of-creation-of-class-change-reads-at-transfer-of-ownership/" TargetMode="External"/><Relationship Id="rId5" Type="http://schemas.openxmlformats.org/officeDocument/2006/relationships/hyperlink" Target="https://www.xoserve.com/change/change-proposals/xrn-5472-creation-of-a-uk-link-api-to-consume-daily-weather-data-for-demand-estimation-processes/" TargetMode="External"/><Relationship Id="rId4" Type="http://schemas.openxmlformats.org/officeDocument/2006/relationships/hyperlink" Target="https://www.xoserve.com/change/change-proposals/xrn-5143-discharge-of-cadent-wwu-and-ngn-ndm-sampling-obligations-by-the-cdsp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5454-supplier-of-last-resort-solr-reporting-suite/" TargetMode="External"/><Relationship Id="rId3" Type="http://schemas.openxmlformats.org/officeDocument/2006/relationships/hyperlink" Target="https://www.xoserve.com/change/change-proposals/xrn-5144-enabling-re-assignment-of-supplier-short-codes-to-implement-supplier-of-last-resort-directions/" TargetMode="External"/><Relationship Id="rId7" Type="http://schemas.openxmlformats.org/officeDocument/2006/relationships/hyperlink" Target="https://www.xoserve.com/change/change-proposals/xrn-5453-gsos-2-3-13-payment-automation/" TargetMode="External"/><Relationship Id="rId2" Type="http://schemas.openxmlformats.org/officeDocument/2006/relationships/hyperlink" Target="https://www.xoserve.com/change/change-proposals/xrn-4914-mod-0651-retrospective-data-update-provisions/" TargetMode="Externa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345-deferral-of-creation-of-class-change-reads-for-dm-to-ndm-and-ndm-to-dm-sites-at-transfer-of-ownership/" TargetMode="External"/><Relationship Id="rId11" Type="http://schemas.openxmlformats.org/officeDocument/2006/relationships/hyperlink" Target="https://www.xoserve.com/change/change-proposals/xrn-5517-hydrogen-checker-website/" TargetMode="External"/><Relationship Id="rId5" Type="http://schemas.openxmlformats.org/officeDocument/2006/relationships/hyperlink" Target="https://www.xoserve.com/change/change-proposals/xrn5316-rejecting-a-replacement-read-with-a-pre-line-in-the-sand-lis-read-date/" TargetMode="External"/><Relationship Id="rId10" Type="http://schemas.openxmlformats.org/officeDocument/2006/relationships/hyperlink" Target="https://www.xoserve.com/change/change-proposals/xrn-5473-meter-asset-detail-proactive-monitoring-service/" TargetMode="External"/><Relationship Id="rId4" Type="http://schemas.openxmlformats.org/officeDocument/2006/relationships/hyperlink" Target="https://www.xoserve.com/change/change-proposals/xrn-5187-modification-0696-addressing-inequities-between-capacity-booking-under-the-unc-and-arrangements-set-out-in-relevant-nexas/" TargetMode="External"/><Relationship Id="rId9" Type="http://schemas.openxmlformats.org/officeDocument/2006/relationships/hyperlink" Target="https://www.xoserve.com/change/change-proposals/xrn-5471-services-to-release-data-to-unc-parties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5555-amend-existing-large-load-site-reporting/" TargetMode="External"/><Relationship Id="rId3" Type="http://schemas.openxmlformats.org/officeDocument/2006/relationships/hyperlink" Target="https://www.xoserve.com/change/change-proposals/xrn-5535-processing-of-css-switch-requests-received-in-time-period-5/" TargetMode="External"/><Relationship Id="rId7" Type="http://schemas.openxmlformats.org/officeDocument/2006/relationships/hyperlink" Target="https://www.xoserve.com/change/change-proposals/xrn-5547-updating-the-comprehensive-invoice-master-list-and-inv-template/" TargetMode="External"/><Relationship Id="rId2" Type="http://schemas.openxmlformats.org/officeDocument/2006/relationships/hyperlink" Target="https://www.xoserve.com/change/change-proposals/xrn-5531-hydrogen-village-trial/" TargetMode="Externa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546-resolution-of-address-interactions-between-dcc-and-cdsp/" TargetMode="External"/><Relationship Id="rId5" Type="http://schemas.openxmlformats.org/officeDocument/2006/relationships/hyperlink" Target="https://www.xoserve.com/change/change-proposals/xrn-5545-hydrogen-trial-visualisation-dashboard/" TargetMode="External"/><Relationship Id="rId10" Type="http://schemas.openxmlformats.org/officeDocument/2006/relationships/hyperlink" Target="https://www.xoserve.com/change/change-proposals/xrn-5573-updates-to-the-priority-consumer-process-as-designated-by-the-secretary-of-state-for-business-energy-and-industrial-strategy-beis-urgent/" TargetMode="External"/><Relationship Id="rId4" Type="http://schemas.openxmlformats.org/officeDocument/2006/relationships/hyperlink" Target="https://www.xoserve.com/change/change-proposals/xrn-5541-amendment-to-the-uig-additional-national-data-reporting/" TargetMode="External"/><Relationship Id="rId9" Type="http://schemas.openxmlformats.org/officeDocument/2006/relationships/hyperlink" Target="https://www.xoserve.com/change/change-proposals/xrn-5569-contact-data-provision-for-igt-customer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465" y="142977"/>
            <a:ext cx="9144000" cy="63758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1"/>
                </a:solidFill>
              </a:rPr>
              <a:t>Change Delivery Pipeline</a:t>
            </a:r>
            <a:br>
              <a:rPr lang="en-GB" dirty="0">
                <a:solidFill>
                  <a:schemeClr val="accent1"/>
                </a:solidFill>
              </a:rPr>
            </a:br>
            <a:r>
              <a:rPr lang="en-GB" sz="1800" dirty="0">
                <a:solidFill>
                  <a:schemeClr val="accent1"/>
                </a:solidFill>
              </a:rPr>
              <a:t>August 22 – December 23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C3B95EE-A6E7-49AF-9FEF-CF37768AB3FD}"/>
              </a:ext>
            </a:extLst>
          </p:cNvPr>
          <p:cNvGrpSpPr/>
          <p:nvPr/>
        </p:nvGrpSpPr>
        <p:grpSpPr>
          <a:xfrm>
            <a:off x="2742" y="780557"/>
            <a:ext cx="9122793" cy="3457691"/>
            <a:chOff x="21207" y="950958"/>
            <a:chExt cx="9122793" cy="3417074"/>
          </a:xfrm>
        </p:grpSpPr>
        <p:sp>
          <p:nvSpPr>
            <p:cNvPr id="19" name="Rectangle 18"/>
            <p:cNvSpPr/>
            <p:nvPr/>
          </p:nvSpPr>
          <p:spPr>
            <a:xfrm>
              <a:off x="70574" y="1260797"/>
              <a:ext cx="9057203" cy="31072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56069" y="1309243"/>
              <a:ext cx="1660935" cy="583925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CSSC Go-Live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44969" y="1971141"/>
              <a:ext cx="5654261" cy="41234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February 23 - Major Release (</a:t>
              </a:r>
              <a:r>
                <a:rPr lang="en-GB" sz="1100" b="1" dirty="0">
                  <a:solidFill>
                    <a:schemeClr val="tx1"/>
                  </a:solidFill>
                </a:rPr>
                <a:t>XRN5533</a:t>
              </a:r>
              <a:r>
                <a:rPr lang="en-GB" sz="1200" b="1" dirty="0">
                  <a:solidFill>
                    <a:schemeClr val="tx1"/>
                  </a:solidFill>
                </a:rPr>
                <a:t>)  </a:t>
              </a:r>
            </a:p>
            <a:p>
              <a:pPr algn="ctr"/>
              <a:r>
                <a:rPr lang="en-GB" sz="1050" b="1" dirty="0">
                  <a:solidFill>
                    <a:schemeClr val="tx1"/>
                  </a:solidFill>
                </a:rPr>
                <a:t>XRN4900, XRN4978, XRN4990, XRN4989, XRN4992b, XRN5298</a:t>
              </a:r>
            </a:p>
          </p:txBody>
        </p:sp>
        <p:cxnSp>
          <p:nvCxnSpPr>
            <p:cNvPr id="10" name="Straight Connector 9"/>
            <p:cNvCxnSpPr>
              <a:cxnSpLocks/>
            </p:cNvCxnSpPr>
            <p:nvPr/>
          </p:nvCxnSpPr>
          <p:spPr>
            <a:xfrm>
              <a:off x="107504" y="1249184"/>
              <a:ext cx="9036496" cy="1161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1207" y="966875"/>
              <a:ext cx="6623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2"/>
                  </a:solidFill>
                </a:rPr>
                <a:t>July 22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46766" y="958975"/>
              <a:ext cx="98456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2"/>
                  </a:solidFill>
                </a:rPr>
                <a:t>February 23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739464" y="2917558"/>
              <a:ext cx="5038319" cy="40526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June 23 - Major Release (</a:t>
              </a:r>
              <a:r>
                <a:rPr lang="en-GB" sz="1100" b="1" dirty="0">
                  <a:solidFill>
                    <a:schemeClr val="tx1"/>
                  </a:solidFill>
                </a:rPr>
                <a:t>XRN5562</a:t>
              </a:r>
              <a:r>
                <a:rPr lang="en-GB" sz="1200" b="1" dirty="0">
                  <a:solidFill>
                    <a:schemeClr val="tx1"/>
                  </a:solidFill>
                </a:rPr>
                <a:t>)</a:t>
              </a:r>
            </a:p>
            <a:p>
              <a:pPr algn="ctr"/>
              <a:r>
                <a:rPr lang="en-GB" sz="1050" b="1" dirty="0">
                  <a:solidFill>
                    <a:schemeClr val="tx1"/>
                  </a:solidFill>
                </a:rPr>
                <a:t>XRN5091, XRN5186, </a:t>
              </a:r>
              <a:r>
                <a:rPr lang="en-GB" sz="1050" b="1" i="1" u="sng" dirty="0">
                  <a:solidFill>
                    <a:schemeClr val="tx1"/>
                  </a:solidFill>
                </a:rPr>
                <a:t>XRN5482 (tbc)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78438" y="970202"/>
              <a:ext cx="10711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2"/>
                  </a:solidFill>
                </a:rPr>
                <a:t>November 22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26254" y="950958"/>
              <a:ext cx="7104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2"/>
                  </a:solidFill>
                </a:rPr>
                <a:t>June 23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7A0A5D6-667D-460C-BCF1-EB2CE7D08F82}"/>
                </a:ext>
              </a:extLst>
            </p:cNvPr>
            <p:cNvSpPr txBox="1"/>
            <p:nvPr/>
          </p:nvSpPr>
          <p:spPr>
            <a:xfrm>
              <a:off x="8072873" y="962894"/>
              <a:ext cx="10711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2"/>
                  </a:solidFill>
                </a:rPr>
                <a:t>November 23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6001821-F700-42DD-973D-87D5D2CBD121}"/>
                </a:ext>
              </a:extLst>
            </p:cNvPr>
            <p:cNvSpPr/>
            <p:nvPr/>
          </p:nvSpPr>
          <p:spPr>
            <a:xfrm>
              <a:off x="95566" y="3628534"/>
              <a:ext cx="675257" cy="289687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XRN5515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5BC15D2-D52D-48A2-838C-4127EDAEADCF}"/>
                </a:ext>
              </a:extLst>
            </p:cNvPr>
            <p:cNvSpPr/>
            <p:nvPr/>
          </p:nvSpPr>
          <p:spPr>
            <a:xfrm>
              <a:off x="986536" y="2870599"/>
              <a:ext cx="1247926" cy="351161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XRN5231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5A1C9E8-8C8A-46F4-B57B-BD6180523A23}"/>
                </a:ext>
              </a:extLst>
            </p:cNvPr>
            <p:cNvSpPr/>
            <p:nvPr/>
          </p:nvSpPr>
          <p:spPr>
            <a:xfrm>
              <a:off x="1031686" y="3992197"/>
              <a:ext cx="636835" cy="291923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XRN5469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3274BE7-61E1-4568-968F-979C6072B760}"/>
                </a:ext>
              </a:extLst>
            </p:cNvPr>
            <p:cNvSpPr/>
            <p:nvPr/>
          </p:nvSpPr>
          <p:spPr>
            <a:xfrm>
              <a:off x="5131332" y="3387999"/>
              <a:ext cx="3996445" cy="39365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November 23 – Major Release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481A8D3-7AA6-4B78-88B7-10DC0EA4E06F}"/>
                </a:ext>
              </a:extLst>
            </p:cNvPr>
            <p:cNvSpPr/>
            <p:nvPr/>
          </p:nvSpPr>
          <p:spPr>
            <a:xfrm>
              <a:off x="1956443" y="1315435"/>
              <a:ext cx="887365" cy="5777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No Major Release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D7BF648-C6EF-4057-B696-D2A8C691D910}"/>
                </a:ext>
              </a:extLst>
            </p:cNvPr>
            <p:cNvSpPr/>
            <p:nvPr/>
          </p:nvSpPr>
          <p:spPr>
            <a:xfrm>
              <a:off x="1530667" y="3628534"/>
              <a:ext cx="784235" cy="303429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XRN5236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F99C081-C3C8-4349-BB55-E666651D5B6A}"/>
                </a:ext>
              </a:extLst>
            </p:cNvPr>
            <p:cNvSpPr/>
            <p:nvPr/>
          </p:nvSpPr>
          <p:spPr>
            <a:xfrm>
              <a:off x="2389677" y="3990242"/>
              <a:ext cx="675257" cy="2896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XRN4713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20E6F46-7EF3-41C5-A90C-CA05722EC5B9}"/>
              </a:ext>
            </a:extLst>
          </p:cNvPr>
          <p:cNvGrpSpPr/>
          <p:nvPr/>
        </p:nvGrpSpPr>
        <p:grpSpPr>
          <a:xfrm>
            <a:off x="0" y="4230233"/>
            <a:ext cx="6804247" cy="780226"/>
            <a:chOff x="39751" y="4317697"/>
            <a:chExt cx="6804247" cy="687937"/>
          </a:xfrm>
        </p:grpSpPr>
        <p:sp>
          <p:nvSpPr>
            <p:cNvPr id="18" name="Rechteck 4"/>
            <p:cNvSpPr/>
            <p:nvPr/>
          </p:nvSpPr>
          <p:spPr bwMode="gray">
            <a:xfrm>
              <a:off x="95971" y="4350297"/>
              <a:ext cx="6604012" cy="654882"/>
            </a:xfrm>
            <a:prstGeom prst="rect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9" tIns="34289" rIns="68579" bIns="34289" rtlCol="0" anchor="ctr"/>
            <a:lstStyle/>
            <a:p>
              <a:pPr algn="ctr" defTabSz="685783">
                <a:buClr>
                  <a:srgbClr val="3C3732"/>
                </a:buClr>
              </a:pPr>
              <a:endParaRPr lang="en-GB" sz="900" err="1">
                <a:solidFill>
                  <a:prstClr val="black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39553" y="4354343"/>
              <a:ext cx="6704445" cy="651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700" i="1" dirty="0">
                <a:solidFill>
                  <a:schemeClr val="tx2"/>
                </a:solidFill>
              </a:endParaRPr>
            </a:p>
            <a:p>
              <a:r>
                <a:rPr lang="en-GB" sz="700" i="1" dirty="0">
                  <a:solidFill>
                    <a:schemeClr val="tx2"/>
                  </a:solidFill>
                </a:rPr>
                <a:t>             =  Firm Implementation Date – Funding Approved by ChMC and / or Non-Negotiable Industry Implementation Date in place              </a:t>
              </a:r>
            </a:p>
            <a:p>
              <a:r>
                <a:rPr lang="en-GB" sz="700" i="1" dirty="0">
                  <a:solidFill>
                    <a:schemeClr val="tx2"/>
                  </a:solidFill>
                </a:rPr>
                <a:t>             </a:t>
              </a:r>
            </a:p>
            <a:p>
              <a:r>
                <a:rPr lang="en-GB" sz="700" i="1" dirty="0">
                  <a:solidFill>
                    <a:schemeClr val="tx2"/>
                  </a:solidFill>
                </a:rPr>
                <a:t>             =  Indicative Implementation Date – Changes are scoped for delivery – Funding and Implementation Date not yet approved by </a:t>
              </a:r>
              <a:r>
                <a:rPr lang="en-GB" sz="700" i="1" dirty="0" err="1">
                  <a:solidFill>
                    <a:schemeClr val="tx2"/>
                  </a:solidFill>
                </a:rPr>
                <a:t>ChMC</a:t>
              </a:r>
              <a:endParaRPr lang="en-GB" sz="700" i="1" dirty="0">
                <a:solidFill>
                  <a:schemeClr val="tx2"/>
                </a:solidFill>
              </a:endParaRPr>
            </a:p>
            <a:p>
              <a:endParaRPr lang="en-GB" sz="700" i="1" dirty="0">
                <a:solidFill>
                  <a:schemeClr val="tx2"/>
                </a:solidFill>
              </a:endParaRPr>
            </a:p>
            <a:p>
              <a:r>
                <a:rPr lang="en-GB" sz="700" i="1" dirty="0">
                  <a:solidFill>
                    <a:schemeClr val="tx2"/>
                  </a:solidFill>
                </a:rPr>
                <a:t>             =  Delivered on Target Implementation Date  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C1537F1-BD3A-463C-9E1A-F5AE2835A0B4}"/>
                </a:ext>
              </a:extLst>
            </p:cNvPr>
            <p:cNvSpPr/>
            <p:nvPr/>
          </p:nvSpPr>
          <p:spPr>
            <a:xfrm>
              <a:off x="241415" y="4670641"/>
              <a:ext cx="264516" cy="8470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FB2F77C-DBB2-4E1B-8CBB-8E76E585AC92}"/>
                </a:ext>
              </a:extLst>
            </p:cNvPr>
            <p:cNvSpPr/>
            <p:nvPr/>
          </p:nvSpPr>
          <p:spPr>
            <a:xfrm>
              <a:off x="250221" y="4485134"/>
              <a:ext cx="264516" cy="8470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1B8C1C9-68D5-4122-BBBF-2CF9BB5E367C}"/>
                </a:ext>
              </a:extLst>
            </p:cNvPr>
            <p:cNvSpPr txBox="1"/>
            <p:nvPr/>
          </p:nvSpPr>
          <p:spPr>
            <a:xfrm>
              <a:off x="39751" y="4317697"/>
              <a:ext cx="194441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tx2"/>
                  </a:solidFill>
                </a:rPr>
                <a:t>Delivery Key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2CF2454D-4CAC-425A-9B7C-46154DF707B6}"/>
              </a:ext>
            </a:extLst>
          </p:cNvPr>
          <p:cNvSpPr txBox="1"/>
          <p:nvPr/>
        </p:nvSpPr>
        <p:spPr>
          <a:xfrm>
            <a:off x="0" y="4977629"/>
            <a:ext cx="1476686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produced 28 October 2022</a:t>
            </a:r>
            <a:endParaRPr lang="en-GB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288E32C-F68B-4297-98B3-F7FA3E7B52C2}"/>
              </a:ext>
            </a:extLst>
          </p:cNvPr>
          <p:cNvSpPr/>
          <p:nvPr/>
        </p:nvSpPr>
        <p:spPr>
          <a:xfrm>
            <a:off x="1330853" y="2316698"/>
            <a:ext cx="1296145" cy="370511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XRN5565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64DF006-D198-4084-8AAD-5D0B901296DA}"/>
              </a:ext>
            </a:extLst>
          </p:cNvPr>
          <p:cNvSpPr/>
          <p:nvPr/>
        </p:nvSpPr>
        <p:spPr>
          <a:xfrm>
            <a:off x="1207817" y="3141717"/>
            <a:ext cx="675257" cy="300826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XRN5529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34BA52F-8A4C-4671-AA42-A893F7C4A217}"/>
              </a:ext>
            </a:extLst>
          </p:cNvPr>
          <p:cNvSpPr/>
          <p:nvPr/>
        </p:nvSpPr>
        <p:spPr>
          <a:xfrm>
            <a:off x="1933673" y="3141717"/>
            <a:ext cx="675257" cy="300826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XRN5561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AFEE9CF-B4A0-4BE0-9DED-B3B680B0ED80}"/>
              </a:ext>
            </a:extLst>
          </p:cNvPr>
          <p:cNvSpPr/>
          <p:nvPr/>
        </p:nvSpPr>
        <p:spPr>
          <a:xfrm>
            <a:off x="201664" y="4846175"/>
            <a:ext cx="264516" cy="112519"/>
          </a:xfrm>
          <a:prstGeom prst="rect">
            <a:avLst/>
          </a:prstGeom>
          <a:solidFill>
            <a:srgbClr val="92D050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5E863BC-2BBF-41B0-9ED0-99032399DDFB}"/>
              </a:ext>
            </a:extLst>
          </p:cNvPr>
          <p:cNvSpPr/>
          <p:nvPr/>
        </p:nvSpPr>
        <p:spPr>
          <a:xfrm>
            <a:off x="3275856" y="2323911"/>
            <a:ext cx="3384376" cy="3936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March 23 - AdHoc Release (</a:t>
            </a:r>
            <a:r>
              <a:rPr lang="en-GB" sz="1100" b="1" dirty="0">
                <a:solidFill>
                  <a:schemeClr val="tx1"/>
                </a:solidFill>
              </a:rPr>
              <a:t>XRN5575</a:t>
            </a:r>
            <a:r>
              <a:rPr lang="en-GB" sz="1200" b="1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GB" sz="1050" b="1" dirty="0">
                <a:solidFill>
                  <a:schemeClr val="tx1"/>
                </a:solidFill>
              </a:rPr>
              <a:t>XRN5370, XRN5143, XRN5472</a:t>
            </a:r>
          </a:p>
        </p:txBody>
      </p:sp>
    </p:spTree>
    <p:extLst>
      <p:ext uri="{BB962C8B-B14F-4D97-AF65-F5344CB8AC3E}">
        <p14:creationId xmlns:p14="http://schemas.microsoft.com/office/powerpoint/2010/main" val="248794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ABA-0709-4BA4-83D5-0CA40ABAE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1177"/>
            <a:ext cx="8229600" cy="444349"/>
          </a:xfrm>
        </p:spPr>
        <p:txBody>
          <a:bodyPr>
            <a:noAutofit/>
          </a:bodyPr>
          <a:lstStyle/>
          <a:p>
            <a:r>
              <a:rPr lang="en-GB" sz="1500" dirty="0">
                <a:latin typeface="Arial"/>
                <a:cs typeface="Arial"/>
              </a:rPr>
              <a:t>Change Pipeline </a:t>
            </a:r>
            <a:br>
              <a:rPr lang="en-GB" sz="1500" dirty="0">
                <a:latin typeface="Arial"/>
                <a:cs typeface="Arial"/>
              </a:rPr>
            </a:br>
            <a:r>
              <a:rPr lang="en-GB" sz="1500" dirty="0">
                <a:latin typeface="Arial"/>
                <a:cs typeface="Arial"/>
              </a:rPr>
              <a:t>Delivery Plan - July 2022 - February 2023</a:t>
            </a:r>
            <a:endParaRPr lang="en-GB" sz="1500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C46C2EE-3DF3-DBC1-A6D5-D53AF4791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013244"/>
              </p:ext>
            </p:extLst>
          </p:nvPr>
        </p:nvGraphicFramePr>
        <p:xfrm>
          <a:off x="29231" y="627534"/>
          <a:ext cx="9082366" cy="4364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496">
                  <a:extLst>
                    <a:ext uri="{9D8B030D-6E8A-4147-A177-3AD203B41FA5}">
                      <a16:colId xmlns:a16="http://schemas.microsoft.com/office/drawing/2014/main" val="186566423"/>
                    </a:ext>
                  </a:extLst>
                </a:gridCol>
                <a:gridCol w="2583336">
                  <a:extLst>
                    <a:ext uri="{9D8B030D-6E8A-4147-A177-3AD203B41FA5}">
                      <a16:colId xmlns:a16="http://schemas.microsoft.com/office/drawing/2014/main" val="1927111934"/>
                    </a:ext>
                  </a:extLst>
                </a:gridCol>
                <a:gridCol w="710766">
                  <a:extLst>
                    <a:ext uri="{9D8B030D-6E8A-4147-A177-3AD203B41FA5}">
                      <a16:colId xmlns:a16="http://schemas.microsoft.com/office/drawing/2014/main" val="1986943791"/>
                    </a:ext>
                  </a:extLst>
                </a:gridCol>
                <a:gridCol w="775083">
                  <a:extLst>
                    <a:ext uri="{9D8B030D-6E8A-4147-A177-3AD203B41FA5}">
                      <a16:colId xmlns:a16="http://schemas.microsoft.com/office/drawing/2014/main" val="2201688494"/>
                    </a:ext>
                  </a:extLst>
                </a:gridCol>
                <a:gridCol w="669614">
                  <a:extLst>
                    <a:ext uri="{9D8B030D-6E8A-4147-A177-3AD203B41FA5}">
                      <a16:colId xmlns:a16="http://schemas.microsoft.com/office/drawing/2014/main" val="2703510560"/>
                    </a:ext>
                  </a:extLst>
                </a:gridCol>
                <a:gridCol w="834064">
                  <a:extLst>
                    <a:ext uri="{9D8B030D-6E8A-4147-A177-3AD203B41FA5}">
                      <a16:colId xmlns:a16="http://schemas.microsoft.com/office/drawing/2014/main" val="1331005079"/>
                    </a:ext>
                  </a:extLst>
                </a:gridCol>
                <a:gridCol w="1155431">
                  <a:extLst>
                    <a:ext uri="{9D8B030D-6E8A-4147-A177-3AD203B41FA5}">
                      <a16:colId xmlns:a16="http://schemas.microsoft.com/office/drawing/2014/main" val="2490762818"/>
                    </a:ext>
                  </a:extLst>
                </a:gridCol>
                <a:gridCol w="938788">
                  <a:extLst>
                    <a:ext uri="{9D8B030D-6E8A-4147-A177-3AD203B41FA5}">
                      <a16:colId xmlns:a16="http://schemas.microsoft.com/office/drawing/2014/main" val="3781804961"/>
                    </a:ext>
                  </a:extLst>
                </a:gridCol>
                <a:gridCol w="938788">
                  <a:extLst>
                    <a:ext uri="{9D8B030D-6E8A-4147-A177-3AD203B41FA5}">
                      <a16:colId xmlns:a16="http://schemas.microsoft.com/office/drawing/2014/main" val="10699456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900" dirty="0"/>
                        <a:t>XRN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Change 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Proposer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Benefit / 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Funding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HLSO</a:t>
                      </a:r>
                    </a:p>
                    <a:p>
                      <a:r>
                        <a:rPr lang="en-GB" sz="900" dirty="0"/>
                        <a:t>Max Cost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Target Implementation  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Release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Delivered / </a:t>
                      </a:r>
                    </a:p>
                    <a:p>
                      <a:r>
                        <a:rPr lang="en-GB" sz="900" dirty="0"/>
                        <a:t>Firm / Indicative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239555"/>
                  </a:ext>
                </a:extLst>
              </a:tr>
              <a:tr h="2987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3"/>
                        </a:rPr>
                        <a:t>5515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HyDeploy Close Down 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NGN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DeCarb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18</a:t>
                      </a:r>
                      <a:r>
                        <a:rPr lang="en-GB" sz="700" b="1" baseline="30000" dirty="0"/>
                        <a:t>th</a:t>
                      </a:r>
                      <a:r>
                        <a:rPr lang="en-GB" sz="700" b="1" dirty="0"/>
                        <a:t> July 2022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Delivered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012861"/>
                  </a:ext>
                </a:extLst>
              </a:tr>
              <a:tr h="282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4"/>
                        </a:rPr>
                        <a:t>5231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FWACV Service – MOD 0793S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SGN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NG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NG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£1.198m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1</a:t>
                      </a:r>
                      <a:r>
                        <a:rPr lang="en-GB" sz="700" b="1" baseline="30000" dirty="0"/>
                        <a:t>st</a:t>
                      </a:r>
                      <a:r>
                        <a:rPr lang="en-GB" sz="700" b="1" dirty="0"/>
                        <a:t> September 22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Delivered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757701"/>
                  </a:ext>
                </a:extLst>
              </a:tr>
              <a:tr h="212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hlinkClick r:id="rId5"/>
                        </a:rPr>
                        <a:t>5529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UNC Derogation process – MOD 0800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NGN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1</a:t>
                      </a:r>
                      <a:r>
                        <a:rPr lang="en-GB" sz="700" b="1" baseline="30000" dirty="0"/>
                        <a:t>st</a:t>
                      </a:r>
                      <a:r>
                        <a:rPr lang="en-GB" sz="700" b="1" dirty="0"/>
                        <a:t> October 22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Delivered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239295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hlinkClick r:id="rId6"/>
                        </a:rPr>
                        <a:t>5565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b="1" dirty="0"/>
                        <a:t>CDSP as the Scheme Administrator for the Energy Price Guarantee for Domestic Gas Consumers – MOD 0824</a:t>
                      </a:r>
                      <a:endParaRPr lang="en-GB" sz="700" b="1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NGN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£1m – 1.5m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1</a:t>
                      </a:r>
                      <a:r>
                        <a:rPr lang="en-GB" sz="700" b="1" baseline="30000" dirty="0"/>
                        <a:t>st</a:t>
                      </a:r>
                      <a:r>
                        <a:rPr lang="en-GB" sz="700" b="1" dirty="0"/>
                        <a:t> October 22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AdHoc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Delivered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365690"/>
                  </a:ext>
                </a:extLst>
              </a:tr>
              <a:tr h="190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7"/>
                        </a:rPr>
                        <a:t>5469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Increase Frequency of FSG Payments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Cadent 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£63.3k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3</a:t>
                      </a:r>
                      <a:r>
                        <a:rPr lang="en-GB" sz="700" b="1" baseline="30000" dirty="0"/>
                        <a:t>rd</a:t>
                      </a:r>
                      <a:r>
                        <a:rPr lang="en-GB" sz="700" b="1" dirty="0"/>
                        <a:t> October 22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AdHoc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Delivered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005514"/>
                  </a:ext>
                </a:extLst>
              </a:tr>
              <a:tr h="284464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8"/>
                        </a:rPr>
                        <a:t>5561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Reform of Gas Demand Side Response (DSR) Arrangements – MOD 0822U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National Grid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NGT</a:t>
                      </a:r>
                    </a:p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17</a:t>
                      </a:r>
                      <a:r>
                        <a:rPr lang="en-GB" sz="700" b="1" baseline="30000" dirty="0"/>
                        <a:t>th</a:t>
                      </a:r>
                      <a:r>
                        <a:rPr lang="en-GB" sz="700" b="1" dirty="0"/>
                        <a:t> October 22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Delivered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680026"/>
                  </a:ext>
                </a:extLst>
              </a:tr>
              <a:tr h="12368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9"/>
                        </a:rPr>
                        <a:t>4713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Actual read following estimated transfer read calculating AQ of 1</a:t>
                      </a:r>
                      <a:endParaRPr lang="en-GB" sz="7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Npower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£7k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November 22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980626"/>
                  </a:ext>
                </a:extLst>
              </a:tr>
              <a:tr h="250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10"/>
                        </a:rPr>
                        <a:t>5236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Reporting Valid Confirmed Theft of Gas in central systems – MOD 0734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Gazprom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£74k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Oct / Nov 22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CMS Rebuild Release 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Delivered (Not Live)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731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11"/>
                        </a:rPr>
                        <a:t>4900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Biomethane/Propane Reduction</a:t>
                      </a:r>
                      <a:endParaRPr lang="en-GB" sz="700" b="1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SGN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DNO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Decarb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25</a:t>
                      </a:r>
                      <a:r>
                        <a:rPr lang="en-GB" sz="700" b="1" baseline="30000" dirty="0"/>
                        <a:t>th</a:t>
                      </a:r>
                      <a:r>
                        <a:rPr lang="en-GB" sz="700" b="1" dirty="0"/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Firm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6366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12"/>
                        </a:rPr>
                        <a:t>4978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 of Rolling AQ Value (following Transfer of Ownership between M-5 and M) </a:t>
                      </a:r>
                      <a:endParaRPr lang="en-GB" sz="700" b="1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British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Gas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£90.6k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332575"/>
                  </a:ext>
                </a:extLst>
              </a:tr>
              <a:tr h="239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13"/>
                        </a:rPr>
                        <a:t>4990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 of Sites with Low Read Submission Performance from Class 2 and 3 into Class 4 – MOD 0664 </a:t>
                      </a:r>
                      <a:endParaRPr lang="en-GB" sz="700" b="1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SSE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£232k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  <a:r>
                        <a:rPr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53905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14"/>
                        </a:rPr>
                        <a:t>4989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Residual AMT activities</a:t>
                      </a:r>
                      <a:endParaRPr lang="en-GB" sz="700" b="1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CDSP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  <a:r>
                        <a:rPr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803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15"/>
                        </a:rPr>
                        <a:t>4992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XRN4992 - Modification 0687 Clarification of Supplier of Last Resort (SoLR) Cost Recovery Process </a:t>
                      </a:r>
                      <a:endParaRPr lang="en-GB" sz="700" b="1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Total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DNO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DNO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£108.7k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  <a:r>
                        <a:rPr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34951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16"/>
                        </a:rPr>
                        <a:t>5298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H100 Fife Project – Hydrogen Network Trial </a:t>
                      </a:r>
                      <a:endParaRPr lang="en-GB" sz="7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DN</a:t>
                      </a:r>
                    </a:p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Decarb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149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838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ABA-0709-4BA4-83D5-0CA40ABAE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434083"/>
          </a:xfrm>
        </p:spPr>
        <p:txBody>
          <a:bodyPr>
            <a:normAutofit fontScale="90000"/>
          </a:bodyPr>
          <a:lstStyle/>
          <a:p>
            <a:r>
              <a:rPr lang="en-GB" sz="2000" dirty="0">
                <a:latin typeface="Arial"/>
                <a:cs typeface="Arial"/>
              </a:rPr>
              <a:t>Change Pipeline </a:t>
            </a:r>
            <a:br>
              <a:rPr lang="en-GB" sz="2000" dirty="0">
                <a:latin typeface="Arial"/>
                <a:cs typeface="Arial"/>
              </a:rPr>
            </a:br>
            <a:r>
              <a:rPr lang="en-GB" sz="2000" dirty="0">
                <a:latin typeface="Arial"/>
                <a:cs typeface="Arial"/>
              </a:rPr>
              <a:t>March 2023 – June 2023</a:t>
            </a:r>
            <a:endParaRPr lang="en-GB" sz="2000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C46C2EE-3DF3-DBC1-A6D5-D53AF4791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627089"/>
              </p:ext>
            </p:extLst>
          </p:nvPr>
        </p:nvGraphicFramePr>
        <p:xfrm>
          <a:off x="107504" y="627534"/>
          <a:ext cx="8928993" cy="2951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448">
                  <a:extLst>
                    <a:ext uri="{9D8B030D-6E8A-4147-A177-3AD203B41FA5}">
                      <a16:colId xmlns:a16="http://schemas.microsoft.com/office/drawing/2014/main" val="186566423"/>
                    </a:ext>
                  </a:extLst>
                </a:gridCol>
                <a:gridCol w="2476481">
                  <a:extLst>
                    <a:ext uri="{9D8B030D-6E8A-4147-A177-3AD203B41FA5}">
                      <a16:colId xmlns:a16="http://schemas.microsoft.com/office/drawing/2014/main" val="1927111934"/>
                    </a:ext>
                  </a:extLst>
                </a:gridCol>
                <a:gridCol w="761994">
                  <a:extLst>
                    <a:ext uri="{9D8B030D-6E8A-4147-A177-3AD203B41FA5}">
                      <a16:colId xmlns:a16="http://schemas.microsoft.com/office/drawing/2014/main" val="1986943791"/>
                    </a:ext>
                  </a:extLst>
                </a:gridCol>
                <a:gridCol w="761994">
                  <a:extLst>
                    <a:ext uri="{9D8B030D-6E8A-4147-A177-3AD203B41FA5}">
                      <a16:colId xmlns:a16="http://schemas.microsoft.com/office/drawing/2014/main" val="2201688494"/>
                    </a:ext>
                  </a:extLst>
                </a:gridCol>
                <a:gridCol w="739142">
                  <a:extLst>
                    <a:ext uri="{9D8B030D-6E8A-4147-A177-3AD203B41FA5}">
                      <a16:colId xmlns:a16="http://schemas.microsoft.com/office/drawing/2014/main" val="2703510560"/>
                    </a:ext>
                  </a:extLst>
                </a:gridCol>
                <a:gridCol w="739142">
                  <a:extLst>
                    <a:ext uri="{9D8B030D-6E8A-4147-A177-3AD203B41FA5}">
                      <a16:colId xmlns:a16="http://schemas.microsoft.com/office/drawing/2014/main" val="1331005079"/>
                    </a:ext>
                  </a:extLst>
                </a:gridCol>
                <a:gridCol w="1135920">
                  <a:extLst>
                    <a:ext uri="{9D8B030D-6E8A-4147-A177-3AD203B41FA5}">
                      <a16:colId xmlns:a16="http://schemas.microsoft.com/office/drawing/2014/main" val="2490762818"/>
                    </a:ext>
                  </a:extLst>
                </a:gridCol>
                <a:gridCol w="922936">
                  <a:extLst>
                    <a:ext uri="{9D8B030D-6E8A-4147-A177-3AD203B41FA5}">
                      <a16:colId xmlns:a16="http://schemas.microsoft.com/office/drawing/2014/main" val="3781804961"/>
                    </a:ext>
                  </a:extLst>
                </a:gridCol>
                <a:gridCol w="922936">
                  <a:extLst>
                    <a:ext uri="{9D8B030D-6E8A-4147-A177-3AD203B41FA5}">
                      <a16:colId xmlns:a16="http://schemas.microsoft.com/office/drawing/2014/main" val="1069945648"/>
                    </a:ext>
                  </a:extLst>
                </a:gridCol>
              </a:tblGrid>
              <a:tr h="563344">
                <a:tc>
                  <a:txBody>
                    <a:bodyPr/>
                    <a:lstStyle/>
                    <a:p>
                      <a:r>
                        <a:rPr lang="en-GB" sz="900" dirty="0"/>
                        <a:t>XRN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Change 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Proposer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Benefit / 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Funding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HLSO</a:t>
                      </a:r>
                    </a:p>
                    <a:p>
                      <a:r>
                        <a:rPr lang="en-GB" sz="900" dirty="0"/>
                        <a:t>Max 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Target Implementation  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Release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Firm / Indicative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239555"/>
                  </a:ext>
                </a:extLst>
              </a:tr>
              <a:tr h="370725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3"/>
                        </a:rPr>
                        <a:t>5379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Class 1 Read Service Procurement Exercise - MOD0710 (DM Sampling)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Xoserve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 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£150k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March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Firm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012861"/>
                  </a:ext>
                </a:extLst>
              </a:tr>
              <a:tr h="262880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4"/>
                        </a:rPr>
                        <a:t>5143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Transfer of NDM sampling obligations from Cadent, WWU, and NGN to the CDSP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Cadent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700" b="1" dirty="0"/>
                        <a:t>WWU, Cadent, NGN only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£75k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March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Firm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867440"/>
                  </a:ext>
                </a:extLst>
              </a:tr>
              <a:tr h="406896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5"/>
                        </a:rPr>
                        <a:t>5472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Creation of a UK Link API to consume daily weather data for Demand Estimation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CDSP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 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£75k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March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Firm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00551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6"/>
                        </a:rPr>
                        <a:t>5091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Deferral of creation of Class change reads at transfer of ownership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EDF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£200k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June 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63669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7"/>
                        </a:rPr>
                        <a:t>5186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MOD0701 - Aligning Capacity booking under the UNC and arrangements set out in relevant NEXAs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NGN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 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£200k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June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332575"/>
                  </a:ext>
                </a:extLst>
              </a:tr>
              <a:tr h="406896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8"/>
                        </a:rPr>
                        <a:t>5482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Replacement of reads associated to a meter asset technical details change or update (RGMA)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Scottish Power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June 23 (tbc)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539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27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738D59-151C-45B1-B664-B9E1132CA4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519397"/>
              </p:ext>
            </p:extLst>
          </p:nvPr>
        </p:nvGraphicFramePr>
        <p:xfrm>
          <a:off x="63612" y="433891"/>
          <a:ext cx="9016776" cy="3950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54">
                  <a:extLst>
                    <a:ext uri="{9D8B030D-6E8A-4147-A177-3AD203B41FA5}">
                      <a16:colId xmlns:a16="http://schemas.microsoft.com/office/drawing/2014/main" val="2275419473"/>
                    </a:ext>
                  </a:extLst>
                </a:gridCol>
                <a:gridCol w="2500828">
                  <a:extLst>
                    <a:ext uri="{9D8B030D-6E8A-4147-A177-3AD203B41FA5}">
                      <a16:colId xmlns:a16="http://schemas.microsoft.com/office/drawing/2014/main" val="1591318838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1195572633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3980059432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3979732778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3134480581"/>
                    </a:ext>
                  </a:extLst>
                </a:gridCol>
                <a:gridCol w="1147088">
                  <a:extLst>
                    <a:ext uri="{9D8B030D-6E8A-4147-A177-3AD203B41FA5}">
                      <a16:colId xmlns:a16="http://schemas.microsoft.com/office/drawing/2014/main" val="404412746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392785572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4173446937"/>
                    </a:ext>
                  </a:extLst>
                </a:gridCol>
              </a:tblGrid>
              <a:tr h="430013">
                <a:tc>
                  <a:txBody>
                    <a:bodyPr/>
                    <a:lstStyle/>
                    <a:p>
                      <a:r>
                        <a:rPr lang="en-GB" sz="900" dirty="0"/>
                        <a:t>XRN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Change Title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Proposer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Benefit / 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Funding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HLSO</a:t>
                      </a:r>
                    </a:p>
                    <a:p>
                      <a:r>
                        <a:rPr lang="en-GB" sz="900" dirty="0"/>
                        <a:t>Max 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Target Implementation  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Release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Firm / Indicative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578624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2"/>
                        </a:rPr>
                        <a:t>4914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dirty="0"/>
                        <a:t>*</a:t>
                      </a:r>
                      <a:r>
                        <a:rPr lang="en-GB" sz="750" b="1" dirty="0"/>
                        <a:t>Mod0651 – Retrospective Data Update Provisions*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Cadent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£1.8m – £2.4m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710757"/>
                  </a:ext>
                </a:extLst>
              </a:tr>
              <a:tr h="28599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3"/>
                        </a:rPr>
                        <a:t>5144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Enabling Re-assignment of Supplier Short Codes to Implement Supplier of Last Resort Directions</a:t>
                      </a:r>
                      <a:endParaRPr lang="en-GB" sz="7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Xoserve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  <a:p>
                      <a:r>
                        <a:rPr lang="en-GB" sz="700" b="1" dirty="0"/>
                        <a:t>IGT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139813"/>
                  </a:ext>
                </a:extLst>
              </a:tr>
              <a:tr h="28599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4"/>
                        </a:rPr>
                        <a:t>5187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MOD0696 - Addressing inequities between Capacity booking under the UNC and arrangements set out in relevant NExAs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Gazprom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 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27236"/>
                  </a:ext>
                </a:extLst>
              </a:tr>
              <a:tr h="334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5"/>
                        </a:rPr>
                        <a:t>5316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Rejecting Pre LIS Replacement Reads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Xoserve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86693"/>
                  </a:ext>
                </a:extLst>
              </a:tr>
              <a:tr h="334888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6"/>
                        </a:rPr>
                        <a:t>5345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Deferral of creation of Class change reads for DM to NDM and NDM to DM sites at Transfer </a:t>
                      </a:r>
                      <a:endParaRPr lang="en-GB" sz="7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CDSP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Xoserve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505939"/>
                  </a:ext>
                </a:extLst>
              </a:tr>
              <a:tr h="272216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7"/>
                        </a:rPr>
                        <a:t>5453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GSOS 2, 3 &amp; 13 Payment Automation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SGN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 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185737"/>
                  </a:ext>
                </a:extLst>
              </a:tr>
              <a:tr h="153352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8"/>
                        </a:rPr>
                        <a:t>5454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 err="1"/>
                        <a:t>SoLR</a:t>
                      </a:r>
                      <a:r>
                        <a:rPr lang="en-GB" sz="700" b="1" dirty="0"/>
                        <a:t> Reporting Suite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EDF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221215"/>
                  </a:ext>
                </a:extLst>
              </a:tr>
              <a:tr h="27488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9"/>
                        </a:rPr>
                        <a:t>5471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DSC Core Customer Access to Data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CDSP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  <a:p>
                      <a:r>
                        <a:rPr lang="en-GB" sz="700" b="1" dirty="0"/>
                        <a:t>IGT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IGT</a:t>
                      </a:r>
                    </a:p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92954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10"/>
                        </a:rPr>
                        <a:t>5473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Meter Asset Details Proactive Management Service 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CDSP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36983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11"/>
                        </a:rPr>
                        <a:t>5517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Hydrogen Checker Website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Cadent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 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947802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313471BF-15C9-4F69-80B8-9D297D4C5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0426"/>
            <a:ext cx="8229600" cy="434083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/>
                <a:cs typeface="Arial"/>
              </a:rPr>
              <a:t>Change Backlog Details</a:t>
            </a:r>
            <a:endParaRPr lang="en-GB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2E60B2-DC49-4D3E-8514-A558F65B570A}"/>
              </a:ext>
            </a:extLst>
          </p:cNvPr>
          <p:cNvSpPr txBox="1"/>
          <p:nvPr/>
        </p:nvSpPr>
        <p:spPr>
          <a:xfrm>
            <a:off x="83963" y="4689810"/>
            <a:ext cx="83968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*</a:t>
            </a:r>
            <a:r>
              <a:rPr lang="en-GB" sz="800" b="1" dirty="0"/>
              <a:t>Mod0651 : Change Status currently on hold and will be reviewed on a monthly basis with </a:t>
            </a:r>
            <a:r>
              <a:rPr lang="en-GB" sz="800" b="1" dirty="0" err="1"/>
              <a:t>ChMC</a:t>
            </a:r>
            <a:r>
              <a:rPr lang="en-GB" sz="800" b="1" dirty="0"/>
              <a:t> – in line with request from UNCC </a:t>
            </a:r>
          </a:p>
        </p:txBody>
      </p:sp>
    </p:spTree>
    <p:extLst>
      <p:ext uri="{BB962C8B-B14F-4D97-AF65-F5344CB8AC3E}">
        <p14:creationId xmlns:p14="http://schemas.microsoft.com/office/powerpoint/2010/main" val="3464951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8C3F791-AC34-4270-82D9-5B4FC58DD2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244039"/>
              </p:ext>
            </p:extLst>
          </p:nvPr>
        </p:nvGraphicFramePr>
        <p:xfrm>
          <a:off x="63612" y="483322"/>
          <a:ext cx="9016776" cy="4042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54">
                  <a:extLst>
                    <a:ext uri="{9D8B030D-6E8A-4147-A177-3AD203B41FA5}">
                      <a16:colId xmlns:a16="http://schemas.microsoft.com/office/drawing/2014/main" val="4236546890"/>
                    </a:ext>
                  </a:extLst>
                </a:gridCol>
                <a:gridCol w="2500828">
                  <a:extLst>
                    <a:ext uri="{9D8B030D-6E8A-4147-A177-3AD203B41FA5}">
                      <a16:colId xmlns:a16="http://schemas.microsoft.com/office/drawing/2014/main" val="324692026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1901410971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4189950786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4137049686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1519923765"/>
                    </a:ext>
                  </a:extLst>
                </a:gridCol>
                <a:gridCol w="1147088">
                  <a:extLst>
                    <a:ext uri="{9D8B030D-6E8A-4147-A177-3AD203B41FA5}">
                      <a16:colId xmlns:a16="http://schemas.microsoft.com/office/drawing/2014/main" val="309939910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796015746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3560280781"/>
                    </a:ext>
                  </a:extLst>
                </a:gridCol>
              </a:tblGrid>
              <a:tr h="255391">
                <a:tc>
                  <a:txBody>
                    <a:bodyPr/>
                    <a:lstStyle/>
                    <a:p>
                      <a:r>
                        <a:rPr lang="en-GB" sz="900" dirty="0"/>
                        <a:t>XRN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Change Title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Proposer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Benefit / Impact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Funding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HLSO</a:t>
                      </a:r>
                    </a:p>
                    <a:p>
                      <a:r>
                        <a:rPr lang="en-GB" sz="900" dirty="0"/>
                        <a:t>Max Cost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Target Implementation   Date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Release Type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Firm / Indicative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651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2"/>
                        </a:rPr>
                        <a:t>5531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Hydrogen Village Trial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SGN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  <a:p>
                      <a:r>
                        <a:rPr lang="en-GB" sz="700" b="1" dirty="0"/>
                        <a:t>IGT</a:t>
                      </a:r>
                    </a:p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NGT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  <a:p>
                      <a:r>
                        <a:rPr lang="en-GB" sz="700" b="1" dirty="0"/>
                        <a:t>Decarb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455125"/>
                  </a:ext>
                </a:extLst>
              </a:tr>
              <a:tr h="172769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3"/>
                        </a:rPr>
                        <a:t>5535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Processing of CSS Switch Requests Received in ‘Time Period 5’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Xoserve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  <a:p>
                      <a:r>
                        <a:rPr lang="en-GB" sz="700" b="1" dirty="0"/>
                        <a:t>IGT</a:t>
                      </a:r>
                    </a:p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NGT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712787"/>
                  </a:ext>
                </a:extLst>
              </a:tr>
              <a:tr h="323921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4"/>
                        </a:rPr>
                        <a:t>5541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Amendments to the UIG Additional National Data Reporting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Scottish Power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077176"/>
                  </a:ext>
                </a:extLst>
              </a:tr>
              <a:tr h="358109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5"/>
                        </a:rPr>
                        <a:t>5545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Hydrogen Trial Visualisation Dashboard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Northern Gas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  <a:p>
                      <a:r>
                        <a:rPr lang="en-GB" sz="700" b="1" dirty="0"/>
                        <a:t>IGT</a:t>
                      </a:r>
                    </a:p>
                    <a:p>
                      <a:r>
                        <a:rPr lang="en-GB" sz="700" b="1" dirty="0"/>
                        <a:t>NGT</a:t>
                      </a:r>
                    </a:p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  <a:p>
                      <a:r>
                        <a:rPr lang="en-GB" sz="700" b="1" dirty="0"/>
                        <a:t>Decarb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29972"/>
                  </a:ext>
                </a:extLst>
              </a:tr>
              <a:tr h="211037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6"/>
                        </a:rPr>
                        <a:t>5546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Resolution of Address Interactions between DCC and CDSP</a:t>
                      </a:r>
                      <a:endParaRPr lang="en-GB" sz="7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Xoserve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  <a:p>
                      <a:r>
                        <a:rPr lang="en-GB" sz="700" b="1" dirty="0"/>
                        <a:t>IGT</a:t>
                      </a:r>
                    </a:p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7819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7"/>
                        </a:rPr>
                        <a:t>5547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Updating the Comprehensive Invoice Master List and INV template</a:t>
                      </a:r>
                      <a:endParaRPr lang="en-GB" sz="7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Eon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February 2023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376976"/>
                  </a:ext>
                </a:extLst>
              </a:tr>
              <a:tr h="138637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8"/>
                        </a:rPr>
                        <a:t>5555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Amend existing Large Load Site Reporting</a:t>
                      </a:r>
                      <a:endParaRPr lang="en-GB" sz="7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SGN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204300"/>
                  </a:ext>
                </a:extLst>
              </a:tr>
              <a:tr h="138637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9"/>
                        </a:rPr>
                        <a:t>5569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Contact Data Provision for IGT Customers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BUUK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267777"/>
                  </a:ext>
                </a:extLst>
              </a:tr>
              <a:tr h="138637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10"/>
                        </a:rPr>
                        <a:t>5573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Updates to the Priority Consumer process (as designated by the Secretary of State for Business, Energy, and Industrial Strategy - BEIS) – Urgent</a:t>
                      </a:r>
                      <a:endParaRPr lang="en-GB" sz="7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Xoserve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  <a:p>
                      <a:r>
                        <a:rPr lang="en-GB" sz="700" b="1" dirty="0"/>
                        <a:t>IGT</a:t>
                      </a:r>
                    </a:p>
                    <a:p>
                      <a:r>
                        <a:rPr lang="en-GB" sz="700" b="1" dirty="0"/>
                        <a:t>NGT</a:t>
                      </a:r>
                    </a:p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Part A – N/A</a:t>
                      </a:r>
                    </a:p>
                    <a:p>
                      <a:r>
                        <a:rPr lang="en-GB" sz="700" b="1" dirty="0"/>
                        <a:t>------------------</a:t>
                      </a:r>
                    </a:p>
                    <a:p>
                      <a:r>
                        <a:rPr lang="en-GB" sz="700" b="1" dirty="0"/>
                        <a:t>Part B - 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Part A – N/A</a:t>
                      </a:r>
                    </a:p>
                    <a:p>
                      <a:r>
                        <a:rPr lang="en-GB" sz="700" b="1" dirty="0"/>
                        <a:t>------------------</a:t>
                      </a:r>
                    </a:p>
                    <a:p>
                      <a:r>
                        <a:rPr lang="en-GB" sz="700" b="1" dirty="0"/>
                        <a:t>Part B - 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Part A - October 2022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-------------------------------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Part B - 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Part A – AdHoc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------------------------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Part B - 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Part A – Firm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------------------------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Part B – 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405098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EB9EF6E1-5529-4E9E-B15E-221F191B755F}"/>
              </a:ext>
            </a:extLst>
          </p:cNvPr>
          <p:cNvSpPr txBox="1">
            <a:spLocks/>
          </p:cNvSpPr>
          <p:nvPr/>
        </p:nvSpPr>
        <p:spPr>
          <a:xfrm>
            <a:off x="457200" y="123478"/>
            <a:ext cx="8229600" cy="3776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000" dirty="0">
                <a:latin typeface="Arial"/>
                <a:cs typeface="Arial"/>
              </a:rPr>
              <a:t>Change Backlog Details - Continued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5696230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Xoserve PowerPoint Template Clean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e84ff3-1fa2-4b0e-bbc1-9d3729ac2ba9">
      <UserInfo>
        <DisplayName/>
        <AccountId xsi:nil="true"/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20F886-ED61-4B10-BAE9-D35C7B7D4186}"/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schemas.openxmlformats.org/package/2006/metadata/core-properties"/>
    <ds:schemaRef ds:uri="11f1cc19-a6a2-4477-822b-8358f9edc374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dcmitype/"/>
    <ds:schemaRef ds:uri="103fba77-31dd-4780-83f9-c54f26c3a26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30752</TotalTime>
  <Words>1196</Words>
  <Application>Microsoft Office PowerPoint</Application>
  <PresentationFormat>On-screen Show (16:9)</PresentationFormat>
  <Paragraphs>483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Arial</vt:lpstr>
      <vt:lpstr>Calibri</vt:lpstr>
      <vt:lpstr>Wingdings</vt:lpstr>
      <vt:lpstr>xoserve templates</vt:lpstr>
      <vt:lpstr>1_xoserve templates</vt:lpstr>
      <vt:lpstr>2_xoserve templates</vt:lpstr>
      <vt:lpstr>3_xoserve templates</vt:lpstr>
      <vt:lpstr>4_xoserve templates</vt:lpstr>
      <vt:lpstr>5_xoserve templates</vt:lpstr>
      <vt:lpstr>6_xoserve templates</vt:lpstr>
      <vt:lpstr>7_xoserve templates</vt:lpstr>
      <vt:lpstr>Xoserve PowerPoint Template Clean</vt:lpstr>
      <vt:lpstr>Change Delivery Pipeline August 22 – December 23 </vt:lpstr>
      <vt:lpstr>Change Pipeline  Delivery Plan - July 2022 - February 2023</vt:lpstr>
      <vt:lpstr>Change Pipeline  March 2023 – June 2023</vt:lpstr>
      <vt:lpstr>Change Backlog Details</vt:lpstr>
      <vt:lpstr>PowerPoint Presentation</vt:lpstr>
    </vt:vector>
  </TitlesOfParts>
  <Company>DC Freelance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PMM Slide Deck</dc:title>
  <dc:creator>Simon Clements</dc:creator>
  <cp:lastModifiedBy>Paul Orsler</cp:lastModifiedBy>
  <cp:revision>1954</cp:revision>
  <cp:lastPrinted>2019-06-06T11:41:21Z</cp:lastPrinted>
  <dcterms:created xsi:type="dcterms:W3CDTF">2011-09-20T14:58:41Z</dcterms:created>
  <dcterms:modified xsi:type="dcterms:W3CDTF">2022-10-31T12:26:48Z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NewReviewCycle">
    <vt:lpwstr/>
  </property>
  <property fmtid="{D5CDD505-2E9C-101B-9397-08002B2CF9AE}" pid="4" name="ContentTypeId">
    <vt:lpwstr>0x010100BE4A46900855F54F8B1B4A69CC14CF6B</vt:lpwstr>
  </property>
  <property fmtid="{D5CDD505-2E9C-101B-9397-08002B2CF9AE}" pid="5" name="Order">
    <vt:r8>56700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TemplateUrl">
    <vt:lpwstr/>
  </property>
  <property fmtid="{D5CDD505-2E9C-101B-9397-08002B2CF9AE}" pid="9" name="ComplianceAssetId">
    <vt:lpwstr/>
  </property>
  <property fmtid="{D5CDD505-2E9C-101B-9397-08002B2CF9AE}" pid="10" name="TaxKeyword">
    <vt:lpwstr/>
  </property>
  <property fmtid="{D5CDD505-2E9C-101B-9397-08002B2CF9AE}" pid="11" name="AuthorIds_UIVersion_512">
    <vt:lpwstr>350</vt:lpwstr>
  </property>
  <property fmtid="{D5CDD505-2E9C-101B-9397-08002B2CF9AE}" pid="12" name="AuthorIds_UIVersion_12">
    <vt:lpwstr>18</vt:lpwstr>
  </property>
  <property fmtid="{D5CDD505-2E9C-101B-9397-08002B2CF9AE}" pid="13" name="AuthorIds_UIVersion_516">
    <vt:lpwstr>53</vt:lpwstr>
  </property>
  <property fmtid="{D5CDD505-2E9C-101B-9397-08002B2CF9AE}" pid="14" name="AuthorIds_UIVersion_1">
    <vt:lpwstr>350</vt:lpwstr>
  </property>
  <property fmtid="{D5CDD505-2E9C-101B-9397-08002B2CF9AE}" pid="15" name="AuthorIds_UIVersion_11">
    <vt:lpwstr>350</vt:lpwstr>
  </property>
  <property fmtid="{D5CDD505-2E9C-101B-9397-08002B2CF9AE}" pid="16" name="MediaServiceImageTags">
    <vt:lpwstr/>
  </property>
</Properties>
</file>