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86" r:id="rId5"/>
  </p:sldMasterIdLst>
  <p:notesMasterIdLst>
    <p:notesMasterId r:id="rId26"/>
  </p:notesMasterIdLst>
  <p:handoutMasterIdLst>
    <p:handoutMasterId r:id="rId27"/>
  </p:handoutMasterIdLst>
  <p:sldIdLst>
    <p:sldId id="256" r:id="rId6"/>
    <p:sldId id="265" r:id="rId7"/>
    <p:sldId id="266" r:id="rId8"/>
    <p:sldId id="267" r:id="rId9"/>
    <p:sldId id="277" r:id="rId10"/>
    <p:sldId id="282" r:id="rId11"/>
    <p:sldId id="305" r:id="rId12"/>
    <p:sldId id="294" r:id="rId13"/>
    <p:sldId id="304" r:id="rId14"/>
    <p:sldId id="285" r:id="rId15"/>
    <p:sldId id="306" r:id="rId16"/>
    <p:sldId id="270" r:id="rId17"/>
    <p:sldId id="278" r:id="rId18"/>
    <p:sldId id="281" r:id="rId19"/>
    <p:sldId id="292" r:id="rId20"/>
    <p:sldId id="296" r:id="rId21"/>
    <p:sldId id="297" r:id="rId22"/>
    <p:sldId id="279" r:id="rId23"/>
    <p:sldId id="301" r:id="rId24"/>
    <p:sldId id="303" r:id="rId25"/>
  </p:sldIdLst>
  <p:sldSz cx="11693525" cy="65563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5" userDrawn="1">
          <p15:clr>
            <a:srgbClr val="A4A3A4"/>
          </p15:clr>
        </p15:guide>
        <p15:guide id="2" pos="36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DA7753-6CDD-768A-E162-3F63DFB6DB81}" name="Rachel Clarke" initials="RC" userId="S::Rachel.Clarke@gemserv.com::d65670e0-84d5-4b76-911a-e9b3135b018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EDEDED"/>
    <a:srgbClr val="FF33CC"/>
    <a:srgbClr val="65C6F2"/>
    <a:srgbClr val="00A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showGuides="1">
      <p:cViewPr varScale="1">
        <p:scale>
          <a:sx n="66" d="100"/>
          <a:sy n="66" d="100"/>
        </p:scale>
        <p:origin x="652" y="52"/>
      </p:cViewPr>
      <p:guideLst>
        <p:guide orient="horz" pos="2065"/>
        <p:guide pos="3683"/>
      </p:guideLst>
    </p:cSldViewPr>
  </p:slideViewPr>
  <p:notesTextViewPr>
    <p:cViewPr>
      <p:scale>
        <a:sx n="1" d="1"/>
        <a:sy n="1" d="1"/>
      </p:scale>
      <p:origin x="0" y="0"/>
    </p:cViewPr>
  </p:notesText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rachel.clarke\AppData\Local\Microsoft\Windows\INetCache\Content.Outlook\K2KO72YO\Performance%20improvement%20plans%20-%20duration%20-%20graph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rachel.clarke\AppData\Local\Microsoft\Windows\INetCache\Content.Outlook\K2KO72YO\Performance%20improvement%20plans%20-%20duration%20-%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Sheet1!$B$2</c:f>
              <c:strCache>
                <c:ptCount val="1"/>
                <c:pt idx="0">
                  <c:v>PC1</c:v>
                </c:pt>
              </c:strCache>
            </c:strRef>
          </c:tx>
          <c:spPr>
            <a:ln w="28575" cap="rnd">
              <a:solidFill>
                <a:schemeClr val="accent1"/>
              </a:solidFill>
              <a:round/>
            </a:ln>
            <a:effectLst/>
          </c:spPr>
          <c:marker>
            <c:symbol val="none"/>
          </c:marker>
          <c:cat>
            <c:numRef>
              <c:f>Sheet1!$A$5:$A$15</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Sheet1!$B$5:$B$15</c:f>
              <c:numCache>
                <c:formatCode>0%</c:formatCode>
                <c:ptCount val="11"/>
                <c:pt idx="0">
                  <c:v>0.37</c:v>
                </c:pt>
                <c:pt idx="1">
                  <c:v>0.32</c:v>
                </c:pt>
                <c:pt idx="2">
                  <c:v>0.27</c:v>
                </c:pt>
                <c:pt idx="3">
                  <c:v>0.22000000000000003</c:v>
                </c:pt>
                <c:pt idx="4">
                  <c:v>0.17000000000000004</c:v>
                </c:pt>
                <c:pt idx="5">
                  <c:v>0.12000000000000004</c:v>
                </c:pt>
                <c:pt idx="6">
                  <c:v>7.0000000000000034E-2</c:v>
                </c:pt>
                <c:pt idx="7">
                  <c:v>2.0000000000000032E-2</c:v>
                </c:pt>
                <c:pt idx="8">
                  <c:v>0</c:v>
                </c:pt>
                <c:pt idx="9">
                  <c:v>0</c:v>
                </c:pt>
                <c:pt idx="10">
                  <c:v>0</c:v>
                </c:pt>
              </c:numCache>
            </c:numRef>
          </c:val>
          <c:smooth val="0"/>
          <c:extLst>
            <c:ext xmlns:c16="http://schemas.microsoft.com/office/drawing/2014/chart" uri="{C3380CC4-5D6E-409C-BE32-E72D297353CC}">
              <c16:uniqueId val="{00000000-9C31-4F73-895A-216DECBA4821}"/>
            </c:ext>
          </c:extLst>
        </c:ser>
        <c:ser>
          <c:idx val="1"/>
          <c:order val="1"/>
          <c:tx>
            <c:strRef>
              <c:f>Sheet1!$C$2</c:f>
              <c:strCache>
                <c:ptCount val="1"/>
                <c:pt idx="0">
                  <c:v>PC2</c:v>
                </c:pt>
              </c:strCache>
            </c:strRef>
          </c:tx>
          <c:spPr>
            <a:ln w="28575" cap="rnd">
              <a:solidFill>
                <a:schemeClr val="accent2"/>
              </a:solidFill>
              <a:round/>
            </a:ln>
            <a:effectLst/>
          </c:spPr>
          <c:marker>
            <c:symbol val="none"/>
          </c:marker>
          <c:cat>
            <c:numRef>
              <c:f>Sheet1!$A$5:$A$15</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Sheet1!$C$5:$C$15</c:f>
              <c:numCache>
                <c:formatCode>0%</c:formatCode>
                <c:ptCount val="11"/>
                <c:pt idx="0">
                  <c:v>7.0000000000000007E-2</c:v>
                </c:pt>
                <c:pt idx="1">
                  <c:v>0.2</c:v>
                </c:pt>
                <c:pt idx="2" formatCode="0.00%">
                  <c:v>0.33</c:v>
                </c:pt>
                <c:pt idx="3" formatCode="0.00%">
                  <c:v>0.46</c:v>
                </c:pt>
                <c:pt idx="4" formatCode="0.00%">
                  <c:v>0.59000000000000008</c:v>
                </c:pt>
                <c:pt idx="5" formatCode="0.00%">
                  <c:v>0.72000000000000008</c:v>
                </c:pt>
                <c:pt idx="6" formatCode="0.00%">
                  <c:v>0.85000000000000009</c:v>
                </c:pt>
                <c:pt idx="7" formatCode="0.00%">
                  <c:v>0.98000000000000009</c:v>
                </c:pt>
                <c:pt idx="8" formatCode="0.00%">
                  <c:v>1</c:v>
                </c:pt>
                <c:pt idx="9" formatCode="0.00%">
                  <c:v>1</c:v>
                </c:pt>
                <c:pt idx="10" formatCode="0.00%">
                  <c:v>1</c:v>
                </c:pt>
              </c:numCache>
            </c:numRef>
          </c:val>
          <c:smooth val="0"/>
          <c:extLst>
            <c:ext xmlns:c16="http://schemas.microsoft.com/office/drawing/2014/chart" uri="{C3380CC4-5D6E-409C-BE32-E72D297353CC}">
              <c16:uniqueId val="{00000001-9C31-4F73-895A-216DECBA4821}"/>
            </c:ext>
          </c:extLst>
        </c:ser>
        <c:ser>
          <c:idx val="2"/>
          <c:order val="2"/>
          <c:tx>
            <c:strRef>
              <c:f>Sheet1!$D$2</c:f>
              <c:strCache>
                <c:ptCount val="1"/>
                <c:pt idx="0">
                  <c:v>PC3</c:v>
                </c:pt>
              </c:strCache>
            </c:strRef>
          </c:tx>
          <c:spPr>
            <a:ln w="28575" cap="rnd">
              <a:solidFill>
                <a:schemeClr val="accent3"/>
              </a:solidFill>
              <a:round/>
            </a:ln>
            <a:effectLst/>
          </c:spPr>
          <c:marker>
            <c:symbol val="none"/>
          </c:marker>
          <c:cat>
            <c:numRef>
              <c:f>Sheet1!$A$5:$A$15</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Sheet1!$D$5:$D$15</c:f>
              <c:numCache>
                <c:formatCode>0%</c:formatCode>
                <c:ptCount val="11"/>
                <c:pt idx="0">
                  <c:v>0.33</c:v>
                </c:pt>
                <c:pt idx="1">
                  <c:v>0.32</c:v>
                </c:pt>
                <c:pt idx="2" formatCode="0.000%">
                  <c:v>0.315</c:v>
                </c:pt>
                <c:pt idx="3" formatCode="0.000%">
                  <c:v>0.31</c:v>
                </c:pt>
                <c:pt idx="4" formatCode="0.000%">
                  <c:v>0.30499999999999999</c:v>
                </c:pt>
                <c:pt idx="5" formatCode="0.000%">
                  <c:v>0.3</c:v>
                </c:pt>
                <c:pt idx="6" formatCode="0.000%">
                  <c:v>0.29499999999999998</c:v>
                </c:pt>
                <c:pt idx="7" formatCode="0.000%">
                  <c:v>0.28999999999999998</c:v>
                </c:pt>
                <c:pt idx="8" formatCode="0.000%">
                  <c:v>0.28499999999999998</c:v>
                </c:pt>
                <c:pt idx="9" formatCode="0.000%">
                  <c:v>0.27999999999999997</c:v>
                </c:pt>
                <c:pt idx="10" formatCode="0.000%">
                  <c:v>0.27499999999999997</c:v>
                </c:pt>
              </c:numCache>
            </c:numRef>
          </c:val>
          <c:smooth val="0"/>
          <c:extLst>
            <c:ext xmlns:c16="http://schemas.microsoft.com/office/drawing/2014/chart" uri="{C3380CC4-5D6E-409C-BE32-E72D297353CC}">
              <c16:uniqueId val="{00000002-9C31-4F73-895A-216DECBA4821}"/>
            </c:ext>
          </c:extLst>
        </c:ser>
        <c:ser>
          <c:idx val="3"/>
          <c:order val="3"/>
          <c:tx>
            <c:strRef>
              <c:f>Sheet1!$E$2</c:f>
              <c:strCache>
                <c:ptCount val="1"/>
                <c:pt idx="0">
                  <c:v>PC4M</c:v>
                </c:pt>
              </c:strCache>
            </c:strRef>
          </c:tx>
          <c:spPr>
            <a:ln w="28575" cap="rnd">
              <a:solidFill>
                <a:schemeClr val="accent4"/>
              </a:solidFill>
              <a:round/>
            </a:ln>
            <a:effectLst/>
          </c:spPr>
          <c:marker>
            <c:symbol val="none"/>
          </c:marker>
          <c:cat>
            <c:numRef>
              <c:f>Sheet1!$A$5:$A$15</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Sheet1!$E$5:$E$15</c:f>
              <c:numCache>
                <c:formatCode>0%</c:formatCode>
                <c:ptCount val="11"/>
                <c:pt idx="0">
                  <c:v>0.04</c:v>
                </c:pt>
                <c:pt idx="1">
                  <c:v>0.16</c:v>
                </c:pt>
                <c:pt idx="2" formatCode="0.00%">
                  <c:v>0.28000000000000003</c:v>
                </c:pt>
                <c:pt idx="3" formatCode="0.00%">
                  <c:v>0.4</c:v>
                </c:pt>
                <c:pt idx="4" formatCode="0.00%">
                  <c:v>0.52</c:v>
                </c:pt>
                <c:pt idx="5" formatCode="0.00%">
                  <c:v>0.64</c:v>
                </c:pt>
                <c:pt idx="6" formatCode="0.00%">
                  <c:v>0.76</c:v>
                </c:pt>
                <c:pt idx="7" formatCode="0.00%">
                  <c:v>0.88</c:v>
                </c:pt>
                <c:pt idx="8" formatCode="0.00%">
                  <c:v>1</c:v>
                </c:pt>
                <c:pt idx="9" formatCode="0.00%">
                  <c:v>1</c:v>
                </c:pt>
                <c:pt idx="10" formatCode="0.00%">
                  <c:v>1</c:v>
                </c:pt>
              </c:numCache>
            </c:numRef>
          </c:val>
          <c:smooth val="0"/>
          <c:extLst>
            <c:ext xmlns:c16="http://schemas.microsoft.com/office/drawing/2014/chart" uri="{C3380CC4-5D6E-409C-BE32-E72D297353CC}">
              <c16:uniqueId val="{00000003-9C31-4F73-895A-216DECBA4821}"/>
            </c:ext>
          </c:extLst>
        </c:ser>
        <c:ser>
          <c:idx val="4"/>
          <c:order val="4"/>
          <c:tx>
            <c:strRef>
              <c:f>Sheet1!$F$2</c:f>
              <c:strCache>
                <c:ptCount val="1"/>
                <c:pt idx="0">
                  <c:v>PC4A</c:v>
                </c:pt>
              </c:strCache>
            </c:strRef>
          </c:tx>
          <c:spPr>
            <a:ln w="28575" cap="rnd">
              <a:solidFill>
                <a:schemeClr val="accent5"/>
              </a:solidFill>
              <a:round/>
            </a:ln>
            <a:effectLst/>
          </c:spPr>
          <c:marker>
            <c:symbol val="none"/>
          </c:marker>
          <c:cat>
            <c:numRef>
              <c:f>Sheet1!$A$5:$A$15</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Sheet1!$F$5:$F$15</c:f>
              <c:numCache>
                <c:formatCode>0%</c:formatCode>
                <c:ptCount val="11"/>
                <c:pt idx="0">
                  <c:v>0.31</c:v>
                </c:pt>
                <c:pt idx="1">
                  <c:v>0.28000000000000003</c:v>
                </c:pt>
                <c:pt idx="2" formatCode="0.00%">
                  <c:v>0.25</c:v>
                </c:pt>
                <c:pt idx="3" formatCode="0.00%">
                  <c:v>0.22</c:v>
                </c:pt>
                <c:pt idx="4" formatCode="0.00%">
                  <c:v>0.19</c:v>
                </c:pt>
                <c:pt idx="5" formatCode="0.00%">
                  <c:v>0.16</c:v>
                </c:pt>
                <c:pt idx="6" formatCode="0.00%">
                  <c:v>0.13</c:v>
                </c:pt>
                <c:pt idx="7" formatCode="0.00%">
                  <c:v>0.1</c:v>
                </c:pt>
                <c:pt idx="8" formatCode="0.00%">
                  <c:v>7.0000000000000007E-2</c:v>
                </c:pt>
                <c:pt idx="9" formatCode="0.00%">
                  <c:v>4.0000000000000008E-2</c:v>
                </c:pt>
                <c:pt idx="10" formatCode="0.00%">
                  <c:v>1.0000000000000009E-2</c:v>
                </c:pt>
              </c:numCache>
            </c:numRef>
          </c:val>
          <c:smooth val="0"/>
          <c:extLst>
            <c:ext xmlns:c16="http://schemas.microsoft.com/office/drawing/2014/chart" uri="{C3380CC4-5D6E-409C-BE32-E72D297353CC}">
              <c16:uniqueId val="{00000004-9C31-4F73-895A-216DECBA4821}"/>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765678416"/>
        <c:axId val="1767861856"/>
      </c:lineChart>
      <c:catAx>
        <c:axId val="1765678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861856"/>
        <c:crosses val="autoZero"/>
        <c:auto val="1"/>
        <c:lblAlgn val="ctr"/>
        <c:lblOffset val="100"/>
        <c:noMultiLvlLbl val="0"/>
      </c:catAx>
      <c:valAx>
        <c:axId val="176786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UNC Target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5678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a:solidFill>
                  <a:sysClr val="windowText" lastClr="000000">
                    <a:lumMod val="65000"/>
                    <a:lumOff val="35000"/>
                  </a:sysClr>
                </a:solidFill>
                <a:latin typeface="Calibri" panose="020F0502020204030204"/>
              </a:rPr>
              <a:t>Shipper distribution of time taken to complete plan</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lt1"/>
                </a:solidFill>
              </a:ln>
              <a:effectLst/>
            </c:spPr>
          </c:marker>
          <c:xVal>
            <c:numRef>
              <c:f>Sheet3!$D$1:$D$10</c:f>
              <c:numCache>
                <c:formatCode>0</c:formatCode>
                <c:ptCount val="10"/>
                <c:pt idx="0">
                  <c:v>13.3</c:v>
                </c:pt>
                <c:pt idx="1">
                  <c:v>9.0333333333333332</c:v>
                </c:pt>
                <c:pt idx="2">
                  <c:v>10.233333333333333</c:v>
                </c:pt>
                <c:pt idx="3">
                  <c:v>22.166666666666668</c:v>
                </c:pt>
                <c:pt idx="4">
                  <c:v>10</c:v>
                </c:pt>
                <c:pt idx="5">
                  <c:v>23.2</c:v>
                </c:pt>
                <c:pt idx="6">
                  <c:v>24.533333333333335</c:v>
                </c:pt>
                <c:pt idx="7">
                  <c:v>26.633333333333333</c:v>
                </c:pt>
                <c:pt idx="8">
                  <c:v>8.3666666666666671</c:v>
                </c:pt>
                <c:pt idx="9">
                  <c:v>18.5</c:v>
                </c:pt>
              </c:numCache>
            </c:numRef>
          </c:xVal>
          <c:yVal>
            <c:numRef>
              <c:f>Sheet3!$E$1:$E$10</c:f>
              <c:numCache>
                <c:formatCode>General</c:formatCode>
                <c:ptCount val="10"/>
                <c:pt idx="0">
                  <c:v>15</c:v>
                </c:pt>
                <c:pt idx="1">
                  <c:v>8</c:v>
                </c:pt>
                <c:pt idx="2">
                  <c:v>6</c:v>
                </c:pt>
                <c:pt idx="3">
                  <c:v>3</c:v>
                </c:pt>
                <c:pt idx="4">
                  <c:v>3</c:v>
                </c:pt>
                <c:pt idx="5">
                  <c:v>1</c:v>
                </c:pt>
                <c:pt idx="6">
                  <c:v>1</c:v>
                </c:pt>
                <c:pt idx="7">
                  <c:v>1</c:v>
                </c:pt>
                <c:pt idx="8">
                  <c:v>1</c:v>
                </c:pt>
                <c:pt idx="9">
                  <c:v>1</c:v>
                </c:pt>
              </c:numCache>
            </c:numRef>
          </c:yVal>
          <c:smooth val="0"/>
          <c:extLst>
            <c:ext xmlns:c16="http://schemas.microsoft.com/office/drawing/2014/chart" uri="{C3380CC4-5D6E-409C-BE32-E72D297353CC}">
              <c16:uniqueId val="{00000000-2FA1-4C93-A1CE-CDAF948997CC}"/>
            </c:ext>
          </c:extLst>
        </c:ser>
        <c:dLbls>
          <c:showLegendKey val="0"/>
          <c:showVal val="0"/>
          <c:showCatName val="0"/>
          <c:showSerName val="0"/>
          <c:showPercent val="0"/>
          <c:showBubbleSize val="0"/>
        </c:dLbls>
        <c:axId val="2038068448"/>
        <c:axId val="2038067200"/>
      </c:scatterChart>
      <c:valAx>
        <c:axId val="2038068448"/>
        <c:scaling>
          <c:orientation val="minMax"/>
        </c:scaling>
        <c:delete val="0"/>
        <c:axPos val="b"/>
        <c:title>
          <c:tx>
            <c:rich>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GB"/>
                  <a:t>Length</a:t>
                </a:r>
                <a:r>
                  <a:rPr lang="en-GB" baseline="0"/>
                  <a:t> of plan (months)</a:t>
                </a:r>
                <a:endParaRPr lang="en-GB"/>
              </a:p>
            </c:rich>
          </c:tx>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2038067200"/>
        <c:crosses val="autoZero"/>
        <c:crossBetween val="midCat"/>
      </c:valAx>
      <c:valAx>
        <c:axId val="203806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GB"/>
                  <a:t>Number</a:t>
                </a:r>
                <a:r>
                  <a:rPr lang="en-GB" baseline="0"/>
                  <a:t> of Shippers</a:t>
                </a:r>
                <a:endParaRPr lang="en-GB"/>
              </a:p>
            </c:rich>
          </c:tx>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20380684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Sheet1!$B$2</c:f>
              <c:strCache>
                <c:ptCount val="1"/>
                <c:pt idx="0">
                  <c:v>PC1</c:v>
                </c:pt>
              </c:strCache>
            </c:strRef>
          </c:tx>
          <c:spPr>
            <a:ln w="28575" cap="rnd">
              <a:solidFill>
                <a:schemeClr val="accent1"/>
              </a:solidFill>
              <a:round/>
            </a:ln>
            <a:effectLst/>
          </c:spPr>
          <c:marker>
            <c:symbol val="none"/>
          </c:marker>
          <c:cat>
            <c:numRef>
              <c:f>Sheet1!$A$17:$A$27</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Sheet1!$B$17:$B$27</c:f>
              <c:numCache>
                <c:formatCode>0%</c:formatCode>
                <c:ptCount val="11"/>
                <c:pt idx="0">
                  <c:v>0.37</c:v>
                </c:pt>
                <c:pt idx="1">
                  <c:v>0.32</c:v>
                </c:pt>
                <c:pt idx="2">
                  <c:v>0.38</c:v>
                </c:pt>
                <c:pt idx="3">
                  <c:v>0.44</c:v>
                </c:pt>
                <c:pt idx="4">
                  <c:v>0.52</c:v>
                </c:pt>
                <c:pt idx="5">
                  <c:v>0.6</c:v>
                </c:pt>
                <c:pt idx="6">
                  <c:v>0.67999999999999994</c:v>
                </c:pt>
                <c:pt idx="7">
                  <c:v>0.77999999999999992</c:v>
                </c:pt>
                <c:pt idx="8">
                  <c:v>0.87999999999999989</c:v>
                </c:pt>
                <c:pt idx="9">
                  <c:v>0.97999999999999987</c:v>
                </c:pt>
                <c:pt idx="10">
                  <c:v>1</c:v>
                </c:pt>
              </c:numCache>
            </c:numRef>
          </c:val>
          <c:smooth val="0"/>
          <c:extLst>
            <c:ext xmlns:c16="http://schemas.microsoft.com/office/drawing/2014/chart" uri="{C3380CC4-5D6E-409C-BE32-E72D297353CC}">
              <c16:uniqueId val="{00000000-B4C6-4635-8E9F-02329CBF23E7}"/>
            </c:ext>
          </c:extLst>
        </c:ser>
        <c:ser>
          <c:idx val="1"/>
          <c:order val="1"/>
          <c:tx>
            <c:strRef>
              <c:f>Sheet1!$C$2</c:f>
              <c:strCache>
                <c:ptCount val="1"/>
                <c:pt idx="0">
                  <c:v>PC2</c:v>
                </c:pt>
              </c:strCache>
            </c:strRef>
          </c:tx>
          <c:spPr>
            <a:ln w="28575" cap="rnd">
              <a:solidFill>
                <a:schemeClr val="accent2"/>
              </a:solidFill>
              <a:round/>
            </a:ln>
            <a:effectLst/>
          </c:spPr>
          <c:marker>
            <c:symbol val="none"/>
          </c:marker>
          <c:cat>
            <c:numRef>
              <c:f>Sheet1!$A$17:$A$27</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Sheet1!$C$17:$C$27</c:f>
              <c:numCache>
                <c:formatCode>0%</c:formatCode>
                <c:ptCount val="11"/>
                <c:pt idx="0">
                  <c:v>7.0000000000000007E-2</c:v>
                </c:pt>
                <c:pt idx="1">
                  <c:v>0.2</c:v>
                </c:pt>
                <c:pt idx="2" formatCode="0.00%">
                  <c:v>0.33</c:v>
                </c:pt>
                <c:pt idx="3" formatCode="0.00%">
                  <c:v>0.46</c:v>
                </c:pt>
                <c:pt idx="4" formatCode="0.00%">
                  <c:v>0.59000000000000008</c:v>
                </c:pt>
                <c:pt idx="5" formatCode="0.00%">
                  <c:v>0.72000000000000008</c:v>
                </c:pt>
                <c:pt idx="6" formatCode="0.00%">
                  <c:v>0.85000000000000009</c:v>
                </c:pt>
                <c:pt idx="7" formatCode="0.00%">
                  <c:v>0.98000000000000009</c:v>
                </c:pt>
                <c:pt idx="8" formatCode="0.00%">
                  <c:v>1</c:v>
                </c:pt>
                <c:pt idx="9" formatCode="0.00%">
                  <c:v>1</c:v>
                </c:pt>
                <c:pt idx="10" formatCode="0.00%">
                  <c:v>1</c:v>
                </c:pt>
              </c:numCache>
            </c:numRef>
          </c:val>
          <c:smooth val="0"/>
          <c:extLst>
            <c:ext xmlns:c16="http://schemas.microsoft.com/office/drawing/2014/chart" uri="{C3380CC4-5D6E-409C-BE32-E72D297353CC}">
              <c16:uniqueId val="{00000001-B4C6-4635-8E9F-02329CBF23E7}"/>
            </c:ext>
          </c:extLst>
        </c:ser>
        <c:ser>
          <c:idx val="2"/>
          <c:order val="2"/>
          <c:tx>
            <c:strRef>
              <c:f>Sheet1!$D$2</c:f>
              <c:strCache>
                <c:ptCount val="1"/>
                <c:pt idx="0">
                  <c:v>PC3</c:v>
                </c:pt>
              </c:strCache>
            </c:strRef>
          </c:tx>
          <c:spPr>
            <a:ln w="28575" cap="rnd">
              <a:solidFill>
                <a:schemeClr val="accent3"/>
              </a:solidFill>
              <a:round/>
            </a:ln>
            <a:effectLst/>
          </c:spPr>
          <c:marker>
            <c:symbol val="none"/>
          </c:marker>
          <c:cat>
            <c:numRef>
              <c:f>Sheet1!$A$17:$A$27</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Sheet1!$D$17:$D$27</c:f>
              <c:numCache>
                <c:formatCode>0%</c:formatCode>
                <c:ptCount val="11"/>
                <c:pt idx="0">
                  <c:v>0.33</c:v>
                </c:pt>
                <c:pt idx="1">
                  <c:v>0.32</c:v>
                </c:pt>
                <c:pt idx="2">
                  <c:v>0.42000000000000004</c:v>
                </c:pt>
                <c:pt idx="3">
                  <c:v>0.52</c:v>
                </c:pt>
                <c:pt idx="4">
                  <c:v>0.62</c:v>
                </c:pt>
                <c:pt idx="5">
                  <c:v>0.72</c:v>
                </c:pt>
                <c:pt idx="6">
                  <c:v>0.82</c:v>
                </c:pt>
                <c:pt idx="7">
                  <c:v>0.91999999999999993</c:v>
                </c:pt>
                <c:pt idx="8">
                  <c:v>1</c:v>
                </c:pt>
                <c:pt idx="9">
                  <c:v>1</c:v>
                </c:pt>
                <c:pt idx="10">
                  <c:v>1</c:v>
                </c:pt>
              </c:numCache>
            </c:numRef>
          </c:val>
          <c:smooth val="0"/>
          <c:extLst>
            <c:ext xmlns:c16="http://schemas.microsoft.com/office/drawing/2014/chart" uri="{C3380CC4-5D6E-409C-BE32-E72D297353CC}">
              <c16:uniqueId val="{00000002-B4C6-4635-8E9F-02329CBF23E7}"/>
            </c:ext>
          </c:extLst>
        </c:ser>
        <c:ser>
          <c:idx val="3"/>
          <c:order val="3"/>
          <c:tx>
            <c:strRef>
              <c:f>Sheet1!$E$2</c:f>
              <c:strCache>
                <c:ptCount val="1"/>
                <c:pt idx="0">
                  <c:v>PC4M</c:v>
                </c:pt>
              </c:strCache>
            </c:strRef>
          </c:tx>
          <c:spPr>
            <a:ln w="28575" cap="rnd">
              <a:solidFill>
                <a:schemeClr val="accent4"/>
              </a:solidFill>
              <a:round/>
            </a:ln>
            <a:effectLst/>
          </c:spPr>
          <c:marker>
            <c:symbol val="none"/>
          </c:marker>
          <c:cat>
            <c:numRef>
              <c:f>Sheet1!$A$17:$A$27</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Sheet1!$E$17:$E$27</c:f>
              <c:numCache>
                <c:formatCode>0%</c:formatCode>
                <c:ptCount val="11"/>
                <c:pt idx="0">
                  <c:v>0.04</c:v>
                </c:pt>
                <c:pt idx="1">
                  <c:v>0.16</c:v>
                </c:pt>
                <c:pt idx="2" formatCode="0.00%">
                  <c:v>0.28000000000000003</c:v>
                </c:pt>
                <c:pt idx="3" formatCode="0.00%">
                  <c:v>0.4</c:v>
                </c:pt>
                <c:pt idx="4" formatCode="0.00%">
                  <c:v>0.52</c:v>
                </c:pt>
                <c:pt idx="5" formatCode="0.00%">
                  <c:v>0.64</c:v>
                </c:pt>
                <c:pt idx="6" formatCode="0.00%">
                  <c:v>0.76</c:v>
                </c:pt>
                <c:pt idx="7" formatCode="0.00%">
                  <c:v>0.88</c:v>
                </c:pt>
                <c:pt idx="8" formatCode="0.00%">
                  <c:v>1</c:v>
                </c:pt>
                <c:pt idx="9" formatCode="0.00%">
                  <c:v>1</c:v>
                </c:pt>
                <c:pt idx="10" formatCode="0.00%">
                  <c:v>1</c:v>
                </c:pt>
              </c:numCache>
            </c:numRef>
          </c:val>
          <c:smooth val="0"/>
          <c:extLst>
            <c:ext xmlns:c16="http://schemas.microsoft.com/office/drawing/2014/chart" uri="{C3380CC4-5D6E-409C-BE32-E72D297353CC}">
              <c16:uniqueId val="{00000003-B4C6-4635-8E9F-02329CBF23E7}"/>
            </c:ext>
          </c:extLst>
        </c:ser>
        <c:ser>
          <c:idx val="4"/>
          <c:order val="4"/>
          <c:tx>
            <c:strRef>
              <c:f>Sheet1!$F$2</c:f>
              <c:strCache>
                <c:ptCount val="1"/>
                <c:pt idx="0">
                  <c:v>PC4A</c:v>
                </c:pt>
              </c:strCache>
            </c:strRef>
          </c:tx>
          <c:spPr>
            <a:ln w="28575" cap="rnd">
              <a:solidFill>
                <a:schemeClr val="accent5"/>
              </a:solidFill>
              <a:round/>
            </a:ln>
            <a:effectLst/>
          </c:spPr>
          <c:marker>
            <c:symbol val="none"/>
          </c:marker>
          <c:cat>
            <c:numRef>
              <c:f>Sheet1!$A$17:$A$27</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Sheet1!$F$17:$F$27</c:f>
              <c:numCache>
                <c:formatCode>0%</c:formatCode>
                <c:ptCount val="11"/>
                <c:pt idx="0">
                  <c:v>0.31</c:v>
                </c:pt>
                <c:pt idx="1">
                  <c:v>0.28000000000000003</c:v>
                </c:pt>
                <c:pt idx="2" formatCode="0.00%">
                  <c:v>0.36000000000000004</c:v>
                </c:pt>
                <c:pt idx="3" formatCode="0.00%">
                  <c:v>0.44000000000000006</c:v>
                </c:pt>
                <c:pt idx="4" formatCode="0.00%">
                  <c:v>0.52</c:v>
                </c:pt>
                <c:pt idx="5" formatCode="0.00%">
                  <c:v>0.6</c:v>
                </c:pt>
                <c:pt idx="6" formatCode="0.00%">
                  <c:v>0.67999999999999994</c:v>
                </c:pt>
                <c:pt idx="7" formatCode="0.00%">
                  <c:v>0.7599999999999999</c:v>
                </c:pt>
                <c:pt idx="8" formatCode="0.00%">
                  <c:v>0.83999999999999986</c:v>
                </c:pt>
                <c:pt idx="9" formatCode="0.00%">
                  <c:v>0.91999999999999982</c:v>
                </c:pt>
                <c:pt idx="10" formatCode="0.00%">
                  <c:v>0.99999999999999978</c:v>
                </c:pt>
              </c:numCache>
            </c:numRef>
          </c:val>
          <c:smooth val="0"/>
          <c:extLst>
            <c:ext xmlns:c16="http://schemas.microsoft.com/office/drawing/2014/chart" uri="{C3380CC4-5D6E-409C-BE32-E72D297353CC}">
              <c16:uniqueId val="{00000004-B4C6-4635-8E9F-02329CBF23E7}"/>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765678416"/>
        <c:axId val="1767861856"/>
      </c:lineChart>
      <c:catAx>
        <c:axId val="1765678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861856"/>
        <c:crosses val="autoZero"/>
        <c:auto val="1"/>
        <c:lblAlgn val="ctr"/>
        <c:lblOffset val="100"/>
        <c:noMultiLvlLbl val="0"/>
      </c:catAx>
      <c:valAx>
        <c:axId val="176786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UNC Target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5678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Sheet3!$D$1:$D$10</cx:f>
        <cx:lvl ptCount="10" formatCode="0">
          <cx:pt idx="0">13.300000000000001</cx:pt>
          <cx:pt idx="1">9.0333333333333332</cx:pt>
          <cx:pt idx="2">10.233333333333333</cx:pt>
          <cx:pt idx="3">22.166666666666668</cx:pt>
          <cx:pt idx="4">10</cx:pt>
          <cx:pt idx="5">23.199999999999999</cx:pt>
          <cx:pt idx="6">24.533333333333335</cx:pt>
          <cx:pt idx="7">26.633333333333333</cx:pt>
          <cx:pt idx="8">8.3666666666666671</cx:pt>
          <cx:pt idx="9">18.5</cx:pt>
        </cx:lvl>
      </cx:numDim>
    </cx:data>
  </cx:chartData>
  <cx:chart>
    <cx:title pos="t" align="ctr" overlay="0">
      <cx:tx>
        <cx:txData>
          <cx:v>Performance improvement plans - duration</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Performance improvement plans - duration</a:t>
          </a:r>
        </a:p>
      </cx:txPr>
    </cx:title>
    <cx:plotArea>
      <cx:plotAreaRegion>
        <cx:series layoutId="boxWhisker" uniqueId="{02993C11-0EC8-4989-95BC-4F2A77DBCE88}" formatIdx="0">
          <cx:dataId val="0"/>
          <cx:layoutPr>
            <cx:visibility meanLine="0" meanMarker="1" nonoutliers="0" outliers="1"/>
            <cx:statistics quartileMethod="exclusive"/>
          </cx:layoutPr>
        </cx:series>
      </cx:plotAreaRegion>
      <cx:axis id="0" hidden="1">
        <cx:catScaling gapWidth="1"/>
        <cx:tickLabels/>
      </cx:axis>
      <cx:axis id="1">
        <cx:valScaling/>
        <cx:title>
          <cx:tx>
            <cx:txData>
              <cx:v>Number of months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Number of months</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231E1-B3D1-48D3-8EC1-80E4D0AC3F3C}" type="doc">
      <dgm:prSet loTypeId="urn:microsoft.com/office/officeart/2005/8/layout/vList3" loCatId="list" qsTypeId="urn:microsoft.com/office/officeart/2005/8/quickstyle/simple1" qsCatId="simple" csTypeId="urn:microsoft.com/office/officeart/2005/8/colors/accent1_2" csCatId="accent1" phldr="1"/>
      <dgm:spPr/>
    </dgm:pt>
    <dgm:pt modelId="{BBFB345E-9D5F-458F-9D61-6842C18D81C3}">
      <dgm:prSet phldrT="[Text]"/>
      <dgm:spPr/>
      <dgm:t>
        <a:bodyPr/>
        <a:lstStyle/>
        <a:p>
          <a:r>
            <a:rPr lang="en-GB" dirty="0"/>
            <a:t>51 plans endorsed by PAC.</a:t>
          </a:r>
        </a:p>
      </dgm:t>
    </dgm:pt>
    <dgm:pt modelId="{978FA3A6-E744-4F46-A795-B65ACAE0DB7D}" type="parTrans" cxnId="{D055901E-234E-4273-8968-F2867C9E4FA9}">
      <dgm:prSet/>
      <dgm:spPr/>
      <dgm:t>
        <a:bodyPr/>
        <a:lstStyle/>
        <a:p>
          <a:endParaRPr lang="en-GB"/>
        </a:p>
      </dgm:t>
    </dgm:pt>
    <dgm:pt modelId="{B0DADEC0-EE40-4AC4-BFB4-4E00368408EB}" type="sibTrans" cxnId="{D055901E-234E-4273-8968-F2867C9E4FA9}">
      <dgm:prSet/>
      <dgm:spPr/>
      <dgm:t>
        <a:bodyPr/>
        <a:lstStyle/>
        <a:p>
          <a:endParaRPr lang="en-GB"/>
        </a:p>
      </dgm:t>
    </dgm:pt>
    <dgm:pt modelId="{98CD82DB-9AEF-4226-80C7-93F27E3C0EBA}">
      <dgm:prSet phldrT="[Text]"/>
      <dgm:spPr/>
      <dgm:t>
        <a:bodyPr/>
        <a:lstStyle/>
        <a:p>
          <a:r>
            <a:rPr lang="en-GB" dirty="0"/>
            <a:t>11 plans closed throughout the duration.</a:t>
          </a:r>
        </a:p>
      </dgm:t>
    </dgm:pt>
    <dgm:pt modelId="{586989CF-4B4A-46EE-91FF-A2A0350E4144}" type="parTrans" cxnId="{D7AFA76D-764E-48E9-BFFE-A487C0E28B5E}">
      <dgm:prSet/>
      <dgm:spPr/>
      <dgm:t>
        <a:bodyPr/>
        <a:lstStyle/>
        <a:p>
          <a:endParaRPr lang="en-GB"/>
        </a:p>
      </dgm:t>
    </dgm:pt>
    <dgm:pt modelId="{D4D1BE9B-04B0-475E-8610-317C6B5A744F}" type="sibTrans" cxnId="{D7AFA76D-764E-48E9-BFFE-A487C0E28B5E}">
      <dgm:prSet/>
      <dgm:spPr/>
      <dgm:t>
        <a:bodyPr/>
        <a:lstStyle/>
        <a:p>
          <a:endParaRPr lang="en-GB"/>
        </a:p>
      </dgm:t>
    </dgm:pt>
    <dgm:pt modelId="{91BE1E7E-3C25-4B37-B462-8E9EA11F8C20}">
      <dgm:prSet phldrT="[Text]"/>
      <dgm:spPr/>
      <dgm:t>
        <a:bodyPr/>
        <a:lstStyle/>
        <a:p>
          <a:r>
            <a:rPr lang="en-GB" dirty="0"/>
            <a:t>6 closed through achieving target.</a:t>
          </a:r>
        </a:p>
      </dgm:t>
    </dgm:pt>
    <dgm:pt modelId="{FE529349-21A2-4032-8DD9-F86FCF9FF87E}" type="parTrans" cxnId="{5607D7D4-54AA-4B0A-99D2-605D36657DD2}">
      <dgm:prSet/>
      <dgm:spPr/>
      <dgm:t>
        <a:bodyPr/>
        <a:lstStyle/>
        <a:p>
          <a:endParaRPr lang="en-GB"/>
        </a:p>
      </dgm:t>
    </dgm:pt>
    <dgm:pt modelId="{AA263B78-7D05-48E6-B249-350E328A3C46}" type="sibTrans" cxnId="{5607D7D4-54AA-4B0A-99D2-605D36657DD2}">
      <dgm:prSet/>
      <dgm:spPr/>
      <dgm:t>
        <a:bodyPr/>
        <a:lstStyle/>
        <a:p>
          <a:endParaRPr lang="en-GB"/>
        </a:p>
      </dgm:t>
    </dgm:pt>
    <dgm:pt modelId="{373F3D7B-D929-4328-B12F-301FD6A82319}">
      <dgm:prSet phldrT="[Text]"/>
      <dgm:spPr/>
      <dgm:t>
        <a:bodyPr/>
        <a:lstStyle/>
        <a:p>
          <a:r>
            <a:rPr lang="en-GB" dirty="0"/>
            <a:t>5 closed due to SOLRs</a:t>
          </a:r>
        </a:p>
      </dgm:t>
    </dgm:pt>
    <dgm:pt modelId="{9D175BB3-35FD-4874-9ACD-C463DD96DBB8}" type="parTrans" cxnId="{F220F459-01FB-422A-BCAF-B5AFCE1C40C4}">
      <dgm:prSet/>
      <dgm:spPr/>
      <dgm:t>
        <a:bodyPr/>
        <a:lstStyle/>
        <a:p>
          <a:endParaRPr lang="en-GB"/>
        </a:p>
      </dgm:t>
    </dgm:pt>
    <dgm:pt modelId="{536BAE05-AB8B-4FBE-930B-65245D55CD5D}" type="sibTrans" cxnId="{F220F459-01FB-422A-BCAF-B5AFCE1C40C4}">
      <dgm:prSet/>
      <dgm:spPr/>
      <dgm:t>
        <a:bodyPr/>
        <a:lstStyle/>
        <a:p>
          <a:endParaRPr lang="en-GB"/>
        </a:p>
      </dgm:t>
    </dgm:pt>
    <dgm:pt modelId="{2FFEA18A-62BF-48C5-971C-6C91EB4CB8CE}">
      <dgm:prSet custT="1"/>
      <dgm:spPr/>
      <dgm:t>
        <a:bodyPr/>
        <a:lstStyle/>
        <a:p>
          <a:r>
            <a:rPr lang="en-GB" sz="1400" kern="1200" dirty="0">
              <a:solidFill>
                <a:srgbClr val="FFFFFF"/>
              </a:solidFill>
              <a:latin typeface="Proxima Nova"/>
              <a:ea typeface="+mn-ea"/>
              <a:cs typeface="+mn-cs"/>
            </a:rPr>
            <a:t>Current success rate of plans closed from parties achieving target across various product classes.</a:t>
          </a:r>
        </a:p>
      </dgm:t>
    </dgm:pt>
    <dgm:pt modelId="{9F98C492-E3A9-4BB5-A024-B36634276D4F}" type="parTrans" cxnId="{65FB12D8-49E7-4833-AB2B-7B648D4E9996}">
      <dgm:prSet/>
      <dgm:spPr/>
      <dgm:t>
        <a:bodyPr/>
        <a:lstStyle/>
        <a:p>
          <a:endParaRPr lang="en-GB"/>
        </a:p>
      </dgm:t>
    </dgm:pt>
    <dgm:pt modelId="{28A1B9E9-0996-44F0-AD22-DAD058CAE2BA}" type="sibTrans" cxnId="{65FB12D8-49E7-4833-AB2B-7B648D4E9996}">
      <dgm:prSet/>
      <dgm:spPr/>
      <dgm:t>
        <a:bodyPr/>
        <a:lstStyle/>
        <a:p>
          <a:endParaRPr lang="en-GB"/>
        </a:p>
      </dgm:t>
    </dgm:pt>
    <dgm:pt modelId="{36B0CEA3-E2CB-44C1-8C5B-381354C79B5E}" type="pres">
      <dgm:prSet presAssocID="{2B5231E1-B3D1-48D3-8EC1-80E4D0AC3F3C}" presName="linearFlow" presStyleCnt="0">
        <dgm:presLayoutVars>
          <dgm:dir/>
          <dgm:resizeHandles val="exact"/>
        </dgm:presLayoutVars>
      </dgm:prSet>
      <dgm:spPr/>
    </dgm:pt>
    <dgm:pt modelId="{E6050249-8D84-40BD-8313-8E3D4BDDEFD1}" type="pres">
      <dgm:prSet presAssocID="{BBFB345E-9D5F-458F-9D61-6842C18D81C3}" presName="composite" presStyleCnt="0"/>
      <dgm:spPr/>
    </dgm:pt>
    <dgm:pt modelId="{DADCD592-278B-4C72-8BEB-6881140D67A6}" type="pres">
      <dgm:prSet presAssocID="{BBFB345E-9D5F-458F-9D61-6842C18D81C3}"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1"/>
          </a:solidFill>
        </a:ln>
      </dgm:spPr>
      <dgm:extLst>
        <a:ext uri="{E40237B7-FDA0-4F09-8148-C483321AD2D9}">
          <dgm14:cNvPr xmlns:dgm14="http://schemas.microsoft.com/office/drawing/2010/diagram" id="0" name="" descr="Pen with solid fill"/>
        </a:ext>
      </dgm:extLst>
    </dgm:pt>
    <dgm:pt modelId="{46974B29-A788-405B-B6D9-5ED39EEFF710}" type="pres">
      <dgm:prSet presAssocID="{BBFB345E-9D5F-458F-9D61-6842C18D81C3}" presName="txShp" presStyleLbl="node1" presStyleIdx="0" presStyleCnt="5">
        <dgm:presLayoutVars>
          <dgm:bulletEnabled val="1"/>
        </dgm:presLayoutVars>
      </dgm:prSet>
      <dgm:spPr/>
    </dgm:pt>
    <dgm:pt modelId="{44C26C84-5207-4562-AF4C-C46F0AC35EA6}" type="pres">
      <dgm:prSet presAssocID="{B0DADEC0-EE40-4AC4-BFB4-4E00368408EB}" presName="spacing" presStyleCnt="0"/>
      <dgm:spPr/>
    </dgm:pt>
    <dgm:pt modelId="{2B554788-7969-4F3B-8401-3E61A163900C}" type="pres">
      <dgm:prSet presAssocID="{98CD82DB-9AEF-4226-80C7-93F27E3C0EBA}" presName="composite" presStyleCnt="0"/>
      <dgm:spPr/>
    </dgm:pt>
    <dgm:pt modelId="{4C3AA116-CDFB-4DEE-8A28-FB602F253C53}" type="pres">
      <dgm:prSet presAssocID="{98CD82DB-9AEF-4226-80C7-93F27E3C0EBA}"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accent1"/>
          </a:solidFill>
        </a:ln>
      </dgm:spPr>
      <dgm:extLst>
        <a:ext uri="{E40237B7-FDA0-4F09-8148-C483321AD2D9}">
          <dgm14:cNvPr xmlns:dgm14="http://schemas.microsoft.com/office/drawing/2010/diagram" id="0" name="" descr="Folder Search with solid fill"/>
        </a:ext>
      </dgm:extLst>
    </dgm:pt>
    <dgm:pt modelId="{D1FA3752-B3AB-44AB-85C6-F3E9A4DCD8F6}" type="pres">
      <dgm:prSet presAssocID="{98CD82DB-9AEF-4226-80C7-93F27E3C0EBA}" presName="txShp" presStyleLbl="node1" presStyleIdx="1" presStyleCnt="5">
        <dgm:presLayoutVars>
          <dgm:bulletEnabled val="1"/>
        </dgm:presLayoutVars>
      </dgm:prSet>
      <dgm:spPr/>
    </dgm:pt>
    <dgm:pt modelId="{1C9DDA78-AAF2-4605-AB27-AB5485C8E879}" type="pres">
      <dgm:prSet presAssocID="{D4D1BE9B-04B0-475E-8610-317C6B5A744F}" presName="spacing" presStyleCnt="0"/>
      <dgm:spPr/>
    </dgm:pt>
    <dgm:pt modelId="{CC16659E-0747-4307-BCBF-EC5522BD2DFD}" type="pres">
      <dgm:prSet presAssocID="{91BE1E7E-3C25-4B37-B462-8E9EA11F8C20}" presName="composite" presStyleCnt="0"/>
      <dgm:spPr/>
    </dgm:pt>
    <dgm:pt modelId="{6025A075-7042-4C89-9238-B37C21A1F86D}" type="pres">
      <dgm:prSet presAssocID="{91BE1E7E-3C25-4B37-B462-8E9EA11F8C20}"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accent1"/>
          </a:solidFill>
        </a:ln>
      </dgm:spPr>
      <dgm:extLst>
        <a:ext uri="{E40237B7-FDA0-4F09-8148-C483321AD2D9}">
          <dgm14:cNvPr xmlns:dgm14="http://schemas.microsoft.com/office/drawing/2010/diagram" id="0" name="" descr="Medal outline"/>
        </a:ext>
      </dgm:extLst>
    </dgm:pt>
    <dgm:pt modelId="{981E6FDA-D80C-43D2-87FB-FB19C02E4C4B}" type="pres">
      <dgm:prSet presAssocID="{91BE1E7E-3C25-4B37-B462-8E9EA11F8C20}" presName="txShp" presStyleLbl="node1" presStyleIdx="2" presStyleCnt="5">
        <dgm:presLayoutVars>
          <dgm:bulletEnabled val="1"/>
        </dgm:presLayoutVars>
      </dgm:prSet>
      <dgm:spPr/>
    </dgm:pt>
    <dgm:pt modelId="{B9505BAD-F19A-443E-ABC2-3C3228E4C2A8}" type="pres">
      <dgm:prSet presAssocID="{AA263B78-7D05-48E6-B249-350E328A3C46}" presName="spacing" presStyleCnt="0"/>
      <dgm:spPr/>
    </dgm:pt>
    <dgm:pt modelId="{FF2D3C77-9BBE-4F08-AE09-68B381807C9D}" type="pres">
      <dgm:prSet presAssocID="{373F3D7B-D929-4328-B12F-301FD6A82319}" presName="composite" presStyleCnt="0"/>
      <dgm:spPr/>
    </dgm:pt>
    <dgm:pt modelId="{A5F9E4B4-C269-4232-9A48-38260E0E599F}" type="pres">
      <dgm:prSet presAssocID="{373F3D7B-D929-4328-B12F-301FD6A82319}"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chemeClr val="accent1"/>
          </a:solidFill>
        </a:ln>
      </dgm:spPr>
      <dgm:extLst>
        <a:ext uri="{E40237B7-FDA0-4F09-8148-C483321AD2D9}">
          <dgm14:cNvPr xmlns:dgm14="http://schemas.microsoft.com/office/drawing/2010/diagram" id="0" name="" descr="Exit with solid fill"/>
        </a:ext>
      </dgm:extLst>
    </dgm:pt>
    <dgm:pt modelId="{16DA4333-AE68-4723-8738-6157AFA59400}" type="pres">
      <dgm:prSet presAssocID="{373F3D7B-D929-4328-B12F-301FD6A82319}" presName="txShp" presStyleLbl="node1" presStyleIdx="3" presStyleCnt="5">
        <dgm:presLayoutVars>
          <dgm:bulletEnabled val="1"/>
        </dgm:presLayoutVars>
      </dgm:prSet>
      <dgm:spPr/>
    </dgm:pt>
    <dgm:pt modelId="{72279518-2FA3-4F6D-BAB9-BFDF1168A4D2}" type="pres">
      <dgm:prSet presAssocID="{536BAE05-AB8B-4FBE-930B-65245D55CD5D}" presName="spacing" presStyleCnt="0"/>
      <dgm:spPr/>
    </dgm:pt>
    <dgm:pt modelId="{74901A3F-0434-4007-8BB9-3EDDF6151440}" type="pres">
      <dgm:prSet presAssocID="{2FFEA18A-62BF-48C5-971C-6C91EB4CB8CE}" presName="composite" presStyleCnt="0"/>
      <dgm:spPr/>
    </dgm:pt>
    <dgm:pt modelId="{2AF0CEC8-1A28-46D0-A9CC-2403C7211156}" type="pres">
      <dgm:prSet presAssocID="{2FFEA18A-62BF-48C5-971C-6C91EB4CB8CE}" presName="imgShp" presStyleLbl="fgImgPlace1" presStyleIdx="4" presStyleCnt="5"/>
      <dgm:spPr/>
    </dgm:pt>
    <dgm:pt modelId="{A812798F-B4F5-4DE6-864B-21FC5B4A782E}" type="pres">
      <dgm:prSet presAssocID="{2FFEA18A-62BF-48C5-971C-6C91EB4CB8CE}" presName="txShp" presStyleLbl="node1" presStyleIdx="4" presStyleCnt="5">
        <dgm:presLayoutVars>
          <dgm:bulletEnabled val="1"/>
        </dgm:presLayoutVars>
      </dgm:prSet>
      <dgm:spPr/>
    </dgm:pt>
  </dgm:ptLst>
  <dgm:cxnLst>
    <dgm:cxn modelId="{D055901E-234E-4273-8968-F2867C9E4FA9}" srcId="{2B5231E1-B3D1-48D3-8EC1-80E4D0AC3F3C}" destId="{BBFB345E-9D5F-458F-9D61-6842C18D81C3}" srcOrd="0" destOrd="0" parTransId="{978FA3A6-E744-4F46-A795-B65ACAE0DB7D}" sibTransId="{B0DADEC0-EE40-4AC4-BFB4-4E00368408EB}"/>
    <dgm:cxn modelId="{CC362130-9D60-4AF0-B1C6-E64448695349}" type="presOf" srcId="{373F3D7B-D929-4328-B12F-301FD6A82319}" destId="{16DA4333-AE68-4723-8738-6157AFA59400}" srcOrd="0" destOrd="0" presId="urn:microsoft.com/office/officeart/2005/8/layout/vList3"/>
    <dgm:cxn modelId="{03A8DB38-446A-44FB-9B5B-F72844D8892D}" type="presOf" srcId="{91BE1E7E-3C25-4B37-B462-8E9EA11F8C20}" destId="{981E6FDA-D80C-43D2-87FB-FB19C02E4C4B}" srcOrd="0" destOrd="0" presId="urn:microsoft.com/office/officeart/2005/8/layout/vList3"/>
    <dgm:cxn modelId="{C971076D-8235-4C0D-BA2F-ACBB38268D37}" type="presOf" srcId="{98CD82DB-9AEF-4226-80C7-93F27E3C0EBA}" destId="{D1FA3752-B3AB-44AB-85C6-F3E9A4DCD8F6}" srcOrd="0" destOrd="0" presId="urn:microsoft.com/office/officeart/2005/8/layout/vList3"/>
    <dgm:cxn modelId="{D7AFA76D-764E-48E9-BFFE-A487C0E28B5E}" srcId="{2B5231E1-B3D1-48D3-8EC1-80E4D0AC3F3C}" destId="{98CD82DB-9AEF-4226-80C7-93F27E3C0EBA}" srcOrd="1" destOrd="0" parTransId="{586989CF-4B4A-46EE-91FF-A2A0350E4144}" sibTransId="{D4D1BE9B-04B0-475E-8610-317C6B5A744F}"/>
    <dgm:cxn modelId="{5D94B551-FE4B-4088-B7D0-8151F3F6C0E6}" type="presOf" srcId="{2B5231E1-B3D1-48D3-8EC1-80E4D0AC3F3C}" destId="{36B0CEA3-E2CB-44C1-8C5B-381354C79B5E}" srcOrd="0" destOrd="0" presId="urn:microsoft.com/office/officeart/2005/8/layout/vList3"/>
    <dgm:cxn modelId="{9341D174-9440-438D-87FE-B0B04FA31BAD}" type="presOf" srcId="{BBFB345E-9D5F-458F-9D61-6842C18D81C3}" destId="{46974B29-A788-405B-B6D9-5ED39EEFF710}" srcOrd="0" destOrd="0" presId="urn:microsoft.com/office/officeart/2005/8/layout/vList3"/>
    <dgm:cxn modelId="{F220F459-01FB-422A-BCAF-B5AFCE1C40C4}" srcId="{2B5231E1-B3D1-48D3-8EC1-80E4D0AC3F3C}" destId="{373F3D7B-D929-4328-B12F-301FD6A82319}" srcOrd="3" destOrd="0" parTransId="{9D175BB3-35FD-4874-9ACD-C463DD96DBB8}" sibTransId="{536BAE05-AB8B-4FBE-930B-65245D55CD5D}"/>
    <dgm:cxn modelId="{194A83B2-BE08-43D8-B1BC-AFBC1E40D998}" type="presOf" srcId="{2FFEA18A-62BF-48C5-971C-6C91EB4CB8CE}" destId="{A812798F-B4F5-4DE6-864B-21FC5B4A782E}" srcOrd="0" destOrd="0" presId="urn:microsoft.com/office/officeart/2005/8/layout/vList3"/>
    <dgm:cxn modelId="{5607D7D4-54AA-4B0A-99D2-605D36657DD2}" srcId="{2B5231E1-B3D1-48D3-8EC1-80E4D0AC3F3C}" destId="{91BE1E7E-3C25-4B37-B462-8E9EA11F8C20}" srcOrd="2" destOrd="0" parTransId="{FE529349-21A2-4032-8DD9-F86FCF9FF87E}" sibTransId="{AA263B78-7D05-48E6-B249-350E328A3C46}"/>
    <dgm:cxn modelId="{65FB12D8-49E7-4833-AB2B-7B648D4E9996}" srcId="{2B5231E1-B3D1-48D3-8EC1-80E4D0AC3F3C}" destId="{2FFEA18A-62BF-48C5-971C-6C91EB4CB8CE}" srcOrd="4" destOrd="0" parTransId="{9F98C492-E3A9-4BB5-A024-B36634276D4F}" sibTransId="{28A1B9E9-0996-44F0-AD22-DAD058CAE2BA}"/>
    <dgm:cxn modelId="{50522602-6FB7-4B1C-B86C-7A96C8341AFB}" type="presParOf" srcId="{36B0CEA3-E2CB-44C1-8C5B-381354C79B5E}" destId="{E6050249-8D84-40BD-8313-8E3D4BDDEFD1}" srcOrd="0" destOrd="0" presId="urn:microsoft.com/office/officeart/2005/8/layout/vList3"/>
    <dgm:cxn modelId="{C92719D8-CA56-470E-B29B-F125DDA4F1E5}" type="presParOf" srcId="{E6050249-8D84-40BD-8313-8E3D4BDDEFD1}" destId="{DADCD592-278B-4C72-8BEB-6881140D67A6}" srcOrd="0" destOrd="0" presId="urn:microsoft.com/office/officeart/2005/8/layout/vList3"/>
    <dgm:cxn modelId="{81ED0CE3-9057-4EB5-9CD4-7FFFA1E7A2FA}" type="presParOf" srcId="{E6050249-8D84-40BD-8313-8E3D4BDDEFD1}" destId="{46974B29-A788-405B-B6D9-5ED39EEFF710}" srcOrd="1" destOrd="0" presId="urn:microsoft.com/office/officeart/2005/8/layout/vList3"/>
    <dgm:cxn modelId="{1B6511C2-BFB3-475C-8CAD-A1D0ECB79ED9}" type="presParOf" srcId="{36B0CEA3-E2CB-44C1-8C5B-381354C79B5E}" destId="{44C26C84-5207-4562-AF4C-C46F0AC35EA6}" srcOrd="1" destOrd="0" presId="urn:microsoft.com/office/officeart/2005/8/layout/vList3"/>
    <dgm:cxn modelId="{2986F091-3D66-4174-97EA-57E1EB6E12AC}" type="presParOf" srcId="{36B0CEA3-E2CB-44C1-8C5B-381354C79B5E}" destId="{2B554788-7969-4F3B-8401-3E61A163900C}" srcOrd="2" destOrd="0" presId="urn:microsoft.com/office/officeart/2005/8/layout/vList3"/>
    <dgm:cxn modelId="{73FA0016-20EC-4AC2-A4AE-5C838ABDE189}" type="presParOf" srcId="{2B554788-7969-4F3B-8401-3E61A163900C}" destId="{4C3AA116-CDFB-4DEE-8A28-FB602F253C53}" srcOrd="0" destOrd="0" presId="urn:microsoft.com/office/officeart/2005/8/layout/vList3"/>
    <dgm:cxn modelId="{6BAF2770-00A7-40E5-AB13-81C1F2DE296C}" type="presParOf" srcId="{2B554788-7969-4F3B-8401-3E61A163900C}" destId="{D1FA3752-B3AB-44AB-85C6-F3E9A4DCD8F6}" srcOrd="1" destOrd="0" presId="urn:microsoft.com/office/officeart/2005/8/layout/vList3"/>
    <dgm:cxn modelId="{B8519A8E-88BE-4A41-91B9-5A7EDDC3E70F}" type="presParOf" srcId="{36B0CEA3-E2CB-44C1-8C5B-381354C79B5E}" destId="{1C9DDA78-AAF2-4605-AB27-AB5485C8E879}" srcOrd="3" destOrd="0" presId="urn:microsoft.com/office/officeart/2005/8/layout/vList3"/>
    <dgm:cxn modelId="{EA5842C4-CE0D-41EF-A7C5-1CD8FFE8FE1C}" type="presParOf" srcId="{36B0CEA3-E2CB-44C1-8C5B-381354C79B5E}" destId="{CC16659E-0747-4307-BCBF-EC5522BD2DFD}" srcOrd="4" destOrd="0" presId="urn:microsoft.com/office/officeart/2005/8/layout/vList3"/>
    <dgm:cxn modelId="{B3DE6020-E677-4744-B6EF-8A02C39D7CA4}" type="presParOf" srcId="{CC16659E-0747-4307-BCBF-EC5522BD2DFD}" destId="{6025A075-7042-4C89-9238-B37C21A1F86D}" srcOrd="0" destOrd="0" presId="urn:microsoft.com/office/officeart/2005/8/layout/vList3"/>
    <dgm:cxn modelId="{38038437-91DF-4AB5-B7B6-17D4932D629A}" type="presParOf" srcId="{CC16659E-0747-4307-BCBF-EC5522BD2DFD}" destId="{981E6FDA-D80C-43D2-87FB-FB19C02E4C4B}" srcOrd="1" destOrd="0" presId="urn:microsoft.com/office/officeart/2005/8/layout/vList3"/>
    <dgm:cxn modelId="{14090BD0-77B1-43E5-82C2-764DB160F06C}" type="presParOf" srcId="{36B0CEA3-E2CB-44C1-8C5B-381354C79B5E}" destId="{B9505BAD-F19A-443E-ABC2-3C3228E4C2A8}" srcOrd="5" destOrd="0" presId="urn:microsoft.com/office/officeart/2005/8/layout/vList3"/>
    <dgm:cxn modelId="{0BAF43CF-907C-412E-B027-2D07780841C1}" type="presParOf" srcId="{36B0CEA3-E2CB-44C1-8C5B-381354C79B5E}" destId="{FF2D3C77-9BBE-4F08-AE09-68B381807C9D}" srcOrd="6" destOrd="0" presId="urn:microsoft.com/office/officeart/2005/8/layout/vList3"/>
    <dgm:cxn modelId="{3A0FC0AA-ABAF-4649-AAB2-88667F22A956}" type="presParOf" srcId="{FF2D3C77-9BBE-4F08-AE09-68B381807C9D}" destId="{A5F9E4B4-C269-4232-9A48-38260E0E599F}" srcOrd="0" destOrd="0" presId="urn:microsoft.com/office/officeart/2005/8/layout/vList3"/>
    <dgm:cxn modelId="{99CEE986-EFF5-4B20-B224-F335D097B8B9}" type="presParOf" srcId="{FF2D3C77-9BBE-4F08-AE09-68B381807C9D}" destId="{16DA4333-AE68-4723-8738-6157AFA59400}" srcOrd="1" destOrd="0" presId="urn:microsoft.com/office/officeart/2005/8/layout/vList3"/>
    <dgm:cxn modelId="{91BCC4CC-A33F-48DA-A91F-39A3AFF76E97}" type="presParOf" srcId="{36B0CEA3-E2CB-44C1-8C5B-381354C79B5E}" destId="{72279518-2FA3-4F6D-BAB9-BFDF1168A4D2}" srcOrd="7" destOrd="0" presId="urn:microsoft.com/office/officeart/2005/8/layout/vList3"/>
    <dgm:cxn modelId="{8A3FBD22-A10F-44FE-B2F9-503484E41AA1}" type="presParOf" srcId="{36B0CEA3-E2CB-44C1-8C5B-381354C79B5E}" destId="{74901A3F-0434-4007-8BB9-3EDDF6151440}" srcOrd="8" destOrd="0" presId="urn:microsoft.com/office/officeart/2005/8/layout/vList3"/>
    <dgm:cxn modelId="{E8BA5972-BAC5-4558-BA91-D718E8D6C395}" type="presParOf" srcId="{74901A3F-0434-4007-8BB9-3EDDF6151440}" destId="{2AF0CEC8-1A28-46D0-A9CC-2403C7211156}" srcOrd="0" destOrd="0" presId="urn:microsoft.com/office/officeart/2005/8/layout/vList3"/>
    <dgm:cxn modelId="{1075D80D-0E5D-44A4-BEFF-A33DB127EBDC}" type="presParOf" srcId="{74901A3F-0434-4007-8BB9-3EDDF6151440}" destId="{A812798F-B4F5-4DE6-864B-21FC5B4A782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74B29-A788-405B-B6D9-5ED39EEFF710}">
      <dsp:nvSpPr>
        <dsp:cNvPr id="0" name=""/>
        <dsp:cNvSpPr/>
      </dsp:nvSpPr>
      <dsp:spPr>
        <a:xfrm rot="10800000">
          <a:off x="1508003" y="1330"/>
          <a:ext cx="5118503" cy="875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86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51 plans endorsed by PAC.</a:t>
          </a:r>
        </a:p>
      </dsp:txBody>
      <dsp:txXfrm rot="10800000">
        <a:off x="1726759" y="1330"/>
        <a:ext cx="4899747" cy="875026"/>
      </dsp:txXfrm>
    </dsp:sp>
    <dsp:sp modelId="{DADCD592-278B-4C72-8BEB-6881140D67A6}">
      <dsp:nvSpPr>
        <dsp:cNvPr id="0" name=""/>
        <dsp:cNvSpPr/>
      </dsp:nvSpPr>
      <dsp:spPr>
        <a:xfrm>
          <a:off x="1070490" y="1330"/>
          <a:ext cx="875026" cy="87502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D1FA3752-B3AB-44AB-85C6-F3E9A4DCD8F6}">
      <dsp:nvSpPr>
        <dsp:cNvPr id="0" name=""/>
        <dsp:cNvSpPr/>
      </dsp:nvSpPr>
      <dsp:spPr>
        <a:xfrm rot="10800000">
          <a:off x="1508003" y="1137558"/>
          <a:ext cx="5118503" cy="875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86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11 plans closed throughout the duration.</a:t>
          </a:r>
        </a:p>
      </dsp:txBody>
      <dsp:txXfrm rot="10800000">
        <a:off x="1726759" y="1137558"/>
        <a:ext cx="4899747" cy="875026"/>
      </dsp:txXfrm>
    </dsp:sp>
    <dsp:sp modelId="{4C3AA116-CDFB-4DEE-8A28-FB602F253C53}">
      <dsp:nvSpPr>
        <dsp:cNvPr id="0" name=""/>
        <dsp:cNvSpPr/>
      </dsp:nvSpPr>
      <dsp:spPr>
        <a:xfrm>
          <a:off x="1070490" y="1137558"/>
          <a:ext cx="875026" cy="87502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981E6FDA-D80C-43D2-87FB-FB19C02E4C4B}">
      <dsp:nvSpPr>
        <dsp:cNvPr id="0" name=""/>
        <dsp:cNvSpPr/>
      </dsp:nvSpPr>
      <dsp:spPr>
        <a:xfrm rot="10800000">
          <a:off x="1508003" y="2273786"/>
          <a:ext cx="5118503" cy="875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86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6 closed through achieving target.</a:t>
          </a:r>
        </a:p>
      </dsp:txBody>
      <dsp:txXfrm rot="10800000">
        <a:off x="1726759" y="2273786"/>
        <a:ext cx="4899747" cy="875026"/>
      </dsp:txXfrm>
    </dsp:sp>
    <dsp:sp modelId="{6025A075-7042-4C89-9238-B37C21A1F86D}">
      <dsp:nvSpPr>
        <dsp:cNvPr id="0" name=""/>
        <dsp:cNvSpPr/>
      </dsp:nvSpPr>
      <dsp:spPr>
        <a:xfrm>
          <a:off x="1070490" y="2273786"/>
          <a:ext cx="875026" cy="87502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16DA4333-AE68-4723-8738-6157AFA59400}">
      <dsp:nvSpPr>
        <dsp:cNvPr id="0" name=""/>
        <dsp:cNvSpPr/>
      </dsp:nvSpPr>
      <dsp:spPr>
        <a:xfrm rot="10800000">
          <a:off x="1508003" y="3410014"/>
          <a:ext cx="5118503" cy="875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862"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5 closed due to SOLRs</a:t>
          </a:r>
        </a:p>
      </dsp:txBody>
      <dsp:txXfrm rot="10800000">
        <a:off x="1726759" y="3410014"/>
        <a:ext cx="4899747" cy="875026"/>
      </dsp:txXfrm>
    </dsp:sp>
    <dsp:sp modelId="{A5F9E4B4-C269-4232-9A48-38260E0E599F}">
      <dsp:nvSpPr>
        <dsp:cNvPr id="0" name=""/>
        <dsp:cNvSpPr/>
      </dsp:nvSpPr>
      <dsp:spPr>
        <a:xfrm>
          <a:off x="1070490" y="3410014"/>
          <a:ext cx="875026" cy="87502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A812798F-B4F5-4DE6-864B-21FC5B4A782E}">
      <dsp:nvSpPr>
        <dsp:cNvPr id="0" name=""/>
        <dsp:cNvSpPr/>
      </dsp:nvSpPr>
      <dsp:spPr>
        <a:xfrm rot="10800000">
          <a:off x="1508003" y="4546242"/>
          <a:ext cx="5118503" cy="8750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5862"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latin typeface="Proxima Nova"/>
              <a:ea typeface="+mn-ea"/>
              <a:cs typeface="+mn-cs"/>
            </a:rPr>
            <a:t>Current success rate of plans closed from parties achieving target across various product classes.</a:t>
          </a:r>
        </a:p>
      </dsp:txBody>
      <dsp:txXfrm rot="10800000">
        <a:off x="1726759" y="4546242"/>
        <a:ext cx="4899747" cy="875026"/>
      </dsp:txXfrm>
    </dsp:sp>
    <dsp:sp modelId="{2AF0CEC8-1A28-46D0-A9CC-2403C7211156}">
      <dsp:nvSpPr>
        <dsp:cNvPr id="0" name=""/>
        <dsp:cNvSpPr/>
      </dsp:nvSpPr>
      <dsp:spPr>
        <a:xfrm>
          <a:off x="1070490" y="4546242"/>
          <a:ext cx="875026" cy="8750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15E8E-479D-4F6F-8E57-09FF4653B7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7CD89D-8521-4E96-B74D-9E6CECB2F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3FD570-9A66-4212-B87B-06FC8772A523}" type="datetimeFigureOut">
              <a:rPr lang="en-GB" smtClean="0"/>
              <a:t>18/01/2022</a:t>
            </a:fld>
            <a:endParaRPr lang="en-GB"/>
          </a:p>
        </p:txBody>
      </p:sp>
      <p:sp>
        <p:nvSpPr>
          <p:cNvPr id="4" name="Footer Placeholder 3">
            <a:extLst>
              <a:ext uri="{FF2B5EF4-FFF2-40B4-BE49-F238E27FC236}">
                <a16:creationId xmlns:a16="http://schemas.microsoft.com/office/drawing/2014/main" id="{F1CA60BF-8F76-4C81-8332-4BC72FC49C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C4E403-9B82-4AD2-8AB8-4D23FA83D0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E8C298-E6B0-4E26-A821-87B7C55772C1}" type="slidenum">
              <a:rPr lang="en-GB" smtClean="0"/>
              <a:t>‹#›</a:t>
            </a:fld>
            <a:endParaRPr lang="en-GB"/>
          </a:p>
        </p:txBody>
      </p:sp>
    </p:spTree>
    <p:extLst>
      <p:ext uri="{BB962C8B-B14F-4D97-AF65-F5344CB8AC3E}">
        <p14:creationId xmlns:p14="http://schemas.microsoft.com/office/powerpoint/2010/main" val="95787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2A002-81A2-4530-950B-3EA5E0DFFF47}" type="datetimeFigureOut">
              <a:rPr lang="en-GB" smtClean="0"/>
              <a:t>18/01/2022</a:t>
            </a:fld>
            <a:endParaRPr lang="en-GB"/>
          </a:p>
        </p:txBody>
      </p:sp>
      <p:sp>
        <p:nvSpPr>
          <p:cNvPr id="4" name="Slide Image Placeholder 3"/>
          <p:cNvSpPr>
            <a:spLocks noGrp="1" noRot="1" noChangeAspect="1"/>
          </p:cNvSpPr>
          <p:nvPr>
            <p:ph type="sldImg" idx="2"/>
          </p:nvPr>
        </p:nvSpPr>
        <p:spPr>
          <a:xfrm>
            <a:off x="677863" y="1143000"/>
            <a:ext cx="55022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1AD3F-BC1A-419B-BE11-F63EAD6D2CC0}" type="slidenum">
              <a:rPr lang="en-GB" smtClean="0"/>
              <a:t>‹#›</a:t>
            </a:fld>
            <a:endParaRPr lang="en-GB"/>
          </a:p>
        </p:txBody>
      </p:sp>
    </p:spTree>
    <p:extLst>
      <p:ext uri="{BB962C8B-B14F-4D97-AF65-F5344CB8AC3E}">
        <p14:creationId xmlns:p14="http://schemas.microsoft.com/office/powerpoint/2010/main" val="426590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Shipper who is performing in one area but not in another.</a:t>
            </a: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AF1AD3F-BC1A-419B-BE11-F63EAD6D2CC0}" type="slidenum">
              <a:rPr lang="en-GB" smtClean="0"/>
              <a:t>18</a:t>
            </a:fld>
            <a:endParaRPr lang="en-GB"/>
          </a:p>
        </p:txBody>
      </p:sp>
    </p:spTree>
    <p:extLst>
      <p:ext uri="{BB962C8B-B14F-4D97-AF65-F5344CB8AC3E}">
        <p14:creationId xmlns:p14="http://schemas.microsoft.com/office/powerpoint/2010/main" val="1625176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ening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714373" y="1243744"/>
            <a:ext cx="8994706" cy="628650"/>
          </a:xfrm>
        </p:spPr>
        <p:txBody>
          <a:bodyPr>
            <a:normAutofit/>
          </a:bodyPr>
          <a:lstStyle>
            <a:lvl1pPr marL="0" indent="0">
              <a:buNone/>
              <a:defRPr sz="39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Slide Title</a:t>
            </a:r>
          </a:p>
        </p:txBody>
      </p:sp>
      <p:sp>
        <p:nvSpPr>
          <p:cNvPr id="30" name="Text Placeholder 2">
            <a:extLst>
              <a:ext uri="{FF2B5EF4-FFF2-40B4-BE49-F238E27FC236}">
                <a16:creationId xmlns:a16="http://schemas.microsoft.com/office/drawing/2014/main" id="{67EAAA0B-8DC5-4C55-A127-44A4634EEABD}"/>
              </a:ext>
            </a:extLst>
          </p:cNvPr>
          <p:cNvSpPr>
            <a:spLocks noGrp="1"/>
          </p:cNvSpPr>
          <p:nvPr>
            <p:ph type="body" sz="quarter" idx="11" hasCustomPrompt="1"/>
          </p:nvPr>
        </p:nvSpPr>
        <p:spPr>
          <a:xfrm>
            <a:off x="714373" y="1872394"/>
            <a:ext cx="5978525" cy="628650"/>
          </a:xfrm>
        </p:spPr>
        <p:txBody>
          <a:bodyPr>
            <a:normAutofit/>
          </a:bodyPr>
          <a:lstStyle>
            <a:lvl1pPr marL="0" indent="0">
              <a:buNone/>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Version</a:t>
            </a:r>
          </a:p>
        </p:txBody>
      </p:sp>
      <p:sp>
        <p:nvSpPr>
          <p:cNvPr id="31" name="Text Placeholder 2">
            <a:extLst>
              <a:ext uri="{FF2B5EF4-FFF2-40B4-BE49-F238E27FC236}">
                <a16:creationId xmlns:a16="http://schemas.microsoft.com/office/drawing/2014/main" id="{23A6218E-AFC8-4CF6-AF0C-86711E06AE14}"/>
              </a:ext>
            </a:extLst>
          </p:cNvPr>
          <p:cNvSpPr>
            <a:spLocks noGrp="1"/>
          </p:cNvSpPr>
          <p:nvPr>
            <p:ph type="body" sz="quarter" idx="12" hasCustomPrompt="1"/>
          </p:nvPr>
        </p:nvSpPr>
        <p:spPr>
          <a:xfrm>
            <a:off x="714373" y="2495047"/>
            <a:ext cx="5978525" cy="628650"/>
          </a:xfrm>
        </p:spPr>
        <p:txBody>
          <a:bodyPr>
            <a:normAutofit/>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a:t>
            </a:r>
          </a:p>
        </p:txBody>
      </p:sp>
      <p:sp>
        <p:nvSpPr>
          <p:cNvPr id="16" name="Text Placeholder 15">
            <a:extLst>
              <a:ext uri="{FF2B5EF4-FFF2-40B4-BE49-F238E27FC236}">
                <a16:creationId xmlns:a16="http://schemas.microsoft.com/office/drawing/2014/main" id="{BED0D6F6-4B30-4C1B-BF7E-9F696D2410D6}"/>
              </a:ext>
            </a:extLst>
          </p:cNvPr>
          <p:cNvSpPr>
            <a:spLocks noGrp="1"/>
          </p:cNvSpPr>
          <p:nvPr>
            <p:ph type="body" sz="quarter" idx="13" hasCustomPrompt="1"/>
          </p:nvPr>
        </p:nvSpPr>
        <p:spPr>
          <a:xfrm>
            <a:off x="3601941" y="4790529"/>
            <a:ext cx="7739159" cy="1254671"/>
          </a:xfrm>
          <a:noFill/>
        </p:spPr>
        <p:txBody>
          <a:bodyPr/>
          <a:lstStyle>
            <a:lvl1pPr marL="0" indent="0">
              <a:lnSpc>
                <a:spcPct val="150000"/>
              </a:lnSpc>
              <a:buNone/>
              <a:defRPr>
                <a:solidFill>
                  <a:schemeClr val="bg1"/>
                </a:solidFill>
                <a:highlight>
                  <a:srgbClr val="800080"/>
                </a:highlight>
              </a:defRPr>
            </a:lvl1pPr>
          </a:lstStyle>
          <a:p>
            <a:r>
              <a:rPr lang="en-GB" sz="2000" dirty="0">
                <a:solidFill>
                  <a:schemeClr val="bg1"/>
                </a:solidFill>
              </a:rPr>
              <a:t>To change the background images on each slide. Right click on the background&gt;Format Background&gt;Insert (in the panel)&gt;From File&gt; G:\Gemserv\Image Bank\</a:t>
            </a:r>
            <a:r>
              <a:rPr lang="en-GB" sz="2000" dirty="0" err="1">
                <a:solidFill>
                  <a:schemeClr val="bg1"/>
                </a:solidFill>
              </a:rPr>
              <a:t>Powerpoint</a:t>
            </a:r>
            <a:r>
              <a:rPr lang="en-GB" sz="2000" dirty="0">
                <a:solidFill>
                  <a:schemeClr val="bg1"/>
                </a:solidFill>
              </a:rPr>
              <a:t> Title Images\Title Images</a:t>
            </a:r>
          </a:p>
        </p:txBody>
      </p:sp>
      <p:pic>
        <p:nvPicPr>
          <p:cNvPr id="17" name="Picture 16" descr="A picture containing object, drawing, light&#10;&#10;Description automatically generated">
            <a:extLst>
              <a:ext uri="{FF2B5EF4-FFF2-40B4-BE49-F238E27FC236}">
                <a16:creationId xmlns:a16="http://schemas.microsoft.com/office/drawing/2014/main" id="{F748E450-D538-4CBB-92F8-7DFF7502A2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978" y="4917529"/>
            <a:ext cx="2148885" cy="887968"/>
          </a:xfrm>
          <a:prstGeom prst="rect">
            <a:avLst/>
          </a:prstGeom>
        </p:spPr>
      </p:pic>
    </p:spTree>
    <p:extLst>
      <p:ext uri="{BB962C8B-B14F-4D97-AF65-F5344CB8AC3E}">
        <p14:creationId xmlns:p14="http://schemas.microsoft.com/office/powerpoint/2010/main" val="210491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descr="Make sure to edit this.">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31498" y="1623297"/>
            <a:ext cx="5978525" cy="1143856"/>
          </a:xfrm>
        </p:spPr>
        <p:txBody>
          <a:bodyPr anchor="b" anchorCtr="0">
            <a:noAutofit/>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 for listening (Edit)</a:t>
            </a:r>
          </a:p>
        </p:txBody>
      </p:sp>
      <p:sp>
        <p:nvSpPr>
          <p:cNvPr id="2" name="Rectangle 1">
            <a:extLst>
              <a:ext uri="{FF2B5EF4-FFF2-40B4-BE49-F238E27FC236}">
                <a16:creationId xmlns:a16="http://schemas.microsoft.com/office/drawing/2014/main" id="{1B5F23F2-91C8-4681-B952-8F9E24239793}"/>
              </a:ext>
            </a:extLst>
          </p:cNvPr>
          <p:cNvSpPr/>
          <p:nvPr userDrawn="1"/>
        </p:nvSpPr>
        <p:spPr>
          <a:xfrm>
            <a:off x="0" y="5312631"/>
            <a:ext cx="11693525" cy="12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49BA0B8-EDDB-4D3E-B3D7-66B87DBDBE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92842" y="5468497"/>
            <a:ext cx="6900680" cy="919662"/>
          </a:xfrm>
          <a:prstGeom prst="rect">
            <a:avLst/>
          </a:prstGeom>
        </p:spPr>
      </p:pic>
      <p:pic>
        <p:nvPicPr>
          <p:cNvPr id="27" name="Picture 26" descr="A close up of a sign&#10;&#10;Description automatically generated">
            <a:extLst>
              <a:ext uri="{FF2B5EF4-FFF2-40B4-BE49-F238E27FC236}">
                <a16:creationId xmlns:a16="http://schemas.microsoft.com/office/drawing/2014/main" id="{41ACEB21-E6E7-4A8D-B073-4DAD0C7812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742" y="5379760"/>
            <a:ext cx="2113457" cy="1056729"/>
          </a:xfrm>
          <a:prstGeom prst="rect">
            <a:avLst/>
          </a:prstGeom>
        </p:spPr>
      </p:pic>
      <p:cxnSp>
        <p:nvCxnSpPr>
          <p:cNvPr id="6" name="Straight Connector 5">
            <a:extLst>
              <a:ext uri="{FF2B5EF4-FFF2-40B4-BE49-F238E27FC236}">
                <a16:creationId xmlns:a16="http://schemas.microsoft.com/office/drawing/2014/main" id="{45EC6471-CBD7-4AB1-ABF7-B3BE146DA316}"/>
              </a:ext>
            </a:extLst>
          </p:cNvPr>
          <p:cNvCxnSpPr/>
          <p:nvPr userDrawn="1"/>
        </p:nvCxnSpPr>
        <p:spPr>
          <a:xfrm>
            <a:off x="631498" y="2907587"/>
            <a:ext cx="173155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1A611787-BBFA-4703-BDBD-6F9938B287DE}"/>
              </a:ext>
            </a:extLst>
          </p:cNvPr>
          <p:cNvSpPr>
            <a:spLocks noGrp="1"/>
          </p:cNvSpPr>
          <p:nvPr>
            <p:ph type="body" sz="quarter" idx="11" hasCustomPrompt="1"/>
          </p:nvPr>
        </p:nvSpPr>
        <p:spPr>
          <a:xfrm>
            <a:off x="631825" y="3103562"/>
            <a:ext cx="5978198" cy="8827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spTree>
    <p:extLst>
      <p:ext uri="{BB962C8B-B14F-4D97-AF65-F5344CB8AC3E}">
        <p14:creationId xmlns:p14="http://schemas.microsoft.com/office/powerpoint/2010/main" val="375951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reak Slid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31498" y="1592494"/>
            <a:ext cx="5978525" cy="1124454"/>
          </a:xfrm>
        </p:spPr>
        <p:txBody>
          <a:bodyPr anchor="b" anchorCtr="0">
            <a:noAutofit/>
          </a:bodyPr>
          <a:lstStyle>
            <a:lvl1pPr marL="0" indent="0">
              <a:buNone/>
              <a:defRPr sz="39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 Sections</a:t>
            </a:r>
          </a:p>
        </p:txBody>
      </p:sp>
      <p:cxnSp>
        <p:nvCxnSpPr>
          <p:cNvPr id="4" name="Straight Connector 3">
            <a:extLst>
              <a:ext uri="{FF2B5EF4-FFF2-40B4-BE49-F238E27FC236}">
                <a16:creationId xmlns:a16="http://schemas.microsoft.com/office/drawing/2014/main" id="{8E493488-D50A-489A-9A52-D434A2FBF97B}"/>
              </a:ext>
            </a:extLst>
          </p:cNvPr>
          <p:cNvCxnSpPr/>
          <p:nvPr userDrawn="1"/>
        </p:nvCxnSpPr>
        <p:spPr>
          <a:xfrm>
            <a:off x="631498" y="2907587"/>
            <a:ext cx="173155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A82A9AA-7EC9-46BB-8FB0-7207BF2A31AD}"/>
              </a:ext>
            </a:extLst>
          </p:cNvPr>
          <p:cNvSpPr>
            <a:spLocks noGrp="1"/>
          </p:cNvSpPr>
          <p:nvPr>
            <p:ph type="body" sz="quarter" idx="11" hasCustomPrompt="1"/>
          </p:nvPr>
        </p:nvSpPr>
        <p:spPr>
          <a:xfrm>
            <a:off x="631825" y="3103562"/>
            <a:ext cx="5978198" cy="8827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
        <p:nvSpPr>
          <p:cNvPr id="7" name="object 3">
            <a:extLst>
              <a:ext uri="{FF2B5EF4-FFF2-40B4-BE49-F238E27FC236}">
                <a16:creationId xmlns:a16="http://schemas.microsoft.com/office/drawing/2014/main" id="{1E7A3503-848D-4732-9A98-A9431A7BAB6D}"/>
              </a:ext>
            </a:extLst>
          </p:cNvPr>
          <p:cNvSpPr/>
          <p:nvPr userDrawn="1"/>
        </p:nvSpPr>
        <p:spPr>
          <a:xfrm>
            <a:off x="8432801" y="0"/>
            <a:ext cx="9854564"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dirty="0"/>
              <a:t>  </a:t>
            </a:r>
            <a:endParaRPr dirty="0"/>
          </a:p>
        </p:txBody>
      </p:sp>
    </p:spTree>
    <p:extLst>
      <p:ext uri="{BB962C8B-B14F-4D97-AF65-F5344CB8AC3E}">
        <p14:creationId xmlns:p14="http://schemas.microsoft.com/office/powerpoint/2010/main" val="24411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lour Block Left Slant ">
    <p:bg>
      <p:bgPr>
        <a:solidFill>
          <a:schemeClr val="accent1"/>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96FF8A22-D162-46C6-B072-773579FDC6AB}"/>
              </a:ext>
            </a:extLst>
          </p:cNvPr>
          <p:cNvSpPr/>
          <p:nvPr userDrawn="1"/>
        </p:nvSpPr>
        <p:spPr>
          <a:xfrm>
            <a:off x="1838961" y="-1"/>
            <a:ext cx="9854564"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dirty="0"/>
              <a:t> </a:t>
            </a:r>
            <a:endParaRPr dirty="0"/>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8792093" y="6076789"/>
            <a:ext cx="2631043" cy="349066"/>
          </a:xfrm>
        </p:spPr>
        <p:txBody>
          <a:bodyPr/>
          <a:lstStyle/>
          <a:p>
            <a:fld id="{48F63A3B-78C7-47BE-AE5E-E10140E04643}" type="slidenum">
              <a:rPr lang="en-US" smtClean="0"/>
              <a:t>‹#›</a:t>
            </a:fld>
            <a:endParaRPr lang="en-US" dirty="0"/>
          </a:p>
        </p:txBody>
      </p:sp>
      <p:pic>
        <p:nvPicPr>
          <p:cNvPr id="17" name="Picture 16" descr="A picture containing object, drawing, light&#10;&#10;Description automatically generated">
            <a:extLst>
              <a:ext uri="{FF2B5EF4-FFF2-40B4-BE49-F238E27FC236}">
                <a16:creationId xmlns:a16="http://schemas.microsoft.com/office/drawing/2014/main" id="{C0671729-8634-429A-8DA5-DD934D1EEB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
        <p:nvSpPr>
          <p:cNvPr id="10" name="object 11">
            <a:extLst>
              <a:ext uri="{FF2B5EF4-FFF2-40B4-BE49-F238E27FC236}">
                <a16:creationId xmlns:a16="http://schemas.microsoft.com/office/drawing/2014/main" id="{4F51E254-6340-4380-9360-E93BDBE62468}"/>
              </a:ext>
            </a:extLst>
          </p:cNvPr>
          <p:cNvSpPr/>
          <p:nvPr userDrawn="1"/>
        </p:nvSpPr>
        <p:spPr>
          <a:xfrm>
            <a:off x="1706880" y="852223"/>
            <a:ext cx="9986645" cy="92893"/>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a:p>
        </p:txBody>
      </p:sp>
      <p:sp>
        <p:nvSpPr>
          <p:cNvPr id="11" name="Text Placeholder 2">
            <a:extLst>
              <a:ext uri="{FF2B5EF4-FFF2-40B4-BE49-F238E27FC236}">
                <a16:creationId xmlns:a16="http://schemas.microsoft.com/office/drawing/2014/main" id="{AEABBE90-2A40-433A-8FED-2EADD3C0EECB}"/>
              </a:ext>
            </a:extLst>
          </p:cNvPr>
          <p:cNvSpPr>
            <a:spLocks noGrp="1"/>
          </p:cNvSpPr>
          <p:nvPr>
            <p:ph type="body" sz="quarter" idx="10"/>
          </p:nvPr>
        </p:nvSpPr>
        <p:spPr>
          <a:xfrm>
            <a:off x="2782723" y="1230313"/>
            <a:ext cx="8621877" cy="4720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3">
            <a:extLst>
              <a:ext uri="{FF2B5EF4-FFF2-40B4-BE49-F238E27FC236}">
                <a16:creationId xmlns:a16="http://schemas.microsoft.com/office/drawing/2014/main" id="{D31871DB-6138-4B2A-9538-954AB5293E28}"/>
              </a:ext>
            </a:extLst>
          </p:cNvPr>
          <p:cNvSpPr>
            <a:spLocks noGrp="1"/>
          </p:cNvSpPr>
          <p:nvPr>
            <p:ph type="title" hasCustomPrompt="1"/>
          </p:nvPr>
        </p:nvSpPr>
        <p:spPr>
          <a:xfrm>
            <a:off x="2782723" y="190500"/>
            <a:ext cx="8621877" cy="564116"/>
          </a:xfrm>
        </p:spPr>
        <p:txBody>
          <a:bodyPr/>
          <a:lstStyle/>
          <a:p>
            <a:r>
              <a:rPr lang="en-US" dirty="0"/>
              <a:t>TITLE</a:t>
            </a:r>
            <a:endParaRPr lang="en-GB" dirty="0"/>
          </a:p>
        </p:txBody>
      </p:sp>
    </p:spTree>
    <p:extLst>
      <p:ext uri="{BB962C8B-B14F-4D97-AF65-F5344CB8AC3E}">
        <p14:creationId xmlns:p14="http://schemas.microsoft.com/office/powerpoint/2010/main" val="913928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lour Block Right Slant">
    <p:bg>
      <p:bgPr>
        <a:solidFill>
          <a:schemeClr val="accent1"/>
        </a:solidFill>
        <a:effectLst/>
      </p:bgPr>
    </p:bg>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61445B20-4843-4239-9299-B0FAFDC8928B}"/>
              </a:ext>
            </a:extLst>
          </p:cNvPr>
          <p:cNvSpPr/>
          <p:nvPr userDrawn="1"/>
        </p:nvSpPr>
        <p:spPr>
          <a:xfrm flipV="1">
            <a:off x="1838961" y="-1"/>
            <a:ext cx="9854564"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chemeClr val="bg1"/>
          </a:solidFill>
        </p:spPr>
        <p:txBody>
          <a:bodyPr wrap="square" lIns="0" tIns="0" rIns="0" bIns="0" rtlCol="0"/>
          <a:lstStyle/>
          <a:p>
            <a:r>
              <a:rPr lang="en-GB" dirty="0"/>
              <a:t> </a:t>
            </a:r>
            <a:endParaRPr dirty="0"/>
          </a:p>
        </p:txBody>
      </p:sp>
      <p:sp>
        <p:nvSpPr>
          <p:cNvPr id="11" name="object 11">
            <a:extLst>
              <a:ext uri="{FF2B5EF4-FFF2-40B4-BE49-F238E27FC236}">
                <a16:creationId xmlns:a16="http://schemas.microsoft.com/office/drawing/2014/main" id="{98ABBF1F-A8C7-4F48-86DB-EDA8600A0095}"/>
              </a:ext>
            </a:extLst>
          </p:cNvPr>
          <p:cNvSpPr/>
          <p:nvPr userDrawn="1"/>
        </p:nvSpPr>
        <p:spPr>
          <a:xfrm>
            <a:off x="2320925" y="852224"/>
            <a:ext cx="9372600" cy="55826"/>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782723" y="1230313"/>
            <a:ext cx="8621877" cy="4720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782723" y="190500"/>
            <a:ext cx="8621877" cy="564116"/>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0B2905DB-C467-4005-96E7-7F9DC60BA6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95242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our Block Left Bar">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1795307" y="0"/>
            <a:ext cx="9898218" cy="655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11">
            <a:extLst>
              <a:ext uri="{FF2B5EF4-FFF2-40B4-BE49-F238E27FC236}">
                <a16:creationId xmlns:a16="http://schemas.microsoft.com/office/drawing/2014/main" id="{98ABBF1F-A8C7-4F48-86DB-EDA8600A0095}"/>
              </a:ext>
            </a:extLst>
          </p:cNvPr>
          <p:cNvSpPr/>
          <p:nvPr userDrawn="1"/>
        </p:nvSpPr>
        <p:spPr>
          <a:xfrm>
            <a:off x="1795307" y="836613"/>
            <a:ext cx="9898218" cy="61331"/>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151273" y="1230313"/>
            <a:ext cx="9253327" cy="4720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151273" y="190500"/>
            <a:ext cx="9253327" cy="564116"/>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E24BB1F1-8022-4354-8779-D94DFB73C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130558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lour Block Right Bar">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0" y="0"/>
            <a:ext cx="9898218" cy="655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11">
            <a:extLst>
              <a:ext uri="{FF2B5EF4-FFF2-40B4-BE49-F238E27FC236}">
                <a16:creationId xmlns:a16="http://schemas.microsoft.com/office/drawing/2014/main" id="{98ABBF1F-A8C7-4F48-86DB-EDA8600A0095}"/>
              </a:ext>
            </a:extLst>
          </p:cNvPr>
          <p:cNvSpPr/>
          <p:nvPr userDrawn="1"/>
        </p:nvSpPr>
        <p:spPr>
          <a:xfrm>
            <a:off x="0" y="836613"/>
            <a:ext cx="9898218" cy="61331"/>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chemeClr val="bg1"/>
                </a:solidFill>
              </a:rPr>
              <a:pPr/>
              <a:t>‹#›</a:t>
            </a:fld>
            <a:endParaRPr lang="en-US" dirty="0">
              <a:solidFill>
                <a:schemeClr val="bg1"/>
              </a:solidFill>
            </a:endParaRPr>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355966" y="1230313"/>
            <a:ext cx="9253327" cy="47208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355966" y="190500"/>
            <a:ext cx="9253327" cy="564116"/>
          </a:xfrm>
        </p:spPr>
        <p:txBody>
          <a:bodyPr/>
          <a:lstStyle/>
          <a:p>
            <a:r>
              <a:rPr lang="en-US" dirty="0"/>
              <a:t>TITLE</a:t>
            </a:r>
            <a:endParaRPr lang="en-GB" dirty="0"/>
          </a:p>
        </p:txBody>
      </p:sp>
      <p:pic>
        <p:nvPicPr>
          <p:cNvPr id="8" name="Picture 7" descr="A close up of a sign&#10;&#10;Description automatically generated">
            <a:extLst>
              <a:ext uri="{FF2B5EF4-FFF2-40B4-BE49-F238E27FC236}">
                <a16:creationId xmlns:a16="http://schemas.microsoft.com/office/drawing/2014/main" id="{CEE3BA63-F930-48CC-9113-107C873032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3924566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Title and Two Content">
    <p:bg>
      <p:bgPr>
        <a:solidFill>
          <a:schemeClr val="accent1"/>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1693526" cy="6556376"/>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chemeClr val="bg1"/>
          </a:solidFill>
        </p:spPr>
        <p:txBody>
          <a:bodyPr wrap="square" lIns="0" tIns="0" rIns="0" bIns="0" rtlCol="0"/>
          <a:lstStyle/>
          <a:p>
            <a:endParaRPr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52214"/>
            <a:ext cx="11693525" cy="45719"/>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04801" y="190500"/>
            <a:ext cx="11099800" cy="564116"/>
          </a:xfrm>
        </p:spPr>
        <p:txBody>
          <a:bodyPr/>
          <a:lstStyle>
            <a:lvl1pPr algn="ctr">
              <a:defRPr/>
            </a:lvl1pPr>
          </a:lstStyle>
          <a:p>
            <a:r>
              <a:rPr lang="en-US" dirty="0"/>
              <a:t>TITLE</a:t>
            </a:r>
            <a:endParaRPr lang="en-GB" dirty="0"/>
          </a:p>
        </p:txBody>
      </p:sp>
      <p:sp>
        <p:nvSpPr>
          <p:cNvPr id="49" name="Content Placeholder 2">
            <a:extLst>
              <a:ext uri="{FF2B5EF4-FFF2-40B4-BE49-F238E27FC236}">
                <a16:creationId xmlns:a16="http://schemas.microsoft.com/office/drawing/2014/main" id="{B8FB8A6E-DC90-408B-A7B2-7DA2C76980D5}"/>
              </a:ext>
            </a:extLst>
          </p:cNvPr>
          <p:cNvSpPr>
            <a:spLocks noGrp="1"/>
          </p:cNvSpPr>
          <p:nvPr>
            <p:ph sz="half" idx="1"/>
          </p:nvPr>
        </p:nvSpPr>
        <p:spPr>
          <a:xfrm>
            <a:off x="304800" y="1230314"/>
            <a:ext cx="5381625" cy="424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3">
            <a:extLst>
              <a:ext uri="{FF2B5EF4-FFF2-40B4-BE49-F238E27FC236}">
                <a16:creationId xmlns:a16="http://schemas.microsoft.com/office/drawing/2014/main" id="{D2E319B7-7800-47BA-857B-4C7FD56743E7}"/>
              </a:ext>
            </a:extLst>
          </p:cNvPr>
          <p:cNvSpPr>
            <a:spLocks noGrp="1"/>
          </p:cNvSpPr>
          <p:nvPr>
            <p:ph sz="half" idx="2"/>
          </p:nvPr>
        </p:nvSpPr>
        <p:spPr>
          <a:xfrm>
            <a:off x="6007100" y="1230314"/>
            <a:ext cx="5397500" cy="424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sign&#10;&#10;Description automatically generated">
            <a:extLst>
              <a:ext uri="{FF2B5EF4-FFF2-40B4-BE49-F238E27FC236}">
                <a16:creationId xmlns:a16="http://schemas.microsoft.com/office/drawing/2014/main" id="{65FB0BE8-D911-4438-84C4-5730C880D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142525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ite Blank Slide">
    <p:bg>
      <p:bgRef idx="1001">
        <a:schemeClr val="bg1"/>
      </p:bgRef>
    </p:bg>
    <p:spTree>
      <p:nvGrpSpPr>
        <p:cNvPr id="1" name=""/>
        <p:cNvGrpSpPr/>
        <p:nvPr/>
      </p:nvGrpSpPr>
      <p:grpSpPr>
        <a:xfrm>
          <a:off x="0" y="0"/>
          <a:ext cx="0" cy="0"/>
          <a:chOff x="0" y="0"/>
          <a:chExt cx="0" cy="0"/>
        </a:xfrm>
      </p:grpSpPr>
      <p:sp>
        <p:nvSpPr>
          <p:cNvPr id="33" name="object 31">
            <a:extLst>
              <a:ext uri="{FF2B5EF4-FFF2-40B4-BE49-F238E27FC236}">
                <a16:creationId xmlns:a16="http://schemas.microsoft.com/office/drawing/2014/main" id="{8A2C3DEA-B27E-42A6-AD23-BEC82B363F39}"/>
              </a:ext>
            </a:extLst>
          </p:cNvPr>
          <p:cNvSpPr/>
          <p:nvPr userDrawn="1"/>
        </p:nvSpPr>
        <p:spPr>
          <a:xfrm flipV="1">
            <a:off x="-1" y="852214"/>
            <a:ext cx="11693525" cy="45719"/>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04801" y="190500"/>
            <a:ext cx="11099800" cy="564116"/>
          </a:xfrm>
        </p:spPr>
        <p:txBody>
          <a:bodyPr/>
          <a:lstStyle>
            <a:lvl1pPr algn="ctr">
              <a:defRPr>
                <a:solidFill>
                  <a:schemeClr val="accent1"/>
                </a:solidFill>
              </a:defRPr>
            </a:lvl1pPr>
          </a:lstStyle>
          <a:p>
            <a:r>
              <a:rPr lang="en-US" dirty="0"/>
              <a:t>TITLE</a:t>
            </a:r>
            <a:endParaRPr lang="en-GB" dirty="0"/>
          </a:p>
        </p:txBody>
      </p:sp>
      <p:pic>
        <p:nvPicPr>
          <p:cNvPr id="13" name="Picture 12" descr="A close up of a sign&#10;&#10;Description automatically generated">
            <a:extLst>
              <a:ext uri="{FF2B5EF4-FFF2-40B4-BE49-F238E27FC236}">
                <a16:creationId xmlns:a16="http://schemas.microsoft.com/office/drawing/2014/main" id="{C31C002E-C6D7-42BD-A5B9-DBF503DA0F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27842165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gal Disclaimer">
    <p:bg>
      <p:bgPr>
        <a:solidFill>
          <a:schemeClr val="accent1"/>
        </a:solidFill>
        <a:effectLst/>
      </p:bgPr>
    </p:bg>
    <p:spTree>
      <p:nvGrpSpPr>
        <p:cNvPr id="1" name=""/>
        <p:cNvGrpSpPr/>
        <p:nvPr/>
      </p:nvGrpSpPr>
      <p:grpSpPr>
        <a:xfrm>
          <a:off x="0" y="0"/>
          <a:ext cx="0" cy="0"/>
          <a:chOff x="0" y="0"/>
          <a:chExt cx="0" cy="0"/>
        </a:xfrm>
      </p:grpSpPr>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
        <p:nvSpPr>
          <p:cNvPr id="5" name="TextBox 4">
            <a:extLst>
              <a:ext uri="{FF2B5EF4-FFF2-40B4-BE49-F238E27FC236}">
                <a16:creationId xmlns:a16="http://schemas.microsoft.com/office/drawing/2014/main" id="{5F5FE057-BD36-471C-8295-6EF4764F00AE}"/>
              </a:ext>
            </a:extLst>
          </p:cNvPr>
          <p:cNvSpPr txBox="1"/>
          <p:nvPr userDrawn="1"/>
        </p:nvSpPr>
        <p:spPr>
          <a:xfrm>
            <a:off x="4806563" y="508368"/>
            <a:ext cx="6202018" cy="3075457"/>
          </a:xfrm>
          <a:prstGeom prst="rect">
            <a:avLst/>
          </a:prstGeom>
          <a:noFill/>
        </p:spPr>
        <p:txBody>
          <a:bodyPr wrap="square" rtlCol="0">
            <a:spAutoFit/>
          </a:bodyPr>
          <a:lstStyle/>
          <a:p>
            <a:pPr algn="r">
              <a:lnSpc>
                <a:spcPts val="1800"/>
              </a:lnSpc>
            </a:pPr>
            <a:r>
              <a:rPr lang="en-GB" sz="1400" i="1" dirty="0">
                <a:solidFill>
                  <a:schemeClr val="bg1"/>
                </a:solidFill>
              </a:rPr>
              <a:t>The material in this [presentation/webinar] is prepared by Gemserv Limited (“Gemserv”) </a:t>
            </a:r>
            <a:r>
              <a:rPr lang="en-GB" sz="1400" b="1" i="1" dirty="0">
                <a:solidFill>
                  <a:schemeClr val="bg1"/>
                </a:solidFill>
              </a:rPr>
              <a:t>and</a:t>
            </a:r>
            <a:r>
              <a:rPr lang="en-GB" sz="1400" i="1" dirty="0">
                <a:solidFill>
                  <a:schemeClr val="bg1"/>
                </a:solidFill>
              </a:rPr>
              <a:t> for information purposes only. Gemserv is not responsible for any errors or omissions in the content of this [presentation/webinar]. Information is provided “as/is” with no guarantees of completeness, accuracy, reliability, usefulness or timeliness and without any warranties of any kind, express or implied. The contents of this [presentation/webinar] should not be construed as professional advice or the provision of professional services of any kind. Any reliance you place on such information is strictly at your own risk and the user of this [presentation/webinar] should not act or fail to act based upon this information without seeking the services of a competent professional. In no event will Gemserv be liable for any claims, losses or damages whatsoever arising out of, or in connection with, your use of the information provided within this [presentation/webinar].</a:t>
            </a:r>
          </a:p>
        </p:txBody>
      </p:sp>
      <p:sp>
        <p:nvSpPr>
          <p:cNvPr id="8" name="Rectangle 7">
            <a:extLst>
              <a:ext uri="{FF2B5EF4-FFF2-40B4-BE49-F238E27FC236}">
                <a16:creationId xmlns:a16="http://schemas.microsoft.com/office/drawing/2014/main" id="{F813D04E-F6F2-42EB-874D-9519E8A9D785}"/>
              </a:ext>
            </a:extLst>
          </p:cNvPr>
          <p:cNvSpPr/>
          <p:nvPr userDrawn="1"/>
        </p:nvSpPr>
        <p:spPr>
          <a:xfrm>
            <a:off x="11081733" y="604838"/>
            <a:ext cx="92235" cy="286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822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urit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0C75BFE-E150-444D-9460-221B90A6222B}"/>
              </a:ext>
            </a:extLst>
          </p:cNvPr>
          <p:cNvSpPr/>
          <p:nvPr userDrawn="1"/>
        </p:nvSpPr>
        <p:spPr>
          <a:xfrm>
            <a:off x="2955765" y="0"/>
            <a:ext cx="8737760"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rgbClr val="EDEDED">
              <a:alpha val="89020"/>
            </a:srgbClr>
          </a:solidFill>
        </p:spPr>
        <p:txBody>
          <a:bodyPr wrap="square" lIns="0" tIns="0" rIns="0" bIns="0" rtlCol="0"/>
          <a:lstStyle/>
          <a:p>
            <a:endParaRPr dirty="0"/>
          </a:p>
        </p:txBody>
      </p:sp>
      <p:sp>
        <p:nvSpPr>
          <p:cNvPr id="16" name="object 11">
            <a:extLst>
              <a:ext uri="{FF2B5EF4-FFF2-40B4-BE49-F238E27FC236}">
                <a16:creationId xmlns:a16="http://schemas.microsoft.com/office/drawing/2014/main" id="{BE6E67A7-7A9D-4AD0-B8EB-9867F195FAC8}"/>
              </a:ext>
            </a:extLst>
          </p:cNvPr>
          <p:cNvSpPr/>
          <p:nvPr userDrawn="1"/>
        </p:nvSpPr>
        <p:spPr>
          <a:xfrm>
            <a:off x="3031304" y="897942"/>
            <a:ext cx="8662222" cy="45720"/>
          </a:xfrm>
          <a:custGeom>
            <a:avLst/>
            <a:gdLst/>
            <a:ahLst/>
            <a:cxnLst/>
            <a:rect l="l" t="t" r="r" b="b"/>
            <a:pathLst>
              <a:path w="8092440">
                <a:moveTo>
                  <a:pt x="0" y="0"/>
                </a:moveTo>
                <a:lnTo>
                  <a:pt x="8092440" y="0"/>
                </a:lnTo>
              </a:path>
            </a:pathLst>
          </a:custGeom>
          <a:ln w="17068">
            <a:solidFill>
              <a:schemeClr val="accent1"/>
            </a:solidFill>
          </a:ln>
        </p:spPr>
        <p:txBody>
          <a:bodyPr wrap="square" lIns="0" tIns="0" rIns="0" bIns="0" rtlCol="0"/>
          <a:lstStyle/>
          <a:p>
            <a:endParaRPr/>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8792093" y="6076789"/>
            <a:ext cx="2631043" cy="349066"/>
          </a:xfrm>
        </p:spPr>
        <p:txBody>
          <a:bodyPr/>
          <a:lstStyle/>
          <a:p>
            <a:fld id="{48F63A3B-78C7-47BE-AE5E-E10140E04643}" type="slidenum">
              <a:rPr lang="en-US" smtClean="0"/>
              <a:t>‹#›</a:t>
            </a:fld>
            <a:endParaRPr lang="en-US" dirty="0"/>
          </a:p>
        </p:txBody>
      </p:sp>
      <p:sp>
        <p:nvSpPr>
          <p:cNvPr id="2" name="TextBox 1">
            <a:extLst>
              <a:ext uri="{FF2B5EF4-FFF2-40B4-BE49-F238E27FC236}">
                <a16:creationId xmlns:a16="http://schemas.microsoft.com/office/drawing/2014/main" id="{BB2622DE-BB0C-4B9C-867A-E945850BBFE6}"/>
              </a:ext>
            </a:extLst>
          </p:cNvPr>
          <p:cNvSpPr txBox="1"/>
          <p:nvPr userDrawn="1"/>
        </p:nvSpPr>
        <p:spPr>
          <a:xfrm>
            <a:off x="3838575" y="1232451"/>
            <a:ext cx="7566025" cy="923330"/>
          </a:xfrm>
          <a:prstGeom prst="rect">
            <a:avLst/>
          </a:prstGeom>
          <a:noFill/>
        </p:spPr>
        <p:txBody>
          <a:bodyPr wrap="square" rtlCol="0">
            <a:spAutoFit/>
          </a:bodyPr>
          <a:lstStyle/>
          <a:p>
            <a:pPr marL="0" indent="0">
              <a:buNone/>
            </a:pPr>
            <a:r>
              <a:rPr lang="en-GB" dirty="0"/>
              <a:t>This document encompasses information that can be released outside of Gemserv. This document does not include any confidential, personal or sensitive information. </a:t>
            </a:r>
          </a:p>
        </p:txBody>
      </p:sp>
      <p:sp>
        <p:nvSpPr>
          <p:cNvPr id="17" name="TextBox 16">
            <a:extLst>
              <a:ext uri="{FF2B5EF4-FFF2-40B4-BE49-F238E27FC236}">
                <a16:creationId xmlns:a16="http://schemas.microsoft.com/office/drawing/2014/main" id="{A8F2E5EE-149B-438B-8C3F-6C9EF5A8E2EC}"/>
              </a:ext>
            </a:extLst>
          </p:cNvPr>
          <p:cNvSpPr txBox="1"/>
          <p:nvPr userDrawn="1"/>
        </p:nvSpPr>
        <p:spPr>
          <a:xfrm>
            <a:off x="3838576" y="158697"/>
            <a:ext cx="7102420" cy="739561"/>
          </a:xfrm>
          <a:prstGeom prst="rect">
            <a:avLst/>
          </a:prstGeom>
          <a:noFill/>
        </p:spPr>
        <p:txBody>
          <a:bodyPr wrap="square" rtlCol="0">
            <a:spAutoFit/>
          </a:bodyPr>
          <a:lstStyle/>
          <a:p>
            <a:r>
              <a:rPr kumimoji="0" lang="en-US" sz="4206" b="0" i="0" u="none" strike="noStrike" kern="1200" cap="none" spc="0" normalizeH="0" baseline="0" noProof="0" dirty="0">
                <a:ln>
                  <a:noFill/>
                </a:ln>
                <a:solidFill>
                  <a:schemeClr val="accent1"/>
                </a:solidFill>
                <a:effectLst/>
                <a:uLnTx/>
                <a:uFillTx/>
                <a:latin typeface="+mj-lt"/>
                <a:ea typeface="+mj-ea"/>
                <a:cs typeface="+mj-cs"/>
              </a:rPr>
              <a:t>PUBLIC</a:t>
            </a:r>
            <a:endParaRPr lang="en-GB" dirty="0">
              <a:solidFill>
                <a:schemeClr val="accent1"/>
              </a:solidFill>
              <a:latin typeface="+mj-lt"/>
            </a:endParaRPr>
          </a:p>
        </p:txBody>
      </p:sp>
      <p:pic>
        <p:nvPicPr>
          <p:cNvPr id="18" name="Picture 17" descr="A picture containing object, drawing, light&#10;&#10;Description automatically generated">
            <a:extLst>
              <a:ext uri="{FF2B5EF4-FFF2-40B4-BE49-F238E27FC236}">
                <a16:creationId xmlns:a16="http://schemas.microsoft.com/office/drawing/2014/main" id="{20102A28-AA09-447E-A473-22136C46B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326170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Slant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0C75BFE-E150-444D-9460-221B90A6222B}"/>
              </a:ext>
            </a:extLst>
          </p:cNvPr>
          <p:cNvSpPr/>
          <p:nvPr userDrawn="1"/>
        </p:nvSpPr>
        <p:spPr>
          <a:xfrm>
            <a:off x="2955765" y="0"/>
            <a:ext cx="8737760" cy="6556375"/>
          </a:xfrm>
          <a:custGeom>
            <a:avLst/>
            <a:gdLst/>
            <a:ahLst/>
            <a:cxnLst/>
            <a:rect l="l" t="t" r="r" b="b"/>
            <a:pathLst>
              <a:path w="8174355" h="6233795">
                <a:moveTo>
                  <a:pt x="8173993" y="0"/>
                </a:moveTo>
                <a:lnTo>
                  <a:pt x="0" y="0"/>
                </a:lnTo>
                <a:lnTo>
                  <a:pt x="570625" y="6233756"/>
                </a:lnTo>
                <a:lnTo>
                  <a:pt x="8173993" y="6233756"/>
                </a:lnTo>
                <a:lnTo>
                  <a:pt x="8173993" y="0"/>
                </a:lnTo>
                <a:close/>
              </a:path>
            </a:pathLst>
          </a:custGeom>
          <a:solidFill>
            <a:srgbClr val="EDEDED">
              <a:alpha val="89020"/>
            </a:srgbClr>
          </a:solidFill>
        </p:spPr>
        <p:txBody>
          <a:bodyPr wrap="square" lIns="0" tIns="0" rIns="0" bIns="0" rtlCol="0"/>
          <a:lstStyle/>
          <a:p>
            <a:endParaRPr dirty="0"/>
          </a:p>
        </p:txBody>
      </p:sp>
      <p:sp>
        <p:nvSpPr>
          <p:cNvPr id="16" name="object 11">
            <a:extLst>
              <a:ext uri="{FF2B5EF4-FFF2-40B4-BE49-F238E27FC236}">
                <a16:creationId xmlns:a16="http://schemas.microsoft.com/office/drawing/2014/main" id="{BE6E67A7-7A9D-4AD0-B8EB-9867F195FAC8}"/>
              </a:ext>
            </a:extLst>
          </p:cNvPr>
          <p:cNvSpPr/>
          <p:nvPr userDrawn="1"/>
        </p:nvSpPr>
        <p:spPr>
          <a:xfrm>
            <a:off x="3031304" y="897942"/>
            <a:ext cx="8662222" cy="45720"/>
          </a:xfrm>
          <a:custGeom>
            <a:avLst/>
            <a:gdLst/>
            <a:ahLst/>
            <a:cxnLst/>
            <a:rect l="l" t="t" r="r" b="b"/>
            <a:pathLst>
              <a:path w="8092440">
                <a:moveTo>
                  <a:pt x="0" y="0"/>
                </a:moveTo>
                <a:lnTo>
                  <a:pt x="8092440" y="0"/>
                </a:lnTo>
              </a:path>
            </a:pathLst>
          </a:custGeom>
          <a:ln w="17068">
            <a:solidFill>
              <a:schemeClr val="accent1"/>
            </a:solidFill>
          </a:ln>
        </p:spPr>
        <p:txBody>
          <a:bodyPr wrap="square" lIns="0" tIns="0" rIns="0" bIns="0" rtlCol="0"/>
          <a:lstStyle/>
          <a:p>
            <a:endParaRPr/>
          </a:p>
        </p:txBody>
      </p:sp>
      <p:sp>
        <p:nvSpPr>
          <p:cNvPr id="3" name="Text Placeholder 2">
            <a:extLst>
              <a:ext uri="{FF2B5EF4-FFF2-40B4-BE49-F238E27FC236}">
                <a16:creationId xmlns:a16="http://schemas.microsoft.com/office/drawing/2014/main" id="{9A054045-A439-4E2D-A473-9E43A74FBABD}"/>
              </a:ext>
            </a:extLst>
          </p:cNvPr>
          <p:cNvSpPr>
            <a:spLocks noGrp="1"/>
          </p:cNvSpPr>
          <p:nvPr>
            <p:ph type="body" sz="quarter" idx="10"/>
          </p:nvPr>
        </p:nvSpPr>
        <p:spPr>
          <a:xfrm>
            <a:off x="3838575" y="1230313"/>
            <a:ext cx="7566025" cy="472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360629F2-8693-4562-A4A7-3ED861F4C3D6}"/>
              </a:ext>
            </a:extLst>
          </p:cNvPr>
          <p:cNvSpPr>
            <a:spLocks noGrp="1"/>
          </p:cNvSpPr>
          <p:nvPr>
            <p:ph type="title" hasCustomPrompt="1"/>
          </p:nvPr>
        </p:nvSpPr>
        <p:spPr>
          <a:xfrm>
            <a:off x="3838575" y="190500"/>
            <a:ext cx="7566025" cy="564116"/>
          </a:xfrm>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A94B651D-F439-4065-B4EE-8AFD6BCCD264}"/>
              </a:ext>
            </a:extLst>
          </p:cNvPr>
          <p:cNvSpPr>
            <a:spLocks noGrp="1"/>
          </p:cNvSpPr>
          <p:nvPr>
            <p:ph type="sldNum" sz="quarter" idx="11"/>
          </p:nvPr>
        </p:nvSpPr>
        <p:spPr>
          <a:xfrm>
            <a:off x="8792093" y="6076789"/>
            <a:ext cx="2631043" cy="349066"/>
          </a:xfrm>
        </p:spPr>
        <p:txBody>
          <a:bodyPr/>
          <a:lstStyle/>
          <a:p>
            <a:fld id="{48F63A3B-78C7-47BE-AE5E-E10140E04643}" type="slidenum">
              <a:rPr lang="en-US" smtClean="0"/>
              <a:t>‹#›</a:t>
            </a:fld>
            <a:endParaRPr lang="en-US" dirty="0"/>
          </a:p>
        </p:txBody>
      </p:sp>
      <p:pic>
        <p:nvPicPr>
          <p:cNvPr id="17" name="Picture 16" descr="A picture containing object, drawing, light&#10;&#10;Description automatically generated">
            <a:extLst>
              <a:ext uri="{FF2B5EF4-FFF2-40B4-BE49-F238E27FC236}">
                <a16:creationId xmlns:a16="http://schemas.microsoft.com/office/drawing/2014/main" id="{C0671729-8634-429A-8DA5-DD934D1EEB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293123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Slant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DA63A1AA-9C84-4D93-B40C-C012B21C106F}"/>
              </a:ext>
            </a:extLst>
          </p:cNvPr>
          <p:cNvSpPr/>
          <p:nvPr userDrawn="1"/>
        </p:nvSpPr>
        <p:spPr>
          <a:xfrm>
            <a:off x="3045769" y="0"/>
            <a:ext cx="8647755" cy="6668370"/>
          </a:xfrm>
          <a:custGeom>
            <a:avLst/>
            <a:gdLst/>
            <a:ahLst/>
            <a:cxnLst/>
            <a:rect l="l" t="t" r="r" b="b"/>
            <a:pathLst>
              <a:path w="8084184" h="6233795">
                <a:moveTo>
                  <a:pt x="8083989" y="0"/>
                </a:moveTo>
                <a:lnTo>
                  <a:pt x="570625" y="0"/>
                </a:lnTo>
                <a:lnTo>
                  <a:pt x="0" y="6233756"/>
                </a:lnTo>
                <a:lnTo>
                  <a:pt x="8083989" y="6233756"/>
                </a:lnTo>
                <a:lnTo>
                  <a:pt x="8083989" y="0"/>
                </a:lnTo>
                <a:close/>
              </a:path>
            </a:pathLst>
          </a:custGeom>
          <a:solidFill>
            <a:srgbClr val="EDEDED">
              <a:alpha val="89020"/>
            </a:srgbClr>
          </a:solidFill>
        </p:spPr>
        <p:txBody>
          <a:bodyPr wrap="square" lIns="0" tIns="0" rIns="0" bIns="0" rtlCol="0"/>
          <a:lstStyle/>
          <a:p>
            <a:endParaRPr baseline="-25000" dirty="0"/>
          </a:p>
        </p:txBody>
      </p:sp>
      <p:sp>
        <p:nvSpPr>
          <p:cNvPr id="11" name="object 11">
            <a:extLst>
              <a:ext uri="{FF2B5EF4-FFF2-40B4-BE49-F238E27FC236}">
                <a16:creationId xmlns:a16="http://schemas.microsoft.com/office/drawing/2014/main" id="{98ABBF1F-A8C7-4F48-86DB-EDA8600A0095}"/>
              </a:ext>
            </a:extLst>
          </p:cNvPr>
          <p:cNvSpPr/>
          <p:nvPr userDrawn="1"/>
        </p:nvSpPr>
        <p:spPr>
          <a:xfrm>
            <a:off x="3579813" y="852224"/>
            <a:ext cx="8113712" cy="45719"/>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3838575" y="1230313"/>
            <a:ext cx="7566025" cy="472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3838575" y="190500"/>
            <a:ext cx="7566025" cy="564116"/>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0B2905DB-C467-4005-96E7-7F9DC60BA6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26838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ar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1795307" y="0"/>
            <a:ext cx="9898218" cy="6556375"/>
          </a:xfrm>
          <a:prstGeom prst="rect">
            <a:avLst/>
          </a:prstGeom>
          <a:solidFill>
            <a:srgbClr val="EDEDED">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11">
            <a:extLst>
              <a:ext uri="{FF2B5EF4-FFF2-40B4-BE49-F238E27FC236}">
                <a16:creationId xmlns:a16="http://schemas.microsoft.com/office/drawing/2014/main" id="{98ABBF1F-A8C7-4F48-86DB-EDA8600A0095}"/>
              </a:ext>
            </a:extLst>
          </p:cNvPr>
          <p:cNvSpPr/>
          <p:nvPr userDrawn="1"/>
        </p:nvSpPr>
        <p:spPr>
          <a:xfrm>
            <a:off x="1795307" y="836613"/>
            <a:ext cx="9898218" cy="61331"/>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2151273" y="1230313"/>
            <a:ext cx="9253327" cy="472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2151273" y="190500"/>
            <a:ext cx="9253327" cy="564116"/>
          </a:xfrm>
        </p:spPr>
        <p:txBody>
          <a:bodyPr/>
          <a:lstStyle/>
          <a:p>
            <a:r>
              <a:rPr lang="en-US" dirty="0"/>
              <a:t>TITLE</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E24BB1F1-8022-4354-8779-D94DFB73C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379219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Bar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DA7F-427C-4149-B8B0-5ED1203BE02C}"/>
              </a:ext>
            </a:extLst>
          </p:cNvPr>
          <p:cNvSpPr/>
          <p:nvPr userDrawn="1"/>
        </p:nvSpPr>
        <p:spPr>
          <a:xfrm>
            <a:off x="0" y="0"/>
            <a:ext cx="9898218" cy="6556375"/>
          </a:xfrm>
          <a:prstGeom prst="rect">
            <a:avLst/>
          </a:prstGeom>
          <a:solidFill>
            <a:srgbClr val="EDEDED">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ject 11">
            <a:extLst>
              <a:ext uri="{FF2B5EF4-FFF2-40B4-BE49-F238E27FC236}">
                <a16:creationId xmlns:a16="http://schemas.microsoft.com/office/drawing/2014/main" id="{98ABBF1F-A8C7-4F48-86DB-EDA8600A0095}"/>
              </a:ext>
            </a:extLst>
          </p:cNvPr>
          <p:cNvSpPr/>
          <p:nvPr userDrawn="1"/>
        </p:nvSpPr>
        <p:spPr>
          <a:xfrm>
            <a:off x="0" y="836613"/>
            <a:ext cx="9898218" cy="61331"/>
          </a:xfrm>
          <a:custGeom>
            <a:avLst/>
            <a:gdLst/>
            <a:ahLst/>
            <a:cxnLst/>
            <a:rect l="l" t="t" r="r" b="b"/>
            <a:pathLst>
              <a:path w="7596505">
                <a:moveTo>
                  <a:pt x="0" y="0"/>
                </a:moveTo>
                <a:lnTo>
                  <a:pt x="7596352" y="0"/>
                </a:lnTo>
              </a:path>
            </a:pathLst>
          </a:custGeom>
          <a:ln w="17068">
            <a:solidFill>
              <a:schemeClr val="accent1"/>
            </a:solidFill>
          </a:ln>
        </p:spPr>
        <p:txBody>
          <a:bodyPr wrap="square" lIns="0" tIns="0" rIns="0" bIns="0" rtlCol="0"/>
          <a:lstStyle/>
          <a:p>
            <a:endParaRPr dirty="0"/>
          </a:p>
        </p:txBody>
      </p:sp>
      <p:sp>
        <p:nvSpPr>
          <p:cNvPr id="14" name="Slide Number Placeholder 4">
            <a:extLst>
              <a:ext uri="{FF2B5EF4-FFF2-40B4-BE49-F238E27FC236}">
                <a16:creationId xmlns:a16="http://schemas.microsoft.com/office/drawing/2014/main" id="{21E930FA-1C6F-43FE-849C-2BC859A6AA9A}"/>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chemeClr val="bg1"/>
                </a:solidFill>
              </a:rPr>
              <a:pPr/>
              <a:t>‹#›</a:t>
            </a:fld>
            <a:endParaRPr lang="en-US" dirty="0">
              <a:solidFill>
                <a:schemeClr val="bg1"/>
              </a:solidFill>
            </a:endParaRPr>
          </a:p>
        </p:txBody>
      </p:sp>
      <p:sp>
        <p:nvSpPr>
          <p:cNvPr id="15" name="Text Placeholder 2">
            <a:extLst>
              <a:ext uri="{FF2B5EF4-FFF2-40B4-BE49-F238E27FC236}">
                <a16:creationId xmlns:a16="http://schemas.microsoft.com/office/drawing/2014/main" id="{A2E7020E-E026-4894-B5B9-FC04267465E3}"/>
              </a:ext>
            </a:extLst>
          </p:cNvPr>
          <p:cNvSpPr>
            <a:spLocks noGrp="1"/>
          </p:cNvSpPr>
          <p:nvPr>
            <p:ph type="body" sz="quarter" idx="10"/>
          </p:nvPr>
        </p:nvSpPr>
        <p:spPr>
          <a:xfrm>
            <a:off x="355966" y="1230313"/>
            <a:ext cx="9253327" cy="472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3">
            <a:extLst>
              <a:ext uri="{FF2B5EF4-FFF2-40B4-BE49-F238E27FC236}">
                <a16:creationId xmlns:a16="http://schemas.microsoft.com/office/drawing/2014/main" id="{26E5C774-292B-4ACA-83AF-F5E4599CA28B}"/>
              </a:ext>
            </a:extLst>
          </p:cNvPr>
          <p:cNvSpPr>
            <a:spLocks noGrp="1"/>
          </p:cNvSpPr>
          <p:nvPr>
            <p:ph type="title" hasCustomPrompt="1"/>
          </p:nvPr>
        </p:nvSpPr>
        <p:spPr>
          <a:xfrm>
            <a:off x="355966" y="190500"/>
            <a:ext cx="9253327" cy="564116"/>
          </a:xfrm>
        </p:spPr>
        <p:txBody>
          <a:bodyPr/>
          <a:lstStyle/>
          <a:p>
            <a:r>
              <a:rPr lang="en-US" dirty="0"/>
              <a:t>TITLE</a:t>
            </a:r>
            <a:endParaRPr lang="en-GB" dirty="0"/>
          </a:p>
        </p:txBody>
      </p:sp>
      <p:pic>
        <p:nvPicPr>
          <p:cNvPr id="8" name="Picture 7" descr="A close up of a sign&#10;&#10;Description automatically generated">
            <a:extLst>
              <a:ext uri="{FF2B5EF4-FFF2-40B4-BE49-F238E27FC236}">
                <a16:creationId xmlns:a16="http://schemas.microsoft.com/office/drawing/2014/main" id="{CEE3BA63-F930-48CC-9113-107C873032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143199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1693526" cy="6556376"/>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89020"/>
            </a:srgbClr>
          </a:solidFill>
        </p:spPr>
        <p:txBody>
          <a:bodyPr wrap="square" lIns="0" tIns="0" rIns="0" bIns="0" rtlCol="0"/>
          <a:lstStyle/>
          <a:p>
            <a:endParaRPr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52214"/>
            <a:ext cx="11693525" cy="45719"/>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04801" y="190500"/>
            <a:ext cx="11099800" cy="564116"/>
          </a:xfrm>
        </p:spPr>
        <p:txBody>
          <a:bodyPr/>
          <a:lstStyle>
            <a:lvl1pPr algn="ctr">
              <a:defRPr/>
            </a:lvl1pPr>
          </a:lstStyle>
          <a:p>
            <a:r>
              <a:rPr lang="en-US" dirty="0"/>
              <a:t>TITLE</a:t>
            </a:r>
            <a:endParaRPr lang="en-GB" dirty="0"/>
          </a:p>
        </p:txBody>
      </p:sp>
      <p:sp>
        <p:nvSpPr>
          <p:cNvPr id="49" name="Content Placeholder 2">
            <a:extLst>
              <a:ext uri="{FF2B5EF4-FFF2-40B4-BE49-F238E27FC236}">
                <a16:creationId xmlns:a16="http://schemas.microsoft.com/office/drawing/2014/main" id="{B8FB8A6E-DC90-408B-A7B2-7DA2C76980D5}"/>
              </a:ext>
            </a:extLst>
          </p:cNvPr>
          <p:cNvSpPr>
            <a:spLocks noGrp="1"/>
          </p:cNvSpPr>
          <p:nvPr>
            <p:ph sz="half" idx="1"/>
          </p:nvPr>
        </p:nvSpPr>
        <p:spPr>
          <a:xfrm>
            <a:off x="304800" y="1230314"/>
            <a:ext cx="5381625" cy="424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Content Placeholder 3">
            <a:extLst>
              <a:ext uri="{FF2B5EF4-FFF2-40B4-BE49-F238E27FC236}">
                <a16:creationId xmlns:a16="http://schemas.microsoft.com/office/drawing/2014/main" id="{D2E319B7-7800-47BA-857B-4C7FD56743E7}"/>
              </a:ext>
            </a:extLst>
          </p:cNvPr>
          <p:cNvSpPr>
            <a:spLocks noGrp="1"/>
          </p:cNvSpPr>
          <p:nvPr>
            <p:ph sz="half" idx="2"/>
          </p:nvPr>
        </p:nvSpPr>
        <p:spPr>
          <a:xfrm>
            <a:off x="6007100" y="1230314"/>
            <a:ext cx="5397500" cy="424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sign&#10;&#10;Description automatically generated">
            <a:extLst>
              <a:ext uri="{FF2B5EF4-FFF2-40B4-BE49-F238E27FC236}">
                <a16:creationId xmlns:a16="http://schemas.microsoft.com/office/drawing/2014/main" id="{65FB0BE8-D911-4438-84C4-5730C880DD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18216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7715DCA-0767-4CE8-AA0B-15AFEF6D86AB}"/>
              </a:ext>
            </a:extLst>
          </p:cNvPr>
          <p:cNvSpPr/>
          <p:nvPr userDrawn="1"/>
        </p:nvSpPr>
        <p:spPr>
          <a:xfrm>
            <a:off x="-1" y="1"/>
            <a:ext cx="11693526" cy="6581004"/>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89020"/>
            </a:srgbClr>
          </a:solidFill>
        </p:spPr>
        <p:txBody>
          <a:bodyPr wrap="square" lIns="0" tIns="0" rIns="0" bIns="0" rtlCol="0"/>
          <a:lstStyle/>
          <a:p>
            <a:endParaRPr dirty="0"/>
          </a:p>
        </p:txBody>
      </p:sp>
      <p:sp>
        <p:nvSpPr>
          <p:cNvPr id="33" name="object 31">
            <a:extLst>
              <a:ext uri="{FF2B5EF4-FFF2-40B4-BE49-F238E27FC236}">
                <a16:creationId xmlns:a16="http://schemas.microsoft.com/office/drawing/2014/main" id="{8A2C3DEA-B27E-42A6-AD23-BEC82B363F39}"/>
              </a:ext>
            </a:extLst>
          </p:cNvPr>
          <p:cNvSpPr/>
          <p:nvPr userDrawn="1"/>
        </p:nvSpPr>
        <p:spPr>
          <a:xfrm flipV="1">
            <a:off x="-1" y="852214"/>
            <a:ext cx="11693525" cy="45719"/>
          </a:xfrm>
          <a:custGeom>
            <a:avLst/>
            <a:gdLst/>
            <a:ahLst/>
            <a:cxnLst/>
            <a:rect l="l" t="t" r="r" b="b"/>
            <a:pathLst>
              <a:path w="11130280">
                <a:moveTo>
                  <a:pt x="0" y="0"/>
                </a:moveTo>
                <a:lnTo>
                  <a:pt x="11129759" y="0"/>
                </a:lnTo>
              </a:path>
            </a:pathLst>
          </a:custGeom>
          <a:ln w="14668">
            <a:solidFill>
              <a:schemeClr val="accent1"/>
            </a:solidFill>
          </a:ln>
        </p:spPr>
        <p:txBody>
          <a:bodyPr wrap="square" lIns="0" tIns="0" rIns="0" bIns="0" rtlCol="0"/>
          <a:lstStyle/>
          <a:p>
            <a:endParaRPr/>
          </a:p>
        </p:txBody>
      </p:sp>
      <p:sp>
        <p:nvSpPr>
          <p:cNvPr id="45" name="Slide Number Placeholder 4">
            <a:extLst>
              <a:ext uri="{FF2B5EF4-FFF2-40B4-BE49-F238E27FC236}">
                <a16:creationId xmlns:a16="http://schemas.microsoft.com/office/drawing/2014/main" id="{59F2774E-2BE6-40AD-BA3E-87DFF349ED4B}"/>
              </a:ext>
            </a:extLst>
          </p:cNvPr>
          <p:cNvSpPr txBox="1">
            <a:spLocks/>
          </p:cNvSpPr>
          <p:nvPr userDrawn="1"/>
        </p:nvSpPr>
        <p:spPr>
          <a:xfrm>
            <a:off x="8792093" y="6076789"/>
            <a:ext cx="2631043" cy="349066"/>
          </a:xfrm>
          <a:prstGeom prst="rect">
            <a:avLst/>
          </a:prstGeom>
        </p:spPr>
        <p:txBody>
          <a:bodyPr vert="horz" lIns="91440" tIns="45720" rIns="91440" bIns="45720" rtlCol="0" anchor="ctr"/>
          <a:lstStyle>
            <a:defPPr>
              <a:defRPr lang="en-US"/>
            </a:defPPr>
            <a:lvl1pPr marL="0" algn="r" defTabSz="457200" rtl="0" eaLnBrk="1" latinLnBrk="0" hangingPunct="1">
              <a:defRPr sz="1147"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46" name="Title 3">
            <a:extLst>
              <a:ext uri="{FF2B5EF4-FFF2-40B4-BE49-F238E27FC236}">
                <a16:creationId xmlns:a16="http://schemas.microsoft.com/office/drawing/2014/main" id="{70E3F0DF-0E9A-481B-ACFB-33A5163ED536}"/>
              </a:ext>
            </a:extLst>
          </p:cNvPr>
          <p:cNvSpPr>
            <a:spLocks noGrp="1"/>
          </p:cNvSpPr>
          <p:nvPr>
            <p:ph type="title" hasCustomPrompt="1"/>
          </p:nvPr>
        </p:nvSpPr>
        <p:spPr>
          <a:xfrm>
            <a:off x="304801" y="190500"/>
            <a:ext cx="11099800" cy="564116"/>
          </a:xfrm>
        </p:spPr>
        <p:txBody>
          <a:bodyPr/>
          <a:lstStyle>
            <a:lvl1pPr algn="ctr">
              <a:defRPr>
                <a:solidFill>
                  <a:schemeClr val="accent1"/>
                </a:solidFill>
              </a:defRPr>
            </a:lvl1pPr>
          </a:lstStyle>
          <a:p>
            <a:r>
              <a:rPr lang="en-US" dirty="0"/>
              <a:t>TITLE</a:t>
            </a:r>
            <a:endParaRPr lang="en-GB" dirty="0"/>
          </a:p>
        </p:txBody>
      </p:sp>
      <p:pic>
        <p:nvPicPr>
          <p:cNvPr id="13" name="Picture 12" descr="A close up of a sign&#10;&#10;Description automatically generated">
            <a:extLst>
              <a:ext uri="{FF2B5EF4-FFF2-40B4-BE49-F238E27FC236}">
                <a16:creationId xmlns:a16="http://schemas.microsoft.com/office/drawing/2014/main" id="{C31C002E-C6D7-42BD-A5B9-DBF503DA0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301" y="5750189"/>
            <a:ext cx="1347118" cy="673559"/>
          </a:xfrm>
          <a:prstGeom prst="rect">
            <a:avLst/>
          </a:prstGeom>
        </p:spPr>
      </p:pic>
    </p:spTree>
    <p:extLst>
      <p:ext uri="{BB962C8B-B14F-4D97-AF65-F5344CB8AC3E}">
        <p14:creationId xmlns:p14="http://schemas.microsoft.com/office/powerpoint/2010/main" val="275106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object 3">
            <a:extLst>
              <a:ext uri="{FF2B5EF4-FFF2-40B4-BE49-F238E27FC236}">
                <a16:creationId xmlns:a16="http://schemas.microsoft.com/office/drawing/2014/main" id="{5E49C7D6-6109-4CED-895D-4E6A6B306DC0}"/>
              </a:ext>
            </a:extLst>
          </p:cNvPr>
          <p:cNvSpPr/>
          <p:nvPr userDrawn="1"/>
        </p:nvSpPr>
        <p:spPr>
          <a:xfrm>
            <a:off x="-1" y="-1"/>
            <a:ext cx="11693526" cy="6549255"/>
          </a:xfrm>
          <a:custGeom>
            <a:avLst/>
            <a:gdLst/>
            <a:ahLst/>
            <a:cxnLst/>
            <a:rect l="l" t="t" r="r" b="b"/>
            <a:pathLst>
              <a:path w="11130280" h="6233795">
                <a:moveTo>
                  <a:pt x="0" y="6233756"/>
                </a:moveTo>
                <a:lnTo>
                  <a:pt x="11129759" y="6233756"/>
                </a:lnTo>
                <a:lnTo>
                  <a:pt x="11129759" y="0"/>
                </a:lnTo>
                <a:lnTo>
                  <a:pt x="0" y="0"/>
                </a:lnTo>
                <a:lnTo>
                  <a:pt x="0" y="6233756"/>
                </a:lnTo>
                <a:close/>
              </a:path>
            </a:pathLst>
          </a:custGeom>
          <a:solidFill>
            <a:srgbClr val="EDEDED">
              <a:alpha val="34902"/>
            </a:srgbClr>
          </a:solidFill>
        </p:spPr>
        <p:txBody>
          <a:bodyPr wrap="square" lIns="0" tIns="0" rIns="0" bIns="0" rtlCol="0"/>
          <a:lstStyle/>
          <a:p>
            <a:endParaRPr sz="100" dirty="0"/>
          </a:p>
        </p:txBody>
      </p:sp>
      <p:sp>
        <p:nvSpPr>
          <p:cNvPr id="3" name="Text Placeholder 2">
            <a:extLst>
              <a:ext uri="{FF2B5EF4-FFF2-40B4-BE49-F238E27FC236}">
                <a16:creationId xmlns:a16="http://schemas.microsoft.com/office/drawing/2014/main" id="{3CF57544-39DA-4B20-A1FE-27834C634BFF}"/>
              </a:ext>
            </a:extLst>
          </p:cNvPr>
          <p:cNvSpPr>
            <a:spLocks noGrp="1"/>
          </p:cNvSpPr>
          <p:nvPr>
            <p:ph type="body" sz="quarter" idx="10" hasCustomPrompt="1"/>
          </p:nvPr>
        </p:nvSpPr>
        <p:spPr>
          <a:xfrm>
            <a:off x="631498" y="1592494"/>
            <a:ext cx="5978525" cy="1124454"/>
          </a:xfrm>
        </p:spPr>
        <p:txBody>
          <a:bodyPr anchor="b" anchorCtr="0">
            <a:noAutofit/>
          </a:bodyPr>
          <a:lstStyle>
            <a:lvl1pPr marL="0" indent="0">
              <a:buNone/>
              <a:defRPr sz="39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 Sections</a:t>
            </a:r>
          </a:p>
        </p:txBody>
      </p:sp>
      <p:cxnSp>
        <p:nvCxnSpPr>
          <p:cNvPr id="4" name="Straight Connector 3">
            <a:extLst>
              <a:ext uri="{FF2B5EF4-FFF2-40B4-BE49-F238E27FC236}">
                <a16:creationId xmlns:a16="http://schemas.microsoft.com/office/drawing/2014/main" id="{8E493488-D50A-489A-9A52-D434A2FBF97B}"/>
              </a:ext>
            </a:extLst>
          </p:cNvPr>
          <p:cNvCxnSpPr/>
          <p:nvPr userDrawn="1"/>
        </p:nvCxnSpPr>
        <p:spPr>
          <a:xfrm>
            <a:off x="631498" y="2907587"/>
            <a:ext cx="173155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A82A9AA-7EC9-46BB-8FB0-7207BF2A31AD}"/>
              </a:ext>
            </a:extLst>
          </p:cNvPr>
          <p:cNvSpPr>
            <a:spLocks noGrp="1"/>
          </p:cNvSpPr>
          <p:nvPr>
            <p:ph type="body" sz="quarter" idx="11" hasCustomPrompt="1"/>
          </p:nvPr>
        </p:nvSpPr>
        <p:spPr>
          <a:xfrm>
            <a:off x="631825" y="3103562"/>
            <a:ext cx="5978198" cy="8827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Further Information</a:t>
            </a:r>
            <a:endParaRPr lang="en-GB" dirty="0"/>
          </a:p>
        </p:txBody>
      </p:sp>
      <p:pic>
        <p:nvPicPr>
          <p:cNvPr id="17" name="Picture 16" descr="A picture containing object, drawing, light&#10;&#10;Description automatically generated">
            <a:extLst>
              <a:ext uri="{FF2B5EF4-FFF2-40B4-BE49-F238E27FC236}">
                <a16:creationId xmlns:a16="http://schemas.microsoft.com/office/drawing/2014/main" id="{C1D5E1FA-993C-483F-A246-3EB6793B27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208" y="5812983"/>
            <a:ext cx="1192737" cy="492866"/>
          </a:xfrm>
          <a:prstGeom prst="rect">
            <a:avLst/>
          </a:prstGeom>
        </p:spPr>
      </p:pic>
    </p:spTree>
    <p:extLst>
      <p:ext uri="{BB962C8B-B14F-4D97-AF65-F5344CB8AC3E}">
        <p14:creationId xmlns:p14="http://schemas.microsoft.com/office/powerpoint/2010/main" val="305927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930" y="349067"/>
            <a:ext cx="10085665" cy="12672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3930" y="1745331"/>
            <a:ext cx="10085665" cy="4159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258552" y="6076789"/>
            <a:ext cx="2631043" cy="349066"/>
          </a:xfrm>
          <a:prstGeom prst="rect">
            <a:avLst/>
          </a:prstGeom>
        </p:spPr>
        <p:txBody>
          <a:bodyPr vert="horz" lIns="91440" tIns="45720" rIns="91440" bIns="45720" rtlCol="0" anchor="ctr"/>
          <a:lstStyle>
            <a:lvl1pPr algn="r">
              <a:defRPr sz="1147">
                <a:solidFill>
                  <a:schemeClr val="accent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67520059"/>
      </p:ext>
    </p:extLst>
  </p:cSld>
  <p:clrMap bg1="lt1" tx1="dk1" bg2="lt2" tx2="dk2" accent1="accent1" accent2="accent2" accent3="accent3" accent4="accent4" accent5="accent5" accent6="accent6" hlink="hlink" folHlink="folHlink"/>
  <p:sldLayoutIdLst>
    <p:sldLayoutId id="2147483667" r:id="rId1"/>
    <p:sldLayoutId id="2147483676" r:id="rId2"/>
    <p:sldLayoutId id="2147483657" r:id="rId3"/>
    <p:sldLayoutId id="2147483669" r:id="rId4"/>
    <p:sldLayoutId id="2147483671" r:id="rId5"/>
    <p:sldLayoutId id="2147483672" r:id="rId6"/>
    <p:sldLayoutId id="2147483670" r:id="rId7"/>
    <p:sldLayoutId id="2147483675" r:id="rId8"/>
    <p:sldLayoutId id="2147483673" r:id="rId9"/>
    <p:sldLayoutId id="2147483684" r:id="rId10"/>
  </p:sldLayoutIdLst>
  <p:txStyles>
    <p:titleStyle>
      <a:lvl1pPr algn="l" defTabSz="874166" rtl="0" eaLnBrk="1" latinLnBrk="0" hangingPunct="1">
        <a:lnSpc>
          <a:spcPct val="90000"/>
        </a:lnSpc>
        <a:spcBef>
          <a:spcPct val="0"/>
        </a:spcBef>
        <a:buNone/>
        <a:defRPr sz="4206" kern="1200" cap="all" baseline="0">
          <a:solidFill>
            <a:schemeClr val="accent1"/>
          </a:solidFill>
          <a:latin typeface="+mj-lt"/>
          <a:ea typeface="+mj-ea"/>
          <a:cs typeface="+mj-cs"/>
        </a:defRPr>
      </a:lvl1pPr>
    </p:titleStyle>
    <p:bodyStyle>
      <a:lvl1pPr marL="218542" indent="-218542" algn="l" defTabSz="874166" rtl="0" eaLnBrk="1" latinLnBrk="0" hangingPunct="1">
        <a:lnSpc>
          <a:spcPct val="90000"/>
        </a:lnSpc>
        <a:spcBef>
          <a:spcPts val="956"/>
        </a:spcBef>
        <a:buFont typeface="Arial" panose="020B0604020202020204" pitchFamily="34" charset="0"/>
        <a:buChar char="•"/>
        <a:defRPr sz="2000" kern="1200">
          <a:solidFill>
            <a:schemeClr val="tx1"/>
          </a:solidFill>
          <a:latin typeface="+mn-lt"/>
          <a:ea typeface="+mn-ea"/>
          <a:cs typeface="+mn-cs"/>
        </a:defRPr>
      </a:lvl1pPr>
      <a:lvl2pPr marL="655625"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2pPr>
      <a:lvl3pPr marL="1092708"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3pPr>
      <a:lvl4pPr marL="1529791"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4pPr>
      <a:lvl5pPr marL="1966874"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5pPr>
      <a:lvl6pPr marL="2403958"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041"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8124"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5207"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p:bodyStyle>
    <p:otherStyle>
      <a:defPPr>
        <a:defRPr lang="en-US"/>
      </a:defPPr>
      <a:lvl1pPr marL="0" algn="l" defTabSz="874166" rtl="0" eaLnBrk="1" latinLnBrk="0" hangingPunct="1">
        <a:defRPr sz="1721" kern="1200">
          <a:solidFill>
            <a:schemeClr val="tx1"/>
          </a:solidFill>
          <a:latin typeface="+mn-lt"/>
          <a:ea typeface="+mn-ea"/>
          <a:cs typeface="+mn-cs"/>
        </a:defRPr>
      </a:lvl1pPr>
      <a:lvl2pPr marL="437083" algn="l" defTabSz="874166" rtl="0" eaLnBrk="1" latinLnBrk="0" hangingPunct="1">
        <a:defRPr sz="1721" kern="1200">
          <a:solidFill>
            <a:schemeClr val="tx1"/>
          </a:solidFill>
          <a:latin typeface="+mn-lt"/>
          <a:ea typeface="+mn-ea"/>
          <a:cs typeface="+mn-cs"/>
        </a:defRPr>
      </a:lvl2pPr>
      <a:lvl3pPr marL="874166" algn="l" defTabSz="874166" rtl="0" eaLnBrk="1" latinLnBrk="0" hangingPunct="1">
        <a:defRPr sz="1721" kern="1200">
          <a:solidFill>
            <a:schemeClr val="tx1"/>
          </a:solidFill>
          <a:latin typeface="+mn-lt"/>
          <a:ea typeface="+mn-ea"/>
          <a:cs typeface="+mn-cs"/>
        </a:defRPr>
      </a:lvl3pPr>
      <a:lvl4pPr marL="1311250" algn="l" defTabSz="874166" rtl="0" eaLnBrk="1" latinLnBrk="0" hangingPunct="1">
        <a:defRPr sz="1721" kern="1200">
          <a:solidFill>
            <a:schemeClr val="tx1"/>
          </a:solidFill>
          <a:latin typeface="+mn-lt"/>
          <a:ea typeface="+mn-ea"/>
          <a:cs typeface="+mn-cs"/>
        </a:defRPr>
      </a:lvl4pPr>
      <a:lvl5pPr marL="1748333" algn="l" defTabSz="874166" rtl="0" eaLnBrk="1" latinLnBrk="0" hangingPunct="1">
        <a:defRPr sz="1721" kern="1200">
          <a:solidFill>
            <a:schemeClr val="tx1"/>
          </a:solidFill>
          <a:latin typeface="+mn-lt"/>
          <a:ea typeface="+mn-ea"/>
          <a:cs typeface="+mn-cs"/>
        </a:defRPr>
      </a:lvl5pPr>
      <a:lvl6pPr marL="2185416" algn="l" defTabSz="874166" rtl="0" eaLnBrk="1" latinLnBrk="0" hangingPunct="1">
        <a:defRPr sz="1721" kern="1200">
          <a:solidFill>
            <a:schemeClr val="tx1"/>
          </a:solidFill>
          <a:latin typeface="+mn-lt"/>
          <a:ea typeface="+mn-ea"/>
          <a:cs typeface="+mn-cs"/>
        </a:defRPr>
      </a:lvl6pPr>
      <a:lvl7pPr marL="2622499" algn="l" defTabSz="874166" rtl="0" eaLnBrk="1" latinLnBrk="0" hangingPunct="1">
        <a:defRPr sz="1721" kern="1200">
          <a:solidFill>
            <a:schemeClr val="tx1"/>
          </a:solidFill>
          <a:latin typeface="+mn-lt"/>
          <a:ea typeface="+mn-ea"/>
          <a:cs typeface="+mn-cs"/>
        </a:defRPr>
      </a:lvl7pPr>
      <a:lvl8pPr marL="3059582" algn="l" defTabSz="874166" rtl="0" eaLnBrk="1" latinLnBrk="0" hangingPunct="1">
        <a:defRPr sz="1721" kern="1200">
          <a:solidFill>
            <a:schemeClr val="tx1"/>
          </a:solidFill>
          <a:latin typeface="+mn-lt"/>
          <a:ea typeface="+mn-ea"/>
          <a:cs typeface="+mn-cs"/>
        </a:defRPr>
      </a:lvl8pPr>
      <a:lvl9pPr marL="3496666" algn="l" defTabSz="874166" rtl="0" eaLnBrk="1" latinLnBrk="0" hangingPunct="1">
        <a:defRPr sz="172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930" y="349067"/>
            <a:ext cx="10085665" cy="12672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3930" y="1745331"/>
            <a:ext cx="10085665" cy="41599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58552" y="6076789"/>
            <a:ext cx="2631043" cy="349066"/>
          </a:xfrm>
          <a:prstGeom prst="rect">
            <a:avLst/>
          </a:prstGeom>
        </p:spPr>
        <p:txBody>
          <a:bodyPr vert="horz" lIns="91440" tIns="45720" rIns="91440" bIns="45720" rtlCol="0" anchor="ctr"/>
          <a:lstStyle>
            <a:lvl1pPr algn="r">
              <a:defRPr sz="1147">
                <a:solidFill>
                  <a:schemeClr val="accent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765456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874166" rtl="0" eaLnBrk="1" latinLnBrk="0" hangingPunct="1">
        <a:lnSpc>
          <a:spcPct val="90000"/>
        </a:lnSpc>
        <a:spcBef>
          <a:spcPct val="0"/>
        </a:spcBef>
        <a:buNone/>
        <a:defRPr sz="4206" kern="1200" cap="all" baseline="0">
          <a:solidFill>
            <a:schemeClr val="accent1"/>
          </a:solidFill>
          <a:latin typeface="+mj-lt"/>
          <a:ea typeface="+mj-ea"/>
          <a:cs typeface="+mj-cs"/>
        </a:defRPr>
      </a:lvl1pPr>
    </p:titleStyle>
    <p:bodyStyle>
      <a:lvl1pPr marL="218542" indent="-218542" algn="l" defTabSz="874166" rtl="0" eaLnBrk="1" latinLnBrk="0" hangingPunct="1">
        <a:lnSpc>
          <a:spcPct val="90000"/>
        </a:lnSpc>
        <a:spcBef>
          <a:spcPts val="956"/>
        </a:spcBef>
        <a:buFont typeface="Arial" panose="020B0604020202020204" pitchFamily="34" charset="0"/>
        <a:buChar char="•"/>
        <a:defRPr sz="2000" kern="1200">
          <a:solidFill>
            <a:schemeClr val="tx1"/>
          </a:solidFill>
          <a:latin typeface="+mn-lt"/>
          <a:ea typeface="+mn-ea"/>
          <a:cs typeface="+mn-cs"/>
        </a:defRPr>
      </a:lvl1pPr>
      <a:lvl2pPr marL="655625"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2pPr>
      <a:lvl3pPr marL="1092708"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3pPr>
      <a:lvl4pPr marL="1529791"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4pPr>
      <a:lvl5pPr marL="1966874"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5pPr>
      <a:lvl6pPr marL="2403958"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041"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8124"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5207"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p:bodyStyle>
    <p:otherStyle>
      <a:defPPr>
        <a:defRPr lang="en-US"/>
      </a:defPPr>
      <a:lvl1pPr marL="0" algn="l" defTabSz="874166" rtl="0" eaLnBrk="1" latinLnBrk="0" hangingPunct="1">
        <a:defRPr sz="1721" kern="1200">
          <a:solidFill>
            <a:schemeClr val="tx1"/>
          </a:solidFill>
          <a:latin typeface="+mn-lt"/>
          <a:ea typeface="+mn-ea"/>
          <a:cs typeface="+mn-cs"/>
        </a:defRPr>
      </a:lvl1pPr>
      <a:lvl2pPr marL="437083" algn="l" defTabSz="874166" rtl="0" eaLnBrk="1" latinLnBrk="0" hangingPunct="1">
        <a:defRPr sz="1721" kern="1200">
          <a:solidFill>
            <a:schemeClr val="tx1"/>
          </a:solidFill>
          <a:latin typeface="+mn-lt"/>
          <a:ea typeface="+mn-ea"/>
          <a:cs typeface="+mn-cs"/>
        </a:defRPr>
      </a:lvl2pPr>
      <a:lvl3pPr marL="874166" algn="l" defTabSz="874166" rtl="0" eaLnBrk="1" latinLnBrk="0" hangingPunct="1">
        <a:defRPr sz="1721" kern="1200">
          <a:solidFill>
            <a:schemeClr val="tx1"/>
          </a:solidFill>
          <a:latin typeface="+mn-lt"/>
          <a:ea typeface="+mn-ea"/>
          <a:cs typeface="+mn-cs"/>
        </a:defRPr>
      </a:lvl3pPr>
      <a:lvl4pPr marL="1311250" algn="l" defTabSz="874166" rtl="0" eaLnBrk="1" latinLnBrk="0" hangingPunct="1">
        <a:defRPr sz="1721" kern="1200">
          <a:solidFill>
            <a:schemeClr val="tx1"/>
          </a:solidFill>
          <a:latin typeface="+mn-lt"/>
          <a:ea typeface="+mn-ea"/>
          <a:cs typeface="+mn-cs"/>
        </a:defRPr>
      </a:lvl4pPr>
      <a:lvl5pPr marL="1748333" algn="l" defTabSz="874166" rtl="0" eaLnBrk="1" latinLnBrk="0" hangingPunct="1">
        <a:defRPr sz="1721" kern="1200">
          <a:solidFill>
            <a:schemeClr val="tx1"/>
          </a:solidFill>
          <a:latin typeface="+mn-lt"/>
          <a:ea typeface="+mn-ea"/>
          <a:cs typeface="+mn-cs"/>
        </a:defRPr>
      </a:lvl5pPr>
      <a:lvl6pPr marL="2185416" algn="l" defTabSz="874166" rtl="0" eaLnBrk="1" latinLnBrk="0" hangingPunct="1">
        <a:defRPr sz="1721" kern="1200">
          <a:solidFill>
            <a:schemeClr val="tx1"/>
          </a:solidFill>
          <a:latin typeface="+mn-lt"/>
          <a:ea typeface="+mn-ea"/>
          <a:cs typeface="+mn-cs"/>
        </a:defRPr>
      </a:lvl6pPr>
      <a:lvl7pPr marL="2622499" algn="l" defTabSz="874166" rtl="0" eaLnBrk="1" latinLnBrk="0" hangingPunct="1">
        <a:defRPr sz="1721" kern="1200">
          <a:solidFill>
            <a:schemeClr val="tx1"/>
          </a:solidFill>
          <a:latin typeface="+mn-lt"/>
          <a:ea typeface="+mn-ea"/>
          <a:cs typeface="+mn-cs"/>
        </a:defRPr>
      </a:lvl7pPr>
      <a:lvl8pPr marL="3059582" algn="l" defTabSz="874166" rtl="0" eaLnBrk="1" latinLnBrk="0" hangingPunct="1">
        <a:defRPr sz="1721" kern="1200">
          <a:solidFill>
            <a:schemeClr val="tx1"/>
          </a:solidFill>
          <a:latin typeface="+mn-lt"/>
          <a:ea typeface="+mn-ea"/>
          <a:cs typeface="+mn-cs"/>
        </a:defRPr>
      </a:lvl8pPr>
      <a:lvl9pPr marL="3496666" algn="l" defTabSz="874166" rtl="0" eaLnBrk="1" latinLnBrk="0" hangingPunct="1">
        <a:defRPr sz="17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igt-unc.co.uk/igt138-performance-assurance-techniques-and-controls/" TargetMode="External"/><Relationship Id="rId2" Type="http://schemas.openxmlformats.org/officeDocument/2006/relationships/hyperlink" Target="https://www.gasgovernance.co.uk/sites/default/files/ggf/book/2021-07/Final%20Modification%20Report%200674%20v3.0.pdf"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xoserve.com/change/change-proposals/xrn-4795-amendments-to-the-parr-520a-reporting/" TargetMode="Externa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8F0B3C22-4CBD-4412-8E62-812EA6FF6662}"/>
              </a:ext>
            </a:extLst>
          </p:cNvPr>
          <p:cNvSpPr>
            <a:spLocks noGrp="1"/>
          </p:cNvSpPr>
          <p:nvPr>
            <p:ph type="body" sz="quarter" idx="10"/>
          </p:nvPr>
        </p:nvSpPr>
        <p:spPr/>
        <p:txBody>
          <a:bodyPr>
            <a:normAutofit/>
          </a:bodyPr>
          <a:lstStyle/>
          <a:p>
            <a:r>
              <a:rPr lang="en-GB" dirty="0"/>
              <a:t>PAC Strategic Workshop #1</a:t>
            </a:r>
          </a:p>
        </p:txBody>
      </p:sp>
      <p:sp>
        <p:nvSpPr>
          <p:cNvPr id="27" name="Text Placeholder 26">
            <a:extLst>
              <a:ext uri="{FF2B5EF4-FFF2-40B4-BE49-F238E27FC236}">
                <a16:creationId xmlns:a16="http://schemas.microsoft.com/office/drawing/2014/main" id="{E7D460CD-F8A2-43C4-85A5-B9CD5AD4447F}"/>
              </a:ext>
            </a:extLst>
          </p:cNvPr>
          <p:cNvSpPr>
            <a:spLocks noGrp="1"/>
          </p:cNvSpPr>
          <p:nvPr>
            <p:ph type="body" sz="quarter" idx="11"/>
          </p:nvPr>
        </p:nvSpPr>
        <p:spPr/>
        <p:txBody>
          <a:bodyPr/>
          <a:lstStyle/>
          <a:p>
            <a:r>
              <a:rPr lang="en-GB" dirty="0"/>
              <a:t>26</a:t>
            </a:r>
            <a:r>
              <a:rPr lang="en-GB" baseline="30000" dirty="0"/>
              <a:t>th</a:t>
            </a:r>
            <a:r>
              <a:rPr lang="en-GB" dirty="0"/>
              <a:t> January 2021</a:t>
            </a:r>
          </a:p>
        </p:txBody>
      </p:sp>
      <p:sp>
        <p:nvSpPr>
          <p:cNvPr id="28" name="Text Placeholder 27">
            <a:extLst>
              <a:ext uri="{FF2B5EF4-FFF2-40B4-BE49-F238E27FC236}">
                <a16:creationId xmlns:a16="http://schemas.microsoft.com/office/drawing/2014/main" id="{BBC451FB-3C24-4D98-8470-312362AA5AE0}"/>
              </a:ext>
            </a:extLst>
          </p:cNvPr>
          <p:cNvSpPr>
            <a:spLocks noGrp="1"/>
          </p:cNvSpPr>
          <p:nvPr>
            <p:ph type="body" sz="quarter" idx="12"/>
          </p:nvPr>
        </p:nvSpPr>
        <p:spPr/>
        <p:txBody>
          <a:bodyPr/>
          <a:lstStyle/>
          <a:p>
            <a:r>
              <a:rPr lang="en-GB" dirty="0"/>
              <a:t>Rachel Clarke</a:t>
            </a:r>
          </a:p>
        </p:txBody>
      </p:sp>
    </p:spTree>
    <p:extLst>
      <p:ext uri="{BB962C8B-B14F-4D97-AF65-F5344CB8AC3E}">
        <p14:creationId xmlns:p14="http://schemas.microsoft.com/office/powerpoint/2010/main" val="318085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CF0BFE-4F8C-4CD1-9FCF-5735CC34ADCA}"/>
              </a:ext>
            </a:extLst>
          </p:cNvPr>
          <p:cNvSpPr>
            <a:spLocks noGrp="1"/>
          </p:cNvSpPr>
          <p:nvPr>
            <p:ph type="body" sz="quarter" idx="10"/>
          </p:nvPr>
        </p:nvSpPr>
        <p:spPr/>
        <p:txBody>
          <a:bodyPr/>
          <a:lstStyle/>
          <a:p>
            <a:r>
              <a:rPr lang="en-GB" dirty="0"/>
              <a:t>What does good look like?</a:t>
            </a:r>
          </a:p>
        </p:txBody>
      </p:sp>
      <p:sp>
        <p:nvSpPr>
          <p:cNvPr id="7" name="TextBox 6">
            <a:extLst>
              <a:ext uri="{FF2B5EF4-FFF2-40B4-BE49-F238E27FC236}">
                <a16:creationId xmlns:a16="http://schemas.microsoft.com/office/drawing/2014/main" id="{4B6A3B33-08D5-43EE-9D6C-BA2D2A099586}"/>
              </a:ext>
            </a:extLst>
          </p:cNvPr>
          <p:cNvSpPr txBox="1"/>
          <p:nvPr/>
        </p:nvSpPr>
        <p:spPr>
          <a:xfrm>
            <a:off x="447261" y="3278187"/>
            <a:ext cx="7245626" cy="646331"/>
          </a:xfrm>
          <a:prstGeom prst="rect">
            <a:avLst/>
          </a:prstGeom>
          <a:noFill/>
        </p:spPr>
        <p:txBody>
          <a:bodyPr wrap="square">
            <a:spAutoFit/>
          </a:bodyPr>
          <a:lstStyle/>
          <a:p>
            <a:pPr defTabSz="874166">
              <a:lnSpc>
                <a:spcPct val="90000"/>
              </a:lnSpc>
              <a:spcBef>
                <a:spcPts val="956"/>
              </a:spcBef>
            </a:pPr>
            <a:r>
              <a:rPr lang="en-GB" sz="2000" i="1" dirty="0">
                <a:solidFill>
                  <a:schemeClr val="bg1"/>
                </a:solidFill>
              </a:rPr>
              <a:t>To discuss current UNC target levels, measurable successes of the regime and the potential impacts of UNC674.</a:t>
            </a:r>
          </a:p>
        </p:txBody>
      </p:sp>
    </p:spTree>
    <p:extLst>
      <p:ext uri="{BB962C8B-B14F-4D97-AF65-F5344CB8AC3E}">
        <p14:creationId xmlns:p14="http://schemas.microsoft.com/office/powerpoint/2010/main" val="386339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D63773-B328-49EB-85B5-0E93A90F0224}"/>
              </a:ext>
            </a:extLst>
          </p:cNvPr>
          <p:cNvSpPr>
            <a:spLocks noGrp="1"/>
          </p:cNvSpPr>
          <p:nvPr>
            <p:ph type="body" sz="quarter" idx="10"/>
          </p:nvPr>
        </p:nvSpPr>
        <p:spPr>
          <a:xfrm>
            <a:off x="2686471" y="1049154"/>
            <a:ext cx="8621877" cy="2991149"/>
          </a:xfrm>
        </p:spPr>
        <p:txBody>
          <a:bodyPr>
            <a:normAutofit/>
          </a:bodyPr>
          <a:lstStyle/>
          <a:p>
            <a:pPr marL="0" indent="0" algn="ctr">
              <a:buNone/>
            </a:pPr>
            <a:r>
              <a:rPr lang="en-US" b="1" dirty="0">
                <a:solidFill>
                  <a:srgbClr val="92D050"/>
                </a:solidFill>
              </a:rPr>
              <a:t>For Discussion</a:t>
            </a:r>
          </a:p>
          <a:p>
            <a:pPr marL="0" indent="0">
              <a:buNone/>
            </a:pPr>
            <a:r>
              <a:rPr lang="en-GB" sz="1600" i="1" dirty="0"/>
              <a:t>To discuss current UNC target levels, measurable successes of the regime and the potential impacts of UNC674.</a:t>
            </a:r>
          </a:p>
          <a:p>
            <a:pPr marL="0" indent="0">
              <a:buNone/>
            </a:pPr>
            <a:endParaRPr lang="en-GB" i="1" dirty="0"/>
          </a:p>
          <a:p>
            <a:pPr marL="0" indent="0">
              <a:buNone/>
            </a:pPr>
            <a:endParaRPr lang="en-GB" i="1" dirty="0"/>
          </a:p>
          <a:p>
            <a:pPr marL="0" indent="0">
              <a:buNone/>
            </a:pPr>
            <a:endParaRPr lang="en-GB" i="1" dirty="0"/>
          </a:p>
          <a:p>
            <a:pPr marL="0" indent="0" algn="ctr">
              <a:buNone/>
            </a:pPr>
            <a:r>
              <a:rPr lang="en-GB" sz="3600" b="1" dirty="0"/>
              <a:t>What is PAC here to do?</a:t>
            </a:r>
          </a:p>
        </p:txBody>
      </p:sp>
      <p:sp>
        <p:nvSpPr>
          <p:cNvPr id="3" name="Title 2">
            <a:extLst>
              <a:ext uri="{FF2B5EF4-FFF2-40B4-BE49-F238E27FC236}">
                <a16:creationId xmlns:a16="http://schemas.microsoft.com/office/drawing/2014/main" id="{55A54BFE-C6D2-4C9E-864C-8432781DB7E9}"/>
              </a:ext>
            </a:extLst>
          </p:cNvPr>
          <p:cNvSpPr>
            <a:spLocks noGrp="1"/>
          </p:cNvSpPr>
          <p:nvPr>
            <p:ph type="title"/>
          </p:nvPr>
        </p:nvSpPr>
        <p:spPr/>
        <p:txBody>
          <a:bodyPr>
            <a:normAutofit fontScale="90000"/>
          </a:bodyPr>
          <a:lstStyle/>
          <a:p>
            <a:r>
              <a:rPr lang="en-US" dirty="0"/>
              <a:t>What does good look like?</a:t>
            </a:r>
            <a:endParaRPr lang="en-GB" dirty="0"/>
          </a:p>
        </p:txBody>
      </p:sp>
    </p:spTree>
    <p:extLst>
      <p:ext uri="{BB962C8B-B14F-4D97-AF65-F5344CB8AC3E}">
        <p14:creationId xmlns:p14="http://schemas.microsoft.com/office/powerpoint/2010/main" val="48250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FE42467-27B6-41DF-AED9-98930A32A5B1}"/>
              </a:ext>
            </a:extLst>
          </p:cNvPr>
          <p:cNvSpPr>
            <a:spLocks noGrp="1"/>
          </p:cNvSpPr>
          <p:nvPr>
            <p:ph type="body" sz="quarter" idx="10"/>
          </p:nvPr>
        </p:nvSpPr>
        <p:spPr>
          <a:xfrm>
            <a:off x="2782723" y="933651"/>
            <a:ext cx="8621877" cy="5432224"/>
          </a:xfrm>
        </p:spPr>
        <p:txBody>
          <a:bodyPr/>
          <a:lstStyle/>
          <a:p>
            <a:pPr marL="0" indent="0" algn="ctr">
              <a:buNone/>
            </a:pPr>
            <a:r>
              <a:rPr lang="en-US" b="1" dirty="0">
                <a:solidFill>
                  <a:srgbClr val="92D050"/>
                </a:solidFill>
              </a:rPr>
              <a:t>For Discussion</a:t>
            </a:r>
          </a:p>
          <a:p>
            <a:pPr marL="0" indent="0">
              <a:buNone/>
            </a:pPr>
            <a:r>
              <a:rPr lang="en-GB" sz="1600" i="1" dirty="0"/>
              <a:t>To discuss current UNC target levels, measurable successes of the regime and the potential impacts of UNC674.</a:t>
            </a:r>
          </a:p>
          <a:p>
            <a:endParaRPr lang="en-GB" sz="1600" dirty="0"/>
          </a:p>
          <a:p>
            <a:r>
              <a:rPr lang="en-GB" sz="1800" dirty="0"/>
              <a:t>What are we trying to achieve?</a:t>
            </a:r>
          </a:p>
          <a:p>
            <a:endParaRPr lang="en-GB" sz="1800" dirty="0"/>
          </a:p>
          <a:p>
            <a:pPr marL="437083" lvl="1" indent="0">
              <a:buNone/>
            </a:pPr>
            <a:r>
              <a:rPr lang="en-GB" sz="2000" b="1" dirty="0"/>
              <a:t>Mission statement – To be instrumental in driving change for improved gas Settlement, taking industry along the journey.</a:t>
            </a:r>
          </a:p>
          <a:p>
            <a:pPr lvl="1"/>
            <a:endParaRPr lang="en-GB" sz="1600" b="1" dirty="0"/>
          </a:p>
          <a:p>
            <a:endParaRPr lang="en-GB" sz="1800" b="1" dirty="0">
              <a:solidFill>
                <a:schemeClr val="accent1"/>
              </a:solidFill>
              <a:latin typeface="Trebuchet MS" panose="020B0603020202020204" pitchFamily="34" charset="0"/>
            </a:endParaRPr>
          </a:p>
          <a:p>
            <a:pPr marL="0" indent="0">
              <a:buNone/>
            </a:pPr>
            <a:r>
              <a:rPr lang="en-GB" sz="1800" b="1" dirty="0">
                <a:solidFill>
                  <a:schemeClr val="accent1"/>
                </a:solidFill>
                <a:latin typeface="Trebuchet MS" panose="020B0603020202020204" pitchFamily="34" charset="0"/>
              </a:rPr>
              <a:t>Questions to answer;	</a:t>
            </a:r>
          </a:p>
          <a:p>
            <a:pPr lvl="1"/>
            <a:r>
              <a:rPr lang="en-GB" dirty="0"/>
              <a:t>How do we achieve this?</a:t>
            </a:r>
          </a:p>
          <a:p>
            <a:pPr lvl="1"/>
            <a:r>
              <a:rPr lang="en-GB" dirty="0"/>
              <a:t>How do we engage the industry?</a:t>
            </a:r>
          </a:p>
          <a:p>
            <a:pPr lvl="1"/>
            <a:r>
              <a:rPr lang="en-GB" dirty="0"/>
              <a:t>How are we instrumental?</a:t>
            </a:r>
          </a:p>
          <a:p>
            <a:pPr lvl="1"/>
            <a:r>
              <a:rPr lang="en-GB" dirty="0"/>
              <a:t>What do we need to do to drive change?</a:t>
            </a:r>
          </a:p>
          <a:p>
            <a:pPr lvl="1"/>
            <a:endParaRPr lang="en-GB" sz="1600" dirty="0"/>
          </a:p>
          <a:p>
            <a:pPr lvl="1"/>
            <a:endParaRPr lang="en-GB" sz="1600" b="1" dirty="0"/>
          </a:p>
          <a:p>
            <a:pPr lvl="1"/>
            <a:endParaRPr lang="en-GB" sz="1600" dirty="0"/>
          </a:p>
          <a:p>
            <a:endParaRPr lang="en-GB" sz="1800" dirty="0"/>
          </a:p>
        </p:txBody>
      </p:sp>
      <p:sp>
        <p:nvSpPr>
          <p:cNvPr id="10" name="Title 2">
            <a:extLst>
              <a:ext uri="{FF2B5EF4-FFF2-40B4-BE49-F238E27FC236}">
                <a16:creationId xmlns:a16="http://schemas.microsoft.com/office/drawing/2014/main" id="{198008B2-DCB3-4CC2-BB3A-805E799B7C90}"/>
              </a:ext>
            </a:extLst>
          </p:cNvPr>
          <p:cNvSpPr>
            <a:spLocks noGrp="1"/>
          </p:cNvSpPr>
          <p:nvPr>
            <p:ph type="title"/>
          </p:nvPr>
        </p:nvSpPr>
        <p:spPr>
          <a:xfrm>
            <a:off x="2782723" y="190500"/>
            <a:ext cx="8621877" cy="564116"/>
          </a:xfrm>
        </p:spPr>
        <p:txBody>
          <a:bodyPr>
            <a:normAutofit fontScale="90000"/>
          </a:bodyPr>
          <a:lstStyle/>
          <a:p>
            <a:r>
              <a:rPr lang="en-US" dirty="0"/>
              <a:t>What does good look like?</a:t>
            </a:r>
          </a:p>
        </p:txBody>
      </p:sp>
    </p:spTree>
    <p:extLst>
      <p:ext uri="{BB962C8B-B14F-4D97-AF65-F5344CB8AC3E}">
        <p14:creationId xmlns:p14="http://schemas.microsoft.com/office/powerpoint/2010/main" val="166725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FE42467-27B6-41DF-AED9-98930A32A5B1}"/>
              </a:ext>
            </a:extLst>
          </p:cNvPr>
          <p:cNvSpPr>
            <a:spLocks noGrp="1"/>
          </p:cNvSpPr>
          <p:nvPr>
            <p:ph type="body" sz="quarter" idx="10"/>
          </p:nvPr>
        </p:nvSpPr>
        <p:spPr>
          <a:xfrm>
            <a:off x="2494671" y="972151"/>
            <a:ext cx="8690591" cy="5515276"/>
          </a:xfrm>
        </p:spPr>
        <p:txBody>
          <a:bodyPr>
            <a:normAutofit/>
          </a:bodyPr>
          <a:lstStyle/>
          <a:p>
            <a:pPr marL="0" indent="0" algn="ctr">
              <a:buNone/>
            </a:pPr>
            <a:r>
              <a:rPr lang="en-US" b="1" dirty="0">
                <a:solidFill>
                  <a:srgbClr val="92D050"/>
                </a:solidFill>
              </a:rPr>
              <a:t>For Discussion</a:t>
            </a:r>
          </a:p>
          <a:p>
            <a:pPr marL="0" indent="0">
              <a:buNone/>
            </a:pPr>
            <a:r>
              <a:rPr lang="en-GB" sz="1600" i="1" dirty="0"/>
              <a:t>To discuss current UNC target levels, measurable successes of the regime and the potential impacts of UNC674.</a:t>
            </a:r>
          </a:p>
          <a:p>
            <a:pPr marL="437083" lvl="1" indent="0">
              <a:buNone/>
            </a:pPr>
            <a:endParaRPr lang="en-GB" sz="1600" dirty="0"/>
          </a:p>
          <a:p>
            <a:pPr marL="437083" lvl="1" indent="0">
              <a:buNone/>
            </a:pPr>
            <a:endParaRPr lang="en-GB" sz="1600" dirty="0"/>
          </a:p>
          <a:p>
            <a:pPr marL="437083" lvl="1" indent="0">
              <a:buNone/>
            </a:pPr>
            <a:endParaRPr lang="en-GB" sz="1600" dirty="0"/>
          </a:p>
          <a:p>
            <a:pPr marL="437083" lvl="1" indent="0">
              <a:buNone/>
            </a:pPr>
            <a:endParaRPr lang="en-GB" sz="1600" dirty="0"/>
          </a:p>
          <a:p>
            <a:endParaRPr lang="en-GB" sz="1800" dirty="0"/>
          </a:p>
          <a:p>
            <a:pPr marL="0" indent="0">
              <a:buNone/>
            </a:pPr>
            <a:r>
              <a:rPr lang="en-GB" sz="1800" b="1" dirty="0">
                <a:solidFill>
                  <a:schemeClr val="accent1"/>
                </a:solidFill>
                <a:latin typeface="Trebuchet MS" panose="020B0603020202020204" pitchFamily="34" charset="0"/>
              </a:rPr>
              <a:t>Current UNC target levels (Read Performance) challenges:</a:t>
            </a:r>
          </a:p>
          <a:p>
            <a:pPr lvl="1"/>
            <a:r>
              <a:rPr lang="en-GB" sz="1700" dirty="0"/>
              <a:t>Small portfolio sizes can mean parties do not meet UNC target;</a:t>
            </a:r>
          </a:p>
          <a:p>
            <a:pPr lvl="1"/>
            <a:r>
              <a:rPr lang="en-GB" sz="1700" dirty="0"/>
              <a:t>Metering issues;</a:t>
            </a:r>
          </a:p>
          <a:p>
            <a:pPr lvl="1"/>
            <a:r>
              <a:rPr lang="en-GB" sz="1700" dirty="0"/>
              <a:t>Outside influences may be a contributing factor e.g. COVID-19 lockdowns, large enduring weather events.</a:t>
            </a:r>
          </a:p>
          <a:p>
            <a:pPr lvl="1"/>
            <a:endParaRPr lang="en-GB" sz="1600" dirty="0"/>
          </a:p>
          <a:p>
            <a:pPr marL="0" indent="0">
              <a:buNone/>
            </a:pPr>
            <a:r>
              <a:rPr lang="en-GB" sz="1800" b="1" dirty="0">
                <a:solidFill>
                  <a:schemeClr val="accent1"/>
                </a:solidFill>
                <a:latin typeface="Trebuchet MS" panose="020B0603020202020204" pitchFamily="34" charset="0"/>
              </a:rPr>
              <a:t>What do the UNC targets represent;</a:t>
            </a:r>
          </a:p>
          <a:p>
            <a:pPr lvl="1"/>
            <a:r>
              <a:rPr lang="en-GB" sz="1700" dirty="0"/>
              <a:t>Standardised across the industry, does not favour market type or company size;</a:t>
            </a:r>
          </a:p>
          <a:p>
            <a:pPr lvl="1"/>
            <a:r>
              <a:rPr lang="en-GB" sz="1700" dirty="0"/>
              <a:t>Universal aim for parties;</a:t>
            </a:r>
          </a:p>
          <a:p>
            <a:pPr lvl="1"/>
            <a:r>
              <a:rPr lang="en-GB" sz="1700" dirty="0"/>
              <a:t>Level of credibility for Gas Settlement accuracy.</a:t>
            </a:r>
          </a:p>
          <a:p>
            <a:endParaRPr lang="en-GB" sz="1800" dirty="0"/>
          </a:p>
        </p:txBody>
      </p:sp>
      <p:sp>
        <p:nvSpPr>
          <p:cNvPr id="10" name="Title 2">
            <a:extLst>
              <a:ext uri="{FF2B5EF4-FFF2-40B4-BE49-F238E27FC236}">
                <a16:creationId xmlns:a16="http://schemas.microsoft.com/office/drawing/2014/main" id="{198008B2-DCB3-4CC2-BB3A-805E799B7C90}"/>
              </a:ext>
            </a:extLst>
          </p:cNvPr>
          <p:cNvSpPr>
            <a:spLocks noGrp="1"/>
          </p:cNvSpPr>
          <p:nvPr>
            <p:ph type="title"/>
          </p:nvPr>
        </p:nvSpPr>
        <p:spPr>
          <a:xfrm>
            <a:off x="2782723" y="190500"/>
            <a:ext cx="8621877" cy="564116"/>
          </a:xfrm>
        </p:spPr>
        <p:txBody>
          <a:bodyPr>
            <a:normAutofit fontScale="90000"/>
          </a:bodyPr>
          <a:lstStyle/>
          <a:p>
            <a:r>
              <a:rPr lang="en-US" dirty="0"/>
              <a:t>What does good look like? Cont.</a:t>
            </a:r>
          </a:p>
        </p:txBody>
      </p:sp>
      <p:graphicFrame>
        <p:nvGraphicFramePr>
          <p:cNvPr id="4" name="Table 2">
            <a:extLst>
              <a:ext uri="{FF2B5EF4-FFF2-40B4-BE49-F238E27FC236}">
                <a16:creationId xmlns:a16="http://schemas.microsoft.com/office/drawing/2014/main" id="{6DF5AF9D-4AE5-4066-BEB3-D6A19195C4A9}"/>
              </a:ext>
            </a:extLst>
          </p:cNvPr>
          <p:cNvGraphicFramePr>
            <a:graphicFrameLocks noGrp="1"/>
          </p:cNvGraphicFramePr>
          <p:nvPr>
            <p:extLst>
              <p:ext uri="{D42A27DB-BD31-4B8C-83A1-F6EECF244321}">
                <p14:modId xmlns:p14="http://schemas.microsoft.com/office/powerpoint/2010/main" val="3262040973"/>
              </p:ext>
            </p:extLst>
          </p:nvPr>
        </p:nvGraphicFramePr>
        <p:xfrm>
          <a:off x="2639207" y="1956788"/>
          <a:ext cx="8401517" cy="1414780"/>
        </p:xfrm>
        <a:graphic>
          <a:graphicData uri="http://schemas.openxmlformats.org/drawingml/2006/table">
            <a:tbl>
              <a:tblPr firstRow="1" bandRow="1">
                <a:tableStyleId>{5C22544A-7EE6-4342-B048-85BDC9FD1C3A}</a:tableStyleId>
              </a:tblPr>
              <a:tblGrid>
                <a:gridCol w="1666730">
                  <a:extLst>
                    <a:ext uri="{9D8B030D-6E8A-4147-A177-3AD203B41FA5}">
                      <a16:colId xmlns:a16="http://schemas.microsoft.com/office/drawing/2014/main" val="1638026788"/>
                    </a:ext>
                  </a:extLst>
                </a:gridCol>
                <a:gridCol w="1133775">
                  <a:extLst>
                    <a:ext uri="{9D8B030D-6E8A-4147-A177-3AD203B41FA5}">
                      <a16:colId xmlns:a16="http://schemas.microsoft.com/office/drawing/2014/main" val="3396457016"/>
                    </a:ext>
                  </a:extLst>
                </a:gridCol>
                <a:gridCol w="1400253">
                  <a:extLst>
                    <a:ext uri="{9D8B030D-6E8A-4147-A177-3AD203B41FA5}">
                      <a16:colId xmlns:a16="http://schemas.microsoft.com/office/drawing/2014/main" val="1385819897"/>
                    </a:ext>
                  </a:extLst>
                </a:gridCol>
                <a:gridCol w="1400253">
                  <a:extLst>
                    <a:ext uri="{9D8B030D-6E8A-4147-A177-3AD203B41FA5}">
                      <a16:colId xmlns:a16="http://schemas.microsoft.com/office/drawing/2014/main" val="3676138550"/>
                    </a:ext>
                  </a:extLst>
                </a:gridCol>
                <a:gridCol w="1400253">
                  <a:extLst>
                    <a:ext uri="{9D8B030D-6E8A-4147-A177-3AD203B41FA5}">
                      <a16:colId xmlns:a16="http://schemas.microsoft.com/office/drawing/2014/main" val="1197930733"/>
                    </a:ext>
                  </a:extLst>
                </a:gridCol>
                <a:gridCol w="1400253">
                  <a:extLst>
                    <a:ext uri="{9D8B030D-6E8A-4147-A177-3AD203B41FA5}">
                      <a16:colId xmlns:a16="http://schemas.microsoft.com/office/drawing/2014/main" val="1218274165"/>
                    </a:ext>
                  </a:extLst>
                </a:gridCol>
              </a:tblGrid>
              <a:tr h="261574">
                <a:tc>
                  <a:txBody>
                    <a:bodyPr/>
                    <a:lstStyle/>
                    <a:p>
                      <a:endParaRPr lang="en-GB" dirty="0"/>
                    </a:p>
                  </a:txBody>
                  <a:tcPr/>
                </a:tc>
                <a:tc>
                  <a:txBody>
                    <a:bodyPr/>
                    <a:lstStyle/>
                    <a:p>
                      <a:r>
                        <a:rPr lang="en-GB" dirty="0"/>
                        <a:t>PC1</a:t>
                      </a:r>
                    </a:p>
                  </a:txBody>
                  <a:tcPr/>
                </a:tc>
                <a:tc>
                  <a:txBody>
                    <a:bodyPr/>
                    <a:lstStyle/>
                    <a:p>
                      <a:r>
                        <a:rPr lang="en-GB" dirty="0"/>
                        <a:t>PC2</a:t>
                      </a:r>
                    </a:p>
                  </a:txBody>
                  <a:tcPr/>
                </a:tc>
                <a:tc>
                  <a:txBody>
                    <a:bodyPr/>
                    <a:lstStyle/>
                    <a:p>
                      <a:r>
                        <a:rPr lang="en-GB" dirty="0"/>
                        <a:t>PC3</a:t>
                      </a:r>
                    </a:p>
                  </a:txBody>
                  <a:tcPr/>
                </a:tc>
                <a:tc>
                  <a:txBody>
                    <a:bodyPr/>
                    <a:lstStyle/>
                    <a:p>
                      <a:r>
                        <a:rPr lang="en-GB" dirty="0"/>
                        <a:t>PC4M</a:t>
                      </a:r>
                    </a:p>
                  </a:txBody>
                  <a:tcPr/>
                </a:tc>
                <a:tc>
                  <a:txBody>
                    <a:bodyPr/>
                    <a:lstStyle/>
                    <a:p>
                      <a:r>
                        <a:rPr lang="en-GB" dirty="0"/>
                        <a:t>PC4A</a:t>
                      </a:r>
                    </a:p>
                  </a:txBody>
                  <a:tcPr/>
                </a:tc>
                <a:extLst>
                  <a:ext uri="{0D108BD9-81ED-4DB2-BD59-A6C34878D82A}">
                    <a16:rowId xmlns:a16="http://schemas.microsoft.com/office/drawing/2014/main" val="502288449"/>
                  </a:ext>
                </a:extLst>
              </a:tr>
              <a:tr h="261574">
                <a:tc>
                  <a:txBody>
                    <a:bodyPr/>
                    <a:lstStyle/>
                    <a:p>
                      <a:r>
                        <a:rPr lang="en-GB" dirty="0"/>
                        <a:t>Target </a:t>
                      </a:r>
                    </a:p>
                  </a:txBody>
                  <a:tcPr/>
                </a:tc>
                <a:tc>
                  <a:txBody>
                    <a:bodyPr/>
                    <a:lstStyle/>
                    <a:p>
                      <a:r>
                        <a:rPr lang="en-GB" dirty="0"/>
                        <a:t>97.5%</a:t>
                      </a:r>
                    </a:p>
                  </a:txBody>
                  <a:tcPr/>
                </a:tc>
                <a:tc>
                  <a:txBody>
                    <a:bodyPr/>
                    <a:lstStyle/>
                    <a:p>
                      <a:r>
                        <a:rPr lang="en-GB" dirty="0"/>
                        <a:t>97.5%</a:t>
                      </a:r>
                    </a:p>
                  </a:txBody>
                  <a:tcPr/>
                </a:tc>
                <a:tc>
                  <a:txBody>
                    <a:bodyPr/>
                    <a:lstStyle/>
                    <a:p>
                      <a:r>
                        <a:rPr lang="en-GB" dirty="0"/>
                        <a:t>90%</a:t>
                      </a:r>
                    </a:p>
                  </a:txBody>
                  <a:tcPr/>
                </a:tc>
                <a:tc>
                  <a:txBody>
                    <a:bodyPr/>
                    <a:lstStyle/>
                    <a:p>
                      <a:r>
                        <a:rPr lang="en-GB" dirty="0"/>
                        <a:t>90%</a:t>
                      </a:r>
                    </a:p>
                  </a:txBody>
                  <a:tcPr/>
                </a:tc>
                <a:tc>
                  <a:txBody>
                    <a:bodyPr/>
                    <a:lstStyle/>
                    <a:p>
                      <a:r>
                        <a:rPr lang="en-GB" dirty="0"/>
                        <a:t>90%</a:t>
                      </a:r>
                    </a:p>
                  </a:txBody>
                  <a:tcPr/>
                </a:tc>
                <a:extLst>
                  <a:ext uri="{0D108BD9-81ED-4DB2-BD59-A6C34878D82A}">
                    <a16:rowId xmlns:a16="http://schemas.microsoft.com/office/drawing/2014/main" val="1748075533"/>
                  </a:ext>
                </a:extLst>
              </a:tr>
              <a:tr h="261574">
                <a:tc>
                  <a:txBody>
                    <a:bodyPr/>
                    <a:lstStyle/>
                    <a:p>
                      <a:r>
                        <a:rPr lang="en-GB" dirty="0"/>
                        <a:t>Not Smart</a:t>
                      </a:r>
                    </a:p>
                  </a:txBody>
                  <a:tcPr/>
                </a:tc>
                <a:tc>
                  <a:txBody>
                    <a:bodyPr/>
                    <a:lstStyle/>
                    <a:p>
                      <a:r>
                        <a:rPr lang="en-GB" dirty="0"/>
                        <a:t>-</a:t>
                      </a:r>
                    </a:p>
                  </a:txBody>
                  <a:tcPr/>
                </a:tc>
                <a:tc>
                  <a:txBody>
                    <a:bodyPr/>
                    <a:lstStyle/>
                    <a:p>
                      <a:r>
                        <a:rPr lang="en-GB" dirty="0"/>
                        <a:t>-</a:t>
                      </a:r>
                    </a:p>
                  </a:txBody>
                  <a:tcPr/>
                </a:tc>
                <a:tc>
                  <a:txBody>
                    <a:bodyPr/>
                    <a:lstStyle/>
                    <a:p>
                      <a:r>
                        <a:rPr lang="en-GB" dirty="0"/>
                        <a:t>-</a:t>
                      </a:r>
                    </a:p>
                  </a:txBody>
                  <a:tcPr/>
                </a:tc>
                <a:tc>
                  <a:txBody>
                    <a:bodyPr/>
                    <a:lstStyle/>
                    <a:p>
                      <a:r>
                        <a:rPr lang="en-GB" dirty="0"/>
                        <a:t>90%</a:t>
                      </a:r>
                    </a:p>
                  </a:txBody>
                  <a:tcPr/>
                </a:tc>
                <a:tc>
                  <a:txBody>
                    <a:bodyPr/>
                    <a:lstStyle/>
                    <a:p>
                      <a:r>
                        <a:rPr lang="en-GB" dirty="0"/>
                        <a:t>90%</a:t>
                      </a:r>
                    </a:p>
                  </a:txBody>
                  <a:tcPr/>
                </a:tc>
                <a:extLst>
                  <a:ext uri="{0D108BD9-81ED-4DB2-BD59-A6C34878D82A}">
                    <a16:rowId xmlns:a16="http://schemas.microsoft.com/office/drawing/2014/main" val="905045271"/>
                  </a:ext>
                </a:extLst>
              </a:tr>
              <a:tr h="261574">
                <a:tc>
                  <a:txBody>
                    <a:bodyPr/>
                    <a:lstStyle/>
                    <a:p>
                      <a:r>
                        <a:rPr lang="en-GB" dirty="0"/>
                        <a:t>Smart</a:t>
                      </a:r>
                    </a:p>
                  </a:txBody>
                  <a:tcPr/>
                </a:tc>
                <a:tc>
                  <a:txBody>
                    <a:bodyPr/>
                    <a:lstStyle/>
                    <a:p>
                      <a:r>
                        <a:rPr lang="en-GB" dirty="0"/>
                        <a:t>-</a:t>
                      </a:r>
                    </a:p>
                  </a:txBody>
                  <a:tcPr/>
                </a:tc>
                <a:tc>
                  <a:txBody>
                    <a:bodyPr/>
                    <a:lstStyle/>
                    <a:p>
                      <a:r>
                        <a:rPr lang="en-GB" dirty="0"/>
                        <a:t>-</a:t>
                      </a:r>
                    </a:p>
                  </a:txBody>
                  <a:tcPr/>
                </a:tc>
                <a:tc>
                  <a:txBody>
                    <a:bodyPr/>
                    <a:lstStyle/>
                    <a:p>
                      <a:r>
                        <a:rPr lang="en-GB" dirty="0"/>
                        <a:t>90%</a:t>
                      </a:r>
                    </a:p>
                  </a:txBody>
                  <a:tcPr/>
                </a:tc>
                <a:tc>
                  <a:txBody>
                    <a:bodyPr/>
                    <a:lstStyle/>
                    <a:p>
                      <a:r>
                        <a:rPr lang="en-GB" dirty="0"/>
                        <a:t>90%</a:t>
                      </a:r>
                    </a:p>
                  </a:txBody>
                  <a:tcPr/>
                </a:tc>
                <a:tc>
                  <a:txBody>
                    <a:bodyPr/>
                    <a:lstStyle/>
                    <a:p>
                      <a:r>
                        <a:rPr lang="en-GB" dirty="0"/>
                        <a:t>90%</a:t>
                      </a:r>
                    </a:p>
                  </a:txBody>
                  <a:tcPr/>
                </a:tc>
                <a:extLst>
                  <a:ext uri="{0D108BD9-81ED-4DB2-BD59-A6C34878D82A}">
                    <a16:rowId xmlns:a16="http://schemas.microsoft.com/office/drawing/2014/main" val="3910641130"/>
                  </a:ext>
                </a:extLst>
              </a:tr>
            </a:tbl>
          </a:graphicData>
        </a:graphic>
      </p:graphicFrame>
    </p:spTree>
    <p:extLst>
      <p:ext uri="{BB962C8B-B14F-4D97-AF65-F5344CB8AC3E}">
        <p14:creationId xmlns:p14="http://schemas.microsoft.com/office/powerpoint/2010/main" val="372975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FE42467-27B6-41DF-AED9-98930A32A5B1}"/>
              </a:ext>
            </a:extLst>
          </p:cNvPr>
          <p:cNvSpPr>
            <a:spLocks noGrp="1"/>
          </p:cNvSpPr>
          <p:nvPr>
            <p:ph type="body" sz="quarter" idx="10"/>
          </p:nvPr>
        </p:nvSpPr>
        <p:spPr>
          <a:xfrm>
            <a:off x="2782723" y="1230313"/>
            <a:ext cx="8621877" cy="5016483"/>
          </a:xfrm>
        </p:spPr>
        <p:txBody>
          <a:bodyPr>
            <a:normAutofit/>
          </a:bodyPr>
          <a:lstStyle/>
          <a:p>
            <a:pPr marL="0" indent="0" algn="ctr">
              <a:buNone/>
            </a:pPr>
            <a:r>
              <a:rPr lang="en-US" b="1" dirty="0">
                <a:solidFill>
                  <a:srgbClr val="92D050"/>
                </a:solidFill>
              </a:rPr>
              <a:t>For Discussion</a:t>
            </a:r>
          </a:p>
          <a:p>
            <a:pPr marL="0" indent="0">
              <a:buNone/>
            </a:pPr>
            <a:r>
              <a:rPr lang="en-GB" sz="1600" i="1" dirty="0"/>
              <a:t>To discuss current UNC target levels, measurable successes of the regime and the potential impacts of UNC674.</a:t>
            </a:r>
          </a:p>
          <a:p>
            <a:pPr marL="437083" lvl="1" indent="0">
              <a:buNone/>
            </a:pPr>
            <a:endParaRPr lang="en-GB" sz="1600" dirty="0"/>
          </a:p>
          <a:p>
            <a:pPr marL="0" indent="0">
              <a:buNone/>
            </a:pPr>
            <a:r>
              <a:rPr lang="en-GB" sz="1900" b="1" dirty="0">
                <a:solidFill>
                  <a:schemeClr val="accent1"/>
                </a:solidFill>
                <a:latin typeface="Trebuchet MS" panose="020B0603020202020204" pitchFamily="34" charset="0"/>
              </a:rPr>
              <a:t>Historic UNC target setting:</a:t>
            </a:r>
          </a:p>
          <a:p>
            <a:pPr lvl="1"/>
            <a:r>
              <a:rPr lang="en-GB" sz="1700" dirty="0"/>
              <a:t>Targets set in 1996;</a:t>
            </a:r>
          </a:p>
          <a:p>
            <a:pPr lvl="1"/>
            <a:r>
              <a:rPr lang="en-GB" sz="1700" dirty="0"/>
              <a:t>derived from British Gas standards at the time; and</a:t>
            </a:r>
          </a:p>
          <a:p>
            <a:pPr lvl="1"/>
            <a:r>
              <a:rPr lang="en-GB" sz="1700" dirty="0"/>
              <a:t>CMA recommendation introduced mandatory obligations to submit annual meter read across all PCs.</a:t>
            </a:r>
          </a:p>
          <a:p>
            <a:pPr marL="0" indent="0">
              <a:buNone/>
            </a:pPr>
            <a:endParaRPr lang="en-GB" sz="1900" b="1" u="sng" dirty="0">
              <a:solidFill>
                <a:schemeClr val="accent1"/>
              </a:solidFill>
              <a:latin typeface="Trebuchet MS" panose="020B0603020202020204" pitchFamily="34" charset="0"/>
            </a:endParaRPr>
          </a:p>
          <a:p>
            <a:pPr marL="0" indent="0">
              <a:buNone/>
            </a:pPr>
            <a:r>
              <a:rPr lang="en-GB" sz="1900" b="1" u="sng" dirty="0">
                <a:solidFill>
                  <a:schemeClr val="accent1"/>
                </a:solidFill>
                <a:latin typeface="Trebuchet MS" panose="020B0603020202020204" pitchFamily="34" charset="0"/>
              </a:rPr>
              <a:t>Electricity comparison</a:t>
            </a:r>
          </a:p>
          <a:p>
            <a:pPr lvl="1"/>
            <a:r>
              <a:rPr lang="en-GB" sz="1700" dirty="0"/>
              <a:t>Non-Half Hourly (NHH) – 97% (Based on Grid Supply point the targets range from 30-97%); and </a:t>
            </a:r>
          </a:p>
          <a:p>
            <a:pPr lvl="1"/>
            <a:r>
              <a:rPr lang="en-GB" sz="1700" dirty="0"/>
              <a:t>Half Hourly (HH) – 99%.</a:t>
            </a:r>
          </a:p>
          <a:p>
            <a:pPr lvl="2"/>
            <a:endParaRPr lang="en-GB" sz="1700" dirty="0">
              <a:solidFill>
                <a:srgbClr val="3C3C3B"/>
              </a:solidFill>
            </a:endParaRPr>
          </a:p>
          <a:p>
            <a:r>
              <a:rPr lang="en-GB" sz="1800" dirty="0">
                <a:solidFill>
                  <a:srgbClr val="3C3C3B"/>
                </a:solidFill>
              </a:rPr>
              <a:t>Benchmarking exercise between electricity and/or water may be beneficial.</a:t>
            </a:r>
          </a:p>
        </p:txBody>
      </p:sp>
      <p:sp>
        <p:nvSpPr>
          <p:cNvPr id="10" name="Title 2">
            <a:extLst>
              <a:ext uri="{FF2B5EF4-FFF2-40B4-BE49-F238E27FC236}">
                <a16:creationId xmlns:a16="http://schemas.microsoft.com/office/drawing/2014/main" id="{198008B2-DCB3-4CC2-BB3A-805E799B7C90}"/>
              </a:ext>
            </a:extLst>
          </p:cNvPr>
          <p:cNvSpPr>
            <a:spLocks noGrp="1"/>
          </p:cNvSpPr>
          <p:nvPr>
            <p:ph type="title"/>
          </p:nvPr>
        </p:nvSpPr>
        <p:spPr>
          <a:xfrm>
            <a:off x="2782723" y="190500"/>
            <a:ext cx="8621877" cy="564116"/>
          </a:xfrm>
        </p:spPr>
        <p:txBody>
          <a:bodyPr>
            <a:normAutofit fontScale="90000"/>
          </a:bodyPr>
          <a:lstStyle/>
          <a:p>
            <a:r>
              <a:rPr lang="en-US" dirty="0"/>
              <a:t>What does good look like? Cont.</a:t>
            </a:r>
          </a:p>
        </p:txBody>
      </p:sp>
    </p:spTree>
    <p:extLst>
      <p:ext uri="{BB962C8B-B14F-4D97-AF65-F5344CB8AC3E}">
        <p14:creationId xmlns:p14="http://schemas.microsoft.com/office/powerpoint/2010/main" val="305165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F75F4-38F3-4765-B36E-E5654AE6005E}"/>
              </a:ext>
            </a:extLst>
          </p:cNvPr>
          <p:cNvSpPr>
            <a:spLocks noGrp="1"/>
          </p:cNvSpPr>
          <p:nvPr>
            <p:ph type="title"/>
          </p:nvPr>
        </p:nvSpPr>
        <p:spPr/>
        <p:txBody>
          <a:bodyPr>
            <a:noAutofit/>
          </a:bodyPr>
          <a:lstStyle/>
          <a:p>
            <a:r>
              <a:rPr lang="en-GB" sz="3200" dirty="0"/>
              <a:t>Density statistics – feasibility OF TARGETS</a:t>
            </a:r>
          </a:p>
        </p:txBody>
      </p:sp>
      <p:sp>
        <p:nvSpPr>
          <p:cNvPr id="6" name="TextBox 5">
            <a:extLst>
              <a:ext uri="{FF2B5EF4-FFF2-40B4-BE49-F238E27FC236}">
                <a16:creationId xmlns:a16="http://schemas.microsoft.com/office/drawing/2014/main" id="{440F32ED-FAD1-4A82-ADBB-89AF294154DB}"/>
              </a:ext>
            </a:extLst>
          </p:cNvPr>
          <p:cNvSpPr txBox="1"/>
          <p:nvPr/>
        </p:nvSpPr>
        <p:spPr>
          <a:xfrm>
            <a:off x="7093661" y="1559293"/>
            <a:ext cx="4310939" cy="1477328"/>
          </a:xfrm>
          <a:prstGeom prst="rect">
            <a:avLst/>
          </a:prstGeom>
          <a:noFill/>
        </p:spPr>
        <p:txBody>
          <a:bodyPr wrap="square" rtlCol="0">
            <a:spAutoFit/>
          </a:bodyPr>
          <a:lstStyle/>
          <a:p>
            <a:r>
              <a:rPr lang="en-GB" b="1" dirty="0"/>
              <a:t>Target for PC1 and 2 is 97.5%.</a:t>
            </a:r>
          </a:p>
          <a:p>
            <a:endParaRPr lang="en-GB" dirty="0"/>
          </a:p>
          <a:p>
            <a:r>
              <a:rPr lang="en-GB" dirty="0"/>
              <a:t>Graph 1 shows a cluster of parties around 90%+ with the average circa 80%. </a:t>
            </a:r>
          </a:p>
        </p:txBody>
      </p:sp>
      <p:sp>
        <p:nvSpPr>
          <p:cNvPr id="11" name="TextBox 10">
            <a:extLst>
              <a:ext uri="{FF2B5EF4-FFF2-40B4-BE49-F238E27FC236}">
                <a16:creationId xmlns:a16="http://schemas.microsoft.com/office/drawing/2014/main" id="{0D57C770-8700-4F86-804A-DDEF1023A4B8}"/>
              </a:ext>
            </a:extLst>
          </p:cNvPr>
          <p:cNvSpPr txBox="1"/>
          <p:nvPr/>
        </p:nvSpPr>
        <p:spPr>
          <a:xfrm>
            <a:off x="2782723" y="4764505"/>
            <a:ext cx="3348837" cy="923330"/>
          </a:xfrm>
          <a:prstGeom prst="rect">
            <a:avLst/>
          </a:prstGeom>
          <a:noFill/>
        </p:spPr>
        <p:txBody>
          <a:bodyPr wrap="square" rtlCol="0">
            <a:spAutoFit/>
          </a:bodyPr>
          <a:lstStyle/>
          <a:p>
            <a:r>
              <a:rPr lang="en-GB" dirty="0"/>
              <a:t>Graph 2 shows a cluster of parties around 90%+ with the average circa 75%.</a:t>
            </a:r>
          </a:p>
        </p:txBody>
      </p:sp>
      <p:pic>
        <p:nvPicPr>
          <p:cNvPr id="9" name="Picture 8">
            <a:extLst>
              <a:ext uri="{FF2B5EF4-FFF2-40B4-BE49-F238E27FC236}">
                <a16:creationId xmlns:a16="http://schemas.microsoft.com/office/drawing/2014/main" id="{4645BB27-BA5A-4622-B46C-564A4D1C273B}"/>
              </a:ext>
            </a:extLst>
          </p:cNvPr>
          <p:cNvPicPr>
            <a:picLocks noChangeAspect="1"/>
          </p:cNvPicPr>
          <p:nvPr/>
        </p:nvPicPr>
        <p:blipFill rotWithShape="1">
          <a:blip r:embed="rId2"/>
          <a:srcRect b="8641"/>
          <a:stretch/>
        </p:blipFill>
        <p:spPr>
          <a:xfrm>
            <a:off x="2298998" y="1020058"/>
            <a:ext cx="4732020" cy="2691801"/>
          </a:xfrm>
          <a:prstGeom prst="rect">
            <a:avLst/>
          </a:prstGeom>
        </p:spPr>
      </p:pic>
      <p:cxnSp>
        <p:nvCxnSpPr>
          <p:cNvPr id="8" name="Straight Connector 7">
            <a:extLst>
              <a:ext uri="{FF2B5EF4-FFF2-40B4-BE49-F238E27FC236}">
                <a16:creationId xmlns:a16="http://schemas.microsoft.com/office/drawing/2014/main" id="{0B5C63FF-9D9F-4801-9FC3-D0AEE9ECF21B}"/>
              </a:ext>
            </a:extLst>
          </p:cNvPr>
          <p:cNvCxnSpPr/>
          <p:nvPr/>
        </p:nvCxnSpPr>
        <p:spPr>
          <a:xfrm flipV="1">
            <a:off x="6602930" y="1559293"/>
            <a:ext cx="0" cy="1819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B3C030F-C387-4968-81AE-EE05192AC12E}"/>
              </a:ext>
            </a:extLst>
          </p:cNvPr>
          <p:cNvPicPr>
            <a:picLocks noChangeAspect="1"/>
          </p:cNvPicPr>
          <p:nvPr/>
        </p:nvPicPr>
        <p:blipFill>
          <a:blip r:embed="rId3"/>
          <a:stretch>
            <a:fillRect/>
          </a:stretch>
        </p:blipFill>
        <p:spPr>
          <a:xfrm>
            <a:off x="6602930" y="3711859"/>
            <a:ext cx="4572000" cy="2247900"/>
          </a:xfrm>
          <a:prstGeom prst="rect">
            <a:avLst/>
          </a:prstGeom>
        </p:spPr>
      </p:pic>
      <p:cxnSp>
        <p:nvCxnSpPr>
          <p:cNvPr id="10" name="Straight Connector 9">
            <a:extLst>
              <a:ext uri="{FF2B5EF4-FFF2-40B4-BE49-F238E27FC236}">
                <a16:creationId xmlns:a16="http://schemas.microsoft.com/office/drawing/2014/main" id="{34442434-BC04-42F4-91AA-CEC9A91C048D}"/>
              </a:ext>
            </a:extLst>
          </p:cNvPr>
          <p:cNvCxnSpPr/>
          <p:nvPr/>
        </p:nvCxnSpPr>
        <p:spPr>
          <a:xfrm flipV="1">
            <a:off x="10757703" y="3945662"/>
            <a:ext cx="0" cy="15512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5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F75F4-38F3-4765-B36E-E5654AE6005E}"/>
              </a:ext>
            </a:extLst>
          </p:cNvPr>
          <p:cNvSpPr>
            <a:spLocks noGrp="1"/>
          </p:cNvSpPr>
          <p:nvPr>
            <p:ph type="title"/>
          </p:nvPr>
        </p:nvSpPr>
        <p:spPr/>
        <p:txBody>
          <a:bodyPr>
            <a:noAutofit/>
          </a:bodyPr>
          <a:lstStyle/>
          <a:p>
            <a:r>
              <a:rPr lang="en-GB" sz="3200" dirty="0"/>
              <a:t>Density statistics – feasibility OF TARGETS</a:t>
            </a:r>
          </a:p>
        </p:txBody>
      </p:sp>
      <p:sp>
        <p:nvSpPr>
          <p:cNvPr id="11" name="TextBox 10">
            <a:extLst>
              <a:ext uri="{FF2B5EF4-FFF2-40B4-BE49-F238E27FC236}">
                <a16:creationId xmlns:a16="http://schemas.microsoft.com/office/drawing/2014/main" id="{CF773600-5160-4631-BA30-45D708E9F127}"/>
              </a:ext>
            </a:extLst>
          </p:cNvPr>
          <p:cNvSpPr txBox="1"/>
          <p:nvPr/>
        </p:nvSpPr>
        <p:spPr>
          <a:xfrm>
            <a:off x="7192741" y="1505587"/>
            <a:ext cx="4253029" cy="1754326"/>
          </a:xfrm>
          <a:prstGeom prst="rect">
            <a:avLst/>
          </a:prstGeom>
          <a:noFill/>
        </p:spPr>
        <p:txBody>
          <a:bodyPr wrap="square" rtlCol="0">
            <a:spAutoFit/>
          </a:bodyPr>
          <a:lstStyle/>
          <a:p>
            <a:r>
              <a:rPr lang="en-GB" b="1" dirty="0"/>
              <a:t>The target for PC3 and PC4 monthly is 90%.</a:t>
            </a:r>
          </a:p>
          <a:p>
            <a:endParaRPr lang="en-GB" dirty="0"/>
          </a:p>
          <a:p>
            <a:r>
              <a:rPr lang="en-GB" dirty="0"/>
              <a:t>Graph 3 shows most parties are achieving 80%+ with an average performance of circa 57%.</a:t>
            </a:r>
          </a:p>
        </p:txBody>
      </p:sp>
      <p:sp>
        <p:nvSpPr>
          <p:cNvPr id="12" name="TextBox 11">
            <a:extLst>
              <a:ext uri="{FF2B5EF4-FFF2-40B4-BE49-F238E27FC236}">
                <a16:creationId xmlns:a16="http://schemas.microsoft.com/office/drawing/2014/main" id="{6439DDBA-949E-400D-83A4-B229E3C97D52}"/>
              </a:ext>
            </a:extLst>
          </p:cNvPr>
          <p:cNvSpPr txBox="1"/>
          <p:nvPr/>
        </p:nvSpPr>
        <p:spPr>
          <a:xfrm>
            <a:off x="2782723" y="4417996"/>
            <a:ext cx="3598826" cy="1200329"/>
          </a:xfrm>
          <a:prstGeom prst="rect">
            <a:avLst/>
          </a:prstGeom>
          <a:noFill/>
        </p:spPr>
        <p:txBody>
          <a:bodyPr wrap="square" rtlCol="0">
            <a:spAutoFit/>
          </a:bodyPr>
          <a:lstStyle/>
          <a:p>
            <a:r>
              <a:rPr lang="en-GB" dirty="0"/>
              <a:t>Graph 4 shows almost all parties are below UNC target. With the average performance levels being circa 55%.</a:t>
            </a:r>
          </a:p>
        </p:txBody>
      </p:sp>
      <p:pic>
        <p:nvPicPr>
          <p:cNvPr id="9" name="Picture 8">
            <a:extLst>
              <a:ext uri="{FF2B5EF4-FFF2-40B4-BE49-F238E27FC236}">
                <a16:creationId xmlns:a16="http://schemas.microsoft.com/office/drawing/2014/main" id="{5E59F311-3060-4A0C-8E62-8E80762389EE}"/>
              </a:ext>
            </a:extLst>
          </p:cNvPr>
          <p:cNvPicPr>
            <a:picLocks noChangeAspect="1"/>
          </p:cNvPicPr>
          <p:nvPr/>
        </p:nvPicPr>
        <p:blipFill>
          <a:blip r:embed="rId2"/>
          <a:stretch>
            <a:fillRect/>
          </a:stretch>
        </p:blipFill>
        <p:spPr>
          <a:xfrm>
            <a:off x="2449806" y="1343611"/>
            <a:ext cx="4572000" cy="2485390"/>
          </a:xfrm>
          <a:prstGeom prst="rect">
            <a:avLst/>
          </a:prstGeom>
        </p:spPr>
      </p:pic>
      <p:cxnSp>
        <p:nvCxnSpPr>
          <p:cNvPr id="8" name="Straight Connector 7">
            <a:extLst>
              <a:ext uri="{FF2B5EF4-FFF2-40B4-BE49-F238E27FC236}">
                <a16:creationId xmlns:a16="http://schemas.microsoft.com/office/drawing/2014/main" id="{0E670E54-417D-48CD-8E3A-05C9CA9A80F4}"/>
              </a:ext>
            </a:extLst>
          </p:cNvPr>
          <p:cNvCxnSpPr/>
          <p:nvPr/>
        </p:nvCxnSpPr>
        <p:spPr>
          <a:xfrm flipV="1">
            <a:off x="6266046" y="1874086"/>
            <a:ext cx="0" cy="13858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BEC9B3-A869-4D8E-B148-761855605AE5}"/>
              </a:ext>
            </a:extLst>
          </p:cNvPr>
          <p:cNvPicPr>
            <a:picLocks noChangeAspect="1"/>
          </p:cNvPicPr>
          <p:nvPr/>
        </p:nvPicPr>
        <p:blipFill>
          <a:blip r:embed="rId3"/>
          <a:stretch>
            <a:fillRect/>
          </a:stretch>
        </p:blipFill>
        <p:spPr>
          <a:xfrm>
            <a:off x="6756349" y="3603625"/>
            <a:ext cx="4572000" cy="2762250"/>
          </a:xfrm>
          <a:prstGeom prst="rect">
            <a:avLst/>
          </a:prstGeom>
        </p:spPr>
      </p:pic>
      <p:cxnSp>
        <p:nvCxnSpPr>
          <p:cNvPr id="10" name="Straight Connector 9">
            <a:extLst>
              <a:ext uri="{FF2B5EF4-FFF2-40B4-BE49-F238E27FC236}">
                <a16:creationId xmlns:a16="http://schemas.microsoft.com/office/drawing/2014/main" id="{026913E4-916F-46CA-8438-31CDC5AD765D}"/>
              </a:ext>
            </a:extLst>
          </p:cNvPr>
          <p:cNvCxnSpPr/>
          <p:nvPr/>
        </p:nvCxnSpPr>
        <p:spPr>
          <a:xfrm flipV="1">
            <a:off x="10587789" y="4113663"/>
            <a:ext cx="0" cy="17421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4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F75F4-38F3-4765-B36E-E5654AE6005E}"/>
              </a:ext>
            </a:extLst>
          </p:cNvPr>
          <p:cNvSpPr>
            <a:spLocks noGrp="1"/>
          </p:cNvSpPr>
          <p:nvPr>
            <p:ph type="title"/>
          </p:nvPr>
        </p:nvSpPr>
        <p:spPr/>
        <p:txBody>
          <a:bodyPr>
            <a:noAutofit/>
          </a:bodyPr>
          <a:lstStyle/>
          <a:p>
            <a:r>
              <a:rPr lang="en-GB" sz="3200" dirty="0"/>
              <a:t>Density statistics – feasibility OF TARGETS</a:t>
            </a:r>
          </a:p>
        </p:txBody>
      </p:sp>
      <p:sp>
        <p:nvSpPr>
          <p:cNvPr id="8" name="TextBox 7">
            <a:extLst>
              <a:ext uri="{FF2B5EF4-FFF2-40B4-BE49-F238E27FC236}">
                <a16:creationId xmlns:a16="http://schemas.microsoft.com/office/drawing/2014/main" id="{B2EF8B9B-BC4B-4C25-B085-7EF5607253C3}"/>
              </a:ext>
            </a:extLst>
          </p:cNvPr>
          <p:cNvSpPr txBox="1"/>
          <p:nvPr/>
        </p:nvSpPr>
        <p:spPr>
          <a:xfrm>
            <a:off x="7671335" y="1607419"/>
            <a:ext cx="3724174" cy="1477328"/>
          </a:xfrm>
          <a:prstGeom prst="rect">
            <a:avLst/>
          </a:prstGeom>
          <a:noFill/>
        </p:spPr>
        <p:txBody>
          <a:bodyPr wrap="square" rtlCol="0">
            <a:spAutoFit/>
          </a:bodyPr>
          <a:lstStyle/>
          <a:p>
            <a:r>
              <a:rPr lang="en-GB" b="1" dirty="0"/>
              <a:t>Target for PC4 Annual is 90%.</a:t>
            </a:r>
          </a:p>
          <a:p>
            <a:endParaRPr lang="en-GB" dirty="0"/>
          </a:p>
          <a:p>
            <a:r>
              <a:rPr lang="en-GB" dirty="0"/>
              <a:t>Graph 5 shows most parties are at 80%+ with the average performance being circa 70%.</a:t>
            </a:r>
          </a:p>
        </p:txBody>
      </p:sp>
      <p:sp>
        <p:nvSpPr>
          <p:cNvPr id="9" name="TextBox 8">
            <a:extLst>
              <a:ext uri="{FF2B5EF4-FFF2-40B4-BE49-F238E27FC236}">
                <a16:creationId xmlns:a16="http://schemas.microsoft.com/office/drawing/2014/main" id="{D7643319-5E52-43EB-AD5A-857974398D3B}"/>
              </a:ext>
            </a:extLst>
          </p:cNvPr>
          <p:cNvSpPr txBox="1"/>
          <p:nvPr/>
        </p:nvSpPr>
        <p:spPr>
          <a:xfrm>
            <a:off x="2675823" y="4206243"/>
            <a:ext cx="8728777" cy="2246769"/>
          </a:xfrm>
          <a:prstGeom prst="rect">
            <a:avLst/>
          </a:prstGeom>
          <a:noFill/>
        </p:spPr>
        <p:txBody>
          <a:bodyPr wrap="square" rtlCol="0">
            <a:spAutoFit/>
          </a:bodyPr>
          <a:lstStyle/>
          <a:p>
            <a:r>
              <a:rPr lang="en-GB" sz="1900" b="1" dirty="0">
                <a:solidFill>
                  <a:schemeClr val="accent1"/>
                </a:solidFill>
              </a:rPr>
              <a:t>Are current UNC targets achievable?</a:t>
            </a:r>
          </a:p>
          <a:p>
            <a:endParaRPr lang="en-GB" b="1" dirty="0">
              <a:solidFill>
                <a:schemeClr val="accent1"/>
              </a:solidFill>
            </a:endParaRPr>
          </a:p>
          <a:p>
            <a:pPr marL="285750" indent="-285750">
              <a:buFont typeface="Arial" panose="020B0604020202020204" pitchFamily="34" charset="0"/>
              <a:buChar char="•"/>
            </a:pPr>
            <a:r>
              <a:rPr lang="en-GB" sz="1700" dirty="0"/>
              <a:t>From 2021 data, average performance across PCs is substantially below UNC targets. However, there are parties who are achieving these targets and sustaining that performance over a long period. </a:t>
            </a:r>
          </a:p>
          <a:p>
            <a:pPr marL="285750" indent="-285750">
              <a:buFont typeface="Arial" panose="020B0604020202020204" pitchFamily="34" charset="0"/>
              <a:buChar char="•"/>
            </a:pPr>
            <a:r>
              <a:rPr lang="en-GB" sz="1700" dirty="0"/>
              <a:t>Is there an argument for trying to move industry incrementally towards UNC targets? </a:t>
            </a:r>
          </a:p>
          <a:p>
            <a:pPr marL="285750" indent="-285750">
              <a:buFont typeface="Arial" panose="020B0604020202020204" pitchFamily="34" charset="0"/>
              <a:buChar char="•"/>
            </a:pPr>
            <a:r>
              <a:rPr lang="en-GB" sz="1700" dirty="0"/>
              <a:t>What is the PACs view on allowances on target numbers e.g. 10%, 5% target, absolute etc.</a:t>
            </a:r>
          </a:p>
        </p:txBody>
      </p:sp>
      <p:pic>
        <p:nvPicPr>
          <p:cNvPr id="7" name="Picture 6">
            <a:extLst>
              <a:ext uri="{FF2B5EF4-FFF2-40B4-BE49-F238E27FC236}">
                <a16:creationId xmlns:a16="http://schemas.microsoft.com/office/drawing/2014/main" id="{A6941EF2-157B-4CAE-8C6C-BCC88FA8A078}"/>
              </a:ext>
            </a:extLst>
          </p:cNvPr>
          <p:cNvPicPr>
            <a:picLocks noChangeAspect="1"/>
          </p:cNvPicPr>
          <p:nvPr/>
        </p:nvPicPr>
        <p:blipFill>
          <a:blip r:embed="rId2"/>
          <a:stretch>
            <a:fillRect/>
          </a:stretch>
        </p:blipFill>
        <p:spPr>
          <a:xfrm>
            <a:off x="2675823" y="1362960"/>
            <a:ext cx="4572000" cy="2762250"/>
          </a:xfrm>
          <a:prstGeom prst="rect">
            <a:avLst/>
          </a:prstGeom>
        </p:spPr>
      </p:pic>
      <p:cxnSp>
        <p:nvCxnSpPr>
          <p:cNvPr id="4" name="Straight Connector 3">
            <a:extLst>
              <a:ext uri="{FF2B5EF4-FFF2-40B4-BE49-F238E27FC236}">
                <a16:creationId xmlns:a16="http://schemas.microsoft.com/office/drawing/2014/main" id="{62B98F77-7F92-4746-A96E-430F4C483908}"/>
              </a:ext>
            </a:extLst>
          </p:cNvPr>
          <p:cNvCxnSpPr/>
          <p:nvPr/>
        </p:nvCxnSpPr>
        <p:spPr>
          <a:xfrm flipV="1">
            <a:off x="6516303" y="1897062"/>
            <a:ext cx="0" cy="1694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35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FE42467-27B6-41DF-AED9-98930A32A5B1}"/>
              </a:ext>
            </a:extLst>
          </p:cNvPr>
          <p:cNvSpPr>
            <a:spLocks noGrp="1"/>
          </p:cNvSpPr>
          <p:nvPr>
            <p:ph type="body" sz="quarter" idx="10"/>
          </p:nvPr>
        </p:nvSpPr>
        <p:spPr>
          <a:xfrm>
            <a:off x="2782723" y="1230313"/>
            <a:ext cx="8621877" cy="5016483"/>
          </a:xfrm>
        </p:spPr>
        <p:txBody>
          <a:bodyPr>
            <a:normAutofit/>
          </a:bodyPr>
          <a:lstStyle/>
          <a:p>
            <a:pPr marL="0" indent="0" algn="ctr">
              <a:buNone/>
            </a:pPr>
            <a:r>
              <a:rPr lang="en-US" b="1" dirty="0">
                <a:solidFill>
                  <a:srgbClr val="92D050"/>
                </a:solidFill>
              </a:rPr>
              <a:t>For Discussion</a:t>
            </a:r>
          </a:p>
          <a:p>
            <a:pPr marL="0" indent="0">
              <a:buNone/>
            </a:pPr>
            <a:r>
              <a:rPr lang="en-GB" sz="1600" i="1" dirty="0"/>
              <a:t>To discuss current UNC target levels, measurable successes of the regime and the potential impacts of UNC674.</a:t>
            </a:r>
          </a:p>
          <a:p>
            <a:pPr marL="437083" lvl="1" indent="0">
              <a:buNone/>
            </a:pPr>
            <a:endParaRPr lang="en-GB" sz="1600" dirty="0"/>
          </a:p>
          <a:p>
            <a:pPr marL="0" indent="0">
              <a:buNone/>
            </a:pPr>
            <a:r>
              <a:rPr lang="en-GB" sz="1800" b="1" dirty="0">
                <a:solidFill>
                  <a:schemeClr val="accent1"/>
                </a:solidFill>
                <a:latin typeface="Trebuchet MS" panose="020B0603020202020204" pitchFamily="34" charset="0"/>
              </a:rPr>
              <a:t>PACs potential measure of success;</a:t>
            </a:r>
          </a:p>
          <a:p>
            <a:pPr lvl="1"/>
            <a:r>
              <a:rPr lang="en-GB" sz="1700" dirty="0"/>
              <a:t>% population of those at or above UNC targets;</a:t>
            </a:r>
          </a:p>
          <a:p>
            <a:pPr lvl="1"/>
            <a:endParaRPr lang="en-GB" sz="1700" dirty="0"/>
          </a:p>
          <a:p>
            <a:pPr lvl="1"/>
            <a:r>
              <a:rPr lang="en-GB" sz="1700" dirty="0"/>
              <a:t>% of completed Performance Improvement plans (PIP);</a:t>
            </a:r>
          </a:p>
          <a:p>
            <a:pPr lvl="1"/>
            <a:endParaRPr lang="en-GB" sz="1700" dirty="0"/>
          </a:p>
          <a:p>
            <a:pPr lvl="1"/>
            <a:r>
              <a:rPr lang="en-GB" sz="1700" dirty="0"/>
              <a:t>Number of PIPs raised on parties not meeting UNC target;</a:t>
            </a:r>
          </a:p>
          <a:p>
            <a:pPr lvl="1"/>
            <a:endParaRPr lang="en-GB" sz="1700" dirty="0"/>
          </a:p>
          <a:p>
            <a:pPr lvl="1"/>
            <a:r>
              <a:rPr lang="en-GB" sz="1700" dirty="0"/>
              <a:t>Sustained level of maintenance? </a:t>
            </a:r>
          </a:p>
          <a:p>
            <a:endParaRPr lang="en-GB" sz="1800" dirty="0"/>
          </a:p>
        </p:txBody>
      </p:sp>
      <p:sp>
        <p:nvSpPr>
          <p:cNvPr id="10" name="Title 2">
            <a:extLst>
              <a:ext uri="{FF2B5EF4-FFF2-40B4-BE49-F238E27FC236}">
                <a16:creationId xmlns:a16="http://schemas.microsoft.com/office/drawing/2014/main" id="{198008B2-DCB3-4CC2-BB3A-805E799B7C90}"/>
              </a:ext>
            </a:extLst>
          </p:cNvPr>
          <p:cNvSpPr>
            <a:spLocks noGrp="1"/>
          </p:cNvSpPr>
          <p:nvPr>
            <p:ph type="title"/>
          </p:nvPr>
        </p:nvSpPr>
        <p:spPr>
          <a:xfrm>
            <a:off x="2782723" y="190500"/>
            <a:ext cx="8621877" cy="564116"/>
          </a:xfrm>
        </p:spPr>
        <p:txBody>
          <a:bodyPr>
            <a:normAutofit fontScale="90000"/>
          </a:bodyPr>
          <a:lstStyle/>
          <a:p>
            <a:r>
              <a:rPr lang="en-US" dirty="0"/>
              <a:t>What does good look like? Cont.</a:t>
            </a:r>
          </a:p>
        </p:txBody>
      </p:sp>
    </p:spTree>
    <p:extLst>
      <p:ext uri="{BB962C8B-B14F-4D97-AF65-F5344CB8AC3E}">
        <p14:creationId xmlns:p14="http://schemas.microsoft.com/office/powerpoint/2010/main" val="125237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A09BA-7938-4D85-A71B-F5BDB4FB4E68}"/>
              </a:ext>
            </a:extLst>
          </p:cNvPr>
          <p:cNvSpPr>
            <a:spLocks noGrp="1"/>
          </p:cNvSpPr>
          <p:nvPr>
            <p:ph type="body" sz="quarter" idx="10"/>
          </p:nvPr>
        </p:nvSpPr>
        <p:spPr/>
        <p:txBody>
          <a:bodyPr>
            <a:normAutofit/>
          </a:bodyPr>
          <a:lstStyle/>
          <a:p>
            <a:pPr marL="0" indent="0" algn="ctr">
              <a:buNone/>
            </a:pPr>
            <a:r>
              <a:rPr lang="en-US" sz="1800" b="1" dirty="0">
                <a:solidFill>
                  <a:srgbClr val="92D050"/>
                </a:solidFill>
              </a:rPr>
              <a:t>For Discussion</a:t>
            </a:r>
          </a:p>
          <a:p>
            <a:pPr marL="0" indent="0">
              <a:buNone/>
            </a:pPr>
            <a:r>
              <a:rPr lang="en-GB" sz="1600" i="1" dirty="0"/>
              <a:t>To discuss current UNC target levels, measurable successes of the regime and the potential impacts of UNC674 </a:t>
            </a:r>
          </a:p>
          <a:p>
            <a:pPr marL="0" indent="0">
              <a:buNone/>
            </a:pPr>
            <a:endParaRPr lang="en-GB" sz="1800" i="1" dirty="0"/>
          </a:p>
          <a:p>
            <a:pPr marL="0" indent="0">
              <a:buNone/>
            </a:pPr>
            <a:r>
              <a:rPr lang="en-GB" sz="1800" b="1" dirty="0">
                <a:solidFill>
                  <a:schemeClr val="accent1"/>
                </a:solidFill>
              </a:rPr>
              <a:t>Potential impacts of 674;</a:t>
            </a:r>
          </a:p>
          <a:p>
            <a:pPr lvl="1"/>
            <a:r>
              <a:rPr lang="en-GB" sz="1700" dirty="0"/>
              <a:t>More Performance Assurance Techniques available;</a:t>
            </a:r>
          </a:p>
          <a:p>
            <a:pPr lvl="1"/>
            <a:endParaRPr lang="en-GB" sz="1700" dirty="0"/>
          </a:p>
          <a:p>
            <a:pPr lvl="1"/>
            <a:r>
              <a:rPr lang="en-GB" sz="1700" dirty="0"/>
              <a:t>Embedding the management of those techniques within PAC;</a:t>
            </a:r>
          </a:p>
          <a:p>
            <a:pPr lvl="1"/>
            <a:endParaRPr lang="en-GB" sz="1700" dirty="0"/>
          </a:p>
          <a:p>
            <a:pPr lvl="1"/>
            <a:r>
              <a:rPr lang="en-GB" sz="1700" dirty="0"/>
              <a:t>How those techniques are applied/to whom by whom;</a:t>
            </a:r>
          </a:p>
          <a:p>
            <a:pPr lvl="1"/>
            <a:endParaRPr lang="en-GB" sz="1700" dirty="0"/>
          </a:p>
          <a:p>
            <a:pPr lvl="1"/>
            <a:r>
              <a:rPr lang="en-GB" sz="1700" dirty="0"/>
              <a:t>Transparency with the industry.</a:t>
            </a:r>
          </a:p>
          <a:p>
            <a:pPr marL="0" indent="0">
              <a:buNone/>
            </a:pPr>
            <a:endParaRPr lang="en-GB" sz="6000" b="1" dirty="0">
              <a:solidFill>
                <a:srgbClr val="FF0000"/>
              </a:solidFill>
            </a:endParaRPr>
          </a:p>
        </p:txBody>
      </p:sp>
      <p:sp>
        <p:nvSpPr>
          <p:cNvPr id="3" name="Title 2">
            <a:extLst>
              <a:ext uri="{FF2B5EF4-FFF2-40B4-BE49-F238E27FC236}">
                <a16:creationId xmlns:a16="http://schemas.microsoft.com/office/drawing/2014/main" id="{F60B2425-0AB7-453C-A0A0-113AFABF9967}"/>
              </a:ext>
            </a:extLst>
          </p:cNvPr>
          <p:cNvSpPr>
            <a:spLocks noGrp="1"/>
          </p:cNvSpPr>
          <p:nvPr>
            <p:ph type="title"/>
          </p:nvPr>
        </p:nvSpPr>
        <p:spPr/>
        <p:txBody>
          <a:bodyPr>
            <a:normAutofit fontScale="90000"/>
          </a:bodyPr>
          <a:lstStyle/>
          <a:p>
            <a:r>
              <a:rPr lang="en-GB" dirty="0"/>
              <a:t>UNC674 – What next?	</a:t>
            </a:r>
          </a:p>
        </p:txBody>
      </p:sp>
    </p:spTree>
    <p:extLst>
      <p:ext uri="{BB962C8B-B14F-4D97-AF65-F5344CB8AC3E}">
        <p14:creationId xmlns:p14="http://schemas.microsoft.com/office/powerpoint/2010/main" val="135854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DED472-8D9A-4F12-AC77-033A3CA51807}"/>
              </a:ext>
            </a:extLst>
          </p:cNvPr>
          <p:cNvSpPr>
            <a:spLocks noGrp="1"/>
          </p:cNvSpPr>
          <p:nvPr>
            <p:ph type="body" sz="quarter" idx="10"/>
          </p:nvPr>
        </p:nvSpPr>
        <p:spPr>
          <a:xfrm>
            <a:off x="3838575" y="1230313"/>
            <a:ext cx="7566025" cy="5135562"/>
          </a:xfrm>
        </p:spPr>
        <p:txBody>
          <a:bodyPr/>
          <a:lstStyle/>
          <a:p>
            <a:r>
              <a:rPr lang="en-GB" dirty="0"/>
              <a:t>The aim of the meeting is to formulate a strategic plan for 2022 including a renewed targeting strategy and steer on Performance Assurance Techniques. </a:t>
            </a:r>
          </a:p>
          <a:p>
            <a:endParaRPr lang="en-GB" dirty="0"/>
          </a:p>
          <a:p>
            <a:r>
              <a:rPr lang="en-GB" dirty="0"/>
              <a:t>The PAC will be asked to make two decisions in order to contribute to the strategy for 2022. </a:t>
            </a:r>
          </a:p>
          <a:p>
            <a:endParaRPr lang="en-GB" dirty="0"/>
          </a:p>
          <a:p>
            <a:r>
              <a:rPr lang="en-GB" dirty="0"/>
              <a:t>Other areas of consideration will be around market entry, which while not currently under current PAC vires, undeniably is covered by assurance.  </a:t>
            </a:r>
          </a:p>
          <a:p>
            <a:endParaRPr lang="en-GB" dirty="0"/>
          </a:p>
          <a:p>
            <a:r>
              <a:rPr lang="en-GB" dirty="0"/>
              <a:t>Following the 2021 Annual Review it has become apparent that renewed focus and steer is needed for both the PAFA and CDSP in their industry interactions. </a:t>
            </a:r>
          </a:p>
        </p:txBody>
      </p:sp>
      <p:sp>
        <p:nvSpPr>
          <p:cNvPr id="3" name="Title 2">
            <a:extLst>
              <a:ext uri="{FF2B5EF4-FFF2-40B4-BE49-F238E27FC236}">
                <a16:creationId xmlns:a16="http://schemas.microsoft.com/office/drawing/2014/main" id="{9296B955-2253-426E-B871-50933CF2E3C5}"/>
              </a:ext>
            </a:extLst>
          </p:cNvPr>
          <p:cNvSpPr>
            <a:spLocks noGrp="1"/>
          </p:cNvSpPr>
          <p:nvPr>
            <p:ph type="title"/>
          </p:nvPr>
        </p:nvSpPr>
        <p:spPr/>
        <p:txBody>
          <a:bodyPr>
            <a:normAutofit fontScale="90000"/>
          </a:bodyPr>
          <a:lstStyle/>
          <a:p>
            <a:r>
              <a:rPr lang="en-GB" dirty="0"/>
              <a:t>Introduction</a:t>
            </a:r>
          </a:p>
        </p:txBody>
      </p:sp>
    </p:spTree>
    <p:extLst>
      <p:ext uri="{BB962C8B-B14F-4D97-AF65-F5344CB8AC3E}">
        <p14:creationId xmlns:p14="http://schemas.microsoft.com/office/powerpoint/2010/main" val="189066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DD3BC72E-49BD-4870-A801-726753808FCF}"/>
              </a:ext>
            </a:extLst>
          </p:cNvPr>
          <p:cNvSpPr>
            <a:spLocks noGrp="1"/>
          </p:cNvSpPr>
          <p:nvPr>
            <p:ph type="title"/>
          </p:nvPr>
        </p:nvSpPr>
        <p:spPr/>
        <p:txBody>
          <a:bodyPr>
            <a:normAutofit fontScale="90000"/>
          </a:bodyPr>
          <a:lstStyle/>
          <a:p>
            <a:r>
              <a:rPr lang="en-GB" dirty="0"/>
              <a:t>Expected UNC674 &amp; IGT138 Timeline</a:t>
            </a:r>
          </a:p>
        </p:txBody>
      </p:sp>
      <p:grpSp>
        <p:nvGrpSpPr>
          <p:cNvPr id="4" name="Group 3">
            <a:extLst>
              <a:ext uri="{FF2B5EF4-FFF2-40B4-BE49-F238E27FC236}">
                <a16:creationId xmlns:a16="http://schemas.microsoft.com/office/drawing/2014/main" id="{33A5ED47-BB20-42B3-A26B-2C2C1DE0C385}"/>
              </a:ext>
            </a:extLst>
          </p:cNvPr>
          <p:cNvGrpSpPr/>
          <p:nvPr/>
        </p:nvGrpSpPr>
        <p:grpSpPr>
          <a:xfrm>
            <a:off x="188478" y="153988"/>
            <a:ext cx="11316567" cy="6139880"/>
            <a:chOff x="214398" y="185519"/>
            <a:chExt cx="11316567" cy="6139880"/>
          </a:xfrm>
        </p:grpSpPr>
        <p:grpSp>
          <p:nvGrpSpPr>
            <p:cNvPr id="5" name="Timeline" title="Timeline">
              <a:extLst>
                <a:ext uri="{FF2B5EF4-FFF2-40B4-BE49-F238E27FC236}">
                  <a16:creationId xmlns:a16="http://schemas.microsoft.com/office/drawing/2014/main" id="{1B7F4AD1-C347-4872-BC89-9E82EDC7D9F5}"/>
                </a:ext>
              </a:extLst>
            </p:cNvPr>
            <p:cNvGrpSpPr/>
            <p:nvPr/>
          </p:nvGrpSpPr>
          <p:grpSpPr>
            <a:xfrm>
              <a:off x="214398" y="3561082"/>
              <a:ext cx="11316567" cy="543160"/>
              <a:chOff x="418011" y="3067874"/>
              <a:chExt cx="11837184" cy="568151"/>
            </a:xfrm>
          </p:grpSpPr>
          <p:cxnSp>
            <p:nvCxnSpPr>
              <p:cNvPr id="76" name="Straight Arrow Connector 75">
                <a:extLst>
                  <a:ext uri="{FF2B5EF4-FFF2-40B4-BE49-F238E27FC236}">
                    <a16:creationId xmlns:a16="http://schemas.microsoft.com/office/drawing/2014/main" id="{0229B006-EE4E-452F-A700-D1D5EA33C1BC}"/>
                  </a:ext>
                </a:extLst>
              </p:cNvPr>
              <p:cNvCxnSpPr>
                <a:cxnSpLocks/>
              </p:cNvCxnSpPr>
              <p:nvPr/>
            </p:nvCxnSpPr>
            <p:spPr>
              <a:xfrm flipV="1">
                <a:off x="418011" y="3422386"/>
                <a:ext cx="11837184" cy="6614"/>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1044562A-86C8-4E2D-8520-60C1AAE1EFE0}"/>
                  </a:ext>
                </a:extLst>
              </p:cNvPr>
              <p:cNvCxnSpPr>
                <a:cxnSpLocks/>
              </p:cNvCxnSpPr>
              <p:nvPr/>
            </p:nvCxnSpPr>
            <p:spPr>
              <a:xfrm>
                <a:off x="8155015" y="3067874"/>
                <a:ext cx="0" cy="568151"/>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F679807B-B4E4-405B-8511-08B161C78E8B}"/>
                  </a:ext>
                </a:extLst>
              </p:cNvPr>
              <p:cNvCxnSpPr>
                <a:cxnSpLocks/>
              </p:cNvCxnSpPr>
              <p:nvPr/>
            </p:nvCxnSpPr>
            <p:spPr>
              <a:xfrm>
                <a:off x="3824526" y="3340021"/>
                <a:ext cx="0" cy="165471"/>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Straight Connector 78">
                <a:extLst>
                  <a:ext uri="{FF2B5EF4-FFF2-40B4-BE49-F238E27FC236}">
                    <a16:creationId xmlns:a16="http://schemas.microsoft.com/office/drawing/2014/main" id="{D4E2F414-DA74-4596-9B2A-07DBEE115BD8}"/>
                  </a:ext>
                </a:extLst>
              </p:cNvPr>
              <p:cNvCxnSpPr>
                <a:cxnSpLocks/>
              </p:cNvCxnSpPr>
              <p:nvPr/>
            </p:nvCxnSpPr>
            <p:spPr>
              <a:xfrm>
                <a:off x="5032961" y="3332136"/>
                <a:ext cx="0" cy="165471"/>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a:extLst>
                  <a:ext uri="{FF2B5EF4-FFF2-40B4-BE49-F238E27FC236}">
                    <a16:creationId xmlns:a16="http://schemas.microsoft.com/office/drawing/2014/main" id="{EC9AE25B-FAA2-426A-B397-3DF21591E2D6}"/>
                  </a:ext>
                </a:extLst>
              </p:cNvPr>
              <p:cNvCxnSpPr>
                <a:cxnSpLocks/>
              </p:cNvCxnSpPr>
              <p:nvPr/>
            </p:nvCxnSpPr>
            <p:spPr>
              <a:xfrm>
                <a:off x="2636580" y="3336404"/>
                <a:ext cx="0" cy="165471"/>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6" name="Duration 2" title="Duration Text">
              <a:extLst>
                <a:ext uri="{FF2B5EF4-FFF2-40B4-BE49-F238E27FC236}">
                  <a16:creationId xmlns:a16="http://schemas.microsoft.com/office/drawing/2014/main" id="{2B37D023-214D-4023-9346-E3502768FF7C}"/>
                </a:ext>
              </a:extLst>
            </p:cNvPr>
            <p:cNvSpPr txBox="1"/>
            <p:nvPr/>
          </p:nvSpPr>
          <p:spPr>
            <a:xfrm>
              <a:off x="319093" y="3949838"/>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D</a:t>
              </a:r>
              <a:endParaRPr lang="en-gb" sz="1050" b="1" dirty="0">
                <a:latin typeface="Trebuchet MS" panose="020B0603020202020204"/>
              </a:endParaRPr>
            </a:p>
          </p:txBody>
        </p:sp>
        <p:cxnSp>
          <p:nvCxnSpPr>
            <p:cNvPr id="7" name="Straight Connector 6">
              <a:extLst>
                <a:ext uri="{FF2B5EF4-FFF2-40B4-BE49-F238E27FC236}">
                  <a16:creationId xmlns:a16="http://schemas.microsoft.com/office/drawing/2014/main" id="{39EA5A1F-02AF-4F4E-8818-64CB1139123A}"/>
                </a:ext>
              </a:extLst>
            </p:cNvPr>
            <p:cNvCxnSpPr>
              <a:cxnSpLocks/>
            </p:cNvCxnSpPr>
            <p:nvPr/>
          </p:nvCxnSpPr>
          <p:spPr>
            <a:xfrm>
              <a:off x="1228298" y="3820906"/>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7762E692-96BC-49FD-9FC3-F8A158B568DD}"/>
                </a:ext>
              </a:extLst>
            </p:cNvPr>
            <p:cNvCxnSpPr>
              <a:cxnSpLocks/>
            </p:cNvCxnSpPr>
            <p:nvPr/>
          </p:nvCxnSpPr>
          <p:spPr>
            <a:xfrm>
              <a:off x="2893080" y="3815160"/>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1695E6C2-6EC9-4346-93F9-6ED2D5F99758}"/>
                </a:ext>
              </a:extLst>
            </p:cNvPr>
            <p:cNvCxnSpPr>
              <a:cxnSpLocks/>
            </p:cNvCxnSpPr>
            <p:nvPr/>
          </p:nvCxnSpPr>
          <p:spPr>
            <a:xfrm>
              <a:off x="1789704" y="3822672"/>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8B4D85E5-358C-4CF5-AD47-E25436E70BA5}"/>
                </a:ext>
              </a:extLst>
            </p:cNvPr>
            <p:cNvCxnSpPr>
              <a:cxnSpLocks/>
            </p:cNvCxnSpPr>
            <p:nvPr/>
          </p:nvCxnSpPr>
          <p:spPr>
            <a:xfrm>
              <a:off x="5205496" y="3813945"/>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D0672038-5740-4C79-AF35-13BAE474B245}"/>
                </a:ext>
              </a:extLst>
            </p:cNvPr>
            <p:cNvCxnSpPr>
              <a:cxnSpLocks/>
            </p:cNvCxnSpPr>
            <p:nvPr/>
          </p:nvCxnSpPr>
          <p:spPr>
            <a:xfrm>
              <a:off x="4051320" y="3820906"/>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50B124E0-9346-4861-8BCD-D557B7F569A5}"/>
                </a:ext>
              </a:extLst>
            </p:cNvPr>
            <p:cNvCxnSpPr>
              <a:cxnSpLocks/>
            </p:cNvCxnSpPr>
            <p:nvPr/>
          </p:nvCxnSpPr>
          <p:spPr>
            <a:xfrm>
              <a:off x="5774456" y="3817798"/>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14847ED5-98B5-4E56-A1A3-D9760AE0178D}"/>
                </a:ext>
              </a:extLst>
            </p:cNvPr>
            <p:cNvCxnSpPr>
              <a:cxnSpLocks/>
            </p:cNvCxnSpPr>
            <p:nvPr/>
          </p:nvCxnSpPr>
          <p:spPr>
            <a:xfrm>
              <a:off x="6359672" y="3827225"/>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EF7A2602-E310-4546-AB4C-954866BC1A53}"/>
                </a:ext>
              </a:extLst>
            </p:cNvPr>
            <p:cNvCxnSpPr>
              <a:cxnSpLocks/>
            </p:cNvCxnSpPr>
            <p:nvPr/>
          </p:nvCxnSpPr>
          <p:spPr>
            <a:xfrm>
              <a:off x="7000768" y="3820758"/>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DAEAA328-E0D9-4D9C-95EE-D4247BE0F24C}"/>
                </a:ext>
              </a:extLst>
            </p:cNvPr>
            <p:cNvCxnSpPr>
              <a:cxnSpLocks/>
            </p:cNvCxnSpPr>
            <p:nvPr/>
          </p:nvCxnSpPr>
          <p:spPr>
            <a:xfrm>
              <a:off x="662479" y="3553381"/>
              <a:ext cx="0" cy="521414"/>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7C04664F-68B2-46B7-846E-657980555898}"/>
                </a:ext>
              </a:extLst>
            </p:cNvPr>
            <p:cNvCxnSpPr>
              <a:cxnSpLocks/>
            </p:cNvCxnSpPr>
            <p:nvPr/>
          </p:nvCxnSpPr>
          <p:spPr>
            <a:xfrm>
              <a:off x="8214253" y="3813719"/>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231AAC34-CD30-4468-9501-8747A8AB0194}"/>
                </a:ext>
              </a:extLst>
            </p:cNvPr>
            <p:cNvCxnSpPr>
              <a:cxnSpLocks/>
            </p:cNvCxnSpPr>
            <p:nvPr/>
          </p:nvCxnSpPr>
          <p:spPr>
            <a:xfrm>
              <a:off x="8858143" y="3827225"/>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6948B777-0B4E-4334-A284-2E45D7DB1EE4}"/>
                </a:ext>
              </a:extLst>
            </p:cNvPr>
            <p:cNvCxnSpPr>
              <a:cxnSpLocks/>
            </p:cNvCxnSpPr>
            <p:nvPr/>
          </p:nvCxnSpPr>
          <p:spPr>
            <a:xfrm>
              <a:off x="9460123" y="3827225"/>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676E8DC9-BD6E-4671-A512-55B9B2ABBF25}"/>
                </a:ext>
              </a:extLst>
            </p:cNvPr>
            <p:cNvCxnSpPr>
              <a:cxnSpLocks/>
            </p:cNvCxnSpPr>
            <p:nvPr/>
          </p:nvCxnSpPr>
          <p:spPr>
            <a:xfrm>
              <a:off x="10029718" y="3827225"/>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A2EFF91B-AFBF-461C-A503-88889F248B27}"/>
                </a:ext>
              </a:extLst>
            </p:cNvPr>
            <p:cNvCxnSpPr>
              <a:cxnSpLocks/>
            </p:cNvCxnSpPr>
            <p:nvPr/>
          </p:nvCxnSpPr>
          <p:spPr>
            <a:xfrm>
              <a:off x="10568833" y="3827225"/>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5FC8DE41-C932-4CC6-A046-516F902DEAF5}"/>
                </a:ext>
              </a:extLst>
            </p:cNvPr>
            <p:cNvCxnSpPr>
              <a:cxnSpLocks/>
            </p:cNvCxnSpPr>
            <p:nvPr/>
          </p:nvCxnSpPr>
          <p:spPr>
            <a:xfrm>
              <a:off x="11050798" y="3820758"/>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7F7570C9-0341-469C-874A-C049B2F2BF19}"/>
                </a:ext>
              </a:extLst>
            </p:cNvPr>
            <p:cNvCxnSpPr>
              <a:cxnSpLocks/>
            </p:cNvCxnSpPr>
            <p:nvPr/>
          </p:nvCxnSpPr>
          <p:spPr>
            <a:xfrm>
              <a:off x="217781" y="3820758"/>
              <a:ext cx="0" cy="158192"/>
            </a:xfrm>
            <a:prstGeom prst="line">
              <a:avLst/>
            </a:prstGeom>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Duration 2" title="Duration Text">
              <a:extLst>
                <a:ext uri="{FF2B5EF4-FFF2-40B4-BE49-F238E27FC236}">
                  <a16:creationId xmlns:a16="http://schemas.microsoft.com/office/drawing/2014/main" id="{6C878F77-5BA0-4875-B2E1-CCD115F3A71A}"/>
                </a:ext>
              </a:extLst>
            </p:cNvPr>
            <p:cNvSpPr txBox="1"/>
            <p:nvPr/>
          </p:nvSpPr>
          <p:spPr>
            <a:xfrm>
              <a:off x="791475" y="3949837"/>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J</a:t>
              </a:r>
              <a:endParaRPr lang="en-gb" sz="1050" b="1" dirty="0">
                <a:latin typeface="Trebuchet MS" panose="020B0603020202020204"/>
              </a:endParaRPr>
            </a:p>
          </p:txBody>
        </p:sp>
        <p:sp>
          <p:nvSpPr>
            <p:cNvPr id="24" name="Duration 2" title="Duration Text">
              <a:extLst>
                <a:ext uri="{FF2B5EF4-FFF2-40B4-BE49-F238E27FC236}">
                  <a16:creationId xmlns:a16="http://schemas.microsoft.com/office/drawing/2014/main" id="{986C3346-8C1B-4836-B1FF-EB6FFDEDDB88}"/>
                </a:ext>
              </a:extLst>
            </p:cNvPr>
            <p:cNvSpPr txBox="1"/>
            <p:nvPr/>
          </p:nvSpPr>
          <p:spPr>
            <a:xfrm>
              <a:off x="1414409" y="3955150"/>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F</a:t>
              </a:r>
              <a:endParaRPr lang="en-gb" sz="1050" b="1" dirty="0">
                <a:latin typeface="Trebuchet MS" panose="020B0603020202020204"/>
              </a:endParaRPr>
            </a:p>
          </p:txBody>
        </p:sp>
        <p:sp>
          <p:nvSpPr>
            <p:cNvPr id="25" name="Duration 2" title="Duration Text">
              <a:extLst>
                <a:ext uri="{FF2B5EF4-FFF2-40B4-BE49-F238E27FC236}">
                  <a16:creationId xmlns:a16="http://schemas.microsoft.com/office/drawing/2014/main" id="{6FD89E65-0914-419A-B588-880788E0C589}"/>
                </a:ext>
              </a:extLst>
            </p:cNvPr>
            <p:cNvSpPr txBox="1"/>
            <p:nvPr/>
          </p:nvSpPr>
          <p:spPr>
            <a:xfrm>
              <a:off x="1956422" y="3949837"/>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M</a:t>
              </a:r>
              <a:endParaRPr lang="en-gb" sz="1050" b="1" dirty="0">
                <a:latin typeface="Trebuchet MS" panose="020B0603020202020204"/>
              </a:endParaRPr>
            </a:p>
          </p:txBody>
        </p:sp>
        <p:sp>
          <p:nvSpPr>
            <p:cNvPr id="26" name="Duration 2" title="Duration Text">
              <a:extLst>
                <a:ext uri="{FF2B5EF4-FFF2-40B4-BE49-F238E27FC236}">
                  <a16:creationId xmlns:a16="http://schemas.microsoft.com/office/drawing/2014/main" id="{A7210F27-6BB4-4CC1-8C86-A464171B1FAD}"/>
                </a:ext>
              </a:extLst>
            </p:cNvPr>
            <p:cNvSpPr txBox="1"/>
            <p:nvPr/>
          </p:nvSpPr>
          <p:spPr>
            <a:xfrm>
              <a:off x="2493107" y="3948391"/>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A</a:t>
              </a:r>
              <a:endParaRPr lang="en-gb" sz="1050" b="1" dirty="0">
                <a:latin typeface="Trebuchet MS" panose="020B0603020202020204"/>
              </a:endParaRPr>
            </a:p>
          </p:txBody>
        </p:sp>
        <p:sp>
          <p:nvSpPr>
            <p:cNvPr id="27" name="Duration 2" title="Duration Text">
              <a:extLst>
                <a:ext uri="{FF2B5EF4-FFF2-40B4-BE49-F238E27FC236}">
                  <a16:creationId xmlns:a16="http://schemas.microsoft.com/office/drawing/2014/main" id="{E468FFA0-3481-46E2-B768-B0E8CA6D7B2D}"/>
                </a:ext>
              </a:extLst>
            </p:cNvPr>
            <p:cNvSpPr txBox="1"/>
            <p:nvPr/>
          </p:nvSpPr>
          <p:spPr>
            <a:xfrm>
              <a:off x="3056872" y="3949837"/>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M</a:t>
              </a:r>
              <a:endParaRPr lang="en-gb" sz="1050" b="1" dirty="0">
                <a:latin typeface="Trebuchet MS" panose="020B0603020202020204"/>
              </a:endParaRPr>
            </a:p>
          </p:txBody>
        </p:sp>
        <p:sp>
          <p:nvSpPr>
            <p:cNvPr id="28" name="Duration 2" title="Duration Text">
              <a:extLst>
                <a:ext uri="{FF2B5EF4-FFF2-40B4-BE49-F238E27FC236}">
                  <a16:creationId xmlns:a16="http://schemas.microsoft.com/office/drawing/2014/main" id="{93D34EB4-FADA-4973-AF0A-7F72B0C0EB40}"/>
                </a:ext>
              </a:extLst>
            </p:cNvPr>
            <p:cNvSpPr txBox="1"/>
            <p:nvPr/>
          </p:nvSpPr>
          <p:spPr>
            <a:xfrm>
              <a:off x="3619500" y="3948390"/>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J</a:t>
              </a:r>
              <a:endParaRPr lang="en-gb" sz="1050" b="1" dirty="0">
                <a:latin typeface="Trebuchet MS" panose="020B0603020202020204"/>
              </a:endParaRPr>
            </a:p>
          </p:txBody>
        </p:sp>
        <p:sp>
          <p:nvSpPr>
            <p:cNvPr id="29" name="Duration 2" title="Duration Text">
              <a:extLst>
                <a:ext uri="{FF2B5EF4-FFF2-40B4-BE49-F238E27FC236}">
                  <a16:creationId xmlns:a16="http://schemas.microsoft.com/office/drawing/2014/main" id="{620659AA-9598-40BC-B16F-0E19815EB3F9}"/>
                </a:ext>
              </a:extLst>
            </p:cNvPr>
            <p:cNvSpPr txBox="1"/>
            <p:nvPr/>
          </p:nvSpPr>
          <p:spPr>
            <a:xfrm>
              <a:off x="4216127" y="3955150"/>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J</a:t>
              </a:r>
              <a:endParaRPr lang="en-gb" sz="1050" b="1" dirty="0">
                <a:latin typeface="Trebuchet MS" panose="020B0603020202020204"/>
              </a:endParaRPr>
            </a:p>
          </p:txBody>
        </p:sp>
        <p:sp>
          <p:nvSpPr>
            <p:cNvPr id="30" name="Duration 2" title="Duration Text">
              <a:extLst>
                <a:ext uri="{FF2B5EF4-FFF2-40B4-BE49-F238E27FC236}">
                  <a16:creationId xmlns:a16="http://schemas.microsoft.com/office/drawing/2014/main" id="{6C54B358-B09F-46F8-8C5E-4A0FADD30E44}"/>
                </a:ext>
              </a:extLst>
            </p:cNvPr>
            <p:cNvSpPr txBox="1"/>
            <p:nvPr/>
          </p:nvSpPr>
          <p:spPr>
            <a:xfrm>
              <a:off x="4801446" y="3948389"/>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A</a:t>
              </a:r>
              <a:endParaRPr lang="en-gb" sz="1050" b="1" dirty="0">
                <a:latin typeface="Trebuchet MS" panose="020B0603020202020204"/>
              </a:endParaRPr>
            </a:p>
          </p:txBody>
        </p:sp>
        <p:sp>
          <p:nvSpPr>
            <p:cNvPr id="31" name="Duration 2" title="Duration Text">
              <a:extLst>
                <a:ext uri="{FF2B5EF4-FFF2-40B4-BE49-F238E27FC236}">
                  <a16:creationId xmlns:a16="http://schemas.microsoft.com/office/drawing/2014/main" id="{05F9CF8C-250C-48AB-980B-7A77E0AB802A}"/>
                </a:ext>
              </a:extLst>
            </p:cNvPr>
            <p:cNvSpPr txBox="1"/>
            <p:nvPr/>
          </p:nvSpPr>
          <p:spPr>
            <a:xfrm>
              <a:off x="5364963" y="3948388"/>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S</a:t>
              </a:r>
              <a:endParaRPr lang="en-gb" sz="1050" b="1" dirty="0">
                <a:latin typeface="Trebuchet MS" panose="020B0603020202020204"/>
              </a:endParaRPr>
            </a:p>
          </p:txBody>
        </p:sp>
        <p:sp>
          <p:nvSpPr>
            <p:cNvPr id="32" name="Duration 2" title="Duration Text">
              <a:extLst>
                <a:ext uri="{FF2B5EF4-FFF2-40B4-BE49-F238E27FC236}">
                  <a16:creationId xmlns:a16="http://schemas.microsoft.com/office/drawing/2014/main" id="{FB539D9D-9DAC-46DA-A344-59E38AB6D3A2}"/>
                </a:ext>
              </a:extLst>
            </p:cNvPr>
            <p:cNvSpPr txBox="1"/>
            <p:nvPr/>
          </p:nvSpPr>
          <p:spPr>
            <a:xfrm>
              <a:off x="5949422" y="3947007"/>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O</a:t>
              </a:r>
              <a:endParaRPr lang="en-gb" sz="1050" b="1" dirty="0">
                <a:latin typeface="Trebuchet MS" panose="020B0603020202020204"/>
              </a:endParaRPr>
            </a:p>
          </p:txBody>
        </p:sp>
        <p:sp>
          <p:nvSpPr>
            <p:cNvPr id="33" name="Duration 2" title="Duration Text">
              <a:extLst>
                <a:ext uri="{FF2B5EF4-FFF2-40B4-BE49-F238E27FC236}">
                  <a16:creationId xmlns:a16="http://schemas.microsoft.com/office/drawing/2014/main" id="{6423D758-2C1B-4754-B729-98F6A161FE76}"/>
                </a:ext>
              </a:extLst>
            </p:cNvPr>
            <p:cNvSpPr txBox="1"/>
            <p:nvPr/>
          </p:nvSpPr>
          <p:spPr>
            <a:xfrm>
              <a:off x="6536582" y="3947007"/>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N</a:t>
              </a:r>
              <a:endParaRPr lang="en-gb" sz="1050" b="1" dirty="0">
                <a:latin typeface="Trebuchet MS" panose="020B0603020202020204"/>
              </a:endParaRPr>
            </a:p>
          </p:txBody>
        </p:sp>
        <p:sp>
          <p:nvSpPr>
            <p:cNvPr id="34" name="Duration 2" title="Duration Text">
              <a:extLst>
                <a:ext uri="{FF2B5EF4-FFF2-40B4-BE49-F238E27FC236}">
                  <a16:creationId xmlns:a16="http://schemas.microsoft.com/office/drawing/2014/main" id="{43B380F0-88C2-4D59-A3CF-BBDB5C139519}"/>
                </a:ext>
              </a:extLst>
            </p:cNvPr>
            <p:cNvSpPr txBox="1"/>
            <p:nvPr/>
          </p:nvSpPr>
          <p:spPr>
            <a:xfrm>
              <a:off x="7180472" y="3945097"/>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D</a:t>
              </a:r>
              <a:endParaRPr lang="en-gb" sz="1050" b="1" dirty="0">
                <a:latin typeface="Trebuchet MS" panose="020B0603020202020204"/>
              </a:endParaRPr>
            </a:p>
          </p:txBody>
        </p:sp>
        <p:sp>
          <p:nvSpPr>
            <p:cNvPr id="35" name="Duration 2" title="Duration Text">
              <a:extLst>
                <a:ext uri="{FF2B5EF4-FFF2-40B4-BE49-F238E27FC236}">
                  <a16:creationId xmlns:a16="http://schemas.microsoft.com/office/drawing/2014/main" id="{5CC26BF3-E022-462F-A1D3-F57F9E5E65AD}"/>
                </a:ext>
              </a:extLst>
            </p:cNvPr>
            <p:cNvSpPr txBox="1"/>
            <p:nvPr/>
          </p:nvSpPr>
          <p:spPr>
            <a:xfrm>
              <a:off x="7756290" y="3955150"/>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J</a:t>
              </a:r>
              <a:endParaRPr lang="en-gb" sz="1050" b="1" dirty="0">
                <a:latin typeface="Trebuchet MS" panose="020B0603020202020204"/>
              </a:endParaRPr>
            </a:p>
          </p:txBody>
        </p:sp>
        <p:sp>
          <p:nvSpPr>
            <p:cNvPr id="36" name="Duration 2" title="Duration Text">
              <a:extLst>
                <a:ext uri="{FF2B5EF4-FFF2-40B4-BE49-F238E27FC236}">
                  <a16:creationId xmlns:a16="http://schemas.microsoft.com/office/drawing/2014/main" id="{CAFC9214-4ABC-4D4B-8689-8D50E7650989}"/>
                </a:ext>
              </a:extLst>
            </p:cNvPr>
            <p:cNvSpPr txBox="1"/>
            <p:nvPr/>
          </p:nvSpPr>
          <p:spPr>
            <a:xfrm>
              <a:off x="8409184" y="3945096"/>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F</a:t>
              </a:r>
              <a:endParaRPr lang="en-gb" sz="1050" b="1" dirty="0">
                <a:latin typeface="Trebuchet MS" panose="020B0603020202020204"/>
              </a:endParaRPr>
            </a:p>
          </p:txBody>
        </p:sp>
        <p:sp>
          <p:nvSpPr>
            <p:cNvPr id="37" name="Duration 2" title="Duration Text">
              <a:extLst>
                <a:ext uri="{FF2B5EF4-FFF2-40B4-BE49-F238E27FC236}">
                  <a16:creationId xmlns:a16="http://schemas.microsoft.com/office/drawing/2014/main" id="{8761468F-D2F1-47E7-B4C9-12616566D104}"/>
                </a:ext>
              </a:extLst>
            </p:cNvPr>
            <p:cNvSpPr txBox="1"/>
            <p:nvPr/>
          </p:nvSpPr>
          <p:spPr>
            <a:xfrm>
              <a:off x="9041703" y="3945095"/>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M</a:t>
              </a:r>
              <a:endParaRPr lang="en-gb" sz="1050" b="1" dirty="0">
                <a:latin typeface="Trebuchet MS" panose="020B0603020202020204"/>
              </a:endParaRPr>
            </a:p>
          </p:txBody>
        </p:sp>
        <p:sp>
          <p:nvSpPr>
            <p:cNvPr id="38" name="Duration 2" title="Duration Text">
              <a:extLst>
                <a:ext uri="{FF2B5EF4-FFF2-40B4-BE49-F238E27FC236}">
                  <a16:creationId xmlns:a16="http://schemas.microsoft.com/office/drawing/2014/main" id="{80B0F8FF-40DC-4958-9DE8-7CE0BD2BA97C}"/>
                </a:ext>
              </a:extLst>
            </p:cNvPr>
            <p:cNvSpPr txBox="1"/>
            <p:nvPr/>
          </p:nvSpPr>
          <p:spPr>
            <a:xfrm>
              <a:off x="9631269" y="3950831"/>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A</a:t>
              </a:r>
              <a:endParaRPr lang="en-gb" sz="1050" b="1" dirty="0">
                <a:latin typeface="Trebuchet MS" panose="020B0603020202020204"/>
              </a:endParaRPr>
            </a:p>
          </p:txBody>
        </p:sp>
        <p:sp>
          <p:nvSpPr>
            <p:cNvPr id="39" name="Duration 2" title="Duration Text">
              <a:extLst>
                <a:ext uri="{FF2B5EF4-FFF2-40B4-BE49-F238E27FC236}">
                  <a16:creationId xmlns:a16="http://schemas.microsoft.com/office/drawing/2014/main" id="{9A4FAB79-A7B3-4EAC-B2EF-4FCD511027CC}"/>
                </a:ext>
              </a:extLst>
            </p:cNvPr>
            <p:cNvSpPr txBox="1"/>
            <p:nvPr/>
          </p:nvSpPr>
          <p:spPr>
            <a:xfrm>
              <a:off x="10180282" y="3950831"/>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M</a:t>
              </a:r>
              <a:endParaRPr lang="en-gb" sz="1050" b="1" dirty="0">
                <a:latin typeface="Trebuchet MS" panose="020B0603020202020204"/>
              </a:endParaRPr>
            </a:p>
          </p:txBody>
        </p:sp>
        <p:sp>
          <p:nvSpPr>
            <p:cNvPr id="40" name="Duration 2" title="Duration Text">
              <a:extLst>
                <a:ext uri="{FF2B5EF4-FFF2-40B4-BE49-F238E27FC236}">
                  <a16:creationId xmlns:a16="http://schemas.microsoft.com/office/drawing/2014/main" id="{C5157568-06AE-4766-A9A6-0E5426CA533F}"/>
                </a:ext>
              </a:extLst>
            </p:cNvPr>
            <p:cNvSpPr txBox="1"/>
            <p:nvPr/>
          </p:nvSpPr>
          <p:spPr>
            <a:xfrm>
              <a:off x="10661080" y="3942658"/>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J</a:t>
              </a:r>
              <a:endParaRPr lang="en-gb" sz="1050" b="1" dirty="0">
                <a:latin typeface="Trebuchet MS" panose="020B0603020202020204"/>
              </a:endParaRPr>
            </a:p>
          </p:txBody>
        </p:sp>
        <p:sp>
          <p:nvSpPr>
            <p:cNvPr id="41" name="Duration 2" title="Duration Text">
              <a:extLst>
                <a:ext uri="{FF2B5EF4-FFF2-40B4-BE49-F238E27FC236}">
                  <a16:creationId xmlns:a16="http://schemas.microsoft.com/office/drawing/2014/main" id="{0D77C0C8-2B96-4BB4-A88E-ACFBB68013FB}"/>
                </a:ext>
              </a:extLst>
            </p:cNvPr>
            <p:cNvSpPr txBox="1"/>
            <p:nvPr/>
          </p:nvSpPr>
          <p:spPr>
            <a:xfrm>
              <a:off x="11164765" y="3949836"/>
              <a:ext cx="255602" cy="161583"/>
            </a:xfrm>
            <a:prstGeom prst="rect">
              <a:avLst/>
            </a:prstGeom>
            <a:solidFill>
              <a:schemeClr val="bg1"/>
            </a:solidFill>
          </p:spPr>
          <p:txBody>
            <a:bodyPr wrap="square" lIns="0" tIns="0" rIns="0" bIns="0" rtlCol="0">
              <a:spAutoFit/>
            </a:bodyPr>
            <a:lstStyle/>
            <a:p>
              <a:pPr algn="ctr" defTabSz="874166"/>
              <a:r>
                <a:rPr lang="en-GB" sz="1050" b="1" dirty="0">
                  <a:latin typeface="Trebuchet MS" panose="020B0603020202020204"/>
                </a:rPr>
                <a:t>J</a:t>
              </a:r>
              <a:endParaRPr lang="en-gb" sz="1050" b="1" dirty="0">
                <a:latin typeface="Trebuchet MS" panose="020B0603020202020204"/>
              </a:endParaRPr>
            </a:p>
          </p:txBody>
        </p:sp>
        <p:sp>
          <p:nvSpPr>
            <p:cNvPr id="42" name="Duration 2" title="Duration Text">
              <a:extLst>
                <a:ext uri="{FF2B5EF4-FFF2-40B4-BE49-F238E27FC236}">
                  <a16:creationId xmlns:a16="http://schemas.microsoft.com/office/drawing/2014/main" id="{EE7753BA-D115-4F78-BF03-33FDF4D8F4A4}"/>
                </a:ext>
              </a:extLst>
            </p:cNvPr>
            <p:cNvSpPr txBox="1"/>
            <p:nvPr/>
          </p:nvSpPr>
          <p:spPr>
            <a:xfrm>
              <a:off x="7423013" y="4137183"/>
              <a:ext cx="396613" cy="184666"/>
            </a:xfrm>
            <a:prstGeom prst="rect">
              <a:avLst/>
            </a:prstGeom>
            <a:solidFill>
              <a:schemeClr val="bg1"/>
            </a:solidFill>
          </p:spPr>
          <p:txBody>
            <a:bodyPr wrap="square" lIns="0" tIns="0" rIns="0" bIns="0" rtlCol="0">
              <a:spAutoFit/>
            </a:bodyPr>
            <a:lstStyle/>
            <a:p>
              <a:pPr algn="ctr" defTabSz="874166"/>
              <a:r>
                <a:rPr lang="en-GB" sz="1200" b="1" dirty="0">
                  <a:latin typeface="Trebuchet MS" panose="020B0603020202020204"/>
                </a:rPr>
                <a:t>2023</a:t>
              </a:r>
              <a:endParaRPr lang="en-gb" sz="1200" b="1" dirty="0">
                <a:latin typeface="Trebuchet MS" panose="020B0603020202020204"/>
              </a:endParaRPr>
            </a:p>
          </p:txBody>
        </p:sp>
        <p:sp>
          <p:nvSpPr>
            <p:cNvPr id="43" name="Duration 2" title="Duration Text">
              <a:extLst>
                <a:ext uri="{FF2B5EF4-FFF2-40B4-BE49-F238E27FC236}">
                  <a16:creationId xmlns:a16="http://schemas.microsoft.com/office/drawing/2014/main" id="{FB59ECE6-0843-4FD6-88D6-8FD6567CC902}"/>
                </a:ext>
              </a:extLst>
            </p:cNvPr>
            <p:cNvSpPr txBox="1"/>
            <p:nvPr/>
          </p:nvSpPr>
          <p:spPr>
            <a:xfrm>
              <a:off x="476045" y="4147570"/>
              <a:ext cx="396613" cy="184666"/>
            </a:xfrm>
            <a:prstGeom prst="rect">
              <a:avLst/>
            </a:prstGeom>
            <a:solidFill>
              <a:schemeClr val="bg1"/>
            </a:solidFill>
          </p:spPr>
          <p:txBody>
            <a:bodyPr wrap="square" lIns="0" tIns="0" rIns="0" bIns="0" rtlCol="0">
              <a:spAutoFit/>
            </a:bodyPr>
            <a:lstStyle/>
            <a:p>
              <a:pPr algn="ctr" defTabSz="874166"/>
              <a:r>
                <a:rPr lang="en-GB" sz="1200" b="1" dirty="0">
                  <a:latin typeface="Trebuchet MS" panose="020B0603020202020204"/>
                </a:rPr>
                <a:t>2022</a:t>
              </a:r>
              <a:endParaRPr lang="en-gb" sz="1200" b="1" dirty="0">
                <a:latin typeface="Trebuchet MS" panose="020B0603020202020204"/>
              </a:endParaRPr>
            </a:p>
          </p:txBody>
        </p:sp>
        <p:sp>
          <p:nvSpPr>
            <p:cNvPr id="44" name="Duration 1" title="Duration Text">
              <a:extLst>
                <a:ext uri="{FF2B5EF4-FFF2-40B4-BE49-F238E27FC236}">
                  <a16:creationId xmlns:a16="http://schemas.microsoft.com/office/drawing/2014/main" id="{7392669E-D9BE-40BC-8A1F-CBC43BB558DD}"/>
                </a:ext>
              </a:extLst>
            </p:cNvPr>
            <p:cNvSpPr txBox="1"/>
            <p:nvPr/>
          </p:nvSpPr>
          <p:spPr>
            <a:xfrm rot="18705001">
              <a:off x="-201838" y="1855750"/>
              <a:ext cx="2522354" cy="323165"/>
            </a:xfrm>
            <a:prstGeom prst="rect">
              <a:avLst/>
            </a:prstGeom>
            <a:noFill/>
          </p:spPr>
          <p:txBody>
            <a:bodyPr wrap="square" lIns="0" tIns="0" rIns="0" bIns="0" rtlCol="0">
              <a:spAutoFit/>
            </a:bodyPr>
            <a:lstStyle/>
            <a:p>
              <a:pPr defTabSz="874166"/>
              <a:r>
                <a:rPr lang="en-GB" sz="1050" b="1" u="sng" dirty="0">
                  <a:solidFill>
                    <a:srgbClr val="0070C0"/>
                  </a:solidFill>
                  <a:latin typeface="Trebuchet MS" panose="020B0603020202020204"/>
                </a:rPr>
                <a:t>UNC PANEL </a:t>
              </a:r>
              <a:r>
                <a:rPr lang="en-GB" sz="1050" dirty="0">
                  <a:solidFill>
                    <a:prstClr val="black">
                      <a:lumMod val="75000"/>
                      <a:lumOff val="25000"/>
                    </a:prstClr>
                  </a:solidFill>
                  <a:latin typeface="Trebuchet MS" panose="020B0603020202020204"/>
                </a:rPr>
                <a:t>approve 3 month reporting date extension</a:t>
              </a:r>
              <a:endParaRPr lang="en-gb" sz="1050" dirty="0">
                <a:solidFill>
                  <a:prstClr val="black">
                    <a:lumMod val="75000"/>
                    <a:lumOff val="25000"/>
                  </a:prstClr>
                </a:solidFill>
                <a:latin typeface="Trebuchet MS" panose="020B0603020202020204"/>
              </a:endParaRPr>
            </a:p>
          </p:txBody>
        </p:sp>
        <p:cxnSp>
          <p:nvCxnSpPr>
            <p:cNvPr id="45" name="Connector Milestone 1" title="Connecter Line">
              <a:extLst>
                <a:ext uri="{FF2B5EF4-FFF2-40B4-BE49-F238E27FC236}">
                  <a16:creationId xmlns:a16="http://schemas.microsoft.com/office/drawing/2014/main" id="{8A1DABF4-BE02-49C8-A6B1-CC91DA2769B9}"/>
                </a:ext>
              </a:extLst>
            </p:cNvPr>
            <p:cNvCxnSpPr>
              <a:cxnSpLocks/>
            </p:cNvCxnSpPr>
            <p:nvPr/>
          </p:nvCxnSpPr>
          <p:spPr>
            <a:xfrm>
              <a:off x="219125" y="3164840"/>
              <a:ext cx="0" cy="538480"/>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Duration 1" title="Duration Text">
              <a:extLst>
                <a:ext uri="{FF2B5EF4-FFF2-40B4-BE49-F238E27FC236}">
                  <a16:creationId xmlns:a16="http://schemas.microsoft.com/office/drawing/2014/main" id="{218EA33A-3F24-47CA-AEF7-38B52A42A5E6}"/>
                </a:ext>
              </a:extLst>
            </p:cNvPr>
            <p:cNvSpPr txBox="1"/>
            <p:nvPr/>
          </p:nvSpPr>
          <p:spPr>
            <a:xfrm rot="18705001">
              <a:off x="1521780" y="1628319"/>
              <a:ext cx="2991730" cy="323165"/>
            </a:xfrm>
            <a:prstGeom prst="rect">
              <a:avLst/>
            </a:prstGeom>
            <a:noFill/>
          </p:spPr>
          <p:txBody>
            <a:bodyPr wrap="square" lIns="0" tIns="0" rIns="0" bIns="0" rtlCol="0">
              <a:spAutoFit/>
            </a:bodyPr>
            <a:lstStyle/>
            <a:p>
              <a:pPr defTabSz="874166"/>
              <a:r>
                <a:rPr lang="en-GB" sz="1050" b="1" u="sng" dirty="0">
                  <a:solidFill>
                    <a:srgbClr val="0070C0"/>
                  </a:solidFill>
                  <a:latin typeface="Trebuchet MS" panose="020B0603020202020204"/>
                </a:rPr>
                <a:t>UNC PANEL </a:t>
              </a:r>
              <a:r>
                <a:rPr lang="en-GB" sz="1050" dirty="0">
                  <a:solidFill>
                    <a:prstClr val="black">
                      <a:lumMod val="75000"/>
                      <a:lumOff val="25000"/>
                    </a:prstClr>
                  </a:solidFill>
                  <a:latin typeface="Trebuchet MS" panose="020B0603020202020204"/>
                </a:rPr>
                <a:t>subsequent consultation period (15 BD) </a:t>
              </a:r>
              <a:endParaRPr lang="en-gb" sz="1050" dirty="0">
                <a:solidFill>
                  <a:prstClr val="black">
                    <a:lumMod val="75000"/>
                    <a:lumOff val="25000"/>
                  </a:prstClr>
                </a:solidFill>
                <a:latin typeface="Trebuchet MS" panose="020B0603020202020204"/>
              </a:endParaRPr>
            </a:p>
          </p:txBody>
        </p:sp>
        <p:cxnSp>
          <p:nvCxnSpPr>
            <p:cNvPr id="47" name="Connector Milestone 1" title="Connecter Line">
              <a:extLst>
                <a:ext uri="{FF2B5EF4-FFF2-40B4-BE49-F238E27FC236}">
                  <a16:creationId xmlns:a16="http://schemas.microsoft.com/office/drawing/2014/main" id="{4C8BFF0B-6B26-4E32-94D0-58C6C91DFF06}"/>
                </a:ext>
              </a:extLst>
            </p:cNvPr>
            <p:cNvCxnSpPr>
              <a:cxnSpLocks/>
            </p:cNvCxnSpPr>
            <p:nvPr/>
          </p:nvCxnSpPr>
          <p:spPr>
            <a:xfrm>
              <a:off x="2058120" y="3164840"/>
              <a:ext cx="0" cy="538480"/>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8" name="Duration 1" title="Duration Text">
              <a:extLst>
                <a:ext uri="{FF2B5EF4-FFF2-40B4-BE49-F238E27FC236}">
                  <a16:creationId xmlns:a16="http://schemas.microsoft.com/office/drawing/2014/main" id="{974917EC-EAA4-4257-8AEE-BE1018F86ACF}"/>
                </a:ext>
              </a:extLst>
            </p:cNvPr>
            <p:cNvSpPr txBox="1"/>
            <p:nvPr/>
          </p:nvSpPr>
          <p:spPr>
            <a:xfrm rot="18705001">
              <a:off x="489315" y="1888937"/>
              <a:ext cx="2400706" cy="323165"/>
            </a:xfrm>
            <a:prstGeom prst="rect">
              <a:avLst/>
            </a:prstGeom>
            <a:noFill/>
          </p:spPr>
          <p:txBody>
            <a:bodyPr wrap="square" lIns="0" tIns="0" rIns="0" bIns="0" rtlCol="0">
              <a:spAutoFit/>
            </a:bodyPr>
            <a:lstStyle/>
            <a:p>
              <a:pPr defTabSz="874166"/>
              <a:r>
                <a:rPr lang="en-GB" sz="1050" b="1" u="sng" dirty="0">
                  <a:solidFill>
                    <a:srgbClr val="0070C0"/>
                  </a:solidFill>
                  <a:latin typeface="Trebuchet MS" panose="020B0603020202020204"/>
                </a:rPr>
                <a:t>UNC WORKGROUP</a:t>
              </a:r>
              <a:r>
                <a:rPr lang="en-GB" sz="1050" b="1" dirty="0">
                  <a:solidFill>
                    <a:srgbClr val="0070C0"/>
                  </a:solidFill>
                  <a:latin typeface="Trebuchet MS" panose="020B0603020202020204"/>
                </a:rPr>
                <a:t> </a:t>
              </a:r>
              <a:r>
                <a:rPr lang="en-GB" sz="1050" dirty="0">
                  <a:solidFill>
                    <a:prstClr val="black">
                      <a:lumMod val="75000"/>
                      <a:lumOff val="25000"/>
                    </a:prstClr>
                  </a:solidFill>
                  <a:latin typeface="Trebuchet MS" panose="020B0603020202020204"/>
                </a:rPr>
                <a:t> consider revised modification / legal text</a:t>
              </a:r>
              <a:endParaRPr lang="en-gb" sz="1050" dirty="0">
                <a:solidFill>
                  <a:prstClr val="black">
                    <a:lumMod val="75000"/>
                    <a:lumOff val="25000"/>
                  </a:prstClr>
                </a:solidFill>
                <a:latin typeface="Trebuchet MS" panose="020B0603020202020204"/>
              </a:endParaRPr>
            </a:p>
          </p:txBody>
        </p:sp>
        <p:sp>
          <p:nvSpPr>
            <p:cNvPr id="49" name="Brace for Grouped Items" title="Group Bracket">
              <a:extLst>
                <a:ext uri="{FF2B5EF4-FFF2-40B4-BE49-F238E27FC236}">
                  <a16:creationId xmlns:a16="http://schemas.microsoft.com/office/drawing/2014/main" id="{BED4A860-4C48-46F4-8AD5-409EE8D8F7FD}"/>
                </a:ext>
              </a:extLst>
            </p:cNvPr>
            <p:cNvSpPr/>
            <p:nvPr/>
          </p:nvSpPr>
          <p:spPr>
            <a:xfrm rot="16200000">
              <a:off x="985068" y="2649483"/>
              <a:ext cx="305382" cy="1637326"/>
            </a:xfrm>
            <a:prstGeom prst="rightBrace">
              <a:avLst>
                <a:gd name="adj1" fmla="val 44270"/>
                <a:gd name="adj2" fmla="val 49999"/>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74166"/>
              <a:endParaRPr lang="en-ZA" sz="1721">
                <a:solidFill>
                  <a:prstClr val="black"/>
                </a:solidFill>
                <a:latin typeface="Trebuchet MS" panose="020B0603020202020204"/>
              </a:endParaRPr>
            </a:p>
          </p:txBody>
        </p:sp>
        <p:sp>
          <p:nvSpPr>
            <p:cNvPr id="50" name="Brace for Grouped Items" title="Group Bracket">
              <a:extLst>
                <a:ext uri="{FF2B5EF4-FFF2-40B4-BE49-F238E27FC236}">
                  <a16:creationId xmlns:a16="http://schemas.microsoft.com/office/drawing/2014/main" id="{D8CA8341-052E-4752-8832-85E2E368B6EE}"/>
                </a:ext>
              </a:extLst>
            </p:cNvPr>
            <p:cNvSpPr/>
            <p:nvPr/>
          </p:nvSpPr>
          <p:spPr>
            <a:xfrm rot="5400000">
              <a:off x="4967001" y="2505106"/>
              <a:ext cx="335610" cy="3857635"/>
            </a:xfrm>
            <a:prstGeom prst="rightBrace">
              <a:avLst>
                <a:gd name="adj1" fmla="val 4427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74166"/>
              <a:endParaRPr lang="en-ZA" sz="1721">
                <a:solidFill>
                  <a:prstClr val="black"/>
                </a:solidFill>
                <a:latin typeface="Trebuchet MS" panose="020B0603020202020204"/>
              </a:endParaRPr>
            </a:p>
          </p:txBody>
        </p:sp>
        <p:sp>
          <p:nvSpPr>
            <p:cNvPr id="51" name="Duration 1" title="Duration Text">
              <a:extLst>
                <a:ext uri="{FF2B5EF4-FFF2-40B4-BE49-F238E27FC236}">
                  <a16:creationId xmlns:a16="http://schemas.microsoft.com/office/drawing/2014/main" id="{E87C1103-3DD6-4097-90C8-DE009FC237E8}"/>
                </a:ext>
              </a:extLst>
            </p:cNvPr>
            <p:cNvSpPr txBox="1"/>
            <p:nvPr/>
          </p:nvSpPr>
          <p:spPr>
            <a:xfrm rot="18705001">
              <a:off x="4250999" y="1559213"/>
              <a:ext cx="2715213" cy="323165"/>
            </a:xfrm>
            <a:prstGeom prst="rect">
              <a:avLst/>
            </a:prstGeom>
            <a:noFill/>
          </p:spPr>
          <p:txBody>
            <a:bodyPr wrap="square" lIns="0" tIns="0" rIns="0" bIns="0" rtlCol="0">
              <a:spAutoFit/>
            </a:bodyPr>
            <a:lstStyle/>
            <a:p>
              <a:pPr defTabSz="874166"/>
              <a:r>
                <a:rPr lang="en-GB" sz="1050" b="1" u="sng" dirty="0">
                  <a:solidFill>
                    <a:srgbClr val="0070C0"/>
                  </a:solidFill>
                  <a:latin typeface="Trebuchet MS" panose="020B0603020202020204"/>
                </a:rPr>
                <a:t>AUTHORITY</a:t>
              </a:r>
              <a:r>
                <a:rPr lang="en-GB" sz="1050" b="1" u="sng" dirty="0">
                  <a:solidFill>
                    <a:prstClr val="black">
                      <a:lumMod val="75000"/>
                      <a:lumOff val="25000"/>
                    </a:prstClr>
                  </a:solidFill>
                  <a:latin typeface="Trebuchet MS" panose="020B0603020202020204"/>
                </a:rPr>
                <a:t> </a:t>
              </a:r>
              <a:r>
                <a:rPr lang="en-GB" sz="1050" dirty="0">
                  <a:solidFill>
                    <a:prstClr val="black">
                      <a:lumMod val="75000"/>
                      <a:lumOff val="25000"/>
                    </a:prstClr>
                  </a:solidFill>
                  <a:latin typeface="Trebuchet MS" panose="020B0603020202020204"/>
                </a:rPr>
                <a:t>consideration &amp;  decision on UNC674</a:t>
              </a:r>
              <a:endParaRPr lang="en-gb" sz="1050" dirty="0">
                <a:solidFill>
                  <a:prstClr val="black">
                    <a:lumMod val="75000"/>
                    <a:lumOff val="25000"/>
                  </a:prstClr>
                </a:solidFill>
                <a:latin typeface="Trebuchet MS" panose="020B0603020202020204"/>
              </a:endParaRPr>
            </a:p>
          </p:txBody>
        </p:sp>
        <p:cxnSp>
          <p:nvCxnSpPr>
            <p:cNvPr id="52" name="Connector Milestone 1" title="Connecter Line">
              <a:extLst>
                <a:ext uri="{FF2B5EF4-FFF2-40B4-BE49-F238E27FC236}">
                  <a16:creationId xmlns:a16="http://schemas.microsoft.com/office/drawing/2014/main" id="{7F87C297-8A3C-4D64-AE84-0F9A432BAF14}"/>
                </a:ext>
              </a:extLst>
            </p:cNvPr>
            <p:cNvCxnSpPr>
              <a:cxnSpLocks/>
            </p:cNvCxnSpPr>
            <p:nvPr/>
          </p:nvCxnSpPr>
          <p:spPr>
            <a:xfrm>
              <a:off x="4738575" y="2947307"/>
              <a:ext cx="7987" cy="1486616"/>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3" name="Brace for Grouped Items" title="Group Bracket">
              <a:extLst>
                <a:ext uri="{FF2B5EF4-FFF2-40B4-BE49-F238E27FC236}">
                  <a16:creationId xmlns:a16="http://schemas.microsoft.com/office/drawing/2014/main" id="{67BFC73F-D44D-4B5E-AC36-CB7CF6A7731E}"/>
                </a:ext>
              </a:extLst>
            </p:cNvPr>
            <p:cNvSpPr/>
            <p:nvPr/>
          </p:nvSpPr>
          <p:spPr>
            <a:xfrm rot="5400000">
              <a:off x="1769471" y="3692934"/>
              <a:ext cx="280260" cy="1290043"/>
            </a:xfrm>
            <a:prstGeom prst="rightBrace">
              <a:avLst>
                <a:gd name="adj1" fmla="val 44270"/>
                <a:gd name="adj2" fmla="val 49234"/>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74166"/>
              <a:endParaRPr lang="en-ZA" sz="1721">
                <a:solidFill>
                  <a:prstClr val="black"/>
                </a:solidFill>
                <a:latin typeface="Trebuchet MS" panose="020B0603020202020204"/>
              </a:endParaRPr>
            </a:p>
          </p:txBody>
        </p:sp>
        <p:sp>
          <p:nvSpPr>
            <p:cNvPr id="54" name="Duration 1" title="Duration Text">
              <a:extLst>
                <a:ext uri="{FF2B5EF4-FFF2-40B4-BE49-F238E27FC236}">
                  <a16:creationId xmlns:a16="http://schemas.microsoft.com/office/drawing/2014/main" id="{2AE8ECF2-A04D-4696-9DC8-75E796AF363D}"/>
                </a:ext>
              </a:extLst>
            </p:cNvPr>
            <p:cNvSpPr txBox="1"/>
            <p:nvPr/>
          </p:nvSpPr>
          <p:spPr>
            <a:xfrm rot="18705001">
              <a:off x="1069600" y="1890420"/>
              <a:ext cx="2399664" cy="323165"/>
            </a:xfrm>
            <a:prstGeom prst="rect">
              <a:avLst/>
            </a:prstGeom>
            <a:noFill/>
          </p:spPr>
          <p:txBody>
            <a:bodyPr wrap="square" lIns="0" tIns="0" rIns="0" bIns="0" rtlCol="0">
              <a:spAutoFit/>
            </a:bodyPr>
            <a:lstStyle/>
            <a:p>
              <a:pPr defTabSz="874166"/>
              <a:r>
                <a:rPr lang="en-GB" sz="1050" b="1" u="sng" dirty="0">
                  <a:solidFill>
                    <a:srgbClr val="00B050"/>
                  </a:solidFill>
                  <a:latin typeface="Trebuchet MS" panose="020B0603020202020204"/>
                </a:rPr>
                <a:t>IGT UNC WORKGROUP</a:t>
              </a:r>
              <a:r>
                <a:rPr lang="en-GB" sz="1050" b="1" dirty="0">
                  <a:solidFill>
                    <a:srgbClr val="00B050"/>
                  </a:solidFill>
                  <a:latin typeface="Trebuchet MS" panose="020B0603020202020204"/>
                </a:rPr>
                <a:t>  </a:t>
              </a:r>
              <a:r>
                <a:rPr lang="en-GB" sz="1050" dirty="0">
                  <a:solidFill>
                    <a:prstClr val="black">
                      <a:lumMod val="75000"/>
                      <a:lumOff val="25000"/>
                    </a:prstClr>
                  </a:solidFill>
                  <a:latin typeface="Trebuchet MS" panose="020B0603020202020204"/>
                </a:rPr>
                <a:t>review revised legal text for UNC674, update IGT138</a:t>
              </a:r>
              <a:endParaRPr lang="en-gb" sz="1050" dirty="0">
                <a:solidFill>
                  <a:prstClr val="black">
                    <a:lumMod val="75000"/>
                    <a:lumOff val="25000"/>
                  </a:prstClr>
                </a:solidFill>
                <a:latin typeface="Trebuchet MS" panose="020B0603020202020204"/>
              </a:endParaRPr>
            </a:p>
          </p:txBody>
        </p:sp>
        <p:cxnSp>
          <p:nvCxnSpPr>
            <p:cNvPr id="55" name="Connector Milestone 1" title="Connecter Line">
              <a:extLst>
                <a:ext uri="{FF2B5EF4-FFF2-40B4-BE49-F238E27FC236}">
                  <a16:creationId xmlns:a16="http://schemas.microsoft.com/office/drawing/2014/main" id="{B45CC629-92F4-4D20-B00D-061297634CF5}"/>
                </a:ext>
              </a:extLst>
            </p:cNvPr>
            <p:cNvCxnSpPr>
              <a:cxnSpLocks/>
            </p:cNvCxnSpPr>
            <p:nvPr/>
          </p:nvCxnSpPr>
          <p:spPr>
            <a:xfrm>
              <a:off x="1460449" y="3164840"/>
              <a:ext cx="0" cy="1182370"/>
            </a:xfrm>
            <a:prstGeom prst="line">
              <a:avLst/>
            </a:prstGeom>
            <a:ln w="127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6" name="Duration 1" title="Duration Text">
              <a:extLst>
                <a:ext uri="{FF2B5EF4-FFF2-40B4-BE49-F238E27FC236}">
                  <a16:creationId xmlns:a16="http://schemas.microsoft.com/office/drawing/2014/main" id="{110717F3-46AD-4757-827A-777176DA99EE}"/>
                </a:ext>
              </a:extLst>
            </p:cNvPr>
            <p:cNvSpPr txBox="1"/>
            <p:nvPr/>
          </p:nvSpPr>
          <p:spPr>
            <a:xfrm rot="18705001">
              <a:off x="2812082" y="1839283"/>
              <a:ext cx="2399664" cy="323165"/>
            </a:xfrm>
            <a:prstGeom prst="rect">
              <a:avLst/>
            </a:prstGeom>
            <a:noFill/>
          </p:spPr>
          <p:txBody>
            <a:bodyPr wrap="square" lIns="0" tIns="0" rIns="0" bIns="0" rtlCol="0">
              <a:spAutoFit/>
            </a:bodyPr>
            <a:lstStyle/>
            <a:p>
              <a:pPr defTabSz="874166"/>
              <a:r>
                <a:rPr lang="en-GB" sz="1050" b="1" u="sng" dirty="0">
                  <a:solidFill>
                    <a:srgbClr val="00B050"/>
                  </a:solidFill>
                  <a:latin typeface="Trebuchet MS" panose="020B0603020202020204"/>
                </a:rPr>
                <a:t>IGT UNC PANEL</a:t>
              </a:r>
              <a:r>
                <a:rPr lang="en-GB" sz="1050" b="1" dirty="0">
                  <a:solidFill>
                    <a:srgbClr val="00B050"/>
                  </a:solidFill>
                  <a:latin typeface="Trebuchet MS" panose="020B0603020202020204"/>
                </a:rPr>
                <a:t>  </a:t>
              </a:r>
              <a:r>
                <a:rPr lang="en-GB" sz="1050" dirty="0">
                  <a:solidFill>
                    <a:prstClr val="black">
                      <a:lumMod val="75000"/>
                      <a:lumOff val="25000"/>
                    </a:prstClr>
                  </a:solidFill>
                  <a:latin typeface="Trebuchet MS" panose="020B0603020202020204"/>
                </a:rPr>
                <a:t>consider &amp; decide on IGT138</a:t>
              </a:r>
              <a:endParaRPr lang="en-gb" sz="1050" dirty="0">
                <a:solidFill>
                  <a:prstClr val="black">
                    <a:lumMod val="75000"/>
                    <a:lumOff val="25000"/>
                  </a:prstClr>
                </a:solidFill>
                <a:latin typeface="Trebuchet MS" panose="020B0603020202020204"/>
              </a:endParaRPr>
            </a:p>
          </p:txBody>
        </p:sp>
        <p:cxnSp>
          <p:nvCxnSpPr>
            <p:cNvPr id="57" name="Connector Milestone 1" title="Connecter Line">
              <a:extLst>
                <a:ext uri="{FF2B5EF4-FFF2-40B4-BE49-F238E27FC236}">
                  <a16:creationId xmlns:a16="http://schemas.microsoft.com/office/drawing/2014/main" id="{7B0E3D6A-E713-4670-9847-C685464F8EC5}"/>
                </a:ext>
              </a:extLst>
            </p:cNvPr>
            <p:cNvCxnSpPr>
              <a:cxnSpLocks/>
            </p:cNvCxnSpPr>
            <p:nvPr/>
          </p:nvCxnSpPr>
          <p:spPr>
            <a:xfrm>
              <a:off x="3195857" y="3117228"/>
              <a:ext cx="1135" cy="538480"/>
            </a:xfrm>
            <a:prstGeom prst="line">
              <a:avLst/>
            </a:prstGeom>
            <a:ln w="127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8" name="Brace for Grouped Items" title="Group Bracket">
              <a:extLst>
                <a:ext uri="{FF2B5EF4-FFF2-40B4-BE49-F238E27FC236}">
                  <a16:creationId xmlns:a16="http://schemas.microsoft.com/office/drawing/2014/main" id="{327048C2-22F8-4DC2-B298-88DCC5B4C95B}"/>
                </a:ext>
              </a:extLst>
            </p:cNvPr>
            <p:cNvSpPr/>
            <p:nvPr/>
          </p:nvSpPr>
          <p:spPr>
            <a:xfrm rot="5400000">
              <a:off x="5207353" y="3033208"/>
              <a:ext cx="280260" cy="3432283"/>
            </a:xfrm>
            <a:prstGeom prst="rightBrace">
              <a:avLst>
                <a:gd name="adj1" fmla="val 44270"/>
                <a:gd name="adj2" fmla="val 49234"/>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74166"/>
              <a:endParaRPr lang="en-ZA" sz="1721">
                <a:solidFill>
                  <a:prstClr val="black"/>
                </a:solidFill>
                <a:latin typeface="Trebuchet MS" panose="020B0603020202020204"/>
              </a:endParaRPr>
            </a:p>
          </p:txBody>
        </p:sp>
        <p:cxnSp>
          <p:nvCxnSpPr>
            <p:cNvPr id="59" name="Connector Milestone 1" title="Connecter Line">
              <a:extLst>
                <a:ext uri="{FF2B5EF4-FFF2-40B4-BE49-F238E27FC236}">
                  <a16:creationId xmlns:a16="http://schemas.microsoft.com/office/drawing/2014/main" id="{2EFA608A-0C0A-4D9A-99BD-1195D3CA7EFE}"/>
                </a:ext>
              </a:extLst>
            </p:cNvPr>
            <p:cNvCxnSpPr>
              <a:cxnSpLocks/>
            </p:cNvCxnSpPr>
            <p:nvPr/>
          </p:nvCxnSpPr>
          <p:spPr>
            <a:xfrm flipH="1">
              <a:off x="6112236" y="2944486"/>
              <a:ext cx="5912" cy="1804863"/>
            </a:xfrm>
            <a:prstGeom prst="line">
              <a:avLst/>
            </a:prstGeom>
            <a:ln w="127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Duration 1" title="Duration Text">
              <a:extLst>
                <a:ext uri="{FF2B5EF4-FFF2-40B4-BE49-F238E27FC236}">
                  <a16:creationId xmlns:a16="http://schemas.microsoft.com/office/drawing/2014/main" id="{B477481E-5887-4260-AE7D-6775481ADE75}"/>
                </a:ext>
              </a:extLst>
            </p:cNvPr>
            <p:cNvSpPr txBox="1"/>
            <p:nvPr/>
          </p:nvSpPr>
          <p:spPr>
            <a:xfrm rot="18705001">
              <a:off x="5609099" y="1481079"/>
              <a:ext cx="2914285" cy="323165"/>
            </a:xfrm>
            <a:prstGeom prst="rect">
              <a:avLst/>
            </a:prstGeom>
            <a:noFill/>
          </p:spPr>
          <p:txBody>
            <a:bodyPr wrap="square" lIns="0" tIns="0" rIns="0" bIns="0" rtlCol="0">
              <a:spAutoFit/>
            </a:bodyPr>
            <a:lstStyle/>
            <a:p>
              <a:pPr defTabSz="874166"/>
              <a:r>
                <a:rPr lang="en-GB" sz="1050" b="1" u="sng" dirty="0">
                  <a:solidFill>
                    <a:srgbClr val="00B050"/>
                  </a:solidFill>
                  <a:latin typeface="Trebuchet MS" panose="020B0603020202020204"/>
                </a:rPr>
                <a:t>AUTHORITY </a:t>
              </a:r>
              <a:r>
                <a:rPr lang="en-GB" sz="1050" dirty="0">
                  <a:solidFill>
                    <a:prstClr val="black">
                      <a:lumMod val="75000"/>
                      <a:lumOff val="25000"/>
                    </a:prstClr>
                  </a:solidFill>
                  <a:latin typeface="Trebuchet MS" panose="020B0603020202020204"/>
                </a:rPr>
                <a:t>consideration &amp;  decision on  IGT138</a:t>
              </a:r>
              <a:endParaRPr lang="en-gb" sz="1050" dirty="0">
                <a:solidFill>
                  <a:prstClr val="black">
                    <a:lumMod val="75000"/>
                    <a:lumOff val="25000"/>
                  </a:prstClr>
                </a:solidFill>
                <a:latin typeface="Trebuchet MS" panose="020B0603020202020204"/>
              </a:endParaRPr>
            </a:p>
          </p:txBody>
        </p:sp>
        <p:sp>
          <p:nvSpPr>
            <p:cNvPr id="61" name="Duration 1" title="Duration Text">
              <a:extLst>
                <a:ext uri="{FF2B5EF4-FFF2-40B4-BE49-F238E27FC236}">
                  <a16:creationId xmlns:a16="http://schemas.microsoft.com/office/drawing/2014/main" id="{8B6DE424-024C-4311-B840-13DC51D33FCC}"/>
                </a:ext>
              </a:extLst>
            </p:cNvPr>
            <p:cNvSpPr txBox="1"/>
            <p:nvPr/>
          </p:nvSpPr>
          <p:spPr>
            <a:xfrm rot="18705001">
              <a:off x="8567830" y="1622301"/>
              <a:ext cx="2991730" cy="161583"/>
            </a:xfrm>
            <a:prstGeom prst="rect">
              <a:avLst/>
            </a:prstGeom>
            <a:noFill/>
          </p:spPr>
          <p:txBody>
            <a:bodyPr wrap="square" lIns="0" tIns="0" rIns="0" bIns="0" rtlCol="0">
              <a:spAutoFit/>
            </a:bodyPr>
            <a:lstStyle/>
            <a:p>
              <a:pPr defTabSz="874166"/>
              <a:r>
                <a:rPr lang="en-GB" sz="1050" b="1" u="sng" dirty="0">
                  <a:solidFill>
                    <a:srgbClr val="0070C0"/>
                  </a:solidFill>
                  <a:latin typeface="Trebuchet MS" panose="020B0603020202020204"/>
                </a:rPr>
                <a:t>IMPLEMENTATION</a:t>
              </a:r>
              <a:r>
                <a:rPr lang="en-GB" sz="1050" b="1" dirty="0">
                  <a:solidFill>
                    <a:srgbClr val="0070C0"/>
                  </a:solidFill>
                  <a:latin typeface="Trebuchet MS" panose="020B0603020202020204"/>
                </a:rPr>
                <a:t>  </a:t>
              </a:r>
              <a:r>
                <a:rPr lang="en-GB" sz="1050" dirty="0">
                  <a:solidFill>
                    <a:prstClr val="black">
                      <a:lumMod val="75000"/>
                      <a:lumOff val="25000"/>
                    </a:prstClr>
                  </a:solidFill>
                  <a:latin typeface="Trebuchet MS" panose="020B0603020202020204"/>
                </a:rPr>
                <a:t>of UNC674 </a:t>
              </a:r>
              <a:endParaRPr lang="en-gb" sz="1050" dirty="0">
                <a:solidFill>
                  <a:prstClr val="black">
                    <a:lumMod val="75000"/>
                    <a:lumOff val="25000"/>
                  </a:prstClr>
                </a:solidFill>
                <a:latin typeface="Trebuchet MS" panose="020B0603020202020204"/>
              </a:endParaRPr>
            </a:p>
          </p:txBody>
        </p:sp>
        <p:cxnSp>
          <p:nvCxnSpPr>
            <p:cNvPr id="62" name="Connector Milestone 1" title="Connecter Line">
              <a:extLst>
                <a:ext uri="{FF2B5EF4-FFF2-40B4-BE49-F238E27FC236}">
                  <a16:creationId xmlns:a16="http://schemas.microsoft.com/office/drawing/2014/main" id="{77A191F2-E954-45DD-9FED-A165BEC06AAE}"/>
                </a:ext>
              </a:extLst>
            </p:cNvPr>
            <p:cNvCxnSpPr>
              <a:cxnSpLocks/>
            </p:cNvCxnSpPr>
            <p:nvPr/>
          </p:nvCxnSpPr>
          <p:spPr>
            <a:xfrm>
              <a:off x="9089066" y="3092549"/>
              <a:ext cx="0" cy="513742"/>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3" name="Brace for Grouped Items" title="Group Bracket">
              <a:extLst>
                <a:ext uri="{FF2B5EF4-FFF2-40B4-BE49-F238E27FC236}">
                  <a16:creationId xmlns:a16="http://schemas.microsoft.com/office/drawing/2014/main" id="{44CB032D-5B07-4B01-8B59-2ED9669AC435}"/>
                </a:ext>
              </a:extLst>
            </p:cNvPr>
            <p:cNvSpPr/>
            <p:nvPr/>
          </p:nvSpPr>
          <p:spPr>
            <a:xfrm rot="5400000">
              <a:off x="9537969" y="3874170"/>
              <a:ext cx="335610" cy="1119508"/>
            </a:xfrm>
            <a:prstGeom prst="rightBrace">
              <a:avLst>
                <a:gd name="adj1" fmla="val 4427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74166"/>
              <a:endParaRPr lang="en-ZA" sz="1721">
                <a:solidFill>
                  <a:prstClr val="black"/>
                </a:solidFill>
                <a:latin typeface="Trebuchet MS" panose="020B0603020202020204"/>
              </a:endParaRPr>
            </a:p>
          </p:txBody>
        </p:sp>
        <p:sp>
          <p:nvSpPr>
            <p:cNvPr id="64" name="Duration 1" title="Duration Text">
              <a:extLst>
                <a:ext uri="{FF2B5EF4-FFF2-40B4-BE49-F238E27FC236}">
                  <a16:creationId xmlns:a16="http://schemas.microsoft.com/office/drawing/2014/main" id="{EEFF979B-88B5-42AE-A0AD-580837D7057F}"/>
                </a:ext>
              </a:extLst>
            </p:cNvPr>
            <p:cNvSpPr txBox="1"/>
            <p:nvPr/>
          </p:nvSpPr>
          <p:spPr>
            <a:xfrm rot="18705001">
              <a:off x="9681034" y="1748692"/>
              <a:ext cx="2638851" cy="161583"/>
            </a:xfrm>
            <a:prstGeom prst="rect">
              <a:avLst/>
            </a:prstGeom>
            <a:noFill/>
          </p:spPr>
          <p:txBody>
            <a:bodyPr wrap="square" lIns="0" tIns="0" rIns="0" bIns="0" rtlCol="0">
              <a:spAutoFit/>
            </a:bodyPr>
            <a:lstStyle/>
            <a:p>
              <a:pPr defTabSz="874166"/>
              <a:r>
                <a:rPr lang="en-GB" sz="1050" b="1" u="sng" dirty="0">
                  <a:solidFill>
                    <a:srgbClr val="0070C0"/>
                  </a:solidFill>
                  <a:latin typeface="Trebuchet MS" panose="020B0603020202020204"/>
                </a:rPr>
                <a:t>6 WEEK TRANSITION PERIOD</a:t>
              </a:r>
              <a:r>
                <a:rPr lang="en-GB" sz="1050" b="1" dirty="0">
                  <a:solidFill>
                    <a:prstClr val="black">
                      <a:lumMod val="75000"/>
                      <a:lumOff val="25000"/>
                    </a:prstClr>
                  </a:solidFill>
                  <a:latin typeface="Trebuchet MS" panose="020B0603020202020204"/>
                </a:rPr>
                <a:t> </a:t>
              </a:r>
              <a:r>
                <a:rPr lang="en-GB" sz="1050" dirty="0">
                  <a:solidFill>
                    <a:prstClr val="black">
                      <a:lumMod val="75000"/>
                      <a:lumOff val="25000"/>
                    </a:prstClr>
                  </a:solidFill>
                  <a:latin typeface="Trebuchet MS" panose="020B0603020202020204"/>
                </a:rPr>
                <a:t>for UNC674</a:t>
              </a:r>
              <a:endParaRPr lang="en-gb" sz="1050" dirty="0">
                <a:solidFill>
                  <a:prstClr val="black">
                    <a:lumMod val="75000"/>
                    <a:lumOff val="25000"/>
                  </a:prstClr>
                </a:solidFill>
                <a:latin typeface="Trebuchet MS" panose="020B0603020202020204"/>
              </a:endParaRPr>
            </a:p>
          </p:txBody>
        </p:sp>
        <p:cxnSp>
          <p:nvCxnSpPr>
            <p:cNvPr id="65" name="Connector Milestone 1" title="Connecter Line">
              <a:extLst>
                <a:ext uri="{FF2B5EF4-FFF2-40B4-BE49-F238E27FC236}">
                  <a16:creationId xmlns:a16="http://schemas.microsoft.com/office/drawing/2014/main" id="{CD72A094-ED7F-4240-95EF-BBC3A4099959}"/>
                </a:ext>
              </a:extLst>
            </p:cNvPr>
            <p:cNvCxnSpPr>
              <a:cxnSpLocks/>
            </p:cNvCxnSpPr>
            <p:nvPr/>
          </p:nvCxnSpPr>
          <p:spPr>
            <a:xfrm>
              <a:off x="10156410" y="3082076"/>
              <a:ext cx="0" cy="1333096"/>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Star: 5 Points 65">
              <a:extLst>
                <a:ext uri="{FF2B5EF4-FFF2-40B4-BE49-F238E27FC236}">
                  <a16:creationId xmlns:a16="http://schemas.microsoft.com/office/drawing/2014/main" id="{391B4F03-C99A-4FE2-BEFA-0FCF2D490938}"/>
                </a:ext>
              </a:extLst>
            </p:cNvPr>
            <p:cNvSpPr/>
            <p:nvPr/>
          </p:nvSpPr>
          <p:spPr>
            <a:xfrm>
              <a:off x="1749632" y="5232150"/>
              <a:ext cx="159969" cy="1615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Duration 1" title="Duration Text">
              <a:extLst>
                <a:ext uri="{FF2B5EF4-FFF2-40B4-BE49-F238E27FC236}">
                  <a16:creationId xmlns:a16="http://schemas.microsoft.com/office/drawing/2014/main" id="{CC3D43FE-5C58-4BB2-A9D9-214D640DFF22}"/>
                </a:ext>
              </a:extLst>
            </p:cNvPr>
            <p:cNvSpPr txBox="1"/>
            <p:nvPr/>
          </p:nvSpPr>
          <p:spPr>
            <a:xfrm>
              <a:off x="2025734" y="5232150"/>
              <a:ext cx="8890943" cy="153888"/>
            </a:xfrm>
            <a:prstGeom prst="rect">
              <a:avLst/>
            </a:prstGeom>
            <a:noFill/>
          </p:spPr>
          <p:txBody>
            <a:bodyPr wrap="square" lIns="0" tIns="0" rIns="0" bIns="0" rtlCol="0">
              <a:spAutoFit/>
            </a:bodyPr>
            <a:lstStyle/>
            <a:p>
              <a:pPr defTabSz="874166"/>
              <a:r>
                <a:rPr lang="en-GB" sz="1000" dirty="0">
                  <a:solidFill>
                    <a:schemeClr val="accent1"/>
                  </a:solidFill>
                  <a:latin typeface="Trebuchet MS" panose="020B0603020202020204"/>
                  <a:hlinkClick r:id="rId2">
                    <a:extLst>
                      <a:ext uri="{A12FA001-AC4F-418D-AE19-62706E023703}">
                        <ahyp:hlinkClr xmlns:ahyp="http://schemas.microsoft.com/office/drawing/2018/hyperlinkcolor" val="tx"/>
                      </a:ext>
                    </a:extLst>
                  </a:hlinkClick>
                </a:rPr>
                <a:t>UNC674 Final Modification Report </a:t>
              </a:r>
              <a:r>
                <a:rPr lang="en-GB" sz="1000" dirty="0">
                  <a:solidFill>
                    <a:prstClr val="black">
                      <a:lumMod val="75000"/>
                      <a:lumOff val="25000"/>
                    </a:prstClr>
                  </a:solidFill>
                  <a:latin typeface="Trebuchet MS" panose="020B0603020202020204"/>
                </a:rPr>
                <a:t>dated 15</a:t>
              </a:r>
              <a:r>
                <a:rPr lang="en-GB" sz="1000" baseline="30000" dirty="0">
                  <a:solidFill>
                    <a:prstClr val="black">
                      <a:lumMod val="75000"/>
                      <a:lumOff val="25000"/>
                    </a:prstClr>
                  </a:solidFill>
                  <a:latin typeface="Trebuchet MS" panose="020B0603020202020204"/>
                </a:rPr>
                <a:t>th</a:t>
              </a:r>
              <a:r>
                <a:rPr lang="en-GB" sz="1000" dirty="0">
                  <a:solidFill>
                    <a:prstClr val="black">
                      <a:lumMod val="75000"/>
                      <a:lumOff val="25000"/>
                    </a:prstClr>
                  </a:solidFill>
                  <a:latin typeface="Trebuchet MS" panose="020B0603020202020204"/>
                </a:rPr>
                <a:t> July 2021 notes a 3 month implementation lead time. </a:t>
              </a:r>
              <a:endParaRPr lang="en-gb" sz="1000" dirty="0">
                <a:solidFill>
                  <a:prstClr val="black">
                    <a:lumMod val="75000"/>
                    <a:lumOff val="25000"/>
                  </a:prstClr>
                </a:solidFill>
                <a:latin typeface="Trebuchet MS" panose="020B0603020202020204"/>
              </a:endParaRPr>
            </a:p>
          </p:txBody>
        </p:sp>
        <p:sp>
          <p:nvSpPr>
            <p:cNvPr id="68" name="Star: 5 Points 67">
              <a:extLst>
                <a:ext uri="{FF2B5EF4-FFF2-40B4-BE49-F238E27FC236}">
                  <a16:creationId xmlns:a16="http://schemas.microsoft.com/office/drawing/2014/main" id="{9D3E87B8-7DD0-4CBD-97E3-006A4043B442}"/>
                </a:ext>
              </a:extLst>
            </p:cNvPr>
            <p:cNvSpPr/>
            <p:nvPr/>
          </p:nvSpPr>
          <p:spPr>
            <a:xfrm>
              <a:off x="10074899" y="2994194"/>
              <a:ext cx="159969" cy="16158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tar: 5 Points 68">
              <a:extLst>
                <a:ext uri="{FF2B5EF4-FFF2-40B4-BE49-F238E27FC236}">
                  <a16:creationId xmlns:a16="http://schemas.microsoft.com/office/drawing/2014/main" id="{41A9CEEF-BE9D-4FBB-926A-0007680EA0BF}"/>
                </a:ext>
              </a:extLst>
            </p:cNvPr>
            <p:cNvSpPr/>
            <p:nvPr/>
          </p:nvSpPr>
          <p:spPr>
            <a:xfrm>
              <a:off x="1740569" y="5870325"/>
              <a:ext cx="159969" cy="16158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Duration 1" title="Duration Text">
              <a:extLst>
                <a:ext uri="{FF2B5EF4-FFF2-40B4-BE49-F238E27FC236}">
                  <a16:creationId xmlns:a16="http://schemas.microsoft.com/office/drawing/2014/main" id="{D0C62082-8DC1-4C48-837A-A2E986D0BF40}"/>
                </a:ext>
              </a:extLst>
            </p:cNvPr>
            <p:cNvSpPr txBox="1"/>
            <p:nvPr/>
          </p:nvSpPr>
          <p:spPr>
            <a:xfrm>
              <a:off x="2019685" y="5863734"/>
              <a:ext cx="8808335" cy="461665"/>
            </a:xfrm>
            <a:prstGeom prst="rect">
              <a:avLst/>
            </a:prstGeom>
            <a:noFill/>
          </p:spPr>
          <p:txBody>
            <a:bodyPr wrap="square" lIns="0" tIns="0" rIns="0" bIns="0" rtlCol="0">
              <a:spAutoFit/>
            </a:bodyPr>
            <a:lstStyle/>
            <a:p>
              <a:pPr defTabSz="874166"/>
              <a:r>
                <a:rPr lang="en-GB" sz="1000" dirty="0">
                  <a:solidFill>
                    <a:schemeClr val="accent1"/>
                  </a:solidFill>
                  <a:latin typeface="Trebuchet MS" panose="020B0603020202020204"/>
                  <a:hlinkClick r:id="rId2">
                    <a:extLst>
                      <a:ext uri="{A12FA001-AC4F-418D-AE19-62706E023703}">
                        <ahyp:hlinkClr xmlns:ahyp="http://schemas.microsoft.com/office/drawing/2018/hyperlinkcolor" val="tx"/>
                      </a:ext>
                    </a:extLst>
                  </a:hlinkClick>
                </a:rPr>
                <a:t>UNC674 Final Modification Report </a:t>
              </a:r>
              <a:r>
                <a:rPr lang="en-GB" sz="1000" dirty="0">
                  <a:solidFill>
                    <a:prstClr val="black">
                      <a:lumMod val="75000"/>
                      <a:lumOff val="25000"/>
                    </a:prstClr>
                  </a:solidFill>
                  <a:latin typeface="Trebuchet MS" panose="020B0603020202020204"/>
                </a:rPr>
                <a:t>dated 15</a:t>
              </a:r>
              <a:r>
                <a:rPr lang="en-GB" sz="1000" baseline="30000" dirty="0">
                  <a:solidFill>
                    <a:prstClr val="black">
                      <a:lumMod val="75000"/>
                      <a:lumOff val="25000"/>
                    </a:prstClr>
                  </a:solidFill>
                  <a:latin typeface="Trebuchet MS" panose="020B0603020202020204"/>
                </a:rPr>
                <a:t>th</a:t>
              </a:r>
              <a:r>
                <a:rPr lang="en-GB" sz="1000" dirty="0">
                  <a:solidFill>
                    <a:prstClr val="black">
                      <a:lumMod val="75000"/>
                      <a:lumOff val="25000"/>
                    </a:prstClr>
                  </a:solidFill>
                  <a:latin typeface="Trebuchet MS" panose="020B0603020202020204"/>
                </a:rPr>
                <a:t> July 2021 highlights Workgroup discussions regarding a transition period. Where by after implementation, new performance failures would be addressed using the PATs set out in the PAFD and not less than 6 weeks after implementation. The PAC will be unable to write out to parties during this time as it will put them in breach of Code. </a:t>
              </a:r>
              <a:endParaRPr lang="en-gb" sz="1000" dirty="0">
                <a:solidFill>
                  <a:prstClr val="black">
                    <a:lumMod val="75000"/>
                    <a:lumOff val="25000"/>
                  </a:prstClr>
                </a:solidFill>
                <a:latin typeface="Trebuchet MS" panose="020B0603020202020204"/>
              </a:endParaRPr>
            </a:p>
          </p:txBody>
        </p:sp>
        <p:sp>
          <p:nvSpPr>
            <p:cNvPr id="71" name="Star: 5 Points 70">
              <a:extLst>
                <a:ext uri="{FF2B5EF4-FFF2-40B4-BE49-F238E27FC236}">
                  <a16:creationId xmlns:a16="http://schemas.microsoft.com/office/drawing/2014/main" id="{A46A11CD-A75A-405A-9A44-D91B2739DEAF}"/>
                </a:ext>
              </a:extLst>
            </p:cNvPr>
            <p:cNvSpPr/>
            <p:nvPr/>
          </p:nvSpPr>
          <p:spPr>
            <a:xfrm>
              <a:off x="9007350" y="3006675"/>
              <a:ext cx="159969" cy="1615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Duration 1" title="Duration Text">
              <a:extLst>
                <a:ext uri="{FF2B5EF4-FFF2-40B4-BE49-F238E27FC236}">
                  <a16:creationId xmlns:a16="http://schemas.microsoft.com/office/drawing/2014/main" id="{CC6D391A-A14B-4E81-8DF6-5F2CA2907508}"/>
                </a:ext>
              </a:extLst>
            </p:cNvPr>
            <p:cNvSpPr txBox="1"/>
            <p:nvPr/>
          </p:nvSpPr>
          <p:spPr>
            <a:xfrm rot="18705001">
              <a:off x="9027761" y="1634753"/>
              <a:ext cx="2991730" cy="161583"/>
            </a:xfrm>
            <a:prstGeom prst="rect">
              <a:avLst/>
            </a:prstGeom>
            <a:noFill/>
          </p:spPr>
          <p:txBody>
            <a:bodyPr wrap="square" lIns="0" tIns="0" rIns="0" bIns="0" rtlCol="0">
              <a:spAutoFit/>
            </a:bodyPr>
            <a:lstStyle/>
            <a:p>
              <a:pPr defTabSz="874166"/>
              <a:r>
                <a:rPr lang="en-GB" sz="1050" b="1" u="sng" dirty="0">
                  <a:solidFill>
                    <a:srgbClr val="00B050"/>
                  </a:solidFill>
                  <a:latin typeface="Trebuchet MS" panose="020B0603020202020204"/>
                </a:rPr>
                <a:t>IMPLEMENTATION</a:t>
              </a:r>
              <a:r>
                <a:rPr lang="en-GB" sz="1050" b="1" dirty="0">
                  <a:solidFill>
                    <a:srgbClr val="0070C0"/>
                  </a:solidFill>
                  <a:latin typeface="Trebuchet MS" panose="020B0603020202020204"/>
                </a:rPr>
                <a:t>  </a:t>
              </a:r>
              <a:r>
                <a:rPr lang="en-GB" sz="1050" dirty="0">
                  <a:solidFill>
                    <a:prstClr val="black">
                      <a:lumMod val="75000"/>
                      <a:lumOff val="25000"/>
                    </a:prstClr>
                  </a:solidFill>
                  <a:latin typeface="Trebuchet MS" panose="020B0603020202020204"/>
                </a:rPr>
                <a:t>of IGT138</a:t>
              </a:r>
              <a:endParaRPr lang="en-gb" sz="1050" dirty="0">
                <a:solidFill>
                  <a:prstClr val="black">
                    <a:lumMod val="75000"/>
                    <a:lumOff val="25000"/>
                  </a:prstClr>
                </a:solidFill>
                <a:latin typeface="Trebuchet MS" panose="020B0603020202020204"/>
              </a:endParaRPr>
            </a:p>
          </p:txBody>
        </p:sp>
        <p:cxnSp>
          <p:nvCxnSpPr>
            <p:cNvPr id="73" name="Connector Milestone 1" title="Connecter Line">
              <a:extLst>
                <a:ext uri="{FF2B5EF4-FFF2-40B4-BE49-F238E27FC236}">
                  <a16:creationId xmlns:a16="http://schemas.microsoft.com/office/drawing/2014/main" id="{F05A452B-62A5-4549-9D75-4A591168B9D6}"/>
                </a:ext>
              </a:extLst>
            </p:cNvPr>
            <p:cNvCxnSpPr>
              <a:cxnSpLocks/>
            </p:cNvCxnSpPr>
            <p:nvPr/>
          </p:nvCxnSpPr>
          <p:spPr>
            <a:xfrm>
              <a:off x="9548997" y="3105001"/>
              <a:ext cx="0" cy="513742"/>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Star: 5 Points 73">
              <a:extLst>
                <a:ext uri="{FF2B5EF4-FFF2-40B4-BE49-F238E27FC236}">
                  <a16:creationId xmlns:a16="http://schemas.microsoft.com/office/drawing/2014/main" id="{65705C9B-F9D1-45FF-96EE-F9863FA0FC63}"/>
                </a:ext>
              </a:extLst>
            </p:cNvPr>
            <p:cNvSpPr/>
            <p:nvPr/>
          </p:nvSpPr>
          <p:spPr>
            <a:xfrm>
              <a:off x="9467281" y="3007697"/>
              <a:ext cx="159969" cy="161583"/>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5" name="Connector Milestone 1" title="Connecter Line">
              <a:extLst>
                <a:ext uri="{FF2B5EF4-FFF2-40B4-BE49-F238E27FC236}">
                  <a16:creationId xmlns:a16="http://schemas.microsoft.com/office/drawing/2014/main" id="{AE4814D8-B92A-4ACB-9128-60332BF29428}"/>
                </a:ext>
              </a:extLst>
            </p:cNvPr>
            <p:cNvCxnSpPr>
              <a:cxnSpLocks/>
            </p:cNvCxnSpPr>
            <p:nvPr/>
          </p:nvCxnSpPr>
          <p:spPr>
            <a:xfrm>
              <a:off x="891239" y="3164840"/>
              <a:ext cx="0" cy="306070"/>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82" name="Star: 5 Points 81">
            <a:extLst>
              <a:ext uri="{FF2B5EF4-FFF2-40B4-BE49-F238E27FC236}">
                <a16:creationId xmlns:a16="http://schemas.microsoft.com/office/drawing/2014/main" id="{3548D82D-2E9F-4F40-B53A-4B9F3CA9C582}"/>
              </a:ext>
            </a:extLst>
          </p:cNvPr>
          <p:cNvSpPr/>
          <p:nvPr/>
        </p:nvSpPr>
        <p:spPr>
          <a:xfrm>
            <a:off x="1742987" y="5494901"/>
            <a:ext cx="159969" cy="161583"/>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Duration 1" title="Duration Text">
            <a:extLst>
              <a:ext uri="{FF2B5EF4-FFF2-40B4-BE49-F238E27FC236}">
                <a16:creationId xmlns:a16="http://schemas.microsoft.com/office/drawing/2014/main" id="{88972278-DA08-4C51-BFBD-91B2D6A48F96}"/>
              </a:ext>
            </a:extLst>
          </p:cNvPr>
          <p:cNvSpPr txBox="1"/>
          <p:nvPr/>
        </p:nvSpPr>
        <p:spPr>
          <a:xfrm>
            <a:off x="2019547" y="5488310"/>
            <a:ext cx="8746063" cy="307777"/>
          </a:xfrm>
          <a:prstGeom prst="rect">
            <a:avLst/>
          </a:prstGeom>
          <a:noFill/>
        </p:spPr>
        <p:txBody>
          <a:bodyPr wrap="square" lIns="0" tIns="0" rIns="0" bIns="0" rtlCol="0">
            <a:spAutoFit/>
          </a:bodyPr>
          <a:lstStyle/>
          <a:p>
            <a:pPr defTabSz="874166"/>
            <a:r>
              <a:rPr lang="en-GB" sz="1000" dirty="0">
                <a:solidFill>
                  <a:schemeClr val="accent1"/>
                </a:solidFill>
                <a:latin typeface="Trebuchet MS" panose="020B0603020202020204"/>
                <a:hlinkClick r:id="rId3">
                  <a:extLst>
                    <a:ext uri="{A12FA001-AC4F-418D-AE19-62706E023703}">
                      <ahyp:hlinkClr xmlns:ahyp="http://schemas.microsoft.com/office/drawing/2018/hyperlinkcolor" val="tx"/>
                    </a:ext>
                  </a:extLst>
                </a:hlinkClick>
              </a:rPr>
              <a:t>IGT138</a:t>
            </a:r>
            <a:r>
              <a:rPr lang="en-GB" sz="1000" dirty="0">
                <a:solidFill>
                  <a:prstClr val="black">
                    <a:lumMod val="75000"/>
                    <a:lumOff val="25000"/>
                  </a:prstClr>
                </a:solidFill>
                <a:latin typeface="Trebuchet MS" panose="020B0603020202020204"/>
              </a:rPr>
              <a:t> is currently showing a February 2023 implementation date, as this would be the next available scheduled release. However, there is potential for the implementation to aligned with UNC674 as part of an extraordinary release. The final implementation date will be determined by the Panel.  </a:t>
            </a:r>
            <a:endParaRPr lang="en-gb" sz="1000" dirty="0">
              <a:solidFill>
                <a:prstClr val="black">
                  <a:lumMod val="75000"/>
                  <a:lumOff val="25000"/>
                </a:prstClr>
              </a:solidFill>
              <a:latin typeface="Trebuchet MS" panose="020B0603020202020204"/>
            </a:endParaRPr>
          </a:p>
        </p:txBody>
      </p:sp>
      <p:sp>
        <p:nvSpPr>
          <p:cNvPr id="84" name="Duration 1" title="Duration Text">
            <a:extLst>
              <a:ext uri="{FF2B5EF4-FFF2-40B4-BE49-F238E27FC236}">
                <a16:creationId xmlns:a16="http://schemas.microsoft.com/office/drawing/2014/main" id="{C7E4F7B6-B148-4FBD-8170-F76C6D6137E4}"/>
              </a:ext>
            </a:extLst>
          </p:cNvPr>
          <p:cNvSpPr txBox="1"/>
          <p:nvPr/>
        </p:nvSpPr>
        <p:spPr>
          <a:xfrm rot="18705001">
            <a:off x="2408887" y="1531971"/>
            <a:ext cx="2991730" cy="161583"/>
          </a:xfrm>
          <a:prstGeom prst="rect">
            <a:avLst/>
          </a:prstGeom>
          <a:noFill/>
        </p:spPr>
        <p:txBody>
          <a:bodyPr wrap="square" lIns="0" tIns="0" rIns="0" bIns="0" rtlCol="0">
            <a:spAutoFit/>
          </a:bodyPr>
          <a:lstStyle/>
          <a:p>
            <a:pPr defTabSz="874166"/>
            <a:r>
              <a:rPr lang="en-GB" sz="1050" b="1" u="sng" dirty="0">
                <a:solidFill>
                  <a:srgbClr val="0070C0"/>
                </a:solidFill>
                <a:latin typeface="Trebuchet MS" panose="020B0603020202020204"/>
              </a:rPr>
              <a:t>UNC PANEL </a:t>
            </a:r>
            <a:r>
              <a:rPr lang="en-GB" sz="1050" dirty="0">
                <a:solidFill>
                  <a:prstClr val="black">
                    <a:lumMod val="75000"/>
                    <a:lumOff val="25000"/>
                  </a:prstClr>
                </a:solidFill>
                <a:latin typeface="Trebuchet MS" panose="020B0603020202020204"/>
              </a:rPr>
              <a:t>consider &amp; decide on UNC674 </a:t>
            </a:r>
            <a:endParaRPr lang="en-gb" sz="1050" dirty="0">
              <a:solidFill>
                <a:prstClr val="black">
                  <a:lumMod val="75000"/>
                  <a:lumOff val="25000"/>
                </a:prstClr>
              </a:solidFill>
              <a:latin typeface="Trebuchet MS" panose="020B0603020202020204"/>
            </a:endParaRPr>
          </a:p>
        </p:txBody>
      </p:sp>
      <p:cxnSp>
        <p:nvCxnSpPr>
          <p:cNvPr id="85" name="Connector Milestone 1" title="Connecter Line">
            <a:extLst>
              <a:ext uri="{FF2B5EF4-FFF2-40B4-BE49-F238E27FC236}">
                <a16:creationId xmlns:a16="http://schemas.microsoft.com/office/drawing/2014/main" id="{9B7B9E00-19B7-4537-9BD4-7693397BD0BF}"/>
              </a:ext>
            </a:extLst>
          </p:cNvPr>
          <p:cNvCxnSpPr>
            <a:cxnSpLocks/>
          </p:cNvCxnSpPr>
          <p:nvPr/>
        </p:nvCxnSpPr>
        <p:spPr>
          <a:xfrm>
            <a:off x="2945227" y="2987701"/>
            <a:ext cx="0" cy="538480"/>
          </a:xfrm>
          <a:prstGeom prst="line">
            <a:avLst/>
          </a:prstGeom>
          <a:ln w="127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25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525EED-0C13-42BE-9D93-2EB35537AFED}"/>
              </a:ext>
            </a:extLst>
          </p:cNvPr>
          <p:cNvSpPr>
            <a:spLocks noGrp="1"/>
          </p:cNvSpPr>
          <p:nvPr>
            <p:ph type="body" sz="quarter" idx="10"/>
          </p:nvPr>
        </p:nvSpPr>
        <p:spPr/>
        <p:txBody>
          <a:bodyPr/>
          <a:lstStyle/>
          <a:p>
            <a:r>
              <a:rPr lang="en-GB" dirty="0"/>
              <a:t>Performance Assurance Framework and subsequent PAC documents (2 – 7) set out the role of PAC and the function. </a:t>
            </a:r>
          </a:p>
          <a:p>
            <a:endParaRPr lang="en-GB" dirty="0"/>
          </a:p>
          <a:p>
            <a:r>
              <a:rPr lang="en-GB" dirty="0"/>
              <a:t>PAC have put into practise the technique of performance improvement plans, observation letters and escalation meetings if needed.</a:t>
            </a:r>
          </a:p>
          <a:p>
            <a:pPr lvl="1"/>
            <a:r>
              <a:rPr lang="en-GB" dirty="0"/>
              <a:t>This Shipper engagement currently sits outside of Code.</a:t>
            </a:r>
          </a:p>
          <a:p>
            <a:pPr lvl="1"/>
            <a:endParaRPr lang="en-GB" dirty="0"/>
          </a:p>
          <a:p>
            <a:r>
              <a:rPr lang="en-GB" dirty="0"/>
              <a:t>PAC meet monthly to discuss PARR reports across a number of areas.</a:t>
            </a:r>
          </a:p>
          <a:p>
            <a:endParaRPr lang="en-GB" dirty="0"/>
          </a:p>
          <a:p>
            <a:r>
              <a:rPr lang="en-GB" dirty="0"/>
              <a:t>PAC review risks pertaining to the industry and are advised on mitigations against these.</a:t>
            </a:r>
          </a:p>
          <a:p>
            <a:endParaRPr lang="en-GB" dirty="0"/>
          </a:p>
        </p:txBody>
      </p:sp>
      <p:sp>
        <p:nvSpPr>
          <p:cNvPr id="2" name="Title 1">
            <a:extLst>
              <a:ext uri="{FF2B5EF4-FFF2-40B4-BE49-F238E27FC236}">
                <a16:creationId xmlns:a16="http://schemas.microsoft.com/office/drawing/2014/main" id="{08EE9655-E7DC-40F7-A3F1-4AA0536F0C3D}"/>
              </a:ext>
            </a:extLst>
          </p:cNvPr>
          <p:cNvSpPr>
            <a:spLocks noGrp="1"/>
          </p:cNvSpPr>
          <p:nvPr>
            <p:ph type="title"/>
          </p:nvPr>
        </p:nvSpPr>
        <p:spPr/>
        <p:txBody>
          <a:bodyPr>
            <a:normAutofit fontScale="90000"/>
          </a:bodyPr>
          <a:lstStyle/>
          <a:p>
            <a:r>
              <a:rPr lang="en-GB" dirty="0"/>
              <a:t>Current arrangements</a:t>
            </a:r>
          </a:p>
        </p:txBody>
      </p:sp>
    </p:spTree>
    <p:extLst>
      <p:ext uri="{BB962C8B-B14F-4D97-AF65-F5344CB8AC3E}">
        <p14:creationId xmlns:p14="http://schemas.microsoft.com/office/powerpoint/2010/main" val="177976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F70DC5-414A-4AF0-A713-243B8793F05A}"/>
              </a:ext>
            </a:extLst>
          </p:cNvPr>
          <p:cNvSpPr>
            <a:spLocks noGrp="1"/>
          </p:cNvSpPr>
          <p:nvPr>
            <p:ph type="body" sz="quarter" idx="10"/>
          </p:nvPr>
        </p:nvSpPr>
        <p:spPr>
          <a:xfrm>
            <a:off x="2782722" y="1066414"/>
            <a:ext cx="8621877" cy="564116"/>
          </a:xfrm>
        </p:spPr>
        <p:txBody>
          <a:bodyPr>
            <a:normAutofit/>
          </a:bodyPr>
          <a:lstStyle/>
          <a:p>
            <a:pPr marL="0" indent="0">
              <a:buNone/>
            </a:pPr>
            <a:r>
              <a:rPr lang="en-GB" sz="1400" dirty="0"/>
              <a:t>Based on current trends split by Product Class, below gives an indicative view of when parties will reach and maintain current UNC targets. </a:t>
            </a:r>
          </a:p>
        </p:txBody>
      </p:sp>
      <p:sp>
        <p:nvSpPr>
          <p:cNvPr id="4" name="Title 3">
            <a:extLst>
              <a:ext uri="{FF2B5EF4-FFF2-40B4-BE49-F238E27FC236}">
                <a16:creationId xmlns:a16="http://schemas.microsoft.com/office/drawing/2014/main" id="{259A86B4-3FB2-4A4F-ACF9-16A6B2546E71}"/>
              </a:ext>
            </a:extLst>
          </p:cNvPr>
          <p:cNvSpPr>
            <a:spLocks noGrp="1"/>
          </p:cNvSpPr>
          <p:nvPr>
            <p:ph type="title"/>
          </p:nvPr>
        </p:nvSpPr>
        <p:spPr/>
        <p:txBody>
          <a:bodyPr>
            <a:normAutofit fontScale="90000"/>
          </a:bodyPr>
          <a:lstStyle/>
          <a:p>
            <a:r>
              <a:rPr lang="en-GB" dirty="0"/>
              <a:t>Statistics – Expected Trajectory</a:t>
            </a:r>
          </a:p>
        </p:txBody>
      </p:sp>
      <p:graphicFrame>
        <p:nvGraphicFramePr>
          <p:cNvPr id="8" name="Chart 7">
            <a:extLst>
              <a:ext uri="{FF2B5EF4-FFF2-40B4-BE49-F238E27FC236}">
                <a16:creationId xmlns:a16="http://schemas.microsoft.com/office/drawing/2014/main" id="{1FC306BF-2E3F-4900-AD43-1948C68C158C}"/>
              </a:ext>
            </a:extLst>
          </p:cNvPr>
          <p:cNvGraphicFramePr>
            <a:graphicFrameLocks/>
          </p:cNvGraphicFramePr>
          <p:nvPr>
            <p:extLst>
              <p:ext uri="{D42A27DB-BD31-4B8C-83A1-F6EECF244321}">
                <p14:modId xmlns:p14="http://schemas.microsoft.com/office/powerpoint/2010/main" val="3410496058"/>
              </p:ext>
            </p:extLst>
          </p:nvPr>
        </p:nvGraphicFramePr>
        <p:xfrm>
          <a:off x="3235666" y="1683812"/>
          <a:ext cx="7525407" cy="431617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a:extLst>
              <a:ext uri="{FF2B5EF4-FFF2-40B4-BE49-F238E27FC236}">
                <a16:creationId xmlns:a16="http://schemas.microsoft.com/office/drawing/2014/main" id="{95A9A27D-49E3-4806-B845-F72E0EBE5E56}"/>
              </a:ext>
            </a:extLst>
          </p:cNvPr>
          <p:cNvSpPr txBox="1">
            <a:spLocks/>
          </p:cNvSpPr>
          <p:nvPr/>
        </p:nvSpPr>
        <p:spPr>
          <a:xfrm>
            <a:off x="2782722" y="5801759"/>
            <a:ext cx="8621877" cy="564116"/>
          </a:xfrm>
          <a:prstGeom prst="rect">
            <a:avLst/>
          </a:prstGeom>
        </p:spPr>
        <p:txBody>
          <a:bodyPr vert="horz" lIns="91440" tIns="45720" rIns="91440" bIns="45720" rtlCol="0">
            <a:normAutofit/>
          </a:bodyPr>
          <a:lstStyle>
            <a:lvl1pPr marL="218542" indent="-218542" algn="l" defTabSz="874166" rtl="0" eaLnBrk="1" latinLnBrk="0" hangingPunct="1">
              <a:lnSpc>
                <a:spcPct val="90000"/>
              </a:lnSpc>
              <a:spcBef>
                <a:spcPts val="956"/>
              </a:spcBef>
              <a:buFont typeface="Arial" panose="020B0604020202020204" pitchFamily="34" charset="0"/>
              <a:buChar char="•"/>
              <a:defRPr sz="2000" kern="1200">
                <a:solidFill>
                  <a:schemeClr val="tx1"/>
                </a:solidFill>
                <a:latin typeface="+mn-lt"/>
                <a:ea typeface="+mn-ea"/>
                <a:cs typeface="+mn-cs"/>
              </a:defRPr>
            </a:lvl1pPr>
            <a:lvl2pPr marL="655625"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2pPr>
            <a:lvl3pPr marL="1092708"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3pPr>
            <a:lvl4pPr marL="1529791"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4pPr>
            <a:lvl5pPr marL="1966874"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5pPr>
            <a:lvl6pPr marL="2403958"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041"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8124"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5207"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a:lstStyle>
          <a:p>
            <a:pPr marL="0" indent="0">
              <a:buFont typeface="Arial" panose="020B0604020202020204" pitchFamily="34" charset="0"/>
              <a:buNone/>
            </a:pPr>
            <a:r>
              <a:rPr lang="en-GB" sz="1100" dirty="0"/>
              <a:t>^ Based on two years of data (20/21). Data collected before </a:t>
            </a:r>
            <a:r>
              <a:rPr lang="en-GB" sz="1100" dirty="0">
                <a:hlinkClick r:id="rId3"/>
              </a:rPr>
              <a:t>XRN4795</a:t>
            </a:r>
            <a:r>
              <a:rPr lang="en-GB" sz="1100" dirty="0"/>
              <a:t> was implemented is in line with current data gathered and therefore is not suitable to include in this trajectory.</a:t>
            </a:r>
          </a:p>
        </p:txBody>
      </p:sp>
    </p:spTree>
    <p:extLst>
      <p:ext uri="{BB962C8B-B14F-4D97-AF65-F5344CB8AC3E}">
        <p14:creationId xmlns:p14="http://schemas.microsoft.com/office/powerpoint/2010/main" val="35740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9A86B4-3FB2-4A4F-ACF9-16A6B2546E71}"/>
              </a:ext>
            </a:extLst>
          </p:cNvPr>
          <p:cNvSpPr>
            <a:spLocks noGrp="1"/>
          </p:cNvSpPr>
          <p:nvPr>
            <p:ph type="title"/>
          </p:nvPr>
        </p:nvSpPr>
        <p:spPr>
          <a:xfrm>
            <a:off x="2773098" y="94247"/>
            <a:ext cx="8621877" cy="564116"/>
          </a:xfrm>
        </p:spPr>
        <p:txBody>
          <a:bodyPr>
            <a:normAutofit fontScale="90000"/>
          </a:bodyPr>
          <a:lstStyle/>
          <a:p>
            <a:r>
              <a:rPr lang="en-GB" dirty="0"/>
              <a:t>Statistics – Plan facts</a:t>
            </a:r>
          </a:p>
        </p:txBody>
      </p:sp>
      <p:graphicFrame>
        <p:nvGraphicFramePr>
          <p:cNvPr id="2" name="Diagram 1">
            <a:extLst>
              <a:ext uri="{FF2B5EF4-FFF2-40B4-BE49-F238E27FC236}">
                <a16:creationId xmlns:a16="http://schemas.microsoft.com/office/drawing/2014/main" id="{0CB10DF8-9015-4AF7-A4E4-BC89A901A4EC}"/>
              </a:ext>
            </a:extLst>
          </p:cNvPr>
          <p:cNvGraphicFramePr/>
          <p:nvPr>
            <p:extLst>
              <p:ext uri="{D42A27DB-BD31-4B8C-83A1-F6EECF244321}">
                <p14:modId xmlns:p14="http://schemas.microsoft.com/office/powerpoint/2010/main" val="272679134"/>
              </p:ext>
            </p:extLst>
          </p:nvPr>
        </p:nvGraphicFramePr>
        <p:xfrm>
          <a:off x="3003082" y="943277"/>
          <a:ext cx="7696997" cy="542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Oval 26">
            <a:extLst>
              <a:ext uri="{FF2B5EF4-FFF2-40B4-BE49-F238E27FC236}">
                <a16:creationId xmlns:a16="http://schemas.microsoft.com/office/drawing/2014/main" id="{AD27772E-FFE2-4348-9D5D-2A2EDDCCE186}"/>
              </a:ext>
            </a:extLst>
          </p:cNvPr>
          <p:cNvSpPr/>
          <p:nvPr/>
        </p:nvSpPr>
        <p:spPr>
          <a:xfrm>
            <a:off x="3870378" y="5381574"/>
            <a:ext cx="1146429" cy="984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11%</a:t>
            </a:r>
          </a:p>
        </p:txBody>
      </p:sp>
    </p:spTree>
    <p:extLst>
      <p:ext uri="{BB962C8B-B14F-4D97-AF65-F5344CB8AC3E}">
        <p14:creationId xmlns:p14="http://schemas.microsoft.com/office/powerpoint/2010/main" val="409669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9A86B4-3FB2-4A4F-ACF9-16A6B2546E71}"/>
              </a:ext>
            </a:extLst>
          </p:cNvPr>
          <p:cNvSpPr>
            <a:spLocks noGrp="1"/>
          </p:cNvSpPr>
          <p:nvPr>
            <p:ph type="title"/>
          </p:nvPr>
        </p:nvSpPr>
        <p:spPr/>
        <p:txBody>
          <a:bodyPr>
            <a:normAutofit fontScale="90000"/>
          </a:bodyPr>
          <a:lstStyle/>
          <a:p>
            <a:r>
              <a:rPr lang="en-GB" dirty="0"/>
              <a:t>Statistics – Open Plan duration</a:t>
            </a:r>
          </a:p>
        </p:txBody>
      </p:sp>
      <mc:AlternateContent xmlns:mc="http://schemas.openxmlformats.org/markup-compatibility/2006">
        <mc:Choice xmlns:cx1="http://schemas.microsoft.com/office/drawing/2015/9/8/chartex" Requires="cx1">
          <p:graphicFrame>
            <p:nvGraphicFramePr>
              <p:cNvPr id="8" name="Chart 7">
                <a:extLst>
                  <a:ext uri="{FF2B5EF4-FFF2-40B4-BE49-F238E27FC236}">
                    <a16:creationId xmlns:a16="http://schemas.microsoft.com/office/drawing/2014/main" id="{46CFA57C-F1C1-4C98-AB2D-E03E7E2EB0F1}"/>
                  </a:ext>
                </a:extLst>
              </p:cNvPr>
              <p:cNvGraphicFramePr/>
              <p:nvPr>
                <p:extLst>
                  <p:ext uri="{D42A27DB-BD31-4B8C-83A1-F6EECF244321}">
                    <p14:modId xmlns:p14="http://schemas.microsoft.com/office/powerpoint/2010/main" val="2080705210"/>
                  </p:ext>
                </p:extLst>
              </p:nvPr>
            </p:nvGraphicFramePr>
            <p:xfrm>
              <a:off x="2992872" y="951381"/>
              <a:ext cx="7643044" cy="437861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8" name="Chart 7">
                <a:extLst>
                  <a:ext uri="{FF2B5EF4-FFF2-40B4-BE49-F238E27FC236}">
                    <a16:creationId xmlns:a16="http://schemas.microsoft.com/office/drawing/2014/main" id="{46CFA57C-F1C1-4C98-AB2D-E03E7E2EB0F1}"/>
                  </a:ext>
                </a:extLst>
              </p:cNvPr>
              <p:cNvPicPr>
                <a:picLocks noGrp="1" noRot="1" noChangeAspect="1" noMove="1" noResize="1" noEditPoints="1" noAdjustHandles="1" noChangeArrowheads="1" noChangeShapeType="1"/>
              </p:cNvPicPr>
              <p:nvPr/>
            </p:nvPicPr>
            <p:blipFill>
              <a:blip r:embed="rId3"/>
              <a:stretch>
                <a:fillRect/>
              </a:stretch>
            </p:blipFill>
            <p:spPr>
              <a:xfrm>
                <a:off x="2992872" y="951381"/>
                <a:ext cx="7643044" cy="4378610"/>
              </a:xfrm>
              <a:prstGeom prst="rect">
                <a:avLst/>
              </a:prstGeom>
            </p:spPr>
          </p:pic>
        </mc:Fallback>
      </mc:AlternateContent>
      <p:sp>
        <p:nvSpPr>
          <p:cNvPr id="3" name="Text Placeholder 2">
            <a:extLst>
              <a:ext uri="{FF2B5EF4-FFF2-40B4-BE49-F238E27FC236}">
                <a16:creationId xmlns:a16="http://schemas.microsoft.com/office/drawing/2014/main" id="{F90953A3-B154-427A-B9E9-4325003A178F}"/>
              </a:ext>
            </a:extLst>
          </p:cNvPr>
          <p:cNvSpPr>
            <a:spLocks noGrp="1"/>
          </p:cNvSpPr>
          <p:nvPr>
            <p:ph type="body" sz="quarter" idx="10"/>
          </p:nvPr>
        </p:nvSpPr>
        <p:spPr>
          <a:xfrm>
            <a:off x="2676844" y="5329991"/>
            <a:ext cx="8621877" cy="839119"/>
          </a:xfrm>
        </p:spPr>
        <p:txBody>
          <a:bodyPr>
            <a:normAutofit fontScale="92500" lnSpcReduction="10000"/>
          </a:bodyPr>
          <a:lstStyle/>
          <a:p>
            <a:pPr marL="0" indent="0">
              <a:buNone/>
            </a:pPr>
            <a:r>
              <a:rPr lang="en-GB" sz="1400" dirty="0"/>
              <a:t>^ Longest plan has been running for over 2 years.</a:t>
            </a:r>
          </a:p>
          <a:p>
            <a:pPr marL="0" indent="0">
              <a:buNone/>
            </a:pPr>
            <a:r>
              <a:rPr lang="en-GB" sz="1400" dirty="0"/>
              <a:t>^ Average plan circa 16 months.</a:t>
            </a:r>
          </a:p>
          <a:p>
            <a:pPr marL="0" indent="0">
              <a:buNone/>
            </a:pPr>
            <a:r>
              <a:rPr lang="en-GB" sz="1400" dirty="0"/>
              <a:t>^ Found plans are clustered in line with PC4Monthly targeting.</a:t>
            </a:r>
          </a:p>
        </p:txBody>
      </p:sp>
    </p:spTree>
    <p:extLst>
      <p:ext uri="{BB962C8B-B14F-4D97-AF65-F5344CB8AC3E}">
        <p14:creationId xmlns:p14="http://schemas.microsoft.com/office/powerpoint/2010/main" val="169326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7AF06-F9A0-4400-95EF-0ED474743354}"/>
              </a:ext>
            </a:extLst>
          </p:cNvPr>
          <p:cNvSpPr>
            <a:spLocks noGrp="1"/>
          </p:cNvSpPr>
          <p:nvPr>
            <p:ph type="body" sz="quarter" idx="10"/>
          </p:nvPr>
        </p:nvSpPr>
        <p:spPr>
          <a:xfrm>
            <a:off x="2782721" y="1076309"/>
            <a:ext cx="8621877" cy="666749"/>
          </a:xfrm>
        </p:spPr>
        <p:txBody>
          <a:bodyPr>
            <a:normAutofit/>
          </a:bodyPr>
          <a:lstStyle/>
          <a:p>
            <a:pPr marL="0" indent="0">
              <a:buNone/>
            </a:pPr>
            <a:r>
              <a:rPr lang="en-GB" sz="1400" dirty="0"/>
              <a:t>Graph shows the distribution of completed plans with the longest plan taking 26 months to close and the quickest being 9 months.</a:t>
            </a:r>
          </a:p>
        </p:txBody>
      </p:sp>
      <p:sp>
        <p:nvSpPr>
          <p:cNvPr id="3" name="Title 2">
            <a:extLst>
              <a:ext uri="{FF2B5EF4-FFF2-40B4-BE49-F238E27FC236}">
                <a16:creationId xmlns:a16="http://schemas.microsoft.com/office/drawing/2014/main" id="{77A92CF6-5A7E-4448-AA88-99CD16C0005D}"/>
              </a:ext>
            </a:extLst>
          </p:cNvPr>
          <p:cNvSpPr>
            <a:spLocks noGrp="1"/>
          </p:cNvSpPr>
          <p:nvPr>
            <p:ph type="title"/>
          </p:nvPr>
        </p:nvSpPr>
        <p:spPr/>
        <p:txBody>
          <a:bodyPr>
            <a:normAutofit fontScale="90000"/>
          </a:bodyPr>
          <a:lstStyle/>
          <a:p>
            <a:r>
              <a:rPr lang="en-GB" dirty="0"/>
              <a:t>Statistics – Closed plan duration</a:t>
            </a:r>
          </a:p>
        </p:txBody>
      </p:sp>
      <p:graphicFrame>
        <p:nvGraphicFramePr>
          <p:cNvPr id="5" name="Chart 4">
            <a:extLst>
              <a:ext uri="{FF2B5EF4-FFF2-40B4-BE49-F238E27FC236}">
                <a16:creationId xmlns:a16="http://schemas.microsoft.com/office/drawing/2014/main" id="{337DCA7C-D3BA-4DA1-9092-66499F712AEC}"/>
              </a:ext>
            </a:extLst>
          </p:cNvPr>
          <p:cNvGraphicFramePr>
            <a:graphicFrameLocks/>
          </p:cNvGraphicFramePr>
          <p:nvPr>
            <p:extLst>
              <p:ext uri="{D42A27DB-BD31-4B8C-83A1-F6EECF244321}">
                <p14:modId xmlns:p14="http://schemas.microsoft.com/office/powerpoint/2010/main" val="2876443718"/>
              </p:ext>
            </p:extLst>
          </p:nvPr>
        </p:nvGraphicFramePr>
        <p:xfrm>
          <a:off x="3445391" y="1550553"/>
          <a:ext cx="7296535" cy="424385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a:extLst>
              <a:ext uri="{FF2B5EF4-FFF2-40B4-BE49-F238E27FC236}">
                <a16:creationId xmlns:a16="http://schemas.microsoft.com/office/drawing/2014/main" id="{6DE66B4E-C82F-40EB-A0E2-38FE30C9A0A9}"/>
              </a:ext>
            </a:extLst>
          </p:cNvPr>
          <p:cNvSpPr txBox="1">
            <a:spLocks/>
          </p:cNvSpPr>
          <p:nvPr/>
        </p:nvSpPr>
        <p:spPr>
          <a:xfrm>
            <a:off x="2782721" y="5755909"/>
            <a:ext cx="8621877" cy="666749"/>
          </a:xfrm>
          <a:prstGeom prst="rect">
            <a:avLst/>
          </a:prstGeom>
        </p:spPr>
        <p:txBody>
          <a:bodyPr vert="horz" lIns="91440" tIns="45720" rIns="91440" bIns="45720" rtlCol="0">
            <a:normAutofit fontScale="70000" lnSpcReduction="20000"/>
          </a:bodyPr>
          <a:lstStyle>
            <a:lvl1pPr marL="218542" indent="-218542" algn="l" defTabSz="874166" rtl="0" eaLnBrk="1" latinLnBrk="0" hangingPunct="1">
              <a:lnSpc>
                <a:spcPct val="90000"/>
              </a:lnSpc>
              <a:spcBef>
                <a:spcPts val="956"/>
              </a:spcBef>
              <a:buFont typeface="Arial" panose="020B0604020202020204" pitchFamily="34" charset="0"/>
              <a:buChar char="•"/>
              <a:defRPr sz="2000" kern="1200">
                <a:solidFill>
                  <a:schemeClr val="tx1"/>
                </a:solidFill>
                <a:latin typeface="+mn-lt"/>
                <a:ea typeface="+mn-ea"/>
                <a:cs typeface="+mn-cs"/>
              </a:defRPr>
            </a:lvl1pPr>
            <a:lvl2pPr marL="655625"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2pPr>
            <a:lvl3pPr marL="1092708" indent="-218542" algn="l" defTabSz="874166" rtl="0" eaLnBrk="1" latinLnBrk="0" hangingPunct="1">
              <a:lnSpc>
                <a:spcPct val="90000"/>
              </a:lnSpc>
              <a:spcBef>
                <a:spcPts val="478"/>
              </a:spcBef>
              <a:buFont typeface="Arial" panose="020B0604020202020204" pitchFamily="34" charset="0"/>
              <a:buChar char="•"/>
              <a:defRPr sz="1800" kern="1200">
                <a:solidFill>
                  <a:schemeClr val="tx1"/>
                </a:solidFill>
                <a:latin typeface="+mn-lt"/>
                <a:ea typeface="+mn-ea"/>
                <a:cs typeface="+mn-cs"/>
              </a:defRPr>
            </a:lvl3pPr>
            <a:lvl4pPr marL="1529791"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4pPr>
            <a:lvl5pPr marL="1966874" indent="-218542" algn="l" defTabSz="874166" rtl="0" eaLnBrk="1" latinLnBrk="0" hangingPunct="1">
              <a:lnSpc>
                <a:spcPct val="90000"/>
              </a:lnSpc>
              <a:spcBef>
                <a:spcPts val="478"/>
              </a:spcBef>
              <a:buFont typeface="Arial" panose="020B0604020202020204" pitchFamily="34" charset="0"/>
              <a:buChar char="•"/>
              <a:defRPr sz="1600" kern="1200">
                <a:solidFill>
                  <a:schemeClr val="tx1"/>
                </a:solidFill>
                <a:latin typeface="+mn-lt"/>
                <a:ea typeface="+mn-ea"/>
                <a:cs typeface="+mn-cs"/>
              </a:defRPr>
            </a:lvl5pPr>
            <a:lvl6pPr marL="2403958"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6pPr>
            <a:lvl7pPr marL="2841041"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7pPr>
            <a:lvl8pPr marL="3278124"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8pPr>
            <a:lvl9pPr marL="3715207" indent="-218542" algn="l" defTabSz="874166" rtl="0" eaLnBrk="1" latinLnBrk="0" hangingPunct="1">
              <a:lnSpc>
                <a:spcPct val="90000"/>
              </a:lnSpc>
              <a:spcBef>
                <a:spcPts val="478"/>
              </a:spcBef>
              <a:buFont typeface="Arial" panose="020B0604020202020204" pitchFamily="34" charset="0"/>
              <a:buChar char="•"/>
              <a:defRPr sz="1721" kern="1200">
                <a:solidFill>
                  <a:schemeClr val="tx1"/>
                </a:solidFill>
                <a:latin typeface="+mn-lt"/>
                <a:ea typeface="+mn-ea"/>
                <a:cs typeface="+mn-cs"/>
              </a:defRPr>
            </a:lvl9pPr>
          </a:lstStyle>
          <a:p>
            <a:pPr marL="0" indent="0">
              <a:buFont typeface="Arial" panose="020B0604020202020204" pitchFamily="34" charset="0"/>
              <a:buNone/>
            </a:pPr>
            <a:r>
              <a:rPr lang="en-GB" sz="1400" dirty="0"/>
              <a:t>^ 45% of plans are under 12 months old.</a:t>
            </a:r>
          </a:p>
          <a:p>
            <a:pPr marL="0" indent="0">
              <a:buFont typeface="Arial" panose="020B0604020202020204" pitchFamily="34" charset="0"/>
              <a:buNone/>
            </a:pPr>
            <a:r>
              <a:rPr lang="en-GB" sz="1400" dirty="0"/>
              <a:t>^50% of plans are aged 12 months and older.</a:t>
            </a:r>
          </a:p>
          <a:p>
            <a:pPr marL="0" indent="0">
              <a:buFont typeface="Arial" panose="020B0604020202020204" pitchFamily="34" charset="0"/>
              <a:buNone/>
            </a:pPr>
            <a:r>
              <a:rPr lang="en-GB" sz="1400" dirty="0"/>
              <a:t>^ 5% of plans are aged over 2 years.</a:t>
            </a:r>
          </a:p>
        </p:txBody>
      </p:sp>
    </p:spTree>
    <p:extLst>
      <p:ext uri="{BB962C8B-B14F-4D97-AF65-F5344CB8AC3E}">
        <p14:creationId xmlns:p14="http://schemas.microsoft.com/office/powerpoint/2010/main" val="49661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FB254-9AFF-4D0F-A46F-D3CDBD5CDE9C}"/>
              </a:ext>
            </a:extLst>
          </p:cNvPr>
          <p:cNvSpPr>
            <a:spLocks noGrp="1"/>
          </p:cNvSpPr>
          <p:nvPr>
            <p:ph type="body" sz="quarter" idx="10"/>
          </p:nvPr>
        </p:nvSpPr>
        <p:spPr/>
        <p:txBody>
          <a:bodyPr/>
          <a:lstStyle/>
          <a:p>
            <a:endParaRPr lang="en-GB"/>
          </a:p>
        </p:txBody>
      </p:sp>
      <p:sp>
        <p:nvSpPr>
          <p:cNvPr id="3" name="Title 2">
            <a:extLst>
              <a:ext uri="{FF2B5EF4-FFF2-40B4-BE49-F238E27FC236}">
                <a16:creationId xmlns:a16="http://schemas.microsoft.com/office/drawing/2014/main" id="{68C59582-F72D-4FD4-AC39-18728C2952A4}"/>
              </a:ext>
            </a:extLst>
          </p:cNvPr>
          <p:cNvSpPr>
            <a:spLocks noGrp="1"/>
          </p:cNvSpPr>
          <p:nvPr>
            <p:ph type="title"/>
          </p:nvPr>
        </p:nvSpPr>
        <p:spPr/>
        <p:txBody>
          <a:bodyPr>
            <a:normAutofit fontScale="90000"/>
          </a:bodyPr>
          <a:lstStyle/>
          <a:p>
            <a:r>
              <a:rPr lang="en-GB" dirty="0"/>
              <a:t>Engagement stats</a:t>
            </a:r>
          </a:p>
        </p:txBody>
      </p:sp>
    </p:spTree>
    <p:extLst>
      <p:ext uri="{BB962C8B-B14F-4D97-AF65-F5344CB8AC3E}">
        <p14:creationId xmlns:p14="http://schemas.microsoft.com/office/powerpoint/2010/main" val="152278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C3DB-9BF1-4474-A138-7E66AA501F20}"/>
              </a:ext>
            </a:extLst>
          </p:cNvPr>
          <p:cNvSpPr>
            <a:spLocks noGrp="1"/>
          </p:cNvSpPr>
          <p:nvPr>
            <p:ph type="body" sz="quarter" idx="10"/>
          </p:nvPr>
        </p:nvSpPr>
        <p:spPr>
          <a:xfrm>
            <a:off x="2782723" y="5506754"/>
            <a:ext cx="8621877" cy="853072"/>
          </a:xfrm>
        </p:spPr>
        <p:txBody>
          <a:bodyPr>
            <a:normAutofit/>
          </a:bodyPr>
          <a:lstStyle/>
          <a:p>
            <a:pPr marL="0" indent="0">
              <a:buNone/>
            </a:pPr>
            <a:r>
              <a:rPr lang="en-GB" sz="1050" dirty="0">
                <a:effectLst/>
                <a:latin typeface="Calibri" panose="020F0502020204030204" pitchFamily="34" charset="0"/>
                <a:ea typeface="Times New Roman" panose="02020603050405020304" pitchFamily="18" charset="0"/>
              </a:rPr>
              <a:t>^The forecasting is based on a full year worth of improvement. </a:t>
            </a:r>
            <a:r>
              <a:rPr lang="en-GB" sz="1050" dirty="0">
                <a:latin typeface="Calibri" panose="020F0502020204030204" pitchFamily="34" charset="0"/>
                <a:ea typeface="Times New Roman" panose="02020603050405020304" pitchFamily="18" charset="0"/>
              </a:rPr>
              <a:t>For example </a:t>
            </a:r>
            <a:r>
              <a:rPr lang="en-GB" sz="1050" dirty="0">
                <a:effectLst/>
                <a:latin typeface="Calibri" panose="020F0502020204030204" pitchFamily="34" charset="0"/>
                <a:ea typeface="Times New Roman" panose="02020603050405020304" pitchFamily="18" charset="0"/>
              </a:rPr>
              <a:t>if action was taken in March 2020, the overlay applied </a:t>
            </a:r>
            <a:r>
              <a:rPr lang="en-GB" sz="1050" dirty="0">
                <a:latin typeface="Calibri" panose="020F0502020204030204" pitchFamily="34" charset="0"/>
                <a:ea typeface="Times New Roman" panose="02020603050405020304" pitchFamily="18" charset="0"/>
              </a:rPr>
              <a:t>uses</a:t>
            </a:r>
            <a:r>
              <a:rPr lang="en-GB" sz="1050" dirty="0">
                <a:effectLst/>
                <a:latin typeface="Calibri" panose="020F0502020204030204" pitchFamily="34" charset="0"/>
                <a:ea typeface="Times New Roman" panose="02020603050405020304" pitchFamily="18" charset="0"/>
              </a:rPr>
              <a:t> difference in industry average performance </a:t>
            </a:r>
            <a:r>
              <a:rPr lang="en-GB" sz="1050" dirty="0">
                <a:latin typeface="Calibri" panose="020F0502020204030204" pitchFamily="34" charset="0"/>
                <a:ea typeface="Times New Roman" panose="02020603050405020304" pitchFamily="18" charset="0"/>
              </a:rPr>
              <a:t>o</a:t>
            </a:r>
            <a:r>
              <a:rPr lang="en-GB" sz="1050" dirty="0">
                <a:effectLst/>
                <a:latin typeface="Calibri" panose="020F0502020204030204" pitchFamily="34" charset="0"/>
                <a:ea typeface="Times New Roman" panose="02020603050405020304" pitchFamily="18" charset="0"/>
              </a:rPr>
              <a:t>ver that period. </a:t>
            </a:r>
          </a:p>
          <a:p>
            <a:pPr marL="0" indent="0">
              <a:buNone/>
            </a:pPr>
            <a:r>
              <a:rPr lang="en-GB" sz="1050" dirty="0">
                <a:effectLst/>
                <a:latin typeface="Calibri" panose="020F0502020204030204" pitchFamily="34" charset="0"/>
                <a:ea typeface="Times New Roman" panose="02020603050405020304" pitchFamily="18" charset="0"/>
              </a:rPr>
              <a:t>*For PC1, a step change forecast has been applied based on the fact that as the smaller sites are resolved, the increase would on performance for this class would be greater.</a:t>
            </a:r>
            <a:endParaRPr lang="en-GB" sz="1100" dirty="0"/>
          </a:p>
        </p:txBody>
      </p:sp>
      <p:sp>
        <p:nvSpPr>
          <p:cNvPr id="3" name="Title 2">
            <a:extLst>
              <a:ext uri="{FF2B5EF4-FFF2-40B4-BE49-F238E27FC236}">
                <a16:creationId xmlns:a16="http://schemas.microsoft.com/office/drawing/2014/main" id="{5C88CDB6-B297-47E1-A498-72D1E0029EA9}"/>
              </a:ext>
            </a:extLst>
          </p:cNvPr>
          <p:cNvSpPr>
            <a:spLocks noGrp="1"/>
          </p:cNvSpPr>
          <p:nvPr>
            <p:ph type="title"/>
          </p:nvPr>
        </p:nvSpPr>
        <p:spPr/>
        <p:txBody>
          <a:bodyPr>
            <a:normAutofit fontScale="90000"/>
          </a:bodyPr>
          <a:lstStyle/>
          <a:p>
            <a:r>
              <a:rPr lang="en-GB" dirty="0"/>
              <a:t>Statistics - with PAC intervention</a:t>
            </a:r>
          </a:p>
        </p:txBody>
      </p:sp>
      <p:graphicFrame>
        <p:nvGraphicFramePr>
          <p:cNvPr id="4" name="Chart 3">
            <a:extLst>
              <a:ext uri="{FF2B5EF4-FFF2-40B4-BE49-F238E27FC236}">
                <a16:creationId xmlns:a16="http://schemas.microsoft.com/office/drawing/2014/main" id="{73FC52CB-1054-4984-A064-39BF8311B553}"/>
              </a:ext>
            </a:extLst>
          </p:cNvPr>
          <p:cNvGraphicFramePr>
            <a:graphicFrameLocks/>
          </p:cNvGraphicFramePr>
          <p:nvPr>
            <p:extLst>
              <p:ext uri="{D42A27DB-BD31-4B8C-83A1-F6EECF244321}">
                <p14:modId xmlns:p14="http://schemas.microsoft.com/office/powerpoint/2010/main" val="189707716"/>
              </p:ext>
            </p:extLst>
          </p:nvPr>
        </p:nvGraphicFramePr>
        <p:xfrm>
          <a:off x="3089711" y="1692087"/>
          <a:ext cx="7632833" cy="3814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2452EBE-649B-4392-94B0-7B53EF781B6D}"/>
              </a:ext>
            </a:extLst>
          </p:cNvPr>
          <p:cNvSpPr txBox="1"/>
          <p:nvPr/>
        </p:nvSpPr>
        <p:spPr>
          <a:xfrm>
            <a:off x="2877954" y="991402"/>
            <a:ext cx="8621877" cy="307777"/>
          </a:xfrm>
          <a:prstGeom prst="rect">
            <a:avLst/>
          </a:prstGeom>
          <a:noFill/>
        </p:spPr>
        <p:txBody>
          <a:bodyPr wrap="square" rtlCol="0">
            <a:spAutoFit/>
          </a:bodyPr>
          <a:lstStyle/>
          <a:p>
            <a:r>
              <a:rPr lang="en-GB" sz="1400" dirty="0"/>
              <a:t>This graph shows an assumed direction following greater PAC intervention over the same period. </a:t>
            </a:r>
          </a:p>
        </p:txBody>
      </p:sp>
    </p:spTree>
    <p:extLst>
      <p:ext uri="{BB962C8B-B14F-4D97-AF65-F5344CB8AC3E}">
        <p14:creationId xmlns:p14="http://schemas.microsoft.com/office/powerpoint/2010/main" val="2844766592"/>
      </p:ext>
    </p:extLst>
  </p:cSld>
  <p:clrMapOvr>
    <a:masterClrMapping/>
  </p:clrMapOvr>
</p:sld>
</file>

<file path=ppt/theme/theme1.xml><?xml version="1.0" encoding="utf-8"?>
<a:theme xmlns:a="http://schemas.openxmlformats.org/drawingml/2006/main" name="Picture Background">
  <a:themeElements>
    <a:clrScheme name="Custom 1">
      <a:dk1>
        <a:srgbClr val="3C3C3B"/>
      </a:dk1>
      <a:lt1>
        <a:srgbClr val="FFFFFF"/>
      </a:lt1>
      <a:dk2>
        <a:srgbClr val="3C3C3B"/>
      </a:dk2>
      <a:lt2>
        <a:srgbClr val="FFFFFF"/>
      </a:lt2>
      <a:accent1>
        <a:srgbClr val="927CB8"/>
      </a:accent1>
      <a:accent2>
        <a:srgbClr val="BAA8D2"/>
      </a:accent2>
      <a:accent3>
        <a:srgbClr val="E6CFE6"/>
      </a:accent3>
      <a:accent4>
        <a:srgbClr val="00A2D2"/>
      </a:accent4>
      <a:accent5>
        <a:srgbClr val="65C6F2"/>
      </a:accent5>
      <a:accent6>
        <a:srgbClr val="C9E8FB"/>
      </a:accent6>
      <a:hlink>
        <a:srgbClr val="BAA8D2"/>
      </a:hlink>
      <a:folHlink>
        <a:srgbClr val="927CB8"/>
      </a:folHlink>
    </a:clrScheme>
    <a:fontScheme name="Branding">
      <a:majorFont>
        <a:latin typeface="DIN 2014 Bold"/>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 Public" id="{44611E31-444A-488C-B74D-17A9EF1C710D}" vid="{65155C95-71A1-41B1-AE40-5D3D4CA02BAB}"/>
    </a:ext>
  </a:extLst>
</a:theme>
</file>

<file path=ppt/theme/theme2.xml><?xml version="1.0" encoding="utf-8"?>
<a:theme xmlns:a="http://schemas.openxmlformats.org/drawingml/2006/main" name="Solid Block">
  <a:themeElements>
    <a:clrScheme name="Custom 1">
      <a:dk1>
        <a:srgbClr val="3C3C3B"/>
      </a:dk1>
      <a:lt1>
        <a:srgbClr val="FFFFFF"/>
      </a:lt1>
      <a:dk2>
        <a:srgbClr val="3C3C3B"/>
      </a:dk2>
      <a:lt2>
        <a:srgbClr val="FFFFFF"/>
      </a:lt2>
      <a:accent1>
        <a:srgbClr val="927CB8"/>
      </a:accent1>
      <a:accent2>
        <a:srgbClr val="BAA8D2"/>
      </a:accent2>
      <a:accent3>
        <a:srgbClr val="E6CFE6"/>
      </a:accent3>
      <a:accent4>
        <a:srgbClr val="00A2D2"/>
      </a:accent4>
      <a:accent5>
        <a:srgbClr val="65C6F2"/>
      </a:accent5>
      <a:accent6>
        <a:srgbClr val="C9E8FB"/>
      </a:accent6>
      <a:hlink>
        <a:srgbClr val="BAA8D2"/>
      </a:hlink>
      <a:folHlink>
        <a:srgbClr val="927CB8"/>
      </a:folHlink>
    </a:clrScheme>
    <a:fontScheme name="Branding">
      <a:majorFont>
        <a:latin typeface="DIN 2014 Bold"/>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 Public" id="{44611E31-444A-488C-B74D-17A9EF1C710D}" vid="{3CB7C208-B74C-453D-9369-8AC2E9EF7C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836756B72F6E40BDEAA4A531F53546" ma:contentTypeVersion="13" ma:contentTypeDescription="Create a new document." ma:contentTypeScope="" ma:versionID="415b7945bc3323420bd02457cf49aad4">
  <xsd:schema xmlns:xsd="http://www.w3.org/2001/XMLSchema" xmlns:xs="http://www.w3.org/2001/XMLSchema" xmlns:p="http://schemas.microsoft.com/office/2006/metadata/properties" xmlns:ns3="eb5087bc-faa9-473c-8d7e-85279059703b" xmlns:ns4="0403bb94-6d81-43fa-92cc-ae29abaf3eea" targetNamespace="http://schemas.microsoft.com/office/2006/metadata/properties" ma:root="true" ma:fieldsID="fc1f6e7a95398cc4c687fb8f365c5879" ns3:_="" ns4:_="">
    <xsd:import namespace="eb5087bc-faa9-473c-8d7e-85279059703b"/>
    <xsd:import namespace="0403bb94-6d81-43fa-92cc-ae29abaf3e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087bc-faa9-473c-8d7e-8527905970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03bb94-6d81-43fa-92cc-ae29abaf3e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2D6511-357B-4CCC-B15B-3047610D01D8}">
  <ds:schemaRefs>
    <ds:schemaRef ds:uri="http://schemas.microsoft.com/sharepoint/v3/contenttype/forms"/>
  </ds:schemaRefs>
</ds:datastoreItem>
</file>

<file path=customXml/itemProps2.xml><?xml version="1.0" encoding="utf-8"?>
<ds:datastoreItem xmlns:ds="http://schemas.openxmlformats.org/officeDocument/2006/customXml" ds:itemID="{9DA4E2B2-44F1-49B2-B421-918140D5B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5087bc-faa9-473c-8d7e-85279059703b"/>
    <ds:schemaRef ds:uri="0403bb94-6d81-43fa-92cc-ae29abaf3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384C54-EA51-4083-AA39-039C8CA5E74D}">
  <ds:schemaRefs>
    <ds:schemaRef ds:uri="http://www.w3.org/XML/1998/namespace"/>
    <ds:schemaRef ds:uri="http://schemas.openxmlformats.org/package/2006/metadata/core-properties"/>
    <ds:schemaRef ds:uri="http://purl.org/dc/elements/1.1/"/>
    <ds:schemaRef ds:uri="http://schemas.microsoft.com/office/2006/documentManagement/types"/>
    <ds:schemaRef ds:uri="http://purl.org/dc/dcmitype/"/>
    <ds:schemaRef ds:uri="http://purl.org/dc/terms/"/>
    <ds:schemaRef ds:uri="http://schemas.microsoft.com/office/2006/metadata/properties"/>
    <ds:schemaRef ds:uri="0403bb94-6d81-43fa-92cc-ae29abaf3eea"/>
    <ds:schemaRef ds:uri="http://schemas.microsoft.com/office/infopath/2007/PartnerControls"/>
    <ds:schemaRef ds:uri="eb5087bc-faa9-473c-8d7e-85279059703b"/>
  </ds:schemaRefs>
</ds:datastoreItem>
</file>

<file path=docProps/app.xml><?xml version="1.0" encoding="utf-8"?>
<Properties xmlns="http://schemas.openxmlformats.org/officeDocument/2006/extended-properties" xmlns:vt="http://schemas.openxmlformats.org/officeDocument/2006/docPropsVTypes">
  <Template>Purple Template - Public</Template>
  <TotalTime>8723</TotalTime>
  <Words>1495</Words>
  <Application>Microsoft Office PowerPoint</Application>
  <PresentationFormat>Custom</PresentationFormat>
  <Paragraphs>214</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DIN 2014 Bold</vt:lpstr>
      <vt:lpstr>Proxima Nova</vt:lpstr>
      <vt:lpstr>Segoe UI</vt:lpstr>
      <vt:lpstr>Trebuchet MS</vt:lpstr>
      <vt:lpstr>Picture Background</vt:lpstr>
      <vt:lpstr>Solid Block</vt:lpstr>
      <vt:lpstr>PowerPoint Presentation</vt:lpstr>
      <vt:lpstr>Introduction</vt:lpstr>
      <vt:lpstr>Current arrangements</vt:lpstr>
      <vt:lpstr>Statistics – Expected Trajectory</vt:lpstr>
      <vt:lpstr>Statistics – Plan facts</vt:lpstr>
      <vt:lpstr>Statistics – Open Plan duration</vt:lpstr>
      <vt:lpstr>Statistics – Closed plan duration</vt:lpstr>
      <vt:lpstr>Engagement stats</vt:lpstr>
      <vt:lpstr>Statistics - with PAC intervention</vt:lpstr>
      <vt:lpstr>PowerPoint Presentation</vt:lpstr>
      <vt:lpstr>What does good look like?</vt:lpstr>
      <vt:lpstr>What does good look like?</vt:lpstr>
      <vt:lpstr>What does good look like? Cont.</vt:lpstr>
      <vt:lpstr>What does good look like? Cont.</vt:lpstr>
      <vt:lpstr>Density statistics – feasibility OF TARGETS</vt:lpstr>
      <vt:lpstr>Density statistics – feasibility OF TARGETS</vt:lpstr>
      <vt:lpstr>Density statistics – feasibility OF TARGETS</vt:lpstr>
      <vt:lpstr>What does good look like? Cont.</vt:lpstr>
      <vt:lpstr>UNC674 – What next? </vt:lpstr>
      <vt:lpstr>Expected UNC674 &amp; IGT138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Clarke</dc:creator>
  <cp:lastModifiedBy>Rachel Clarke</cp:lastModifiedBy>
  <cp:revision>17</cp:revision>
  <dcterms:created xsi:type="dcterms:W3CDTF">2021-12-10T15:17:13Z</dcterms:created>
  <dcterms:modified xsi:type="dcterms:W3CDTF">2022-01-19T16:45:12Z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0x010100B4836756B72F6E40BDEAA4A531F53546</vt:lpwstr>
  </property>
</Properties>
</file>