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52" r:id="rId5"/>
    <p:sldId id="353" r:id="rId6"/>
    <p:sldId id="354" r:id="rId7"/>
    <p:sldId id="355" r:id="rId8"/>
    <p:sldId id="356" r:id="rId9"/>
    <p:sldId id="358" r:id="rId10"/>
    <p:sldId id="357" r:id="rId11"/>
    <p:sldId id="359" r:id="rId12"/>
    <p:sldId id="360" r:id="rId13"/>
    <p:sldId id="3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9C3B29-7E37-40BE-A8D4-8C4514958405}" v="3" dt="2022-01-11T14:10:52.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66584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047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5705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2"/>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2"/>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559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7701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7851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01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60"/>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7" y="1435104"/>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09150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46"/>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28642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8431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970532"/>
            <a:ext cx="10363200" cy="1470025"/>
          </a:xfrm>
        </p:spPr>
        <p:txBody>
          <a:bodyPr>
            <a:normAutofit/>
          </a:bodyPr>
          <a:lstStyle/>
          <a:p>
            <a:r>
              <a:rPr lang="en-GB" sz="2667" dirty="0"/>
              <a:t>DPM Conditionality Document Updates</a:t>
            </a:r>
          </a:p>
        </p:txBody>
      </p:sp>
      <p:sp>
        <p:nvSpPr>
          <p:cNvPr id="5" name="Subtitle 4"/>
          <p:cNvSpPr>
            <a:spLocks noGrp="1"/>
          </p:cNvSpPr>
          <p:nvPr>
            <p:ph type="subTitle" idx="1"/>
          </p:nvPr>
        </p:nvSpPr>
        <p:spPr>
          <a:xfrm>
            <a:off x="1854128" y="3876019"/>
            <a:ext cx="8534400" cy="1752600"/>
          </a:xfrm>
        </p:spPr>
        <p:txBody>
          <a:bodyPr>
            <a:normAutofit/>
          </a:bodyPr>
          <a:lstStyle/>
          <a:p>
            <a:r>
              <a:rPr lang="en-GB" dirty="0"/>
              <a:t>Contract Management Committee</a:t>
            </a:r>
          </a:p>
        </p:txBody>
      </p:sp>
      <p:sp>
        <p:nvSpPr>
          <p:cNvPr id="2" name="Rectangle 1"/>
          <p:cNvSpPr/>
          <p:nvPr/>
        </p:nvSpPr>
        <p:spPr>
          <a:xfrm>
            <a:off x="4232888" y="3091743"/>
            <a:ext cx="3776880" cy="697627"/>
          </a:xfrm>
          <a:prstGeom prst="rect">
            <a:avLst/>
          </a:prstGeom>
        </p:spPr>
        <p:txBody>
          <a:bodyPr vert="horz" lIns="121920" tIns="60960" rIns="121920" bIns="60960" rtlCol="0" anchor="ctr">
            <a:normAutofit/>
          </a:bodyPr>
          <a:lstStyle/>
          <a:p>
            <a:pPr algn="ctr" defTabSz="1219170" fontAlgn="base">
              <a:spcBef>
                <a:spcPct val="0"/>
              </a:spcBef>
              <a:spcAft>
                <a:spcPct val="0"/>
              </a:spcAft>
            </a:pPr>
            <a:r>
              <a:rPr lang="en-GB" sz="2400" b="1" dirty="0">
                <a:solidFill>
                  <a:srgbClr val="3E5AA8"/>
                </a:solidFill>
                <a:latin typeface="Arial" panose="020B0604020202020204" pitchFamily="34" charset="0"/>
                <a:ea typeface="ＭＳ Ｐゴシック" pitchFamily="34" charset="-128"/>
                <a:cs typeface="Arial" panose="020B0604020202020204" pitchFamily="34" charset="0"/>
              </a:rPr>
              <a:t>19 January 2022</a:t>
            </a:r>
          </a:p>
        </p:txBody>
      </p:sp>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AB461-1CBA-4AFC-A540-66B5A3F3DE31}"/>
              </a:ext>
            </a:extLst>
          </p:cNvPr>
          <p:cNvSpPr>
            <a:spLocks noGrp="1"/>
          </p:cNvSpPr>
          <p:nvPr>
            <p:ph type="title"/>
          </p:nvPr>
        </p:nvSpPr>
        <p:spPr/>
        <p:txBody>
          <a:bodyPr/>
          <a:lstStyle/>
          <a:p>
            <a:r>
              <a:rPr lang="en-GB" dirty="0" err="1"/>
              <a:t>CoMC</a:t>
            </a:r>
            <a:r>
              <a:rPr lang="en-GB" dirty="0"/>
              <a:t> asked to Note</a:t>
            </a:r>
          </a:p>
        </p:txBody>
      </p:sp>
      <p:sp>
        <p:nvSpPr>
          <p:cNvPr id="3" name="Content Placeholder 2">
            <a:extLst>
              <a:ext uri="{FF2B5EF4-FFF2-40B4-BE49-F238E27FC236}">
                <a16:creationId xmlns:a16="http://schemas.microsoft.com/office/drawing/2014/main" id="{12E58E78-9EA9-479D-B25A-EF81F086FDDC}"/>
              </a:ext>
            </a:extLst>
          </p:cNvPr>
          <p:cNvSpPr>
            <a:spLocks noGrp="1"/>
          </p:cNvSpPr>
          <p:nvPr>
            <p:ph idx="1"/>
          </p:nvPr>
        </p:nvSpPr>
        <p:spPr>
          <a:xfrm>
            <a:off x="609600" y="1014744"/>
            <a:ext cx="10820400" cy="5294576"/>
          </a:xfrm>
        </p:spPr>
        <p:txBody>
          <a:bodyPr>
            <a:normAutofit/>
          </a:bodyPr>
          <a:lstStyle/>
          <a:p>
            <a:r>
              <a:rPr lang="en-GB" sz="2000" dirty="0"/>
              <a:t>Xoserve has commenced an exercise to ‘normalise’ the DPM and align to the data naming conventions in the UK Link Communications. We will keep CoMC updated on progress of this piece of work. </a:t>
            </a:r>
            <a:endParaRPr lang="en-GB" sz="1733" dirty="0"/>
          </a:p>
          <a:p>
            <a:pPr marL="0" indent="0">
              <a:buNone/>
            </a:pPr>
            <a:r>
              <a:rPr lang="en-GB" sz="2000" b="1" dirty="0"/>
              <a:t>   </a:t>
            </a:r>
            <a:endParaRPr lang="en-GB" dirty="0"/>
          </a:p>
        </p:txBody>
      </p:sp>
    </p:spTree>
    <p:extLst>
      <p:ext uri="{BB962C8B-B14F-4D97-AF65-F5344CB8AC3E}">
        <p14:creationId xmlns:p14="http://schemas.microsoft.com/office/powerpoint/2010/main" val="1606832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55-FBD1-4BF8-A0F0-6D52DE47DA26}"/>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2F9CDB3-6BCE-4019-B0C3-FBEB6151BDBA}"/>
              </a:ext>
            </a:extLst>
          </p:cNvPr>
          <p:cNvSpPr>
            <a:spLocks noGrp="1"/>
          </p:cNvSpPr>
          <p:nvPr>
            <p:ph idx="1"/>
          </p:nvPr>
        </p:nvSpPr>
        <p:spPr/>
        <p:txBody>
          <a:bodyPr>
            <a:normAutofit fontScale="92500"/>
          </a:bodyPr>
          <a:lstStyle/>
          <a:p>
            <a:r>
              <a:rPr lang="en-GB" dirty="0"/>
              <a:t>The DPM is the document used to determine who CDSP is permitted to provide data to. </a:t>
            </a:r>
          </a:p>
          <a:p>
            <a:r>
              <a:rPr lang="en-GB" dirty="0"/>
              <a:t>The DPM CD is the document that supports the DPM </a:t>
            </a:r>
          </a:p>
          <a:p>
            <a:r>
              <a:rPr lang="en-GB" dirty="0"/>
              <a:t>The DPM and DPM CD are the reference point for any data request received by Xoserve </a:t>
            </a:r>
          </a:p>
          <a:p>
            <a:r>
              <a:rPr lang="en-GB" dirty="0"/>
              <a:t>Xoserve are required to carry out a periodic review of the DPM CD. </a:t>
            </a:r>
          </a:p>
          <a:p>
            <a:r>
              <a:rPr lang="en-GB" dirty="0"/>
              <a:t>Following review of the DPM and DPM CD, CoMC are requested to approve a number of changes. </a:t>
            </a:r>
          </a:p>
        </p:txBody>
      </p:sp>
    </p:spTree>
    <p:extLst>
      <p:ext uri="{BB962C8B-B14F-4D97-AF65-F5344CB8AC3E}">
        <p14:creationId xmlns:p14="http://schemas.microsoft.com/office/powerpoint/2010/main" val="418059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E9B58-83CB-4960-81C1-8734A6AF476C}"/>
              </a:ext>
            </a:extLst>
          </p:cNvPr>
          <p:cNvSpPr>
            <a:spLocks noGrp="1"/>
          </p:cNvSpPr>
          <p:nvPr>
            <p:ph type="title"/>
          </p:nvPr>
        </p:nvSpPr>
        <p:spPr/>
        <p:txBody>
          <a:bodyPr/>
          <a:lstStyle/>
          <a:p>
            <a:r>
              <a:rPr lang="en-GB" dirty="0"/>
              <a:t>Changes for Approval - 1</a:t>
            </a:r>
          </a:p>
        </p:txBody>
      </p:sp>
      <p:sp>
        <p:nvSpPr>
          <p:cNvPr id="3" name="Content Placeholder 2">
            <a:extLst>
              <a:ext uri="{FF2B5EF4-FFF2-40B4-BE49-F238E27FC236}">
                <a16:creationId xmlns:a16="http://schemas.microsoft.com/office/drawing/2014/main" id="{150766B5-D208-4224-AE9A-71269DE02B7D}"/>
              </a:ext>
            </a:extLst>
          </p:cNvPr>
          <p:cNvSpPr>
            <a:spLocks noGrp="1"/>
          </p:cNvSpPr>
          <p:nvPr>
            <p:ph idx="1"/>
          </p:nvPr>
        </p:nvSpPr>
        <p:spPr/>
        <p:txBody>
          <a:bodyPr>
            <a:normAutofit fontScale="92500" lnSpcReduction="20000"/>
          </a:bodyPr>
          <a:lstStyle/>
          <a:p>
            <a:pPr marL="0" indent="0">
              <a:buNone/>
            </a:pPr>
            <a:r>
              <a:rPr lang="en-GB" dirty="0"/>
              <a:t> DSC Core Customer Portfolio/Community View</a:t>
            </a:r>
          </a:p>
          <a:p>
            <a:pPr marL="990586" lvl="1" indent="-457200">
              <a:buFont typeface="Courier New" panose="02070309020205020404" pitchFamily="49" charset="0"/>
              <a:buChar char="o"/>
            </a:pPr>
            <a:r>
              <a:rPr lang="en-GB" dirty="0"/>
              <a:t>Clarified definition of ‘Community’ in section 3</a:t>
            </a:r>
          </a:p>
          <a:p>
            <a:pPr marL="990586" lvl="1" indent="-457200">
              <a:buFont typeface="Courier New" panose="02070309020205020404" pitchFamily="49" charset="0"/>
              <a:buChar char="o"/>
            </a:pPr>
            <a:r>
              <a:rPr lang="en-GB" dirty="0"/>
              <a:t>Added in reference to Portfolio/Community definitions in section 4</a:t>
            </a:r>
          </a:p>
          <a:p>
            <a:pPr marL="990586" lvl="1" indent="-457200">
              <a:buFont typeface="Courier New" panose="02070309020205020404" pitchFamily="49" charset="0"/>
              <a:buChar char="o"/>
            </a:pPr>
            <a:r>
              <a:rPr lang="en-GB" dirty="0"/>
              <a:t>Included statement that DSC Core Customer Community view will be accessed in accordance with the REC DAM post CSS go live </a:t>
            </a:r>
          </a:p>
          <a:p>
            <a:pPr marL="990586" lvl="1" indent="-457200">
              <a:buFont typeface="Courier New" panose="02070309020205020404" pitchFamily="49" charset="0"/>
              <a:buChar char="o"/>
            </a:pPr>
            <a:r>
              <a:rPr lang="en-GB" dirty="0"/>
              <a:t>Added ‘Community View’ to DSC Core Customer in Section 6 to clarify that DPM only covers Community view access for DSC Core Customers</a:t>
            </a:r>
          </a:p>
          <a:p>
            <a:pPr marL="533386" lvl="1" indent="0">
              <a:buNone/>
            </a:pPr>
            <a:r>
              <a:rPr lang="en-GB" b="1" dirty="0"/>
              <a:t>Does CoMC approve the above changes to the DPM CD? </a:t>
            </a:r>
          </a:p>
          <a:p>
            <a:pPr marL="990586" lvl="1" indent="-457200">
              <a:buFont typeface="Wingdings" panose="05000000000000000000" pitchFamily="2" charset="2"/>
              <a:buChar char="§"/>
            </a:pPr>
            <a:endParaRPr lang="en-GB" dirty="0"/>
          </a:p>
        </p:txBody>
      </p:sp>
    </p:spTree>
    <p:extLst>
      <p:ext uri="{BB962C8B-B14F-4D97-AF65-F5344CB8AC3E}">
        <p14:creationId xmlns:p14="http://schemas.microsoft.com/office/powerpoint/2010/main" val="180958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5048D-E3E8-4C49-8165-27D0264A5B89}"/>
              </a:ext>
            </a:extLst>
          </p:cNvPr>
          <p:cNvSpPr>
            <a:spLocks noGrp="1"/>
          </p:cNvSpPr>
          <p:nvPr>
            <p:ph type="title"/>
          </p:nvPr>
        </p:nvSpPr>
        <p:spPr/>
        <p:txBody>
          <a:bodyPr/>
          <a:lstStyle/>
          <a:p>
            <a:r>
              <a:rPr lang="en-GB" dirty="0"/>
              <a:t>Changes for Approval - 2</a:t>
            </a:r>
          </a:p>
        </p:txBody>
      </p:sp>
      <p:sp>
        <p:nvSpPr>
          <p:cNvPr id="3" name="Content Placeholder 2">
            <a:extLst>
              <a:ext uri="{FF2B5EF4-FFF2-40B4-BE49-F238E27FC236}">
                <a16:creationId xmlns:a16="http://schemas.microsoft.com/office/drawing/2014/main" id="{1E1839CB-1AC0-407D-B42E-7FFCE10CF5CE}"/>
              </a:ext>
            </a:extLst>
          </p:cNvPr>
          <p:cNvSpPr>
            <a:spLocks noGrp="1"/>
          </p:cNvSpPr>
          <p:nvPr>
            <p:ph idx="1"/>
          </p:nvPr>
        </p:nvSpPr>
        <p:spPr>
          <a:xfrm>
            <a:off x="680720" y="1412776"/>
            <a:ext cx="10972800" cy="4896544"/>
          </a:xfrm>
        </p:spPr>
        <p:txBody>
          <a:bodyPr>
            <a:normAutofit/>
          </a:bodyPr>
          <a:lstStyle/>
          <a:p>
            <a:pPr marL="0" indent="0">
              <a:buNone/>
            </a:pPr>
            <a:r>
              <a:rPr lang="en-GB" sz="2800" dirty="0"/>
              <a:t>DPM User Types -  Meter Asset Provider </a:t>
            </a:r>
          </a:p>
          <a:p>
            <a:pPr lvl="1">
              <a:buFont typeface="Courier New" panose="02070309020205020404" pitchFamily="49" charset="0"/>
              <a:buChar char="o"/>
            </a:pPr>
            <a:r>
              <a:rPr lang="en-GB" sz="2800" dirty="0"/>
              <a:t>Added in a condition that allows CDSP to provide data relating to multiple MAPs in one report provided the MAPs are part of the same group of affiliate companies.</a:t>
            </a:r>
          </a:p>
          <a:p>
            <a:pPr lvl="1">
              <a:buFont typeface="Courier New" panose="02070309020205020404" pitchFamily="49" charset="0"/>
              <a:buChar char="o"/>
            </a:pPr>
            <a:r>
              <a:rPr lang="en-GB" sz="2800" dirty="0"/>
              <a:t>Added Data Item conditionality to clarify data provision</a:t>
            </a:r>
          </a:p>
          <a:p>
            <a:pPr marL="609585" lvl="1" indent="0">
              <a:buNone/>
            </a:pPr>
            <a:endParaRPr lang="en-GB" sz="3000" dirty="0"/>
          </a:p>
          <a:p>
            <a:pPr marL="609585" lvl="1" indent="0">
              <a:buNone/>
            </a:pPr>
            <a:r>
              <a:rPr lang="en-GB" sz="2800" b="1" dirty="0"/>
              <a:t>Does CoMC approve the above changes to the DPM CD? </a:t>
            </a:r>
          </a:p>
          <a:p>
            <a:pPr marL="609585" lvl="1" indent="0">
              <a:buNone/>
            </a:pPr>
            <a:endParaRPr lang="en-GB" dirty="0"/>
          </a:p>
        </p:txBody>
      </p:sp>
    </p:spTree>
    <p:extLst>
      <p:ext uri="{BB962C8B-B14F-4D97-AF65-F5344CB8AC3E}">
        <p14:creationId xmlns:p14="http://schemas.microsoft.com/office/powerpoint/2010/main" val="333411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0DCE-FD24-4B98-AFEC-2A61A30AAD74}"/>
              </a:ext>
            </a:extLst>
          </p:cNvPr>
          <p:cNvSpPr>
            <a:spLocks noGrp="1"/>
          </p:cNvSpPr>
          <p:nvPr>
            <p:ph type="title"/>
          </p:nvPr>
        </p:nvSpPr>
        <p:spPr/>
        <p:txBody>
          <a:bodyPr/>
          <a:lstStyle/>
          <a:p>
            <a:r>
              <a:rPr lang="en-GB" dirty="0"/>
              <a:t>Changes for Approval - 3</a:t>
            </a:r>
          </a:p>
        </p:txBody>
      </p:sp>
      <p:sp>
        <p:nvSpPr>
          <p:cNvPr id="3" name="Content Placeholder 2">
            <a:extLst>
              <a:ext uri="{FF2B5EF4-FFF2-40B4-BE49-F238E27FC236}">
                <a16:creationId xmlns:a16="http://schemas.microsoft.com/office/drawing/2014/main" id="{1C5E4596-8767-4FBD-9566-7F9AC22668C6}"/>
              </a:ext>
            </a:extLst>
          </p:cNvPr>
          <p:cNvSpPr>
            <a:spLocks noGrp="1"/>
          </p:cNvSpPr>
          <p:nvPr>
            <p:ph idx="1"/>
          </p:nvPr>
        </p:nvSpPr>
        <p:spPr/>
        <p:txBody>
          <a:bodyPr/>
          <a:lstStyle/>
          <a:p>
            <a:pPr marL="0" indent="0">
              <a:buNone/>
            </a:pPr>
            <a:r>
              <a:rPr lang="en-GB" sz="2800" dirty="0"/>
              <a:t>Ofgem – access to data </a:t>
            </a:r>
          </a:p>
          <a:p>
            <a:pPr lvl="1">
              <a:buFont typeface="Courier New" panose="02070309020205020404" pitchFamily="49" charset="0"/>
              <a:buChar char="o"/>
            </a:pPr>
            <a:r>
              <a:rPr lang="en-GB" sz="2800" dirty="0"/>
              <a:t>Introduced a section to include Ofgem data access requests.</a:t>
            </a:r>
          </a:p>
          <a:p>
            <a:pPr lvl="1">
              <a:buFont typeface="Courier New" panose="02070309020205020404" pitchFamily="49" charset="0"/>
              <a:buChar char="o"/>
            </a:pPr>
            <a:r>
              <a:rPr lang="en-GB" sz="2800" dirty="0"/>
              <a:t>Ofgem is not listed on the DPM, making reference to Ofgem data access requests in the DPM CD provides clarity of how Ofgem data requests should be assessed to understand whether or not the </a:t>
            </a:r>
            <a:r>
              <a:rPr lang="en-GB" sz="2800"/>
              <a:t>request is </a:t>
            </a:r>
            <a:r>
              <a:rPr lang="en-GB" sz="2800" dirty="0"/>
              <a:t>required to be made direct </a:t>
            </a:r>
            <a:r>
              <a:rPr lang="en-GB" sz="2800"/>
              <a:t>to GTs under </a:t>
            </a:r>
            <a:r>
              <a:rPr lang="en-GB" sz="2800" dirty="0"/>
              <a:t>SSLC A26. </a:t>
            </a:r>
          </a:p>
          <a:p>
            <a:pPr lvl="1">
              <a:buFont typeface="Courier New" panose="02070309020205020404" pitchFamily="49" charset="0"/>
              <a:buChar char="o"/>
            </a:pPr>
            <a:endParaRPr lang="en-GB" sz="2800" dirty="0"/>
          </a:p>
          <a:p>
            <a:pPr lvl="1">
              <a:buFont typeface="Courier New" panose="02070309020205020404" pitchFamily="49" charset="0"/>
              <a:buChar char="o"/>
            </a:pPr>
            <a:endParaRPr lang="en-GB" sz="2800" dirty="0"/>
          </a:p>
          <a:p>
            <a:pPr marL="609585" lvl="1" indent="0">
              <a:buNone/>
            </a:pPr>
            <a:r>
              <a:rPr lang="en-GB" sz="2800" b="1" dirty="0"/>
              <a:t>Does CoMC approve the above changes to the DPM CD? </a:t>
            </a:r>
          </a:p>
          <a:p>
            <a:pPr marL="609585" lvl="1" indent="0">
              <a:buNone/>
            </a:pPr>
            <a:endParaRPr lang="en-GB" dirty="0"/>
          </a:p>
        </p:txBody>
      </p:sp>
    </p:spTree>
    <p:extLst>
      <p:ext uri="{BB962C8B-B14F-4D97-AF65-F5344CB8AC3E}">
        <p14:creationId xmlns:p14="http://schemas.microsoft.com/office/powerpoint/2010/main" val="312252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AB461-1CBA-4AFC-A540-66B5A3F3DE31}"/>
              </a:ext>
            </a:extLst>
          </p:cNvPr>
          <p:cNvSpPr>
            <a:spLocks noGrp="1"/>
          </p:cNvSpPr>
          <p:nvPr>
            <p:ph type="title"/>
          </p:nvPr>
        </p:nvSpPr>
        <p:spPr/>
        <p:txBody>
          <a:bodyPr/>
          <a:lstStyle/>
          <a:p>
            <a:r>
              <a:rPr lang="en-GB" dirty="0"/>
              <a:t>Change for Approval – 4 </a:t>
            </a:r>
          </a:p>
        </p:txBody>
      </p:sp>
      <p:sp>
        <p:nvSpPr>
          <p:cNvPr id="3" name="Content Placeholder 2">
            <a:extLst>
              <a:ext uri="{FF2B5EF4-FFF2-40B4-BE49-F238E27FC236}">
                <a16:creationId xmlns:a16="http://schemas.microsoft.com/office/drawing/2014/main" id="{12E58E78-9EA9-479D-B25A-EF81F086FDDC}"/>
              </a:ext>
            </a:extLst>
          </p:cNvPr>
          <p:cNvSpPr>
            <a:spLocks noGrp="1"/>
          </p:cNvSpPr>
          <p:nvPr>
            <p:ph idx="1"/>
          </p:nvPr>
        </p:nvSpPr>
        <p:spPr/>
        <p:txBody>
          <a:bodyPr/>
          <a:lstStyle/>
          <a:p>
            <a:r>
              <a:rPr lang="en-GB" sz="2800" dirty="0"/>
              <a:t>Cosmetic changes made to DPM CD to amend some wording to present tense.</a:t>
            </a:r>
          </a:p>
          <a:p>
            <a:r>
              <a:rPr lang="en-GB" sz="2800" dirty="0"/>
              <a:t>Change to Table of Contents to update new section and page numbers.</a:t>
            </a:r>
          </a:p>
          <a:p>
            <a:endParaRPr lang="en-GB" sz="2800" dirty="0"/>
          </a:p>
          <a:p>
            <a:pPr marL="0" indent="0">
              <a:buNone/>
            </a:pPr>
            <a:endParaRPr lang="en-GB" sz="2800" dirty="0"/>
          </a:p>
          <a:p>
            <a:pPr marL="0" indent="0">
              <a:buNone/>
            </a:pPr>
            <a:r>
              <a:rPr lang="en-GB" sz="2800" b="1" dirty="0"/>
              <a:t>   Does CoMC approve the above changes to the DPM CD? </a:t>
            </a:r>
          </a:p>
          <a:p>
            <a:pPr marL="0" indent="0">
              <a:buNone/>
            </a:pPr>
            <a:endParaRPr lang="en-GB"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22B8E3D7-7A89-4BAC-A7E2-BB1781AD630B}"/>
                  </a:ext>
                </a:extLst>
              </p:cNvPr>
              <p:cNvGraphicFramePr>
                <a:graphicFrameLocks noChangeAspect="1"/>
              </p:cNvGraphicFramePr>
              <p:nvPr>
                <p:extLst>
                  <p:ext uri="{D42A27DB-BD31-4B8C-83A1-F6EECF244321}">
                    <p14:modId xmlns:p14="http://schemas.microsoft.com/office/powerpoint/2010/main" val="1813059861"/>
                  </p:ext>
                </p:extLst>
              </p:nvPr>
            </p:nvGraphicFramePr>
            <p:xfrm>
              <a:off x="-1494026" y="656757"/>
              <a:ext cx="3048000" cy="1714500"/>
            </p:xfrm>
            <a:graphic>
              <a:graphicData uri="http://schemas.microsoft.com/office/powerpoint/2016/slidezoom">
                <pslz:sldZm>
                  <pslz:sldZmObj sldId="358" cId="2159829384">
                    <pslz:zmPr id="{8F0B8067-3B61-4901-8768-97223B4FE4E9}"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Slide Zoom 4">
                <a:extLst>
                  <a:ext uri="{FF2B5EF4-FFF2-40B4-BE49-F238E27FC236}">
                    <a16:creationId xmlns:a16="http://schemas.microsoft.com/office/drawing/2014/main" id="{22B8E3D7-7A89-4BAC-A7E2-BB1781AD630B}"/>
                  </a:ext>
                </a:extLst>
              </p:cNvPr>
              <p:cNvPicPr>
                <a:picLocks noGrp="1" noRot="1" noChangeAspect="1" noMove="1" noResize="1" noEditPoints="1" noAdjustHandles="1" noChangeArrowheads="1" noChangeShapeType="1"/>
              </p:cNvPicPr>
              <p:nvPr/>
            </p:nvPicPr>
            <p:blipFill>
              <a:blip r:embed="rId3"/>
              <a:stretch>
                <a:fillRect/>
              </a:stretch>
            </p:blipFill>
            <p:spPr>
              <a:xfrm>
                <a:off x="-1494026" y="656757"/>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159829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8585-D41D-4265-99C1-65CF40B58DDC}"/>
              </a:ext>
            </a:extLst>
          </p:cNvPr>
          <p:cNvSpPr>
            <a:spLocks noGrp="1"/>
          </p:cNvSpPr>
          <p:nvPr>
            <p:ph type="title"/>
          </p:nvPr>
        </p:nvSpPr>
        <p:spPr/>
        <p:txBody>
          <a:bodyPr/>
          <a:lstStyle/>
          <a:p>
            <a:r>
              <a:rPr lang="en-GB" dirty="0"/>
              <a:t>Change for Approval – 5 </a:t>
            </a:r>
          </a:p>
        </p:txBody>
      </p:sp>
      <p:sp>
        <p:nvSpPr>
          <p:cNvPr id="3" name="Content Placeholder 2">
            <a:extLst>
              <a:ext uri="{FF2B5EF4-FFF2-40B4-BE49-F238E27FC236}">
                <a16:creationId xmlns:a16="http://schemas.microsoft.com/office/drawing/2014/main" id="{46251E53-90BC-4FC9-B6DB-EC067752D0FA}"/>
              </a:ext>
            </a:extLst>
          </p:cNvPr>
          <p:cNvSpPr>
            <a:spLocks noGrp="1"/>
          </p:cNvSpPr>
          <p:nvPr>
            <p:ph idx="1"/>
          </p:nvPr>
        </p:nvSpPr>
        <p:spPr>
          <a:xfrm>
            <a:off x="609600" y="1412776"/>
            <a:ext cx="7843520" cy="4896544"/>
          </a:xfrm>
        </p:spPr>
        <p:txBody>
          <a:bodyPr>
            <a:normAutofit fontScale="62500" lnSpcReduction="20000"/>
          </a:bodyPr>
          <a:lstStyle/>
          <a:p>
            <a:r>
              <a:rPr lang="en-GB" sz="2800" dirty="0"/>
              <a:t>DPM Changes </a:t>
            </a:r>
          </a:p>
          <a:p>
            <a:pPr lvl="1"/>
            <a:r>
              <a:rPr lang="en-GB" sz="2533" dirty="0"/>
              <a:t>Review of the DPM highlighted inconsistencies / cosmetic changes:</a:t>
            </a:r>
          </a:p>
          <a:p>
            <a:pPr marL="1676370" lvl="2" indent="-457200">
              <a:buFont typeface="+mj-lt"/>
              <a:buAutoNum type="arabicPeriod"/>
            </a:pPr>
            <a:r>
              <a:rPr lang="en-GB" sz="2266" dirty="0"/>
              <a:t>‘Organisation Name’ was released when ‘Short Code’ wasn’t and vice versa, so merged the lines to make it consistent and used common approval</a:t>
            </a:r>
          </a:p>
          <a:p>
            <a:pPr lvl="3"/>
            <a:r>
              <a:rPr lang="en-GB" sz="2000" dirty="0"/>
              <a:t>Release based on hybrid of both data items – e.g. if Short Code or Name = Yes, hybrid data item = Y</a:t>
            </a:r>
          </a:p>
          <a:p>
            <a:pPr marL="1676370" lvl="2" indent="-457200">
              <a:buFont typeface="+mj-lt"/>
              <a:buAutoNum type="arabicPeriod"/>
            </a:pPr>
            <a:r>
              <a:rPr lang="en-GB" sz="2266" dirty="0"/>
              <a:t>Reason Code and Description (e.g. Rejection Reason Code) were both listed – if Reason Code is provided then Description is not Protected Information.</a:t>
            </a:r>
          </a:p>
          <a:p>
            <a:pPr marL="1676370" lvl="2" indent="-457200">
              <a:buFont typeface="+mj-lt"/>
              <a:buAutoNum type="arabicPeriod"/>
            </a:pPr>
            <a:r>
              <a:rPr lang="en-GB" sz="2266" dirty="0"/>
              <a:t>Identified some synonyms – e.g. adding of Metric Indicator – when Imperial Indicator is present, deleted synonyms and extended data item name e.g. </a:t>
            </a:r>
          </a:p>
          <a:p>
            <a:pPr marL="1676370" lvl="2" indent="-457200">
              <a:buFont typeface="+mj-lt"/>
              <a:buAutoNum type="arabicPeriod"/>
            </a:pPr>
            <a:r>
              <a:rPr lang="en-GB" sz="2266" dirty="0"/>
              <a:t>A number of cosmetic changes have been made to the DPM, regrouping into data types (new items had been appended at the bottom of the DPM)</a:t>
            </a:r>
          </a:p>
          <a:p>
            <a:pPr marL="1676370" lvl="2" indent="-457200">
              <a:buFont typeface="+mj-lt"/>
              <a:buAutoNum type="arabicPeriod"/>
            </a:pPr>
            <a:r>
              <a:rPr lang="en-GB" sz="2266" dirty="0"/>
              <a:t>Updates to DPM to reflect DRR-DEC21-01 DPM – data to PAFA by DDP (new additions shown in column Z in green text)</a:t>
            </a:r>
          </a:p>
          <a:p>
            <a:pPr marL="1676370" lvl="2" indent="-457200">
              <a:buFont typeface="+mj-lt"/>
              <a:buAutoNum type="arabicPeriod"/>
            </a:pPr>
            <a:r>
              <a:rPr lang="en-GB" sz="2266" dirty="0"/>
              <a:t>Missed updates to DPM to reflect DRR for release of data to </a:t>
            </a:r>
            <a:r>
              <a:rPr lang="en-GB" sz="2266" dirty="0" err="1"/>
              <a:t>RECCo</a:t>
            </a:r>
            <a:r>
              <a:rPr lang="en-GB" sz="2266" dirty="0"/>
              <a:t> (new lines shown in yellow – reason for insertion in column F)</a:t>
            </a:r>
          </a:p>
          <a:p>
            <a:pPr marL="1676370" lvl="2" indent="-457200">
              <a:buFont typeface="+mj-lt"/>
              <a:buAutoNum type="arabicPeriod"/>
            </a:pPr>
            <a:r>
              <a:rPr lang="en-GB" sz="2266" dirty="0"/>
              <a:t>Lots of data items deleted – due to point 1, 2, 3 and removed duplication of rows in invalid data types (lines shown with red cells)</a:t>
            </a:r>
          </a:p>
          <a:p>
            <a:pPr marL="1676370" lvl="2" indent="-457200">
              <a:buFont typeface="+mj-lt"/>
              <a:buAutoNum type="arabicPeriod"/>
            </a:pPr>
            <a:r>
              <a:rPr lang="en-GB" sz="2266" dirty="0"/>
              <a:t>Added in column ‘where derived’  to show where a data item is derived from another data item. </a:t>
            </a:r>
          </a:p>
          <a:p>
            <a:pPr marL="609585" lvl="1" indent="0">
              <a:buNone/>
            </a:pPr>
            <a:r>
              <a:rPr lang="en-GB" sz="2800" b="1" dirty="0"/>
              <a:t>Does CoMC approve the above changes to the DPM? </a:t>
            </a:r>
          </a:p>
          <a:p>
            <a:pPr marL="609585" lvl="1" indent="0">
              <a:buNone/>
            </a:pPr>
            <a:endParaRPr lang="en-GB" dirty="0"/>
          </a:p>
        </p:txBody>
      </p:sp>
      <p:pic>
        <p:nvPicPr>
          <p:cNvPr id="4" name="Picture 3">
            <a:extLst>
              <a:ext uri="{FF2B5EF4-FFF2-40B4-BE49-F238E27FC236}">
                <a16:creationId xmlns:a16="http://schemas.microsoft.com/office/drawing/2014/main" id="{BDF2D151-5529-4D8D-9846-B85889A00DD0}"/>
              </a:ext>
            </a:extLst>
          </p:cNvPr>
          <p:cNvPicPr>
            <a:picLocks noChangeAspect="1"/>
          </p:cNvPicPr>
          <p:nvPr/>
        </p:nvPicPr>
        <p:blipFill>
          <a:blip r:embed="rId2"/>
          <a:stretch>
            <a:fillRect/>
          </a:stretch>
        </p:blipFill>
        <p:spPr>
          <a:xfrm>
            <a:off x="9282572" y="2771224"/>
            <a:ext cx="5233644" cy="666353"/>
          </a:xfrm>
          <a:prstGeom prst="rect">
            <a:avLst/>
          </a:prstGeom>
        </p:spPr>
      </p:pic>
      <p:pic>
        <p:nvPicPr>
          <p:cNvPr id="5" name="Picture 4">
            <a:extLst>
              <a:ext uri="{FF2B5EF4-FFF2-40B4-BE49-F238E27FC236}">
                <a16:creationId xmlns:a16="http://schemas.microsoft.com/office/drawing/2014/main" id="{AB3F2705-52DF-409F-B95D-4707F1EA7DCE}"/>
              </a:ext>
            </a:extLst>
          </p:cNvPr>
          <p:cNvPicPr>
            <a:picLocks noChangeAspect="1"/>
          </p:cNvPicPr>
          <p:nvPr/>
        </p:nvPicPr>
        <p:blipFill>
          <a:blip r:embed="rId3"/>
          <a:stretch>
            <a:fillRect/>
          </a:stretch>
        </p:blipFill>
        <p:spPr>
          <a:xfrm>
            <a:off x="8698372" y="3468453"/>
            <a:ext cx="3114066" cy="3546745"/>
          </a:xfrm>
          <a:prstGeom prst="rect">
            <a:avLst/>
          </a:prstGeom>
        </p:spPr>
      </p:pic>
      <p:pic>
        <p:nvPicPr>
          <p:cNvPr id="6" name="Picture 5">
            <a:extLst>
              <a:ext uri="{FF2B5EF4-FFF2-40B4-BE49-F238E27FC236}">
                <a16:creationId xmlns:a16="http://schemas.microsoft.com/office/drawing/2014/main" id="{F39829D4-ABC6-4FCC-9DF0-FC3EF9E85AC9}"/>
              </a:ext>
            </a:extLst>
          </p:cNvPr>
          <p:cNvPicPr>
            <a:picLocks noChangeAspect="1"/>
          </p:cNvPicPr>
          <p:nvPr/>
        </p:nvPicPr>
        <p:blipFill>
          <a:blip r:embed="rId4"/>
          <a:stretch>
            <a:fillRect/>
          </a:stretch>
        </p:blipFill>
        <p:spPr>
          <a:xfrm>
            <a:off x="-1049453" y="2044300"/>
            <a:ext cx="2268749" cy="4473011"/>
          </a:xfrm>
          <a:prstGeom prst="rect">
            <a:avLst/>
          </a:prstGeom>
        </p:spPr>
      </p:pic>
      <p:pic>
        <p:nvPicPr>
          <p:cNvPr id="7" name="Picture 6">
            <a:extLst>
              <a:ext uri="{FF2B5EF4-FFF2-40B4-BE49-F238E27FC236}">
                <a16:creationId xmlns:a16="http://schemas.microsoft.com/office/drawing/2014/main" id="{2234D982-02E8-44F1-809E-13319DD1580B}"/>
              </a:ext>
            </a:extLst>
          </p:cNvPr>
          <p:cNvPicPr>
            <a:picLocks noChangeAspect="1"/>
          </p:cNvPicPr>
          <p:nvPr/>
        </p:nvPicPr>
        <p:blipFill>
          <a:blip r:embed="rId5"/>
          <a:stretch>
            <a:fillRect/>
          </a:stretch>
        </p:blipFill>
        <p:spPr>
          <a:xfrm>
            <a:off x="9282572" y="2171591"/>
            <a:ext cx="5233644" cy="365792"/>
          </a:xfrm>
          <a:prstGeom prst="rect">
            <a:avLst/>
          </a:prstGeom>
        </p:spPr>
      </p:pic>
      <p:cxnSp>
        <p:nvCxnSpPr>
          <p:cNvPr id="9" name="Straight Arrow Connector 8">
            <a:extLst>
              <a:ext uri="{FF2B5EF4-FFF2-40B4-BE49-F238E27FC236}">
                <a16:creationId xmlns:a16="http://schemas.microsoft.com/office/drawing/2014/main" id="{4BAD7AA3-658E-4A10-A079-760B08457D38}"/>
              </a:ext>
            </a:extLst>
          </p:cNvPr>
          <p:cNvCxnSpPr>
            <a:cxnSpLocks/>
          </p:cNvCxnSpPr>
          <p:nvPr/>
        </p:nvCxnSpPr>
        <p:spPr>
          <a:xfrm>
            <a:off x="7011812" y="4678211"/>
            <a:ext cx="1686560" cy="71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EE7E03F-3D3A-4305-9141-D1ADF9AF3748}"/>
              </a:ext>
            </a:extLst>
          </p:cNvPr>
          <p:cNvCxnSpPr>
            <a:cxnSpLocks/>
            <a:endCxn id="7" idx="1"/>
          </p:cNvCxnSpPr>
          <p:nvPr/>
        </p:nvCxnSpPr>
        <p:spPr>
          <a:xfrm flipV="1">
            <a:off x="8199120" y="2354487"/>
            <a:ext cx="1083452" cy="588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724908A-9566-4D89-A7AC-52EE68748F7D}"/>
              </a:ext>
            </a:extLst>
          </p:cNvPr>
          <p:cNvCxnSpPr>
            <a:cxnSpLocks/>
          </p:cNvCxnSpPr>
          <p:nvPr/>
        </p:nvCxnSpPr>
        <p:spPr>
          <a:xfrm flipV="1">
            <a:off x="8392160" y="763434"/>
            <a:ext cx="951372" cy="1432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CE0F416-D098-4BA5-A2AE-332A9C8BD8C0}"/>
              </a:ext>
            </a:extLst>
          </p:cNvPr>
          <p:cNvPicPr>
            <a:picLocks noChangeAspect="1"/>
          </p:cNvPicPr>
          <p:nvPr/>
        </p:nvPicPr>
        <p:blipFill>
          <a:blip r:embed="rId6"/>
          <a:stretch>
            <a:fillRect/>
          </a:stretch>
        </p:blipFill>
        <p:spPr>
          <a:xfrm>
            <a:off x="9395218" y="-203733"/>
            <a:ext cx="2796782" cy="2149026"/>
          </a:xfrm>
          <a:prstGeom prst="rect">
            <a:avLst/>
          </a:prstGeom>
        </p:spPr>
      </p:pic>
      <p:cxnSp>
        <p:nvCxnSpPr>
          <p:cNvPr id="17" name="Straight Arrow Connector 16">
            <a:extLst>
              <a:ext uri="{FF2B5EF4-FFF2-40B4-BE49-F238E27FC236}">
                <a16:creationId xmlns:a16="http://schemas.microsoft.com/office/drawing/2014/main" id="{DF388CEB-8E09-4576-868D-635199598F0D}"/>
              </a:ext>
            </a:extLst>
          </p:cNvPr>
          <p:cNvCxnSpPr>
            <a:cxnSpLocks/>
            <a:endCxn id="4" idx="1"/>
          </p:cNvCxnSpPr>
          <p:nvPr/>
        </p:nvCxnSpPr>
        <p:spPr>
          <a:xfrm flipV="1">
            <a:off x="8199120" y="3104401"/>
            <a:ext cx="1083452" cy="156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52E95B1-71C1-447B-BC5E-860C1FAF881F}"/>
              </a:ext>
            </a:extLst>
          </p:cNvPr>
          <p:cNvCxnSpPr>
            <a:cxnSpLocks/>
          </p:cNvCxnSpPr>
          <p:nvPr/>
        </p:nvCxnSpPr>
        <p:spPr>
          <a:xfrm flipH="1">
            <a:off x="1219296" y="4470220"/>
            <a:ext cx="6603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0EC09FC1-4BE4-4A76-9474-52A5B0AE8EE0}"/>
              </a:ext>
            </a:extLst>
          </p:cNvPr>
          <p:cNvPicPr>
            <a:picLocks noChangeAspect="1"/>
          </p:cNvPicPr>
          <p:nvPr/>
        </p:nvPicPr>
        <p:blipFill>
          <a:blip r:embed="rId7"/>
          <a:stretch>
            <a:fillRect/>
          </a:stretch>
        </p:blipFill>
        <p:spPr>
          <a:xfrm>
            <a:off x="5477948" y="5783335"/>
            <a:ext cx="2065199" cy="5654530"/>
          </a:xfrm>
          <a:prstGeom prst="rect">
            <a:avLst/>
          </a:prstGeom>
        </p:spPr>
      </p:pic>
      <p:cxnSp>
        <p:nvCxnSpPr>
          <p:cNvPr id="26" name="Straight Arrow Connector 25">
            <a:extLst>
              <a:ext uri="{FF2B5EF4-FFF2-40B4-BE49-F238E27FC236}">
                <a16:creationId xmlns:a16="http://schemas.microsoft.com/office/drawing/2014/main" id="{E42401CD-5BD8-4E44-802B-67687D7B65CB}"/>
              </a:ext>
            </a:extLst>
          </p:cNvPr>
          <p:cNvCxnSpPr>
            <a:cxnSpLocks/>
          </p:cNvCxnSpPr>
          <p:nvPr/>
        </p:nvCxnSpPr>
        <p:spPr>
          <a:xfrm>
            <a:off x="6096000" y="5241825"/>
            <a:ext cx="414547" cy="604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ED17A4F-84B7-4673-8192-45A68FC1F941}"/>
              </a:ext>
            </a:extLst>
          </p:cNvPr>
          <p:cNvCxnSpPr>
            <a:cxnSpLocks/>
          </p:cNvCxnSpPr>
          <p:nvPr/>
        </p:nvCxnSpPr>
        <p:spPr>
          <a:xfrm>
            <a:off x="7164212" y="4830611"/>
            <a:ext cx="1686560" cy="71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60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AB461-1CBA-4AFC-A540-66B5A3F3DE31}"/>
              </a:ext>
            </a:extLst>
          </p:cNvPr>
          <p:cNvSpPr>
            <a:spLocks noGrp="1"/>
          </p:cNvSpPr>
          <p:nvPr>
            <p:ph type="title"/>
          </p:nvPr>
        </p:nvSpPr>
        <p:spPr/>
        <p:txBody>
          <a:bodyPr/>
          <a:lstStyle/>
          <a:p>
            <a:r>
              <a:rPr lang="en-GB" dirty="0"/>
              <a:t>Change for Approval – 6 </a:t>
            </a:r>
          </a:p>
        </p:txBody>
      </p:sp>
      <p:sp>
        <p:nvSpPr>
          <p:cNvPr id="3" name="Content Placeholder 2">
            <a:extLst>
              <a:ext uri="{FF2B5EF4-FFF2-40B4-BE49-F238E27FC236}">
                <a16:creationId xmlns:a16="http://schemas.microsoft.com/office/drawing/2014/main" id="{12E58E78-9EA9-479D-B25A-EF81F086FDDC}"/>
              </a:ext>
            </a:extLst>
          </p:cNvPr>
          <p:cNvSpPr>
            <a:spLocks noGrp="1"/>
          </p:cNvSpPr>
          <p:nvPr>
            <p:ph idx="1"/>
          </p:nvPr>
        </p:nvSpPr>
        <p:spPr>
          <a:xfrm>
            <a:off x="609600" y="1412776"/>
            <a:ext cx="7660640" cy="4896544"/>
          </a:xfrm>
        </p:spPr>
        <p:txBody>
          <a:bodyPr>
            <a:normAutofit/>
          </a:bodyPr>
          <a:lstStyle/>
          <a:p>
            <a:endParaRPr lang="en-GB" sz="2800" dirty="0"/>
          </a:p>
          <a:p>
            <a:r>
              <a:rPr lang="en-GB" sz="2000" dirty="0"/>
              <a:t>An anomaly of the DPM is that it defines Portfolio access for DSC Core Customers – this should have been removed at Mod to revisit the DPM</a:t>
            </a:r>
          </a:p>
          <a:p>
            <a:pPr lvl="1"/>
            <a:r>
              <a:rPr lang="en-GB" sz="2000" dirty="0"/>
              <a:t>Can we remove these columns now? Columns to be deleted shown in grey</a:t>
            </a:r>
          </a:p>
          <a:p>
            <a:pPr marL="0" indent="0">
              <a:buNone/>
            </a:pPr>
            <a:r>
              <a:rPr lang="en-GB" sz="2000" b="1" dirty="0"/>
              <a:t>   Does CoMC approve the above changes to the DPM? </a:t>
            </a:r>
          </a:p>
          <a:p>
            <a:pPr marL="0" indent="0">
              <a:buNone/>
            </a:pPr>
            <a:endParaRPr lang="en-GB" dirty="0"/>
          </a:p>
        </p:txBody>
      </p:sp>
      <p:pic>
        <p:nvPicPr>
          <p:cNvPr id="4" name="Picture 3">
            <a:extLst>
              <a:ext uri="{FF2B5EF4-FFF2-40B4-BE49-F238E27FC236}">
                <a16:creationId xmlns:a16="http://schemas.microsoft.com/office/drawing/2014/main" id="{07AC86A8-E1FE-460C-A415-36EBAC6CC7B5}"/>
              </a:ext>
            </a:extLst>
          </p:cNvPr>
          <p:cNvPicPr>
            <a:picLocks noChangeAspect="1"/>
          </p:cNvPicPr>
          <p:nvPr/>
        </p:nvPicPr>
        <p:blipFill>
          <a:blip r:embed="rId2"/>
          <a:stretch>
            <a:fillRect/>
          </a:stretch>
        </p:blipFill>
        <p:spPr>
          <a:xfrm>
            <a:off x="1056347" y="4029602"/>
            <a:ext cx="6767146" cy="2476715"/>
          </a:xfrm>
          <a:prstGeom prst="rect">
            <a:avLst/>
          </a:prstGeom>
        </p:spPr>
      </p:pic>
      <p:pic>
        <p:nvPicPr>
          <p:cNvPr id="5" name="Picture 4">
            <a:extLst>
              <a:ext uri="{FF2B5EF4-FFF2-40B4-BE49-F238E27FC236}">
                <a16:creationId xmlns:a16="http://schemas.microsoft.com/office/drawing/2014/main" id="{05EE5726-C600-425F-9FE4-B0CCADF96FB2}"/>
              </a:ext>
            </a:extLst>
          </p:cNvPr>
          <p:cNvPicPr>
            <a:picLocks noChangeAspect="1"/>
          </p:cNvPicPr>
          <p:nvPr/>
        </p:nvPicPr>
        <p:blipFill>
          <a:blip r:embed="rId3"/>
          <a:stretch>
            <a:fillRect/>
          </a:stretch>
        </p:blipFill>
        <p:spPr>
          <a:xfrm>
            <a:off x="8098271" y="1215779"/>
            <a:ext cx="3685319" cy="4589952"/>
          </a:xfrm>
          <a:prstGeom prst="rect">
            <a:avLst/>
          </a:prstGeom>
        </p:spPr>
      </p:pic>
    </p:spTree>
    <p:extLst>
      <p:ext uri="{BB962C8B-B14F-4D97-AF65-F5344CB8AC3E}">
        <p14:creationId xmlns:p14="http://schemas.microsoft.com/office/powerpoint/2010/main" val="287680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031F0E-C7B2-4FD9-A539-1F9FBAEEBD9F}"/>
              </a:ext>
            </a:extLst>
          </p:cNvPr>
          <p:cNvPicPr>
            <a:picLocks noChangeAspect="1"/>
          </p:cNvPicPr>
          <p:nvPr/>
        </p:nvPicPr>
        <p:blipFill>
          <a:blip r:embed="rId2"/>
          <a:stretch>
            <a:fillRect/>
          </a:stretch>
        </p:blipFill>
        <p:spPr>
          <a:xfrm>
            <a:off x="8195819" y="812800"/>
            <a:ext cx="3745482" cy="4597630"/>
          </a:xfrm>
          <a:prstGeom prst="rect">
            <a:avLst/>
          </a:prstGeom>
        </p:spPr>
      </p:pic>
      <p:sp>
        <p:nvSpPr>
          <p:cNvPr id="2" name="Title 1">
            <a:extLst>
              <a:ext uri="{FF2B5EF4-FFF2-40B4-BE49-F238E27FC236}">
                <a16:creationId xmlns:a16="http://schemas.microsoft.com/office/drawing/2014/main" id="{F28AB461-1CBA-4AFC-A540-66B5A3F3DE31}"/>
              </a:ext>
            </a:extLst>
          </p:cNvPr>
          <p:cNvSpPr>
            <a:spLocks noGrp="1"/>
          </p:cNvSpPr>
          <p:nvPr>
            <p:ph type="title"/>
          </p:nvPr>
        </p:nvSpPr>
        <p:spPr/>
        <p:txBody>
          <a:bodyPr/>
          <a:lstStyle/>
          <a:p>
            <a:r>
              <a:rPr lang="en-GB" dirty="0"/>
              <a:t>Change for Information </a:t>
            </a:r>
          </a:p>
        </p:txBody>
      </p:sp>
      <p:sp>
        <p:nvSpPr>
          <p:cNvPr id="3" name="Content Placeholder 2">
            <a:extLst>
              <a:ext uri="{FF2B5EF4-FFF2-40B4-BE49-F238E27FC236}">
                <a16:creationId xmlns:a16="http://schemas.microsoft.com/office/drawing/2014/main" id="{12E58E78-9EA9-479D-B25A-EF81F086FDDC}"/>
              </a:ext>
            </a:extLst>
          </p:cNvPr>
          <p:cNvSpPr>
            <a:spLocks noGrp="1"/>
          </p:cNvSpPr>
          <p:nvPr>
            <p:ph idx="1"/>
          </p:nvPr>
        </p:nvSpPr>
        <p:spPr>
          <a:xfrm>
            <a:off x="609600" y="1014744"/>
            <a:ext cx="7660640" cy="5294576"/>
          </a:xfrm>
        </p:spPr>
        <p:txBody>
          <a:bodyPr>
            <a:normAutofit/>
          </a:bodyPr>
          <a:lstStyle/>
          <a:p>
            <a:r>
              <a:rPr lang="en-GB" sz="1400" dirty="0"/>
              <a:t>REC RTS and </a:t>
            </a:r>
            <a:r>
              <a:rPr lang="en-GB" sz="1400" dirty="0" err="1"/>
              <a:t>RECCo</a:t>
            </a:r>
            <a:r>
              <a:rPr lang="en-GB" sz="1400" dirty="0"/>
              <a:t> asked us to provide a version of the DPM in readiness for Faster Switching SCR so they could create the DAM</a:t>
            </a:r>
          </a:p>
          <a:p>
            <a:pPr lvl="1"/>
            <a:r>
              <a:rPr lang="en-GB" sz="1400" dirty="0"/>
              <a:t>Added new REC Data Items (shaded purple in G to AD) and assessed the proposed access (based on understood requirements) – these will be tested with the REC</a:t>
            </a:r>
          </a:p>
          <a:p>
            <a:pPr lvl="1"/>
            <a:r>
              <a:rPr lang="en-GB" sz="1400" dirty="0"/>
              <a:t>Included REC Synonyms for existing UNC Data Items – e.g. MAM = MEM (column D populated); Short Code = MPID</a:t>
            </a:r>
          </a:p>
          <a:p>
            <a:pPr lvl="1"/>
            <a:r>
              <a:rPr lang="en-GB" sz="1400" dirty="0"/>
              <a:t>These will be approved through the FS SCR and may be subject to change.</a:t>
            </a:r>
          </a:p>
          <a:p>
            <a:pPr lvl="1"/>
            <a:r>
              <a:rPr lang="en-GB" sz="1400" dirty="0"/>
              <a:t>These data items will not be set to ‘live’ until the SCR is approve</a:t>
            </a:r>
            <a:r>
              <a:rPr lang="en-GB" sz="1733" dirty="0"/>
              <a:t>d.</a:t>
            </a:r>
          </a:p>
          <a:p>
            <a:pPr lvl="1"/>
            <a:r>
              <a:rPr lang="en-GB" sz="2000" b="1" dirty="0"/>
              <a:t>Does CoMC agree that we update the DPM with new REC data items noting that these aren’t live until CSS Go Live? </a:t>
            </a:r>
          </a:p>
          <a:p>
            <a:pPr marL="0" indent="0">
              <a:buNone/>
            </a:pPr>
            <a:endParaRPr lang="en-GB" dirty="0"/>
          </a:p>
        </p:txBody>
      </p:sp>
      <p:pic>
        <p:nvPicPr>
          <p:cNvPr id="6" name="Picture 5">
            <a:extLst>
              <a:ext uri="{FF2B5EF4-FFF2-40B4-BE49-F238E27FC236}">
                <a16:creationId xmlns:a16="http://schemas.microsoft.com/office/drawing/2014/main" id="{E8244065-767C-4E15-8458-A576027BA890}"/>
              </a:ext>
            </a:extLst>
          </p:cNvPr>
          <p:cNvPicPr>
            <a:picLocks noChangeAspect="1"/>
          </p:cNvPicPr>
          <p:nvPr/>
        </p:nvPicPr>
        <p:blipFill>
          <a:blip r:embed="rId3"/>
          <a:stretch>
            <a:fillRect/>
          </a:stretch>
        </p:blipFill>
        <p:spPr>
          <a:xfrm>
            <a:off x="182115" y="4234852"/>
            <a:ext cx="9069580" cy="2351155"/>
          </a:xfrm>
          <a:prstGeom prst="rect">
            <a:avLst/>
          </a:prstGeom>
        </p:spPr>
      </p:pic>
    </p:spTree>
    <p:extLst>
      <p:ext uri="{BB962C8B-B14F-4D97-AF65-F5344CB8AC3E}">
        <p14:creationId xmlns:p14="http://schemas.microsoft.com/office/powerpoint/2010/main" val="2344090495"/>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6A929F-0B88-47CF-BC22-97607E8FAC28}">
  <ds:schemaRefs>
    <ds:schemaRef ds:uri="http://schemas.microsoft.com/sharepoint/v3/contenttype/forms"/>
  </ds:schemaRefs>
</ds:datastoreItem>
</file>

<file path=customXml/itemProps2.xml><?xml version="1.0" encoding="utf-8"?>
<ds:datastoreItem xmlns:ds="http://schemas.openxmlformats.org/officeDocument/2006/customXml" ds:itemID="{25B6AE63-9E37-4D26-A4E5-3850957AF504}">
  <ds:schemaRefs>
    <ds:schemaRef ds:uri="http://www.w3.org/XML/1998/namespace"/>
    <ds:schemaRef ds:uri="http://schemas.openxmlformats.org/package/2006/metadata/core-properties"/>
    <ds:schemaRef ds:uri="http://purl.org/dc/terms/"/>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3092569d-7549-4f1f-b838-122d264c6bd8"/>
    <ds:schemaRef ds:uri="01f7a547-d57a-44ce-a211-81869c79743b"/>
  </ds:schemaRefs>
</ds:datastoreItem>
</file>

<file path=customXml/itemProps3.xml><?xml version="1.0" encoding="utf-8"?>
<ds:datastoreItem xmlns:ds="http://schemas.openxmlformats.org/officeDocument/2006/customXml" ds:itemID="{7BB21E93-A6ED-4359-A827-4CD6D8403CA5}"/>
</file>

<file path=docProps/app.xml><?xml version="1.0" encoding="utf-8"?>
<Properties xmlns="http://schemas.openxmlformats.org/officeDocument/2006/extended-properties" xmlns:vt="http://schemas.openxmlformats.org/officeDocument/2006/docPropsVTypes">
  <TotalTime>741</TotalTime>
  <Words>870</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Courier New</vt:lpstr>
      <vt:lpstr>Wingdings</vt:lpstr>
      <vt:lpstr>1_Office Theme</vt:lpstr>
      <vt:lpstr>DPM Conditionality Document Updates</vt:lpstr>
      <vt:lpstr>Background</vt:lpstr>
      <vt:lpstr>Changes for Approval - 1</vt:lpstr>
      <vt:lpstr>Changes for Approval - 2</vt:lpstr>
      <vt:lpstr>Changes for Approval - 3</vt:lpstr>
      <vt:lpstr>Change for Approval – 4 </vt:lpstr>
      <vt:lpstr>Change for Approval – 5 </vt:lpstr>
      <vt:lpstr>Change for Approval – 6 </vt:lpstr>
      <vt:lpstr>Change for Information </vt:lpstr>
      <vt:lpstr>CoMC asked to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DPM Conditionality Document Updates</dc:title>
  <dc:creator>Jayne McGlone</dc:creator>
  <cp:lastModifiedBy>Angela Clarke</cp:lastModifiedBy>
  <cp:revision>17</cp:revision>
  <dcterms:created xsi:type="dcterms:W3CDTF">2022-01-06T15:45:06Z</dcterms:created>
  <dcterms:modified xsi:type="dcterms:W3CDTF">2022-01-11T14:45:52Z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ies>
</file>