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12"/>
  </p:notesMasterIdLst>
  <p:handoutMasterIdLst>
    <p:handoutMasterId r:id="rId13"/>
  </p:handoutMasterIdLst>
  <p:sldIdLst>
    <p:sldId id="790" r:id="rId5"/>
    <p:sldId id="797" r:id="rId6"/>
    <p:sldId id="798" r:id="rId7"/>
    <p:sldId id="799" r:id="rId8"/>
    <p:sldId id="800" r:id="rId9"/>
    <p:sldId id="801" r:id="rId10"/>
    <p:sldId id="802" r:id="rId11"/>
  </p:sldIdLst>
  <p:sldSz cx="9144000" cy="5143500" type="screen16x9"/>
  <p:notesSz cx="6670675" cy="9777413"/>
  <p:defaultTextStyle>
    <a:defPPr>
      <a:defRPr lang="en-GB"/>
    </a:defPPr>
    <a:lvl1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1800" b="1">
        <a:solidFill>
          <a:schemeClr val="accent1"/>
        </a:solidFill>
        <a:latin typeface="+mn-lt"/>
        <a:ea typeface="+mn-ea"/>
        <a:cs typeface="+mn-cs"/>
      </a:defRPr>
    </a:lvl1pPr>
    <a:lvl2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1800">
        <a:solidFill>
          <a:schemeClr val="tx1"/>
        </a:solidFill>
        <a:latin typeface="+mn-lt"/>
        <a:ea typeface="+mn-ea"/>
      </a:defRPr>
    </a:lvl2pPr>
    <a:lvl3pPr marL="27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•"/>
      <a:defRPr sz="1800">
        <a:solidFill>
          <a:schemeClr val="tx1"/>
        </a:solidFill>
        <a:latin typeface="+mn-lt"/>
        <a:ea typeface="+mn-ea"/>
      </a:defRPr>
    </a:lvl3pPr>
    <a:lvl4pPr marL="54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-"/>
      <a:defRPr sz="1800">
        <a:solidFill>
          <a:schemeClr val="tx1"/>
        </a:solidFill>
        <a:latin typeface="+mn-lt"/>
        <a:ea typeface="+mn-ea"/>
      </a:defRPr>
    </a:lvl4pPr>
    <a:lvl5pPr marL="81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◦"/>
      <a:defRPr sz="1800">
        <a:solidFill>
          <a:schemeClr val="tx1"/>
        </a:solidFill>
        <a:latin typeface="+mn-lt"/>
        <a:ea typeface="+mn-ea"/>
      </a:defRPr>
    </a:lvl5pPr>
    <a:lvl6pPr marL="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arabicPeriod"/>
      <a:defRPr sz="1800">
        <a:solidFill>
          <a:schemeClr val="tx1"/>
        </a:solidFill>
        <a:latin typeface="+mn-lt"/>
        <a:ea typeface="+mn-ea"/>
      </a:defRPr>
    </a:lvl6pPr>
    <a:lvl7pPr marL="54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alphaLcPeriod"/>
      <a:defRPr sz="1800">
        <a:solidFill>
          <a:schemeClr val="tx1"/>
        </a:solidFill>
        <a:latin typeface="+mn-lt"/>
        <a:ea typeface="+mn-ea"/>
      </a:defRPr>
    </a:lvl7pPr>
    <a:lvl8pPr marL="81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romanLcPeriod"/>
      <a:defRPr sz="1800">
        <a:solidFill>
          <a:schemeClr val="tx1"/>
        </a:solidFill>
        <a:latin typeface="+mn-lt"/>
        <a:ea typeface="+mn-ea"/>
      </a:defRPr>
    </a:lvl8pPr>
    <a:lvl9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2400">
        <a:solidFill>
          <a:schemeClr val="accent2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962" userDrawn="1">
          <p15:clr>
            <a:srgbClr val="A4A3A4"/>
          </p15:clr>
        </p15:guide>
        <p15:guide id="2" pos="748" userDrawn="1">
          <p15:clr>
            <a:srgbClr val="A4A3A4"/>
          </p15:clr>
        </p15:guide>
        <p15:guide id="3" orient="horz" pos="22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rah McGugan" initials="ZM" lastIdx="2" clrIdx="0">
    <p:extLst>
      <p:ext uri="{19B8F6BF-5375-455C-9EA6-DF929625EA0E}">
        <p15:presenceInfo xmlns:p15="http://schemas.microsoft.com/office/powerpoint/2012/main" userId="S-1-5-21-4161563473-2938609101-4020916863-1246" providerId="AD"/>
      </p:ext>
    </p:extLst>
  </p:cmAuthor>
  <p:cmAuthor id="2" name="Hinsley1, Rachel" initials="HR" lastIdx="1" clrIdx="1">
    <p:extLst>
      <p:ext uri="{19B8F6BF-5375-455C-9EA6-DF929625EA0E}">
        <p15:presenceInfo xmlns:p15="http://schemas.microsoft.com/office/powerpoint/2012/main" userId="S::rachel.hinsley1@uk.nationalgrid.com::5887046a-3c74-4425-b7f5-d7a108c3f56b" providerId="AD"/>
      </p:ext>
    </p:extLst>
  </p:cmAuthor>
  <p:cmAuthor id="3" name="Pemberton, Jennifer" initials="PJ" lastIdx="3" clrIdx="2">
    <p:extLst>
      <p:ext uri="{19B8F6BF-5375-455C-9EA6-DF929625EA0E}">
        <p15:presenceInfo xmlns:p15="http://schemas.microsoft.com/office/powerpoint/2012/main" userId="S::Jennifer.Pemberton@uk.nationalgrid.com::addda9a9-25eb-4ce9-a57b-382dcceb42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44" y="52"/>
      </p:cViewPr>
      <p:guideLst>
        <p:guide orient="horz" pos="962"/>
        <p:guide pos="748"/>
        <p:guide orient="horz" pos="22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916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761" y="1"/>
            <a:ext cx="2890915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D8211FFE-B3EB-1B4F-A849-3CF65CAE83E6}" type="datetime1">
              <a:rPr lang="en-GB" smtClean="0"/>
              <a:t>27/04/2022</a:t>
            </a:fld>
            <a:endParaRPr lang="en-US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89191"/>
            <a:ext cx="2890916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761" y="9289191"/>
            <a:ext cx="2890915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350ECF5C-888C-41F6-A366-B80CE9FF0D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78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312" y="1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1C4EFE-BC34-5643-BA96-233A28E9007A}" type="datetime1">
              <a:rPr lang="en-GB" smtClean="0"/>
              <a:t>27/04/2022</a:t>
            </a:fld>
            <a:endParaRPr lang="en-GB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3425"/>
            <a:ext cx="6515100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358" y="4644596"/>
            <a:ext cx="5335961" cy="439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7575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312" y="9287575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779895-3E67-4CB8-BE0C-23F3FD5FF7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16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08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61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15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696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5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DD779895-3E67-4CB8-BE0C-23F3FD5FF7F3}" type="slidenum">
              <a:rPr kumimoji="0" lang="en-GB" sz="1200" b="1" i="0" u="none" strike="noStrike" kern="0" cap="none" spc="0" normalizeH="0" baseline="0" noProof="0" smtClean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91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9895-3E67-4CB8-BE0C-23F3FD5FF7F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89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0447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3EBF3A2-2E7C-4F57-BC5D-3417991A9CB8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228000" y="1062500"/>
            <a:ext cx="2592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845B65-2392-4819-94E4-E3EB31C4C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0"/>
            <a:ext cx="5544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5748E-1187-40E6-90FF-F8CB13BA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1060961F-7E65-4122-8275-120EE663A9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1AD628-1E99-41AE-A4DE-E8D47E3F2A00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6" name="Guidance note">
              <a:extLst>
                <a:ext uri="{FF2B5EF4-FFF2-40B4-BE49-F238E27FC236}">
                  <a16:creationId xmlns:a16="http://schemas.microsoft.com/office/drawing/2014/main" id="{C3AD16BC-865F-4730-B576-3924C11BBB5C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918825A-E661-4165-AFAF-DF026ACCBF7D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8" name="Picture 3">
                <a:extLst>
                  <a:ext uri="{FF2B5EF4-FFF2-40B4-BE49-F238E27FC236}">
                    <a16:creationId xmlns:a16="http://schemas.microsoft.com/office/drawing/2014/main" id="{D670EEFD-71A1-460B-93B0-010CABE4F6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0">
                <a:extLst>
                  <a:ext uri="{FF2B5EF4-FFF2-40B4-BE49-F238E27FC236}">
                    <a16:creationId xmlns:a16="http://schemas.microsoft.com/office/drawing/2014/main" id="{518490A9-DA83-4553-86AD-17100E2D20A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Guidance note">
            <a:extLst>
              <a:ext uri="{FF2B5EF4-FFF2-40B4-BE49-F238E27FC236}">
                <a16:creationId xmlns:a16="http://schemas.microsoft.com/office/drawing/2014/main" id="{00BC0673-5213-4DA3-BE67-C1DB97C4A10F}"/>
              </a:ext>
            </a:extLst>
          </p:cNvPr>
          <p:cNvSpPr/>
          <p:nvPr userDrawn="1"/>
        </p:nvSpPr>
        <p:spPr>
          <a:xfrm>
            <a:off x="9206425" y="2167651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1155018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FC37DAF-12F7-4FE3-99E2-B1BC731C4C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EC6E2C5-7988-4109-B04E-4C5B434E0D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760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hart Placeholder 5">
            <a:extLst>
              <a:ext uri="{FF2B5EF4-FFF2-40B4-BE49-F238E27FC236}">
                <a16:creationId xmlns:a16="http://schemas.microsoft.com/office/drawing/2014/main" id="{59BB4BB1-10D0-4A42-B2B1-1F058F0E599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228000" y="1062500"/>
            <a:ext cx="2592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03B18-A6C4-48D8-9A57-624954E4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03A40AB7-029F-4311-80FC-0AAAE2F69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78705A-DCC5-4C39-8BC7-0071FE0B6E9D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8" name="Guidance note">
              <a:extLst>
                <a:ext uri="{FF2B5EF4-FFF2-40B4-BE49-F238E27FC236}">
                  <a16:creationId xmlns:a16="http://schemas.microsoft.com/office/drawing/2014/main" id="{C6E2522F-9DAA-41D3-8636-CA2AD6DF26DE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F8CA62A-2C50-48E5-8954-5C3104C2B475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37ACEAC6-5EC9-49C5-A059-7A0DC1FCC3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20">
                <a:extLst>
                  <a:ext uri="{FF2B5EF4-FFF2-40B4-BE49-F238E27FC236}">
                    <a16:creationId xmlns:a16="http://schemas.microsoft.com/office/drawing/2014/main" id="{13E90BA5-7852-4BC3-A7C6-1D57B4B47762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Guidance note">
            <a:extLst>
              <a:ext uri="{FF2B5EF4-FFF2-40B4-BE49-F238E27FC236}">
                <a16:creationId xmlns:a16="http://schemas.microsoft.com/office/drawing/2014/main" id="{395CA386-D2EE-45ED-B3EB-20DC32FFECC9}"/>
              </a:ext>
            </a:extLst>
          </p:cNvPr>
          <p:cNvSpPr/>
          <p:nvPr userDrawn="1"/>
        </p:nvSpPr>
        <p:spPr>
          <a:xfrm>
            <a:off x="9206425" y="2167651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3060879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23850" y="1062500"/>
            <a:ext cx="8496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 userDrawn="1"/>
        </p:nvSpPr>
        <p:spPr>
          <a:xfrm>
            <a:off x="9206425" y="0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241192424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rt Placeholder 5"/>
          <p:cNvSpPr>
            <a:spLocks noGrp="1"/>
          </p:cNvSpPr>
          <p:nvPr>
            <p:ph type="chart" sz="quarter" idx="15" hasCustomPrompt="1"/>
          </p:nvPr>
        </p:nvSpPr>
        <p:spPr>
          <a:xfrm>
            <a:off x="323850" y="1062500"/>
            <a:ext cx="554355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F0A20-4521-4105-B244-E4D7D8DC4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80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F3D2E9-D3DF-4073-8942-F51EDC9F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B8E8D2DA-923C-46FD-AE23-D8997A885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4C5F39-EE55-4150-AE38-A7A999F3BA25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5" name="Guidance note">
              <a:extLst>
                <a:ext uri="{FF2B5EF4-FFF2-40B4-BE49-F238E27FC236}">
                  <a16:creationId xmlns:a16="http://schemas.microsoft.com/office/drawing/2014/main" id="{025D7FB3-CF69-4E08-8922-003EB4E3975F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28045C4-A569-4BC0-A2C6-680DA682611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7" name="Picture 3">
                <a:extLst>
                  <a:ext uri="{FF2B5EF4-FFF2-40B4-BE49-F238E27FC236}">
                    <a16:creationId xmlns:a16="http://schemas.microsoft.com/office/drawing/2014/main" id="{0FD70A2C-539C-4A23-AF36-00B08ACFA1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20">
                <a:extLst>
                  <a:ext uri="{FF2B5EF4-FFF2-40B4-BE49-F238E27FC236}">
                    <a16:creationId xmlns:a16="http://schemas.microsoft.com/office/drawing/2014/main" id="{A36B5CC0-766A-45B5-97A8-7C56DFCFC8EE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" name="Guidance note">
            <a:extLst>
              <a:ext uri="{FF2B5EF4-FFF2-40B4-BE49-F238E27FC236}">
                <a16:creationId xmlns:a16="http://schemas.microsoft.com/office/drawing/2014/main" id="{9FC3F62A-60AD-47BF-8C6C-EA4FD3505A95}"/>
              </a:ext>
            </a:extLst>
          </p:cNvPr>
          <p:cNvSpPr/>
          <p:nvPr userDrawn="1"/>
        </p:nvSpPr>
        <p:spPr>
          <a:xfrm>
            <a:off x="9206425" y="2167651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3252957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5B49068-D080-4ACE-BA89-F101FF74DD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0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230DD3F-5BD6-47DB-88DD-B17645228A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80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5F1110-D46C-45FE-84D5-25150A01F2E3}"/>
              </a:ext>
            </a:extLst>
          </p:cNvPr>
          <p:cNvCxnSpPr>
            <a:cxnSpLocks/>
          </p:cNvCxnSpPr>
          <p:nvPr userDrawn="1"/>
        </p:nvCxnSpPr>
        <p:spPr>
          <a:xfrm>
            <a:off x="323850" y="2218065"/>
            <a:ext cx="25923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544F918-5B29-4CA8-B698-287CEE5C612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3851" y="1062000"/>
            <a:ext cx="994286" cy="108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926757-B24B-4CFA-A750-5FFEEEF69A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850" y="2311146"/>
            <a:ext cx="2592388" cy="1087477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400"/>
            </a:lvl1pPr>
            <a:lvl2pPr>
              <a:spcBef>
                <a:spcPts val="0"/>
              </a:spcBef>
              <a:spcAft>
                <a:spcPts val="200"/>
              </a:spcAft>
              <a:defRPr sz="14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13690" indent="-209974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419946" indent="-209974">
              <a:spcBef>
                <a:spcPts val="0"/>
              </a:spcBef>
              <a:spcAft>
                <a:spcPts val="200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41570-0A8C-4A6D-9F75-3FF3D833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65364470-3814-46DA-81B6-9B6ABEDC8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9C2C4D-4ACC-4F73-A4B9-04807E3ACA87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9" name="Guidance note">
              <a:extLst>
                <a:ext uri="{FF2B5EF4-FFF2-40B4-BE49-F238E27FC236}">
                  <a16:creationId xmlns:a16="http://schemas.microsoft.com/office/drawing/2014/main" id="{E9DBA4A0-469B-42D9-A384-66D0F7F5CF1C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513AB0-B464-432C-96F6-C01AE1AD896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69D17DA6-BCD4-4046-9D31-CF5D43390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20">
                <a:extLst>
                  <a:ext uri="{FF2B5EF4-FFF2-40B4-BE49-F238E27FC236}">
                    <a16:creationId xmlns:a16="http://schemas.microsoft.com/office/drawing/2014/main" id="{8B82DBD2-6FB6-4465-9E2D-6DA528C0AEC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Round Diagonal Corner Rectangle 4">
            <a:extLst>
              <a:ext uri="{FF2B5EF4-FFF2-40B4-BE49-F238E27FC236}">
                <a16:creationId xmlns:a16="http://schemas.microsoft.com/office/drawing/2014/main" id="{CCFF34D1-F27E-4737-B8CF-F9385F2D624E}"/>
              </a:ext>
            </a:extLst>
          </p:cNvPr>
          <p:cNvSpPr/>
          <p:nvPr userDrawn="1"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742215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B2B09D-D81C-4260-912F-CB531B07FB99}"/>
              </a:ext>
            </a:extLst>
          </p:cNvPr>
          <p:cNvCxnSpPr>
            <a:cxnSpLocks/>
          </p:cNvCxnSpPr>
          <p:nvPr userDrawn="1"/>
        </p:nvCxnSpPr>
        <p:spPr>
          <a:xfrm>
            <a:off x="323850" y="2061354"/>
            <a:ext cx="25923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A143F75-F1B4-412B-A3E2-850CC3D2A5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850" y="2154435"/>
            <a:ext cx="2592388" cy="138499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spcBef>
                <a:spcPts val="600"/>
              </a:spcBef>
              <a:spcAft>
                <a:spcPts val="0"/>
              </a:spcAft>
              <a:defRPr sz="1400"/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400"/>
            </a:lvl3pPr>
            <a:lvl4pPr marL="213690" indent="-20997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419946" indent="-209974">
              <a:spcBef>
                <a:spcPts val="6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988D91BD-83E2-4D8E-A9D9-FB230B58F4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3851" y="1062001"/>
            <a:ext cx="839787" cy="9128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82E8DE-D700-4FDB-B492-FBBE73708601}"/>
              </a:ext>
            </a:extLst>
          </p:cNvPr>
          <p:cNvCxnSpPr>
            <a:cxnSpLocks/>
          </p:cNvCxnSpPr>
          <p:nvPr userDrawn="1"/>
        </p:nvCxnSpPr>
        <p:spPr>
          <a:xfrm>
            <a:off x="3276600" y="2061354"/>
            <a:ext cx="25923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797DDDD-D10E-4826-9799-F77851FA3A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76600" y="2154435"/>
            <a:ext cx="2592388" cy="138499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spcBef>
                <a:spcPts val="600"/>
              </a:spcBef>
              <a:spcAft>
                <a:spcPts val="0"/>
              </a:spcAft>
              <a:defRPr sz="1400"/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400"/>
            </a:lvl3pPr>
            <a:lvl4pPr marL="213690" indent="-20997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419946" indent="-209974">
              <a:spcBef>
                <a:spcPts val="6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BE7E812B-C0C2-4E15-A5E1-88C87117715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76601" y="1062001"/>
            <a:ext cx="839787" cy="9128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E4984C-A870-48D7-A38E-4D226B28CF21}"/>
              </a:ext>
            </a:extLst>
          </p:cNvPr>
          <p:cNvCxnSpPr>
            <a:cxnSpLocks/>
          </p:cNvCxnSpPr>
          <p:nvPr userDrawn="1"/>
        </p:nvCxnSpPr>
        <p:spPr>
          <a:xfrm>
            <a:off x="6227762" y="2061354"/>
            <a:ext cx="25923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D3ACC50D-43D4-45A0-975F-9B408E6BD14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27762" y="2154435"/>
            <a:ext cx="2592388" cy="138499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spcBef>
                <a:spcPts val="600"/>
              </a:spcBef>
              <a:spcAft>
                <a:spcPts val="0"/>
              </a:spcAft>
              <a:defRPr sz="1400"/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400"/>
            </a:lvl3pPr>
            <a:lvl4pPr marL="213690" indent="-20997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419946" indent="-209974">
              <a:spcBef>
                <a:spcPts val="6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B3C3C8F3-419D-4EF9-BB29-AE7F1F1732D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27763" y="1062001"/>
            <a:ext cx="839787" cy="9128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BB4D65-DB5D-4395-AECD-E4A4DD1D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D674DDD-BACE-4633-A51D-B34FB33EEC8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228725" y="1062000"/>
            <a:ext cx="1687514" cy="856645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100"/>
            </a:lvl1pPr>
            <a:lvl2pPr>
              <a:spcBef>
                <a:spcPts val="0"/>
              </a:spcBef>
              <a:spcAft>
                <a:spcPts val="200"/>
              </a:spcAft>
              <a:defRPr sz="11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213690" indent="-209974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>
                <a:solidFill>
                  <a:schemeClr val="accent1"/>
                </a:solidFill>
              </a:defRPr>
            </a:lvl4pPr>
            <a:lvl5pPr marL="419946" indent="-209974">
              <a:spcBef>
                <a:spcPts val="0"/>
              </a:spcBef>
              <a:spcAft>
                <a:spcPts val="200"/>
              </a:spcAft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01DDDCC-04BF-4981-893E-E22AFEDF5AC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181475" y="1062000"/>
            <a:ext cx="1687514" cy="856645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100"/>
            </a:lvl1pPr>
            <a:lvl2pPr>
              <a:spcBef>
                <a:spcPts val="0"/>
              </a:spcBef>
              <a:spcAft>
                <a:spcPts val="200"/>
              </a:spcAft>
              <a:defRPr sz="11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213690" indent="-209974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>
                <a:solidFill>
                  <a:schemeClr val="accent1"/>
                </a:solidFill>
              </a:defRPr>
            </a:lvl4pPr>
            <a:lvl5pPr marL="419946" indent="-209974">
              <a:spcBef>
                <a:spcPts val="0"/>
              </a:spcBef>
              <a:spcAft>
                <a:spcPts val="200"/>
              </a:spcAft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15142A3-375C-45DF-AF42-2245E24CD4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134225" y="1062000"/>
            <a:ext cx="1687514" cy="856645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100"/>
            </a:lvl1pPr>
            <a:lvl2pPr>
              <a:spcBef>
                <a:spcPts val="0"/>
              </a:spcBef>
              <a:spcAft>
                <a:spcPts val="200"/>
              </a:spcAft>
              <a:defRPr sz="11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213690" indent="-209974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>
                <a:solidFill>
                  <a:schemeClr val="accent1"/>
                </a:solidFill>
              </a:defRPr>
            </a:lvl4pPr>
            <a:lvl5pPr marL="419946" indent="-209974">
              <a:spcBef>
                <a:spcPts val="0"/>
              </a:spcBef>
              <a:spcAft>
                <a:spcPts val="200"/>
              </a:spcAft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45A0E1D1-8595-4E45-A401-A475018540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15125D-7568-4091-BEEB-35B82C7A282E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44" name="Guidance note">
              <a:extLst>
                <a:ext uri="{FF2B5EF4-FFF2-40B4-BE49-F238E27FC236}">
                  <a16:creationId xmlns:a16="http://schemas.microsoft.com/office/drawing/2014/main" id="{05DADCA8-9F14-4D3E-AEA6-3968A4B99D52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567F3E-A867-493E-9CDF-6C283ED69FB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46" name="Picture 3">
                <a:extLst>
                  <a:ext uri="{FF2B5EF4-FFF2-40B4-BE49-F238E27FC236}">
                    <a16:creationId xmlns:a16="http://schemas.microsoft.com/office/drawing/2014/main" id="{EF71D8E4-9AAD-42D4-BB7D-BD4FF105C4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20">
                <a:extLst>
                  <a:ext uri="{FF2B5EF4-FFF2-40B4-BE49-F238E27FC236}">
                    <a16:creationId xmlns:a16="http://schemas.microsoft.com/office/drawing/2014/main" id="{F43BCCBD-E91E-4385-9D1C-933F4A1EFF49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Round Diagonal Corner Rectangle 4">
            <a:extLst>
              <a:ext uri="{FF2B5EF4-FFF2-40B4-BE49-F238E27FC236}">
                <a16:creationId xmlns:a16="http://schemas.microsoft.com/office/drawing/2014/main" id="{DCC9EC93-F46B-4A7B-8A65-57D85F810085}"/>
              </a:ext>
            </a:extLst>
          </p:cNvPr>
          <p:cNvSpPr/>
          <p:nvPr userDrawn="1"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567497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984479-1823-4BDB-AAA8-6F7D67888FD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BD2EEFA-8252-4979-8B48-D13EEB8A4E1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A49F27C-7E3B-4D20-B431-E1FC318DDF6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  <p:sp>
        <p:nvSpPr>
          <p:cNvPr id="10" name="Round Diagonal Corner Rectangle 4">
            <a:extLst>
              <a:ext uri="{FF2B5EF4-FFF2-40B4-BE49-F238E27FC236}">
                <a16:creationId xmlns:a16="http://schemas.microsoft.com/office/drawing/2014/main" id="{16DC8360-D4F7-405A-BF06-04DDCFD5DEFE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5581691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GB"/>
              <a:t> </a:t>
            </a:r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7EF46B65-58C7-4BF4-B402-D21DCC45562C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4769A89-F694-4BC2-B8EA-1E2093D69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3"/>
            <a:ext cx="1153207" cy="5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5900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GB"/>
              <a:t> </a:t>
            </a:r>
          </a:p>
        </p:txBody>
      </p:sp>
      <p:sp>
        <p:nvSpPr>
          <p:cNvPr id="16" name="Round Diagonal Corner Rectangle 4">
            <a:extLst>
              <a:ext uri="{FF2B5EF4-FFF2-40B4-BE49-F238E27FC236}">
                <a16:creationId xmlns:a16="http://schemas.microsoft.com/office/drawing/2014/main" id="{A8CD0164-38F9-45E8-BBCE-ACF9D4084AC5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45BF049-76A9-444A-BE2F-250E57294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4790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GB"/>
              <a:t> </a:t>
            </a:r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43C6D98-1722-4E05-929E-AB343311CA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627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04110C-7FA9-42B8-8B3B-DA58E665B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1" y="1062500"/>
            <a:ext cx="55434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5AF73-3EA7-4347-84EA-D70EBAC2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80" y="267573"/>
            <a:ext cx="554462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415EBFD-084A-4878-8287-2E1A3FCE8D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08CCAE-A613-4894-962F-B9332D979AE1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8" name="Guidance note">
              <a:extLst>
                <a:ext uri="{FF2B5EF4-FFF2-40B4-BE49-F238E27FC236}">
                  <a16:creationId xmlns:a16="http://schemas.microsoft.com/office/drawing/2014/main" id="{753381CB-CFAD-4C37-9043-05C8A52380A7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A04F91-854A-4895-BD97-24C8BB928F41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0" name="Picture 3">
                <a:extLst>
                  <a:ext uri="{FF2B5EF4-FFF2-40B4-BE49-F238E27FC236}">
                    <a16:creationId xmlns:a16="http://schemas.microsoft.com/office/drawing/2014/main" id="{9CABB711-E1AB-41A2-A779-C8967E1B90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0">
                <a:extLst>
                  <a:ext uri="{FF2B5EF4-FFF2-40B4-BE49-F238E27FC236}">
                    <a16:creationId xmlns:a16="http://schemas.microsoft.com/office/drawing/2014/main" id="{702CAAD7-0480-4B1D-A46C-986161320307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786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2C8DA23-E484-4D16-8C50-77D951B51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 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5C1225E-7A2B-4204-8951-1CD60FF30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68417C5-1CE5-43E5-9448-0B5FEF92AE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72A00B0-5109-4795-B6DD-671C71DA144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7" name="Round Diagonal Corner Rectangle 4">
            <a:extLst>
              <a:ext uri="{FF2B5EF4-FFF2-40B4-BE49-F238E27FC236}">
                <a16:creationId xmlns:a16="http://schemas.microsoft.com/office/drawing/2014/main" id="{231B8D91-3113-4251-BBA5-C25AE54B04E5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84344318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5" name="Round Diagonal Corner Rectangle 4">
            <a:extLst>
              <a:ext uri="{FF2B5EF4-FFF2-40B4-BE49-F238E27FC236}">
                <a16:creationId xmlns:a16="http://schemas.microsoft.com/office/drawing/2014/main" id="{37609B83-716F-4C19-B524-DF1CE466DE04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44AFBBA-7610-4A43-B583-B8E6F6343F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3"/>
            <a:ext cx="1153207" cy="5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0403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/>
              <a:t>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9" name="Round Diagonal Corner Rectangle 4">
            <a:extLst>
              <a:ext uri="{FF2B5EF4-FFF2-40B4-BE49-F238E27FC236}">
                <a16:creationId xmlns:a16="http://schemas.microsoft.com/office/drawing/2014/main" id="{DE53115C-105A-4CE7-BEF2-2D7D7A9604F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A4C1D0B-5407-4DAA-8724-B6778E12A9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9882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/>
              <a:t>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499534-3473-4E22-AB07-600AA3C32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577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505645" y="4778375"/>
            <a:ext cx="638355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600" smtClean="0"/>
              <a:pPr/>
              <a:t>‹#›</a:t>
            </a:fld>
            <a:endParaRPr lang="en-GB" sz="6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 bwMode="black">
          <a:xfrm>
            <a:off x="2105025" y="2051785"/>
            <a:ext cx="4933950" cy="1039932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50112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F52CBFD-699B-45C5-A157-E323D3A6D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0"/>
            <a:ext cx="4068613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54D8696-31B7-4DB8-B15D-873BDA465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51388" y="1062500"/>
            <a:ext cx="4068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42441E-8F2C-4081-9DA0-77F80225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B7EAF22-09C0-49C9-9811-75AF4CD216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800D90-E2FB-42D1-8CB6-1955ED546129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5" name="Guidance note">
              <a:extLst>
                <a:ext uri="{FF2B5EF4-FFF2-40B4-BE49-F238E27FC236}">
                  <a16:creationId xmlns:a16="http://schemas.microsoft.com/office/drawing/2014/main" id="{819ED999-6999-46F4-B7A1-EFF10837A570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B633B5A-3193-4605-B154-E0B8CB89CCB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7" name="Picture 3">
                <a:extLst>
                  <a:ext uri="{FF2B5EF4-FFF2-40B4-BE49-F238E27FC236}">
                    <a16:creationId xmlns:a16="http://schemas.microsoft.com/office/drawing/2014/main" id="{585F499E-E2AE-40D1-BBDA-189BC79FDB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20">
                <a:extLst>
                  <a:ext uri="{FF2B5EF4-FFF2-40B4-BE49-F238E27FC236}">
                    <a16:creationId xmlns:a16="http://schemas.microsoft.com/office/drawing/2014/main" id="{752EE2C4-E482-438A-9070-A14C38B6146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366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0C88B5B-AAF5-47BD-AD69-1EE3F9438D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0"/>
            <a:ext cx="4068613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2975" y="1062038"/>
            <a:ext cx="4051937" cy="34544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4373E4D-07C5-468F-A7BD-C7AD22C776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C6F12F-E651-47EF-873C-C4BCFD73026C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34" name="Guidance note">
              <a:extLst>
                <a:ext uri="{FF2B5EF4-FFF2-40B4-BE49-F238E27FC236}">
                  <a16:creationId xmlns:a16="http://schemas.microsoft.com/office/drawing/2014/main" id="{F95C3436-B6EE-47A5-8CDF-DFC1CEE6A784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50E3572-442E-4063-AED5-829AB7EAA7C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6" name="Picture 3">
                <a:extLst>
                  <a:ext uri="{FF2B5EF4-FFF2-40B4-BE49-F238E27FC236}">
                    <a16:creationId xmlns:a16="http://schemas.microsoft.com/office/drawing/2014/main" id="{97890FFF-8342-4E6A-B73E-44D0FCF7A2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Rounded Rectangle 20">
                <a:extLst>
                  <a:ext uri="{FF2B5EF4-FFF2-40B4-BE49-F238E27FC236}">
                    <a16:creationId xmlns:a16="http://schemas.microsoft.com/office/drawing/2014/main" id="{C5F8D64F-558B-4EE8-B969-C40A6125D25D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Round Diagonal Corner Rectangle 4">
            <a:extLst>
              <a:ext uri="{FF2B5EF4-FFF2-40B4-BE49-F238E27FC236}">
                <a16:creationId xmlns:a16="http://schemas.microsoft.com/office/drawing/2014/main" id="{DEEFE2A4-9E60-4329-8F38-C8621FA2D86F}"/>
              </a:ext>
            </a:extLst>
          </p:cNvPr>
          <p:cNvSpPr/>
          <p:nvPr userDrawn="1"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2396611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27763" y="1062038"/>
            <a:ext cx="2577149" cy="34544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1062500"/>
            <a:ext cx="2592239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6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785597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1062500"/>
            <a:ext cx="2592239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6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ABD336-6DA0-4C14-8548-610B7CB3F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8961" y="1062500"/>
            <a:ext cx="2592000" cy="1569660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401A2-6451-4E45-96E0-C555AE38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1993E21-89C4-43F1-B0DA-3D71670B0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C9A99-CBD6-4BA5-A71D-10F2DFE9CFA1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6ADE5D12-11A2-4CCE-81CB-203511BF5C3F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81217D-4EA5-40B0-9EA6-FAD35195E17C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464DB892-B193-4994-87A1-F3005D1BEA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0">
                <a:extLst>
                  <a:ext uri="{FF2B5EF4-FFF2-40B4-BE49-F238E27FC236}">
                    <a16:creationId xmlns:a16="http://schemas.microsoft.com/office/drawing/2014/main" id="{4CE544B9-8DF2-4C6C-B878-A4384379E280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6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0"/>
            <a:ext cx="2592000" cy="2664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0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ABD336-6DA0-4C14-8548-610B7CB3F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80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6A342-D873-47FF-A0CB-ED762BAF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1F48095-532B-4817-BFFB-AF6AF6A81C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F101B0-C15C-4E8B-BCD8-94C6F9FA8B71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7" name="Guidance note">
              <a:extLst>
                <a:ext uri="{FF2B5EF4-FFF2-40B4-BE49-F238E27FC236}">
                  <a16:creationId xmlns:a16="http://schemas.microsoft.com/office/drawing/2014/main" id="{5019EF20-6B36-43C9-BDEB-3621A64EB545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21C0FE1-B9EF-4B93-932D-4FD8C477B3AE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9" name="Picture 3">
                <a:extLst>
                  <a:ext uri="{FF2B5EF4-FFF2-40B4-BE49-F238E27FC236}">
                    <a16:creationId xmlns:a16="http://schemas.microsoft.com/office/drawing/2014/main" id="{7C1D4B64-6112-4E50-93D6-4D6DF530DF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20">
                <a:extLst>
                  <a:ext uri="{FF2B5EF4-FFF2-40B4-BE49-F238E27FC236}">
                    <a16:creationId xmlns:a16="http://schemas.microsoft.com/office/drawing/2014/main" id="{4E55863B-5F7C-47FB-BB27-4E84CB7B252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992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0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AFD44EC-D9DC-4A2D-91EF-9F07DE3F1C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3999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6B893-85E5-4E35-9461-E7E97ADE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2177FB2-8BB7-4D7D-AD52-7C859E8DFE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8000" y="1062500"/>
            <a:ext cx="2592000" cy="2664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C0BFDE7-E46E-4D15-A8FA-219C8CB4D4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F0B578-E378-46F0-A4C9-1552A629C76D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8" name="Guidance note">
              <a:extLst>
                <a:ext uri="{FF2B5EF4-FFF2-40B4-BE49-F238E27FC236}">
                  <a16:creationId xmlns:a16="http://schemas.microsoft.com/office/drawing/2014/main" id="{F2DEB423-320E-404F-8B3B-CCFAFB4B5554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3BE6250-E57A-419B-A962-5A85632A71B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0" name="Picture 3">
                <a:extLst>
                  <a:ext uri="{FF2B5EF4-FFF2-40B4-BE49-F238E27FC236}">
                    <a16:creationId xmlns:a16="http://schemas.microsoft.com/office/drawing/2014/main" id="{3815D591-B560-4B71-ACE3-786F10B3ED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ounded Rectangle 20">
                <a:extLst>
                  <a:ext uri="{FF2B5EF4-FFF2-40B4-BE49-F238E27FC236}">
                    <a16:creationId xmlns:a16="http://schemas.microsoft.com/office/drawing/2014/main" id="{D9C85BF9-7030-4B6C-A627-472B55A9DB32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1710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780" y="1068388"/>
            <a:ext cx="5544621" cy="187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74085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2780" y="267573"/>
            <a:ext cx="84973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780" y="1058864"/>
            <a:ext cx="849844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Heading 1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86937" y="4740424"/>
            <a:ext cx="534283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100" smtClean="0">
                <a:solidFill>
                  <a:schemeClr val="accent1"/>
                </a:solidFill>
              </a:rPr>
              <a:pPr/>
              <a:t>‹#›</a:t>
            </a:fld>
            <a:endParaRPr lang="en-GB" sz="110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838" y="4740424"/>
            <a:ext cx="719541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100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 userDrawn="1"/>
        </p:nvSpPr>
        <p:spPr>
          <a:xfrm>
            <a:off x="322780" y="4740424"/>
            <a:ext cx="912058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989013" algn="l"/>
              </a:tabLst>
            </a:pPr>
            <a:r>
              <a:rPr lang="en-GB" b="1"/>
              <a:t>National Grid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0" r:id="rId2"/>
    <p:sldLayoutId id="2147483801" r:id="rId3"/>
    <p:sldLayoutId id="2147483803" r:id="rId4"/>
    <p:sldLayoutId id="2147483813" r:id="rId5"/>
    <p:sldLayoutId id="2147483804" r:id="rId6"/>
    <p:sldLayoutId id="2147483805" r:id="rId7"/>
    <p:sldLayoutId id="2147483806" r:id="rId8"/>
    <p:sldLayoutId id="2147483786" r:id="rId9"/>
    <p:sldLayoutId id="2147483808" r:id="rId10"/>
    <p:sldLayoutId id="2147483809" r:id="rId11"/>
    <p:sldLayoutId id="2147483814" r:id="rId12"/>
    <p:sldLayoutId id="2147483810" r:id="rId13"/>
    <p:sldLayoutId id="2147483811" r:id="rId14"/>
    <p:sldLayoutId id="2147483812" r:id="rId15"/>
    <p:sldLayoutId id="2147483790" r:id="rId16"/>
    <p:sldLayoutId id="2147483794" r:id="rId17"/>
    <p:sldLayoutId id="2147483796" r:id="rId18"/>
    <p:sldLayoutId id="2147483795" r:id="rId19"/>
    <p:sldLayoutId id="2147483792" r:id="rId20"/>
    <p:sldLayoutId id="2147483793" r:id="rId21"/>
    <p:sldLayoutId id="2147483798" r:id="rId22"/>
    <p:sldLayoutId id="2147483797" r:id="rId23"/>
    <p:sldLayoutId id="2147483784" r:id="rId24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866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73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598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464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7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2767" userDrawn="1">
          <p15:clr>
            <a:srgbClr val="F26B43"/>
          </p15:clr>
        </p15:guide>
        <p15:guide id="4" pos="5556" userDrawn="1">
          <p15:clr>
            <a:srgbClr val="F26B43"/>
          </p15:clr>
        </p15:guide>
        <p15:guide id="6" orient="horz" pos="2845" userDrawn="1">
          <p15:clr>
            <a:srgbClr val="F26B43"/>
          </p15:clr>
        </p15:guide>
        <p15:guide id="8" pos="204" userDrawn="1">
          <p15:clr>
            <a:srgbClr val="F26B43"/>
          </p15:clr>
        </p15:guide>
        <p15:guide id="13" pos="2993" userDrawn="1">
          <p15:clr>
            <a:srgbClr val="F26B43"/>
          </p15:clr>
        </p15:guide>
        <p15:guide id="14" orient="horz" pos="350" userDrawn="1">
          <p15:clr>
            <a:srgbClr val="F26B43"/>
          </p15:clr>
        </p15:guide>
        <p15:guide id="15" orient="horz" pos="667" userDrawn="1">
          <p15:clr>
            <a:srgbClr val="F26B43"/>
          </p15:clr>
        </p15:guide>
        <p15:guide id="16" pos="2064" userDrawn="1">
          <p15:clr>
            <a:srgbClr val="F26B43"/>
          </p15:clr>
        </p15:guide>
        <p15:guide id="17" pos="3923" userDrawn="1">
          <p15:clr>
            <a:srgbClr val="F26B43"/>
          </p15:clr>
        </p15:guide>
        <p15:guide id="18" pos="3696" userDrawn="1">
          <p15:clr>
            <a:srgbClr val="F26B43"/>
          </p15:clr>
        </p15:guide>
        <p15:guide id="19" pos="18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220D7A5C-41FB-4A52-9B12-B489A975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6" y="1607379"/>
            <a:ext cx="4636916" cy="868039"/>
          </a:xfrm>
        </p:spPr>
        <p:txBody>
          <a:bodyPr/>
          <a:lstStyle/>
          <a:p>
            <a:r>
              <a:rPr lang="en-GB" sz="2800" dirty="0"/>
              <a:t>GS(M)R Review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CV Shrinkage Analysis</a:t>
            </a:r>
            <a:br>
              <a:rPr lang="en-GB" sz="2800" dirty="0"/>
            </a:br>
            <a:br>
              <a:rPr lang="en-GB" sz="2800" dirty="0"/>
            </a:br>
            <a:r>
              <a:rPr lang="en-GB" sz="2000" dirty="0"/>
              <a:t>Transmission Workgroup</a:t>
            </a:r>
            <a:br>
              <a:rPr lang="en-GB" sz="2000" dirty="0"/>
            </a:br>
            <a:r>
              <a:rPr lang="en-GB" sz="2000" dirty="0"/>
              <a:t>5</a:t>
            </a:r>
            <a:r>
              <a:rPr lang="en-GB" sz="2000" baseline="30000" dirty="0"/>
              <a:t>th</a:t>
            </a:r>
            <a:r>
              <a:rPr lang="en-GB" sz="2000" dirty="0"/>
              <a:t> May 2022</a:t>
            </a:r>
            <a:br>
              <a:rPr lang="en-GB" sz="2800" dirty="0"/>
            </a:br>
            <a:br>
              <a:rPr lang="en-GB" sz="2800" dirty="0"/>
            </a:br>
            <a:br>
              <a:rPr lang="en-GB" sz="1800" dirty="0"/>
            </a:br>
            <a:br>
              <a:rPr lang="en-GB" sz="1800" dirty="0"/>
            </a:br>
            <a:br>
              <a:rPr lang="en-GB" sz="1350" dirty="0"/>
            </a:br>
            <a:br>
              <a:rPr lang="en-GB" sz="1350" dirty="0"/>
            </a:br>
            <a:br>
              <a:rPr lang="en-GB" sz="2100" dirty="0"/>
            </a:br>
            <a:br>
              <a:rPr lang="en-GB" sz="2700" dirty="0"/>
            </a:br>
            <a:br>
              <a:rPr lang="en-GB" sz="2800" dirty="0"/>
            </a:br>
            <a:endParaRPr lang="en-GB" sz="2800" dirty="0"/>
          </a:p>
        </p:txBody>
      </p:sp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AADC93F4-E146-4883-9E0C-0D655FBAF8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279659" y="2663100"/>
            <a:ext cx="4960800" cy="2480400"/>
          </a:xfrm>
        </p:spPr>
      </p:pic>
      <p:pic>
        <p:nvPicPr>
          <p:cNvPr id="11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7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86A8A-974A-47A4-A2C4-224E6173BE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780" y="1068388"/>
            <a:ext cx="8153708" cy="509524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HSE has consulted on a proposal to amend the lower limit for </a:t>
            </a:r>
            <a:r>
              <a:rPr lang="en-GB" dirty="0" err="1"/>
              <a:t>Wobbe</a:t>
            </a:r>
            <a:r>
              <a:rPr lang="en-GB" dirty="0"/>
              <a:t> Index in GS(M)R from 47.2 MJ/m</a:t>
            </a:r>
            <a:r>
              <a:rPr lang="en-GB" baseline="30000" dirty="0"/>
              <a:t>3</a:t>
            </a:r>
            <a:r>
              <a:rPr lang="en-GB" dirty="0"/>
              <a:t> to 46.5 MJ/m</a:t>
            </a:r>
            <a:r>
              <a:rPr lang="en-GB" baseline="30000" dirty="0"/>
              <a:t>3</a:t>
            </a:r>
          </a:p>
          <a:p>
            <a:pPr>
              <a:lnSpc>
                <a:spcPct val="90000"/>
              </a:lnSpc>
            </a:pPr>
            <a:r>
              <a:rPr lang="en-GB" dirty="0"/>
              <a:t>If this amendment is approved, it may result in some NTS entry points delivering gas with a lower </a:t>
            </a:r>
            <a:r>
              <a:rPr lang="en-GB" dirty="0" err="1"/>
              <a:t>Wobbe</a:t>
            </a:r>
            <a:r>
              <a:rPr lang="en-GB" dirty="0"/>
              <a:t> Index and consequently lower CV</a:t>
            </a:r>
          </a:p>
          <a:p>
            <a:pPr>
              <a:lnSpc>
                <a:spcPct val="90000"/>
              </a:lnSpc>
            </a:pPr>
            <a:r>
              <a:rPr lang="en-GB" dirty="0"/>
              <a:t>If gas is </a:t>
            </a:r>
            <a:r>
              <a:rPr lang="en-GB" dirty="0" err="1"/>
              <a:t>offtaken</a:t>
            </a:r>
            <a:r>
              <a:rPr lang="en-GB" dirty="0"/>
              <a:t> at a GDN offtake with a CV lower than 1 MJ/m</a:t>
            </a:r>
            <a:r>
              <a:rPr lang="en-GB" baseline="30000" dirty="0"/>
              <a:t>3</a:t>
            </a:r>
            <a:r>
              <a:rPr lang="en-GB" dirty="0"/>
              <a:t> below the flow-weighted average CV (FWACV) of all inputs to that charging area, the CV used for charging consumers is capped at that lowest source plus 1 MJ/m</a:t>
            </a:r>
            <a:r>
              <a:rPr lang="en-GB" baseline="30000" dirty="0"/>
              <a:t>3</a:t>
            </a:r>
            <a:r>
              <a:rPr lang="en-GB" dirty="0"/>
              <a:t> </a:t>
            </a:r>
          </a:p>
          <a:p>
            <a:pPr>
              <a:lnSpc>
                <a:spcPct val="90000"/>
              </a:lnSpc>
            </a:pPr>
            <a:r>
              <a:rPr lang="en-GB" dirty="0"/>
              <a:t>This generates an amount of unbilled energy, aka CV shrinkage, which NGG procures, the costs of which are passed through to NTS shippers</a:t>
            </a:r>
          </a:p>
          <a:p>
            <a:pPr>
              <a:lnSpc>
                <a:spcPct val="90000"/>
              </a:lnSpc>
            </a:pPr>
            <a:r>
              <a:rPr lang="en-GB" dirty="0"/>
              <a:t>We therefore wished to assess the potential for additional CV shrinkage as a consequence of the GS(M)R Review </a:t>
            </a:r>
          </a:p>
          <a:p>
            <a:pPr>
              <a:lnSpc>
                <a:spcPct val="90000"/>
              </a:lnSpc>
            </a:pPr>
            <a:endParaRPr lang="en-GB" baseline="30000" dirty="0"/>
          </a:p>
          <a:p>
            <a:pPr>
              <a:lnSpc>
                <a:spcPct val="90000"/>
              </a:lnSpc>
            </a:pPr>
            <a:r>
              <a:rPr lang="en-GB" dirty="0"/>
              <a:t>  </a:t>
            </a:r>
            <a:endParaRPr lang="en-GB" sz="1500" dirty="0"/>
          </a:p>
          <a:p>
            <a:pPr>
              <a:lnSpc>
                <a:spcPct val="90000"/>
              </a:lnSpc>
            </a:pPr>
            <a:endParaRPr lang="en-GB" sz="1500" dirty="0"/>
          </a:p>
          <a:p>
            <a:pPr>
              <a:lnSpc>
                <a:spcPct val="90000"/>
              </a:lnSpc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647B6D-4EE2-488F-B20D-38A8F4E4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043920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2FE9A8-AAF0-47A1-9D88-CAFD9B37BF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1" y="1062500"/>
            <a:ext cx="8136120" cy="3046988"/>
          </a:xfrm>
        </p:spPr>
        <p:txBody>
          <a:bodyPr/>
          <a:lstStyle/>
          <a:p>
            <a:r>
              <a:rPr lang="en-GB" dirty="0"/>
              <a:t>We issued a survey to NTS entry terminal operators which contained the following two questions:</a:t>
            </a:r>
          </a:p>
          <a:p>
            <a:pPr marL="342900" indent="-342900">
              <a:buAutoNum type="arabicPeriod"/>
            </a:pPr>
            <a:r>
              <a:rPr lang="en-GB" sz="1600" dirty="0"/>
              <a:t>If HSE’s proposals are implemented and your entry point was eligible to deliver gas with a </a:t>
            </a:r>
            <a:r>
              <a:rPr lang="en-GB" sz="1600" dirty="0" err="1"/>
              <a:t>Wobbe</a:t>
            </a:r>
            <a:r>
              <a:rPr lang="en-GB" sz="1600" dirty="0"/>
              <a:t> Index of 46.5 MJ/m</a:t>
            </a:r>
            <a:r>
              <a:rPr lang="en-GB" sz="1600" baseline="30000" dirty="0"/>
              <a:t>3</a:t>
            </a:r>
            <a:r>
              <a:rPr lang="en-GB" sz="1600" dirty="0"/>
              <a:t>, what CV would you expect your terminal to deliver to the NTS during calendar years 2023-2025? (Low, central, high case)</a:t>
            </a:r>
          </a:p>
          <a:p>
            <a:pPr marL="342900" indent="-342900">
              <a:buAutoNum type="arabicPeriod"/>
            </a:pPr>
            <a:r>
              <a:rPr lang="en-GB" sz="1600" dirty="0"/>
              <a:t>If HSE’s proposals are not implemented and the UK lower limit for </a:t>
            </a:r>
            <a:r>
              <a:rPr lang="en-GB" sz="1600" dirty="0" err="1"/>
              <a:t>Wobbe</a:t>
            </a:r>
            <a:r>
              <a:rPr lang="en-GB" sz="1600" dirty="0"/>
              <a:t> Index remains at 47.2 MJ/m</a:t>
            </a:r>
            <a:r>
              <a:rPr lang="en-GB" sz="1600" baseline="30000" dirty="0"/>
              <a:t>3</a:t>
            </a:r>
            <a:r>
              <a:rPr lang="en-GB" sz="1600" dirty="0"/>
              <a:t>, what CV do you expect your terminal to deliver to the NTS during calendar years 2023-2025? (Low, central, high case)</a:t>
            </a:r>
          </a:p>
          <a:p>
            <a:r>
              <a:rPr lang="en-GB" dirty="0"/>
              <a:t>We committed to report on the results of our analysis anonymously to encourage maximum participation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414B3D-B175-4AAB-AD1B-A48232595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of NTS Entry Terminals</a:t>
            </a:r>
          </a:p>
        </p:txBody>
      </p:sp>
    </p:spTree>
    <p:extLst>
      <p:ext uri="{BB962C8B-B14F-4D97-AF65-F5344CB8AC3E}">
        <p14:creationId xmlns:p14="http://schemas.microsoft.com/office/powerpoint/2010/main" val="283766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B7A3F8-7441-4E3C-BBC7-0603E88899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1062500"/>
            <a:ext cx="8351274" cy="2400657"/>
          </a:xfrm>
        </p:spPr>
        <p:txBody>
          <a:bodyPr/>
          <a:lstStyle/>
          <a:p>
            <a:r>
              <a:rPr lang="en-GB" dirty="0"/>
              <a:t>13 responses were received out of 18 surveys issued</a:t>
            </a:r>
          </a:p>
          <a:p>
            <a:r>
              <a:rPr lang="en-GB" dirty="0"/>
              <a:t>8 responses indicated no change to the range of CV of gas expected to be delivered</a:t>
            </a:r>
          </a:p>
          <a:p>
            <a:r>
              <a:rPr lang="en-GB" dirty="0"/>
              <a:t>3 responses indicated changes &lt;0.2 MJ/m</a:t>
            </a:r>
            <a:r>
              <a:rPr lang="en-GB" baseline="30000" dirty="0"/>
              <a:t>3</a:t>
            </a:r>
            <a:r>
              <a:rPr lang="en-GB" dirty="0"/>
              <a:t> to the lowest CV they may deliver</a:t>
            </a:r>
          </a:p>
          <a:p>
            <a:r>
              <a:rPr lang="en-GB" dirty="0"/>
              <a:t>2 responses indicated potential changes between 0.5 MJ/m</a:t>
            </a:r>
            <a:r>
              <a:rPr lang="en-GB" baseline="30000" dirty="0"/>
              <a:t>3</a:t>
            </a:r>
            <a:r>
              <a:rPr lang="en-GB" dirty="0"/>
              <a:t> and 0.8 MJ/m</a:t>
            </a:r>
            <a:r>
              <a:rPr lang="en-GB" baseline="30000" dirty="0"/>
              <a:t>3</a:t>
            </a:r>
            <a:r>
              <a:rPr lang="en-GB" dirty="0"/>
              <a:t> to the lowest CV they may deliver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ADE551-6514-4A3E-8028-3ECA3A88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Survey Results</a:t>
            </a:r>
          </a:p>
        </p:txBody>
      </p:sp>
    </p:spTree>
    <p:extLst>
      <p:ext uri="{BB962C8B-B14F-4D97-AF65-F5344CB8AC3E}">
        <p14:creationId xmlns:p14="http://schemas.microsoft.com/office/powerpoint/2010/main" val="309858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45C169-3A08-4A0A-ADC3-346DED3442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1" y="1062500"/>
            <a:ext cx="8481902" cy="4093428"/>
          </a:xfrm>
        </p:spPr>
        <p:txBody>
          <a:bodyPr/>
          <a:lstStyle/>
          <a:p>
            <a:r>
              <a:rPr lang="en-GB" dirty="0"/>
              <a:t>The two terminals that indicated potential CV changes between 0.5 MJ/m</a:t>
            </a:r>
            <a:r>
              <a:rPr lang="en-GB" baseline="30000" dirty="0"/>
              <a:t>3</a:t>
            </a:r>
            <a:r>
              <a:rPr lang="en-GB" dirty="0"/>
              <a:t> and 0.8 MJ/m</a:t>
            </a:r>
            <a:r>
              <a:rPr lang="en-GB" baseline="30000" dirty="0"/>
              <a:t>3</a:t>
            </a:r>
            <a:r>
              <a:rPr lang="en-GB" dirty="0"/>
              <a:t> were selected </a:t>
            </a:r>
          </a:p>
          <a:p>
            <a:r>
              <a:rPr lang="en-GB" dirty="0"/>
              <a:t>Actual volumes and CVs of relevant network offtakes plus actual FWACVs for the relevant charging areas were taken from 15 sample high demand days in the past 12 months </a:t>
            </a:r>
          </a:p>
          <a:p>
            <a:r>
              <a:rPr lang="en-GB" dirty="0"/>
              <a:t>FWACVs for the relevant charging areas were recalculated using the new lower CV provided by the relevant terminals </a:t>
            </a:r>
          </a:p>
          <a:p>
            <a:r>
              <a:rPr lang="en-GB" dirty="0"/>
              <a:t>The nearest network offtake to the terminals was assumed to measure the revised lower CV</a:t>
            </a:r>
          </a:p>
          <a:p>
            <a:r>
              <a:rPr lang="en-GB" dirty="0"/>
              <a:t>Other relevant NTS entry flows and CVs were held constant to their actual values on those days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CDAE11-2386-41A0-B789-AE1E6C501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Approach</a:t>
            </a:r>
          </a:p>
        </p:txBody>
      </p:sp>
    </p:spTree>
    <p:extLst>
      <p:ext uri="{BB962C8B-B14F-4D97-AF65-F5344CB8AC3E}">
        <p14:creationId xmlns:p14="http://schemas.microsoft.com/office/powerpoint/2010/main" val="322908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C14AF5-91D4-4FBA-915B-D9FDEFE07E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2780" y="831979"/>
            <a:ext cx="8428114" cy="6032421"/>
          </a:xfrm>
        </p:spPr>
        <p:txBody>
          <a:bodyPr/>
          <a:lstStyle/>
          <a:p>
            <a:r>
              <a:rPr lang="en-GB" sz="1600" u="sng" dirty="0"/>
              <a:t>Terminal A: </a:t>
            </a:r>
          </a:p>
          <a:p>
            <a:r>
              <a:rPr lang="en-GB" sz="1600" dirty="0"/>
              <a:t>Due to comingling with other supplies, the FWACV remained within 1 MJ/m</a:t>
            </a:r>
            <a:r>
              <a:rPr lang="en-GB" sz="1600" baseline="30000" dirty="0"/>
              <a:t>3</a:t>
            </a:r>
            <a:r>
              <a:rPr lang="en-GB" sz="1600" dirty="0"/>
              <a:t> of the lowest source input, therefore no additional CV shrinkage was observed </a:t>
            </a:r>
          </a:p>
          <a:p>
            <a:r>
              <a:rPr lang="en-GB" sz="1600" u="sng" dirty="0"/>
              <a:t>Terminal B:</a:t>
            </a:r>
          </a:p>
          <a:p>
            <a:r>
              <a:rPr lang="en-GB" sz="1600" dirty="0"/>
              <a:t>Additional CV shrinkage was calculated at an average of 2.9 GWh/day and an average cost of £249k/day* based on the days modelled</a:t>
            </a:r>
          </a:p>
          <a:p>
            <a:r>
              <a:rPr lang="en-GB" sz="1600" dirty="0"/>
              <a:t>However, we would not expect this to occur in reality due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configuration of how gas enters the nearest network offtake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operator’s view that any low CV gas delivered would only occur during start-up/shutdown processes lasting a few hours, i.e. the daily CV used for the shrinkage calculation would be a higher value  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F8F80C-C9C0-42E3-B3BC-50ED82E49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7CC60-CAE2-4DFD-B36E-687368313C4E}"/>
              </a:ext>
            </a:extLst>
          </p:cNvPr>
          <p:cNvSpPr txBox="1"/>
          <p:nvPr/>
        </p:nvSpPr>
        <p:spPr bwMode="auto">
          <a:xfrm>
            <a:off x="322780" y="4518212"/>
            <a:ext cx="81373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  <a:buClr>
                <a:schemeClr val="tx1"/>
              </a:buClr>
            </a:pPr>
            <a:r>
              <a:rPr lang="en-GB" sz="1200" dirty="0"/>
              <a:t>* Based on actual SAPs on the days modelled</a:t>
            </a:r>
          </a:p>
        </p:txBody>
      </p:sp>
    </p:spTree>
    <p:extLst>
      <p:ext uri="{BB962C8B-B14F-4D97-AF65-F5344CB8AC3E}">
        <p14:creationId xmlns:p14="http://schemas.microsoft.com/office/powerpoint/2010/main" val="76772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733537-C1B9-4235-80FC-A062D57F54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1062500"/>
            <a:ext cx="8274433" cy="3231654"/>
          </a:xfrm>
        </p:spPr>
        <p:txBody>
          <a:bodyPr/>
          <a:lstStyle/>
          <a:p>
            <a:r>
              <a:rPr lang="en-GB" dirty="0"/>
              <a:t>If the </a:t>
            </a:r>
            <a:r>
              <a:rPr lang="en-GB" dirty="0" err="1"/>
              <a:t>Wobbe</a:t>
            </a:r>
            <a:r>
              <a:rPr lang="en-GB" dirty="0"/>
              <a:t> Index lower limit is reduced as proposed by the GS(M)R Review, we consider it unlikely that a change to the CV range of gas delivered from the majority of NTS entry points will manifest</a:t>
            </a:r>
          </a:p>
          <a:p>
            <a:r>
              <a:rPr lang="en-GB" dirty="0"/>
              <a:t>We could see minor reductions in CV levels at a few terminals which are unlikely to result in a material increased CV shrinkage risk</a:t>
            </a:r>
          </a:p>
          <a:p>
            <a:r>
              <a:rPr lang="en-GB" dirty="0"/>
              <a:t>Two terminals may deliver more materially lower CV supplies.  We consider it unlikely that additional CV shrinkage will arise as a consequence, either because of comingling with other supplies before reaching a network offtake or such instances being short-term transient events </a:t>
            </a:r>
          </a:p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30465A-8D41-44E3-8729-AE6B9A6A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25669007"/>
      </p:ext>
    </p:extLst>
  </p:cSld>
  <p:clrMapOvr>
    <a:masterClrMapping/>
  </p:clrMapOvr>
</p:sld>
</file>

<file path=ppt/theme/theme1.xml><?xml version="1.0" encoding="utf-8"?>
<a:theme xmlns:a="http://schemas.openxmlformats.org/drawingml/2006/main" name="NG_PPT_16x9_Generic_template-blue">
  <a:themeElements>
    <a:clrScheme name="Custom 39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563C1"/>
      </a:hlink>
      <a:folHlink>
        <a:srgbClr val="954F72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Gas Qulaity Blending Consultation Webinar slides" id="{D7268605-F1F9-4145-9D2A-92564EB37A8F}" vid="{A99C1C23-47E1-4AF9-B8C0-D107F6AC7F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FE3A0DFBDDF4B86E3D79E9FDBE029" ma:contentTypeVersion="13" ma:contentTypeDescription="Create a new document." ma:contentTypeScope="" ma:versionID="1ef4820706d40e5aa512a8a8da068d1f">
  <xsd:schema xmlns:xsd="http://www.w3.org/2001/XMLSchema" xmlns:xs="http://www.w3.org/2001/XMLSchema" xmlns:p="http://schemas.microsoft.com/office/2006/metadata/properties" xmlns:ns3="058e8728-260f-4dfb-8787-4ebe17203182" xmlns:ns4="63f065d3-f48e-4d2d-a5d5-b4becdeb24fc" targetNamespace="http://schemas.microsoft.com/office/2006/metadata/properties" ma:root="true" ma:fieldsID="ea4232f1ad1ba5e60e57cf5aed53d14e" ns3:_="" ns4:_="">
    <xsd:import namespace="058e8728-260f-4dfb-8787-4ebe17203182"/>
    <xsd:import namespace="63f065d3-f48e-4d2d-a5d5-b4becdeb24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e8728-260f-4dfb-8787-4ebe172031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065d3-f48e-4d2d-a5d5-b4becdeb24f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SharedWithUsers xmlns="63f065d3-f48e-4d2d-a5d5-b4becdeb24f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7C5D37F-030B-4E2E-8C11-D45297BC3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8e8728-260f-4dfb-8787-4ebe17203182"/>
    <ds:schemaRef ds:uri="63f065d3-f48e-4d2d-a5d5-b4becdeb24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0F59C6-8286-424B-8542-B16269B378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24E34E-9B02-4350-A2E3-2729DACCB301}">
  <ds:schemaRefs>
    <ds:schemaRef ds:uri="http://schemas.microsoft.com/office/2006/metadata/properties"/>
    <ds:schemaRef ds:uri="63f065d3-f48e-4d2d-a5d5-b4becdeb24f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732</Words>
  <Application>Microsoft Office PowerPoint</Application>
  <PresentationFormat>On-screen Show (16:9)</PresentationFormat>
  <Paragraphs>47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NG_PPT_16x9_Generic_template-blue</vt:lpstr>
      <vt:lpstr>GS(M)R Review  CV Shrinkage Analysis  Transmission Workgroup 5th May 2022         </vt:lpstr>
      <vt:lpstr>Background</vt:lpstr>
      <vt:lpstr>Survey of NTS Entry Terminals</vt:lpstr>
      <vt:lpstr>Summary of Survey Results</vt:lpstr>
      <vt:lpstr>Analysis Approach</vt:lpstr>
      <vt:lpstr>Analysis Results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Gas Quality Today   ENTSOG Gas Grids 2050 25th November 2020   Phil Hobbins Philip.Hobbins@nationalgrid.com</dc:title>
  <dc:creator>Hobbins, Phil</dc:creator>
  <cp:lastModifiedBy>Helen Cuin</cp:lastModifiedBy>
  <cp:revision>25</cp:revision>
  <dcterms:created xsi:type="dcterms:W3CDTF">2020-11-24T08:34:56Z</dcterms:created>
  <dcterms:modified xsi:type="dcterms:W3CDTF">2022-04-27T07:35:57Z</dcterms:modified>
</cp:coreProperties>
</file>