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059" r:id="rId5"/>
    <p:sldId id="306" r:id="rId6"/>
    <p:sldId id="1691" r:id="rId7"/>
    <p:sldId id="2075" r:id="rId8"/>
    <p:sldId id="2074" r:id="rId9"/>
    <p:sldId id="2073" r:id="rId10"/>
    <p:sldId id="2076"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igby, James" initials="RJ [2]" lastIdx="2" clrIdx="6">
    <p:extLst>
      <p:ext uri="{19B8F6BF-5375-455C-9EA6-DF929625EA0E}">
        <p15:presenceInfo xmlns:p15="http://schemas.microsoft.com/office/powerpoint/2012/main" userId="S::james.rigby@xoserve.com::7ade5d71-70eb-452f-8090-262cd4d9bd62" providerId="AD"/>
      </p:ext>
    </p:extLst>
  </p:cmAuthor>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Chris Silk" initials="CS" lastIdx="5" clrIdx="1">
    <p:extLst>
      <p:ext uri="{19B8F6BF-5375-455C-9EA6-DF929625EA0E}">
        <p15:presenceInfo xmlns:p15="http://schemas.microsoft.com/office/powerpoint/2012/main" userId="S-1-5-21-4145888014-839675345-3125187760-5160" providerId="AD"/>
      </p:ext>
    </p:extLst>
  </p:cmAuthor>
  <p:cmAuthor id="3" name="Tambe, Surfaraz" initials="TS" lastIdx="10" clrIdx="2">
    <p:extLst>
      <p:ext uri="{19B8F6BF-5375-455C-9EA6-DF929625EA0E}">
        <p15:presenceInfo xmlns:p15="http://schemas.microsoft.com/office/powerpoint/2012/main" userId="S::surfaraz.tambe@xoserve.com::21ae2c14-c22c-44a4-a0d0-23dd8613b14c" providerId="AD"/>
      </p:ext>
    </p:extLst>
  </p:cmAuthor>
  <p:cmAuthor id="4" name="Tracy OConnor" initials="TO" lastIdx="6" clrIdx="3">
    <p:extLst>
      <p:ext uri="{19B8F6BF-5375-455C-9EA6-DF929625EA0E}">
        <p15:presenceInfo xmlns:p15="http://schemas.microsoft.com/office/powerpoint/2012/main" userId="S::tracy.oconnor@xoserve.com::c165d205-f988-41c6-a790-ae0515e39fe0" providerId="AD"/>
      </p:ext>
    </p:extLst>
  </p:cmAuthor>
  <p:cmAuthor id="5" name="Rigby, James" initials="RJ" lastIdx="5" clrIdx="4">
    <p:extLst>
      <p:ext uri="{19B8F6BF-5375-455C-9EA6-DF929625EA0E}">
        <p15:presenceInfo xmlns:p15="http://schemas.microsoft.com/office/powerpoint/2012/main" userId="S-1-5-21-4145888014-839675345-3125187760-6243" providerId="AD"/>
      </p:ext>
    </p:extLst>
  </p:cmAuthor>
  <p:cmAuthor id="6" name="Orsler, Paul" initials="OP" lastIdx="7" clrIdx="5">
    <p:extLst>
      <p:ext uri="{19B8F6BF-5375-455C-9EA6-DF929625EA0E}">
        <p15:presenceInfo xmlns:p15="http://schemas.microsoft.com/office/powerpoint/2012/main" userId="S::paul.orsler@xoserve.com::0fe27abf-47b1-4035-89e4-039935425a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1D6E8"/>
    <a:srgbClr val="CCFF99"/>
    <a:srgbClr val="9CCB3B"/>
    <a:srgbClr val="FFBF00"/>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snapToGrid="0">
      <p:cViewPr varScale="1">
        <p:scale>
          <a:sx n="82" d="100"/>
          <a:sy n="82" d="100"/>
        </p:scale>
        <p:origin x="456" y="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27/04/2021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xoserve.com/change/change-packs/2808-mt-po-change-pack-april-202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xoserve.com/change/change-packs/2808-mt-po-change-pack-april-202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xoserve.com/change/change-packs/2808-mt-po-change-pack-april-202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xoserve.com/change/change-packs/2808-mt-po-change-pack-april-202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0C6A6-ECDB-4955-90A1-7B7434F0285A}"/>
              </a:ext>
            </a:extLst>
          </p:cNvPr>
          <p:cNvSpPr>
            <a:spLocks noGrp="1"/>
          </p:cNvSpPr>
          <p:nvPr>
            <p:ph type="ctrTitle"/>
          </p:nvPr>
        </p:nvSpPr>
        <p:spPr/>
        <p:txBody>
          <a:bodyPr/>
          <a:lstStyle/>
          <a:p>
            <a:r>
              <a:rPr lang="en-GB" dirty="0"/>
              <a:t>Extraordinary Change Management Committee</a:t>
            </a:r>
          </a:p>
        </p:txBody>
      </p:sp>
      <p:sp>
        <p:nvSpPr>
          <p:cNvPr id="5" name="Subtitle 4">
            <a:extLst>
              <a:ext uri="{FF2B5EF4-FFF2-40B4-BE49-F238E27FC236}">
                <a16:creationId xmlns:a16="http://schemas.microsoft.com/office/drawing/2014/main" id="{2004E9F2-34E4-4A47-84CB-31C3D4C6618B}"/>
              </a:ext>
            </a:extLst>
          </p:cNvPr>
          <p:cNvSpPr>
            <a:spLocks noGrp="1"/>
          </p:cNvSpPr>
          <p:nvPr>
            <p:ph type="subTitle" idx="1"/>
          </p:nvPr>
        </p:nvSpPr>
        <p:spPr/>
        <p:txBody>
          <a:bodyPr/>
          <a:lstStyle/>
          <a:p>
            <a:r>
              <a:rPr lang="en-GB" dirty="0"/>
              <a:t>5</a:t>
            </a:r>
            <a:r>
              <a:rPr lang="en-GB" baseline="30000" dirty="0"/>
              <a:t>th</a:t>
            </a:r>
            <a:r>
              <a:rPr lang="en-GB" dirty="0"/>
              <a:t> May 2021</a:t>
            </a:r>
          </a:p>
        </p:txBody>
      </p:sp>
    </p:spTree>
    <p:extLst>
      <p:ext uri="{BB962C8B-B14F-4D97-AF65-F5344CB8AC3E}">
        <p14:creationId xmlns:p14="http://schemas.microsoft.com/office/powerpoint/2010/main" val="16522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60AD12-684D-4CF6-A84F-796E3404F567}"/>
              </a:ext>
            </a:extLst>
          </p:cNvPr>
          <p:cNvSpPr>
            <a:spLocks noGrp="1"/>
          </p:cNvSpPr>
          <p:nvPr>
            <p:ph type="title"/>
          </p:nvPr>
        </p:nvSpPr>
        <p:spPr/>
        <p:txBody>
          <a:bodyPr>
            <a:normAutofit/>
          </a:bodyPr>
          <a:lstStyle/>
          <a:p>
            <a:r>
              <a:rPr lang="en-GB" sz="2000" dirty="0"/>
              <a:t>Design Change Pack </a:t>
            </a:r>
          </a:p>
        </p:txBody>
      </p:sp>
      <p:sp>
        <p:nvSpPr>
          <p:cNvPr id="5" name="Content Placeholder 4">
            <a:extLst>
              <a:ext uri="{FF2B5EF4-FFF2-40B4-BE49-F238E27FC236}">
                <a16:creationId xmlns:a16="http://schemas.microsoft.com/office/drawing/2014/main" id="{74E5C359-EDF7-4B98-9E7A-26420788651C}"/>
              </a:ext>
            </a:extLst>
          </p:cNvPr>
          <p:cNvSpPr>
            <a:spLocks noGrp="1"/>
          </p:cNvSpPr>
          <p:nvPr>
            <p:ph idx="1"/>
          </p:nvPr>
        </p:nvSpPr>
        <p:spPr/>
        <p:txBody>
          <a:bodyPr>
            <a:normAutofit/>
          </a:bodyPr>
          <a:lstStyle/>
          <a:p>
            <a:r>
              <a:rPr lang="en-US" sz="1800" dirty="0"/>
              <a:t>XRN4780 - Part C - Inclusion of Meter Asset Provider Identity (MAP Id)</a:t>
            </a:r>
          </a:p>
          <a:p>
            <a:r>
              <a:rPr lang="en-US" sz="1800" dirty="0"/>
              <a:t>XRN4941 - Auto Updates to Meter Read Frequency (MOD0692) </a:t>
            </a:r>
          </a:p>
          <a:p>
            <a:r>
              <a:rPr lang="en-US" sz="1800" dirty="0"/>
              <a:t>XRN5091 – Deferral of creation of Class change reads at transfer of ownership </a:t>
            </a:r>
          </a:p>
          <a:p>
            <a:r>
              <a:rPr lang="en-US" sz="1800" dirty="0"/>
              <a:t>XRN5180 - Inner Tolerance Validation for replacement reads and read insertions </a:t>
            </a:r>
          </a:p>
        </p:txBody>
      </p:sp>
    </p:spTree>
    <p:extLst>
      <p:ext uri="{BB962C8B-B14F-4D97-AF65-F5344CB8AC3E}">
        <p14:creationId xmlns:p14="http://schemas.microsoft.com/office/powerpoint/2010/main" val="1431544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90AE76-AEC0-4FB1-899E-2CC6EF255895}"/>
              </a:ext>
            </a:extLst>
          </p:cNvPr>
          <p:cNvSpPr txBox="1"/>
          <p:nvPr/>
        </p:nvSpPr>
        <p:spPr>
          <a:xfrm>
            <a:off x="197026" y="85513"/>
            <a:ext cx="8883179" cy="400110"/>
          </a:xfrm>
          <a:prstGeom prst="rect">
            <a:avLst/>
          </a:prstGeom>
          <a:noFill/>
        </p:spPr>
        <p:txBody>
          <a:bodyPr wrap="square" lIns="91440" tIns="45720" rIns="91440" bIns="45720" rtlCol="0" anchor="t">
            <a:spAutoFit/>
          </a:bodyPr>
          <a:lstStyle/>
          <a:p>
            <a:r>
              <a:rPr lang="en-US" sz="2000" b="1" dirty="0">
                <a:solidFill>
                  <a:schemeClr val="accent1"/>
                </a:solidFill>
              </a:rPr>
              <a:t>XRN4780 - Part C - Inclusion of Meter Asset Provider Identity (MAP Id)</a:t>
            </a:r>
          </a:p>
        </p:txBody>
      </p:sp>
      <p:graphicFrame>
        <p:nvGraphicFramePr>
          <p:cNvPr id="7" name="Table 6">
            <a:extLst>
              <a:ext uri="{FF2B5EF4-FFF2-40B4-BE49-F238E27FC236}">
                <a16:creationId xmlns:a16="http://schemas.microsoft.com/office/drawing/2014/main" id="{59F11301-F06E-448F-B0FA-1BEAB62BBB26}"/>
              </a:ext>
            </a:extLst>
          </p:cNvPr>
          <p:cNvGraphicFramePr>
            <a:graphicFrameLocks noGrp="1"/>
          </p:cNvGraphicFramePr>
          <p:nvPr>
            <p:extLst>
              <p:ext uri="{D42A27DB-BD31-4B8C-83A1-F6EECF244321}">
                <p14:modId xmlns:p14="http://schemas.microsoft.com/office/powerpoint/2010/main" val="313497855"/>
              </p:ext>
            </p:extLst>
          </p:nvPr>
        </p:nvGraphicFramePr>
        <p:xfrm>
          <a:off x="88627" y="485623"/>
          <a:ext cx="8966746" cy="4137237"/>
        </p:xfrm>
        <a:graphic>
          <a:graphicData uri="http://schemas.openxmlformats.org/drawingml/2006/table">
            <a:tbl>
              <a:tblPr firstRow="1" firstCol="1" bandRow="1">
                <a:tableStyleId>{5940675A-B579-460E-94D1-54222C63F5DA}</a:tableStyleId>
              </a:tblPr>
              <a:tblGrid>
                <a:gridCol w="1781314">
                  <a:extLst>
                    <a:ext uri="{9D8B030D-6E8A-4147-A177-3AD203B41FA5}">
                      <a16:colId xmlns:a16="http://schemas.microsoft.com/office/drawing/2014/main" val="20001"/>
                    </a:ext>
                  </a:extLst>
                </a:gridCol>
                <a:gridCol w="975799">
                  <a:extLst>
                    <a:ext uri="{9D8B030D-6E8A-4147-A177-3AD203B41FA5}">
                      <a16:colId xmlns:a16="http://schemas.microsoft.com/office/drawing/2014/main" val="20006"/>
                    </a:ext>
                  </a:extLst>
                </a:gridCol>
                <a:gridCol w="709672">
                  <a:extLst>
                    <a:ext uri="{9D8B030D-6E8A-4147-A177-3AD203B41FA5}">
                      <a16:colId xmlns:a16="http://schemas.microsoft.com/office/drawing/2014/main" val="1990762972"/>
                    </a:ext>
                  </a:extLst>
                </a:gridCol>
                <a:gridCol w="536224">
                  <a:extLst>
                    <a:ext uri="{9D8B030D-6E8A-4147-A177-3AD203B41FA5}">
                      <a16:colId xmlns:a16="http://schemas.microsoft.com/office/drawing/2014/main" val="20007"/>
                    </a:ext>
                  </a:extLst>
                </a:gridCol>
                <a:gridCol w="539389">
                  <a:extLst>
                    <a:ext uri="{9D8B030D-6E8A-4147-A177-3AD203B41FA5}">
                      <a16:colId xmlns:a16="http://schemas.microsoft.com/office/drawing/2014/main" val="20008"/>
                    </a:ext>
                  </a:extLst>
                </a:gridCol>
                <a:gridCol w="4424348">
                  <a:extLst>
                    <a:ext uri="{9D8B030D-6E8A-4147-A177-3AD203B41FA5}">
                      <a16:colId xmlns:a16="http://schemas.microsoft.com/office/drawing/2014/main" val="20009"/>
                    </a:ext>
                  </a:extLst>
                </a:gridCol>
              </a:tblGrid>
              <a:tr h="207108">
                <a:tc gridSpan="6">
                  <a:txBody>
                    <a:bodyPr/>
                    <a:lstStyle/>
                    <a:p>
                      <a:pPr algn="l">
                        <a:lnSpc>
                          <a:spcPct val="115000"/>
                        </a:lnSpc>
                        <a:spcAft>
                          <a:spcPts val="0"/>
                        </a:spcAft>
                      </a:pPr>
                      <a:r>
                        <a:rPr lang="en-GB" sz="10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433490">
                <a:tc rowSpan="6">
                  <a:txBody>
                    <a:bodyPr/>
                    <a:lstStyle/>
                    <a:p>
                      <a:pPr>
                        <a:lnSpc>
                          <a:spcPct val="115000"/>
                        </a:lnSpc>
                        <a:spcAft>
                          <a:spcPts val="0"/>
                        </a:spcAft>
                      </a:pPr>
                      <a:endParaRPr lang="en-US" sz="12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Change Pack ref: </a:t>
                      </a:r>
                      <a:r>
                        <a:rPr lang="en-GB" sz="1100" kern="1200" dirty="0">
                          <a:solidFill>
                            <a:schemeClr val="tx1"/>
                          </a:solidFill>
                          <a:effectLst/>
                          <a:latin typeface="+mn-lt"/>
                          <a:ea typeface="+mn-ea"/>
                          <a:cs typeface="+mn-cs"/>
                        </a:rPr>
                        <a:t> </a:t>
                      </a:r>
                    </a:p>
                    <a:p>
                      <a:pPr>
                        <a:lnSpc>
                          <a:spcPct val="115000"/>
                        </a:lnSpc>
                        <a:spcAft>
                          <a:spcPts val="0"/>
                        </a:spcAft>
                      </a:pPr>
                      <a:r>
                        <a:rPr lang="en-GB" sz="1100" kern="1200" dirty="0">
                          <a:solidFill>
                            <a:schemeClr val="tx1"/>
                          </a:solidFill>
                          <a:effectLst/>
                          <a:latin typeface="+mn-lt"/>
                          <a:ea typeface="+mn-ea"/>
                          <a:cs typeface="+mn-cs"/>
                          <a:hlinkClick r:id="rId2"/>
                        </a:rPr>
                        <a:t>2808.1 - MT – PO</a:t>
                      </a:r>
                      <a:endParaRPr lang="en-GB" sz="1100" kern="1200" dirty="0">
                        <a:solidFill>
                          <a:schemeClr val="tx1"/>
                        </a:solidFill>
                        <a:effectLst/>
                        <a:latin typeface="+mn-lt"/>
                        <a:ea typeface="+mn-ea"/>
                        <a:cs typeface="+mn-cs"/>
                      </a:endParaRP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Release: </a:t>
                      </a:r>
                      <a:r>
                        <a:rPr lang="en-GB" sz="1100" b="0" kern="1200" dirty="0">
                          <a:solidFill>
                            <a:schemeClr val="tx1"/>
                          </a:solidFill>
                          <a:effectLst/>
                          <a:latin typeface="+mn-lt"/>
                          <a:ea typeface="+mn-ea"/>
                          <a:cs typeface="+mn-cs"/>
                        </a:rPr>
                        <a:t>November 21</a:t>
                      </a:r>
                    </a:p>
                    <a:p>
                      <a:pPr>
                        <a:lnSpc>
                          <a:spcPct val="115000"/>
                        </a:lnSpc>
                        <a:spcAft>
                          <a:spcPts val="0"/>
                        </a:spcAft>
                      </a:pPr>
                      <a:endParaRPr lang="en-GB" sz="1100" b="0"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Voting: </a:t>
                      </a:r>
                      <a:r>
                        <a:rPr lang="en-GB" sz="1100" b="0" kern="1200" dirty="0">
                          <a:solidFill>
                            <a:schemeClr val="tx1"/>
                          </a:solidFill>
                          <a:effectLst/>
                          <a:latin typeface="+mn-lt"/>
                          <a:ea typeface="+mn-ea"/>
                          <a:cs typeface="+mn-cs"/>
                        </a:rPr>
                        <a:t>Shipper</a:t>
                      </a: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Funding: </a:t>
                      </a:r>
                      <a:r>
                        <a:rPr lang="en-GB" sz="1100" b="0" kern="1200" dirty="0">
                          <a:solidFill>
                            <a:schemeClr val="tx1"/>
                          </a:solidFill>
                          <a:effectLst/>
                          <a:latin typeface="+mn-lt"/>
                          <a:ea typeface="+mn-ea"/>
                          <a:cs typeface="+mn-cs"/>
                        </a:rPr>
                        <a:t>CSSC</a:t>
                      </a:r>
                    </a:p>
                    <a:p>
                      <a:pPr>
                        <a:lnSpc>
                          <a:spcPct val="115000"/>
                        </a:lnSpc>
                        <a:spcAft>
                          <a:spcPts val="0"/>
                        </a:spcAft>
                      </a:pPr>
                      <a:endParaRPr lang="en-GB" sz="1100" b="1" kern="1200" dirty="0">
                        <a:solidFill>
                          <a:schemeClr val="tx1"/>
                        </a:solidFill>
                        <a:effectLst/>
                        <a:latin typeface="+mn-lt"/>
                        <a:ea typeface="+mn-ea"/>
                        <a:cs typeface="+mn-cs"/>
                      </a:endParaRPr>
                    </a:p>
                    <a:p>
                      <a:pPr>
                        <a:lnSpc>
                          <a:spcPct val="115000"/>
                        </a:lnSpc>
                        <a:spcAft>
                          <a:spcPts val="0"/>
                        </a:spcAft>
                      </a:pPr>
                      <a:r>
                        <a:rPr lang="en-US" sz="1100" b="0" kern="1200" dirty="0">
                          <a:solidFill>
                            <a:schemeClr val="tx1"/>
                          </a:solidFill>
                          <a:effectLst/>
                          <a:latin typeface="+mn-lt"/>
                          <a:ea typeface="+mn-ea"/>
                          <a:cs typeface="+mn-cs"/>
                        </a:rPr>
                        <a:t>Service Area 1: Manage Supply Point Registration</a:t>
                      </a:r>
                      <a:endParaRPr lang="en-GB" sz="1100" b="0" kern="1200" dirty="0">
                        <a:solidFill>
                          <a:schemeClr val="tx1"/>
                        </a:solidFill>
                        <a:effectLst/>
                        <a:latin typeface="+mn-lt"/>
                        <a:ea typeface="+mn-ea"/>
                        <a:cs typeface="+mn-cs"/>
                      </a:endParaRPr>
                    </a:p>
                  </a:txBody>
                  <a:tcPr marL="59044" marR="59044" marT="0" marB="0">
                    <a:noFill/>
                  </a:tcPr>
                </a:tc>
                <a:tc gridSpan="4">
                  <a:txBody>
                    <a:bodyPr/>
                    <a:lstStyle/>
                    <a:p>
                      <a:pPr>
                        <a:lnSpc>
                          <a:spcPct val="115000"/>
                        </a:lnSpc>
                        <a:spcAft>
                          <a:spcPts val="0"/>
                        </a:spcAft>
                      </a:pPr>
                      <a:r>
                        <a:rPr lang="en-GB" sz="1000" kern="120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000" kern="120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07108">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1000" kern="1200">
                          <a:solidFill>
                            <a:schemeClr val="tx1"/>
                          </a:solidFill>
                          <a:effectLst/>
                          <a:latin typeface="+mn-lt"/>
                          <a:ea typeface="+mn-ea"/>
                          <a:cs typeface="+mn-cs"/>
                        </a:rPr>
                        <a:t>Defer </a:t>
                      </a:r>
                    </a:p>
                  </a:txBody>
                  <a:tcPr marL="6350" marR="6350" marT="6350" marB="0">
                    <a:solidFill>
                      <a:srgbClr val="FFBF00"/>
                    </a:solidFill>
                  </a:tcPr>
                </a:tc>
                <a:tc>
                  <a:txBody>
                    <a:bodyPr/>
                    <a:lstStyle/>
                    <a:p>
                      <a:pPr>
                        <a:lnSpc>
                          <a:spcPct val="115000"/>
                        </a:lnSpc>
                        <a:spcAft>
                          <a:spcPts val="0"/>
                        </a:spcAft>
                      </a:pPr>
                      <a:r>
                        <a:rPr lang="en-GB" sz="1000" kern="120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610828">
                <a:tc vMerge="1">
                  <a:txBody>
                    <a:bodyPr/>
                    <a:lstStyle/>
                    <a:p>
                      <a:pPr>
                        <a:lnSpc>
                          <a:spcPct val="115000"/>
                        </a:lnSpc>
                        <a:spcAft>
                          <a:spcPts val="0"/>
                        </a:spcAft>
                      </a:pPr>
                      <a:endParaRPr lang="en-GB" sz="1050" kern="1200">
                        <a:solidFill>
                          <a:schemeClr val="tx1"/>
                        </a:solidFill>
                        <a:effectLst/>
                        <a:latin typeface="+mn-lt"/>
                        <a:ea typeface="+mn-ea"/>
                        <a:cs typeface="+mn-cs"/>
                      </a:endParaRPr>
                    </a:p>
                  </a:txBody>
                  <a:tcPr marL="59044" marR="59044" marT="0" marB="0"/>
                </a:tc>
                <a:tc>
                  <a:txBody>
                    <a:bodyPr/>
                    <a:lstStyle/>
                    <a:p>
                      <a:pPr algn="ctr"/>
                      <a:r>
                        <a:rPr lang="en-GB" sz="1000" b="0" kern="1200" dirty="0">
                          <a:solidFill>
                            <a:schemeClr val="tx1"/>
                          </a:solidFill>
                          <a:effectLst/>
                          <a:latin typeface="+mn-lt"/>
                          <a:ea typeface="+mn-ea"/>
                          <a:cs typeface="+mn-cs"/>
                        </a:rPr>
                        <a:t>E.ON</a:t>
                      </a:r>
                    </a:p>
                  </a:txBody>
                  <a:tcPr marL="6350" marR="6350" marT="6350" marB="0" anchor="ctr"/>
                </a:tc>
                <a:tc>
                  <a:txBody>
                    <a:bodyPr/>
                    <a:lstStyle/>
                    <a:p>
                      <a:pPr algn="ctr" fontAlgn="ctr"/>
                      <a:r>
                        <a:rPr lang="en-GB" sz="1000" b="0" kern="1200" dirty="0">
                          <a:solidFill>
                            <a:schemeClr val="tx1"/>
                          </a:solidFill>
                          <a:effectLst/>
                          <a:latin typeface="+mn-lt"/>
                          <a:ea typeface="+mn-ea"/>
                          <a:cs typeface="+mn-cs"/>
                        </a:rPr>
                        <a:t>No Status given</a:t>
                      </a:r>
                    </a:p>
                  </a:txBody>
                  <a:tcPr marL="6350" marR="6350" marT="6350" marB="0" anchor="ctr">
                    <a:noFill/>
                  </a:tcPr>
                </a:tc>
                <a:tc>
                  <a:txBody>
                    <a:bodyPr/>
                    <a:lstStyle/>
                    <a:p>
                      <a:pPr algn="ctr" fontAlgn="ctr"/>
                      <a:endParaRPr lang="en-GB" sz="1000" b="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000" b="0" kern="1200" dirty="0">
                        <a:solidFill>
                          <a:schemeClr val="tx1"/>
                        </a:solidFill>
                        <a:effectLst/>
                        <a:latin typeface="+mn-lt"/>
                        <a:ea typeface="+mn-ea"/>
                        <a:cs typeface="+mn-cs"/>
                      </a:endParaRPr>
                    </a:p>
                  </a:txBody>
                  <a:tcPr marL="59044" marR="59044" marT="0" marB="0" anchor="ctr"/>
                </a:tc>
                <a:tc>
                  <a:txBody>
                    <a:bodyPr/>
                    <a:lstStyle/>
                    <a:p>
                      <a:pPr algn="l" fontAlgn="ctr"/>
                      <a:r>
                        <a:rPr lang="en-US" sz="1000" b="0" kern="1200" dirty="0">
                          <a:solidFill>
                            <a:schemeClr val="tx1"/>
                          </a:solidFill>
                          <a:effectLst/>
                          <a:latin typeface="+mn-lt"/>
                          <a:ea typeface="+mn-ea"/>
                          <a:cs typeface="+mn-cs"/>
                        </a:rPr>
                        <a:t>We are in support of the developments which allow the MAP ID to be updated and maintained in central systems. We would like to raise the following points: </a:t>
                      </a:r>
                    </a:p>
                    <a:p>
                      <a:pPr algn="l" fontAlgn="ctr"/>
                      <a:r>
                        <a:rPr lang="en-US" sz="1000" b="0" kern="1200" dirty="0">
                          <a:solidFill>
                            <a:schemeClr val="tx1"/>
                          </a:solidFill>
                          <a:effectLst/>
                          <a:latin typeface="+mn-lt"/>
                          <a:ea typeface="+mn-ea"/>
                          <a:cs typeface="+mn-cs"/>
                        </a:rPr>
                        <a:t>Please see the Change Pack for the 9 points raised.</a:t>
                      </a:r>
                    </a:p>
                  </a:txBody>
                  <a:tcPr marL="6350" marR="6350" marT="6350" marB="0" anchor="ctr"/>
                </a:tc>
                <a:extLst>
                  <a:ext uri="{0D108BD9-81ED-4DB2-BD59-A6C34878D82A}">
                    <a16:rowId xmlns:a16="http://schemas.microsoft.com/office/drawing/2014/main" val="941584291"/>
                  </a:ext>
                </a:extLst>
              </a:tr>
              <a:tr h="393156">
                <a:tc vMerge="1">
                  <a:txBody>
                    <a:bodyPr/>
                    <a:lstStyle/>
                    <a:p>
                      <a:endParaRPr lang="en-GB"/>
                    </a:p>
                  </a:txBody>
                  <a:tcPr/>
                </a:tc>
                <a:tc>
                  <a:txBody>
                    <a:bodyPr/>
                    <a:lstStyle/>
                    <a:p>
                      <a:pPr algn="ctr"/>
                      <a:r>
                        <a:rPr lang="en-GB" sz="1000" b="0" kern="1200" dirty="0">
                          <a:solidFill>
                            <a:schemeClr val="tx1"/>
                          </a:solidFill>
                          <a:effectLst/>
                          <a:latin typeface="+mn-lt"/>
                          <a:ea typeface="+mn-ea"/>
                          <a:cs typeface="+mn-cs"/>
                        </a:rPr>
                        <a:t>Scottish Power</a:t>
                      </a:r>
                    </a:p>
                  </a:txBody>
                  <a:tcPr marL="6350" marR="6350" marT="6350" marB="0" anchor="ctr"/>
                </a:tc>
                <a:tc>
                  <a:txBody>
                    <a:bodyPr/>
                    <a:lstStyle/>
                    <a:p>
                      <a:pPr algn="ctr" fontAlgn="ctr"/>
                      <a:r>
                        <a:rPr lang="en-GB" sz="1000" b="0" kern="1200" dirty="0">
                          <a:solidFill>
                            <a:schemeClr val="tx1"/>
                          </a:solidFill>
                          <a:effectLst/>
                          <a:latin typeface="+mn-lt"/>
                          <a:ea typeface="+mn-ea"/>
                          <a:cs typeface="+mn-cs"/>
                        </a:rPr>
                        <a:t>Y</a:t>
                      </a:r>
                    </a:p>
                  </a:txBody>
                  <a:tcPr marL="6350" marR="6350" marT="6350" marB="0" anchor="ctr">
                    <a:noFill/>
                  </a:tcPr>
                </a:tc>
                <a:tc>
                  <a:txBody>
                    <a:bodyPr/>
                    <a:lstStyle/>
                    <a:p>
                      <a:pPr algn="ctr" fontAlgn="ctr"/>
                      <a:endParaRPr lang="en-GB" sz="1000" b="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000" b="0" kern="1200" dirty="0">
                        <a:solidFill>
                          <a:schemeClr val="tx1"/>
                        </a:solidFill>
                        <a:effectLst/>
                        <a:latin typeface="+mn-lt"/>
                        <a:ea typeface="+mn-ea"/>
                        <a:cs typeface="+mn-cs"/>
                      </a:endParaRPr>
                    </a:p>
                  </a:txBody>
                  <a:tcPr marL="59044" marR="59044" marT="0" marB="0" anchor="ctr"/>
                </a:tc>
                <a:tc>
                  <a:txBody>
                    <a:bodyPr/>
                    <a:lstStyle/>
                    <a:p>
                      <a:pPr algn="l" fontAlgn="ctr"/>
                      <a:endParaRPr lang="en-US" sz="1000" b="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1058180803"/>
                  </a:ext>
                </a:extLst>
              </a:tr>
              <a:tr h="1518475">
                <a:tc vMerge="1">
                  <a:txBody>
                    <a:bodyPr/>
                    <a:lstStyle/>
                    <a:p>
                      <a:endParaRPr lang="en-GB"/>
                    </a:p>
                  </a:txBody>
                  <a:tcPr/>
                </a:tc>
                <a:tc>
                  <a:txBody>
                    <a:bodyPr/>
                    <a:lstStyle/>
                    <a:p>
                      <a:pPr algn="ctr"/>
                      <a:r>
                        <a:rPr lang="en-GB" sz="1000" b="0" kern="1200" dirty="0">
                          <a:solidFill>
                            <a:schemeClr val="tx1"/>
                          </a:solidFill>
                          <a:effectLst/>
                          <a:latin typeface="+mn-lt"/>
                          <a:ea typeface="+mn-ea"/>
                          <a:cs typeface="+mn-cs"/>
                        </a:rPr>
                        <a:t>CMAP</a:t>
                      </a:r>
                    </a:p>
                  </a:txBody>
                  <a:tcPr marL="6350" marR="6350" marT="6350" marB="0" anchor="ctr"/>
                </a:tc>
                <a:tc>
                  <a:txBody>
                    <a:bodyPr/>
                    <a:lstStyle/>
                    <a:p>
                      <a:pPr algn="ctr" fontAlgn="ctr"/>
                      <a:r>
                        <a:rPr lang="en-GB" sz="1000" b="0" kern="1200" dirty="0">
                          <a:solidFill>
                            <a:schemeClr val="tx1"/>
                          </a:solidFill>
                          <a:effectLst/>
                          <a:latin typeface="+mn-lt"/>
                          <a:ea typeface="+mn-ea"/>
                          <a:cs typeface="+mn-cs"/>
                        </a:rPr>
                        <a:t>No voting rights</a:t>
                      </a:r>
                    </a:p>
                  </a:txBody>
                  <a:tcPr marL="6350" marR="6350" marT="6350" marB="0" anchor="ctr">
                    <a:noFill/>
                  </a:tcPr>
                </a:tc>
                <a:tc>
                  <a:txBody>
                    <a:bodyPr/>
                    <a:lstStyle/>
                    <a:p>
                      <a:pPr algn="ctr" fontAlgn="ctr"/>
                      <a:endParaRPr lang="en-GB" sz="1000" b="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000" b="0" kern="1200" dirty="0">
                        <a:solidFill>
                          <a:schemeClr val="tx1"/>
                        </a:solidFill>
                        <a:effectLst/>
                        <a:latin typeface="+mn-lt"/>
                        <a:ea typeface="+mn-ea"/>
                        <a:cs typeface="+mn-cs"/>
                      </a:endParaRPr>
                    </a:p>
                  </a:txBody>
                  <a:tcPr marL="59044" marR="59044" marT="0" marB="0" anchor="ctr"/>
                </a:tc>
                <a:tc>
                  <a:txBody>
                    <a:bodyPr/>
                    <a:lstStyle/>
                    <a:p>
                      <a:pPr algn="l" fontAlgn="ctr"/>
                      <a:r>
                        <a:rPr lang="en-US" sz="1000" b="0" kern="1200" dirty="0">
                          <a:solidFill>
                            <a:schemeClr val="tx1"/>
                          </a:solidFill>
                          <a:effectLst/>
                          <a:latin typeface="+mn-lt"/>
                          <a:ea typeface="+mn-ea"/>
                          <a:cs typeface="+mn-cs"/>
                        </a:rPr>
                        <a:t>We do not believe that the solution proposed by this change pack is sufficiently robust to ensure that the data integrity of the MAP ID field is maintained in the long term. Data accuracy is essential to the use of the MAP ID data by the Central Switching System which has driven this consequential change.</a:t>
                      </a:r>
                    </a:p>
                    <a:p>
                      <a:pPr algn="l" fontAlgn="ctr"/>
                      <a:endParaRPr lang="en-US" sz="1000" b="0" kern="1200" dirty="0">
                        <a:solidFill>
                          <a:schemeClr val="tx1"/>
                        </a:solidFill>
                        <a:effectLst/>
                        <a:latin typeface="+mn-lt"/>
                        <a:ea typeface="+mn-ea"/>
                        <a:cs typeface="+mn-cs"/>
                      </a:endParaRPr>
                    </a:p>
                    <a:p>
                      <a:pPr algn="l" fontAlgn="ctr"/>
                      <a:r>
                        <a:rPr lang="en-US" sz="1000" b="0" kern="1200" dirty="0">
                          <a:solidFill>
                            <a:schemeClr val="tx1"/>
                          </a:solidFill>
                          <a:effectLst/>
                          <a:latin typeface="+mn-lt"/>
                          <a:ea typeface="+mn-ea"/>
                          <a:cs typeface="+mn-cs"/>
                        </a:rPr>
                        <a:t>We believe that </a:t>
                      </a:r>
                      <a:r>
                        <a:rPr lang="en-US" sz="1000" b="0" kern="1200" dirty="0" err="1">
                          <a:solidFill>
                            <a:schemeClr val="tx1"/>
                          </a:solidFill>
                          <a:effectLst/>
                          <a:latin typeface="+mn-lt"/>
                          <a:ea typeface="+mn-ea"/>
                          <a:cs typeface="+mn-cs"/>
                        </a:rPr>
                        <a:t>XOServe</a:t>
                      </a:r>
                      <a:r>
                        <a:rPr lang="en-US" sz="1000" b="0" kern="1200" dirty="0">
                          <a:solidFill>
                            <a:schemeClr val="tx1"/>
                          </a:solidFill>
                          <a:effectLst/>
                          <a:latin typeface="+mn-lt"/>
                          <a:ea typeface="+mn-ea"/>
                          <a:cs typeface="+mn-cs"/>
                        </a:rPr>
                        <a:t> need to give further consideration to the following: Please see the Change Pack for the 14 points raised.</a:t>
                      </a:r>
                    </a:p>
                    <a:p>
                      <a:pPr algn="l" fontAlgn="ctr"/>
                      <a:endParaRPr lang="en-US" sz="1000" b="0" kern="1200" dirty="0">
                        <a:solidFill>
                          <a:schemeClr val="tx1"/>
                        </a:solidFill>
                        <a:effectLst/>
                        <a:latin typeface="+mn-lt"/>
                        <a:ea typeface="+mn-ea"/>
                        <a:cs typeface="+mn-cs"/>
                      </a:endParaRPr>
                    </a:p>
                    <a:p>
                      <a:pPr algn="l" fontAlgn="ctr"/>
                      <a:r>
                        <a:rPr lang="en-US" sz="1000" b="0" kern="1200" dirty="0">
                          <a:solidFill>
                            <a:schemeClr val="tx1"/>
                          </a:solidFill>
                          <a:effectLst/>
                          <a:latin typeface="+mn-lt"/>
                          <a:ea typeface="+mn-ea"/>
                          <a:cs typeface="+mn-cs"/>
                        </a:rPr>
                        <a:t>We welcome the opportunity to comment on this proposal put forward by </a:t>
                      </a:r>
                      <a:r>
                        <a:rPr lang="en-US" sz="1000" b="0" kern="1200" dirty="0" err="1">
                          <a:solidFill>
                            <a:schemeClr val="tx1"/>
                          </a:solidFill>
                          <a:effectLst/>
                          <a:latin typeface="+mn-lt"/>
                          <a:ea typeface="+mn-ea"/>
                          <a:cs typeface="+mn-cs"/>
                        </a:rPr>
                        <a:t>XOServe</a:t>
                      </a:r>
                      <a:r>
                        <a:rPr lang="en-US" sz="1000" b="0" kern="1200" dirty="0">
                          <a:solidFill>
                            <a:schemeClr val="tx1"/>
                          </a:solidFill>
                          <a:effectLst/>
                          <a:latin typeface="+mn-lt"/>
                          <a:ea typeface="+mn-ea"/>
                          <a:cs typeface="+mn-cs"/>
                        </a:rPr>
                        <a:t> and hope that </a:t>
                      </a:r>
                      <a:r>
                        <a:rPr lang="en-US" sz="1000" b="0" kern="1200" dirty="0" err="1">
                          <a:solidFill>
                            <a:schemeClr val="tx1"/>
                          </a:solidFill>
                          <a:effectLst/>
                          <a:latin typeface="+mn-lt"/>
                          <a:ea typeface="+mn-ea"/>
                          <a:cs typeface="+mn-cs"/>
                        </a:rPr>
                        <a:t>XOServe</a:t>
                      </a:r>
                      <a:r>
                        <a:rPr lang="en-US" sz="1000" b="0" kern="1200" dirty="0">
                          <a:solidFill>
                            <a:schemeClr val="tx1"/>
                          </a:solidFill>
                          <a:effectLst/>
                          <a:latin typeface="+mn-lt"/>
                          <a:ea typeface="+mn-ea"/>
                          <a:cs typeface="+mn-cs"/>
                        </a:rPr>
                        <a:t> can provide resolution on each of the points we have raised above. </a:t>
                      </a:r>
                    </a:p>
                  </a:txBody>
                  <a:tcPr marL="6350" marR="6350" marT="6350" marB="0" anchor="ctr"/>
                </a:tc>
                <a:extLst>
                  <a:ext uri="{0D108BD9-81ED-4DB2-BD59-A6C34878D82A}">
                    <a16:rowId xmlns:a16="http://schemas.microsoft.com/office/drawing/2014/main" val="3174265197"/>
                  </a:ext>
                </a:extLst>
              </a:tr>
              <a:tr h="602797">
                <a:tc vMerge="1">
                  <a:txBody>
                    <a:bodyPr/>
                    <a:lstStyle/>
                    <a:p>
                      <a:endParaRPr lang="en-GB"/>
                    </a:p>
                  </a:txBody>
                  <a:tcPr/>
                </a:tc>
                <a:tc>
                  <a:txBody>
                    <a:bodyPr/>
                    <a:lstStyle/>
                    <a:p>
                      <a:pPr algn="ctr"/>
                      <a:endParaRPr lang="en-GB" sz="1000" b="0" kern="1200" dirty="0">
                        <a:solidFill>
                          <a:schemeClr val="tx1"/>
                        </a:solidFill>
                        <a:effectLst/>
                        <a:latin typeface="+mn-lt"/>
                        <a:ea typeface="+mn-ea"/>
                        <a:cs typeface="+mn-cs"/>
                      </a:endParaRPr>
                    </a:p>
                  </a:txBody>
                  <a:tcPr marL="6350" marR="6350" marT="6350" marB="0" anchor="ctr"/>
                </a:tc>
                <a:tc>
                  <a:txBody>
                    <a:bodyPr/>
                    <a:lstStyle/>
                    <a:p>
                      <a:pPr algn="ctr" fontAlgn="ctr"/>
                      <a:endParaRPr lang="en-GB" sz="1000" b="0" kern="1200" dirty="0">
                        <a:solidFill>
                          <a:schemeClr val="tx1"/>
                        </a:solidFill>
                        <a:effectLst/>
                        <a:latin typeface="+mn-lt"/>
                        <a:ea typeface="+mn-ea"/>
                        <a:cs typeface="+mn-cs"/>
                      </a:endParaRPr>
                    </a:p>
                  </a:txBody>
                  <a:tcPr marL="6350" marR="6350" marT="6350" marB="0" anchor="ctr">
                    <a:noFill/>
                  </a:tcPr>
                </a:tc>
                <a:tc>
                  <a:txBody>
                    <a:bodyPr/>
                    <a:lstStyle/>
                    <a:p>
                      <a:pPr algn="ctr" fontAlgn="ctr"/>
                      <a:endParaRPr lang="en-GB" sz="1000" b="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000" b="0" kern="1200" dirty="0">
                        <a:solidFill>
                          <a:schemeClr val="tx1"/>
                        </a:solidFill>
                        <a:effectLst/>
                        <a:latin typeface="+mn-lt"/>
                        <a:ea typeface="+mn-ea"/>
                        <a:cs typeface="+mn-cs"/>
                      </a:endParaRPr>
                    </a:p>
                  </a:txBody>
                  <a:tcPr marL="59044" marR="59044" marT="0" marB="0" anchor="ctr"/>
                </a:tc>
                <a:tc>
                  <a:txBody>
                    <a:bodyPr/>
                    <a:lstStyle/>
                    <a:p>
                      <a:pPr algn="l" fontAlgn="ctr"/>
                      <a:endParaRPr lang="en-US" sz="1000" b="0" kern="1200" dirty="0">
                        <a:solidFill>
                          <a:schemeClr val="tx1"/>
                        </a:solidFill>
                        <a:effectLst/>
                        <a:latin typeface="+mn-lt"/>
                        <a:ea typeface="+mn-ea"/>
                        <a:cs typeface="+mn-cs"/>
                      </a:endParaRPr>
                    </a:p>
                  </a:txBody>
                  <a:tcPr marL="6350" marR="6350" marT="6350" marB="0" anchor="ctr"/>
                </a:tc>
                <a:extLst>
                  <a:ext uri="{0D108BD9-81ED-4DB2-BD59-A6C34878D82A}">
                    <a16:rowId xmlns:a16="http://schemas.microsoft.com/office/drawing/2014/main" val="3284440155"/>
                  </a:ext>
                </a:extLst>
              </a:tr>
            </a:tbl>
          </a:graphicData>
        </a:graphic>
      </p:graphicFrame>
      <p:sp>
        <p:nvSpPr>
          <p:cNvPr id="2" name="TextBox 1">
            <a:extLst>
              <a:ext uri="{FF2B5EF4-FFF2-40B4-BE49-F238E27FC236}">
                <a16:creationId xmlns:a16="http://schemas.microsoft.com/office/drawing/2014/main" id="{D6661222-37DF-4185-B045-139AC89D21BC}"/>
              </a:ext>
            </a:extLst>
          </p:cNvPr>
          <p:cNvSpPr txBox="1"/>
          <p:nvPr/>
        </p:nvSpPr>
        <p:spPr>
          <a:xfrm>
            <a:off x="130410" y="4657877"/>
            <a:ext cx="8883179" cy="338554"/>
          </a:xfrm>
          <a:prstGeom prst="rect">
            <a:avLst/>
          </a:prstGeom>
          <a:noFill/>
        </p:spPr>
        <p:txBody>
          <a:bodyPr wrap="square" rtlCol="0">
            <a:spAutoFit/>
          </a:bodyPr>
          <a:lstStyle/>
          <a:p>
            <a:r>
              <a:rPr lang="en-GB" sz="1600" dirty="0"/>
              <a:t>There may be late responses.  If received, they will be added prior to the meeting</a:t>
            </a:r>
          </a:p>
        </p:txBody>
      </p:sp>
    </p:spTree>
    <p:extLst>
      <p:ext uri="{BB962C8B-B14F-4D97-AF65-F5344CB8AC3E}">
        <p14:creationId xmlns:p14="http://schemas.microsoft.com/office/powerpoint/2010/main" val="406884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90AE76-AEC0-4FB1-899E-2CC6EF255895}"/>
              </a:ext>
            </a:extLst>
          </p:cNvPr>
          <p:cNvSpPr txBox="1"/>
          <p:nvPr/>
        </p:nvSpPr>
        <p:spPr>
          <a:xfrm>
            <a:off x="197026" y="85513"/>
            <a:ext cx="8883179" cy="400110"/>
          </a:xfrm>
          <a:prstGeom prst="rect">
            <a:avLst/>
          </a:prstGeom>
          <a:noFill/>
        </p:spPr>
        <p:txBody>
          <a:bodyPr wrap="square" lIns="91440" tIns="45720" rIns="91440" bIns="45720" rtlCol="0" anchor="t">
            <a:spAutoFit/>
          </a:bodyPr>
          <a:lstStyle/>
          <a:p>
            <a:r>
              <a:rPr lang="en-US" sz="2000" b="1" dirty="0">
                <a:solidFill>
                  <a:schemeClr val="accent1"/>
                </a:solidFill>
              </a:rPr>
              <a:t>XRN4941 - Auto Updates to Meter Read Frequency (MOD0692) </a:t>
            </a:r>
          </a:p>
        </p:txBody>
      </p:sp>
      <p:graphicFrame>
        <p:nvGraphicFramePr>
          <p:cNvPr id="7" name="Table 6">
            <a:extLst>
              <a:ext uri="{FF2B5EF4-FFF2-40B4-BE49-F238E27FC236}">
                <a16:creationId xmlns:a16="http://schemas.microsoft.com/office/drawing/2014/main" id="{59F11301-F06E-448F-B0FA-1BEAB62BBB26}"/>
              </a:ext>
            </a:extLst>
          </p:cNvPr>
          <p:cNvGraphicFramePr>
            <a:graphicFrameLocks noGrp="1"/>
          </p:cNvGraphicFramePr>
          <p:nvPr>
            <p:extLst>
              <p:ext uri="{D42A27DB-BD31-4B8C-83A1-F6EECF244321}">
                <p14:modId xmlns:p14="http://schemas.microsoft.com/office/powerpoint/2010/main" val="3623485782"/>
              </p:ext>
            </p:extLst>
          </p:nvPr>
        </p:nvGraphicFramePr>
        <p:xfrm>
          <a:off x="120591" y="485624"/>
          <a:ext cx="8959613" cy="3611456"/>
        </p:xfrm>
        <a:graphic>
          <a:graphicData uri="http://schemas.openxmlformats.org/drawingml/2006/table">
            <a:tbl>
              <a:tblPr firstRow="1" firstCol="1" bandRow="1">
                <a:tableStyleId>{5940675A-B579-460E-94D1-54222C63F5DA}</a:tableStyleId>
              </a:tblPr>
              <a:tblGrid>
                <a:gridCol w="1774181">
                  <a:extLst>
                    <a:ext uri="{9D8B030D-6E8A-4147-A177-3AD203B41FA5}">
                      <a16:colId xmlns:a16="http://schemas.microsoft.com/office/drawing/2014/main" val="20001"/>
                    </a:ext>
                  </a:extLst>
                </a:gridCol>
                <a:gridCol w="975799">
                  <a:extLst>
                    <a:ext uri="{9D8B030D-6E8A-4147-A177-3AD203B41FA5}">
                      <a16:colId xmlns:a16="http://schemas.microsoft.com/office/drawing/2014/main" val="20006"/>
                    </a:ext>
                  </a:extLst>
                </a:gridCol>
                <a:gridCol w="709672">
                  <a:extLst>
                    <a:ext uri="{9D8B030D-6E8A-4147-A177-3AD203B41FA5}">
                      <a16:colId xmlns:a16="http://schemas.microsoft.com/office/drawing/2014/main" val="1990762972"/>
                    </a:ext>
                  </a:extLst>
                </a:gridCol>
                <a:gridCol w="536224">
                  <a:extLst>
                    <a:ext uri="{9D8B030D-6E8A-4147-A177-3AD203B41FA5}">
                      <a16:colId xmlns:a16="http://schemas.microsoft.com/office/drawing/2014/main" val="20007"/>
                    </a:ext>
                  </a:extLst>
                </a:gridCol>
                <a:gridCol w="539389">
                  <a:extLst>
                    <a:ext uri="{9D8B030D-6E8A-4147-A177-3AD203B41FA5}">
                      <a16:colId xmlns:a16="http://schemas.microsoft.com/office/drawing/2014/main" val="20008"/>
                    </a:ext>
                  </a:extLst>
                </a:gridCol>
                <a:gridCol w="4424348">
                  <a:extLst>
                    <a:ext uri="{9D8B030D-6E8A-4147-A177-3AD203B41FA5}">
                      <a16:colId xmlns:a16="http://schemas.microsoft.com/office/drawing/2014/main" val="20009"/>
                    </a:ext>
                  </a:extLst>
                </a:gridCol>
              </a:tblGrid>
              <a:tr h="229514">
                <a:tc gridSpan="6">
                  <a:txBody>
                    <a:bodyPr/>
                    <a:lstStyle/>
                    <a:p>
                      <a:pPr algn="l">
                        <a:lnSpc>
                          <a:spcPct val="115000"/>
                        </a:lnSpc>
                        <a:spcAft>
                          <a:spcPts val="0"/>
                        </a:spcAft>
                      </a:pPr>
                      <a:r>
                        <a:rPr lang="en-GB" sz="10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480387">
                <a:tc rowSpan="3">
                  <a:txBody>
                    <a:bodyPr/>
                    <a:lstStyle/>
                    <a:p>
                      <a:pPr>
                        <a:lnSpc>
                          <a:spcPct val="115000"/>
                        </a:lnSpc>
                        <a:spcAft>
                          <a:spcPts val="0"/>
                        </a:spcAft>
                      </a:pPr>
                      <a:endParaRPr lang="en-US" sz="12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Change Pack ref: </a:t>
                      </a:r>
                      <a:r>
                        <a:rPr lang="en-GB" sz="1100" kern="1200" dirty="0">
                          <a:solidFill>
                            <a:schemeClr val="tx1"/>
                          </a:solidFill>
                          <a:effectLst/>
                          <a:latin typeface="+mn-lt"/>
                          <a:ea typeface="+mn-ea"/>
                          <a:cs typeface="+mn-cs"/>
                        </a:rPr>
                        <a:t> </a:t>
                      </a:r>
                    </a:p>
                    <a:p>
                      <a:pPr>
                        <a:lnSpc>
                          <a:spcPct val="115000"/>
                        </a:lnSpc>
                        <a:spcAft>
                          <a:spcPts val="0"/>
                        </a:spcAft>
                      </a:pPr>
                      <a:r>
                        <a:rPr lang="en-GB" sz="1100" kern="1200" dirty="0">
                          <a:solidFill>
                            <a:schemeClr val="tx1"/>
                          </a:solidFill>
                          <a:effectLst/>
                          <a:latin typeface="+mn-lt"/>
                          <a:ea typeface="+mn-ea"/>
                          <a:cs typeface="+mn-cs"/>
                          <a:hlinkClick r:id="rId2"/>
                        </a:rPr>
                        <a:t>2808.2 - MT – PO</a:t>
                      </a:r>
                      <a:endParaRPr lang="en-GB" sz="1100" kern="1200" dirty="0">
                        <a:solidFill>
                          <a:schemeClr val="tx1"/>
                        </a:solidFill>
                        <a:effectLst/>
                        <a:latin typeface="+mn-lt"/>
                        <a:ea typeface="+mn-ea"/>
                        <a:cs typeface="+mn-cs"/>
                      </a:endParaRP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Release: </a:t>
                      </a:r>
                      <a:r>
                        <a:rPr lang="en-GB" sz="1100" b="0" kern="1200" dirty="0">
                          <a:solidFill>
                            <a:schemeClr val="tx1"/>
                          </a:solidFill>
                          <a:effectLst/>
                          <a:latin typeface="+mn-lt"/>
                          <a:ea typeface="+mn-ea"/>
                          <a:cs typeface="+mn-cs"/>
                        </a:rPr>
                        <a:t>November 21</a:t>
                      </a:r>
                    </a:p>
                    <a:p>
                      <a:pPr>
                        <a:lnSpc>
                          <a:spcPct val="115000"/>
                        </a:lnSpc>
                        <a:spcAft>
                          <a:spcPts val="0"/>
                        </a:spcAft>
                      </a:pPr>
                      <a:endParaRPr lang="en-GB" sz="1100" b="0"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Voting: </a:t>
                      </a:r>
                      <a:r>
                        <a:rPr lang="en-GB" sz="1100" b="0" kern="1200" dirty="0">
                          <a:solidFill>
                            <a:schemeClr val="tx1"/>
                          </a:solidFill>
                          <a:effectLst/>
                          <a:latin typeface="+mn-lt"/>
                          <a:ea typeface="+mn-ea"/>
                          <a:cs typeface="+mn-cs"/>
                        </a:rPr>
                        <a:t>Shipper</a:t>
                      </a: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Funding:</a:t>
                      </a:r>
                      <a:r>
                        <a:rPr lang="en-GB" sz="1100" b="0" kern="1200" dirty="0">
                          <a:solidFill>
                            <a:schemeClr val="tx1"/>
                          </a:solidFill>
                          <a:effectLst/>
                          <a:latin typeface="+mn-lt"/>
                          <a:ea typeface="+mn-ea"/>
                          <a:cs typeface="+mn-cs"/>
                        </a:rPr>
                        <a:t> 100% Shipper</a:t>
                      </a:r>
                    </a:p>
                    <a:p>
                      <a:pPr>
                        <a:lnSpc>
                          <a:spcPct val="115000"/>
                        </a:lnSpc>
                        <a:spcAft>
                          <a:spcPts val="0"/>
                        </a:spcAft>
                      </a:pPr>
                      <a:endParaRPr lang="en-GB" sz="1100" b="0" kern="1200" dirty="0">
                        <a:solidFill>
                          <a:schemeClr val="tx1"/>
                        </a:solidFill>
                        <a:effectLst/>
                        <a:latin typeface="+mn-lt"/>
                        <a:ea typeface="+mn-ea"/>
                        <a:cs typeface="+mn-cs"/>
                      </a:endParaRPr>
                    </a:p>
                    <a:p>
                      <a:pPr>
                        <a:lnSpc>
                          <a:spcPct val="115000"/>
                        </a:lnSpc>
                        <a:spcAft>
                          <a:spcPts val="0"/>
                        </a:spcAft>
                      </a:pPr>
                      <a:r>
                        <a:rPr lang="en-US" sz="1100" b="0" kern="1200" dirty="0">
                          <a:solidFill>
                            <a:schemeClr val="tx1"/>
                          </a:solidFill>
                          <a:effectLst/>
                          <a:latin typeface="+mn-lt"/>
                          <a:ea typeface="+mn-ea"/>
                          <a:cs typeface="+mn-cs"/>
                        </a:rPr>
                        <a:t>Service area 1: Manage Supply Point Registration</a:t>
                      </a:r>
                      <a:endParaRPr lang="en-GB" sz="1100" b="0" kern="1200" dirty="0">
                        <a:solidFill>
                          <a:schemeClr val="tx1"/>
                        </a:solidFill>
                        <a:effectLst/>
                        <a:latin typeface="+mn-lt"/>
                        <a:ea typeface="+mn-ea"/>
                        <a:cs typeface="+mn-cs"/>
                      </a:endParaRPr>
                    </a:p>
                  </a:txBody>
                  <a:tcPr marL="59044" marR="59044" marT="0" marB="0">
                    <a:noFill/>
                  </a:tcPr>
                </a:tc>
                <a:tc gridSpan="4">
                  <a:txBody>
                    <a:bodyPr/>
                    <a:lstStyle/>
                    <a:p>
                      <a:pPr>
                        <a:lnSpc>
                          <a:spcPct val="115000"/>
                        </a:lnSpc>
                        <a:spcAft>
                          <a:spcPts val="0"/>
                        </a:spcAft>
                      </a:pPr>
                      <a:r>
                        <a:rPr lang="en-GB" sz="1000" kern="120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000" kern="120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29514">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1000" kern="1200">
                          <a:solidFill>
                            <a:schemeClr val="tx1"/>
                          </a:solidFill>
                          <a:effectLst/>
                          <a:latin typeface="+mn-lt"/>
                          <a:ea typeface="+mn-ea"/>
                          <a:cs typeface="+mn-cs"/>
                        </a:rPr>
                        <a:t>Defer </a:t>
                      </a:r>
                    </a:p>
                  </a:txBody>
                  <a:tcPr marL="6350" marR="6350" marT="6350" marB="0">
                    <a:solidFill>
                      <a:srgbClr val="FFBF00"/>
                    </a:solidFill>
                  </a:tcPr>
                </a:tc>
                <a:tc>
                  <a:txBody>
                    <a:bodyPr/>
                    <a:lstStyle/>
                    <a:p>
                      <a:pPr>
                        <a:lnSpc>
                          <a:spcPct val="115000"/>
                        </a:lnSpc>
                        <a:spcAft>
                          <a:spcPts val="0"/>
                        </a:spcAft>
                      </a:pPr>
                      <a:r>
                        <a:rPr lang="en-GB" sz="1000" kern="120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2672041">
                <a:tc vMerge="1">
                  <a:txBody>
                    <a:bodyPr/>
                    <a:lstStyle/>
                    <a:p>
                      <a:pPr>
                        <a:lnSpc>
                          <a:spcPct val="115000"/>
                        </a:lnSpc>
                        <a:spcAft>
                          <a:spcPts val="0"/>
                        </a:spcAft>
                      </a:pPr>
                      <a:endParaRPr lang="en-GB" sz="1050" kern="1200">
                        <a:solidFill>
                          <a:schemeClr val="tx1"/>
                        </a:solidFill>
                        <a:effectLst/>
                        <a:latin typeface="+mn-lt"/>
                        <a:ea typeface="+mn-ea"/>
                        <a:cs typeface="+mn-cs"/>
                      </a:endParaRPr>
                    </a:p>
                  </a:txBody>
                  <a:tcPr marL="59044" marR="59044" marT="0" marB="0"/>
                </a:tc>
                <a:tc>
                  <a:txBody>
                    <a:bodyPr/>
                    <a:lstStyle/>
                    <a:p>
                      <a:r>
                        <a:rPr lang="en-GB" sz="1100" dirty="0"/>
                        <a:t>Scottish Power</a:t>
                      </a:r>
                    </a:p>
                  </a:txBody>
                  <a:tcPr marL="6350" marR="6350" marT="6350" marB="0" anchor="ctr"/>
                </a:tc>
                <a:tc>
                  <a:txBody>
                    <a:bodyPr/>
                    <a:lstStyle/>
                    <a:p>
                      <a:pPr algn="ctr" fontAlgn="ctr"/>
                      <a:r>
                        <a:rPr lang="en-GB" sz="1100" kern="1200" dirty="0">
                          <a:solidFill>
                            <a:schemeClr val="tx1"/>
                          </a:solidFill>
                          <a:effectLst/>
                          <a:latin typeface="+mn-lt"/>
                          <a:ea typeface="+mn-ea"/>
                          <a:cs typeface="+mn-cs"/>
                        </a:rPr>
                        <a:t>Y</a:t>
                      </a:r>
                    </a:p>
                  </a:txBody>
                  <a:tcPr marL="6350" marR="6350" marT="6350" marB="0" anchor="ctr">
                    <a:noFill/>
                  </a:tcPr>
                </a:tc>
                <a:tc>
                  <a:txBody>
                    <a:bodyPr/>
                    <a:lstStyle/>
                    <a:p>
                      <a:pPr algn="ctr" fontAlgn="ctr"/>
                      <a:endParaRPr lang="en-GB" sz="11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100" kern="1200" dirty="0">
                        <a:solidFill>
                          <a:schemeClr val="tx1"/>
                        </a:solidFill>
                        <a:effectLst/>
                        <a:latin typeface="+mn-lt"/>
                        <a:ea typeface="+mn-ea"/>
                        <a:cs typeface="+mn-cs"/>
                      </a:endParaRPr>
                    </a:p>
                  </a:txBody>
                  <a:tcPr marL="59044" marR="59044" marT="0" marB="0" anchor="ctr"/>
                </a:tc>
                <a:tc>
                  <a:txBody>
                    <a:bodyPr/>
                    <a:lstStyle/>
                    <a:p>
                      <a:pPr algn="ctr" fontAlgn="ctr"/>
                      <a:endParaRPr lang="en-US" sz="1100" b="1" kern="1200" dirty="0">
                        <a:solidFill>
                          <a:schemeClr val="tx1"/>
                        </a:solidFill>
                        <a:effectLst/>
                        <a:latin typeface="+mn-lt"/>
                        <a:cs typeface="Arial"/>
                      </a:endParaRPr>
                    </a:p>
                  </a:txBody>
                  <a:tcPr marL="6350" marR="6350" marT="6350" marB="0" anchor="ctr"/>
                </a:tc>
                <a:extLst>
                  <a:ext uri="{0D108BD9-81ED-4DB2-BD59-A6C34878D82A}">
                    <a16:rowId xmlns:a16="http://schemas.microsoft.com/office/drawing/2014/main" val="941584291"/>
                  </a:ext>
                </a:extLst>
              </a:tr>
            </a:tbl>
          </a:graphicData>
        </a:graphic>
      </p:graphicFrame>
      <p:sp>
        <p:nvSpPr>
          <p:cNvPr id="4" name="TextBox 3">
            <a:extLst>
              <a:ext uri="{FF2B5EF4-FFF2-40B4-BE49-F238E27FC236}">
                <a16:creationId xmlns:a16="http://schemas.microsoft.com/office/drawing/2014/main" id="{73A2B3E9-F6AF-47A1-9799-E5301EDF9AD4}"/>
              </a:ext>
            </a:extLst>
          </p:cNvPr>
          <p:cNvSpPr txBox="1"/>
          <p:nvPr/>
        </p:nvSpPr>
        <p:spPr>
          <a:xfrm>
            <a:off x="120502" y="4600353"/>
            <a:ext cx="8883179" cy="338554"/>
          </a:xfrm>
          <a:prstGeom prst="rect">
            <a:avLst/>
          </a:prstGeom>
          <a:noFill/>
        </p:spPr>
        <p:txBody>
          <a:bodyPr wrap="square" rtlCol="0">
            <a:spAutoFit/>
          </a:bodyPr>
          <a:lstStyle/>
          <a:p>
            <a:r>
              <a:rPr lang="en-GB" sz="1600" dirty="0"/>
              <a:t>There may be late responses.  If received, they will be added prior to the meeting</a:t>
            </a:r>
          </a:p>
        </p:txBody>
      </p:sp>
    </p:spTree>
    <p:extLst>
      <p:ext uri="{BB962C8B-B14F-4D97-AF65-F5344CB8AC3E}">
        <p14:creationId xmlns:p14="http://schemas.microsoft.com/office/powerpoint/2010/main" val="219985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90AE76-AEC0-4FB1-899E-2CC6EF255895}"/>
              </a:ext>
            </a:extLst>
          </p:cNvPr>
          <p:cNvSpPr txBox="1"/>
          <p:nvPr/>
        </p:nvSpPr>
        <p:spPr>
          <a:xfrm>
            <a:off x="197026" y="85513"/>
            <a:ext cx="8883179" cy="707886"/>
          </a:xfrm>
          <a:prstGeom prst="rect">
            <a:avLst/>
          </a:prstGeom>
          <a:noFill/>
        </p:spPr>
        <p:txBody>
          <a:bodyPr wrap="square" lIns="91440" tIns="45720" rIns="91440" bIns="45720" rtlCol="0" anchor="t">
            <a:spAutoFit/>
          </a:bodyPr>
          <a:lstStyle/>
          <a:p>
            <a:r>
              <a:rPr lang="en-US" sz="2000" b="1" dirty="0">
                <a:solidFill>
                  <a:schemeClr val="accent1"/>
                </a:solidFill>
              </a:rPr>
              <a:t>XRN5091 – Deferral of creation of Class change reads at transfer of ownership </a:t>
            </a:r>
          </a:p>
        </p:txBody>
      </p:sp>
      <p:graphicFrame>
        <p:nvGraphicFramePr>
          <p:cNvPr id="7" name="Table 6">
            <a:extLst>
              <a:ext uri="{FF2B5EF4-FFF2-40B4-BE49-F238E27FC236}">
                <a16:creationId xmlns:a16="http://schemas.microsoft.com/office/drawing/2014/main" id="{59F11301-F06E-448F-B0FA-1BEAB62BBB26}"/>
              </a:ext>
            </a:extLst>
          </p:cNvPr>
          <p:cNvGraphicFramePr>
            <a:graphicFrameLocks noGrp="1"/>
          </p:cNvGraphicFramePr>
          <p:nvPr>
            <p:extLst>
              <p:ext uri="{D42A27DB-BD31-4B8C-83A1-F6EECF244321}">
                <p14:modId xmlns:p14="http://schemas.microsoft.com/office/powerpoint/2010/main" val="2656652097"/>
              </p:ext>
            </p:extLst>
          </p:nvPr>
        </p:nvGraphicFramePr>
        <p:xfrm>
          <a:off x="120592" y="793399"/>
          <a:ext cx="8959613" cy="3610707"/>
        </p:xfrm>
        <a:graphic>
          <a:graphicData uri="http://schemas.openxmlformats.org/drawingml/2006/table">
            <a:tbl>
              <a:tblPr firstRow="1" firstCol="1" bandRow="1">
                <a:tableStyleId>{5940675A-B579-460E-94D1-54222C63F5DA}</a:tableStyleId>
              </a:tblPr>
              <a:tblGrid>
                <a:gridCol w="1774181">
                  <a:extLst>
                    <a:ext uri="{9D8B030D-6E8A-4147-A177-3AD203B41FA5}">
                      <a16:colId xmlns:a16="http://schemas.microsoft.com/office/drawing/2014/main" val="20001"/>
                    </a:ext>
                  </a:extLst>
                </a:gridCol>
                <a:gridCol w="975799">
                  <a:extLst>
                    <a:ext uri="{9D8B030D-6E8A-4147-A177-3AD203B41FA5}">
                      <a16:colId xmlns:a16="http://schemas.microsoft.com/office/drawing/2014/main" val="20006"/>
                    </a:ext>
                  </a:extLst>
                </a:gridCol>
                <a:gridCol w="709672">
                  <a:extLst>
                    <a:ext uri="{9D8B030D-6E8A-4147-A177-3AD203B41FA5}">
                      <a16:colId xmlns:a16="http://schemas.microsoft.com/office/drawing/2014/main" val="1990762972"/>
                    </a:ext>
                  </a:extLst>
                </a:gridCol>
                <a:gridCol w="536224">
                  <a:extLst>
                    <a:ext uri="{9D8B030D-6E8A-4147-A177-3AD203B41FA5}">
                      <a16:colId xmlns:a16="http://schemas.microsoft.com/office/drawing/2014/main" val="20007"/>
                    </a:ext>
                  </a:extLst>
                </a:gridCol>
                <a:gridCol w="539389">
                  <a:extLst>
                    <a:ext uri="{9D8B030D-6E8A-4147-A177-3AD203B41FA5}">
                      <a16:colId xmlns:a16="http://schemas.microsoft.com/office/drawing/2014/main" val="20008"/>
                    </a:ext>
                  </a:extLst>
                </a:gridCol>
                <a:gridCol w="4424348">
                  <a:extLst>
                    <a:ext uri="{9D8B030D-6E8A-4147-A177-3AD203B41FA5}">
                      <a16:colId xmlns:a16="http://schemas.microsoft.com/office/drawing/2014/main" val="20009"/>
                    </a:ext>
                  </a:extLst>
                </a:gridCol>
              </a:tblGrid>
              <a:tr h="228765">
                <a:tc gridSpan="6">
                  <a:txBody>
                    <a:bodyPr/>
                    <a:lstStyle/>
                    <a:p>
                      <a:pPr algn="l">
                        <a:lnSpc>
                          <a:spcPct val="115000"/>
                        </a:lnSpc>
                        <a:spcAft>
                          <a:spcPts val="0"/>
                        </a:spcAft>
                      </a:pPr>
                      <a:r>
                        <a:rPr lang="en-GB" sz="10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480387">
                <a:tc rowSpan="3">
                  <a:txBody>
                    <a:bodyPr/>
                    <a:lstStyle/>
                    <a:p>
                      <a:pPr>
                        <a:lnSpc>
                          <a:spcPct val="115000"/>
                        </a:lnSpc>
                        <a:spcAft>
                          <a:spcPts val="0"/>
                        </a:spcAft>
                      </a:pPr>
                      <a:endParaRPr lang="en-US" sz="12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Change Pack ref: </a:t>
                      </a:r>
                      <a:r>
                        <a:rPr lang="en-GB" sz="1100" kern="1200" dirty="0">
                          <a:solidFill>
                            <a:schemeClr val="tx1"/>
                          </a:solidFill>
                          <a:effectLst/>
                          <a:latin typeface="+mn-lt"/>
                          <a:ea typeface="+mn-ea"/>
                          <a:cs typeface="+mn-cs"/>
                        </a:rPr>
                        <a:t> </a:t>
                      </a:r>
                    </a:p>
                    <a:p>
                      <a:pPr>
                        <a:lnSpc>
                          <a:spcPct val="115000"/>
                        </a:lnSpc>
                        <a:spcAft>
                          <a:spcPts val="0"/>
                        </a:spcAft>
                      </a:pPr>
                      <a:r>
                        <a:rPr lang="en-GB" sz="1100" kern="1200" dirty="0">
                          <a:solidFill>
                            <a:schemeClr val="tx1"/>
                          </a:solidFill>
                          <a:effectLst/>
                          <a:latin typeface="+mn-lt"/>
                          <a:ea typeface="+mn-ea"/>
                          <a:cs typeface="+mn-cs"/>
                          <a:hlinkClick r:id="rId2"/>
                        </a:rPr>
                        <a:t>2808.3 - MT - PO </a:t>
                      </a:r>
                      <a:endParaRPr lang="en-GB" sz="1100" kern="1200" dirty="0">
                        <a:solidFill>
                          <a:schemeClr val="tx1"/>
                        </a:solidFill>
                        <a:effectLst/>
                        <a:latin typeface="+mn-lt"/>
                        <a:ea typeface="+mn-ea"/>
                        <a:cs typeface="+mn-cs"/>
                      </a:endParaRP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Release: </a:t>
                      </a:r>
                      <a:r>
                        <a:rPr lang="en-GB" sz="1100" b="0" kern="1200" dirty="0">
                          <a:solidFill>
                            <a:schemeClr val="tx1"/>
                          </a:solidFill>
                          <a:effectLst/>
                          <a:latin typeface="+mn-lt"/>
                          <a:ea typeface="+mn-ea"/>
                          <a:cs typeface="+mn-cs"/>
                        </a:rPr>
                        <a:t>November 21</a:t>
                      </a:r>
                    </a:p>
                    <a:p>
                      <a:pPr>
                        <a:lnSpc>
                          <a:spcPct val="115000"/>
                        </a:lnSpc>
                        <a:spcAft>
                          <a:spcPts val="0"/>
                        </a:spcAft>
                      </a:pPr>
                      <a:endParaRPr lang="en-GB" sz="1100" b="0" kern="1200" dirty="0">
                        <a:solidFill>
                          <a:schemeClr val="tx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Voting: </a:t>
                      </a:r>
                      <a:r>
                        <a:rPr lang="en-GB" sz="1100" b="0" kern="1200" dirty="0">
                          <a:solidFill>
                            <a:schemeClr val="tx1"/>
                          </a:solidFill>
                          <a:effectLst/>
                          <a:latin typeface="+mn-lt"/>
                          <a:ea typeface="+mn-ea"/>
                          <a:cs typeface="+mn-cs"/>
                        </a:rPr>
                        <a:t>Shipper</a:t>
                      </a:r>
                    </a:p>
                    <a:p>
                      <a:pPr>
                        <a:lnSpc>
                          <a:spcPct val="115000"/>
                        </a:lnSpc>
                        <a:spcAft>
                          <a:spcPts val="0"/>
                        </a:spcAft>
                      </a:pPr>
                      <a:endParaRPr lang="en-GB" sz="110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Funding: </a:t>
                      </a:r>
                      <a:r>
                        <a:rPr lang="en-GB" sz="1100" b="0" kern="1200" dirty="0">
                          <a:solidFill>
                            <a:schemeClr val="tx1"/>
                          </a:solidFill>
                          <a:effectLst/>
                          <a:latin typeface="+mn-lt"/>
                          <a:ea typeface="+mn-ea"/>
                          <a:cs typeface="+mn-cs"/>
                        </a:rPr>
                        <a:t>Reapportioned - 100% Shipper</a:t>
                      </a:r>
                    </a:p>
                    <a:p>
                      <a:pPr>
                        <a:lnSpc>
                          <a:spcPct val="115000"/>
                        </a:lnSpc>
                        <a:spcAft>
                          <a:spcPts val="0"/>
                        </a:spcAft>
                      </a:pPr>
                      <a:endParaRPr lang="en-GB" sz="1100" b="0" kern="1200" dirty="0">
                        <a:solidFill>
                          <a:schemeClr val="tx1"/>
                        </a:solidFill>
                        <a:effectLst/>
                        <a:latin typeface="+mn-lt"/>
                        <a:ea typeface="+mn-ea"/>
                        <a:cs typeface="+mn-cs"/>
                      </a:endParaRPr>
                    </a:p>
                    <a:p>
                      <a:pPr>
                        <a:lnSpc>
                          <a:spcPct val="115000"/>
                        </a:lnSpc>
                        <a:spcAft>
                          <a:spcPts val="0"/>
                        </a:spcAft>
                      </a:pPr>
                      <a:r>
                        <a:rPr lang="en-US" sz="1100" b="0" kern="1200" dirty="0">
                          <a:solidFill>
                            <a:schemeClr val="tx1"/>
                          </a:solidFill>
                          <a:effectLst/>
                          <a:latin typeface="+mn-lt"/>
                          <a:ea typeface="+mn-ea"/>
                          <a:cs typeface="+mn-cs"/>
                        </a:rPr>
                        <a:t>Service Area 5</a:t>
                      </a:r>
                    </a:p>
                    <a:p>
                      <a:pPr>
                        <a:lnSpc>
                          <a:spcPct val="115000"/>
                        </a:lnSpc>
                        <a:spcAft>
                          <a:spcPts val="0"/>
                        </a:spcAft>
                      </a:pPr>
                      <a:r>
                        <a:rPr lang="en-US" sz="1100" b="0" kern="1200" dirty="0">
                          <a:solidFill>
                            <a:schemeClr val="tx1"/>
                          </a:solidFill>
                          <a:effectLst/>
                          <a:latin typeface="+mn-lt"/>
                          <a:ea typeface="+mn-ea"/>
                          <a:cs typeface="+mn-cs"/>
                        </a:rPr>
                        <a:t>Metered Volume and Metered Quantity</a:t>
                      </a:r>
                      <a:endParaRPr lang="en-GB" sz="1100" b="0" kern="1200" dirty="0">
                        <a:solidFill>
                          <a:schemeClr val="tx1"/>
                        </a:solidFill>
                        <a:effectLst/>
                        <a:latin typeface="+mn-lt"/>
                        <a:ea typeface="+mn-ea"/>
                        <a:cs typeface="+mn-cs"/>
                      </a:endParaRPr>
                    </a:p>
                  </a:txBody>
                  <a:tcPr marL="59044" marR="59044" marT="0" marB="0">
                    <a:noFill/>
                  </a:tcPr>
                </a:tc>
                <a:tc gridSpan="4">
                  <a:txBody>
                    <a:bodyPr/>
                    <a:lstStyle/>
                    <a:p>
                      <a:pPr>
                        <a:lnSpc>
                          <a:spcPct val="115000"/>
                        </a:lnSpc>
                        <a:spcAft>
                          <a:spcPts val="0"/>
                        </a:spcAft>
                      </a:pPr>
                      <a:r>
                        <a:rPr lang="en-GB" sz="1000" kern="120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000" kern="120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29514">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1000" kern="1200">
                          <a:solidFill>
                            <a:schemeClr val="tx1"/>
                          </a:solidFill>
                          <a:effectLst/>
                          <a:latin typeface="+mn-lt"/>
                          <a:ea typeface="+mn-ea"/>
                          <a:cs typeface="+mn-cs"/>
                        </a:rPr>
                        <a:t>Defer </a:t>
                      </a:r>
                    </a:p>
                  </a:txBody>
                  <a:tcPr marL="6350" marR="6350" marT="6350" marB="0">
                    <a:solidFill>
                      <a:srgbClr val="FFBF00"/>
                    </a:solidFill>
                  </a:tcPr>
                </a:tc>
                <a:tc>
                  <a:txBody>
                    <a:bodyPr/>
                    <a:lstStyle/>
                    <a:p>
                      <a:pPr>
                        <a:lnSpc>
                          <a:spcPct val="115000"/>
                        </a:lnSpc>
                        <a:spcAft>
                          <a:spcPts val="0"/>
                        </a:spcAft>
                      </a:pPr>
                      <a:r>
                        <a:rPr lang="en-GB" sz="1000" kern="120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2672041">
                <a:tc vMerge="1">
                  <a:txBody>
                    <a:bodyPr/>
                    <a:lstStyle/>
                    <a:p>
                      <a:pPr>
                        <a:lnSpc>
                          <a:spcPct val="115000"/>
                        </a:lnSpc>
                        <a:spcAft>
                          <a:spcPts val="0"/>
                        </a:spcAft>
                      </a:pPr>
                      <a:endParaRPr lang="en-GB" sz="1050" kern="1200">
                        <a:solidFill>
                          <a:schemeClr val="tx1"/>
                        </a:solidFill>
                        <a:effectLst/>
                        <a:latin typeface="+mn-lt"/>
                        <a:ea typeface="+mn-ea"/>
                        <a:cs typeface="+mn-cs"/>
                      </a:endParaRPr>
                    </a:p>
                  </a:txBody>
                  <a:tcPr marL="59044" marR="59044" marT="0" marB="0"/>
                </a:tc>
                <a:tc>
                  <a:txBody>
                    <a:bodyPr/>
                    <a:lstStyle/>
                    <a:p>
                      <a:r>
                        <a:rPr lang="en-GB" sz="1100" dirty="0"/>
                        <a:t>Scottish Power</a:t>
                      </a:r>
                    </a:p>
                  </a:txBody>
                  <a:tcPr marL="6350" marR="6350" marT="6350" marB="0" anchor="ctr"/>
                </a:tc>
                <a:tc>
                  <a:txBody>
                    <a:bodyPr/>
                    <a:lstStyle/>
                    <a:p>
                      <a:pPr algn="ctr" fontAlgn="ctr"/>
                      <a:r>
                        <a:rPr lang="en-GB" sz="1100" kern="1200" dirty="0">
                          <a:solidFill>
                            <a:schemeClr val="tx1"/>
                          </a:solidFill>
                          <a:effectLst/>
                          <a:latin typeface="+mn-lt"/>
                          <a:ea typeface="+mn-ea"/>
                          <a:cs typeface="+mn-cs"/>
                        </a:rPr>
                        <a:t>Y</a:t>
                      </a:r>
                    </a:p>
                  </a:txBody>
                  <a:tcPr marL="6350" marR="6350" marT="6350" marB="0" anchor="ctr">
                    <a:noFill/>
                  </a:tcPr>
                </a:tc>
                <a:tc>
                  <a:txBody>
                    <a:bodyPr/>
                    <a:lstStyle/>
                    <a:p>
                      <a:pPr algn="ctr" fontAlgn="ctr"/>
                      <a:endParaRPr lang="en-GB" sz="11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100" kern="1200" dirty="0">
                        <a:solidFill>
                          <a:schemeClr val="tx1"/>
                        </a:solidFill>
                        <a:effectLst/>
                        <a:latin typeface="+mn-lt"/>
                        <a:ea typeface="+mn-ea"/>
                        <a:cs typeface="+mn-cs"/>
                      </a:endParaRPr>
                    </a:p>
                  </a:txBody>
                  <a:tcPr marL="59044" marR="59044" marT="0" marB="0" anchor="ctr"/>
                </a:tc>
                <a:tc>
                  <a:txBody>
                    <a:bodyPr/>
                    <a:lstStyle/>
                    <a:p>
                      <a:pPr algn="ctr" fontAlgn="ctr"/>
                      <a:endParaRPr lang="en-US" sz="1600" b="1" kern="1200" dirty="0">
                        <a:solidFill>
                          <a:schemeClr val="tx1"/>
                        </a:solidFill>
                        <a:effectLst/>
                        <a:latin typeface="+mn-lt"/>
                        <a:cs typeface="Arial"/>
                      </a:endParaRPr>
                    </a:p>
                  </a:txBody>
                  <a:tcPr marL="6350" marR="6350" marT="6350" marB="0" anchor="ctr"/>
                </a:tc>
                <a:extLst>
                  <a:ext uri="{0D108BD9-81ED-4DB2-BD59-A6C34878D82A}">
                    <a16:rowId xmlns:a16="http://schemas.microsoft.com/office/drawing/2014/main" val="941584291"/>
                  </a:ext>
                </a:extLst>
              </a:tr>
            </a:tbl>
          </a:graphicData>
        </a:graphic>
      </p:graphicFrame>
      <p:sp>
        <p:nvSpPr>
          <p:cNvPr id="4" name="TextBox 3">
            <a:extLst>
              <a:ext uri="{FF2B5EF4-FFF2-40B4-BE49-F238E27FC236}">
                <a16:creationId xmlns:a16="http://schemas.microsoft.com/office/drawing/2014/main" id="{0B6A6B78-D1E5-4830-967E-EFDAE8D864F9}"/>
              </a:ext>
            </a:extLst>
          </p:cNvPr>
          <p:cNvSpPr txBox="1"/>
          <p:nvPr/>
        </p:nvSpPr>
        <p:spPr>
          <a:xfrm>
            <a:off x="120502" y="4600353"/>
            <a:ext cx="8883179" cy="338554"/>
          </a:xfrm>
          <a:prstGeom prst="rect">
            <a:avLst/>
          </a:prstGeom>
          <a:noFill/>
        </p:spPr>
        <p:txBody>
          <a:bodyPr wrap="square" rtlCol="0">
            <a:spAutoFit/>
          </a:bodyPr>
          <a:lstStyle/>
          <a:p>
            <a:r>
              <a:rPr lang="en-GB" sz="1600" dirty="0"/>
              <a:t>There may be late responses.  If received, they will be added prior to the meeting</a:t>
            </a:r>
          </a:p>
        </p:txBody>
      </p:sp>
    </p:spTree>
    <p:extLst>
      <p:ext uri="{BB962C8B-B14F-4D97-AF65-F5344CB8AC3E}">
        <p14:creationId xmlns:p14="http://schemas.microsoft.com/office/powerpoint/2010/main" val="22607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A90AE76-AEC0-4FB1-899E-2CC6EF255895}"/>
              </a:ext>
            </a:extLst>
          </p:cNvPr>
          <p:cNvSpPr txBox="1"/>
          <p:nvPr/>
        </p:nvSpPr>
        <p:spPr>
          <a:xfrm>
            <a:off x="197026" y="85513"/>
            <a:ext cx="8883179" cy="707886"/>
          </a:xfrm>
          <a:prstGeom prst="rect">
            <a:avLst/>
          </a:prstGeom>
          <a:noFill/>
        </p:spPr>
        <p:txBody>
          <a:bodyPr wrap="square" lIns="91440" tIns="45720" rIns="91440" bIns="45720" rtlCol="0" anchor="t">
            <a:spAutoFit/>
          </a:bodyPr>
          <a:lstStyle/>
          <a:p>
            <a:r>
              <a:rPr lang="en-US" sz="2000" b="1" dirty="0">
                <a:solidFill>
                  <a:schemeClr val="accent1"/>
                </a:solidFill>
              </a:rPr>
              <a:t>XRN5180 - Inner Tolerance Validation for replacement reads and read insertions </a:t>
            </a:r>
          </a:p>
        </p:txBody>
      </p:sp>
      <p:graphicFrame>
        <p:nvGraphicFramePr>
          <p:cNvPr id="7" name="Table 6">
            <a:extLst>
              <a:ext uri="{FF2B5EF4-FFF2-40B4-BE49-F238E27FC236}">
                <a16:creationId xmlns:a16="http://schemas.microsoft.com/office/drawing/2014/main" id="{59F11301-F06E-448F-B0FA-1BEAB62BBB26}"/>
              </a:ext>
            </a:extLst>
          </p:cNvPr>
          <p:cNvGraphicFramePr>
            <a:graphicFrameLocks noGrp="1"/>
          </p:cNvGraphicFramePr>
          <p:nvPr>
            <p:extLst>
              <p:ext uri="{D42A27DB-BD31-4B8C-83A1-F6EECF244321}">
                <p14:modId xmlns:p14="http://schemas.microsoft.com/office/powerpoint/2010/main" val="2555692973"/>
              </p:ext>
            </p:extLst>
          </p:nvPr>
        </p:nvGraphicFramePr>
        <p:xfrm>
          <a:off x="120592" y="793399"/>
          <a:ext cx="8959613" cy="3611456"/>
        </p:xfrm>
        <a:graphic>
          <a:graphicData uri="http://schemas.openxmlformats.org/drawingml/2006/table">
            <a:tbl>
              <a:tblPr firstRow="1" firstCol="1" bandRow="1">
                <a:tableStyleId>{5940675A-B579-460E-94D1-54222C63F5DA}</a:tableStyleId>
              </a:tblPr>
              <a:tblGrid>
                <a:gridCol w="1774181">
                  <a:extLst>
                    <a:ext uri="{9D8B030D-6E8A-4147-A177-3AD203B41FA5}">
                      <a16:colId xmlns:a16="http://schemas.microsoft.com/office/drawing/2014/main" val="20001"/>
                    </a:ext>
                  </a:extLst>
                </a:gridCol>
                <a:gridCol w="975799">
                  <a:extLst>
                    <a:ext uri="{9D8B030D-6E8A-4147-A177-3AD203B41FA5}">
                      <a16:colId xmlns:a16="http://schemas.microsoft.com/office/drawing/2014/main" val="20006"/>
                    </a:ext>
                  </a:extLst>
                </a:gridCol>
                <a:gridCol w="709672">
                  <a:extLst>
                    <a:ext uri="{9D8B030D-6E8A-4147-A177-3AD203B41FA5}">
                      <a16:colId xmlns:a16="http://schemas.microsoft.com/office/drawing/2014/main" val="1990762972"/>
                    </a:ext>
                  </a:extLst>
                </a:gridCol>
                <a:gridCol w="536224">
                  <a:extLst>
                    <a:ext uri="{9D8B030D-6E8A-4147-A177-3AD203B41FA5}">
                      <a16:colId xmlns:a16="http://schemas.microsoft.com/office/drawing/2014/main" val="20007"/>
                    </a:ext>
                  </a:extLst>
                </a:gridCol>
                <a:gridCol w="539389">
                  <a:extLst>
                    <a:ext uri="{9D8B030D-6E8A-4147-A177-3AD203B41FA5}">
                      <a16:colId xmlns:a16="http://schemas.microsoft.com/office/drawing/2014/main" val="20008"/>
                    </a:ext>
                  </a:extLst>
                </a:gridCol>
                <a:gridCol w="4424348">
                  <a:extLst>
                    <a:ext uri="{9D8B030D-6E8A-4147-A177-3AD203B41FA5}">
                      <a16:colId xmlns:a16="http://schemas.microsoft.com/office/drawing/2014/main" val="20009"/>
                    </a:ext>
                  </a:extLst>
                </a:gridCol>
              </a:tblGrid>
              <a:tr h="229514">
                <a:tc gridSpan="6">
                  <a:txBody>
                    <a:bodyPr/>
                    <a:lstStyle/>
                    <a:p>
                      <a:pPr algn="l">
                        <a:lnSpc>
                          <a:spcPct val="115000"/>
                        </a:lnSpc>
                        <a:spcAft>
                          <a:spcPts val="0"/>
                        </a:spcAft>
                      </a:pPr>
                      <a:r>
                        <a:rPr lang="en-GB" sz="1000" kern="1200" dirty="0">
                          <a:solidFill>
                            <a:schemeClr val="tx1"/>
                          </a:solidFill>
                          <a:effectLst/>
                          <a:latin typeface="+mn-lt"/>
                          <a:ea typeface="+mn-ea"/>
                          <a:cs typeface="+mn-cs"/>
                        </a:rPr>
                        <a:t>Functional Changes</a:t>
                      </a:r>
                    </a:p>
                  </a:txBody>
                  <a:tcPr marL="59044" marR="59044" marT="0" marB="0">
                    <a:solidFill>
                      <a:schemeClr val="tx2">
                        <a:lumMod val="40000"/>
                        <a:lumOff val="60000"/>
                      </a:schemeClr>
                    </a:solidFill>
                  </a:tcPr>
                </a:tc>
                <a:tc hMerge="1">
                  <a:txBody>
                    <a:bodyPr/>
                    <a:lstStyle/>
                    <a:p>
                      <a:pPr>
                        <a:lnSpc>
                          <a:spcPct val="115000"/>
                        </a:lnSpc>
                        <a:spcAft>
                          <a:spcPts val="0"/>
                        </a:spcAft>
                      </a:pPr>
                      <a:endParaRPr lang="en-GB" sz="1000">
                        <a:effectLst/>
                        <a:latin typeface="Calibri"/>
                        <a:ea typeface="Calibri"/>
                        <a:cs typeface="Times New Roman"/>
                      </a:endParaRP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nSpc>
                          <a:spcPct val="115000"/>
                        </a:lnSpc>
                        <a:spcAft>
                          <a:spcPts val="0"/>
                        </a:spcAft>
                      </a:pPr>
                      <a:endParaRPr lang="en-GB" sz="800">
                        <a:effectLst/>
                        <a:latin typeface="Arial" panose="020B0604020202020204" pitchFamily="34" charset="0"/>
                        <a:ea typeface="Calibri"/>
                        <a:cs typeface="Arial" panose="020B0604020202020204" pitchFamily="34" charset="0"/>
                      </a:endParaRPr>
                    </a:p>
                  </a:txBody>
                  <a:tcPr marL="59044" marR="59044" marT="0" marB="0">
                    <a:solidFill>
                      <a:schemeClr val="accent4">
                        <a:lumMod val="40000"/>
                        <a:lumOff val="60000"/>
                      </a:schemeClr>
                    </a:solidFill>
                  </a:tcPr>
                </a:tc>
                <a:extLst>
                  <a:ext uri="{0D108BD9-81ED-4DB2-BD59-A6C34878D82A}">
                    <a16:rowId xmlns:a16="http://schemas.microsoft.com/office/drawing/2014/main" val="1781183799"/>
                  </a:ext>
                </a:extLst>
              </a:tr>
              <a:tr h="480387">
                <a:tc rowSpan="3">
                  <a:txBody>
                    <a:bodyPr/>
                    <a:lstStyle/>
                    <a:p>
                      <a:pPr>
                        <a:lnSpc>
                          <a:spcPct val="115000"/>
                        </a:lnSpc>
                        <a:spcAft>
                          <a:spcPts val="0"/>
                        </a:spcAft>
                      </a:pPr>
                      <a:endParaRPr lang="en-US" sz="1200" kern="1200" dirty="0">
                        <a:solidFill>
                          <a:schemeClr val="tx1"/>
                        </a:solidFill>
                        <a:effectLst/>
                        <a:latin typeface="+mn-lt"/>
                        <a:ea typeface="+mn-ea"/>
                        <a:cs typeface="+mn-cs"/>
                        <a:hlinkClick r:id="rId2"/>
                      </a:endParaRPr>
                    </a:p>
                    <a:p>
                      <a:pPr>
                        <a:lnSpc>
                          <a:spcPct val="115000"/>
                        </a:lnSpc>
                        <a:spcAft>
                          <a:spcPts val="0"/>
                        </a:spcAft>
                      </a:pPr>
                      <a:r>
                        <a:rPr lang="en-GB" sz="1100" b="1" kern="1200" dirty="0">
                          <a:solidFill>
                            <a:schemeClr val="tx1"/>
                          </a:solidFill>
                          <a:effectLst/>
                          <a:latin typeface="+mn-lt"/>
                          <a:ea typeface="+mn-ea"/>
                          <a:cs typeface="+mn-cs"/>
                        </a:rPr>
                        <a:t>Change Pack ref: </a:t>
                      </a:r>
                      <a:r>
                        <a:rPr lang="en-GB" sz="1100" kern="1200" dirty="0">
                          <a:solidFill>
                            <a:schemeClr val="tx1"/>
                          </a:solidFill>
                          <a:effectLst/>
                          <a:latin typeface="+mn-lt"/>
                          <a:ea typeface="+mn-ea"/>
                          <a:cs typeface="+mn-cs"/>
                          <a:hlinkClick r:id="rId2"/>
                        </a:rPr>
                        <a:t> </a:t>
                      </a:r>
                    </a:p>
                    <a:p>
                      <a:pPr>
                        <a:lnSpc>
                          <a:spcPct val="115000"/>
                        </a:lnSpc>
                        <a:spcAft>
                          <a:spcPts val="0"/>
                        </a:spcAft>
                      </a:pPr>
                      <a:r>
                        <a:rPr lang="en-GB" sz="1100" kern="1200" dirty="0">
                          <a:solidFill>
                            <a:schemeClr val="tx1"/>
                          </a:solidFill>
                          <a:effectLst/>
                          <a:latin typeface="+mn-lt"/>
                          <a:ea typeface="+mn-ea"/>
                          <a:cs typeface="+mn-cs"/>
                          <a:hlinkClick r:id="rId2"/>
                        </a:rPr>
                        <a:t>2808.4 - MT – PO</a:t>
                      </a:r>
                    </a:p>
                    <a:p>
                      <a:pPr>
                        <a:lnSpc>
                          <a:spcPct val="115000"/>
                        </a:lnSpc>
                        <a:spcAft>
                          <a:spcPts val="0"/>
                        </a:spcAft>
                      </a:pPr>
                      <a:endParaRPr lang="en-GB" sz="1100" kern="1200" dirty="0">
                        <a:solidFill>
                          <a:schemeClr val="tx1"/>
                        </a:solidFill>
                        <a:effectLst/>
                        <a:latin typeface="+mn-lt"/>
                        <a:ea typeface="+mn-ea"/>
                        <a:cs typeface="+mn-cs"/>
                        <a:hlinkClick r:id="rId2"/>
                      </a:endParaRPr>
                    </a:p>
                    <a:p>
                      <a:pPr>
                        <a:lnSpc>
                          <a:spcPct val="115000"/>
                        </a:lnSpc>
                        <a:spcAft>
                          <a:spcPts val="0"/>
                        </a:spcAft>
                      </a:pPr>
                      <a:r>
                        <a:rPr lang="en-GB" sz="1100" b="1" kern="1200" dirty="0">
                          <a:solidFill>
                            <a:schemeClr val="tx1"/>
                          </a:solidFill>
                          <a:effectLst/>
                          <a:latin typeface="+mn-lt"/>
                          <a:ea typeface="+mn-ea"/>
                          <a:cs typeface="+mn-cs"/>
                        </a:rPr>
                        <a:t>Release: </a:t>
                      </a:r>
                      <a:r>
                        <a:rPr lang="en-GB" sz="1100" b="0" kern="1200" dirty="0">
                          <a:solidFill>
                            <a:schemeClr val="tx1"/>
                          </a:solidFill>
                          <a:effectLst/>
                          <a:latin typeface="+mn-lt"/>
                          <a:ea typeface="+mn-ea"/>
                          <a:cs typeface="+mn-cs"/>
                        </a:rPr>
                        <a:t>November 21</a:t>
                      </a:r>
                    </a:p>
                    <a:p>
                      <a:pPr>
                        <a:lnSpc>
                          <a:spcPct val="115000"/>
                        </a:lnSpc>
                        <a:spcAft>
                          <a:spcPts val="0"/>
                        </a:spcAft>
                      </a:pPr>
                      <a:endParaRPr lang="en-GB" sz="1100" b="0" kern="1200" dirty="0">
                        <a:solidFill>
                          <a:schemeClr val="tx1"/>
                        </a:solidFill>
                        <a:effectLst/>
                        <a:latin typeface="+mn-lt"/>
                        <a:ea typeface="+mn-ea"/>
                        <a:cs typeface="+mn-cs"/>
                        <a:hlinkClick r:id="rId2"/>
                      </a:endParaRPr>
                    </a:p>
                    <a:p>
                      <a:pPr>
                        <a:lnSpc>
                          <a:spcPct val="115000"/>
                        </a:lnSpc>
                        <a:spcAft>
                          <a:spcPts val="0"/>
                        </a:spcAft>
                      </a:pPr>
                      <a:r>
                        <a:rPr lang="en-GB" sz="1100" b="1" kern="1200" dirty="0">
                          <a:solidFill>
                            <a:schemeClr val="tx1"/>
                          </a:solidFill>
                          <a:effectLst/>
                          <a:latin typeface="+mn-lt"/>
                          <a:ea typeface="+mn-ea"/>
                          <a:cs typeface="+mn-cs"/>
                        </a:rPr>
                        <a:t>Voting: </a:t>
                      </a:r>
                      <a:r>
                        <a:rPr lang="en-GB" sz="1100" b="0" kern="1200" dirty="0">
                          <a:solidFill>
                            <a:schemeClr val="tx1"/>
                          </a:solidFill>
                          <a:effectLst/>
                          <a:latin typeface="+mn-lt"/>
                          <a:ea typeface="+mn-ea"/>
                          <a:cs typeface="+mn-cs"/>
                        </a:rPr>
                        <a:t>Shipper</a:t>
                      </a:r>
                    </a:p>
                    <a:p>
                      <a:pPr>
                        <a:lnSpc>
                          <a:spcPct val="115000"/>
                        </a:lnSpc>
                        <a:spcAft>
                          <a:spcPts val="0"/>
                        </a:spcAft>
                      </a:pPr>
                      <a:endParaRPr lang="en-GB" sz="1100" b="0" kern="1200" dirty="0">
                        <a:solidFill>
                          <a:schemeClr val="tx1"/>
                        </a:solidFill>
                        <a:effectLst/>
                        <a:latin typeface="+mn-lt"/>
                        <a:ea typeface="+mn-ea"/>
                        <a:cs typeface="+mn-cs"/>
                      </a:endParaRPr>
                    </a:p>
                    <a:p>
                      <a:pPr>
                        <a:lnSpc>
                          <a:spcPct val="115000"/>
                        </a:lnSpc>
                        <a:spcAft>
                          <a:spcPts val="0"/>
                        </a:spcAft>
                      </a:pPr>
                      <a:r>
                        <a:rPr lang="en-GB" sz="1100" b="1" kern="1200" dirty="0">
                          <a:solidFill>
                            <a:schemeClr val="tx1"/>
                          </a:solidFill>
                          <a:effectLst/>
                          <a:latin typeface="+mn-lt"/>
                          <a:ea typeface="+mn-ea"/>
                          <a:cs typeface="+mn-cs"/>
                        </a:rPr>
                        <a:t>Funding: </a:t>
                      </a:r>
                      <a:r>
                        <a:rPr lang="en-GB" sz="1100" b="0" kern="1200" dirty="0">
                          <a:solidFill>
                            <a:schemeClr val="tx1"/>
                          </a:solidFill>
                          <a:effectLst/>
                          <a:latin typeface="+mn-lt"/>
                          <a:ea typeface="+mn-ea"/>
                          <a:cs typeface="+mn-cs"/>
                        </a:rPr>
                        <a:t>Reapportioned - 100% Shipper</a:t>
                      </a:r>
                    </a:p>
                    <a:p>
                      <a:pPr>
                        <a:lnSpc>
                          <a:spcPct val="115000"/>
                        </a:lnSpc>
                        <a:spcAft>
                          <a:spcPts val="0"/>
                        </a:spcAft>
                      </a:pPr>
                      <a:endParaRPr lang="en-GB" sz="1100" b="0" kern="1200" dirty="0">
                        <a:solidFill>
                          <a:schemeClr val="tx1"/>
                        </a:solidFill>
                        <a:effectLst/>
                        <a:latin typeface="+mn-lt"/>
                        <a:ea typeface="+mn-ea"/>
                        <a:cs typeface="+mn-cs"/>
                      </a:endParaRPr>
                    </a:p>
                    <a:p>
                      <a:pPr>
                        <a:lnSpc>
                          <a:spcPct val="115000"/>
                        </a:lnSpc>
                        <a:spcAft>
                          <a:spcPts val="0"/>
                        </a:spcAft>
                      </a:pPr>
                      <a:r>
                        <a:rPr lang="en-US" sz="1100" b="0" kern="1200" dirty="0">
                          <a:solidFill>
                            <a:schemeClr val="tx1"/>
                          </a:solidFill>
                          <a:effectLst/>
                          <a:latin typeface="+mn-lt"/>
                          <a:ea typeface="+mn-ea"/>
                          <a:cs typeface="+mn-cs"/>
                        </a:rPr>
                        <a:t>Service Area 5</a:t>
                      </a:r>
                    </a:p>
                    <a:p>
                      <a:pPr>
                        <a:lnSpc>
                          <a:spcPct val="115000"/>
                        </a:lnSpc>
                        <a:spcAft>
                          <a:spcPts val="0"/>
                        </a:spcAft>
                      </a:pPr>
                      <a:r>
                        <a:rPr lang="en-US" sz="1100" b="0" kern="1200" dirty="0">
                          <a:solidFill>
                            <a:schemeClr val="tx1"/>
                          </a:solidFill>
                          <a:effectLst/>
                          <a:latin typeface="+mn-lt"/>
                          <a:ea typeface="+mn-ea"/>
                          <a:cs typeface="+mn-cs"/>
                        </a:rPr>
                        <a:t>Metered Volume and Metered Quantity</a:t>
                      </a:r>
                      <a:endParaRPr lang="en-GB" sz="1100" b="0" kern="1200" dirty="0">
                        <a:solidFill>
                          <a:schemeClr val="tx1"/>
                        </a:solidFill>
                        <a:effectLst/>
                        <a:latin typeface="+mn-lt"/>
                        <a:ea typeface="+mn-ea"/>
                        <a:cs typeface="+mn-cs"/>
                      </a:endParaRPr>
                    </a:p>
                    <a:p>
                      <a:pPr>
                        <a:lnSpc>
                          <a:spcPct val="115000"/>
                        </a:lnSpc>
                        <a:spcAft>
                          <a:spcPts val="0"/>
                        </a:spcAft>
                      </a:pPr>
                      <a:endParaRPr lang="en-GB" sz="1100" b="1" kern="1200" dirty="0">
                        <a:solidFill>
                          <a:schemeClr val="tx1"/>
                        </a:solidFill>
                        <a:effectLst/>
                        <a:latin typeface="+mn-lt"/>
                        <a:ea typeface="+mn-ea"/>
                        <a:cs typeface="+mn-cs"/>
                      </a:endParaRPr>
                    </a:p>
                  </a:txBody>
                  <a:tcPr marL="59044" marR="59044" marT="0" marB="0">
                    <a:noFill/>
                  </a:tcPr>
                </a:tc>
                <a:tc gridSpan="4">
                  <a:txBody>
                    <a:bodyPr/>
                    <a:lstStyle/>
                    <a:p>
                      <a:pPr>
                        <a:lnSpc>
                          <a:spcPct val="115000"/>
                        </a:lnSpc>
                        <a:spcAft>
                          <a:spcPts val="0"/>
                        </a:spcAft>
                      </a:pPr>
                      <a:r>
                        <a:rPr lang="en-GB" sz="1000" kern="1200">
                          <a:solidFill>
                            <a:schemeClr val="tx1"/>
                          </a:solidFill>
                          <a:effectLst/>
                          <a:latin typeface="+mn-lt"/>
                          <a:ea typeface="+mn-ea"/>
                          <a:cs typeface="+mn-cs"/>
                        </a:rPr>
                        <a:t>Solution &amp; Implementation Summary outcome</a:t>
                      </a:r>
                    </a:p>
                  </a:txBody>
                  <a:tcPr marL="59044" marR="59044" marT="0" marB="0">
                    <a:solidFill>
                      <a:schemeClr val="accent4">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nSpc>
                          <a:spcPct val="115000"/>
                        </a:lnSpc>
                        <a:spcAft>
                          <a:spcPts val="0"/>
                        </a:spcAft>
                      </a:pPr>
                      <a:r>
                        <a:rPr lang="en-GB" sz="1000" kern="1200" dirty="0">
                          <a:solidFill>
                            <a:schemeClr val="tx1"/>
                          </a:solidFill>
                          <a:effectLst/>
                          <a:latin typeface="+mn-lt"/>
                          <a:ea typeface="+mn-ea"/>
                          <a:cs typeface="+mn-cs"/>
                        </a:rPr>
                        <a:t>Comments</a:t>
                      </a:r>
                    </a:p>
                  </a:txBody>
                  <a:tcPr marL="59044" marR="59044" marT="0" marB="0">
                    <a:solidFill>
                      <a:schemeClr val="accent4">
                        <a:lumMod val="40000"/>
                        <a:lumOff val="60000"/>
                      </a:schemeClr>
                    </a:solidFill>
                  </a:tcPr>
                </a:tc>
                <a:extLst>
                  <a:ext uri="{0D108BD9-81ED-4DB2-BD59-A6C34878D82A}">
                    <a16:rowId xmlns:a16="http://schemas.microsoft.com/office/drawing/2014/main" val="10000"/>
                  </a:ext>
                </a:extLst>
              </a:tr>
              <a:tr h="229514">
                <a:tc vMerge="1">
                  <a:txBody>
                    <a:bodyPr/>
                    <a:lstStyle/>
                    <a:p>
                      <a:endParaRPr lang="en-GB"/>
                    </a:p>
                  </a:txBody>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Organisation </a:t>
                      </a:r>
                    </a:p>
                  </a:txBody>
                  <a:tcPr marL="59044" marR="59044" marT="0" marB="0">
                    <a:solidFill>
                      <a:schemeClr val="accent4">
                        <a:lumMod val="40000"/>
                        <a:lumOff val="60000"/>
                      </a:schemeClr>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000" kern="1200">
                          <a:solidFill>
                            <a:schemeClr val="tx1"/>
                          </a:solidFill>
                          <a:effectLst/>
                          <a:latin typeface="+mn-lt"/>
                          <a:ea typeface="+mn-ea"/>
                          <a:cs typeface="+mn-cs"/>
                        </a:rPr>
                        <a:t>Approve</a:t>
                      </a:r>
                    </a:p>
                  </a:txBody>
                  <a:tcPr marL="59044" marR="59044" marT="0" marB="0">
                    <a:solidFill>
                      <a:srgbClr val="92D050"/>
                    </a:solidFill>
                  </a:tcPr>
                </a:tc>
                <a:tc>
                  <a:txBody>
                    <a:bodyPr/>
                    <a:lstStyle/>
                    <a:p>
                      <a:pPr algn="ctr" fontAlgn="ctr"/>
                      <a:r>
                        <a:rPr lang="en-GB" sz="1000" kern="1200">
                          <a:solidFill>
                            <a:schemeClr val="tx1"/>
                          </a:solidFill>
                          <a:effectLst/>
                          <a:latin typeface="+mn-lt"/>
                          <a:ea typeface="+mn-ea"/>
                          <a:cs typeface="+mn-cs"/>
                        </a:rPr>
                        <a:t>Defer </a:t>
                      </a:r>
                    </a:p>
                  </a:txBody>
                  <a:tcPr marL="6350" marR="6350" marT="6350" marB="0">
                    <a:solidFill>
                      <a:srgbClr val="FFBF00"/>
                    </a:solidFill>
                  </a:tcPr>
                </a:tc>
                <a:tc>
                  <a:txBody>
                    <a:bodyPr/>
                    <a:lstStyle/>
                    <a:p>
                      <a:pPr>
                        <a:lnSpc>
                          <a:spcPct val="115000"/>
                        </a:lnSpc>
                        <a:spcAft>
                          <a:spcPts val="0"/>
                        </a:spcAft>
                      </a:pPr>
                      <a:r>
                        <a:rPr lang="en-GB" sz="1000" kern="1200">
                          <a:solidFill>
                            <a:schemeClr val="tx1"/>
                          </a:solidFill>
                          <a:effectLst/>
                          <a:latin typeface="+mn-lt"/>
                          <a:ea typeface="+mn-ea"/>
                          <a:cs typeface="+mn-cs"/>
                        </a:rPr>
                        <a:t>Reject</a:t>
                      </a:r>
                    </a:p>
                  </a:txBody>
                  <a:tcPr marL="59044" marR="59044" marT="0" marB="0">
                    <a:solidFill>
                      <a:srgbClr val="FF0000"/>
                    </a:solidFill>
                  </a:tcPr>
                </a:tc>
                <a:tc vMerge="1">
                  <a:txBody>
                    <a:bodyPr/>
                    <a:lstStyle/>
                    <a:p>
                      <a:endParaRPr lang="en-GB"/>
                    </a:p>
                  </a:txBody>
                  <a:tcPr/>
                </a:tc>
                <a:extLst>
                  <a:ext uri="{0D108BD9-81ED-4DB2-BD59-A6C34878D82A}">
                    <a16:rowId xmlns:a16="http://schemas.microsoft.com/office/drawing/2014/main" val="10001"/>
                  </a:ext>
                </a:extLst>
              </a:tr>
              <a:tr h="2672041">
                <a:tc vMerge="1">
                  <a:txBody>
                    <a:bodyPr/>
                    <a:lstStyle/>
                    <a:p>
                      <a:pPr>
                        <a:lnSpc>
                          <a:spcPct val="115000"/>
                        </a:lnSpc>
                        <a:spcAft>
                          <a:spcPts val="0"/>
                        </a:spcAft>
                      </a:pPr>
                      <a:endParaRPr lang="en-GB" sz="1050" kern="1200">
                        <a:solidFill>
                          <a:schemeClr val="tx1"/>
                        </a:solidFill>
                        <a:effectLst/>
                        <a:latin typeface="+mn-lt"/>
                        <a:ea typeface="+mn-ea"/>
                        <a:cs typeface="+mn-cs"/>
                      </a:endParaRPr>
                    </a:p>
                  </a:txBody>
                  <a:tcPr marL="59044" marR="59044" marT="0" marB="0"/>
                </a:tc>
                <a:tc>
                  <a:txBody>
                    <a:bodyPr/>
                    <a:lstStyle/>
                    <a:p>
                      <a:r>
                        <a:rPr lang="en-GB" sz="1100" dirty="0"/>
                        <a:t>Scottish Power</a:t>
                      </a:r>
                    </a:p>
                  </a:txBody>
                  <a:tcPr marL="6350" marR="6350" marT="6350" marB="0" anchor="ctr"/>
                </a:tc>
                <a:tc>
                  <a:txBody>
                    <a:bodyPr/>
                    <a:lstStyle/>
                    <a:p>
                      <a:pPr algn="ctr" fontAlgn="ctr"/>
                      <a:r>
                        <a:rPr lang="en-GB" sz="1100" kern="1200" dirty="0">
                          <a:solidFill>
                            <a:schemeClr val="tx1"/>
                          </a:solidFill>
                          <a:effectLst/>
                          <a:latin typeface="+mn-lt"/>
                          <a:ea typeface="+mn-ea"/>
                          <a:cs typeface="+mn-cs"/>
                        </a:rPr>
                        <a:t>Y</a:t>
                      </a:r>
                    </a:p>
                  </a:txBody>
                  <a:tcPr marL="6350" marR="6350" marT="6350" marB="0" anchor="ctr">
                    <a:noFill/>
                  </a:tcPr>
                </a:tc>
                <a:tc>
                  <a:txBody>
                    <a:bodyPr/>
                    <a:lstStyle/>
                    <a:p>
                      <a:pPr algn="ctr" fontAlgn="ctr"/>
                      <a:endParaRPr lang="en-GB" sz="1100" kern="1200" dirty="0">
                        <a:solidFill>
                          <a:schemeClr val="tx1"/>
                        </a:solidFill>
                        <a:effectLst/>
                        <a:latin typeface="+mn-lt"/>
                        <a:ea typeface="+mn-ea"/>
                        <a:cs typeface="+mn-cs"/>
                      </a:endParaRPr>
                    </a:p>
                  </a:txBody>
                  <a:tcPr marL="6350" marR="6350" marT="6350" marB="0" anchor="ctr">
                    <a:noFill/>
                  </a:tcPr>
                </a:tc>
                <a:tc>
                  <a:txBody>
                    <a:bodyPr/>
                    <a:lstStyle/>
                    <a:p>
                      <a:pPr algn="ctr">
                        <a:lnSpc>
                          <a:spcPct val="115000"/>
                        </a:lnSpc>
                        <a:spcAft>
                          <a:spcPts val="0"/>
                        </a:spcAft>
                      </a:pPr>
                      <a:endParaRPr lang="en-GB" sz="1100" kern="1200" dirty="0">
                        <a:solidFill>
                          <a:schemeClr val="tx1"/>
                        </a:solidFill>
                        <a:effectLst/>
                        <a:latin typeface="+mn-lt"/>
                        <a:ea typeface="+mn-ea"/>
                        <a:cs typeface="+mn-cs"/>
                      </a:endParaRPr>
                    </a:p>
                  </a:txBody>
                  <a:tcPr marL="59044" marR="59044" marT="0" marB="0" anchor="ctr"/>
                </a:tc>
                <a:tc>
                  <a:txBody>
                    <a:bodyPr/>
                    <a:lstStyle/>
                    <a:p>
                      <a:pPr algn="ctr" fontAlgn="ctr"/>
                      <a:endParaRPr lang="en-US" sz="1600" b="1" kern="1200" dirty="0">
                        <a:solidFill>
                          <a:schemeClr val="tx1"/>
                        </a:solidFill>
                        <a:effectLst/>
                        <a:latin typeface="+mn-lt"/>
                        <a:cs typeface="Arial"/>
                      </a:endParaRPr>
                    </a:p>
                  </a:txBody>
                  <a:tcPr marL="6350" marR="6350" marT="6350" marB="0" anchor="ctr"/>
                </a:tc>
                <a:extLst>
                  <a:ext uri="{0D108BD9-81ED-4DB2-BD59-A6C34878D82A}">
                    <a16:rowId xmlns:a16="http://schemas.microsoft.com/office/drawing/2014/main" val="941584291"/>
                  </a:ext>
                </a:extLst>
              </a:tr>
            </a:tbl>
          </a:graphicData>
        </a:graphic>
      </p:graphicFrame>
      <p:sp>
        <p:nvSpPr>
          <p:cNvPr id="4" name="TextBox 3">
            <a:extLst>
              <a:ext uri="{FF2B5EF4-FFF2-40B4-BE49-F238E27FC236}">
                <a16:creationId xmlns:a16="http://schemas.microsoft.com/office/drawing/2014/main" id="{1E86DD15-1F2D-457C-83CE-89210A3F585C}"/>
              </a:ext>
            </a:extLst>
          </p:cNvPr>
          <p:cNvSpPr txBox="1"/>
          <p:nvPr/>
        </p:nvSpPr>
        <p:spPr>
          <a:xfrm>
            <a:off x="120502" y="4600353"/>
            <a:ext cx="8883179" cy="338554"/>
          </a:xfrm>
          <a:prstGeom prst="rect">
            <a:avLst/>
          </a:prstGeom>
          <a:noFill/>
        </p:spPr>
        <p:txBody>
          <a:bodyPr wrap="square" rtlCol="0">
            <a:spAutoFit/>
          </a:bodyPr>
          <a:lstStyle/>
          <a:p>
            <a:r>
              <a:rPr lang="en-GB" sz="1600" dirty="0"/>
              <a:t>There may be late responses.  If received, they will be added prior to the meeting</a:t>
            </a:r>
          </a:p>
        </p:txBody>
      </p:sp>
    </p:spTree>
    <p:extLst>
      <p:ext uri="{BB962C8B-B14F-4D97-AF65-F5344CB8AC3E}">
        <p14:creationId xmlns:p14="http://schemas.microsoft.com/office/powerpoint/2010/main" val="4149146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5ED8B-F8E3-4645-88DE-5C59FDCE37A7}"/>
              </a:ext>
            </a:extLst>
          </p:cNvPr>
          <p:cNvSpPr>
            <a:spLocks noGrp="1"/>
          </p:cNvSpPr>
          <p:nvPr>
            <p:ph type="title"/>
          </p:nvPr>
        </p:nvSpPr>
        <p:spPr/>
        <p:txBody>
          <a:bodyPr/>
          <a:lstStyle/>
          <a:p>
            <a:r>
              <a:rPr lang="en-GB" dirty="0"/>
              <a:t>AOB</a:t>
            </a:r>
          </a:p>
        </p:txBody>
      </p:sp>
      <p:sp>
        <p:nvSpPr>
          <p:cNvPr id="3" name="Content Placeholder 2">
            <a:extLst>
              <a:ext uri="{FF2B5EF4-FFF2-40B4-BE49-F238E27FC236}">
                <a16:creationId xmlns:a16="http://schemas.microsoft.com/office/drawing/2014/main" id="{3AB402BF-3F44-4923-8EDA-F699DDC127D3}"/>
              </a:ext>
            </a:extLst>
          </p:cNvPr>
          <p:cNvSpPr>
            <a:spLocks noGrp="1"/>
          </p:cNvSpPr>
          <p:nvPr>
            <p:ph idx="1"/>
          </p:nvPr>
        </p:nvSpPr>
        <p:spPr/>
        <p:txBody>
          <a:bodyPr/>
          <a:lstStyle/>
          <a:p>
            <a:r>
              <a:rPr lang="en-GB" dirty="0"/>
              <a:t>CSSC Risk Discussion</a:t>
            </a:r>
          </a:p>
        </p:txBody>
      </p:sp>
    </p:spTree>
    <p:extLst>
      <p:ext uri="{BB962C8B-B14F-4D97-AF65-F5344CB8AC3E}">
        <p14:creationId xmlns:p14="http://schemas.microsoft.com/office/powerpoint/2010/main" val="136302621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4" ma:contentTypeDescription="Create a new document." ma:contentTypeScope="" ma:versionID="33b8fecee8c4713a57430302bf85c5cc">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f5412dd98e0cafb03a0a30bd6733c8e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CAM" minOccurs="0"/>
                <xsd:element ref="ns2:Customer_x0020_Contracts_x0020_Lead" minOccurs="0"/>
                <xsd:element ref="ns2:Date_x0020_of_x0020_Meetings" minOccurs="0"/>
                <xsd:element ref="ns2:_x006a_hd3"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CAM" ma:index="12" nillable="true" ma:displayName="CAM" ma:format="Dropdown" ma:internalName="CAM">
      <xsd:simpleType>
        <xsd:restriction base="dms:Text">
          <xsd:maxLength value="255"/>
        </xsd:restriction>
      </xsd:simpleType>
    </xsd:element>
    <xsd:element name="Customer_x0020_Contracts_x0020_Lead" ma:index="13" nillable="true" ma:displayName="Customer Contracts Lead" ma:format="Dropdown" ma:internalName="Customer_x0020_Contracts_x0020_Lead">
      <xsd:simpleType>
        <xsd:restriction base="dms:Text">
          <xsd:maxLength value="255"/>
        </xsd:restriction>
      </xsd:simpleType>
    </xsd:element>
    <xsd:element name="Date_x0020_of_x0020_Meetings" ma:index="14" nillable="true" ma:displayName="Date of Meetings" ma:format="Dropdown" ma:internalName="Date_x0020_of_x0020_Meetings">
      <xsd:simpleType>
        <xsd:restriction base="dms:Text">
          <xsd:maxLength value="255"/>
        </xsd:restriction>
      </xsd:simpleType>
    </xsd:element>
    <xsd:element name="_x006a_hd3" ma:index="15" nillable="true" ma:displayName="Date of Meeting" ma:internalName="_x006a_hd3">
      <xsd:simpleType>
        <xsd:restriction base="dms:DateTim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CAM xmlns="5844fa40-a696-4ac9-bd38-c0330d295109" xsi:nil="true"/>
    <Date_x0020_of_x0020_Meetings xmlns="5844fa40-a696-4ac9-bd38-c0330d295109" xsi:nil="true"/>
    <_x006a_hd3 xmlns="5844fa40-a696-4ac9-bd38-c0330d295109" xsi:nil="true"/>
    <Customer_x0020_Contracts_x0020_Lead xmlns="5844fa40-a696-4ac9-bd38-c0330d295109" xsi:nil="true"/>
    <SharedWithUsers xmlns="c78a4dae-5fc0-4ed3-ad80-da51122ab114">
      <UserInfo>
        <DisplayName>Tony Klein</DisplayName>
        <AccountId>189</AccountId>
        <AccountType/>
      </UserInfo>
      <UserInfo>
        <DisplayName>Charan Singh</DisplayName>
        <AccountId>59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E24821-F629-4E24-AE94-13030549FCB6}">
  <ds:schemaRefs>
    <ds:schemaRef ds:uri="5844fa40-a696-4ac9-bd38-c0330d295109"/>
    <ds:schemaRef ds:uri="c78a4dae-5fc0-4ed3-ad80-da51122ab11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E966AA5-3D01-4B81-BAE0-8020A2E16EFF}">
  <ds:schemaRefs>
    <ds:schemaRef ds:uri="http://purl.org/dc/terms/"/>
    <ds:schemaRef ds:uri="http://schemas.openxmlformats.org/package/2006/metadata/core-properties"/>
    <ds:schemaRef ds:uri="http://purl.org/dc/elements/1.1/"/>
    <ds:schemaRef ds:uri="http://schemas.microsoft.com/office/2006/documentManagement/types"/>
    <ds:schemaRef ds:uri="http://www.w3.org/XML/1998/namespace"/>
    <ds:schemaRef ds:uri="http://schemas.microsoft.com/office/infopath/2007/PartnerControls"/>
    <ds:schemaRef ds:uri="c78a4dae-5fc0-4ed3-ad80-da51122ab114"/>
    <ds:schemaRef ds:uri="5844fa40-a696-4ac9-bd38-c0330d295109"/>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915</TotalTime>
  <Words>522</Words>
  <Application>Microsoft Office PowerPoint</Application>
  <PresentationFormat>On-screen Show (16:9)</PresentationFormat>
  <Paragraphs>110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Extraordinary Change Management Committee</vt:lpstr>
      <vt:lpstr>Design Change Pack </vt:lpstr>
      <vt:lpstr>PowerPoint Presentation</vt:lpstr>
      <vt:lpstr>PowerPoint Presentation</vt:lpstr>
      <vt:lpstr>PowerPoint Presentation</vt:lpstr>
      <vt:lpstr>PowerPoint Presentation</vt:lpstr>
      <vt:lpstr>AOB</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8</cp:revision>
  <dcterms:created xsi:type="dcterms:W3CDTF">2018-09-02T17:12:15Z</dcterms:created>
  <dcterms:modified xsi:type="dcterms:W3CDTF">2021-04-27T16:16:42Z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0x0101002A9D4E94D94ABB48A35A572EF9A60258</vt:lpwstr>
  </property>
</Properties>
</file>