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5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7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8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  <p:sldMasterId id="2147484063" r:id="rId5"/>
    <p:sldMasterId id="2147484070" r:id="rId6"/>
    <p:sldMasterId id="2147484079" r:id="rId7"/>
    <p:sldMasterId id="2147484086" r:id="rId8"/>
    <p:sldMasterId id="2147484092" r:id="rId9"/>
    <p:sldMasterId id="2147484096" r:id="rId10"/>
    <p:sldMasterId id="2147484111" r:id="rId11"/>
    <p:sldMasterId id="2147484132" r:id="rId12"/>
  </p:sldMasterIdLst>
  <p:notesMasterIdLst>
    <p:notesMasterId r:id="rId18"/>
  </p:notesMasterIdLst>
  <p:handoutMasterIdLst>
    <p:handoutMasterId r:id="rId19"/>
  </p:handoutMasterIdLst>
  <p:sldIdLst>
    <p:sldId id="436" r:id="rId13"/>
    <p:sldId id="895" r:id="rId14"/>
    <p:sldId id="896" r:id="rId15"/>
    <p:sldId id="894" r:id="rId16"/>
    <p:sldId id="897" r:id="rId17"/>
  </p:sldIdLst>
  <p:sldSz cx="9144000" cy="5143500" type="screen16x9"/>
  <p:notesSz cx="6724650" cy="987425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10">
          <p15:clr>
            <a:srgbClr val="A4A3A4"/>
          </p15:clr>
        </p15:guide>
        <p15:guide id="4" pos="2118">
          <p15:clr>
            <a:srgbClr val="A4A3A4"/>
          </p15:clr>
        </p15:guide>
        <p15:guide id="5" orient="horz" pos="3377">
          <p15:clr>
            <a:srgbClr val="A4A3A4"/>
          </p15:clr>
        </p15:guide>
        <p15:guide id="6" orient="horz" pos="3358">
          <p15:clr>
            <a:srgbClr val="A4A3A4"/>
          </p15:clr>
        </p15:guide>
        <p15:guide id="7" pos="2099">
          <p15:clr>
            <a:srgbClr val="A4A3A4"/>
          </p15:clr>
        </p15:guide>
        <p15:guide id="8" pos="207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ther authors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1E1"/>
    <a:srgbClr val="E8EAF1"/>
    <a:srgbClr val="3E5AA8"/>
    <a:srgbClr val="0BF916"/>
    <a:srgbClr val="1D3E61"/>
    <a:srgbClr val="D2232A"/>
    <a:srgbClr val="FFFFFF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F17FE2-CE0F-491B-99DE-3740357A2736}" v="32" dt="2022-07-21T09:33:00.3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44" autoAdjust="0"/>
    <p:restoredTop sz="99822" autoAdjust="0"/>
  </p:normalViewPr>
  <p:slideViewPr>
    <p:cSldViewPr snapToObjects="1">
      <p:cViewPr varScale="1">
        <p:scale>
          <a:sx n="88" d="100"/>
          <a:sy n="88" d="100"/>
        </p:scale>
        <p:origin x="648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43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  <p:guide orient="horz" pos="3110"/>
        <p:guide pos="2118"/>
        <p:guide orient="horz" pos="3377"/>
        <p:guide orient="horz" pos="3358"/>
        <p:guide pos="2099"/>
        <p:guide pos="207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1.xml"/><Relationship Id="rId18" Type="http://schemas.openxmlformats.org/officeDocument/2006/relationships/notesMaster" Target="notesMasters/notesMaster1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5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4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Orsler" userId="0fe27abf-47b1-4035-89e4-039935425a3c" providerId="ADAL" clId="{83F17FE2-CE0F-491B-99DE-3740357A2736}"/>
    <pc:docChg chg="undo custSel addSld modSld">
      <pc:chgData name="Paul Orsler" userId="0fe27abf-47b1-4035-89e4-039935425a3c" providerId="ADAL" clId="{83F17FE2-CE0F-491B-99DE-3740357A2736}" dt="2022-07-21T09:34:26.644" v="1496" actId="207"/>
      <pc:docMkLst>
        <pc:docMk/>
      </pc:docMkLst>
      <pc:sldChg chg="addSp delSp modSp mod">
        <pc:chgData name="Paul Orsler" userId="0fe27abf-47b1-4035-89e4-039935425a3c" providerId="ADAL" clId="{83F17FE2-CE0F-491B-99DE-3740357A2736}" dt="2022-07-21T09:33:15.589" v="1495" actId="14100"/>
        <pc:sldMkLst>
          <pc:docMk/>
          <pc:sldMk cId="2487947500" sldId="436"/>
        </pc:sldMkLst>
        <pc:spChg chg="mod">
          <ac:chgData name="Paul Orsler" userId="0fe27abf-47b1-4035-89e4-039935425a3c" providerId="ADAL" clId="{83F17FE2-CE0F-491B-99DE-3740357A2736}" dt="2022-07-21T09:16:17.451" v="1368" actId="1076"/>
          <ac:spMkLst>
            <pc:docMk/>
            <pc:sldMk cId="2487947500" sldId="436"/>
            <ac:spMk id="2" creationId="{3BBF64D1-DD4B-479C-8274-060EA4CFB223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3" creationId="{00000000-0000-0000-0000-000000000000}"/>
          </ac:spMkLst>
        </pc:spChg>
        <pc:spChg chg="mod">
          <ac:chgData name="Paul Orsler" userId="0fe27abf-47b1-4035-89e4-039935425a3c" providerId="ADAL" clId="{83F17FE2-CE0F-491B-99DE-3740357A2736}" dt="2022-07-21T09:17:54.534" v="1489" actId="6549"/>
          <ac:spMkLst>
            <pc:docMk/>
            <pc:sldMk cId="2487947500" sldId="436"/>
            <ac:spMk id="4" creationId="{00000000-0000-0000-0000-000000000000}"/>
          </ac:spMkLst>
        </pc:spChg>
        <pc:spChg chg="add mod">
          <ac:chgData name="Paul Orsler" userId="0fe27abf-47b1-4035-89e4-039935425a3c" providerId="ADAL" clId="{83F17FE2-CE0F-491B-99DE-3740357A2736}" dt="2022-07-21T09:16:30.907" v="1370" actId="164"/>
          <ac:spMkLst>
            <pc:docMk/>
            <pc:sldMk cId="2487947500" sldId="436"/>
            <ac:spMk id="5" creationId="{51B8C1C9-68D5-4122-BBBF-2CF9BB5E367C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7" creationId="{00000000-0000-0000-0000-000000000000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11" creationId="{00000000-0000-0000-0000-000000000000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12" creationId="{00000000-0000-0000-0000-000000000000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13" creationId="{00000000-0000-0000-0000-000000000000}"/>
          </ac:spMkLst>
        </pc:spChg>
        <pc:spChg chg="mod">
          <ac:chgData name="Paul Orsler" userId="0fe27abf-47b1-4035-89e4-039935425a3c" providerId="ADAL" clId="{83F17FE2-CE0F-491B-99DE-3740357A2736}" dt="2022-07-21T09:17:33.692" v="1475" actId="14100"/>
          <ac:spMkLst>
            <pc:docMk/>
            <pc:sldMk cId="2487947500" sldId="436"/>
            <ac:spMk id="18" creationId="{00000000-0000-0000-0000-000000000000}"/>
          </ac:spMkLst>
        </pc:spChg>
        <pc:spChg chg="mod">
          <ac:chgData name="Paul Orsler" userId="0fe27abf-47b1-4035-89e4-039935425a3c" providerId="ADAL" clId="{83F17FE2-CE0F-491B-99DE-3740357A2736}" dt="2022-07-21T09:33:13.605" v="1494" actId="14100"/>
          <ac:spMkLst>
            <pc:docMk/>
            <pc:sldMk cId="2487947500" sldId="436"/>
            <ac:spMk id="19" creationId="{00000000-0000-0000-0000-000000000000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22" creationId="{00000000-0000-0000-0000-000000000000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23" creationId="{00000000-0000-0000-0000-000000000000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26" creationId="{C7A0A5D6-667D-460C-BCF1-EB2CE7D08F82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27" creationId="{F6001821-F700-42DD-973D-87D5D2CBD121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28" creationId="{20D43EEC-3C10-43E6-A59E-E143C7A91D0D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29" creationId="{15BC15D2-D52D-48A2-838C-4127EDAEADCF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30" creationId="{05A1C9E8-8C8A-46F4-B57B-BD6180523A23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31" creationId="{33F002EC-5AA5-46E7-B224-E9C7195C979E}"/>
          </ac:spMkLst>
        </pc:spChg>
        <pc:spChg chg="add 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32" creationId="{AF99C081-C3C8-4349-BB55-E666651D5B6A}"/>
          </ac:spMkLst>
        </pc:spChg>
        <pc:spChg chg="mod">
          <ac:chgData name="Paul Orsler" userId="0fe27abf-47b1-4035-89e4-039935425a3c" providerId="ADAL" clId="{83F17FE2-CE0F-491B-99DE-3740357A2736}" dt="2022-07-21T09:33:15.589" v="1495" actId="14100"/>
          <ac:spMkLst>
            <pc:docMk/>
            <pc:sldMk cId="2487947500" sldId="436"/>
            <ac:spMk id="33" creationId="{83274BE7-61E1-4568-968F-979C6072B760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34" creationId="{67DA88DD-35C1-4E18-9DF1-8EA920E32B0E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35" creationId="{C5247335-3FAC-4E3B-96D4-A99B68275217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36" creationId="{5481A8D3-7AA6-4B78-88B7-10DC0EA4E06F}"/>
          </ac:spMkLst>
        </pc:spChg>
        <pc:spChg chg="mod">
          <ac:chgData name="Paul Orsler" userId="0fe27abf-47b1-4035-89e4-039935425a3c" providerId="ADAL" clId="{83F17FE2-CE0F-491B-99DE-3740357A2736}" dt="2022-07-21T09:16:13.541" v="1367" actId="164"/>
          <ac:spMkLst>
            <pc:docMk/>
            <pc:sldMk cId="2487947500" sldId="436"/>
            <ac:spMk id="37" creationId="{8D7BF648-C6EF-4057-B696-D2A8C691D910}"/>
          </ac:spMkLst>
        </pc:spChg>
        <pc:spChg chg="mod">
          <ac:chgData name="Paul Orsler" userId="0fe27abf-47b1-4035-89e4-039935425a3c" providerId="ADAL" clId="{83F17FE2-CE0F-491B-99DE-3740357A2736}" dt="2022-07-21T09:16:30.907" v="1370" actId="164"/>
          <ac:spMkLst>
            <pc:docMk/>
            <pc:sldMk cId="2487947500" sldId="436"/>
            <ac:spMk id="38" creationId="{CC1537F1-BD3A-463C-9E1A-F5AE2835A0B4}"/>
          </ac:spMkLst>
        </pc:spChg>
        <pc:spChg chg="add mod">
          <ac:chgData name="Paul Orsler" userId="0fe27abf-47b1-4035-89e4-039935425a3c" providerId="ADAL" clId="{83F17FE2-CE0F-491B-99DE-3740357A2736}" dt="2022-07-21T09:16:30.907" v="1370" actId="164"/>
          <ac:spMkLst>
            <pc:docMk/>
            <pc:sldMk cId="2487947500" sldId="436"/>
            <ac:spMk id="39" creationId="{FFB2F77C-DBB2-4E1B-8CBB-8E76E585AC92}"/>
          </ac:spMkLst>
        </pc:spChg>
        <pc:grpChg chg="add mod">
          <ac:chgData name="Paul Orsler" userId="0fe27abf-47b1-4035-89e4-039935425a3c" providerId="ADAL" clId="{83F17FE2-CE0F-491B-99DE-3740357A2736}" dt="2022-07-21T09:16:21.836" v="1369" actId="1076"/>
          <ac:grpSpMkLst>
            <pc:docMk/>
            <pc:sldMk cId="2487947500" sldId="436"/>
            <ac:grpSpMk id="6" creationId="{9C3B95EE-A6E7-49AF-9FEF-CF37768AB3FD}"/>
          </ac:grpSpMkLst>
        </pc:grpChg>
        <pc:grpChg chg="add mod">
          <ac:chgData name="Paul Orsler" userId="0fe27abf-47b1-4035-89e4-039935425a3c" providerId="ADAL" clId="{83F17FE2-CE0F-491B-99DE-3740357A2736}" dt="2022-07-21T09:16:34.747" v="1371" actId="1076"/>
          <ac:grpSpMkLst>
            <pc:docMk/>
            <pc:sldMk cId="2487947500" sldId="436"/>
            <ac:grpSpMk id="8" creationId="{920E6F46-7EF3-41C5-A90C-CA05722EC5B9}"/>
          </ac:grpSpMkLst>
        </pc:grpChg>
        <pc:cxnChg chg="mod">
          <ac:chgData name="Paul Orsler" userId="0fe27abf-47b1-4035-89e4-039935425a3c" providerId="ADAL" clId="{83F17FE2-CE0F-491B-99DE-3740357A2736}" dt="2022-07-21T09:33:11.424" v="1493" actId="14100"/>
          <ac:cxnSpMkLst>
            <pc:docMk/>
            <pc:sldMk cId="2487947500" sldId="436"/>
            <ac:cxnSpMk id="10" creationId="{00000000-0000-0000-0000-000000000000}"/>
          </ac:cxnSpMkLst>
        </pc:cxnChg>
        <pc:cxnChg chg="del">
          <ac:chgData name="Paul Orsler" userId="0fe27abf-47b1-4035-89e4-039935425a3c" providerId="ADAL" clId="{83F17FE2-CE0F-491B-99DE-3740357A2736}" dt="2022-07-21T08:30:03.216" v="239" actId="478"/>
          <ac:cxnSpMkLst>
            <pc:docMk/>
            <pc:sldMk cId="2487947500" sldId="436"/>
            <ac:cxnSpMk id="15" creationId="{00000000-0000-0000-0000-000000000000}"/>
          </ac:cxnSpMkLst>
        </pc:cxnChg>
      </pc:sldChg>
      <pc:sldChg chg="addSp modSp mod">
        <pc:chgData name="Paul Orsler" userId="0fe27abf-47b1-4035-89e4-039935425a3c" providerId="ADAL" clId="{83F17FE2-CE0F-491B-99DE-3740357A2736}" dt="2022-07-21T09:32:55.310" v="1491"/>
        <pc:sldMkLst>
          <pc:docMk/>
          <pc:sldMk cId="3464951408" sldId="894"/>
        </pc:sldMkLst>
        <pc:spChg chg="add mod">
          <ac:chgData name="Paul Orsler" userId="0fe27abf-47b1-4035-89e4-039935425a3c" providerId="ADAL" clId="{83F17FE2-CE0F-491B-99DE-3740357A2736}" dt="2022-07-21T09:32:55.310" v="1491"/>
          <ac:spMkLst>
            <pc:docMk/>
            <pc:sldMk cId="3464951408" sldId="894"/>
            <ac:spMk id="6" creationId="{E5A1EB9A-A16C-41F4-9CC1-59B581B4AE9F}"/>
          </ac:spMkLst>
        </pc:spChg>
        <pc:graphicFrameChg chg="mod modGraphic">
          <ac:chgData name="Paul Orsler" userId="0fe27abf-47b1-4035-89e4-039935425a3c" providerId="ADAL" clId="{83F17FE2-CE0F-491B-99DE-3740357A2736}" dt="2022-07-21T09:08:09.514" v="1318" actId="21"/>
          <ac:graphicFrameMkLst>
            <pc:docMk/>
            <pc:sldMk cId="3464951408" sldId="894"/>
            <ac:graphicFrameMk id="4" creationId="{1B738D59-151C-45B1-B664-B9E1132CA4D9}"/>
          </ac:graphicFrameMkLst>
        </pc:graphicFrameChg>
      </pc:sldChg>
      <pc:sldChg chg="modSp mod">
        <pc:chgData name="Paul Orsler" userId="0fe27abf-47b1-4035-89e4-039935425a3c" providerId="ADAL" clId="{83F17FE2-CE0F-491B-99DE-3740357A2736}" dt="2022-07-21T08:47:20.729" v="878" actId="14100"/>
        <pc:sldMkLst>
          <pc:docMk/>
          <pc:sldMk cId="2203838732" sldId="895"/>
        </pc:sldMkLst>
        <pc:spChg chg="mod">
          <ac:chgData name="Paul Orsler" userId="0fe27abf-47b1-4035-89e4-039935425a3c" providerId="ADAL" clId="{83F17FE2-CE0F-491B-99DE-3740357A2736}" dt="2022-07-21T08:47:20.729" v="878" actId="14100"/>
          <ac:spMkLst>
            <pc:docMk/>
            <pc:sldMk cId="2203838732" sldId="895"/>
            <ac:spMk id="2" creationId="{1F6F0ABA-0709-4BA4-83D5-0CA40ABAEBC5}"/>
          </ac:spMkLst>
        </pc:spChg>
        <pc:spChg chg="mod">
          <ac:chgData name="Paul Orsler" userId="0fe27abf-47b1-4035-89e4-039935425a3c" providerId="ADAL" clId="{83F17FE2-CE0F-491B-99DE-3740357A2736}" dt="2022-07-21T08:19:35.461" v="92" actId="20577"/>
          <ac:spMkLst>
            <pc:docMk/>
            <pc:sldMk cId="2203838732" sldId="895"/>
            <ac:spMk id="6" creationId="{D23BD6DB-C28D-4BA4-B4CD-041738D10EAB}"/>
          </ac:spMkLst>
        </pc:spChg>
        <pc:graphicFrameChg chg="mod modGraphic">
          <ac:chgData name="Paul Orsler" userId="0fe27abf-47b1-4035-89e4-039935425a3c" providerId="ADAL" clId="{83F17FE2-CE0F-491B-99DE-3740357A2736}" dt="2022-07-21T08:29:33.852" v="236" actId="1076"/>
          <ac:graphicFrameMkLst>
            <pc:docMk/>
            <pc:sldMk cId="2203838732" sldId="895"/>
            <ac:graphicFrameMk id="8" creationId="{8C46C2EE-3DF3-DBC1-A6D5-D53AF4791702}"/>
          </ac:graphicFrameMkLst>
        </pc:graphicFrameChg>
      </pc:sldChg>
      <pc:sldChg chg="addSp modSp">
        <pc:chgData name="Paul Orsler" userId="0fe27abf-47b1-4035-89e4-039935425a3c" providerId="ADAL" clId="{83F17FE2-CE0F-491B-99DE-3740357A2736}" dt="2022-07-21T09:32:51.064" v="1490"/>
        <pc:sldMkLst>
          <pc:docMk/>
          <pc:sldMk cId="3894273726" sldId="896"/>
        </pc:sldMkLst>
        <pc:spChg chg="add mod">
          <ac:chgData name="Paul Orsler" userId="0fe27abf-47b1-4035-89e4-039935425a3c" providerId="ADAL" clId="{83F17FE2-CE0F-491B-99DE-3740357A2736}" dt="2022-07-21T09:32:51.064" v="1490"/>
          <ac:spMkLst>
            <pc:docMk/>
            <pc:sldMk cId="3894273726" sldId="896"/>
            <ac:spMk id="4" creationId="{EB537A57-A17E-4515-BCBF-68CDC41D0B4F}"/>
          </ac:spMkLst>
        </pc:spChg>
      </pc:sldChg>
      <pc:sldChg chg="addSp delSp modSp new mod">
        <pc:chgData name="Paul Orsler" userId="0fe27abf-47b1-4035-89e4-039935425a3c" providerId="ADAL" clId="{83F17FE2-CE0F-491B-99DE-3740357A2736}" dt="2022-07-21T09:34:26.644" v="1496" actId="207"/>
        <pc:sldMkLst>
          <pc:docMk/>
          <pc:sldMk cId="2756962309" sldId="897"/>
        </pc:sldMkLst>
        <pc:spChg chg="del">
          <ac:chgData name="Paul Orsler" userId="0fe27abf-47b1-4035-89e4-039935425a3c" providerId="ADAL" clId="{83F17FE2-CE0F-491B-99DE-3740357A2736}" dt="2022-07-21T09:11:27.202" v="1340" actId="478"/>
          <ac:spMkLst>
            <pc:docMk/>
            <pc:sldMk cId="2756962309" sldId="897"/>
            <ac:spMk id="2" creationId="{CE3E016A-A18F-4F5D-8E07-F751CA0B800C}"/>
          </ac:spMkLst>
        </pc:spChg>
        <pc:spChg chg="del">
          <ac:chgData name="Paul Orsler" userId="0fe27abf-47b1-4035-89e4-039935425a3c" providerId="ADAL" clId="{83F17FE2-CE0F-491B-99DE-3740357A2736}" dt="2022-07-21T09:08:16.315" v="1320" actId="478"/>
          <ac:spMkLst>
            <pc:docMk/>
            <pc:sldMk cId="2756962309" sldId="897"/>
            <ac:spMk id="3" creationId="{43A06DAD-D544-4EBC-809B-1550534CD069}"/>
          </ac:spMkLst>
        </pc:spChg>
        <pc:spChg chg="add mod">
          <ac:chgData name="Paul Orsler" userId="0fe27abf-47b1-4035-89e4-039935425a3c" providerId="ADAL" clId="{83F17FE2-CE0F-491B-99DE-3740357A2736}" dt="2022-07-21T09:11:38.263" v="1364" actId="20577"/>
          <ac:spMkLst>
            <pc:docMk/>
            <pc:sldMk cId="2756962309" sldId="897"/>
            <ac:spMk id="6" creationId="{EB9EF6E1-5529-4E9E-B15E-221F191B755F}"/>
          </ac:spMkLst>
        </pc:spChg>
        <pc:spChg chg="add mod">
          <ac:chgData name="Paul Orsler" userId="0fe27abf-47b1-4035-89e4-039935425a3c" providerId="ADAL" clId="{83F17FE2-CE0F-491B-99DE-3740357A2736}" dt="2022-07-21T09:33:00.369" v="1492"/>
          <ac:spMkLst>
            <pc:docMk/>
            <pc:sldMk cId="2756962309" sldId="897"/>
            <ac:spMk id="7" creationId="{F1470BA3-34B7-4DDA-A98C-1AB94A1BB3EA}"/>
          </ac:spMkLst>
        </pc:spChg>
        <pc:graphicFrameChg chg="add del mod">
          <ac:chgData name="Paul Orsler" userId="0fe27abf-47b1-4035-89e4-039935425a3c" providerId="ADAL" clId="{83F17FE2-CE0F-491B-99DE-3740357A2736}" dt="2022-07-21T09:08:29.197" v="1324"/>
          <ac:graphicFrameMkLst>
            <pc:docMk/>
            <pc:sldMk cId="2756962309" sldId="897"/>
            <ac:graphicFrameMk id="4" creationId="{40C78566-3336-48CF-B074-DA738F1250A5}"/>
          </ac:graphicFrameMkLst>
        </pc:graphicFrameChg>
        <pc:graphicFrameChg chg="add del mod modGraphic">
          <ac:chgData name="Paul Orsler" userId="0fe27abf-47b1-4035-89e4-039935425a3c" providerId="ADAL" clId="{83F17FE2-CE0F-491B-99DE-3740357A2736}" dt="2022-07-21T09:34:26.644" v="1496" actId="207"/>
          <ac:graphicFrameMkLst>
            <pc:docMk/>
            <pc:sldMk cId="2756962309" sldId="897"/>
            <ac:graphicFrameMk id="5" creationId="{08C3F791-AC34-4270-82D9-5B4FC58DD2B2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4281" y="1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21/07/2022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34281" y="10127462"/>
            <a:ext cx="2858072" cy="53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0745" tIns="45373" rIns="90745" bIns="4537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34281" y="1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/>
          <a:lstStyle>
            <a:lvl1pPr algn="r">
              <a:defRPr sz="1200"/>
            </a:lvl1pPr>
          </a:lstStyle>
          <a:p>
            <a:fld id="{E227EA75-96EF-43AA-9B97-7C98A7178156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-258763" y="798513"/>
            <a:ext cx="7112001" cy="4000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5" tIns="45373" rIns="90745" bIns="45373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59081" y="5065437"/>
            <a:ext cx="5275730" cy="4797757"/>
          </a:xfrm>
          <a:prstGeom prst="rect">
            <a:avLst/>
          </a:prstGeom>
        </p:spPr>
        <p:txBody>
          <a:bodyPr vert="horz" lIns="90745" tIns="45373" rIns="90745" bIns="4537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34281" y="10127462"/>
            <a:ext cx="2858072" cy="533653"/>
          </a:xfrm>
          <a:prstGeom prst="rect">
            <a:avLst/>
          </a:prstGeom>
        </p:spPr>
        <p:txBody>
          <a:bodyPr vert="horz" lIns="90745" tIns="45373" rIns="90745" bIns="45373" rtlCol="0" anchor="b"/>
          <a:lstStyle>
            <a:lvl1pPr algn="r">
              <a:defRPr sz="1200"/>
            </a:lvl1pPr>
          </a:lstStyle>
          <a:p>
            <a:fld id="{35EE80B5-2F5B-47C4-A79F-BDDF780D0E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59172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257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48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9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081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4319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962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287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80573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5410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8243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393652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 sz="3000">
                <a:solidFill>
                  <a:srgbClr val="68AEE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4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48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831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6066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255593" y="4675585"/>
            <a:ext cx="7620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4534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9127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ctrTitle" hasCustomPrompt="1"/>
          </p:nvPr>
        </p:nvSpPr>
        <p:spPr>
          <a:xfrm>
            <a:off x="0" y="258807"/>
            <a:ext cx="3200400" cy="909593"/>
          </a:xfrm>
          <a:prstGeom prst="rect">
            <a:avLst/>
          </a:prstGeom>
          <a:noFill/>
        </p:spPr>
        <p:txBody>
          <a:bodyPr wrap="square" lIns="0" rtlCol="0" anchor="t" anchorCtr="0">
            <a:noAutofit/>
          </a:bodyPr>
          <a:lstStyle>
            <a:lvl1pPr marL="0" algn="l">
              <a:lnSpc>
                <a:spcPct val="98000"/>
              </a:lnSpc>
              <a:tabLst>
                <a:tab pos="457200" algn="l"/>
              </a:tabLst>
              <a:defRPr lang="en-US" sz="2600" u="sng" dirty="0">
                <a:solidFill>
                  <a:schemeClr val="tx2"/>
                </a:solidFill>
                <a:latin typeface="+mj-lt"/>
                <a:ea typeface="+mn-ea"/>
                <a:cs typeface="Arial"/>
              </a:defRPr>
            </a:lvl1pPr>
          </a:lstStyle>
          <a:p>
            <a:pPr marL="0" lvl="0" algn="l"/>
            <a:r>
              <a:rPr lang="en-US"/>
              <a:t>Click to add title</a:t>
            </a:r>
            <a:br>
              <a:rPr lang="en-US"/>
            </a:br>
            <a:r>
              <a:rPr lang="en-US"/>
              <a:t>in two 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1295399"/>
            <a:ext cx="8681088" cy="2540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203200" y="1674584"/>
            <a:ext cx="8681088" cy="3085101"/>
          </a:xfrm>
        </p:spPr>
        <p:txBody>
          <a:bodyPr/>
          <a:lstStyle>
            <a:lvl1pPr marL="0" indent="0" algn="l" defTabSz="18288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lang="en-US" sz="10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/>
              <a:t>Description text in Dark Grey and 24pt size. </a:t>
            </a:r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r>
              <a:rPr lang="en-US" err="1"/>
              <a:t>Aenean</a:t>
            </a:r>
            <a:r>
              <a:rPr lang="en-US"/>
              <a:t> </a:t>
            </a:r>
            <a:r>
              <a:rPr lang="en-US" err="1"/>
              <a:t>lacus</a:t>
            </a:r>
            <a:r>
              <a:rPr lang="en-US"/>
              <a:t> </a:t>
            </a:r>
            <a:r>
              <a:rPr lang="en-US" err="1"/>
              <a:t>arcu</a:t>
            </a:r>
            <a:r>
              <a:rPr lang="en-US"/>
              <a:t>, tempus </a:t>
            </a:r>
            <a:r>
              <a:rPr lang="en-US" err="1"/>
              <a:t>eu</a:t>
            </a:r>
            <a:r>
              <a:rPr lang="en-US"/>
              <a:t> </a:t>
            </a:r>
            <a:r>
              <a:rPr lang="en-US" err="1"/>
              <a:t>orci</a:t>
            </a:r>
            <a:r>
              <a:rPr lang="en-US"/>
              <a:t> in, </a:t>
            </a:r>
            <a:r>
              <a:rPr lang="en-US" err="1"/>
              <a:t>consectetur</a:t>
            </a:r>
            <a:r>
              <a:rPr lang="en-US"/>
              <a:t> </a:t>
            </a:r>
            <a:r>
              <a:rPr lang="en-US" err="1"/>
              <a:t>congue</a:t>
            </a:r>
            <a:r>
              <a:rPr lang="en-US"/>
              <a:t> </a:t>
            </a:r>
            <a:r>
              <a:rPr lang="en-US" err="1"/>
              <a:t>felis</a:t>
            </a:r>
            <a:r>
              <a:rPr lang="en-US"/>
              <a:t>. </a:t>
            </a:r>
            <a:r>
              <a:rPr lang="en-US" err="1"/>
              <a:t>Donec</a:t>
            </a:r>
            <a:r>
              <a:rPr lang="en-US"/>
              <a:t> </a:t>
            </a:r>
            <a:r>
              <a:rPr lang="en-US" err="1"/>
              <a:t>ut</a:t>
            </a:r>
            <a:r>
              <a:rPr lang="en-US"/>
              <a:t> </a:t>
            </a:r>
            <a:r>
              <a:rPr lang="en-US" err="1"/>
              <a:t>augue</a:t>
            </a:r>
            <a:r>
              <a:rPr lang="en-US"/>
              <a:t> et </a:t>
            </a:r>
            <a:r>
              <a:rPr lang="en-US" err="1"/>
              <a:t>sapien</a:t>
            </a:r>
            <a:r>
              <a:rPr lang="en-US"/>
              <a:t> </a:t>
            </a:r>
            <a:r>
              <a:rPr lang="en-US" err="1"/>
              <a:t>mattis</a:t>
            </a:r>
            <a:r>
              <a:rPr lang="en-US"/>
              <a:t> </a:t>
            </a:r>
            <a:r>
              <a:rPr lang="en-US" err="1"/>
              <a:t>scelerisque</a:t>
            </a:r>
            <a:r>
              <a:rPr lang="en-US"/>
              <a:t>. </a:t>
            </a:r>
            <a:r>
              <a:rPr lang="en-US" err="1"/>
              <a:t>Curabitur</a:t>
            </a:r>
            <a:r>
              <a:rPr lang="en-US"/>
              <a:t> </a:t>
            </a:r>
            <a:r>
              <a:rPr lang="en-US" err="1"/>
              <a:t>eget</a:t>
            </a:r>
            <a:r>
              <a:rPr lang="en-US"/>
              <a:t> </a:t>
            </a:r>
            <a:r>
              <a:rPr lang="en-US" err="1"/>
              <a:t>nunc</a:t>
            </a:r>
            <a:r>
              <a:rPr lang="en-US"/>
              <a:t> vitae </a:t>
            </a:r>
            <a:r>
              <a:rPr lang="en-US" err="1"/>
              <a:t>orci</a:t>
            </a:r>
            <a:r>
              <a:rPr lang="en-US"/>
              <a:t> </a:t>
            </a:r>
            <a:r>
              <a:rPr lang="en-US" err="1"/>
              <a:t>commodo</a:t>
            </a:r>
            <a:r>
              <a:rPr lang="en-US"/>
              <a:t> </a:t>
            </a:r>
            <a:r>
              <a:rPr lang="en-US" err="1"/>
              <a:t>accumsan</a:t>
            </a:r>
            <a:r>
              <a:rPr lang="en-US"/>
              <a:t>. </a:t>
            </a:r>
          </a:p>
          <a:p>
            <a:pPr lvl="0"/>
            <a:r>
              <a:rPr lang="en-US" err="1"/>
              <a:t>Pellentesque</a:t>
            </a:r>
            <a:r>
              <a:rPr lang="en-US"/>
              <a:t> </a:t>
            </a:r>
            <a:r>
              <a:rPr lang="en-US" err="1"/>
              <a:t>sodales</a:t>
            </a:r>
            <a:r>
              <a:rPr lang="en-US"/>
              <a:t> </a:t>
            </a:r>
            <a:r>
              <a:rPr lang="en-US" err="1"/>
              <a:t>purus</a:t>
            </a:r>
            <a:r>
              <a:rPr lang="en-US"/>
              <a:t> et dui convallis, </a:t>
            </a:r>
            <a:r>
              <a:rPr lang="en-US" err="1"/>
              <a:t>sed</a:t>
            </a:r>
            <a:r>
              <a:rPr lang="en-US"/>
              <a:t> </a:t>
            </a:r>
            <a:r>
              <a:rPr lang="en-US" err="1"/>
              <a:t>facilisis</a:t>
            </a:r>
            <a:r>
              <a:rPr lang="en-US"/>
              <a:t> lorem </a:t>
            </a:r>
            <a:r>
              <a:rPr lang="en-US" err="1"/>
              <a:t>volutpat</a:t>
            </a:r>
            <a:r>
              <a:rPr lang="en-US"/>
              <a:t>. Integer non </a:t>
            </a:r>
            <a:r>
              <a:rPr lang="en-US" err="1"/>
              <a:t>elit</a:t>
            </a:r>
            <a:r>
              <a:rPr lang="en-US"/>
              <a:t> </a:t>
            </a:r>
            <a:r>
              <a:rPr lang="en-US" err="1"/>
              <a:t>lacinia</a:t>
            </a:r>
            <a:r>
              <a:rPr lang="en-US"/>
              <a:t> </a:t>
            </a:r>
            <a:r>
              <a:rPr lang="en-US" err="1"/>
              <a:t>diam</a:t>
            </a:r>
            <a:r>
              <a:rPr lang="en-US"/>
              <a:t> </a:t>
            </a:r>
            <a:r>
              <a:rPr lang="en-US" err="1"/>
              <a:t>venenatis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. </a:t>
            </a:r>
          </a:p>
          <a:p>
            <a:pPr lvl="0"/>
            <a:r>
              <a:rPr lang="en-US" err="1"/>
              <a:t>Donec</a:t>
            </a:r>
            <a:r>
              <a:rPr lang="en-US"/>
              <a:t> maximus pharetra </a:t>
            </a:r>
            <a:r>
              <a:rPr lang="en-US" err="1"/>
              <a:t>sapien</a:t>
            </a:r>
            <a:r>
              <a:rPr lang="en-US"/>
              <a:t>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rhoncus</a:t>
            </a:r>
            <a:r>
              <a:rPr lang="en-US"/>
              <a:t>. </a:t>
            </a:r>
            <a:r>
              <a:rPr lang="en-US" err="1"/>
              <a:t>Vestibulum</a:t>
            </a:r>
            <a:r>
              <a:rPr lang="en-US"/>
              <a:t> </a:t>
            </a:r>
            <a:r>
              <a:rPr lang="en-US" err="1"/>
              <a:t>consequat</a:t>
            </a:r>
            <a:r>
              <a:rPr lang="en-US"/>
              <a:t> ligula </a:t>
            </a:r>
            <a:r>
              <a:rPr lang="en-US" err="1"/>
              <a:t>nunc</a:t>
            </a:r>
            <a:r>
              <a:rPr lang="en-US"/>
              <a:t>, ac </a:t>
            </a:r>
            <a:r>
              <a:rPr lang="en-US" err="1"/>
              <a:t>auctor</a:t>
            </a:r>
            <a:r>
              <a:rPr lang="en-US"/>
              <a:t> </a:t>
            </a:r>
            <a:r>
              <a:rPr lang="en-US" err="1"/>
              <a:t>massa</a:t>
            </a:r>
            <a:r>
              <a:rPr lang="en-US"/>
              <a:t> </a:t>
            </a:r>
            <a:r>
              <a:rPr lang="en-US" err="1"/>
              <a:t>luctus</a:t>
            </a:r>
            <a:r>
              <a:rPr lang="en-US"/>
              <a:t> a. </a:t>
            </a:r>
            <a:r>
              <a:rPr lang="en-US" err="1"/>
              <a:t>Suspendisse</a:t>
            </a:r>
            <a:r>
              <a:rPr lang="en-US"/>
              <a:t> ex mi, </a:t>
            </a:r>
            <a:r>
              <a:rPr lang="en-US" err="1"/>
              <a:t>imperdiet</a:t>
            </a:r>
            <a:r>
              <a:rPr lang="en-US"/>
              <a:t> et </a:t>
            </a:r>
            <a:r>
              <a:rPr lang="en-US" err="1"/>
              <a:t>risus</a:t>
            </a:r>
            <a:r>
              <a:rPr lang="en-US"/>
              <a:t> </a:t>
            </a:r>
            <a:r>
              <a:rPr lang="en-US" err="1"/>
              <a:t>tincidunt</a:t>
            </a:r>
            <a:r>
              <a:rPr lang="en-US"/>
              <a:t>, </a:t>
            </a:r>
            <a:r>
              <a:rPr lang="en-US" err="1"/>
              <a:t>varius</a:t>
            </a:r>
            <a:r>
              <a:rPr lang="en-US"/>
              <a:t> </a:t>
            </a:r>
            <a:r>
              <a:rPr lang="en-US" err="1"/>
              <a:t>viverra</a:t>
            </a:r>
            <a:r>
              <a:rPr lang="en-US"/>
              <a:t> lorem.</a:t>
            </a:r>
          </a:p>
          <a:p>
            <a:pPr lvl="0"/>
            <a:endParaRPr lang="en-US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03200" y="59563"/>
            <a:ext cx="1001713" cy="123794"/>
          </a:xfrm>
        </p:spPr>
        <p:txBody>
          <a:bodyPr wrap="none" tIns="0" bIns="0" anchor="ctr" anchorCtr="0"/>
          <a:lstStyle>
            <a:lvl1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800" b="0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None/>
              <a:defRPr lang="en-US" sz="1600" b="1" kern="120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0.0 Section name</a:t>
            </a:r>
          </a:p>
        </p:txBody>
      </p:sp>
    </p:spTree>
    <p:extLst>
      <p:ext uri="{BB962C8B-B14F-4D97-AF65-F5344CB8AC3E}">
        <p14:creationId xmlns:p14="http://schemas.microsoft.com/office/powerpoint/2010/main" val="73327562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2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3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3579862"/>
            <a:ext cx="9144000" cy="156363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1AB48-F967-47D2-AA2A-84410F5FC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007D66-ABFB-45FD-8DDD-079C7851B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8870A9-BB26-47B2-97CC-879814574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/>
          <a:lstStyle/>
          <a:p>
            <a:fld id="{06507CE7-221F-4549-8600-DB2AD0C31224}" type="slidenum">
              <a:rPr lang="en-GB" smtClean="0">
                <a:solidFill>
                  <a:srgbClr val="000000"/>
                </a:solidFill>
              </a:rPr>
              <a:pPr/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6476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6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7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555526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1999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143476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73816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0938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96168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04761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9300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5150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40005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4325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13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8_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0" y="1563638"/>
            <a:ext cx="9144000" cy="358937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algn="ctr" defTabSz="914400"/>
            <a:endParaRPr lang="en-GB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444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77718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rgbClr val="68AEE0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85254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35" indent="0">
              <a:buNone/>
              <a:defRPr sz="1800"/>
            </a:lvl2pPr>
            <a:lvl3pPr marL="914070" indent="0">
              <a:buNone/>
              <a:defRPr sz="1600"/>
            </a:lvl3pPr>
            <a:lvl4pPr marL="1371105" indent="0">
              <a:buNone/>
              <a:defRPr sz="1400"/>
            </a:lvl4pPr>
            <a:lvl5pPr marL="1828141" indent="0">
              <a:buNone/>
              <a:defRPr sz="1400"/>
            </a:lvl5pPr>
            <a:lvl6pPr marL="2285176" indent="0">
              <a:buNone/>
              <a:defRPr sz="1400"/>
            </a:lvl6pPr>
            <a:lvl7pPr marL="2742213" indent="0">
              <a:buNone/>
              <a:defRPr sz="1400"/>
            </a:lvl7pPr>
            <a:lvl8pPr marL="3199248" indent="0">
              <a:buNone/>
              <a:defRPr sz="1400"/>
            </a:lvl8pPr>
            <a:lvl9pPr marL="3656283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33" y="6"/>
            <a:ext cx="449263" cy="357188"/>
          </a:xfrm>
          <a:prstGeom prst="rect">
            <a:avLst/>
          </a:prstGeom>
        </p:spPr>
        <p:txBody>
          <a:bodyPr lIns="91407" tIns="45705" rIns="91407" bIns="45705"/>
          <a:lstStyle>
            <a:lvl1pPr>
              <a:defRPr/>
            </a:lvl1pPr>
          </a:lstStyle>
          <a:p>
            <a:pPr>
              <a:defRPr/>
            </a:pPr>
            <a:fld id="{510BD4A3-76FD-4127-8F31-F6DB00D306A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9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3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1.xml"/><Relationship Id="rId4" Type="http://schemas.openxmlformats.org/officeDocument/2006/relationships/slideLayout" Target="../slideLayouts/slideLayout30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47.xml"/><Relationship Id="rId10" Type="http://schemas.openxmlformats.org/officeDocument/2006/relationships/theme" Target="../theme/theme9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  <p:sldLayoutId id="2147484091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4" r:id="rId1"/>
    <p:sldLayoutId id="2147484065" r:id="rId2"/>
    <p:sldLayoutId id="2147484066" r:id="rId3"/>
    <p:sldLayoutId id="2147484125" r:id="rId4"/>
    <p:sldLayoutId id="2147484067" r:id="rId5"/>
    <p:sldLayoutId id="2147484068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23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405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89" r:id="rId3"/>
    <p:sldLayoutId id="2147484090" r:id="rId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207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2" r:id="rId5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8" r:id="rId6"/>
    <p:sldLayoutId id="2147484119" r:id="rId7"/>
    <p:sldLayoutId id="2147484120" r:id="rId8"/>
    <p:sldLayoutId id="2147484122" r:id="rId9"/>
    <p:sldLayoutId id="2147484123" r:id="rId10"/>
    <p:sldLayoutId id="2147484124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820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3" r:id="rId1"/>
    <p:sldLayoutId id="2147484134" r:id="rId2"/>
    <p:sldLayoutId id="2147484135" r:id="rId3"/>
    <p:sldLayoutId id="2147484136" r:id="rId4"/>
    <p:sldLayoutId id="2147484137" r:id="rId5"/>
    <p:sldLayoutId id="2147484138" r:id="rId6"/>
    <p:sldLayoutId id="2147484139" r:id="rId7"/>
    <p:sldLayoutId id="2147484140" r:id="rId8"/>
    <p:sldLayoutId id="2147484141" r:id="rId9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236-reporting-valid-confirmed-theft-of-gas-into-central-systems-modification-0734/" TargetMode="External"/><Relationship Id="rId13" Type="http://schemas.openxmlformats.org/officeDocument/2006/relationships/hyperlink" Target="https://www.xoserve.com/change/change-proposals/xrn-4992-modification-0687-creation-of-new-charge-to-recover-last-resort-supply-payments/" TargetMode="External"/><Relationship Id="rId3" Type="http://schemas.openxmlformats.org/officeDocument/2006/relationships/hyperlink" Target="https://www.xoserve.com/change/change-proposals/xrn-5515-hydeploy-close-down/" TargetMode="External"/><Relationship Id="rId7" Type="http://schemas.openxmlformats.org/officeDocument/2006/relationships/hyperlink" Target="https://www.xoserve.com/change/change-proposals/xrn-4713-actual-read-following-estimated-transfer-read-calculating-aq-of-1-linked-to-xrn4690/" TargetMode="External"/><Relationship Id="rId12" Type="http://schemas.openxmlformats.org/officeDocument/2006/relationships/hyperlink" Target="https://www.xoserve.com/change/change-proposals/xrn-4989-online-end-to-end-credit-interest-process-defect-1063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231-provision-of-a-fwacv-service/" TargetMode="External"/><Relationship Id="rId11" Type="http://schemas.openxmlformats.org/officeDocument/2006/relationships/hyperlink" Target="https://www.xoserve.com/change/change-proposals/xrn-4990-transfer-of-sites-with-low-read-submission-performance-from-class-2-and-3-into-class-4-mod0664/" TargetMode="External"/><Relationship Id="rId5" Type="http://schemas.openxmlformats.org/officeDocument/2006/relationships/hyperlink" Target="https://www.xoserve.com/change/change-proposals/xrn-5469-increasing-the-frequency-of-fsg-payments/" TargetMode="External"/><Relationship Id="rId10" Type="http://schemas.openxmlformats.org/officeDocument/2006/relationships/hyperlink" Target="https://www.xoserve.com/change/change-proposals/xrn-4978-notification-of-rolling-aq-value-following-transfer-of-ownership-between-m-5-and-m/" TargetMode="External"/><Relationship Id="rId4" Type="http://schemas.openxmlformats.org/officeDocument/2006/relationships/hyperlink" Target="https://www.xoserve.com/change/change-proposals/xrn5316-rejecting-a-replacement-read-with-a-pre-line-in-the-sand-lis-read-date/" TargetMode="External"/><Relationship Id="rId9" Type="http://schemas.openxmlformats.org/officeDocument/2006/relationships/hyperlink" Target="https://www.xoserve.com/change/change-proposals/xrn-4900-biomethane-sites-with-reduced-propane-injection/" TargetMode="External"/><Relationship Id="rId14" Type="http://schemas.openxmlformats.org/officeDocument/2006/relationships/hyperlink" Target="https://www.xoserve.com/change/change-proposals/xrn-5298-h100-fife-project-phase-1-initial-assessment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-5482-replacement-of-reads-associated-to-a-meter-asset-technical-details-change-or-update-rgma/" TargetMode="External"/><Relationship Id="rId3" Type="http://schemas.openxmlformats.org/officeDocument/2006/relationships/hyperlink" Target="https://www.xoserve.com/change/change-proposals/xrn-5379-class-1-read-service-procurement-exercise-mod-0710/" TargetMode="External"/><Relationship Id="rId7" Type="http://schemas.openxmlformats.org/officeDocument/2006/relationships/hyperlink" Target="https://www.xoserve.com/change/change-proposals/xrn-5186-modification-0701-aligning-capacity-booking-under-the-unc-and-arrangements-set-out-in-relevant-nexa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091-deferral-of-creation-of-class-change-reads-at-transfer-of-ownership/" TargetMode="External"/><Relationship Id="rId5" Type="http://schemas.openxmlformats.org/officeDocument/2006/relationships/hyperlink" Target="https://www.xoserve.com/change/change-proposals/xrn-5472-creation-of-a-uk-link-api-to-consume-daily-weather-data-for-demand-estimation-processes/" TargetMode="External"/><Relationship Id="rId4" Type="http://schemas.openxmlformats.org/officeDocument/2006/relationships/hyperlink" Target="https://www.xoserve.com/change/change-proposals/xrn-5143-discharge-of-cadent-wwu-and-ngn-ndm-sampling-obligations-by-the-cdsp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xoserve.com/change/change-proposals/xrn5454-supplier-of-last-resort-solr-reporting-suite/" TargetMode="External"/><Relationship Id="rId3" Type="http://schemas.openxmlformats.org/officeDocument/2006/relationships/hyperlink" Target="https://www.xoserve.com/change/change-proposals/xrn-5144-enabling-re-assignment-of-supplier-short-codes-to-implement-supplier-of-last-resort-directions/" TargetMode="External"/><Relationship Id="rId7" Type="http://schemas.openxmlformats.org/officeDocument/2006/relationships/hyperlink" Target="https://www.xoserve.com/change/change-proposals/xrn-5453-gsos-2-3-13-payment-automation/" TargetMode="External"/><Relationship Id="rId2" Type="http://schemas.openxmlformats.org/officeDocument/2006/relationships/hyperlink" Target="https://www.xoserve.com/change/change-proposals/xrn-4914-mod-0651-retrospective-data-update-provisions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345-deferral-of-creation-of-class-change-reads-for-dm-to-ndm-and-ndm-to-dm-sites-at-transfer-of-ownership/" TargetMode="External"/><Relationship Id="rId11" Type="http://schemas.openxmlformats.org/officeDocument/2006/relationships/hyperlink" Target="https://www.xoserve.com/change/change-proposals/xrn-5517-hydrogen-checker-website/" TargetMode="External"/><Relationship Id="rId5" Type="http://schemas.openxmlformats.org/officeDocument/2006/relationships/hyperlink" Target="https://www.xoserve.com/change/change-proposals/xrn-5286-clarificatory-change-to-the-aq-amendment-process-to-be-applied-retrospectively-modification-0746/" TargetMode="External"/><Relationship Id="rId10" Type="http://schemas.openxmlformats.org/officeDocument/2006/relationships/hyperlink" Target="https://www.xoserve.com/change/change-proposals/xrn-5473-meter-asset-detail-proactive-monitoring-service/" TargetMode="External"/><Relationship Id="rId4" Type="http://schemas.openxmlformats.org/officeDocument/2006/relationships/hyperlink" Target="https://www.xoserve.com/change/change-proposals/xrn-5187-modification-0696-addressing-inequities-between-capacity-booking-under-the-unc-and-arrangements-set-out-in-relevant-nexas/" TargetMode="External"/><Relationship Id="rId9" Type="http://schemas.openxmlformats.org/officeDocument/2006/relationships/hyperlink" Target="https://www.xoserve.com/change/change-proposals/xrn-5471-services-to-release-data-to-unc-partie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xoserve.com/change/change-proposals/xrn-5531-hydrogen-village-trial/" TargetMode="External"/><Relationship Id="rId2" Type="http://schemas.openxmlformats.org/officeDocument/2006/relationships/hyperlink" Target="https://www.xoserve.com/change/change-proposals/xrn-5529-unc-derogation-process-mod-0800/" TargetMode="External"/><Relationship Id="rId1" Type="http://schemas.openxmlformats.org/officeDocument/2006/relationships/slideLayout" Target="../slideLayouts/slideLayout44.xml"/><Relationship Id="rId6" Type="http://schemas.openxmlformats.org/officeDocument/2006/relationships/hyperlink" Target="https://www.xoserve.com/change/change-proposals/xrn-5541-amendment-to-the-uig-additional-national-data-reporting/" TargetMode="External"/><Relationship Id="rId5" Type="http://schemas.openxmlformats.org/officeDocument/2006/relationships/hyperlink" Target="https://www.xoserve.com/change/change-proposals/xrn-5535-processing-of-css-switch-requests-received-in-time-period-5/" TargetMode="External"/><Relationship Id="rId4" Type="http://schemas.openxmlformats.org/officeDocument/2006/relationships/hyperlink" Target="https://www.xoserve.com/change/change-proposals/xrn-5532-hydrogen-town-tria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8465" y="142977"/>
            <a:ext cx="9144000" cy="63758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/>
                </a:solidFill>
              </a:rPr>
              <a:t>Change Delivery Pipeline</a:t>
            </a:r>
            <a:br>
              <a:rPr lang="en-GB" dirty="0">
                <a:solidFill>
                  <a:schemeClr val="accent1"/>
                </a:solidFill>
              </a:rPr>
            </a:br>
            <a:r>
              <a:rPr lang="en-GB" sz="1800" dirty="0">
                <a:solidFill>
                  <a:schemeClr val="accent1"/>
                </a:solidFill>
              </a:rPr>
              <a:t>July 22 – December 23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C3B95EE-A6E7-49AF-9FEF-CF37768AB3FD}"/>
              </a:ext>
            </a:extLst>
          </p:cNvPr>
          <p:cNvGrpSpPr/>
          <p:nvPr/>
        </p:nvGrpSpPr>
        <p:grpSpPr>
          <a:xfrm>
            <a:off x="-18465" y="813157"/>
            <a:ext cx="9122793" cy="3343878"/>
            <a:chOff x="21207" y="950958"/>
            <a:chExt cx="9122793" cy="3343878"/>
          </a:xfrm>
        </p:grpSpPr>
        <p:sp>
          <p:nvSpPr>
            <p:cNvPr id="19" name="Rectangle 18"/>
            <p:cNvSpPr/>
            <p:nvPr/>
          </p:nvSpPr>
          <p:spPr>
            <a:xfrm>
              <a:off x="70574" y="1260798"/>
              <a:ext cx="9057203" cy="303403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156069" y="1309243"/>
              <a:ext cx="1660935" cy="339605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CSSC Go-Live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969" y="1971141"/>
              <a:ext cx="5654261" cy="41234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February 23 – Major Release  </a:t>
              </a:r>
            </a:p>
            <a:p>
              <a:pPr algn="ctr"/>
              <a:r>
                <a:rPr lang="en-GB" sz="1050" b="1" dirty="0">
                  <a:solidFill>
                    <a:schemeClr val="tx1"/>
                  </a:solidFill>
                </a:rPr>
                <a:t>XRN4900, XRN4978, XRN4990, XRN4989, XRN4992, XRN5298</a:t>
              </a:r>
            </a:p>
          </p:txBody>
        </p:sp>
        <p:cxnSp>
          <p:nvCxnSpPr>
            <p:cNvPr id="10" name="Straight Connector 9"/>
            <p:cNvCxnSpPr>
              <a:cxnSpLocks/>
            </p:cNvCxnSpPr>
            <p:nvPr/>
          </p:nvCxnSpPr>
          <p:spPr>
            <a:xfrm>
              <a:off x="107504" y="1249184"/>
              <a:ext cx="9036496" cy="1161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21207" y="966875"/>
              <a:ext cx="66236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July 22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46766" y="958975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February 23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267744" y="2426656"/>
              <a:ext cx="5038319" cy="405269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June 23 – Major Release</a:t>
              </a:r>
            </a:p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XRN5091, XRN5186, XRN5482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78438" y="970202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326254" y="950958"/>
              <a:ext cx="7104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June 23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C7A0A5D6-667D-460C-BCF1-EB2CE7D08F82}"/>
                </a:ext>
              </a:extLst>
            </p:cNvPr>
            <p:cNvSpPr txBox="1"/>
            <p:nvPr/>
          </p:nvSpPr>
          <p:spPr>
            <a:xfrm>
              <a:off x="8072873" y="962894"/>
              <a:ext cx="1071127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b="1" dirty="0">
                  <a:solidFill>
                    <a:schemeClr val="tx2"/>
                  </a:solidFill>
                </a:rPr>
                <a:t>November 23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6001821-F700-42DD-973D-87D5D2CBD121}"/>
                </a:ext>
              </a:extLst>
            </p:cNvPr>
            <p:cNvSpPr/>
            <p:nvPr/>
          </p:nvSpPr>
          <p:spPr>
            <a:xfrm>
              <a:off x="95566" y="3628534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XRN5515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0D43EEC-3C10-43E6-A59E-E143C7A91D0D}"/>
                </a:ext>
              </a:extLst>
            </p:cNvPr>
            <p:cNvSpPr/>
            <p:nvPr/>
          </p:nvSpPr>
          <p:spPr>
            <a:xfrm>
              <a:off x="201923" y="3961685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XRN5316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5BC15D2-D52D-48A2-838C-4127EDAEADCF}"/>
                </a:ext>
              </a:extLst>
            </p:cNvPr>
            <p:cNvSpPr/>
            <p:nvPr/>
          </p:nvSpPr>
          <p:spPr>
            <a:xfrm>
              <a:off x="983358" y="2863524"/>
              <a:ext cx="1660935" cy="35116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XRN5231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5A1C9E8-8C8A-46F4-B57B-BD6180523A23}"/>
                </a:ext>
              </a:extLst>
            </p:cNvPr>
            <p:cNvSpPr/>
            <p:nvPr/>
          </p:nvSpPr>
          <p:spPr>
            <a:xfrm>
              <a:off x="948321" y="3968556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XRN5469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83274BE7-61E1-4568-968F-979C6072B760}"/>
                </a:ext>
              </a:extLst>
            </p:cNvPr>
            <p:cNvSpPr/>
            <p:nvPr/>
          </p:nvSpPr>
          <p:spPr>
            <a:xfrm>
              <a:off x="5131332" y="2872642"/>
              <a:ext cx="3996445" cy="39365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November 23 – Major Release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7DA88DD-35C1-4E18-9DF1-8EA920E32B0E}"/>
                </a:ext>
              </a:extLst>
            </p:cNvPr>
            <p:cNvSpPr/>
            <p:nvPr/>
          </p:nvSpPr>
          <p:spPr>
            <a:xfrm>
              <a:off x="5131331" y="3994434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XRN5472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C5247335-3FAC-4E3B-96D4-A99B68275217}"/>
                </a:ext>
              </a:extLst>
            </p:cNvPr>
            <p:cNvSpPr/>
            <p:nvPr/>
          </p:nvSpPr>
          <p:spPr>
            <a:xfrm>
              <a:off x="5131331" y="3655823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XRN5143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481A8D3-7AA6-4B78-88B7-10DC0EA4E06F}"/>
                </a:ext>
              </a:extLst>
            </p:cNvPr>
            <p:cNvSpPr/>
            <p:nvPr/>
          </p:nvSpPr>
          <p:spPr>
            <a:xfrm>
              <a:off x="1956443" y="1569134"/>
              <a:ext cx="887365" cy="35116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b="1" dirty="0">
                  <a:solidFill>
                    <a:schemeClr val="tx1"/>
                  </a:solidFill>
                </a:rPr>
                <a:t>No Major Release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3F002EC-5AA5-46E7-B224-E9C7195C979E}"/>
                </a:ext>
              </a:extLst>
            </p:cNvPr>
            <p:cNvSpPr/>
            <p:nvPr/>
          </p:nvSpPr>
          <p:spPr>
            <a:xfrm>
              <a:off x="5131331" y="3317212"/>
              <a:ext cx="675257" cy="289687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XRN5379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D7BF648-C6EF-4057-B696-D2A8C691D910}"/>
                </a:ext>
              </a:extLst>
            </p:cNvPr>
            <p:cNvSpPr/>
            <p:nvPr/>
          </p:nvSpPr>
          <p:spPr>
            <a:xfrm>
              <a:off x="1285950" y="3628534"/>
              <a:ext cx="912017" cy="303429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9050"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XRN5236 – CMS Release1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AF99C081-C3C8-4349-BB55-E666651D5B6A}"/>
                </a:ext>
              </a:extLst>
            </p:cNvPr>
            <p:cNvSpPr/>
            <p:nvPr/>
          </p:nvSpPr>
          <p:spPr>
            <a:xfrm>
              <a:off x="1166605" y="3265650"/>
              <a:ext cx="675257" cy="28968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19050">
              <a:solidFill>
                <a:schemeClr val="tx2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" b="1" dirty="0">
                  <a:solidFill>
                    <a:schemeClr val="tx1"/>
                  </a:solidFill>
                </a:rPr>
                <a:t>XRN4713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20E6F46-7EF3-41C5-A90C-CA05722EC5B9}"/>
              </a:ext>
            </a:extLst>
          </p:cNvPr>
          <p:cNvGrpSpPr/>
          <p:nvPr/>
        </p:nvGrpSpPr>
        <p:grpSpPr>
          <a:xfrm>
            <a:off x="0" y="4230232"/>
            <a:ext cx="6804247" cy="687482"/>
            <a:chOff x="39751" y="4317697"/>
            <a:chExt cx="6804247" cy="687482"/>
          </a:xfrm>
        </p:grpSpPr>
        <p:sp>
          <p:nvSpPr>
            <p:cNvPr id="18" name="Rechteck 4"/>
            <p:cNvSpPr/>
            <p:nvPr/>
          </p:nvSpPr>
          <p:spPr bwMode="gray">
            <a:xfrm>
              <a:off x="95971" y="4350297"/>
              <a:ext cx="6604012" cy="654882"/>
            </a:xfrm>
            <a:prstGeom prst="rect">
              <a:avLst/>
            </a:prstGeom>
            <a:noFill/>
            <a:ln w="28575" cap="flat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9" tIns="34289" rIns="68579" bIns="34289" rtlCol="0" anchor="ctr"/>
            <a:lstStyle/>
            <a:p>
              <a:pPr algn="ctr" defTabSz="685783">
                <a:buClr>
                  <a:srgbClr val="3C3732"/>
                </a:buClr>
              </a:pPr>
              <a:endParaRPr lang="en-GB" sz="900" err="1">
                <a:solidFill>
                  <a:prstClr val="black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9553" y="4354343"/>
              <a:ext cx="67044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GB" sz="800" i="1" dirty="0">
                <a:solidFill>
                  <a:schemeClr val="tx2"/>
                </a:solidFill>
              </a:endParaRPr>
            </a:p>
            <a:p>
              <a:r>
                <a:rPr lang="en-GB" sz="800" i="1" dirty="0">
                  <a:solidFill>
                    <a:schemeClr val="tx2"/>
                  </a:solidFill>
                </a:rPr>
                <a:t>             =  Firm Implementation Date – Funding Approved by ChMC and / or Non-Negotiable Industry Implementation Date in place              </a:t>
              </a:r>
            </a:p>
            <a:p>
              <a:r>
                <a:rPr lang="en-GB" sz="800" i="1" dirty="0">
                  <a:solidFill>
                    <a:schemeClr val="tx2"/>
                  </a:solidFill>
                </a:rPr>
                <a:t>             </a:t>
              </a:r>
            </a:p>
            <a:p>
              <a:r>
                <a:rPr lang="en-GB" sz="800" i="1" dirty="0">
                  <a:solidFill>
                    <a:schemeClr val="tx2"/>
                  </a:solidFill>
                </a:rPr>
                <a:t>             =  Indicative Implementation Date – Changes are scoped for delivery – Funding and Implementation Date not yet approved by ChMC  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CC1537F1-BD3A-463C-9E1A-F5AE2835A0B4}"/>
                </a:ext>
              </a:extLst>
            </p:cNvPr>
            <p:cNvSpPr/>
            <p:nvPr/>
          </p:nvSpPr>
          <p:spPr>
            <a:xfrm>
              <a:off x="275036" y="4762784"/>
              <a:ext cx="264516" cy="12817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FB2F77C-DBB2-4E1B-8CBB-8E76E585AC92}"/>
                </a:ext>
              </a:extLst>
            </p:cNvPr>
            <p:cNvSpPr/>
            <p:nvPr/>
          </p:nvSpPr>
          <p:spPr>
            <a:xfrm>
              <a:off x="275035" y="4527485"/>
              <a:ext cx="264516" cy="128171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1B8C1C9-68D5-4122-BBBF-2CF9BB5E367C}"/>
                </a:ext>
              </a:extLst>
            </p:cNvPr>
            <p:cNvSpPr txBox="1"/>
            <p:nvPr/>
          </p:nvSpPr>
          <p:spPr>
            <a:xfrm>
              <a:off x="39751" y="4317697"/>
              <a:ext cx="194441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>
                  <a:solidFill>
                    <a:schemeClr val="tx2"/>
                  </a:solidFill>
                </a:rPr>
                <a:t>Delivery Key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7947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51470"/>
            <a:ext cx="8229600" cy="576064"/>
          </a:xfrm>
        </p:spPr>
        <p:txBody>
          <a:bodyPr>
            <a:noAutofit/>
          </a:bodyPr>
          <a:lstStyle/>
          <a:p>
            <a:r>
              <a:rPr lang="en-GB" sz="1600" dirty="0">
                <a:latin typeface="Arial"/>
                <a:cs typeface="Arial"/>
              </a:rPr>
              <a:t>Change Pipeline  - Delivery Plan</a:t>
            </a:r>
            <a:br>
              <a:rPr lang="en-GB" sz="1600" dirty="0">
                <a:latin typeface="Arial"/>
                <a:cs typeface="Arial"/>
              </a:rPr>
            </a:br>
            <a:r>
              <a:rPr lang="en-GB" sz="1600" dirty="0">
                <a:latin typeface="Arial"/>
                <a:cs typeface="Arial"/>
              </a:rPr>
              <a:t>July 2022 – February 2023</a:t>
            </a:r>
            <a:endParaRPr lang="en-GB" sz="1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3BD6DB-C28D-4BA4-B4CD-041738D10EAB}"/>
              </a:ext>
            </a:extLst>
          </p:cNvPr>
          <p:cNvSpPr txBox="1"/>
          <p:nvPr/>
        </p:nvSpPr>
        <p:spPr>
          <a:xfrm>
            <a:off x="0" y="4977629"/>
            <a:ext cx="138211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22</a:t>
            </a:r>
            <a:r>
              <a:rPr lang="en-GB" sz="700" baseline="30000" dirty="0"/>
              <a:t>nd</a:t>
            </a:r>
            <a:r>
              <a:rPr lang="en-GB" sz="700" dirty="0"/>
              <a:t> July 2022</a:t>
            </a:r>
            <a:endParaRPr lang="en-GB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244438"/>
              </p:ext>
            </p:extLst>
          </p:nvPr>
        </p:nvGraphicFramePr>
        <p:xfrm>
          <a:off x="4777" y="570246"/>
          <a:ext cx="9082366" cy="4449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496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519019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75083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75083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751839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751839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55431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38788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332613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2987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3"/>
                        </a:rPr>
                        <a:t>5515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HyDeploy Close Down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NGN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DeCarb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July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1628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4"/>
                        </a:rPr>
                        <a:t>5316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Rejecting Pre LIS Replacement Reads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Xoserve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August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867440"/>
                  </a:ext>
                </a:extLst>
              </a:tr>
              <a:tr h="3095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5"/>
                        </a:rPr>
                        <a:t>5469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Increase Frequency of FSG Payments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Cadent 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£60K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September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1379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6"/>
                        </a:rPr>
                        <a:t>5231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FWACV Service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SGN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NG</a:t>
                      </a:r>
                    </a:p>
                  </a:txBody>
                  <a:tcPr marL="72000" marR="72000" marT="36000" marB="36000"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NG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*£936K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September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775871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7"/>
                        </a:rPr>
                        <a:t>4713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Actual read following estimated transfer read calculating AQ of 1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b="1" dirty="0"/>
                        <a:t>£7k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October 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Indicative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9980626"/>
                  </a:ext>
                </a:extLst>
              </a:tr>
              <a:tr h="3322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8"/>
                        </a:rPr>
                        <a:t>5236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Reporting Valid Confirmed Theft of Gas in central systems (Modification 0734)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Gazprom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Oct / Nov 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CMS Rebuild Release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5731795"/>
                  </a:ext>
                </a:extLst>
              </a:tr>
              <a:tr h="1882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9"/>
                        </a:rPr>
                        <a:t>4900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Biomethane/Propane Reduction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SGN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DNO</a:t>
                      </a:r>
                    </a:p>
                  </a:txBody>
                  <a:tcPr marL="72000" marR="72000" marT="36000" marB="36000"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Decarb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376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0"/>
                        </a:rPr>
                        <a:t>4978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Notification of Rolling AQ Value (following Transfer of Ownership between M-5 and M) 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British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Gas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£150k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1"/>
                        </a:rPr>
                        <a:t>4990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Transfer of Sites with Low Read Submission Performance from Class 2 and 3 into Class 4 (MOD0664) 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SSE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£150k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  <a:tr h="210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2"/>
                        </a:rPr>
                        <a:t>4989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Residual AMT activities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CDSP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£10k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0803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3"/>
                        </a:rPr>
                        <a:t>4992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XRN4992 - Modification 0687 Clarification of Supplier of Last Resort (SoLR) Cost Recovery Process </a:t>
                      </a:r>
                      <a:endParaRPr lang="en-GB" sz="800" b="1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Total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DNO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DNO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b="1" dirty="0"/>
                        <a:t>£150k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</a:t>
                      </a:r>
                      <a:r>
                        <a:rPr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 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79349519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900" b="1" u="none" dirty="0">
                          <a:hlinkClick r:id="rId14"/>
                        </a:rPr>
                        <a:t>5298</a:t>
                      </a:r>
                      <a:endParaRPr lang="en-GB" sz="900" b="1" u="none" dirty="0"/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H100 Fife Project – Hydrogen Network Trial </a:t>
                      </a:r>
                      <a:endParaRPr lang="en-GB" sz="8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Shipper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DN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DN</a:t>
                      </a: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Decarb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algn="ctr" fontAlgn="auto">
                        <a:spcAft>
                          <a:spcPts val="0"/>
                        </a:spcAft>
                      </a:pPr>
                      <a:r>
                        <a:rPr lang="en-GB" sz="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72000" marR="72000"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February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Firm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341497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838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6F0ABA-0709-4BA4-83D5-0CA40ABA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434083"/>
          </a:xfrm>
        </p:spPr>
        <p:txBody>
          <a:bodyPr>
            <a:normAutofit fontScale="90000"/>
          </a:bodyPr>
          <a:lstStyle/>
          <a:p>
            <a:r>
              <a:rPr lang="en-GB" sz="2000" dirty="0">
                <a:latin typeface="Arial"/>
                <a:cs typeface="Arial"/>
              </a:rPr>
              <a:t>Change Pipeline – Delivery Plan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April 2023 – June 2023</a:t>
            </a:r>
            <a:endParaRPr lang="en-GB" sz="2000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8C46C2EE-3DF3-DBC1-A6D5-D53AF47917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285722"/>
              </p:ext>
            </p:extLst>
          </p:nvPr>
        </p:nvGraphicFramePr>
        <p:xfrm>
          <a:off x="107504" y="627534"/>
          <a:ext cx="8928993" cy="3194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448">
                  <a:extLst>
                    <a:ext uri="{9D8B030D-6E8A-4147-A177-3AD203B41FA5}">
                      <a16:colId xmlns:a16="http://schemas.microsoft.com/office/drawing/2014/main" val="186566423"/>
                    </a:ext>
                  </a:extLst>
                </a:gridCol>
                <a:gridCol w="2476481">
                  <a:extLst>
                    <a:ext uri="{9D8B030D-6E8A-4147-A177-3AD203B41FA5}">
                      <a16:colId xmlns:a16="http://schemas.microsoft.com/office/drawing/2014/main" val="1927111934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1986943791"/>
                    </a:ext>
                  </a:extLst>
                </a:gridCol>
                <a:gridCol w="761994">
                  <a:extLst>
                    <a:ext uri="{9D8B030D-6E8A-4147-A177-3AD203B41FA5}">
                      <a16:colId xmlns:a16="http://schemas.microsoft.com/office/drawing/2014/main" val="2201688494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2703510560"/>
                    </a:ext>
                  </a:extLst>
                </a:gridCol>
                <a:gridCol w="739142">
                  <a:extLst>
                    <a:ext uri="{9D8B030D-6E8A-4147-A177-3AD203B41FA5}">
                      <a16:colId xmlns:a16="http://schemas.microsoft.com/office/drawing/2014/main" val="1331005079"/>
                    </a:ext>
                  </a:extLst>
                </a:gridCol>
                <a:gridCol w="1135920">
                  <a:extLst>
                    <a:ext uri="{9D8B030D-6E8A-4147-A177-3AD203B41FA5}">
                      <a16:colId xmlns:a16="http://schemas.microsoft.com/office/drawing/2014/main" val="2490762818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3781804961"/>
                    </a:ext>
                  </a:extLst>
                </a:gridCol>
                <a:gridCol w="922936">
                  <a:extLst>
                    <a:ext uri="{9D8B030D-6E8A-4147-A177-3AD203B41FA5}">
                      <a16:colId xmlns:a16="http://schemas.microsoft.com/office/drawing/2014/main" val="1069945648"/>
                    </a:ext>
                  </a:extLst>
                </a:gridCol>
              </a:tblGrid>
              <a:tr h="563344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0239555"/>
                  </a:ext>
                </a:extLst>
              </a:tr>
              <a:tr h="370725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3"/>
                        </a:rPr>
                        <a:t>5379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Class 1 Read Service Procurement Exercise - MOD0710 (DM Sampling)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April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63012861"/>
                  </a:ext>
                </a:extLst>
              </a:tr>
              <a:tr h="26288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4"/>
                        </a:rPr>
                        <a:t>5143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Transfer of NDM sampling obligations from Cadent, WWU, and NGN to the 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Cadent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   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GB" sz="800" b="1" dirty="0"/>
                        <a:t>WWU, Cadent, NGN only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April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5867440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5"/>
                        </a:rPr>
                        <a:t>5472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Creation of a UK Link API to consume daily weather data for Demand Estimation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1</a:t>
                      </a:r>
                      <a:r>
                        <a:rPr lang="en-GB" sz="800" b="1" baseline="30000" dirty="0"/>
                        <a:t>st</a:t>
                      </a:r>
                      <a:r>
                        <a:rPr lang="en-GB" sz="800" b="1" dirty="0"/>
                        <a:t> April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Standalone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Firm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2100551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6"/>
                        </a:rPr>
                        <a:t>5091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Deferral of creation of Class change reads at transfer of ownership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EDF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350,000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June 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463669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7"/>
                        </a:rPr>
                        <a:t>5186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MOD0701 - Aligning Capacity booking under the UNC and arrangements set out in relevant NEXAs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200,000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June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63332575"/>
                  </a:ext>
                </a:extLst>
              </a:tr>
              <a:tr h="40689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8"/>
                        </a:rPr>
                        <a:t>5482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Replacement of reads associated to a meter asset technical details change or update (RGMA)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Scottish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June 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Indicative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38539054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B537A57-A17E-4515-BCBF-68CDC41D0B4F}"/>
              </a:ext>
            </a:extLst>
          </p:cNvPr>
          <p:cNvSpPr txBox="1"/>
          <p:nvPr/>
        </p:nvSpPr>
        <p:spPr>
          <a:xfrm>
            <a:off x="0" y="4977629"/>
            <a:ext cx="138211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22</a:t>
            </a:r>
            <a:r>
              <a:rPr lang="en-GB" sz="700" baseline="30000" dirty="0"/>
              <a:t>nd</a:t>
            </a:r>
            <a:r>
              <a:rPr lang="en-GB" sz="700" dirty="0"/>
              <a:t> 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273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B738D59-151C-45B1-B664-B9E1132CA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113762"/>
              </p:ext>
            </p:extLst>
          </p:nvPr>
        </p:nvGraphicFramePr>
        <p:xfrm>
          <a:off x="63612" y="433891"/>
          <a:ext cx="9016776" cy="416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2275419473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1591318838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195572633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3980059432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979732778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3134480581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404412746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92785572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4173446937"/>
                    </a:ext>
                  </a:extLst>
                </a:gridCol>
              </a:tblGrid>
              <a:tr h="430013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7578624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2"/>
                        </a:rPr>
                        <a:t>4914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Mod0651 – Retrospective Data Update Provisions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Cadent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£1.8m – £2.4m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Major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9710757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3"/>
                        </a:rPr>
                        <a:t>5144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Enabling Re-assignment of Supplier Short Codes to Implement Supplier of Last Resort Directions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</a:txBody>
                  <a:tcPr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8139813"/>
                  </a:ext>
                </a:extLst>
              </a:tr>
              <a:tr h="285997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4"/>
                        </a:rPr>
                        <a:t>5187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MOD0696 - Addressing inequities between Capacity booking under the UNC and arrangements set out in relevant NExAs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Gazprom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1027236"/>
                  </a:ext>
                </a:extLst>
              </a:tr>
              <a:tr h="30973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5"/>
                        </a:rPr>
                        <a:t>5286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Clarification Change to the AQ amendment process to be applied retrospectively (MO0746)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>
                    <a:solidFill>
                      <a:srgbClr val="E8EA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844016"/>
                  </a:ext>
                </a:extLst>
              </a:tr>
              <a:tr h="334888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6"/>
                        </a:rPr>
                        <a:t>5345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800" b="1" dirty="0"/>
                        <a:t>Deferral of creation of Class change reads for DM to NDM and NDM to DM sites at Transfer </a:t>
                      </a:r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0505939"/>
                  </a:ext>
                </a:extLst>
              </a:tr>
              <a:tr h="272216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7"/>
                        </a:rPr>
                        <a:t>5453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GSOS 2, 3 &amp; 13 Payment Automation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6185737"/>
                  </a:ext>
                </a:extLst>
              </a:tr>
              <a:tr h="153352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8"/>
                        </a:rPr>
                        <a:t>5454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 err="1"/>
                        <a:t>SoLR</a:t>
                      </a:r>
                      <a:r>
                        <a:rPr lang="en-GB" sz="800" b="1" dirty="0"/>
                        <a:t> Reporting Suite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EDF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3221215"/>
                  </a:ext>
                </a:extLst>
              </a:tr>
              <a:tr h="27488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9"/>
                        </a:rPr>
                        <a:t>5471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DSC Core Customer Access to Data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892954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10"/>
                        </a:rPr>
                        <a:t>5473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Meter Asset Details Proactive Management Service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CDSP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936983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11"/>
                        </a:rPr>
                        <a:t>5517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Hydrogen Checker Website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Cadent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 </a:t>
                      </a:r>
                    </a:p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92947802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313471BF-15C9-4F69-80B8-9D297D4C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0426"/>
            <a:ext cx="8229600" cy="434083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Change Backlog Details</a:t>
            </a:r>
            <a:endParaRPr lang="en-GB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5A1EB9A-A16C-41F4-9CC1-59B581B4AE9F}"/>
              </a:ext>
            </a:extLst>
          </p:cNvPr>
          <p:cNvSpPr txBox="1"/>
          <p:nvPr/>
        </p:nvSpPr>
        <p:spPr>
          <a:xfrm>
            <a:off x="0" y="4977629"/>
            <a:ext cx="138211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22</a:t>
            </a:r>
            <a:r>
              <a:rPr lang="en-GB" sz="700" baseline="30000" dirty="0"/>
              <a:t>nd</a:t>
            </a:r>
            <a:r>
              <a:rPr lang="en-GB" sz="700" dirty="0"/>
              <a:t> 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951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8C3F791-AC34-4270-82D9-5B4FC58D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2824058"/>
              </p:ext>
            </p:extLst>
          </p:nvPr>
        </p:nvGraphicFramePr>
        <p:xfrm>
          <a:off x="29298" y="454509"/>
          <a:ext cx="9016776" cy="317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3054">
                  <a:extLst>
                    <a:ext uri="{9D8B030D-6E8A-4147-A177-3AD203B41FA5}">
                      <a16:colId xmlns:a16="http://schemas.microsoft.com/office/drawing/2014/main" val="4236546890"/>
                    </a:ext>
                  </a:extLst>
                </a:gridCol>
                <a:gridCol w="2500828">
                  <a:extLst>
                    <a:ext uri="{9D8B030D-6E8A-4147-A177-3AD203B41FA5}">
                      <a16:colId xmlns:a16="http://schemas.microsoft.com/office/drawing/2014/main" val="324692026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1901410971"/>
                    </a:ext>
                  </a:extLst>
                </a:gridCol>
                <a:gridCol w="769485">
                  <a:extLst>
                    <a:ext uri="{9D8B030D-6E8A-4147-A177-3AD203B41FA5}">
                      <a16:colId xmlns:a16="http://schemas.microsoft.com/office/drawing/2014/main" val="41899507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4137049686"/>
                    </a:ext>
                  </a:extLst>
                </a:gridCol>
                <a:gridCol w="746409">
                  <a:extLst>
                    <a:ext uri="{9D8B030D-6E8A-4147-A177-3AD203B41FA5}">
                      <a16:colId xmlns:a16="http://schemas.microsoft.com/office/drawing/2014/main" val="1519923765"/>
                    </a:ext>
                  </a:extLst>
                </a:gridCol>
                <a:gridCol w="1147088">
                  <a:extLst>
                    <a:ext uri="{9D8B030D-6E8A-4147-A177-3AD203B41FA5}">
                      <a16:colId xmlns:a16="http://schemas.microsoft.com/office/drawing/2014/main" val="3099399107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796015746"/>
                    </a:ext>
                  </a:extLst>
                </a:gridCol>
                <a:gridCol w="932009">
                  <a:extLst>
                    <a:ext uri="{9D8B030D-6E8A-4147-A177-3AD203B41FA5}">
                      <a16:colId xmlns:a16="http://schemas.microsoft.com/office/drawing/2014/main" val="356028078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en-GB" sz="900" dirty="0"/>
                        <a:t>XRN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Change Title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Proposer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Benefit / Impact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Funding 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HLSO</a:t>
                      </a:r>
                    </a:p>
                    <a:p>
                      <a:r>
                        <a:rPr lang="en-GB" sz="900" dirty="0"/>
                        <a:t>Max Cost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Target Implementation   Date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Release Type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Firm / Indicative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6518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solidFill>
                            <a:srgbClr val="7030A0"/>
                          </a:solidFill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5529</a:t>
                      </a:r>
                      <a:endParaRPr lang="en-GB" sz="900" b="1" dirty="0">
                        <a:solidFill>
                          <a:srgbClr val="7030A0"/>
                        </a:solidFill>
                      </a:endParaRP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UNC Derogation Process – Mod 0800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NGN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DN</a:t>
                      </a: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IGT</a:t>
                      </a: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Shipper</a:t>
                      </a: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NGT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DN </a:t>
                      </a:r>
                    </a:p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Decarb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b="1" dirty="0">
                          <a:solidFill>
                            <a:schemeClr val="tx1"/>
                          </a:solidFill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>
                    <a:solidFill>
                      <a:srgbClr val="CED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03284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3"/>
                        </a:rPr>
                        <a:t>5531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Hydrogen Village Trial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SGN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NGT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Decarb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545512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4"/>
                        </a:rPr>
                        <a:t>5532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Hydrogen Town Trial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WWU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NGT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DN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/>
                        <a:t>Decarb</a:t>
                      </a:r>
                    </a:p>
                    <a:p>
                      <a:endParaRPr lang="en-GB" sz="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  <a:endParaRPr kumimoji="0" lang="en-GB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123726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5"/>
                        </a:rPr>
                        <a:t>5535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Processing of CSS Switch Requests Received in ‘Time Period 5’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Xoserve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DN</a:t>
                      </a:r>
                    </a:p>
                    <a:p>
                      <a:r>
                        <a:rPr lang="en-GB" sz="800" b="1" dirty="0"/>
                        <a:t>IGT</a:t>
                      </a:r>
                    </a:p>
                    <a:p>
                      <a:r>
                        <a:rPr lang="en-GB" sz="800" b="1" dirty="0"/>
                        <a:t>Shipper</a:t>
                      </a:r>
                    </a:p>
                    <a:p>
                      <a:r>
                        <a:rPr lang="en-GB" sz="800" b="1" dirty="0"/>
                        <a:t>NGT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771278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en-GB" sz="900" b="1" dirty="0">
                          <a:hlinkClick r:id="rId6"/>
                        </a:rPr>
                        <a:t>5541</a:t>
                      </a:r>
                      <a:endParaRPr lang="en-GB" sz="9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Amendments to the UIG Additional National Data Reporting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Scottish Power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Shipper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800" b="1" dirty="0"/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Tbc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3077176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id="{EB9EF6E1-5529-4E9E-B15E-221F191B755F}"/>
              </a:ext>
            </a:extLst>
          </p:cNvPr>
          <p:cNvSpPr txBox="1">
            <a:spLocks/>
          </p:cNvSpPr>
          <p:nvPr/>
        </p:nvSpPr>
        <p:spPr>
          <a:xfrm>
            <a:off x="611560" y="20426"/>
            <a:ext cx="8229600" cy="4340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GB" sz="2000" dirty="0">
                <a:latin typeface="Arial"/>
                <a:cs typeface="Arial"/>
              </a:rPr>
              <a:t>Change Backlog Details - Continued</a:t>
            </a:r>
            <a:endParaRPr lang="en-GB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470BA3-34B7-4DDA-A98C-1AB94A1BB3EA}"/>
              </a:ext>
            </a:extLst>
          </p:cNvPr>
          <p:cNvSpPr txBox="1"/>
          <p:nvPr/>
        </p:nvSpPr>
        <p:spPr>
          <a:xfrm>
            <a:off x="0" y="4977629"/>
            <a:ext cx="1382110" cy="200055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GB" sz="700" dirty="0"/>
              <a:t>Slide produced 22</a:t>
            </a:r>
            <a:r>
              <a:rPr lang="en-GB" sz="700" baseline="30000" dirty="0"/>
              <a:t>nd</a:t>
            </a:r>
            <a:r>
              <a:rPr lang="en-GB" sz="700" dirty="0"/>
              <a:t> 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6962309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5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6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7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Xoserve PowerPoint Template Clean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/>
        <AccountId xsi:nil="true"/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5793DA5F-2494-464F-A942-0A7CFF65E0F7}"/>
</file>

<file path=customXml/itemProps2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103fba77-31dd-4780-83f9-c54f26c3a260"/>
    <ds:schemaRef ds:uri="http://purl.org/dc/terms/"/>
    <ds:schemaRef ds:uri="http://www.w3.org/XML/1998/namespace"/>
    <ds:schemaRef ds:uri="11f1cc19-a6a2-4477-822b-8358f9edc374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24395</TotalTime>
  <Words>943</Words>
  <Application>Microsoft Office PowerPoint</Application>
  <PresentationFormat>On-screen Show (16:9)</PresentationFormat>
  <Paragraphs>416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5</vt:i4>
      </vt:variant>
    </vt:vector>
  </HeadingPairs>
  <TitlesOfParts>
    <vt:vector size="17" baseType="lpstr">
      <vt:lpstr>Arial</vt:lpstr>
      <vt:lpstr>Calibri</vt:lpstr>
      <vt:lpstr>Wingdings</vt:lpstr>
      <vt:lpstr>xoserve templates</vt:lpstr>
      <vt:lpstr>1_xoserve templates</vt:lpstr>
      <vt:lpstr>2_xoserve templates</vt:lpstr>
      <vt:lpstr>3_xoserve templates</vt:lpstr>
      <vt:lpstr>4_xoserve templates</vt:lpstr>
      <vt:lpstr>5_xoserve templates</vt:lpstr>
      <vt:lpstr>6_xoserve templates</vt:lpstr>
      <vt:lpstr>7_xoserve templates</vt:lpstr>
      <vt:lpstr>Xoserve PowerPoint Template Clean</vt:lpstr>
      <vt:lpstr>Change Delivery Pipeline July 22 – December 23 </vt:lpstr>
      <vt:lpstr>Change Pipeline  - Delivery Plan July 2022 – February 2023</vt:lpstr>
      <vt:lpstr>Change Pipeline – Delivery Plan April 2023 – June 2023</vt:lpstr>
      <vt:lpstr>Change Backlog Details</vt:lpstr>
      <vt:lpstr>PowerPoint Presentation</vt:lpstr>
    </vt:vector>
  </TitlesOfParts>
  <Company>DC Freelance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PMM Slide Deck</dc:title>
  <dc:creator>Simon Clements</dc:creator>
  <cp:lastModifiedBy>Paul Orsler</cp:lastModifiedBy>
  <cp:revision>1937</cp:revision>
  <cp:lastPrinted>2019-06-06T11:41:21Z</cp:lastPrinted>
  <dcterms:created xsi:type="dcterms:W3CDTF">2011-09-20T14:58:41Z</dcterms:created>
  <dcterms:modified xsi:type="dcterms:W3CDTF">2022-07-21T09:34:35Z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4" name="_NewReviewCycle">
    <vt:lpwstr/>
  </property>
  <property fmtid="{D5CDD505-2E9C-101B-9397-08002B2CF9AE}" pid="8" name="ContentTypeId">
    <vt:lpwstr>0x010100BE4A46900855F54F8B1B4A69CC14CF6B</vt:lpwstr>
  </property>
  <property fmtid="{D5CDD505-2E9C-101B-9397-08002B2CF9AE}" pid="10" name="Order">
    <vt:r8>56700</vt:r8>
  </property>
  <property fmtid="{D5CDD505-2E9C-101B-9397-08002B2CF9AE}" pid="11" name="xd_Signature">
    <vt:bool>false</vt:bool>
  </property>
  <property fmtid="{D5CDD505-2E9C-101B-9397-08002B2CF9AE}" pid="12" name="xd_ProgID">
    <vt:lpwstr/>
  </property>
  <property fmtid="{D5CDD505-2E9C-101B-9397-08002B2CF9AE}" pid="13" name="TemplateUrl">
    <vt:lpwstr/>
  </property>
  <property fmtid="{D5CDD505-2E9C-101B-9397-08002B2CF9AE}" pid="14" name="ComplianceAssetId">
    <vt:lpwstr/>
  </property>
  <property fmtid="{D5CDD505-2E9C-101B-9397-08002B2CF9AE}" pid="15" name="TaxKeyword">
    <vt:lpwstr/>
  </property>
  <property fmtid="{D5CDD505-2E9C-101B-9397-08002B2CF9AE}" pid="16" name="AuthorIds_UIVersion_512">
    <vt:lpwstr>350</vt:lpwstr>
  </property>
  <property fmtid="{D5CDD505-2E9C-101B-9397-08002B2CF9AE}" pid="17" name="AuthorIds_UIVersion_12">
    <vt:lpwstr>18</vt:lpwstr>
  </property>
  <property fmtid="{D5CDD505-2E9C-101B-9397-08002B2CF9AE}" pid="18" name="AuthorIds_UIVersion_516">
    <vt:lpwstr>53</vt:lpwstr>
  </property>
  <property fmtid="{D5CDD505-2E9C-101B-9397-08002B2CF9AE}" pid="19" name="AuthorIds_UIVersion_1">
    <vt:lpwstr>350</vt:lpwstr>
  </property>
  <property fmtid="{D5CDD505-2E9C-101B-9397-08002B2CF9AE}" pid="20" name="AuthorIds_UIVersion_11">
    <vt:lpwstr>350</vt:lpwstr>
  </property>
</Properties>
</file>