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9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D4AC83-70A8-407B-8D0B-12069AA52897}" v="1" dt="2022-01-04T13:57:46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106" d="100"/>
          <a:sy n="106" d="100"/>
        </p:scale>
        <p:origin x="91" y="1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2AD4AC83-70A8-407B-8D0B-12069AA52897}"/>
    <pc:docChg chg="modSld">
      <pc:chgData name="Rachel Taggart" userId="4f8aad94-55b7-4ba6-8498-7cad127c11eb" providerId="ADAL" clId="{2AD4AC83-70A8-407B-8D0B-12069AA52897}" dt="2022-01-04T13:57:46.627" v="0" actId="1076"/>
      <pc:docMkLst>
        <pc:docMk/>
      </pc:docMkLst>
      <pc:sldChg chg="modSp">
        <pc:chgData name="Rachel Taggart" userId="4f8aad94-55b7-4ba6-8498-7cad127c11eb" providerId="ADAL" clId="{2AD4AC83-70A8-407B-8D0B-12069AA52897}" dt="2022-01-04T13:57:46.627" v="0" actId="1076"/>
        <pc:sldMkLst>
          <pc:docMk/>
          <pc:sldMk cId="4252492987" sldId="309"/>
        </pc:sldMkLst>
        <pc:graphicFrameChg chg="mod">
          <ac:chgData name="Rachel Taggart" userId="4f8aad94-55b7-4ba6-8498-7cad127c11eb" providerId="ADAL" clId="{2AD4AC83-70A8-407B-8D0B-12069AA52897}" dt="2022-01-04T13:57:46.627" v="0" actId="1076"/>
          <ac:graphicFrameMkLst>
            <pc:docMk/>
            <pc:sldMk cId="4252492987" sldId="309"/>
            <ac:graphicFrameMk id="5" creationId="{58C326A2-8651-4546-9FFD-F3557A68D43F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Total</a:t>
            </a:r>
            <a:r>
              <a:rPr lang="en-GB" dirty="0"/>
              <a:t> Committed Spend v Approved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A4B-4792-A40F-564D02500C7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'[chmc-change-budget Jan-22 v1.xlsx]New Format BP21_22'!$J$2:$K$2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Jan-22 v1.xlsx]New Format BP21_22'!$J$8:$K$8</c:f>
              <c:numCache>
                <c:formatCode>"£"#,##0</c:formatCode>
                <c:ptCount val="2"/>
                <c:pt idx="0">
                  <c:v>3589600</c:v>
                </c:pt>
                <c:pt idx="1">
                  <c:v>2616839.11663706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4B-4792-A40F-564D02500C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1740751"/>
        <c:axId val="1836261055"/>
      </c:barChart>
      <c:catAx>
        <c:axId val="2091740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261055"/>
        <c:crosses val="autoZero"/>
        <c:auto val="1"/>
        <c:lblAlgn val="ctr"/>
        <c:lblOffset val="100"/>
        <c:noMultiLvlLbl val="0"/>
      </c:catAx>
      <c:valAx>
        <c:axId val="1836261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40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dirty="0"/>
              <a:t>Movement</a:t>
            </a:r>
            <a:r>
              <a:rPr lang="en-GB" sz="1400" dirty="0"/>
              <a:t> since last month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ED-489A-9B77-24FC3C01D2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'[chmc-change-budget Jan-22 v1.xlsx]New Format BP21_22'!$B$19:$I$19</c:f>
              <c:strCache>
                <c:ptCount val="7"/>
                <c:pt idx="0">
                  <c:v>Shipper</c:v>
                </c:pt>
                <c:pt idx="2">
                  <c:v>DN</c:v>
                </c:pt>
                <c:pt idx="4">
                  <c:v>IGT</c:v>
                </c:pt>
                <c:pt idx="6">
                  <c:v>NTS</c:v>
                </c:pt>
              </c:strCache>
            </c:strRef>
          </c:cat>
          <c:val>
            <c:numRef>
              <c:f>'[chmc-change-budget Jan-22 v1.xlsx]New Format BP21_22'!$B$20:$I$20</c:f>
              <c:numCache>
                <c:formatCode>General</c:formatCode>
                <c:ptCount val="8"/>
                <c:pt idx="0" formatCode="&quot;£&quot;#,##0">
                  <c:v>-106058.47999999998</c:v>
                </c:pt>
                <c:pt idx="2" formatCode="&quot;£&quot;#,##0">
                  <c:v>3000</c:v>
                </c:pt>
                <c:pt idx="4" formatCode="&quot;£&quot;#,##0">
                  <c:v>0</c:v>
                </c:pt>
                <c:pt idx="6" formatCode="&quot;£&quot;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ED-489A-9B77-24FC3C01D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7974000"/>
        <c:axId val="2088556752"/>
      </c:barChart>
      <c:catAx>
        <c:axId val="121797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8556752"/>
        <c:crosses val="autoZero"/>
        <c:auto val="1"/>
        <c:lblAlgn val="ctr"/>
        <c:lblOffset val="100"/>
        <c:noMultiLvlLbl val="0"/>
      </c:catAx>
      <c:valAx>
        <c:axId val="208855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7974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Shipper</a:t>
            </a:r>
            <a:r>
              <a:rPr lang="en-GB" sz="800" dirty="0"/>
              <a:t> Budget v Spend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D85-49A9-8367-4E518ED540DE}"/>
              </c:ext>
            </c:extLst>
          </c:dPt>
          <c:cat>
            <c:strRef>
              <c:f>'[chmc-change-budget Jan-22 v1.xlsx]New Format BP21_22'!$B$2:$C$2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Jan-22 v1.xlsx]New Format BP21_22'!$B$8:$C$8</c:f>
              <c:numCache>
                <c:formatCode>"£"#,##0</c:formatCode>
                <c:ptCount val="2"/>
                <c:pt idx="0">
                  <c:v>2073012.3132530118</c:v>
                </c:pt>
                <c:pt idx="1">
                  <c:v>1329719.0123307791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85-49A9-8367-4E518ED540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5238959"/>
        <c:axId val="1836254815"/>
      </c:barChart>
      <c:catAx>
        <c:axId val="2045238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254815"/>
        <c:crosses val="autoZero"/>
        <c:auto val="1"/>
        <c:lblAlgn val="ctr"/>
        <c:lblOffset val="100"/>
        <c:noMultiLvlLbl val="0"/>
      </c:catAx>
      <c:valAx>
        <c:axId val="1836254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5238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DN</a:t>
            </a:r>
            <a:r>
              <a:rPr lang="en-US" sz="800" dirty="0"/>
              <a:t> Budget</a:t>
            </a:r>
            <a:r>
              <a:rPr lang="en-US" sz="800" baseline="0" dirty="0"/>
              <a:t> v Spend</a:t>
            </a:r>
            <a:r>
              <a:rPr lang="en-US" sz="8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39-43D2-925B-118565BA4BA5}"/>
              </c:ext>
            </c:extLst>
          </c:dPt>
          <c:cat>
            <c:strRef>
              <c:f>'[chmc-change-budget Jan-22 v1.xlsx]New Format BP21_22'!$D$2:$E$2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Jan-22 v1.xlsx]New Format BP21_22'!$D$8:$E$8</c:f>
              <c:numCache>
                <c:formatCode>"£"#,##0</c:formatCode>
                <c:ptCount val="2"/>
                <c:pt idx="0">
                  <c:v>1248246.6200185358</c:v>
                </c:pt>
                <c:pt idx="1">
                  <c:v>1253245.8414882817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39-43D2-925B-118565BA4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2034607"/>
        <c:axId val="2043254719"/>
      </c:barChart>
      <c:catAx>
        <c:axId val="1972034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254719"/>
        <c:crosses val="autoZero"/>
        <c:auto val="1"/>
        <c:lblAlgn val="ctr"/>
        <c:lblOffset val="100"/>
        <c:noMultiLvlLbl val="0"/>
      </c:catAx>
      <c:valAx>
        <c:axId val="204325471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0346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IGT</a:t>
            </a:r>
            <a:r>
              <a:rPr lang="en-GB" sz="800" dirty="0"/>
              <a:t> Budget v</a:t>
            </a:r>
            <a:r>
              <a:rPr lang="en-GB" sz="800" baseline="0" dirty="0"/>
              <a:t> Spend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DEB-43C7-B920-A84106DEAF7A}"/>
              </c:ext>
            </c:extLst>
          </c:dPt>
          <c:cat>
            <c:strRef>
              <c:f>'[chmc-change-budget Jan-22 v1.xlsx]New Format BP21_22'!$F$2:$G$2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Jan-22 v1.xlsx]New Format BP21_22'!$F$8:$G$8</c:f>
              <c:numCache>
                <c:formatCode>"£"#,##0</c:formatCode>
                <c:ptCount val="2"/>
                <c:pt idx="0">
                  <c:v>194765.16311399444</c:v>
                </c:pt>
                <c:pt idx="1">
                  <c:v>33874.262817999384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B-43C7-B920-A84106DEAF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2037807"/>
        <c:axId val="2043258879"/>
      </c:barChart>
      <c:catAx>
        <c:axId val="1972037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258879"/>
        <c:crosses val="autoZero"/>
        <c:auto val="1"/>
        <c:lblAlgn val="ctr"/>
        <c:lblOffset val="100"/>
        <c:noMultiLvlLbl val="0"/>
      </c:catAx>
      <c:valAx>
        <c:axId val="204325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037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/>
              <a:t>NT Budget v Spend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'[chmc-change-budget Jan-22 v1.xlsx]New Format BP21_22'!$H$2:$I$2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Jan-22 v1.xlsx]New Format BP21_22'!$H$8:$I$8</c:f>
              <c:numCache>
                <c:formatCode>"£"#,##0</c:formatCode>
                <c:ptCount val="2"/>
                <c:pt idx="0">
                  <c:v>73575.903614457842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F4-4C23-B16B-ACF7C7B1A2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5024031"/>
        <c:axId val="2043257215"/>
      </c:barChart>
      <c:catAx>
        <c:axId val="2135024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257215"/>
        <c:crosses val="autoZero"/>
        <c:auto val="1"/>
        <c:lblAlgn val="ctr"/>
        <c:lblOffset val="100"/>
        <c:noMultiLvlLbl val="0"/>
      </c:catAx>
      <c:valAx>
        <c:axId val="2043257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024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image" Target="../media/image3.wmf"/><Relationship Id="rId4" Type="http://schemas.openxmlformats.org/officeDocument/2006/relationships/chart" Target="../charts/chart2.xml"/><Relationship Id="rId9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DSC Change Budget 21/22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635" y="11405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Committed Spend BP21/22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5BE5B15-0C7E-48D6-A56C-6A746E46C6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8907468"/>
              </p:ext>
            </p:extLst>
          </p:nvPr>
        </p:nvGraphicFramePr>
        <p:xfrm>
          <a:off x="267849" y="2282570"/>
          <a:ext cx="3438128" cy="2679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9803CA1-16F7-4A52-911A-D440D97B37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744202"/>
              </p:ext>
            </p:extLst>
          </p:nvPr>
        </p:nvGraphicFramePr>
        <p:xfrm>
          <a:off x="4049757" y="2282570"/>
          <a:ext cx="3522711" cy="227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09AC967-D295-4EB5-8156-5F6765360120}"/>
              </a:ext>
            </a:extLst>
          </p:cNvPr>
          <p:cNvSpPr txBox="1"/>
          <p:nvPr/>
        </p:nvSpPr>
        <p:spPr>
          <a:xfrm>
            <a:off x="7572468" y="2456524"/>
            <a:ext cx="1403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A reduction to the total  Approved DSC Change Budget (BP21) of £103k occurred as a result of a change / introduction of costs across 6 changes (see linked s/s for details) 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29864BA-670A-4A40-A473-66D6D57502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174888"/>
              </p:ext>
            </p:extLst>
          </p:nvPr>
        </p:nvGraphicFramePr>
        <p:xfrm>
          <a:off x="164040" y="699542"/>
          <a:ext cx="1643119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D1F122F2-340C-47D6-AD91-04EFE52402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264342"/>
              </p:ext>
            </p:extLst>
          </p:nvPr>
        </p:nvGraphicFramePr>
        <p:xfrm>
          <a:off x="2150939" y="699542"/>
          <a:ext cx="1643119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62E272D9-3FAE-41BC-A64E-4B603F103D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941729"/>
              </p:ext>
            </p:extLst>
          </p:nvPr>
        </p:nvGraphicFramePr>
        <p:xfrm>
          <a:off x="4104674" y="719727"/>
          <a:ext cx="1643119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1B794E5D-1D49-45F7-86D6-58797F52E6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645030"/>
              </p:ext>
            </p:extLst>
          </p:nvPr>
        </p:nvGraphicFramePr>
        <p:xfrm>
          <a:off x="6025225" y="704125"/>
          <a:ext cx="1643119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0C7B00BC-D987-4E76-9438-36E751DDC91D}"/>
              </a:ext>
            </a:extLst>
          </p:cNvPr>
          <p:cNvSpPr txBox="1"/>
          <p:nvPr/>
        </p:nvSpPr>
        <p:spPr>
          <a:xfrm>
            <a:off x="7585937" y="699542"/>
            <a:ext cx="14036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At this stage, Shippers have committed 64% of approved BP21 Budget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DNs have committed 100%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IGTs have committed 17% and NTS 0%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8C326A2-8651-4546-9FFD-F3557A68D4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049196"/>
              </p:ext>
            </p:extLst>
          </p:nvPr>
        </p:nvGraphicFramePr>
        <p:xfrm>
          <a:off x="8376233" y="4395516"/>
          <a:ext cx="529208" cy="466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9" imgW="914400" imgH="806400" progId="Excel.Sheet.12">
                  <p:embed/>
                </p:oleObj>
              </mc:Choice>
              <mc:Fallback>
                <p:oleObj name="Worksheet" showAsIcon="1" r:id="rId9" imgW="914400" imgH="806400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8C326A2-8651-4546-9FFD-F3557A68D4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76233" y="4395516"/>
                        <a:ext cx="529208" cy="466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103fba77-31dd-4780-83f9-c54f26c3a260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11f1cc19-a6a2-4477-822b-8358f9edc374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50EE24-95EF-4E1C-B537-A3E0377BFABD}"/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18854</TotalTime>
  <Words>101</Words>
  <Application>Microsoft Office PowerPoint</Application>
  <PresentationFormat>On-screen Show (16:9)</PresentationFormat>
  <Paragraphs>12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FR3 Comms Approach v1.0 221018</vt:lpstr>
      <vt:lpstr>Worksheet</vt:lpstr>
      <vt:lpstr>DSC Change Budget 21/22 YTD</vt:lpstr>
      <vt:lpstr>Budget v Committed Spend BP21/22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Rachel Taggart</cp:lastModifiedBy>
  <cp:revision>115</cp:revision>
  <cp:lastPrinted>2020-09-03T10:38:05Z</cp:lastPrinted>
  <dcterms:created xsi:type="dcterms:W3CDTF">2018-10-22T13:17:46Z</dcterms:created>
  <dcterms:modified xsi:type="dcterms:W3CDTF">2022-01-04T13:57:55Z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