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560" r:id="rId5"/>
    <p:sldId id="305" r:id="rId6"/>
    <p:sldId id="5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58860-0380-4C92-8B4C-EA8D27A2BAC3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90AE1-AE81-4353-9CF9-746243FB0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00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53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8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3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174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88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88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7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62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016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522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3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722" y="3429001"/>
            <a:ext cx="11690556" cy="1470025"/>
          </a:xfrm>
        </p:spPr>
        <p:txBody>
          <a:bodyPr>
            <a:noAutofit/>
          </a:bodyPr>
          <a:lstStyle/>
          <a:p>
            <a:br>
              <a:rPr lang="en-GB" sz="3200" dirty="0">
                <a:latin typeface="Arial"/>
                <a:cs typeface="Arial"/>
              </a:rPr>
            </a:br>
            <a:r>
              <a:rPr lang="en-GB" sz="3200" dirty="0">
                <a:latin typeface="Arial"/>
                <a:cs typeface="Arial"/>
              </a:rPr>
              <a:t>Retrospective Data Updates </a:t>
            </a:r>
            <a:br>
              <a:rPr lang="en-GB" sz="3200" dirty="0">
                <a:latin typeface="Arial"/>
                <a:cs typeface="Arial"/>
              </a:rPr>
            </a:br>
            <a:r>
              <a:rPr lang="en-GB" sz="3200" dirty="0">
                <a:latin typeface="Arial"/>
                <a:cs typeface="Arial"/>
              </a:rPr>
              <a:t>Options Paper Consultation Summary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B7DF4B-0598-4EA1-A641-D4AD75B743A6}"/>
              </a:ext>
            </a:extLst>
          </p:cNvPr>
          <p:cNvSpPr/>
          <p:nvPr/>
        </p:nvSpPr>
        <p:spPr>
          <a:xfrm>
            <a:off x="5934418" y="3182780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2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7B1FBB-3016-4F9B-A033-14B272ACB92A}"/>
              </a:ext>
            </a:extLst>
          </p:cNvPr>
          <p:cNvSpPr/>
          <p:nvPr/>
        </p:nvSpPr>
        <p:spPr>
          <a:xfrm>
            <a:off x="5934418" y="3182780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2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459A1-FE68-4B9B-893D-0D6A7F3F5C9D}"/>
              </a:ext>
            </a:extLst>
          </p:cNvPr>
          <p:cNvSpPr/>
          <p:nvPr/>
        </p:nvSpPr>
        <p:spPr>
          <a:xfrm>
            <a:off x="5934418" y="3182780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2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746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27" y="164637"/>
            <a:ext cx="11396573" cy="620171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Summary of Consultation Responses to Retro Data Updates Options Paper</a:t>
            </a:r>
            <a:endParaRPr lang="en-GB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1832"/>
              </p:ext>
            </p:extLst>
          </p:nvPr>
        </p:nvGraphicFramePr>
        <p:xfrm>
          <a:off x="239349" y="836713"/>
          <a:ext cx="11521280" cy="18362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52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Overview of Responses Received 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total, ten (10) consultation responses were received from customers. Of responses received, one voted in favour of progressing option A (Mod0651 compliant solution), four votes in favour of progressing Option B (Data Comparison solution).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addition, two votes were received rejecting both options, with a further three votes reflecting customers preference to defer making a decision at this stage. All representations are available within the attached Reps Matrix – and are published on Xoserve.com </a:t>
                      </a:r>
                    </a:p>
                  </a:txBody>
                  <a:tcPr marL="240000" marR="121920" marT="60960" marB="60960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42348"/>
              </p:ext>
            </p:extLst>
          </p:nvPr>
        </p:nvGraphicFramePr>
        <p:xfrm>
          <a:off x="239349" y="2660915"/>
          <a:ext cx="11521280" cy="382377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52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788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Themes from </a:t>
                      </a:r>
                      <a:r>
                        <a:rPr lang="en-GB" sz="1600" b="1">
                          <a:solidFill>
                            <a:schemeClr val="tx1"/>
                          </a:solidFill>
                        </a:rPr>
                        <a:t>Consultation Responses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B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89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3E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A181D1D2-942F-43B0-9372-71DE2B5DD4D2}"/>
              </a:ext>
            </a:extLst>
          </p:cNvPr>
          <p:cNvSpPr/>
          <p:nvPr/>
        </p:nvSpPr>
        <p:spPr>
          <a:xfrm>
            <a:off x="3172450" y="3292216"/>
            <a:ext cx="2463700" cy="28736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r>
              <a:rPr lang="en-GB" sz="1067" b="1" u="sng" dirty="0">
                <a:solidFill>
                  <a:prstClr val="black"/>
                </a:solidFill>
                <a:latin typeface="Arial"/>
              </a:rPr>
              <a:t>Detail of Solution Options</a:t>
            </a:r>
          </a:p>
          <a:p>
            <a:pPr defTabSz="1219170"/>
            <a:endParaRPr lang="en-GB" sz="1067" b="1" u="sng" dirty="0">
              <a:solidFill>
                <a:prstClr val="black"/>
              </a:solidFill>
              <a:latin typeface="Arial"/>
            </a:endParaRP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Parties recognised that technical and operational changes will need to be facilitated by customers, several parties noted that more information was needed on both options before a decision could be reached on a preferred option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One party noted that the timescales associated to option A were optimistic, with others reiterating concerns around progressing this change during the lead up to CSS.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 </a:t>
            </a:r>
            <a:endParaRPr lang="en-GB" sz="1067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9EC48E3-B5E6-4787-8318-BFEBCFFEB042}"/>
              </a:ext>
            </a:extLst>
          </p:cNvPr>
          <p:cNvSpPr/>
          <p:nvPr/>
        </p:nvSpPr>
        <p:spPr>
          <a:xfrm>
            <a:off x="318782" y="3292216"/>
            <a:ext cx="2463700" cy="28736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r>
              <a:rPr lang="en-GB" sz="1067" b="1" u="sng" dirty="0">
                <a:solidFill>
                  <a:prstClr val="black"/>
                </a:solidFill>
                <a:latin typeface="Arial"/>
              </a:rPr>
              <a:t>Benefits Case</a:t>
            </a:r>
          </a:p>
          <a:p>
            <a:pPr defTabSz="1219170"/>
            <a:endParaRPr lang="en-GB" sz="1067" b="1" u="sng" dirty="0">
              <a:solidFill>
                <a:prstClr val="black"/>
              </a:solidFill>
              <a:latin typeface="Arial"/>
            </a:endParaRP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Several parties noted Retro Proof of Concept findings which established an approx. 1% mismatch between Shipper and UK Link datasets.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Some parties confirmed Option B can already be carried out independently by Shippers using feds of data available from Xoserve.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In addition, some responses indicated that it may be prudent to review the original requirements.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endParaRPr lang="en-GB" sz="1067" b="1" u="sng" dirty="0">
              <a:solidFill>
                <a:prstClr val="black"/>
              </a:solidFill>
              <a:latin typeface="Arial"/>
            </a:endParaRPr>
          </a:p>
          <a:p>
            <a:pPr defTabSz="1219170"/>
            <a:endParaRPr lang="en-GB" sz="1067" b="1" u="sng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81C5A84-38B6-4853-A3EB-3A787C722C49}"/>
              </a:ext>
            </a:extLst>
          </p:cNvPr>
          <p:cNvSpPr/>
          <p:nvPr/>
        </p:nvSpPr>
        <p:spPr>
          <a:xfrm>
            <a:off x="6026118" y="3292216"/>
            <a:ext cx="2484817" cy="28736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r>
              <a:rPr lang="en-GB" sz="1067" b="1" u="sng" dirty="0">
                <a:solidFill>
                  <a:prstClr val="black"/>
                </a:solidFill>
                <a:latin typeface="Arial"/>
              </a:rPr>
              <a:t>Impacts to Parties</a:t>
            </a:r>
          </a:p>
          <a:p>
            <a:pPr defTabSz="1219170"/>
            <a:endParaRPr lang="en-GB" sz="1067" b="1" u="sng" dirty="0">
              <a:solidFill>
                <a:prstClr val="black"/>
              </a:solidFill>
              <a:latin typeface="Arial"/>
            </a:endParaRP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Parties voiced concerns that Option B does not comply with Mod0651 Business Rules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Noted that the consequential impacts of accepting retro updates under Option A would pose a risk to other Shippers.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Several Shipper respondents voiced concerns that Option A may not deliver beneficial functionality, given that is it leveraging existing consumption adjustment capability. 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endParaRPr lang="en-GB" sz="1067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AD3792-D731-4D79-BDCD-9C9F7CE398AA}"/>
              </a:ext>
            </a:extLst>
          </p:cNvPr>
          <p:cNvSpPr/>
          <p:nvPr/>
        </p:nvSpPr>
        <p:spPr>
          <a:xfrm>
            <a:off x="8900903" y="3292216"/>
            <a:ext cx="2484817" cy="28736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r>
              <a:rPr lang="en-GB" sz="1067" b="1" u="sng" dirty="0">
                <a:solidFill>
                  <a:prstClr val="black"/>
                </a:solidFill>
                <a:latin typeface="Arial"/>
              </a:rPr>
              <a:t>Funding Arrangements</a:t>
            </a:r>
          </a:p>
          <a:p>
            <a:pPr defTabSz="1219170"/>
            <a:endParaRPr lang="en-GB" sz="1067" b="1" u="sng" dirty="0">
              <a:solidFill>
                <a:prstClr val="black"/>
              </a:solidFill>
              <a:latin typeface="Arial"/>
            </a:endParaRP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Several parties clarified that the cost estimates may exceed the remaining Retro change budget and that additional funding arrangements would need to be confirmed in order to progress Option A.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Some parties noted that the level of investment relating to Option A is not cost effective. 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Further information on costs of both solution options viewed as being necessary to aid customers in making a decision. </a:t>
            </a:r>
          </a:p>
          <a:p>
            <a:pPr marL="171450" indent="-171450" defTabSz="1219170">
              <a:buFont typeface="Arial" panose="020B0604020202020204" pitchFamily="34" charset="0"/>
              <a:buChar char="•"/>
            </a:pPr>
            <a:endParaRPr lang="en-GB" sz="1067" b="1" u="sng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681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37D85-A962-41A4-8029-09349E4C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Proposed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1BA09-8BC2-412D-AE79-B813DB51A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95" y="1085606"/>
            <a:ext cx="10972800" cy="4896544"/>
          </a:xfrm>
        </p:spPr>
        <p:txBody>
          <a:bodyPr>
            <a:normAutofit/>
          </a:bodyPr>
          <a:lstStyle/>
          <a:p>
            <a:r>
              <a:rPr lang="en-GB" sz="2400" dirty="0"/>
              <a:t>A decision is needed from </a:t>
            </a:r>
            <a:r>
              <a:rPr lang="en-GB" sz="2400" dirty="0" err="1"/>
              <a:t>CoMC</a:t>
            </a:r>
            <a:r>
              <a:rPr lang="en-GB" sz="2400" dirty="0"/>
              <a:t> before Xoserve can take the necessary action to mobilise project resource and progress into design and delivery    </a:t>
            </a:r>
          </a:p>
          <a:p>
            <a:r>
              <a:rPr lang="en-GB" sz="2400" dirty="0"/>
              <a:t>Based on Shipper representations, a dedicated workshop appears to be needed - to allow Shippers to make an informed decision on either option</a:t>
            </a:r>
          </a:p>
          <a:p>
            <a:r>
              <a:rPr lang="en-GB" sz="2400" dirty="0"/>
              <a:t>Recommend Xoserve arrange a dedicated DSC Delivery Sub Group (DSG) meeting </a:t>
            </a:r>
          </a:p>
          <a:p>
            <a:pPr lvl="1"/>
            <a:r>
              <a:rPr lang="en-GB" sz="2133" dirty="0"/>
              <a:t>further information on each option can be shared, customers able to ask questions to gain a better understanding of the capabilities and limitations  </a:t>
            </a:r>
          </a:p>
          <a:p>
            <a:r>
              <a:rPr lang="en-GB" sz="2400" dirty="0"/>
              <a:t>Once dedicated workshop is held, Xoserve to feedback to </a:t>
            </a:r>
            <a:r>
              <a:rPr lang="en-GB" sz="2400" dirty="0" err="1"/>
              <a:t>CoMC</a:t>
            </a:r>
            <a:r>
              <a:rPr lang="en-GB" sz="2400" dirty="0"/>
              <a:t> </a:t>
            </a:r>
          </a:p>
          <a:p>
            <a:r>
              <a:rPr lang="en-GB" sz="2400" dirty="0"/>
              <a:t>Decision then to be provided by </a:t>
            </a:r>
            <a:r>
              <a:rPr lang="en-GB" sz="2400" dirty="0" err="1"/>
              <a:t>CoMC</a:t>
            </a:r>
            <a:r>
              <a:rPr lang="en-GB" sz="2400" dirty="0"/>
              <a:t>, including agreement on funding arrangements of the industry preferred option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375068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BD7E01-B7B6-40B2-8C79-8D22D6D38D9B}"/>
</file>

<file path=customXml/itemProps2.xml><?xml version="1.0" encoding="utf-8"?>
<ds:datastoreItem xmlns:ds="http://schemas.openxmlformats.org/officeDocument/2006/customXml" ds:itemID="{958BD5A4-8955-4FAA-BFFC-AA806ED787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3CA478-2183-43D9-A656-BB62D9FD0CEE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224c229d-20fe-4222-8b4d-5eb3612fed58"/>
    <ds:schemaRef ds:uri="537ce229-4bb1-4720-badb-2ed4082bc479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486</Words>
  <Application>Microsoft Office PowerPoint</Application>
  <PresentationFormat>Widescreen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1_Office Theme</vt:lpstr>
      <vt:lpstr> Retrospective Data Updates  Options Paper Consultation Summary</vt:lpstr>
      <vt:lpstr>Summary of Consultation Responses to Retro Data Updates Options Paper</vt:lpstr>
      <vt:lpstr>Proposed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CoMC 19/05/2021 Action Update: 0201  Retrospective Data Updates  Options and Next Steps  </dc:title>
  <dc:creator>Paul Orsler</dc:creator>
  <cp:lastModifiedBy>Paul Orsler</cp:lastModifiedBy>
  <cp:revision>14</cp:revision>
  <dcterms:created xsi:type="dcterms:W3CDTF">2021-05-18T12:50:02Z</dcterms:created>
  <dcterms:modified xsi:type="dcterms:W3CDTF">2021-07-09T15:31:52Z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0x010100CD78529C455A9849A187361FC3458725</vt:lpwstr>
  </property>
</Properties>
</file>