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463" r:id="rId5"/>
    <p:sldId id="464" r:id="rId6"/>
    <p:sldId id="632" r:id="rId7"/>
    <p:sldId id="637" r:id="rId8"/>
    <p:sldId id="63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12/04/2021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a:lstStyle/>
          <a:p>
            <a:r>
              <a:rPr lang="en-GB"/>
              <a:t>April Updates</a:t>
            </a:r>
          </a:p>
          <a:p>
            <a:r>
              <a:rPr lang="en-GB"/>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3382605289"/>
              </p:ext>
            </p:extLst>
          </p:nvPr>
        </p:nvGraphicFramePr>
        <p:xfrm>
          <a:off x="200026" y="898284"/>
          <a:ext cx="6301088" cy="5864338"/>
        </p:xfrm>
        <a:graphic>
          <a:graphicData uri="http://schemas.openxmlformats.org/drawingml/2006/table">
            <a:tbl>
              <a:tblPr firstRow="1" bandRow="1">
                <a:tableStyleId>{5C22544A-7EE6-4342-B048-85BDC9FD1C3A}</a:tableStyleId>
              </a:tblPr>
              <a:tblGrid>
                <a:gridCol w="6301088">
                  <a:extLst>
                    <a:ext uri="{9D8B030D-6E8A-4147-A177-3AD203B41FA5}">
                      <a16:colId xmlns:a16="http://schemas.microsoft.com/office/drawing/2014/main" val="429621566"/>
                    </a:ext>
                  </a:extLst>
                </a:gridCol>
              </a:tblGrid>
              <a:tr h="408418">
                <a:tc>
                  <a:txBody>
                    <a:bodyPr/>
                    <a:lstStyle/>
                    <a:p>
                      <a:r>
                        <a:rPr lang="en-GB" sz="160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indent="-171450">
                        <a:buFont typeface="Arial" panose="020B0604020202020204" pitchFamily="34" charset="0"/>
                        <a:buChar char="•"/>
                      </a:pPr>
                      <a:r>
                        <a:rPr lang="en-GB" sz="1400" dirty="0">
                          <a:solidFill>
                            <a:schemeClr val="tx1"/>
                          </a:solidFill>
                          <a:latin typeface="Calibri"/>
                          <a:cs typeface="Calibri"/>
                        </a:rPr>
                        <a:t>All Ideal “To Be” Workshops have now been facilitated with some great discussion and internal “focus” groups have been stood up to investigate some of the requirements in more detail, an example of this is for the Must Reads process.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SLAs have been a reoccurring requirement and </a:t>
                      </a:r>
                      <a:r>
                        <a:rPr lang="en-GB" sz="1400" dirty="0" err="1">
                          <a:solidFill>
                            <a:schemeClr val="tx1"/>
                          </a:solidFill>
                          <a:latin typeface="Calibri"/>
                          <a:cs typeface="Calibri"/>
                        </a:rPr>
                        <a:t>painpoint</a:t>
                      </a:r>
                      <a:r>
                        <a:rPr lang="en-GB" sz="1400" dirty="0">
                          <a:solidFill>
                            <a:schemeClr val="tx1"/>
                          </a:solidFill>
                          <a:latin typeface="Calibri"/>
                          <a:cs typeface="Calibri"/>
                        </a:rPr>
                        <a:t>, so there maybe future discussions regarding introducing or amending SLAs to the processes i.e. Must Reads or Consumption Adjustments.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A small focus group has been established to try and identify the cross communication process requirements in lower level so we can Inform the suppliers of any discussion. During this discussion a similar collaboration tool (SDEP) that has been launched and mandated by Ofgem and so further investigation is taking place to understand the value of another collaboration tool within the CMS rebuild option.</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Advocates are undertaking an Industry end to end new connections journey workshop and CMS team will attend to identify any additional requirements that could be delivered through CMS.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Suppliers have submitted their HLSO as per the agreed date and the team are currently completing due diligence on the options provided. Included in this month’s presentation there will be a high level verbal update from the team, as we are still in confidential discussions with the suppliers there is a limit on what can be shared in a wider forum.</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graphicFrame>
        <p:nvGraphicFramePr>
          <p:cNvPr id="5" name="Table 4">
            <a:extLst>
              <a:ext uri="{FF2B5EF4-FFF2-40B4-BE49-F238E27FC236}">
                <a16:creationId xmlns:a16="http://schemas.microsoft.com/office/drawing/2014/main" id="{67A4A20B-D131-4342-9071-5022958001BA}"/>
              </a:ext>
            </a:extLst>
          </p:cNvPr>
          <p:cNvGraphicFramePr>
            <a:graphicFrameLocks noGrp="1"/>
          </p:cNvGraphicFramePr>
          <p:nvPr>
            <p:extLst>
              <p:ext uri="{D42A27DB-BD31-4B8C-83A1-F6EECF244321}">
                <p14:modId xmlns:p14="http://schemas.microsoft.com/office/powerpoint/2010/main" val="3774861377"/>
              </p:ext>
            </p:extLst>
          </p:nvPr>
        </p:nvGraphicFramePr>
        <p:xfrm>
          <a:off x="6906761" y="5217528"/>
          <a:ext cx="4952159" cy="1402080"/>
        </p:xfrm>
        <a:graphic>
          <a:graphicData uri="http://schemas.openxmlformats.org/drawingml/2006/table">
            <a:tbl>
              <a:tblPr firstRow="1" bandRow="1">
                <a:tableStyleId>{5C22544A-7EE6-4342-B048-85BDC9FD1C3A}</a:tableStyleId>
              </a:tblPr>
              <a:tblGrid>
                <a:gridCol w="3113147">
                  <a:extLst>
                    <a:ext uri="{9D8B030D-6E8A-4147-A177-3AD203B41FA5}">
                      <a16:colId xmlns:a16="http://schemas.microsoft.com/office/drawing/2014/main" val="1563247904"/>
                    </a:ext>
                  </a:extLst>
                </a:gridCol>
                <a:gridCol w="1839012">
                  <a:extLst>
                    <a:ext uri="{9D8B030D-6E8A-4147-A177-3AD203B41FA5}">
                      <a16:colId xmlns:a16="http://schemas.microsoft.com/office/drawing/2014/main" val="3891730288"/>
                    </a:ext>
                  </a:extLst>
                </a:gridCol>
              </a:tblGrid>
              <a:tr h="153322">
                <a:tc>
                  <a:txBody>
                    <a:bodyPr/>
                    <a:lstStyle/>
                    <a:p>
                      <a:r>
                        <a:rPr lang="en-GB" sz="1800" b="1" kern="1200">
                          <a:solidFill>
                            <a:schemeClr val="bg1"/>
                          </a:solidFill>
                          <a:latin typeface="+mn-lt"/>
                          <a:ea typeface="+mn-ea"/>
                          <a:cs typeface="+mn-cs"/>
                        </a:rPr>
                        <a:t>Key Milestones</a:t>
                      </a:r>
                    </a:p>
                  </a:txBody>
                  <a:tcPr marL="121920" marR="121920" marT="60960" marB="60960"/>
                </a:tc>
                <a:tc>
                  <a:txBody>
                    <a:bodyPr/>
                    <a:lstStyle/>
                    <a:p>
                      <a:r>
                        <a:rPr lang="en-GB" sz="1800" b="1" kern="1200">
                          <a:solidFill>
                            <a:schemeClr val="bg1"/>
                          </a:solidFill>
                          <a:latin typeface="+mn-lt"/>
                          <a:ea typeface="+mn-ea"/>
                          <a:cs typeface="+mn-cs"/>
                        </a:rPr>
                        <a:t>Due</a:t>
                      </a:r>
                    </a:p>
                  </a:txBody>
                  <a:tcPr marL="121920" marR="121920" marT="60960" marB="60960"/>
                </a:tc>
                <a:extLst>
                  <a:ext uri="{0D108BD9-81ED-4DB2-BD59-A6C34878D82A}">
                    <a16:rowId xmlns:a16="http://schemas.microsoft.com/office/drawing/2014/main" val="625286933"/>
                  </a:ext>
                </a:extLst>
              </a:tr>
              <a:tr h="0">
                <a:tc>
                  <a:txBody>
                    <a:bodyPr/>
                    <a:lstStyle/>
                    <a:p>
                      <a:pPr algn="l" rtl="0" fontAlgn="base"/>
                      <a:r>
                        <a:rPr lang="de-DE" sz="1400" b="0" i="0">
                          <a:solidFill>
                            <a:srgbClr val="000000"/>
                          </a:solidFill>
                          <a:effectLst/>
                          <a:latin typeface="Calibri"/>
                          <a:cs typeface="Calibri"/>
                        </a:rPr>
                        <a:t>Initial Workshops Completed</a:t>
                      </a:r>
                    </a:p>
                  </a:txBody>
                  <a:tcPr anchor="ctr"/>
                </a:tc>
                <a:tc>
                  <a:txBody>
                    <a:bodyPr/>
                    <a:lstStyle/>
                    <a:p>
                      <a:r>
                        <a:rPr lang="en-GB" sz="1400" b="0">
                          <a:solidFill>
                            <a:schemeClr val="bg1"/>
                          </a:solidFill>
                          <a:latin typeface="Calibri"/>
                          <a:cs typeface="Calibri"/>
                        </a:rPr>
                        <a:t>22/01/2021 </a:t>
                      </a:r>
                    </a:p>
                  </a:txBody>
                  <a:tcPr marL="121920" marR="121920" marT="60960" marB="60960">
                    <a:solidFill>
                      <a:srgbClr val="002060"/>
                    </a:solidFill>
                  </a:tcPr>
                </a:tc>
                <a:extLst>
                  <a:ext uri="{0D108BD9-81ED-4DB2-BD59-A6C34878D82A}">
                    <a16:rowId xmlns:a16="http://schemas.microsoft.com/office/drawing/2014/main" val="2024808289"/>
                  </a:ext>
                </a:extLst>
              </a:tr>
              <a:tr h="0">
                <a:tc>
                  <a:txBody>
                    <a:bodyPr/>
                    <a:lstStyle/>
                    <a:p>
                      <a:pPr algn="l" rtl="0" fontAlgn="base"/>
                      <a:r>
                        <a:rPr lang="de-DE" sz="1400" b="0" i="0">
                          <a:solidFill>
                            <a:srgbClr val="000000"/>
                          </a:solidFill>
                          <a:effectLst/>
                          <a:latin typeface="Calibri"/>
                          <a:cs typeface="Calibri"/>
                        </a:rPr>
                        <a:t>To Be Workshops Commence</a:t>
                      </a:r>
                      <a:endParaRPr lang="de-DE" sz="1400" b="0" i="0" err="1">
                        <a:solidFill>
                          <a:srgbClr val="000000"/>
                        </a:solidFill>
                        <a:effectLst/>
                        <a:latin typeface="Calibri" panose="020F0502020204030204" pitchFamily="34" charset="0"/>
                        <a:cs typeface="Calibri" panose="020F0502020204030204" pitchFamily="34" charset="0"/>
                      </a:endParaRPr>
                    </a:p>
                  </a:txBody>
                  <a:tcPr anchor="ctr"/>
                </a:tc>
                <a:tc>
                  <a:txBody>
                    <a:bodyPr/>
                    <a:lstStyle/>
                    <a:p>
                      <a:r>
                        <a:rPr lang="en-GB" sz="1400">
                          <a:solidFill>
                            <a:schemeClr val="bg1"/>
                          </a:solidFill>
                          <a:latin typeface="Calibri"/>
                          <a:cs typeface="Calibri"/>
                        </a:rPr>
                        <a:t>08/02/2021</a:t>
                      </a:r>
                    </a:p>
                  </a:txBody>
                  <a:tcPr marL="121920" marR="121920" marT="60960" marB="60960">
                    <a:solidFill>
                      <a:schemeClr val="tx2"/>
                    </a:solidFill>
                  </a:tcPr>
                </a:tc>
                <a:extLst>
                  <a:ext uri="{0D108BD9-81ED-4DB2-BD59-A6C34878D82A}">
                    <a16:rowId xmlns:a16="http://schemas.microsoft.com/office/drawing/2014/main" val="4077134293"/>
                  </a:ext>
                </a:extLst>
              </a:tr>
              <a:tr h="0">
                <a:tc>
                  <a:txBody>
                    <a:bodyPr/>
                    <a:lstStyle/>
                    <a:p>
                      <a:pPr algn="l" rtl="0" fontAlgn="base"/>
                      <a:r>
                        <a:rPr lang="en-US" sz="1400" b="0" i="0">
                          <a:solidFill>
                            <a:srgbClr val="000000"/>
                          </a:solidFill>
                          <a:effectLst/>
                          <a:latin typeface="Calibri"/>
                          <a:cs typeface="Calibri"/>
                        </a:rPr>
                        <a:t>HLSO – Target Date</a:t>
                      </a:r>
                    </a:p>
                  </a:txBody>
                  <a:tcPr anchor="ctr"/>
                </a:tc>
                <a:tc>
                  <a:txBody>
                    <a:bodyPr/>
                    <a:lstStyle/>
                    <a:p>
                      <a:r>
                        <a:rPr lang="en-GB" sz="1400">
                          <a:solidFill>
                            <a:schemeClr val="bg1"/>
                          </a:solidFill>
                          <a:latin typeface="Calibri"/>
                          <a:cs typeface="Calibri"/>
                        </a:rPr>
                        <a:t>21/04/2021</a:t>
                      </a:r>
                    </a:p>
                  </a:txBody>
                  <a:tcPr marL="121920" marR="121920" marT="60960" marB="60960">
                    <a:solidFill>
                      <a:schemeClr val="tx2"/>
                    </a:solidFill>
                  </a:tcPr>
                </a:tc>
                <a:extLst>
                  <a:ext uri="{0D108BD9-81ED-4DB2-BD59-A6C34878D82A}">
                    <a16:rowId xmlns:a16="http://schemas.microsoft.com/office/drawing/2014/main" val="2816802157"/>
                  </a:ext>
                </a:extLst>
              </a:tr>
            </a:tbl>
          </a:graphicData>
        </a:graphic>
      </p:graphicFrame>
      <p:graphicFrame>
        <p:nvGraphicFramePr>
          <p:cNvPr id="6" name="Table 5">
            <a:extLst>
              <a:ext uri="{FF2B5EF4-FFF2-40B4-BE49-F238E27FC236}">
                <a16:creationId xmlns:a16="http://schemas.microsoft.com/office/drawing/2014/main" id="{17A0C3EF-B82F-484D-BC09-9FE416453D4F}"/>
              </a:ext>
            </a:extLst>
          </p:cNvPr>
          <p:cNvGraphicFramePr>
            <a:graphicFrameLocks noGrp="1"/>
          </p:cNvGraphicFramePr>
          <p:nvPr>
            <p:extLst>
              <p:ext uri="{D42A27DB-BD31-4B8C-83A1-F6EECF244321}">
                <p14:modId xmlns:p14="http://schemas.microsoft.com/office/powerpoint/2010/main" val="2576520177"/>
              </p:ext>
            </p:extLst>
          </p:nvPr>
        </p:nvGraphicFramePr>
        <p:xfrm>
          <a:off x="6734176" y="898284"/>
          <a:ext cx="5257798" cy="4197591"/>
        </p:xfrm>
        <a:graphic>
          <a:graphicData uri="http://schemas.openxmlformats.org/drawingml/2006/table">
            <a:tbl>
              <a:tblPr firstRow="1" bandRow="1">
                <a:tableStyleId>{5C22544A-7EE6-4342-B048-85BDC9FD1C3A}</a:tableStyleId>
              </a:tblPr>
              <a:tblGrid>
                <a:gridCol w="5257798">
                  <a:extLst>
                    <a:ext uri="{9D8B030D-6E8A-4147-A177-3AD203B41FA5}">
                      <a16:colId xmlns:a16="http://schemas.microsoft.com/office/drawing/2014/main" val="429621566"/>
                    </a:ext>
                  </a:extLst>
                </a:gridCol>
              </a:tblGrid>
              <a:tr h="481937">
                <a:tc>
                  <a:txBody>
                    <a:bodyPr/>
                    <a:lstStyle/>
                    <a:p>
                      <a:r>
                        <a:rPr lang="en-GB" sz="1600">
                          <a:solidFill>
                            <a:schemeClr val="bg1"/>
                          </a:solidFill>
                        </a:rPr>
                        <a:t>Next Steps</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3715654">
                <a:tc>
                  <a:txBody>
                    <a:bodyPr/>
                    <a:lstStyle/>
                    <a:p>
                      <a:pPr marL="285750" indent="-285750">
                        <a:buFont typeface="Arial" panose="020B0604020202020204" pitchFamily="34" charset="0"/>
                        <a:buChar char="•"/>
                      </a:pPr>
                      <a:r>
                        <a:rPr lang="en-GB" sz="1400" kern="1200" dirty="0">
                          <a:solidFill>
                            <a:schemeClr val="tx1"/>
                          </a:solidFill>
                          <a:latin typeface="Calibri"/>
                          <a:ea typeface="+mn-ea"/>
                          <a:cs typeface="Calibri"/>
                        </a:rPr>
                        <a:t>Continue to understand the SDEP integration and identify any potential impact.</a:t>
                      </a:r>
                    </a:p>
                    <a:p>
                      <a:pPr marL="28575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Identify the recommended solution from the supplier options and take this option to </a:t>
                      </a:r>
                      <a:r>
                        <a:rPr lang="en-GB" sz="1400" kern="1200" dirty="0" err="1">
                          <a:solidFill>
                            <a:schemeClr val="tx1"/>
                          </a:solidFill>
                          <a:latin typeface="Calibri"/>
                          <a:ea typeface="+mn-ea"/>
                          <a:cs typeface="Calibri"/>
                        </a:rPr>
                        <a:t>CoMC</a:t>
                      </a:r>
                      <a:r>
                        <a:rPr lang="en-GB" sz="1400" kern="1200" dirty="0">
                          <a:solidFill>
                            <a:schemeClr val="tx1"/>
                          </a:solidFill>
                          <a:latin typeface="Calibri"/>
                          <a:ea typeface="+mn-ea"/>
                          <a:cs typeface="Calibri"/>
                        </a:rPr>
                        <a:t> for approval to proceed, following which the </a:t>
                      </a:r>
                      <a:r>
                        <a:rPr lang="en-GB" sz="1400" kern="1200" dirty="0" err="1">
                          <a:solidFill>
                            <a:schemeClr val="tx1"/>
                          </a:solidFill>
                          <a:latin typeface="Calibri"/>
                          <a:ea typeface="+mn-ea"/>
                          <a:cs typeface="Calibri"/>
                        </a:rPr>
                        <a:t>ChMC</a:t>
                      </a:r>
                      <a:r>
                        <a:rPr lang="en-GB" sz="1400" kern="1200" dirty="0">
                          <a:solidFill>
                            <a:schemeClr val="tx1"/>
                          </a:solidFill>
                          <a:latin typeface="Calibri"/>
                          <a:ea typeface="+mn-ea"/>
                          <a:cs typeface="Calibri"/>
                        </a:rPr>
                        <a:t>  shall be advised of the recommended option and the necessary change governance shall commence.</a:t>
                      </a:r>
                    </a:p>
                    <a:p>
                      <a:pPr marL="0" lvl="0" indent="0">
                        <a:buFont typeface="Arial" panose="020B0604020202020204" pitchFamily="34" charset="0"/>
                        <a:buNone/>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Approval of processes to remain in scope of CMS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D73BC9-AA44-40DB-9471-FFEC68B7D3BA}"/>
              </a:ext>
            </a:extLst>
          </p:cNvPr>
          <p:cNvSpPr>
            <a:spLocks noGrp="1"/>
          </p:cNvSpPr>
          <p:nvPr>
            <p:ph type="title"/>
          </p:nvPr>
        </p:nvSpPr>
        <p:spPr/>
        <p:txBody>
          <a:bodyPr>
            <a:normAutofit fontScale="90000"/>
          </a:bodyPr>
          <a:lstStyle/>
          <a:p>
            <a:r>
              <a:rPr lang="en-GB"/>
              <a:t>CMS Rebuild – High Level Solution Options</a:t>
            </a:r>
            <a:br>
              <a:rPr lang="en-GB"/>
            </a:br>
            <a:endParaRPr lang="en-GB"/>
          </a:p>
        </p:txBody>
      </p:sp>
      <p:sp>
        <p:nvSpPr>
          <p:cNvPr id="5" name="Text Placeholder 4">
            <a:extLst>
              <a:ext uri="{FF2B5EF4-FFF2-40B4-BE49-F238E27FC236}">
                <a16:creationId xmlns:a16="http://schemas.microsoft.com/office/drawing/2014/main" id="{E8AE5113-4B6E-4FDB-B409-83D19C9EDDD3}"/>
              </a:ext>
            </a:extLst>
          </p:cNvPr>
          <p:cNvSpPr>
            <a:spLocks noGrp="1"/>
          </p:cNvSpPr>
          <p:nvPr>
            <p:ph type="body" idx="1"/>
          </p:nvPr>
        </p:nvSpPr>
        <p:spPr/>
        <p:txBody>
          <a:bodyPr/>
          <a:lstStyle/>
          <a:p>
            <a:r>
              <a:rPr lang="en-GB"/>
              <a:t>For Discussion</a:t>
            </a:r>
          </a:p>
        </p:txBody>
      </p:sp>
    </p:spTree>
    <p:extLst>
      <p:ext uri="{BB962C8B-B14F-4D97-AF65-F5344CB8AC3E}">
        <p14:creationId xmlns:p14="http://schemas.microsoft.com/office/powerpoint/2010/main" val="348903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6DB2-FF48-43A2-9989-85B495B6798B}"/>
              </a:ext>
            </a:extLst>
          </p:cNvPr>
          <p:cNvSpPr>
            <a:spLocks noGrp="1"/>
          </p:cNvSpPr>
          <p:nvPr>
            <p:ph type="title"/>
          </p:nvPr>
        </p:nvSpPr>
        <p:spPr/>
        <p:txBody>
          <a:bodyPr/>
          <a:lstStyle/>
          <a:p>
            <a:r>
              <a:rPr lang="en-GB" dirty="0"/>
              <a:t>High Level Solution Options</a:t>
            </a:r>
          </a:p>
        </p:txBody>
      </p:sp>
      <p:graphicFrame>
        <p:nvGraphicFramePr>
          <p:cNvPr id="5" name="Table 6">
            <a:extLst>
              <a:ext uri="{FF2B5EF4-FFF2-40B4-BE49-F238E27FC236}">
                <a16:creationId xmlns:a16="http://schemas.microsoft.com/office/drawing/2014/main" id="{B1EAA747-358C-4FCE-9782-EBD2FEFD3542}"/>
              </a:ext>
            </a:extLst>
          </p:cNvPr>
          <p:cNvGraphicFramePr>
            <a:graphicFrameLocks/>
          </p:cNvGraphicFramePr>
          <p:nvPr>
            <p:extLst>
              <p:ext uri="{D42A27DB-BD31-4B8C-83A1-F6EECF244321}">
                <p14:modId xmlns:p14="http://schemas.microsoft.com/office/powerpoint/2010/main" val="912350456"/>
              </p:ext>
            </p:extLst>
          </p:nvPr>
        </p:nvGraphicFramePr>
        <p:xfrm>
          <a:off x="2688432" y="1187450"/>
          <a:ext cx="6815136" cy="4759607"/>
        </p:xfrm>
        <a:graphic>
          <a:graphicData uri="http://schemas.openxmlformats.org/drawingml/2006/table">
            <a:tbl>
              <a:tblPr firstRow="1" bandRow="1">
                <a:tableStyleId>{BC89EF96-8CEA-46FF-86C4-4CE0E7609802}</a:tableStyleId>
              </a:tblPr>
              <a:tblGrid>
                <a:gridCol w="3407568">
                  <a:extLst>
                    <a:ext uri="{9D8B030D-6E8A-4147-A177-3AD203B41FA5}">
                      <a16:colId xmlns:a16="http://schemas.microsoft.com/office/drawing/2014/main" val="202775675"/>
                    </a:ext>
                  </a:extLst>
                </a:gridCol>
                <a:gridCol w="3407568">
                  <a:extLst>
                    <a:ext uri="{9D8B030D-6E8A-4147-A177-3AD203B41FA5}">
                      <a16:colId xmlns:a16="http://schemas.microsoft.com/office/drawing/2014/main" val="3176899404"/>
                    </a:ext>
                  </a:extLst>
                </a:gridCol>
              </a:tblGrid>
              <a:tr h="410311">
                <a:tc>
                  <a:txBody>
                    <a:bodyPr/>
                    <a:lstStyle/>
                    <a:p>
                      <a:r>
                        <a:rPr lang="en-GB" sz="2000" dirty="0"/>
                        <a:t>Category</a:t>
                      </a:r>
                    </a:p>
                  </a:txBody>
                  <a:tcPr/>
                </a:tc>
                <a:tc>
                  <a:txBody>
                    <a:bodyPr/>
                    <a:lstStyle/>
                    <a:p>
                      <a:r>
                        <a:rPr lang="en-GB" sz="2000" dirty="0"/>
                        <a:t>Details</a:t>
                      </a:r>
                    </a:p>
                  </a:txBody>
                  <a:tcPr/>
                </a:tc>
                <a:extLst>
                  <a:ext uri="{0D108BD9-81ED-4DB2-BD59-A6C34878D82A}">
                    <a16:rowId xmlns:a16="http://schemas.microsoft.com/office/drawing/2014/main" val="1145582079"/>
                  </a:ext>
                </a:extLst>
              </a:tr>
              <a:tr h="738560">
                <a:tc>
                  <a:txBody>
                    <a:bodyPr/>
                    <a:lstStyle/>
                    <a:p>
                      <a:r>
                        <a:rPr lang="en-GB" sz="2000" dirty="0"/>
                        <a:t>Number of Suppliers engaged</a:t>
                      </a:r>
                    </a:p>
                  </a:txBody>
                  <a:tcPr/>
                </a:tc>
                <a:tc>
                  <a:txBody>
                    <a:bodyPr/>
                    <a:lstStyle/>
                    <a:p>
                      <a:r>
                        <a:rPr lang="en-GB" sz="2000" dirty="0"/>
                        <a:t>4</a:t>
                      </a:r>
                    </a:p>
                  </a:txBody>
                  <a:tcPr/>
                </a:tc>
                <a:extLst>
                  <a:ext uri="{0D108BD9-81ED-4DB2-BD59-A6C34878D82A}">
                    <a16:rowId xmlns:a16="http://schemas.microsoft.com/office/drawing/2014/main" val="2960026035"/>
                  </a:ext>
                </a:extLst>
              </a:tr>
              <a:tr h="738560">
                <a:tc>
                  <a:txBody>
                    <a:bodyPr/>
                    <a:lstStyle/>
                    <a:p>
                      <a:r>
                        <a:rPr lang="en-GB" sz="2000" dirty="0"/>
                        <a:t>Technology Solutions Proposed</a:t>
                      </a:r>
                    </a:p>
                  </a:txBody>
                  <a:tcPr/>
                </a:tc>
                <a:tc>
                  <a:txBody>
                    <a:bodyPr/>
                    <a:lstStyle/>
                    <a:p>
                      <a:r>
                        <a:rPr lang="en-GB" sz="2000" dirty="0"/>
                        <a:t>Pega, Azure, hybrid of Pega &amp; Azure</a:t>
                      </a:r>
                    </a:p>
                  </a:txBody>
                  <a:tcPr/>
                </a:tc>
                <a:extLst>
                  <a:ext uri="{0D108BD9-81ED-4DB2-BD59-A6C34878D82A}">
                    <a16:rowId xmlns:a16="http://schemas.microsoft.com/office/drawing/2014/main" val="4126447433"/>
                  </a:ext>
                </a:extLst>
              </a:tr>
              <a:tr h="1066808">
                <a:tc>
                  <a:txBody>
                    <a:bodyPr/>
                    <a:lstStyle/>
                    <a:p>
                      <a:r>
                        <a:rPr lang="en-GB" sz="2000" dirty="0"/>
                        <a:t>Delivery Options</a:t>
                      </a:r>
                    </a:p>
                  </a:txBody>
                  <a:tcPr/>
                </a:tc>
                <a:tc>
                  <a:txBody>
                    <a:bodyPr/>
                    <a:lstStyle/>
                    <a:p>
                      <a:r>
                        <a:rPr lang="en-GB" sz="2000" dirty="0"/>
                        <a:t>Phased Delivery (two  Phases) or a Single Delivery</a:t>
                      </a:r>
                    </a:p>
                  </a:txBody>
                  <a:tcPr/>
                </a:tc>
                <a:extLst>
                  <a:ext uri="{0D108BD9-81ED-4DB2-BD59-A6C34878D82A}">
                    <a16:rowId xmlns:a16="http://schemas.microsoft.com/office/drawing/2014/main" val="2898274950"/>
                  </a:ext>
                </a:extLst>
              </a:tr>
              <a:tr h="738560">
                <a:tc>
                  <a:txBody>
                    <a:bodyPr/>
                    <a:lstStyle/>
                    <a:p>
                      <a:r>
                        <a:rPr lang="en-GB" sz="2000"/>
                        <a:t>Delivery Timescales from mobilisation</a:t>
                      </a:r>
                    </a:p>
                  </a:txBody>
                  <a:tcPr/>
                </a:tc>
                <a:tc>
                  <a:txBody>
                    <a:bodyPr/>
                    <a:lstStyle/>
                    <a:p>
                      <a:r>
                        <a:rPr lang="en-GB" sz="2000" dirty="0"/>
                        <a:t>Shortest: 12 months</a:t>
                      </a:r>
                    </a:p>
                    <a:p>
                      <a:r>
                        <a:rPr lang="en-GB" sz="2000" dirty="0"/>
                        <a:t>Longest: 16 Months</a:t>
                      </a:r>
                    </a:p>
                  </a:txBody>
                  <a:tcPr/>
                </a:tc>
                <a:extLst>
                  <a:ext uri="{0D108BD9-81ED-4DB2-BD59-A6C34878D82A}">
                    <a16:rowId xmlns:a16="http://schemas.microsoft.com/office/drawing/2014/main" val="3611095452"/>
                  </a:ext>
                </a:extLst>
              </a:tr>
              <a:tr h="1066808">
                <a:tc gridSpan="2">
                  <a:txBody>
                    <a:bodyPr/>
                    <a:lstStyle/>
                    <a:p>
                      <a:r>
                        <a:rPr lang="en-GB" sz="2000"/>
                        <a:t>NB – All the above are initial views of the bid submissions and need to be fully validated and evaluated. Therefore they are subject to change</a:t>
                      </a:r>
                    </a:p>
                  </a:txBody>
                  <a:tcPr/>
                </a:tc>
                <a:tc hMerge="1">
                  <a:txBody>
                    <a:bodyPr/>
                    <a:lstStyle/>
                    <a:p>
                      <a:endParaRPr lang="en-GB" dirty="0"/>
                    </a:p>
                  </a:txBody>
                  <a:tcPr/>
                </a:tc>
                <a:extLst>
                  <a:ext uri="{0D108BD9-81ED-4DB2-BD59-A6C34878D82A}">
                    <a16:rowId xmlns:a16="http://schemas.microsoft.com/office/drawing/2014/main" val="3101341744"/>
                  </a:ext>
                </a:extLst>
              </a:tr>
            </a:tbl>
          </a:graphicData>
        </a:graphic>
      </p:graphicFrame>
    </p:spTree>
    <p:extLst>
      <p:ext uri="{BB962C8B-B14F-4D97-AF65-F5344CB8AC3E}">
        <p14:creationId xmlns:p14="http://schemas.microsoft.com/office/powerpoint/2010/main" val="389322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1E91-74A7-4D40-B316-1D13402F04A0}"/>
              </a:ext>
            </a:extLst>
          </p:cNvPr>
          <p:cNvSpPr>
            <a:spLocks noGrp="1"/>
          </p:cNvSpPr>
          <p:nvPr>
            <p:ph type="title"/>
          </p:nvPr>
        </p:nvSpPr>
        <p:spPr/>
        <p:txBody>
          <a:bodyPr/>
          <a:lstStyle/>
          <a:p>
            <a:r>
              <a:rPr lang="en-US" sz="3700">
                <a:latin typeface="Arial"/>
                <a:cs typeface="Arial"/>
              </a:rPr>
              <a:t>Next Steps</a:t>
            </a:r>
            <a:endParaRPr lang="en-US"/>
          </a:p>
        </p:txBody>
      </p:sp>
      <p:sp>
        <p:nvSpPr>
          <p:cNvPr id="3" name="Content Placeholder 2">
            <a:extLst>
              <a:ext uri="{FF2B5EF4-FFF2-40B4-BE49-F238E27FC236}">
                <a16:creationId xmlns:a16="http://schemas.microsoft.com/office/drawing/2014/main" id="{4E6C090D-8311-4A9E-9FF5-095A68AE867C}"/>
              </a:ext>
            </a:extLst>
          </p:cNvPr>
          <p:cNvSpPr>
            <a:spLocks noGrp="1"/>
          </p:cNvSpPr>
          <p:nvPr>
            <p:ph idx="1"/>
          </p:nvPr>
        </p:nvSpPr>
        <p:spPr/>
        <p:txBody>
          <a:bodyPr vert="horz" lIns="91440" tIns="45720" rIns="91440" bIns="45720" rtlCol="0" anchor="t">
            <a:normAutofit fontScale="85000" lnSpcReduction="20000"/>
          </a:bodyPr>
          <a:lstStyle/>
          <a:p>
            <a:pPr marL="457200" indent="-457200"/>
            <a:r>
              <a:rPr lang="en-US" sz="3450" dirty="0">
                <a:latin typeface="Arial"/>
                <a:cs typeface="Arial"/>
              </a:rPr>
              <a:t>Assess bids and choose option based on satisfying customer requirements, total cost to operate and change capability</a:t>
            </a:r>
          </a:p>
          <a:p>
            <a:pPr marL="457200" indent="-457200"/>
            <a:endParaRPr lang="en-US" sz="3450" dirty="0"/>
          </a:p>
          <a:p>
            <a:pPr marL="457200" indent="-457200"/>
            <a:r>
              <a:rPr lang="en-US" sz="3450" dirty="0">
                <a:latin typeface="Arial"/>
                <a:cs typeface="Arial"/>
              </a:rPr>
              <a:t>Provide update to </a:t>
            </a:r>
            <a:r>
              <a:rPr lang="en-US" sz="3450" dirty="0" err="1">
                <a:latin typeface="Arial"/>
                <a:cs typeface="Arial"/>
              </a:rPr>
              <a:t>CoMC</a:t>
            </a:r>
            <a:r>
              <a:rPr lang="en-US" sz="3450" dirty="0">
                <a:latin typeface="Arial"/>
                <a:cs typeface="Arial"/>
              </a:rPr>
              <a:t> in May and request funds to </a:t>
            </a:r>
            <a:r>
              <a:rPr lang="en-US" sz="3450" dirty="0" err="1">
                <a:latin typeface="Arial"/>
                <a:cs typeface="Arial"/>
              </a:rPr>
              <a:t>mobilise</a:t>
            </a:r>
            <a:r>
              <a:rPr lang="en-US" sz="3450" dirty="0">
                <a:latin typeface="Arial"/>
                <a:cs typeface="Arial"/>
              </a:rPr>
              <a:t> the detailed design phase</a:t>
            </a:r>
          </a:p>
          <a:p>
            <a:pPr marL="457200" indent="-457200"/>
            <a:endParaRPr lang="en-US" sz="3450" dirty="0">
              <a:latin typeface="Arial"/>
              <a:cs typeface="Arial"/>
            </a:endParaRPr>
          </a:p>
          <a:p>
            <a:pPr marL="457200" indent="-457200"/>
            <a:r>
              <a:rPr lang="en-US" sz="3450" dirty="0">
                <a:latin typeface="Arial"/>
                <a:cs typeface="Arial"/>
              </a:rPr>
              <a:t>Agree engagement approach with customers during detailed design (DSG/interactive sessions)</a:t>
            </a:r>
          </a:p>
          <a:p>
            <a:pPr marL="457200" indent="-457200"/>
            <a:endParaRPr lang="en-US" sz="3450" dirty="0">
              <a:latin typeface="Arial"/>
              <a:cs typeface="Arial"/>
            </a:endParaRPr>
          </a:p>
          <a:p>
            <a:pPr marL="457200" indent="-457200"/>
            <a:r>
              <a:rPr lang="en-US" sz="3450" dirty="0">
                <a:latin typeface="Arial"/>
                <a:cs typeface="Arial"/>
              </a:rPr>
              <a:t>Consult on phased or single delivery with customers, during detailed design phase</a:t>
            </a:r>
            <a:endParaRPr lang="en-US" sz="3450" dirty="0"/>
          </a:p>
          <a:p>
            <a:pPr marL="457200" indent="-457200"/>
            <a:endParaRPr lang="en-US" sz="3450" dirty="0"/>
          </a:p>
          <a:p>
            <a:pPr marL="0" indent="0">
              <a:buNone/>
            </a:pPr>
            <a:endParaRPr lang="en-US" sz="3450" dirty="0"/>
          </a:p>
          <a:p>
            <a:pPr marL="456565" indent="-456565"/>
            <a:endParaRPr lang="en-US" sz="3450" dirty="0"/>
          </a:p>
        </p:txBody>
      </p:sp>
    </p:spTree>
    <p:extLst>
      <p:ext uri="{BB962C8B-B14F-4D97-AF65-F5344CB8AC3E}">
        <p14:creationId xmlns:p14="http://schemas.microsoft.com/office/powerpoint/2010/main" val="91562703"/>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Angela Clarke</DisplayName>
        <AccountId>23</AccountId>
        <AccountType/>
      </UserInfo>
      <UserInfo>
        <DisplayName>Richard Cresswell</DisplayName>
        <AccountId>15</AccountId>
        <AccountType/>
      </UserInfo>
      <UserInfo>
        <DisplayName>Kirsty Merrilees</DisplayName>
        <AccountId>43</AccountId>
        <AccountType/>
      </UserInfo>
      <UserInfo>
        <DisplayName>Charan Singh</DisplayName>
        <AccountId>52</AccountId>
        <AccountType/>
      </UserInfo>
      <UserInfo>
        <DisplayName>Megan Troth</DisplayName>
        <AccountId>53</AccountId>
        <AccountType/>
      </UserInfo>
      <UserInfo>
        <DisplayName>Mark Chattin</DisplayName>
        <AccountId>58</AccountId>
        <AccountType/>
      </UserInfo>
      <UserInfo>
        <DisplayName>Trefor Price</DisplayName>
        <AccountId>59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2" ma:contentTypeDescription="Create a new document." ma:contentTypeScope="" ma:versionID="8d43dc58f4be256e0872fee0ddd01b45">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19bab5e5e8857395343a357c49ac1bcf"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DC69A-4E4C-4C5F-A573-ED75CA8821B0}">
  <ds:schemaRefs>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3092569d-7549-4f1f-b838-122d264c6bd8"/>
    <ds:schemaRef ds:uri="01f7a547-d57a-44ce-a211-81869c79743b"/>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5F2BBB08-7D1D-45A2-8A0C-DF98E2C2D4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392</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1_Office Theme</vt:lpstr>
      <vt:lpstr>CMS Rebuild Update</vt:lpstr>
      <vt:lpstr>CMS Rebuild - Progress to date</vt:lpstr>
      <vt:lpstr>CMS Rebuild – High Level Solution Options </vt:lpstr>
      <vt:lpstr>High Level Solution Options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Angela Clarke</cp:lastModifiedBy>
  <cp:revision>3</cp:revision>
  <dcterms:created xsi:type="dcterms:W3CDTF">2020-12-03T15:59:13Z</dcterms:created>
  <dcterms:modified xsi:type="dcterms:W3CDTF">2021-04-12T15:28:11Z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0x01010041A7FD4F90B5DA4788FF0464472C409F</vt:lpwstr>
  </property>
</Properties>
</file>