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3.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authors.xml" ContentType="application/vnd.ms-powerpoint.authors+xml"/>
  <Override PartName="/ppt/theme/theme8.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17" r:id="rId3"/>
    <p:sldMasterId id="2147483729" r:id="rId4"/>
    <p:sldMasterId id="2147485237" r:id="rId5"/>
    <p:sldMasterId id="2147485429" r:id="rId6"/>
  </p:sldMasterIdLst>
  <p:notesMasterIdLst>
    <p:notesMasterId r:id="rId25"/>
  </p:notesMasterIdLst>
  <p:handoutMasterIdLst>
    <p:handoutMasterId r:id="rId26"/>
  </p:handoutMasterIdLst>
  <p:sldIdLst>
    <p:sldId id="2870" r:id="rId7"/>
    <p:sldId id="2940" r:id="rId8"/>
    <p:sldId id="811" r:id="rId9"/>
    <p:sldId id="2722" r:id="rId10"/>
    <p:sldId id="2877" r:id="rId11"/>
    <p:sldId id="2876" r:id="rId12"/>
    <p:sldId id="2597" r:id="rId13"/>
    <p:sldId id="2598" r:id="rId14"/>
    <p:sldId id="2601" r:id="rId15"/>
    <p:sldId id="479" r:id="rId16"/>
    <p:sldId id="491" r:id="rId17"/>
    <p:sldId id="2878" r:id="rId18"/>
    <p:sldId id="2882" r:id="rId19"/>
    <p:sldId id="2591" r:id="rId20"/>
    <p:sldId id="2874" r:id="rId21"/>
    <p:sldId id="2590" r:id="rId22"/>
    <p:sldId id="808" r:id="rId23"/>
    <p:sldId id="814" r:id="rId24"/>
  </p:sldIdLst>
  <p:sldSz cx="12192000" cy="6858000"/>
  <p:notesSz cx="6797675" cy="9926638"/>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54" userDrawn="1">
          <p15:clr>
            <a:srgbClr val="A4A3A4"/>
          </p15:clr>
        </p15:guide>
        <p15:guide id="2" pos="2132" userDrawn="1">
          <p15:clr>
            <a:srgbClr val="A4A3A4"/>
          </p15:clr>
        </p15:guide>
        <p15:guide id="3" orient="horz" pos="3127" userDrawn="1">
          <p15:clr>
            <a:srgbClr val="A4A3A4"/>
          </p15:clr>
        </p15:guide>
        <p15:guide id="4" pos="214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390B29E-0613-1EC9-6189-E233EED7CAD4}" name="Colin Brewster" initials="CB" userId="S::colin.brewster@cngservices.co.uk::2f236592-fae8-4b2f-8af3-c624ea09562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ul Parry" initials="SP" lastIdx="1" clrIdx="0">
    <p:extLst>
      <p:ext uri="{19B8F6BF-5375-455C-9EA6-DF929625EA0E}">
        <p15:presenceInfo xmlns:p15="http://schemas.microsoft.com/office/powerpoint/2012/main" userId="S::saul.parry@cngservices.co.uk::56317383-e3cc-459f-a664-d74280067a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66FF"/>
    <a:srgbClr val="9999FF"/>
    <a:srgbClr val="99CCFF"/>
    <a:srgbClr val="003300"/>
    <a:srgbClr val="0000FF"/>
    <a:srgbClr val="00BA18"/>
    <a:srgbClr val="001B84"/>
    <a:srgbClr val="F8991D"/>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920" autoAdjust="0"/>
    <p:restoredTop sz="95886" autoAdjust="0"/>
  </p:normalViewPr>
  <p:slideViewPr>
    <p:cSldViewPr>
      <p:cViewPr varScale="1">
        <p:scale>
          <a:sx n="128" d="100"/>
          <a:sy n="128" d="100"/>
        </p:scale>
        <p:origin x="320" y="17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 d="1"/>
        <a:sy n="1" d="1"/>
      </p:scale>
      <p:origin x="0" y="0"/>
    </p:cViewPr>
  </p:sorterViewPr>
  <p:notesViewPr>
    <p:cSldViewPr>
      <p:cViewPr varScale="1">
        <p:scale>
          <a:sx n="73" d="100"/>
          <a:sy n="73" d="100"/>
        </p:scale>
        <p:origin x="4152" y="66"/>
      </p:cViewPr>
      <p:guideLst>
        <p:guide orient="horz" pos="2854"/>
        <p:guide pos="2132"/>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customXml" Target="../customXml/item2.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33"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8/10/relationships/authors" Target="author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commentAuthors" Target="commentAuthors.xml"/><Relationship Id="rId30" Type="http://schemas.openxmlformats.org/officeDocument/2006/relationships/theme" Target="theme/theme1.xml"/><Relationship Id="rId35" Type="http://schemas.openxmlformats.org/officeDocument/2006/relationships/customXml" Target="../customXml/item3.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60" cy="496332"/>
          </a:xfrm>
          <a:prstGeom prst="rect">
            <a:avLst/>
          </a:prstGeom>
        </p:spPr>
        <p:txBody>
          <a:bodyPr vert="horz" lIns="95553" tIns="47777" rIns="95553" bIns="47777" rtlCol="0"/>
          <a:lstStyle>
            <a:lvl1pPr algn="l" eaLnBrk="1" hangingPunct="1">
              <a:defRPr sz="1300">
                <a:latin typeface="Arial" charset="0"/>
                <a:ea typeface="ＭＳ Ｐゴシック" pitchFamily="-96" charset="-128"/>
              </a:defRPr>
            </a:lvl1pPr>
          </a:lstStyle>
          <a:p>
            <a:pPr>
              <a:defRPr/>
            </a:pPr>
            <a:endParaRPr lang="en-US" dirty="0"/>
          </a:p>
        </p:txBody>
      </p:sp>
      <p:sp>
        <p:nvSpPr>
          <p:cNvPr id="3" name="Date Placeholder 2"/>
          <p:cNvSpPr>
            <a:spLocks noGrp="1"/>
          </p:cNvSpPr>
          <p:nvPr>
            <p:ph type="dt" sz="quarter" idx="1"/>
          </p:nvPr>
        </p:nvSpPr>
        <p:spPr>
          <a:xfrm>
            <a:off x="3850443" y="1"/>
            <a:ext cx="2945660" cy="496332"/>
          </a:xfrm>
          <a:prstGeom prst="rect">
            <a:avLst/>
          </a:prstGeom>
        </p:spPr>
        <p:txBody>
          <a:bodyPr vert="horz" lIns="95553" tIns="47777" rIns="95553" bIns="47777" rtlCol="0"/>
          <a:lstStyle>
            <a:lvl1pPr algn="r" eaLnBrk="1" hangingPunct="1">
              <a:defRPr sz="1300">
                <a:latin typeface="Arial" charset="0"/>
                <a:ea typeface="ＭＳ Ｐゴシック" pitchFamily="-96" charset="-128"/>
              </a:defRPr>
            </a:lvl1pPr>
          </a:lstStyle>
          <a:p>
            <a:pPr>
              <a:defRPr/>
            </a:pPr>
            <a:fld id="{6BC16A45-9DEC-4D7F-9672-EDE5779AFA80}" type="datetimeFigureOut">
              <a:rPr lang="en-US"/>
              <a:pPr>
                <a:defRPr/>
              </a:pPr>
              <a:t>4/19/22</a:t>
            </a:fld>
            <a:endParaRPr lang="en-US" dirty="0"/>
          </a:p>
        </p:txBody>
      </p:sp>
      <p:sp>
        <p:nvSpPr>
          <p:cNvPr id="4" name="Footer Placeholder 3"/>
          <p:cNvSpPr>
            <a:spLocks noGrp="1"/>
          </p:cNvSpPr>
          <p:nvPr>
            <p:ph type="ftr" sz="quarter" idx="2"/>
          </p:nvPr>
        </p:nvSpPr>
        <p:spPr>
          <a:xfrm>
            <a:off x="0" y="9428584"/>
            <a:ext cx="2945660" cy="496332"/>
          </a:xfrm>
          <a:prstGeom prst="rect">
            <a:avLst/>
          </a:prstGeom>
        </p:spPr>
        <p:txBody>
          <a:bodyPr vert="horz" lIns="95553" tIns="47777" rIns="95553" bIns="47777" rtlCol="0" anchor="b"/>
          <a:lstStyle>
            <a:lvl1pPr algn="l" eaLnBrk="1" hangingPunct="1">
              <a:defRPr sz="1300">
                <a:latin typeface="Arial" charset="0"/>
                <a:ea typeface="ＭＳ Ｐゴシック" pitchFamily="-96" charset="-128"/>
              </a:defRPr>
            </a:lvl1pPr>
          </a:lstStyle>
          <a:p>
            <a:pPr>
              <a:defRPr/>
            </a:pPr>
            <a:endParaRPr lang="en-US" dirty="0"/>
          </a:p>
        </p:txBody>
      </p:sp>
      <p:sp>
        <p:nvSpPr>
          <p:cNvPr id="5" name="Slide Number Placeholder 4"/>
          <p:cNvSpPr>
            <a:spLocks noGrp="1"/>
          </p:cNvSpPr>
          <p:nvPr>
            <p:ph type="sldNum" sz="quarter" idx="3"/>
          </p:nvPr>
        </p:nvSpPr>
        <p:spPr>
          <a:xfrm>
            <a:off x="3850443" y="9428584"/>
            <a:ext cx="2945660" cy="496332"/>
          </a:xfrm>
          <a:prstGeom prst="rect">
            <a:avLst/>
          </a:prstGeom>
        </p:spPr>
        <p:txBody>
          <a:bodyPr vert="horz" wrap="square" lIns="95553" tIns="47777" rIns="95553" bIns="47777" numCol="1" anchor="b" anchorCtr="0" compatLnSpc="1">
            <a:prstTxWarp prst="textNoShape">
              <a:avLst/>
            </a:prstTxWarp>
          </a:bodyPr>
          <a:lstStyle>
            <a:lvl1pPr algn="r" eaLnBrk="1" hangingPunct="1">
              <a:defRPr sz="1300"/>
            </a:lvl1pPr>
          </a:lstStyle>
          <a:p>
            <a:fld id="{161CE0DA-D715-4EDB-9825-04197FF8C67D}" type="slidenum">
              <a:rPr lang="en-US" altLang="en-US"/>
              <a:pPr/>
              <a:t>‹#›</a:t>
            </a:fld>
            <a:endParaRPr lang="en-US" altLang="en-US" dirty="0"/>
          </a:p>
        </p:txBody>
      </p:sp>
    </p:spTree>
    <p:extLst>
      <p:ext uri="{BB962C8B-B14F-4D97-AF65-F5344CB8AC3E}">
        <p14:creationId xmlns:p14="http://schemas.microsoft.com/office/powerpoint/2010/main" val="8254804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1"/>
            <a:ext cx="2945660" cy="496332"/>
          </a:xfrm>
          <a:prstGeom prst="rect">
            <a:avLst/>
          </a:prstGeom>
          <a:noFill/>
          <a:ln w="9525">
            <a:noFill/>
            <a:miter lim="800000"/>
            <a:headEnd/>
            <a:tailEnd/>
          </a:ln>
          <a:effectLst/>
        </p:spPr>
        <p:txBody>
          <a:bodyPr vert="horz" wrap="square" lIns="95553" tIns="47777" rIns="95553" bIns="47777" numCol="1" anchor="t" anchorCtr="0" compatLnSpc="1">
            <a:prstTxWarp prst="textNoShape">
              <a:avLst/>
            </a:prstTxWarp>
          </a:bodyPr>
          <a:lstStyle>
            <a:lvl1pPr eaLnBrk="1" hangingPunct="1">
              <a:defRPr sz="1300">
                <a:latin typeface="Arial" charset="0"/>
                <a:ea typeface="+mn-ea"/>
              </a:defRPr>
            </a:lvl1pPr>
          </a:lstStyle>
          <a:p>
            <a:pPr>
              <a:defRPr/>
            </a:pPr>
            <a:endParaRPr lang="en-US" dirty="0"/>
          </a:p>
        </p:txBody>
      </p:sp>
      <p:sp>
        <p:nvSpPr>
          <p:cNvPr id="4099" name="Rectangle 3"/>
          <p:cNvSpPr>
            <a:spLocks noGrp="1" noChangeArrowheads="1"/>
          </p:cNvSpPr>
          <p:nvPr>
            <p:ph type="dt" idx="1"/>
          </p:nvPr>
        </p:nvSpPr>
        <p:spPr bwMode="auto">
          <a:xfrm>
            <a:off x="3850443" y="1"/>
            <a:ext cx="2945660" cy="496332"/>
          </a:xfrm>
          <a:prstGeom prst="rect">
            <a:avLst/>
          </a:prstGeom>
          <a:noFill/>
          <a:ln w="9525">
            <a:noFill/>
            <a:miter lim="800000"/>
            <a:headEnd/>
            <a:tailEnd/>
          </a:ln>
          <a:effectLst/>
        </p:spPr>
        <p:txBody>
          <a:bodyPr vert="horz" wrap="square" lIns="95553" tIns="47777" rIns="95553" bIns="47777" numCol="1" anchor="t" anchorCtr="0" compatLnSpc="1">
            <a:prstTxWarp prst="textNoShape">
              <a:avLst/>
            </a:prstTxWarp>
          </a:bodyPr>
          <a:lstStyle>
            <a:lvl1pPr algn="r" eaLnBrk="1" hangingPunct="1">
              <a:defRPr sz="1300">
                <a:latin typeface="Arial" charset="0"/>
                <a:ea typeface="+mn-ea"/>
              </a:defRPr>
            </a:lvl1pPr>
          </a:lstStyle>
          <a:p>
            <a:pPr>
              <a:defRPr/>
            </a:pPr>
            <a:endParaRPr lang="en-US" dirty="0"/>
          </a:p>
        </p:txBody>
      </p:sp>
      <p:sp>
        <p:nvSpPr>
          <p:cNvPr id="41988"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79768" y="4715155"/>
            <a:ext cx="5438140" cy="4466987"/>
          </a:xfrm>
          <a:prstGeom prst="rect">
            <a:avLst/>
          </a:prstGeom>
          <a:noFill/>
          <a:ln w="9525">
            <a:noFill/>
            <a:miter lim="800000"/>
            <a:headEnd/>
            <a:tailEnd/>
          </a:ln>
          <a:effectLst/>
        </p:spPr>
        <p:txBody>
          <a:bodyPr vert="horz" wrap="square" lIns="95553" tIns="47777" rIns="95553" bIns="4777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9428584"/>
            <a:ext cx="2945660" cy="496332"/>
          </a:xfrm>
          <a:prstGeom prst="rect">
            <a:avLst/>
          </a:prstGeom>
          <a:noFill/>
          <a:ln w="9525">
            <a:noFill/>
            <a:miter lim="800000"/>
            <a:headEnd/>
            <a:tailEnd/>
          </a:ln>
          <a:effectLst/>
        </p:spPr>
        <p:txBody>
          <a:bodyPr vert="horz" wrap="square" lIns="95553" tIns="47777" rIns="95553" bIns="47777" numCol="1" anchor="b" anchorCtr="0" compatLnSpc="1">
            <a:prstTxWarp prst="textNoShape">
              <a:avLst/>
            </a:prstTxWarp>
          </a:bodyPr>
          <a:lstStyle>
            <a:lvl1pPr eaLnBrk="1" hangingPunct="1">
              <a:defRPr sz="1300">
                <a:latin typeface="Arial" charset="0"/>
                <a:ea typeface="+mn-ea"/>
              </a:defRPr>
            </a:lvl1pPr>
          </a:lstStyle>
          <a:p>
            <a:pPr>
              <a:defRPr/>
            </a:pPr>
            <a:endParaRPr lang="en-US" dirty="0"/>
          </a:p>
        </p:txBody>
      </p:sp>
      <p:sp>
        <p:nvSpPr>
          <p:cNvPr id="4103" name="Rectangle 7"/>
          <p:cNvSpPr>
            <a:spLocks noGrp="1" noChangeArrowheads="1"/>
          </p:cNvSpPr>
          <p:nvPr>
            <p:ph type="sldNum" sz="quarter" idx="5"/>
          </p:nvPr>
        </p:nvSpPr>
        <p:spPr bwMode="auto">
          <a:xfrm>
            <a:off x="3850443" y="9428584"/>
            <a:ext cx="2945660" cy="496332"/>
          </a:xfrm>
          <a:prstGeom prst="rect">
            <a:avLst/>
          </a:prstGeom>
          <a:noFill/>
          <a:ln w="9525">
            <a:noFill/>
            <a:miter lim="800000"/>
            <a:headEnd/>
            <a:tailEnd/>
          </a:ln>
          <a:effectLst/>
        </p:spPr>
        <p:txBody>
          <a:bodyPr vert="horz" wrap="square" lIns="95553" tIns="47777" rIns="95553" bIns="47777" numCol="1" anchor="b" anchorCtr="0" compatLnSpc="1">
            <a:prstTxWarp prst="textNoShape">
              <a:avLst/>
            </a:prstTxWarp>
          </a:bodyPr>
          <a:lstStyle>
            <a:lvl1pPr algn="r" eaLnBrk="1" hangingPunct="1">
              <a:defRPr sz="1300"/>
            </a:lvl1pPr>
          </a:lstStyle>
          <a:p>
            <a:fld id="{9F53D172-2892-4EEA-9199-03E994257AC9}" type="slidenum">
              <a:rPr lang="en-US" altLang="en-US"/>
              <a:pPr/>
              <a:t>‹#›</a:t>
            </a:fld>
            <a:endParaRPr lang="en-US" altLang="en-US" dirty="0"/>
          </a:p>
        </p:txBody>
      </p:sp>
    </p:spTree>
    <p:extLst>
      <p:ext uri="{BB962C8B-B14F-4D97-AF65-F5344CB8AC3E}">
        <p14:creationId xmlns:p14="http://schemas.microsoft.com/office/powerpoint/2010/main" val="3937582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a typeface="ＭＳ Ｐゴシック" panose="020B0600070205080204" pitchFamily="34" charset="-128"/>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84225" indent="-3016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208088" indent="-2413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90688" indent="-2413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174875" indent="-2413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632075" indent="-2413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3089275" indent="-2413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546475" indent="-2413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4003675" indent="-2413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16C4553F-4895-4608-87CB-AFA568D97E58}" type="slidenum">
              <a:rPr lang="en-US" altLang="en-US" sz="1300" smtClean="0"/>
              <a:pPr>
                <a:spcBef>
                  <a:spcPct val="0"/>
                </a:spcBef>
              </a:pPr>
              <a:t>1</a:t>
            </a:fld>
            <a:endParaRPr lang="en-US" altLang="en-US" sz="1300"/>
          </a:p>
        </p:txBody>
      </p:sp>
    </p:spTree>
    <p:extLst>
      <p:ext uri="{BB962C8B-B14F-4D97-AF65-F5344CB8AC3E}">
        <p14:creationId xmlns:p14="http://schemas.microsoft.com/office/powerpoint/2010/main" val="1815871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457200" y="719138"/>
            <a:ext cx="6402388" cy="3602037"/>
          </a:xfrm>
          <a:solidFill>
            <a:srgbClr val="FFFFFF"/>
          </a:solidFill>
          <a:ln/>
        </p:spPr>
      </p:sp>
      <p:sp>
        <p:nvSpPr>
          <p:cNvPr id="35843" name="Rectangle 3"/>
          <p:cNvSpPr>
            <a:spLocks noGrp="1" noChangeArrowheads="1"/>
          </p:cNvSpPr>
          <p:nvPr>
            <p:ph type="body" idx="1"/>
          </p:nvPr>
        </p:nvSpPr>
        <p:spPr>
          <a:xfrm>
            <a:off x="974725" y="4562475"/>
            <a:ext cx="5365750" cy="4319588"/>
          </a:xfrm>
          <a:noFill/>
          <a:ln>
            <a:solidFill>
              <a:srgbClr val="000000"/>
            </a:solidFill>
          </a:ln>
          <a:extLst>
            <a:ext uri="{909E8E84-426E-40DD-AFC4-6F175D3DCCD1}">
              <a14:hiddenFill xmlns:a14="http://schemas.microsoft.com/office/drawing/2010/main">
                <a:solidFill>
                  <a:srgbClr val="FFFFFF"/>
                </a:solidFill>
              </a14:hiddenFill>
            </a:ext>
          </a:extLst>
        </p:spPr>
        <p:txBody>
          <a:bodyPr lIns="98945" tIns="49472" rIns="98945" bIns="49472"/>
          <a:lstStyle/>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690075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53D172-2892-4EEA-9199-03E994257AC9}" type="slidenum">
              <a:rPr lang="en-US" altLang="en-US" smtClean="0"/>
              <a:pPr/>
              <a:t>4</a:t>
            </a:fld>
            <a:endParaRPr lang="en-US" altLang="en-US" dirty="0"/>
          </a:p>
        </p:txBody>
      </p:sp>
    </p:spTree>
    <p:extLst>
      <p:ext uri="{BB962C8B-B14F-4D97-AF65-F5344CB8AC3E}">
        <p14:creationId xmlns:p14="http://schemas.microsoft.com/office/powerpoint/2010/main" val="120388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457200" y="719138"/>
            <a:ext cx="6402388" cy="3602037"/>
          </a:xfrm>
          <a:solidFill>
            <a:srgbClr val="FFFFFF"/>
          </a:solidFill>
          <a:ln/>
        </p:spPr>
      </p:sp>
      <p:sp>
        <p:nvSpPr>
          <p:cNvPr id="35843" name="Rectangle 3"/>
          <p:cNvSpPr>
            <a:spLocks noGrp="1" noChangeArrowheads="1"/>
          </p:cNvSpPr>
          <p:nvPr>
            <p:ph type="body" idx="1"/>
          </p:nvPr>
        </p:nvSpPr>
        <p:spPr>
          <a:xfrm>
            <a:off x="974725" y="4562475"/>
            <a:ext cx="5365750" cy="4319588"/>
          </a:xfrm>
          <a:noFill/>
          <a:ln>
            <a:solidFill>
              <a:srgbClr val="000000"/>
            </a:solidFill>
          </a:ln>
          <a:extLst>
            <a:ext uri="{909E8E84-426E-40DD-AFC4-6F175D3DCCD1}">
              <a14:hiddenFill xmlns:a14="http://schemas.microsoft.com/office/drawing/2010/main">
                <a:solidFill>
                  <a:srgbClr val="FFFFFF"/>
                </a:solidFill>
              </a14:hiddenFill>
            </a:ext>
          </a:extLst>
        </p:spPr>
        <p:txBody>
          <a:bodyPr lIns="98945" tIns="49472" rIns="98945" bIns="49472"/>
          <a:lstStyle/>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218722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a:xfrm>
            <a:off x="8737600" y="6356350"/>
            <a:ext cx="3454400" cy="501650"/>
          </a:xfrm>
        </p:spPr>
        <p:txBody>
          <a:bodyPr/>
          <a:lstStyle>
            <a:lvl1pPr>
              <a:defRPr/>
            </a:lvl1pPr>
          </a:lstStyle>
          <a:p>
            <a:fld id="{CBA3BDAD-EAF3-4D39-8BB7-9CAEF30D6F27}" type="slidenum">
              <a:rPr lang="en-US" altLang="en-US"/>
              <a:pPr/>
              <a:t>‹#›</a:t>
            </a:fld>
            <a:endParaRPr lang="en-US" altLang="en-US" dirty="0"/>
          </a:p>
        </p:txBody>
      </p:sp>
    </p:spTree>
    <p:extLst>
      <p:ext uri="{BB962C8B-B14F-4D97-AF65-F5344CB8AC3E}">
        <p14:creationId xmlns:p14="http://schemas.microsoft.com/office/powerpoint/2010/main" val="3479978702"/>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2" descr="C:\Users\Paula\Documents\CNG Services\Pictures\Pictures\CNG Services logo.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408584" y="6521450"/>
            <a:ext cx="2783416"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5387A05F-991A-4BB3-B9AF-06AE147E98CD}" type="slidenum">
              <a:rPr lang="en-US" altLang="en-US"/>
              <a:pPr/>
              <a:t>‹#›</a:t>
            </a:fld>
            <a:endParaRPr lang="en-US" altLang="en-US" dirty="0"/>
          </a:p>
        </p:txBody>
      </p:sp>
    </p:spTree>
    <p:extLst>
      <p:ext uri="{BB962C8B-B14F-4D97-AF65-F5344CB8AC3E}">
        <p14:creationId xmlns:p14="http://schemas.microsoft.com/office/powerpoint/2010/main" val="1822502565"/>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2" descr="C:\Users\Paula\Documents\CNG Services\Pictures\Pictures\CNG Services logo.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408584" y="6521450"/>
            <a:ext cx="2783416"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F648D2E3-7ED7-4A14-8249-F6355230B6DE}" type="slidenum">
              <a:rPr lang="en-US" altLang="en-US"/>
              <a:pPr/>
              <a:t>‹#›</a:t>
            </a:fld>
            <a:endParaRPr lang="en-US" altLang="en-US" dirty="0"/>
          </a:p>
        </p:txBody>
      </p:sp>
    </p:spTree>
    <p:extLst>
      <p:ext uri="{BB962C8B-B14F-4D97-AF65-F5344CB8AC3E}">
        <p14:creationId xmlns:p14="http://schemas.microsoft.com/office/powerpoint/2010/main" val="1215335039"/>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97E78063-3D55-4AC2-A2AA-DCB45376FDF9}" type="datetimeFigureOut">
              <a:rPr lang="en-GB"/>
              <a:pPr>
                <a:defRPr/>
              </a:pPr>
              <a:t>19/04/2022</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fld id="{08934004-ADE7-48CA-9164-7B6F727EB6A0}" type="slidenum">
              <a:rPr lang="en-GB" altLang="en-US"/>
              <a:pPr/>
              <a:t>‹#›</a:t>
            </a:fld>
            <a:endParaRPr lang="en-GB" altLang="en-US" dirty="0"/>
          </a:p>
        </p:txBody>
      </p:sp>
    </p:spTree>
    <p:extLst>
      <p:ext uri="{BB962C8B-B14F-4D97-AF65-F5344CB8AC3E}">
        <p14:creationId xmlns:p14="http://schemas.microsoft.com/office/powerpoint/2010/main" val="3506904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0A2BAA9E-38E5-4E6B-B41C-F4CFBEA66DFB}" type="datetimeFigureOut">
              <a:rPr lang="en-GB"/>
              <a:pPr>
                <a:defRPr/>
              </a:pPr>
              <a:t>19/04/2022</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fld id="{AD36DEC2-85B2-42CB-BC70-98E1B5D23A85}" type="slidenum">
              <a:rPr lang="en-GB" altLang="en-US"/>
              <a:pPr/>
              <a:t>‹#›</a:t>
            </a:fld>
            <a:endParaRPr lang="en-GB" altLang="en-US" dirty="0"/>
          </a:p>
        </p:txBody>
      </p:sp>
    </p:spTree>
    <p:extLst>
      <p:ext uri="{BB962C8B-B14F-4D97-AF65-F5344CB8AC3E}">
        <p14:creationId xmlns:p14="http://schemas.microsoft.com/office/powerpoint/2010/main" val="2769964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6BFDC28-95DD-43BA-9280-0C413269AEC2}" type="datetimeFigureOut">
              <a:rPr lang="en-GB"/>
              <a:pPr>
                <a:defRPr/>
              </a:pPr>
              <a:t>19/04/2022</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fld id="{04EF6F48-5BF9-4EA7-8077-ADD87926E28D}" type="slidenum">
              <a:rPr lang="en-GB" altLang="en-US"/>
              <a:pPr/>
              <a:t>‹#›</a:t>
            </a:fld>
            <a:endParaRPr lang="en-GB" altLang="en-US" dirty="0"/>
          </a:p>
        </p:txBody>
      </p:sp>
    </p:spTree>
    <p:extLst>
      <p:ext uri="{BB962C8B-B14F-4D97-AF65-F5344CB8AC3E}">
        <p14:creationId xmlns:p14="http://schemas.microsoft.com/office/powerpoint/2010/main" val="16481336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9D3EEFB0-B05D-4775-81AE-BF066D200F73}" type="datetimeFigureOut">
              <a:rPr lang="en-GB"/>
              <a:pPr>
                <a:defRPr/>
              </a:pPr>
              <a:t>19/04/2022</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fld id="{3A09C1E0-DEFB-4D03-9F48-44C745C4433A}" type="slidenum">
              <a:rPr lang="en-GB" altLang="en-US"/>
              <a:pPr/>
              <a:t>‹#›</a:t>
            </a:fld>
            <a:endParaRPr lang="en-GB" altLang="en-US" dirty="0"/>
          </a:p>
        </p:txBody>
      </p:sp>
    </p:spTree>
    <p:extLst>
      <p:ext uri="{BB962C8B-B14F-4D97-AF65-F5344CB8AC3E}">
        <p14:creationId xmlns:p14="http://schemas.microsoft.com/office/powerpoint/2010/main" val="13180762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D8889CA5-1FC2-4708-9EFF-C4B9FDAEDDC8}" type="datetimeFigureOut">
              <a:rPr lang="en-GB"/>
              <a:pPr>
                <a:defRPr/>
              </a:pPr>
              <a:t>19/04/2022</a:t>
            </a:fld>
            <a:endParaRPr lang="en-GB" dirty="0"/>
          </a:p>
        </p:txBody>
      </p:sp>
      <p:sp>
        <p:nvSpPr>
          <p:cNvPr id="8" name="Footer Placeholder 4"/>
          <p:cNvSpPr>
            <a:spLocks noGrp="1"/>
          </p:cNvSpPr>
          <p:nvPr>
            <p:ph type="ftr" sz="quarter" idx="11"/>
          </p:nvPr>
        </p:nvSpPr>
        <p:spPr/>
        <p:txBody>
          <a:bodyPr/>
          <a:lstStyle>
            <a:lvl1pPr>
              <a:defRPr/>
            </a:lvl1pPr>
          </a:lstStyle>
          <a:p>
            <a:pPr>
              <a:defRPr/>
            </a:pPr>
            <a:endParaRPr lang="en-GB" dirty="0"/>
          </a:p>
        </p:txBody>
      </p:sp>
      <p:sp>
        <p:nvSpPr>
          <p:cNvPr id="9" name="Slide Number Placeholder 5"/>
          <p:cNvSpPr>
            <a:spLocks noGrp="1"/>
          </p:cNvSpPr>
          <p:nvPr>
            <p:ph type="sldNum" sz="quarter" idx="12"/>
          </p:nvPr>
        </p:nvSpPr>
        <p:spPr/>
        <p:txBody>
          <a:bodyPr/>
          <a:lstStyle>
            <a:lvl1pPr>
              <a:defRPr/>
            </a:lvl1pPr>
          </a:lstStyle>
          <a:p>
            <a:fld id="{F3DF1235-C60A-4ECA-B0A7-98DE1B741392}" type="slidenum">
              <a:rPr lang="en-GB" altLang="en-US"/>
              <a:pPr/>
              <a:t>‹#›</a:t>
            </a:fld>
            <a:endParaRPr lang="en-GB" altLang="en-US" dirty="0"/>
          </a:p>
        </p:txBody>
      </p:sp>
    </p:spTree>
    <p:extLst>
      <p:ext uri="{BB962C8B-B14F-4D97-AF65-F5344CB8AC3E}">
        <p14:creationId xmlns:p14="http://schemas.microsoft.com/office/powerpoint/2010/main" val="1122283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E5684272-251D-406A-848C-7D7355EA56E6}" type="datetimeFigureOut">
              <a:rPr lang="en-GB"/>
              <a:pPr>
                <a:defRPr/>
              </a:pPr>
              <a:t>19/04/2022</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dirty="0"/>
          </a:p>
        </p:txBody>
      </p:sp>
      <p:sp>
        <p:nvSpPr>
          <p:cNvPr id="5" name="Slide Number Placeholder 5"/>
          <p:cNvSpPr>
            <a:spLocks noGrp="1"/>
          </p:cNvSpPr>
          <p:nvPr>
            <p:ph type="sldNum" sz="quarter" idx="12"/>
          </p:nvPr>
        </p:nvSpPr>
        <p:spPr/>
        <p:txBody>
          <a:bodyPr/>
          <a:lstStyle>
            <a:lvl1pPr>
              <a:defRPr/>
            </a:lvl1pPr>
          </a:lstStyle>
          <a:p>
            <a:fld id="{EBC45E1A-186F-45C0-B2FB-4498BFD478CE}" type="slidenum">
              <a:rPr lang="en-GB" altLang="en-US"/>
              <a:pPr/>
              <a:t>‹#›</a:t>
            </a:fld>
            <a:endParaRPr lang="en-GB" altLang="en-US" dirty="0"/>
          </a:p>
        </p:txBody>
      </p:sp>
    </p:spTree>
    <p:extLst>
      <p:ext uri="{BB962C8B-B14F-4D97-AF65-F5344CB8AC3E}">
        <p14:creationId xmlns:p14="http://schemas.microsoft.com/office/powerpoint/2010/main" val="31305231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2900DC4-B743-41B5-B436-AF7156FEAB89}" type="datetimeFigureOut">
              <a:rPr lang="en-GB"/>
              <a:pPr>
                <a:defRPr/>
              </a:pPr>
              <a:t>19/04/2022</a:t>
            </a:fld>
            <a:endParaRPr lang="en-GB" dirty="0"/>
          </a:p>
        </p:txBody>
      </p:sp>
      <p:sp>
        <p:nvSpPr>
          <p:cNvPr id="3" name="Footer Placeholder 4"/>
          <p:cNvSpPr>
            <a:spLocks noGrp="1"/>
          </p:cNvSpPr>
          <p:nvPr>
            <p:ph type="ftr" sz="quarter" idx="11"/>
          </p:nvPr>
        </p:nvSpPr>
        <p:spPr/>
        <p:txBody>
          <a:bodyPr/>
          <a:lstStyle>
            <a:lvl1pPr>
              <a:defRPr/>
            </a:lvl1pPr>
          </a:lstStyle>
          <a:p>
            <a:pPr>
              <a:defRPr/>
            </a:pPr>
            <a:endParaRPr lang="en-GB" dirty="0"/>
          </a:p>
        </p:txBody>
      </p:sp>
      <p:sp>
        <p:nvSpPr>
          <p:cNvPr id="4" name="Slide Number Placeholder 5"/>
          <p:cNvSpPr>
            <a:spLocks noGrp="1"/>
          </p:cNvSpPr>
          <p:nvPr>
            <p:ph type="sldNum" sz="quarter" idx="12"/>
          </p:nvPr>
        </p:nvSpPr>
        <p:spPr/>
        <p:txBody>
          <a:bodyPr/>
          <a:lstStyle>
            <a:lvl1pPr>
              <a:defRPr/>
            </a:lvl1pPr>
          </a:lstStyle>
          <a:p>
            <a:fld id="{03375943-8413-4AB4-B578-FF7229F6D125}" type="slidenum">
              <a:rPr lang="en-GB" altLang="en-US"/>
              <a:pPr/>
              <a:t>‹#›</a:t>
            </a:fld>
            <a:endParaRPr lang="en-GB" altLang="en-US" dirty="0"/>
          </a:p>
        </p:txBody>
      </p:sp>
    </p:spTree>
    <p:extLst>
      <p:ext uri="{BB962C8B-B14F-4D97-AF65-F5344CB8AC3E}">
        <p14:creationId xmlns:p14="http://schemas.microsoft.com/office/powerpoint/2010/main" val="5170674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01E009C-81EB-4520-A8C7-32D9E1DC122D}" type="datetimeFigureOut">
              <a:rPr lang="en-GB"/>
              <a:pPr>
                <a:defRPr/>
              </a:pPr>
              <a:t>19/04/2022</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fld id="{85D7E38B-AC7F-4B56-9438-9BDFCE8F2C5D}" type="slidenum">
              <a:rPr lang="en-GB" altLang="en-US"/>
              <a:pPr/>
              <a:t>‹#›</a:t>
            </a:fld>
            <a:endParaRPr lang="en-GB" altLang="en-US" dirty="0"/>
          </a:p>
        </p:txBody>
      </p:sp>
    </p:spTree>
    <p:extLst>
      <p:ext uri="{BB962C8B-B14F-4D97-AF65-F5344CB8AC3E}">
        <p14:creationId xmlns:p14="http://schemas.microsoft.com/office/powerpoint/2010/main" val="206967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F0144633-F42A-40BB-A485-B5B38BDEE2B2}" type="slidenum">
              <a:rPr lang="en-US" altLang="en-US"/>
              <a:pPr/>
              <a:t>‹#›</a:t>
            </a:fld>
            <a:endParaRPr lang="en-US" altLang="en-US" dirty="0"/>
          </a:p>
        </p:txBody>
      </p:sp>
    </p:spTree>
    <p:extLst>
      <p:ext uri="{BB962C8B-B14F-4D97-AF65-F5344CB8AC3E}">
        <p14:creationId xmlns:p14="http://schemas.microsoft.com/office/powerpoint/2010/main" val="4096115794"/>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7C37AB8-7F8A-4DE8-910D-54E1E3F75DA8}" type="datetimeFigureOut">
              <a:rPr lang="en-GB"/>
              <a:pPr>
                <a:defRPr/>
              </a:pPr>
              <a:t>19/04/2022</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fld id="{92AB7FB6-7EAF-4B70-BF4F-AE0880014C7B}" type="slidenum">
              <a:rPr lang="en-GB" altLang="en-US"/>
              <a:pPr/>
              <a:t>‹#›</a:t>
            </a:fld>
            <a:endParaRPr lang="en-GB" altLang="en-US" dirty="0"/>
          </a:p>
        </p:txBody>
      </p:sp>
    </p:spTree>
    <p:extLst>
      <p:ext uri="{BB962C8B-B14F-4D97-AF65-F5344CB8AC3E}">
        <p14:creationId xmlns:p14="http://schemas.microsoft.com/office/powerpoint/2010/main" val="26258097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8A5C9E44-5B1D-460C-9893-726A6DE7C4D0}" type="datetimeFigureOut">
              <a:rPr lang="en-GB"/>
              <a:pPr>
                <a:defRPr/>
              </a:pPr>
              <a:t>19/04/2022</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fld id="{8CA1F258-B973-4D06-90E2-1D9409363CE1}" type="slidenum">
              <a:rPr lang="en-GB" altLang="en-US"/>
              <a:pPr/>
              <a:t>‹#›</a:t>
            </a:fld>
            <a:endParaRPr lang="en-GB" altLang="en-US" dirty="0"/>
          </a:p>
        </p:txBody>
      </p:sp>
    </p:spTree>
    <p:extLst>
      <p:ext uri="{BB962C8B-B14F-4D97-AF65-F5344CB8AC3E}">
        <p14:creationId xmlns:p14="http://schemas.microsoft.com/office/powerpoint/2010/main" val="5838869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195F6F1F-DDB2-4D7E-A961-7374FC995407}" type="datetimeFigureOut">
              <a:rPr lang="en-GB"/>
              <a:pPr>
                <a:defRPr/>
              </a:pPr>
              <a:t>19/04/2022</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fld id="{FD73F086-EA85-4896-9EBE-492CEBAC4EF3}" type="slidenum">
              <a:rPr lang="en-GB" altLang="en-US"/>
              <a:pPr/>
              <a:t>‹#›</a:t>
            </a:fld>
            <a:endParaRPr lang="en-GB" altLang="en-US" dirty="0"/>
          </a:p>
        </p:txBody>
      </p:sp>
    </p:spTree>
    <p:extLst>
      <p:ext uri="{BB962C8B-B14F-4D97-AF65-F5344CB8AC3E}">
        <p14:creationId xmlns:p14="http://schemas.microsoft.com/office/powerpoint/2010/main" val="7004564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6" name="Date Placeholder 3"/>
          <p:cNvSpPr>
            <a:spLocks noGrp="1"/>
          </p:cNvSpPr>
          <p:nvPr>
            <p:ph type="dt" sz="half" idx="10"/>
          </p:nvPr>
        </p:nvSpPr>
        <p:spPr/>
        <p:txBody>
          <a:bodyPr/>
          <a:lstStyle>
            <a:lvl1pPr>
              <a:defRPr/>
            </a:lvl1pPr>
          </a:lstStyle>
          <a:p>
            <a:pPr>
              <a:defRPr/>
            </a:pPr>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dirty="0"/>
          </a:p>
        </p:txBody>
      </p:sp>
      <p:sp>
        <p:nvSpPr>
          <p:cNvPr id="8" name="Slide Number Placeholder 5"/>
          <p:cNvSpPr>
            <a:spLocks noGrp="1"/>
          </p:cNvSpPr>
          <p:nvPr>
            <p:ph type="sldNum" sz="quarter" idx="12"/>
          </p:nvPr>
        </p:nvSpPr>
        <p:spPr>
          <a:xfrm>
            <a:off x="8737600" y="6356350"/>
            <a:ext cx="3454400" cy="501650"/>
          </a:xfrm>
        </p:spPr>
        <p:txBody>
          <a:bodyPr/>
          <a:lstStyle>
            <a:lvl1pPr>
              <a:defRPr/>
            </a:lvl1pPr>
          </a:lstStyle>
          <a:p>
            <a:fld id="{147459ED-4110-43D1-B8D2-4AD30396FCCF}" type="slidenum">
              <a:rPr lang="en-US" altLang="en-US"/>
              <a:pPr/>
              <a:t>‹#›</a:t>
            </a:fld>
            <a:endParaRPr lang="en-US" altLang="en-US" dirty="0"/>
          </a:p>
        </p:txBody>
      </p:sp>
    </p:spTree>
    <p:extLst>
      <p:ext uri="{BB962C8B-B14F-4D97-AF65-F5344CB8AC3E}">
        <p14:creationId xmlns:p14="http://schemas.microsoft.com/office/powerpoint/2010/main" val="3631501828"/>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b="1"/>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Date Placeholder 3"/>
          <p:cNvSpPr>
            <a:spLocks noGrp="1"/>
          </p:cNvSpPr>
          <p:nvPr>
            <p:ph type="dt" sz="half" idx="10"/>
          </p:nvPr>
        </p:nvSpPr>
        <p:spPr/>
        <p:txBody>
          <a:bodyPr/>
          <a:lstStyle>
            <a:lvl1pPr>
              <a:defRPr/>
            </a:lvl1pPr>
          </a:lstStyle>
          <a:p>
            <a:pPr>
              <a:defRPr/>
            </a:pPr>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dirty="0"/>
          </a:p>
        </p:txBody>
      </p:sp>
      <p:sp>
        <p:nvSpPr>
          <p:cNvPr id="8" name="Slide Number Placeholder 5"/>
          <p:cNvSpPr>
            <a:spLocks noGrp="1"/>
          </p:cNvSpPr>
          <p:nvPr>
            <p:ph type="sldNum" sz="quarter" idx="12"/>
          </p:nvPr>
        </p:nvSpPr>
        <p:spPr/>
        <p:txBody>
          <a:bodyPr/>
          <a:lstStyle>
            <a:lvl1pPr>
              <a:defRPr/>
            </a:lvl1pPr>
          </a:lstStyle>
          <a:p>
            <a:fld id="{D336D55A-5818-48DF-9501-B5AC3298F6C9}" type="slidenum">
              <a:rPr lang="en-US" altLang="en-US"/>
              <a:pPr/>
              <a:t>‹#›</a:t>
            </a:fld>
            <a:endParaRPr lang="en-US" altLang="en-US" dirty="0"/>
          </a:p>
        </p:txBody>
      </p:sp>
    </p:spTree>
    <p:extLst>
      <p:ext uri="{BB962C8B-B14F-4D97-AF65-F5344CB8AC3E}">
        <p14:creationId xmlns:p14="http://schemas.microsoft.com/office/powerpoint/2010/main" val="86420137"/>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7435" y="1844827"/>
            <a:ext cx="10363200" cy="1362075"/>
          </a:xfrm>
        </p:spPr>
        <p:txBody>
          <a:bodyPr anchor="t"/>
          <a:lstStyle>
            <a:lvl1pPr algn="r">
              <a:defRPr sz="4000" b="1" cap="all"/>
            </a:lvl1pPr>
          </a:lstStyle>
          <a:p>
            <a:r>
              <a:rPr lang="en-US"/>
              <a:t>Click to edit Master title style</a:t>
            </a:r>
            <a:endParaRPr lang="en-GB"/>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A939C618-B9BB-44B3-B06C-266C893A299F}" type="slidenum">
              <a:rPr lang="en-US" altLang="en-US"/>
              <a:pPr/>
              <a:t>‹#›</a:t>
            </a:fld>
            <a:endParaRPr lang="en-US" altLang="en-US" dirty="0"/>
          </a:p>
        </p:txBody>
      </p:sp>
    </p:spTree>
    <p:extLst>
      <p:ext uri="{BB962C8B-B14F-4D97-AF65-F5344CB8AC3E}">
        <p14:creationId xmlns:p14="http://schemas.microsoft.com/office/powerpoint/2010/main" val="3892959188"/>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4"/>
          <p:cNvSpPr>
            <a:spLocks noGrp="1"/>
          </p:cNvSpPr>
          <p:nvPr>
            <p:ph type="dt" sz="half" idx="10"/>
          </p:nvPr>
        </p:nvSpPr>
        <p:spPr/>
        <p:txBody>
          <a:bodyPr/>
          <a:lstStyle>
            <a:lvl1pPr>
              <a:defRPr/>
            </a:lvl1pPr>
          </a:lstStyle>
          <a:p>
            <a:pPr>
              <a:defRPr/>
            </a:pPr>
            <a:endParaRPr lang="en-US" dirty="0"/>
          </a:p>
        </p:txBody>
      </p:sp>
      <p:sp>
        <p:nvSpPr>
          <p:cNvPr id="8" name="Footer Placeholder 5"/>
          <p:cNvSpPr>
            <a:spLocks noGrp="1"/>
          </p:cNvSpPr>
          <p:nvPr>
            <p:ph type="ftr" sz="quarter" idx="11"/>
          </p:nvPr>
        </p:nvSpPr>
        <p:spPr/>
        <p:txBody>
          <a:bodyPr/>
          <a:lstStyle>
            <a:lvl1pPr>
              <a:defRPr/>
            </a:lvl1pPr>
          </a:lstStyle>
          <a:p>
            <a:pPr>
              <a:defRPr/>
            </a:pPr>
            <a:endParaRPr lang="en-US" dirty="0"/>
          </a:p>
        </p:txBody>
      </p:sp>
      <p:sp>
        <p:nvSpPr>
          <p:cNvPr id="9" name="Slide Number Placeholder 6"/>
          <p:cNvSpPr>
            <a:spLocks noGrp="1"/>
          </p:cNvSpPr>
          <p:nvPr>
            <p:ph type="sldNum" sz="quarter" idx="12"/>
          </p:nvPr>
        </p:nvSpPr>
        <p:spPr/>
        <p:txBody>
          <a:bodyPr/>
          <a:lstStyle>
            <a:lvl1pPr>
              <a:defRPr/>
            </a:lvl1pPr>
          </a:lstStyle>
          <a:p>
            <a:fld id="{1D631D4B-63AA-44C2-BCBF-488A953D654F}" type="slidenum">
              <a:rPr lang="en-US" altLang="en-US"/>
              <a:pPr/>
              <a:t>‹#›</a:t>
            </a:fld>
            <a:endParaRPr lang="en-US" altLang="en-US" dirty="0"/>
          </a:p>
        </p:txBody>
      </p:sp>
    </p:spTree>
    <p:extLst>
      <p:ext uri="{BB962C8B-B14F-4D97-AF65-F5344CB8AC3E}">
        <p14:creationId xmlns:p14="http://schemas.microsoft.com/office/powerpoint/2010/main" val="2876163936"/>
      </p:ext>
    </p:extLst>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Date Placeholder 6"/>
          <p:cNvSpPr>
            <a:spLocks noGrp="1"/>
          </p:cNvSpPr>
          <p:nvPr>
            <p:ph type="dt" sz="half" idx="10"/>
          </p:nvPr>
        </p:nvSpPr>
        <p:spPr/>
        <p:txBody>
          <a:bodyPr/>
          <a:lstStyle>
            <a:lvl1pPr>
              <a:defRPr/>
            </a:lvl1pPr>
          </a:lstStyle>
          <a:p>
            <a:pPr>
              <a:defRPr/>
            </a:pPr>
            <a:endParaRPr lang="en-US" dirty="0"/>
          </a:p>
        </p:txBody>
      </p:sp>
      <p:sp>
        <p:nvSpPr>
          <p:cNvPr id="10" name="Footer Placeholder 7"/>
          <p:cNvSpPr>
            <a:spLocks noGrp="1"/>
          </p:cNvSpPr>
          <p:nvPr>
            <p:ph type="ftr" sz="quarter" idx="11"/>
          </p:nvPr>
        </p:nvSpPr>
        <p:spPr/>
        <p:txBody>
          <a:bodyPr/>
          <a:lstStyle>
            <a:lvl1pPr>
              <a:defRPr/>
            </a:lvl1pPr>
          </a:lstStyle>
          <a:p>
            <a:pPr>
              <a:defRPr/>
            </a:pPr>
            <a:endParaRPr lang="en-US" dirty="0"/>
          </a:p>
        </p:txBody>
      </p:sp>
      <p:sp>
        <p:nvSpPr>
          <p:cNvPr id="11" name="Slide Number Placeholder 8"/>
          <p:cNvSpPr>
            <a:spLocks noGrp="1"/>
          </p:cNvSpPr>
          <p:nvPr>
            <p:ph type="sldNum" sz="quarter" idx="12"/>
          </p:nvPr>
        </p:nvSpPr>
        <p:spPr/>
        <p:txBody>
          <a:bodyPr/>
          <a:lstStyle>
            <a:lvl1pPr>
              <a:defRPr/>
            </a:lvl1pPr>
          </a:lstStyle>
          <a:p>
            <a:fld id="{10A159E3-AD5F-4C4E-9410-FC053E07DC69}" type="slidenum">
              <a:rPr lang="en-US" altLang="en-US"/>
              <a:pPr/>
              <a:t>‹#›</a:t>
            </a:fld>
            <a:endParaRPr lang="en-US" altLang="en-US" dirty="0"/>
          </a:p>
        </p:txBody>
      </p:sp>
    </p:spTree>
    <p:extLst>
      <p:ext uri="{BB962C8B-B14F-4D97-AF65-F5344CB8AC3E}">
        <p14:creationId xmlns:p14="http://schemas.microsoft.com/office/powerpoint/2010/main" val="401473635"/>
      </p:ext>
    </p:extLst>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Date Placeholder 2"/>
          <p:cNvSpPr>
            <a:spLocks noGrp="1"/>
          </p:cNvSpPr>
          <p:nvPr>
            <p:ph type="dt" sz="half" idx="10"/>
          </p:nvPr>
        </p:nvSpPr>
        <p:spPr/>
        <p:txBody>
          <a:bodyPr/>
          <a:lstStyle>
            <a:lvl1pPr>
              <a:defRPr/>
            </a:lvl1pPr>
          </a:lstStyle>
          <a:p>
            <a:pPr>
              <a:defRPr/>
            </a:pPr>
            <a:endParaRPr lang="en-US" dirty="0"/>
          </a:p>
        </p:txBody>
      </p:sp>
      <p:sp>
        <p:nvSpPr>
          <p:cNvPr id="6" name="Footer Placeholder 3"/>
          <p:cNvSpPr>
            <a:spLocks noGrp="1"/>
          </p:cNvSpPr>
          <p:nvPr>
            <p:ph type="ftr" sz="quarter" idx="11"/>
          </p:nvPr>
        </p:nvSpPr>
        <p:spPr/>
        <p:txBody>
          <a:bodyPr/>
          <a:lstStyle>
            <a:lvl1pPr>
              <a:defRPr/>
            </a:lvl1pPr>
          </a:lstStyle>
          <a:p>
            <a:pPr>
              <a:defRPr/>
            </a:pPr>
            <a:endParaRPr lang="en-US" dirty="0"/>
          </a:p>
        </p:txBody>
      </p:sp>
      <p:sp>
        <p:nvSpPr>
          <p:cNvPr id="7" name="Slide Number Placeholder 4"/>
          <p:cNvSpPr>
            <a:spLocks noGrp="1"/>
          </p:cNvSpPr>
          <p:nvPr>
            <p:ph type="sldNum" sz="quarter" idx="12"/>
          </p:nvPr>
        </p:nvSpPr>
        <p:spPr/>
        <p:txBody>
          <a:bodyPr/>
          <a:lstStyle>
            <a:lvl1pPr>
              <a:defRPr/>
            </a:lvl1pPr>
          </a:lstStyle>
          <a:p>
            <a:fld id="{406E8F67-F997-4EA5-B574-48B283F4869A}" type="slidenum">
              <a:rPr lang="en-US" altLang="en-US"/>
              <a:pPr/>
              <a:t>‹#›</a:t>
            </a:fld>
            <a:endParaRPr lang="en-US" altLang="en-US" dirty="0"/>
          </a:p>
        </p:txBody>
      </p:sp>
    </p:spTree>
    <p:extLst>
      <p:ext uri="{BB962C8B-B14F-4D97-AF65-F5344CB8AC3E}">
        <p14:creationId xmlns:p14="http://schemas.microsoft.com/office/powerpoint/2010/main" val="3703890040"/>
      </p:ext>
    </p:extLst>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lvl1pPr>
              <a:defRPr/>
            </a:lvl1pPr>
          </a:lstStyle>
          <a:p>
            <a:pPr>
              <a:defRPr/>
            </a:pPr>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3"/>
          <p:cNvSpPr>
            <a:spLocks noGrp="1"/>
          </p:cNvSpPr>
          <p:nvPr>
            <p:ph type="sldNum" sz="quarter" idx="12"/>
          </p:nvPr>
        </p:nvSpPr>
        <p:spPr/>
        <p:txBody>
          <a:bodyPr/>
          <a:lstStyle>
            <a:lvl1pPr>
              <a:defRPr/>
            </a:lvl1pPr>
          </a:lstStyle>
          <a:p>
            <a:fld id="{EF539652-721E-4A17-8DB5-6DE2EBF9CAC5}" type="slidenum">
              <a:rPr lang="en-US" altLang="en-US"/>
              <a:pPr/>
              <a:t>‹#›</a:t>
            </a:fld>
            <a:endParaRPr lang="en-US" altLang="en-US" dirty="0"/>
          </a:p>
        </p:txBody>
      </p:sp>
    </p:spTree>
    <p:extLst>
      <p:ext uri="{BB962C8B-B14F-4D97-AF65-F5344CB8AC3E}">
        <p14:creationId xmlns:p14="http://schemas.microsoft.com/office/powerpoint/2010/main" val="2229142310"/>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106AD3A8-1DCB-482B-A0AA-80E9743D5885}" type="slidenum">
              <a:rPr lang="en-US" altLang="en-US"/>
              <a:pPr/>
              <a:t>‹#›</a:t>
            </a:fld>
            <a:endParaRPr lang="en-US" altLang="en-US" dirty="0"/>
          </a:p>
        </p:txBody>
      </p:sp>
    </p:spTree>
    <p:extLst>
      <p:ext uri="{BB962C8B-B14F-4D97-AF65-F5344CB8AC3E}">
        <p14:creationId xmlns:p14="http://schemas.microsoft.com/office/powerpoint/2010/main" val="2913342479"/>
      </p:ext>
    </p:extLst>
  </p:cSld>
  <p:clrMapOvr>
    <a:masterClrMapping/>
  </p:clrMapOvr>
  <p:transition spd="slow"/>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pPr>
              <a:defRPr/>
            </a:pPr>
            <a:endParaRPr lang="en-US" dirty="0"/>
          </a:p>
        </p:txBody>
      </p:sp>
      <p:sp>
        <p:nvSpPr>
          <p:cNvPr id="8" name="Footer Placeholder 5"/>
          <p:cNvSpPr>
            <a:spLocks noGrp="1"/>
          </p:cNvSpPr>
          <p:nvPr>
            <p:ph type="ftr" sz="quarter" idx="11"/>
          </p:nvPr>
        </p:nvSpPr>
        <p:spPr/>
        <p:txBody>
          <a:bodyPr/>
          <a:lstStyle>
            <a:lvl1pPr>
              <a:defRPr/>
            </a:lvl1pPr>
          </a:lstStyle>
          <a:p>
            <a:pPr>
              <a:defRPr/>
            </a:pPr>
            <a:endParaRPr lang="en-US" dirty="0"/>
          </a:p>
        </p:txBody>
      </p:sp>
      <p:sp>
        <p:nvSpPr>
          <p:cNvPr id="9" name="Slide Number Placeholder 6"/>
          <p:cNvSpPr>
            <a:spLocks noGrp="1"/>
          </p:cNvSpPr>
          <p:nvPr>
            <p:ph type="sldNum" sz="quarter" idx="12"/>
          </p:nvPr>
        </p:nvSpPr>
        <p:spPr/>
        <p:txBody>
          <a:bodyPr/>
          <a:lstStyle>
            <a:lvl1pPr>
              <a:defRPr/>
            </a:lvl1pPr>
          </a:lstStyle>
          <a:p>
            <a:fld id="{374110EA-5A65-4E5B-912D-C5CAA5AC548B}" type="slidenum">
              <a:rPr lang="en-US" altLang="en-US"/>
              <a:pPr/>
              <a:t>‹#›</a:t>
            </a:fld>
            <a:endParaRPr lang="en-US" altLang="en-US" dirty="0"/>
          </a:p>
        </p:txBody>
      </p:sp>
    </p:spTree>
    <p:extLst>
      <p:ext uri="{BB962C8B-B14F-4D97-AF65-F5344CB8AC3E}">
        <p14:creationId xmlns:p14="http://schemas.microsoft.com/office/powerpoint/2010/main" val="3306712844"/>
      </p:ext>
    </p:extLst>
  </p:cSld>
  <p:clrMapOvr>
    <a:masterClrMapping/>
  </p:clrMapOvr>
  <p:transition spd="slow"/>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style>
          <a:lnRef idx="2">
            <a:schemeClr val="accent1"/>
          </a:lnRef>
          <a:fillRef idx="1">
            <a:schemeClr val="lt1"/>
          </a:fillRef>
          <a:effectRef idx="0">
            <a:schemeClr val="accent1"/>
          </a:effectRef>
          <a:fontRef idx="none"/>
        </p:style>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pPr>
              <a:defRPr/>
            </a:pPr>
            <a:endParaRPr lang="en-US" dirty="0"/>
          </a:p>
        </p:txBody>
      </p:sp>
      <p:sp>
        <p:nvSpPr>
          <p:cNvPr id="8" name="Footer Placeholder 5"/>
          <p:cNvSpPr>
            <a:spLocks noGrp="1"/>
          </p:cNvSpPr>
          <p:nvPr>
            <p:ph type="ftr" sz="quarter" idx="11"/>
          </p:nvPr>
        </p:nvSpPr>
        <p:spPr/>
        <p:txBody>
          <a:bodyPr/>
          <a:lstStyle>
            <a:lvl1pPr>
              <a:defRPr/>
            </a:lvl1pPr>
          </a:lstStyle>
          <a:p>
            <a:pPr>
              <a:defRPr/>
            </a:pPr>
            <a:endParaRPr lang="en-US" dirty="0"/>
          </a:p>
        </p:txBody>
      </p:sp>
      <p:sp>
        <p:nvSpPr>
          <p:cNvPr id="9" name="Slide Number Placeholder 6"/>
          <p:cNvSpPr>
            <a:spLocks noGrp="1"/>
          </p:cNvSpPr>
          <p:nvPr>
            <p:ph type="sldNum" sz="quarter" idx="12"/>
          </p:nvPr>
        </p:nvSpPr>
        <p:spPr/>
        <p:txBody>
          <a:bodyPr/>
          <a:lstStyle>
            <a:lvl1pPr>
              <a:defRPr/>
            </a:lvl1pPr>
          </a:lstStyle>
          <a:p>
            <a:fld id="{1C62709B-422E-40A4-AA37-759359FEF826}" type="slidenum">
              <a:rPr lang="en-US" altLang="en-US"/>
              <a:pPr/>
              <a:t>‹#›</a:t>
            </a:fld>
            <a:endParaRPr lang="en-US" altLang="en-US" dirty="0"/>
          </a:p>
        </p:txBody>
      </p:sp>
    </p:spTree>
    <p:extLst>
      <p:ext uri="{BB962C8B-B14F-4D97-AF65-F5344CB8AC3E}">
        <p14:creationId xmlns:p14="http://schemas.microsoft.com/office/powerpoint/2010/main" val="100101507"/>
      </p:ext>
    </p:extLst>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3"/>
          <p:cNvSpPr>
            <a:spLocks noGrp="1"/>
          </p:cNvSpPr>
          <p:nvPr>
            <p:ph type="dt" sz="half" idx="10"/>
          </p:nvPr>
        </p:nvSpPr>
        <p:spPr/>
        <p:txBody>
          <a:bodyPr/>
          <a:lstStyle>
            <a:lvl1pPr>
              <a:defRPr/>
            </a:lvl1pPr>
          </a:lstStyle>
          <a:p>
            <a:pPr>
              <a:defRPr/>
            </a:pPr>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dirty="0"/>
          </a:p>
        </p:txBody>
      </p:sp>
      <p:sp>
        <p:nvSpPr>
          <p:cNvPr id="8" name="Slide Number Placeholder 5"/>
          <p:cNvSpPr>
            <a:spLocks noGrp="1"/>
          </p:cNvSpPr>
          <p:nvPr>
            <p:ph type="sldNum" sz="quarter" idx="12"/>
          </p:nvPr>
        </p:nvSpPr>
        <p:spPr/>
        <p:txBody>
          <a:bodyPr/>
          <a:lstStyle>
            <a:lvl1pPr>
              <a:defRPr/>
            </a:lvl1pPr>
          </a:lstStyle>
          <a:p>
            <a:fld id="{4DE19359-6CDC-4D90-BFEB-CD002ED03D88}" type="slidenum">
              <a:rPr lang="en-US" altLang="en-US"/>
              <a:pPr/>
              <a:t>‹#›</a:t>
            </a:fld>
            <a:endParaRPr lang="en-US" altLang="en-US" dirty="0"/>
          </a:p>
        </p:txBody>
      </p:sp>
    </p:spTree>
    <p:extLst>
      <p:ext uri="{BB962C8B-B14F-4D97-AF65-F5344CB8AC3E}">
        <p14:creationId xmlns:p14="http://schemas.microsoft.com/office/powerpoint/2010/main" val="3997164650"/>
      </p:ext>
    </p:extLst>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2" descr="C:\Users\Paula\Documents\CNG Services\Pictures\Pictures\CNG Services logo.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408584" y="6521450"/>
            <a:ext cx="2783416"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3"/>
          <p:cNvSpPr>
            <a:spLocks noGrp="1"/>
          </p:cNvSpPr>
          <p:nvPr>
            <p:ph type="dt" sz="half" idx="10"/>
          </p:nvPr>
        </p:nvSpPr>
        <p:spPr/>
        <p:txBody>
          <a:bodyPr/>
          <a:lstStyle>
            <a:lvl1pPr>
              <a:defRPr/>
            </a:lvl1pPr>
          </a:lstStyle>
          <a:p>
            <a:pPr>
              <a:defRPr/>
            </a:pPr>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dirty="0"/>
          </a:p>
        </p:txBody>
      </p:sp>
      <p:sp>
        <p:nvSpPr>
          <p:cNvPr id="8" name="Slide Number Placeholder 5"/>
          <p:cNvSpPr>
            <a:spLocks noGrp="1"/>
          </p:cNvSpPr>
          <p:nvPr>
            <p:ph type="sldNum" sz="quarter" idx="12"/>
          </p:nvPr>
        </p:nvSpPr>
        <p:spPr/>
        <p:txBody>
          <a:bodyPr/>
          <a:lstStyle>
            <a:lvl1pPr>
              <a:defRPr/>
            </a:lvl1pPr>
          </a:lstStyle>
          <a:p>
            <a:fld id="{2159A672-D3B2-4B46-B441-BA40E900BEEC}" type="slidenum">
              <a:rPr lang="en-US" altLang="en-US"/>
              <a:pPr/>
              <a:t>‹#›</a:t>
            </a:fld>
            <a:endParaRPr lang="en-US" altLang="en-US" dirty="0"/>
          </a:p>
        </p:txBody>
      </p:sp>
    </p:spTree>
    <p:extLst>
      <p:ext uri="{BB962C8B-B14F-4D97-AF65-F5344CB8AC3E}">
        <p14:creationId xmlns:p14="http://schemas.microsoft.com/office/powerpoint/2010/main" val="115101635"/>
      </p:ext>
    </p:extLst>
  </p:cSld>
  <p:clrMapOvr>
    <a:masterClrMapping/>
  </p:clrMapOvr>
  <p:transition spd="slow"/>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t="1590"/>
          <a:stretch>
            <a:fillRect/>
          </a:stretch>
        </p:blipFill>
        <p:spPr bwMode="auto">
          <a:xfrm>
            <a:off x="2" y="0"/>
            <a:ext cx="3344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5" name="Date Placeholder 3"/>
          <p:cNvSpPr>
            <a:spLocks noGrp="1"/>
          </p:cNvSpPr>
          <p:nvPr>
            <p:ph type="dt" sz="half" idx="10"/>
          </p:nvPr>
        </p:nvSpPr>
        <p:spPr/>
        <p:txBody>
          <a:bodyPr/>
          <a:lstStyle>
            <a:lvl1pPr>
              <a:defRPr/>
            </a:lvl1pPr>
          </a:lstStyle>
          <a:p>
            <a:pPr>
              <a:defRPr/>
            </a:pPr>
            <a:fld id="{A0FDF146-F691-432B-AD6F-0CC48E9E7C23}" type="datetimeFigureOut">
              <a:rPr lang="en-GB"/>
              <a:pPr>
                <a:defRPr/>
              </a:pPr>
              <a:t>19/04/2022</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fld id="{AEABA647-BBCD-4CF3-AEB4-9619FD7DD718}" type="slidenum">
              <a:rPr lang="en-GB" altLang="en-US"/>
              <a:pPr/>
              <a:t>‹#›</a:t>
            </a:fld>
            <a:endParaRPr lang="en-GB" altLang="en-US" dirty="0"/>
          </a:p>
        </p:txBody>
      </p:sp>
    </p:spTree>
    <p:extLst>
      <p:ext uri="{BB962C8B-B14F-4D97-AF65-F5344CB8AC3E}">
        <p14:creationId xmlns:p14="http://schemas.microsoft.com/office/powerpoint/2010/main" val="8192515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t="1590"/>
          <a:stretch>
            <a:fillRect/>
          </a:stretch>
        </p:blipFill>
        <p:spPr bwMode="auto">
          <a:xfrm>
            <a:off x="2" y="0"/>
            <a:ext cx="3344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44E0EA27-7C07-419B-986B-991CFD2FD5C2}" type="datetimeFigureOut">
              <a:rPr lang="en-GB"/>
              <a:pPr>
                <a:defRPr/>
              </a:pPr>
              <a:t>19/04/2022</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fld id="{92B1B2E0-8921-4C1B-BBE1-B8B4D5F1860D}" type="slidenum">
              <a:rPr lang="en-GB" altLang="en-US"/>
              <a:pPr/>
              <a:t>‹#›</a:t>
            </a:fld>
            <a:endParaRPr lang="en-GB" altLang="en-US" dirty="0"/>
          </a:p>
        </p:txBody>
      </p:sp>
    </p:spTree>
    <p:extLst>
      <p:ext uri="{BB962C8B-B14F-4D97-AF65-F5344CB8AC3E}">
        <p14:creationId xmlns:p14="http://schemas.microsoft.com/office/powerpoint/2010/main" val="33921414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3144711-B92E-4A11-9F6C-39615D36A461}" type="datetimeFigureOut">
              <a:rPr lang="en-GB"/>
              <a:pPr>
                <a:defRPr/>
              </a:pPr>
              <a:t>19/04/2022</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fld id="{142080B5-EACF-4495-8A1B-C15B040B0BA2}" type="slidenum">
              <a:rPr lang="en-GB" altLang="en-US"/>
              <a:pPr/>
              <a:t>‹#›</a:t>
            </a:fld>
            <a:endParaRPr lang="en-GB" altLang="en-US" dirty="0"/>
          </a:p>
        </p:txBody>
      </p:sp>
    </p:spTree>
    <p:extLst>
      <p:ext uri="{BB962C8B-B14F-4D97-AF65-F5344CB8AC3E}">
        <p14:creationId xmlns:p14="http://schemas.microsoft.com/office/powerpoint/2010/main" val="42894872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D5C6D711-143A-4E39-8AA5-4157AF2B1FCD}" type="datetimeFigureOut">
              <a:rPr lang="en-GB"/>
              <a:pPr>
                <a:defRPr/>
              </a:pPr>
              <a:t>19/04/2022</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fld id="{73C88145-788E-4CCB-8D7C-9A34AD1C29A4}" type="slidenum">
              <a:rPr lang="en-GB" altLang="en-US"/>
              <a:pPr/>
              <a:t>‹#›</a:t>
            </a:fld>
            <a:endParaRPr lang="en-GB" altLang="en-US" dirty="0"/>
          </a:p>
        </p:txBody>
      </p:sp>
    </p:spTree>
    <p:extLst>
      <p:ext uri="{BB962C8B-B14F-4D97-AF65-F5344CB8AC3E}">
        <p14:creationId xmlns:p14="http://schemas.microsoft.com/office/powerpoint/2010/main" val="40371795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3C5D66AC-8B94-407E-AC17-F8BD1F5F3F7A}" type="datetimeFigureOut">
              <a:rPr lang="en-GB"/>
              <a:pPr>
                <a:defRPr/>
              </a:pPr>
              <a:t>19/04/2022</a:t>
            </a:fld>
            <a:endParaRPr lang="en-GB" dirty="0"/>
          </a:p>
        </p:txBody>
      </p:sp>
      <p:sp>
        <p:nvSpPr>
          <p:cNvPr id="8" name="Footer Placeholder 4"/>
          <p:cNvSpPr>
            <a:spLocks noGrp="1"/>
          </p:cNvSpPr>
          <p:nvPr>
            <p:ph type="ftr" sz="quarter" idx="11"/>
          </p:nvPr>
        </p:nvSpPr>
        <p:spPr/>
        <p:txBody>
          <a:bodyPr/>
          <a:lstStyle>
            <a:lvl1pPr>
              <a:defRPr/>
            </a:lvl1pPr>
          </a:lstStyle>
          <a:p>
            <a:pPr>
              <a:defRPr/>
            </a:pPr>
            <a:endParaRPr lang="en-GB" dirty="0"/>
          </a:p>
        </p:txBody>
      </p:sp>
      <p:sp>
        <p:nvSpPr>
          <p:cNvPr id="9" name="Slide Number Placeholder 5"/>
          <p:cNvSpPr>
            <a:spLocks noGrp="1"/>
          </p:cNvSpPr>
          <p:nvPr>
            <p:ph type="sldNum" sz="quarter" idx="12"/>
          </p:nvPr>
        </p:nvSpPr>
        <p:spPr/>
        <p:txBody>
          <a:bodyPr/>
          <a:lstStyle>
            <a:lvl1pPr>
              <a:defRPr/>
            </a:lvl1pPr>
          </a:lstStyle>
          <a:p>
            <a:fld id="{ED60BB9B-012D-4A0A-8D56-77B8D72FDBED}" type="slidenum">
              <a:rPr lang="en-GB" altLang="en-US"/>
              <a:pPr/>
              <a:t>‹#›</a:t>
            </a:fld>
            <a:endParaRPr lang="en-GB" altLang="en-US" dirty="0"/>
          </a:p>
        </p:txBody>
      </p:sp>
    </p:spTree>
    <p:extLst>
      <p:ext uri="{BB962C8B-B14F-4D97-AF65-F5344CB8AC3E}">
        <p14:creationId xmlns:p14="http://schemas.microsoft.com/office/powerpoint/2010/main" val="41114192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1F680FAA-5521-4750-BAC4-3824968992A2}" type="datetimeFigureOut">
              <a:rPr lang="en-GB"/>
              <a:pPr>
                <a:defRPr/>
              </a:pPr>
              <a:t>19/04/2022</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dirty="0"/>
          </a:p>
        </p:txBody>
      </p:sp>
      <p:sp>
        <p:nvSpPr>
          <p:cNvPr id="5" name="Slide Number Placeholder 5"/>
          <p:cNvSpPr>
            <a:spLocks noGrp="1"/>
          </p:cNvSpPr>
          <p:nvPr>
            <p:ph type="sldNum" sz="quarter" idx="12"/>
          </p:nvPr>
        </p:nvSpPr>
        <p:spPr/>
        <p:txBody>
          <a:bodyPr/>
          <a:lstStyle>
            <a:lvl1pPr>
              <a:defRPr/>
            </a:lvl1pPr>
          </a:lstStyle>
          <a:p>
            <a:fld id="{3923FCAA-196E-4CFC-85E7-DC3476D27135}" type="slidenum">
              <a:rPr lang="en-GB" altLang="en-US"/>
              <a:pPr/>
              <a:t>‹#›</a:t>
            </a:fld>
            <a:endParaRPr lang="en-GB" altLang="en-US" dirty="0"/>
          </a:p>
        </p:txBody>
      </p:sp>
    </p:spTree>
    <p:extLst>
      <p:ext uri="{BB962C8B-B14F-4D97-AF65-F5344CB8AC3E}">
        <p14:creationId xmlns:p14="http://schemas.microsoft.com/office/powerpoint/2010/main" val="3311432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4"/>
          <p:cNvSpPr>
            <a:spLocks noGrp="1"/>
          </p:cNvSpPr>
          <p:nvPr>
            <p:ph type="dt" sz="half" idx="10"/>
          </p:nvPr>
        </p:nvSpPr>
        <p:spPr/>
        <p:txBody>
          <a:bodyPr/>
          <a:lstStyle>
            <a:lvl1pPr>
              <a:defRPr/>
            </a:lvl1pPr>
          </a:lstStyle>
          <a:p>
            <a:pPr>
              <a:defRPr/>
            </a:pPr>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fld id="{91CCBA85-03AB-49A3-9F73-EBF273DDC063}" type="slidenum">
              <a:rPr lang="en-US" altLang="en-US"/>
              <a:pPr/>
              <a:t>‹#›</a:t>
            </a:fld>
            <a:endParaRPr lang="en-US" altLang="en-US" dirty="0"/>
          </a:p>
        </p:txBody>
      </p:sp>
    </p:spTree>
    <p:extLst>
      <p:ext uri="{BB962C8B-B14F-4D97-AF65-F5344CB8AC3E}">
        <p14:creationId xmlns:p14="http://schemas.microsoft.com/office/powerpoint/2010/main" val="3849918415"/>
      </p:ext>
    </p:extLst>
  </p:cSld>
  <p:clrMapOvr>
    <a:masterClrMapping/>
  </p:clrMapOvr>
  <p:transition spd="slow"/>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87A16E5-EFA8-4D7C-BDE4-840430ADE2AF}" type="datetimeFigureOut">
              <a:rPr lang="en-GB"/>
              <a:pPr>
                <a:defRPr/>
              </a:pPr>
              <a:t>19/04/2022</a:t>
            </a:fld>
            <a:endParaRPr lang="en-GB" dirty="0"/>
          </a:p>
        </p:txBody>
      </p:sp>
      <p:sp>
        <p:nvSpPr>
          <p:cNvPr id="3" name="Footer Placeholder 4"/>
          <p:cNvSpPr>
            <a:spLocks noGrp="1"/>
          </p:cNvSpPr>
          <p:nvPr>
            <p:ph type="ftr" sz="quarter" idx="11"/>
          </p:nvPr>
        </p:nvSpPr>
        <p:spPr/>
        <p:txBody>
          <a:bodyPr/>
          <a:lstStyle>
            <a:lvl1pPr>
              <a:defRPr/>
            </a:lvl1pPr>
          </a:lstStyle>
          <a:p>
            <a:pPr>
              <a:defRPr/>
            </a:pPr>
            <a:endParaRPr lang="en-GB" dirty="0"/>
          </a:p>
        </p:txBody>
      </p:sp>
      <p:sp>
        <p:nvSpPr>
          <p:cNvPr id="4" name="Slide Number Placeholder 5"/>
          <p:cNvSpPr>
            <a:spLocks noGrp="1"/>
          </p:cNvSpPr>
          <p:nvPr>
            <p:ph type="sldNum" sz="quarter" idx="12"/>
          </p:nvPr>
        </p:nvSpPr>
        <p:spPr/>
        <p:txBody>
          <a:bodyPr/>
          <a:lstStyle>
            <a:lvl1pPr>
              <a:defRPr/>
            </a:lvl1pPr>
          </a:lstStyle>
          <a:p>
            <a:fld id="{3A35D4C8-C047-414B-9163-CFA49B8D6B2A}" type="slidenum">
              <a:rPr lang="en-GB" altLang="en-US"/>
              <a:pPr/>
              <a:t>‹#›</a:t>
            </a:fld>
            <a:endParaRPr lang="en-GB" altLang="en-US" dirty="0"/>
          </a:p>
        </p:txBody>
      </p:sp>
    </p:spTree>
    <p:extLst>
      <p:ext uri="{BB962C8B-B14F-4D97-AF65-F5344CB8AC3E}">
        <p14:creationId xmlns:p14="http://schemas.microsoft.com/office/powerpoint/2010/main" val="19077626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78F8CD1-C4C7-4043-BC34-B6398991A614}" type="datetimeFigureOut">
              <a:rPr lang="en-GB"/>
              <a:pPr>
                <a:defRPr/>
              </a:pPr>
              <a:t>19/04/2022</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fld id="{B19CB780-40FA-4E21-8B24-257B034598C3}" type="slidenum">
              <a:rPr lang="en-GB" altLang="en-US"/>
              <a:pPr/>
              <a:t>‹#›</a:t>
            </a:fld>
            <a:endParaRPr lang="en-GB" altLang="en-US" dirty="0"/>
          </a:p>
        </p:txBody>
      </p:sp>
    </p:spTree>
    <p:extLst>
      <p:ext uri="{BB962C8B-B14F-4D97-AF65-F5344CB8AC3E}">
        <p14:creationId xmlns:p14="http://schemas.microsoft.com/office/powerpoint/2010/main" val="2870860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7AF9A34-001A-4F97-AD89-CE2618945A85}" type="datetimeFigureOut">
              <a:rPr lang="en-GB"/>
              <a:pPr>
                <a:defRPr/>
              </a:pPr>
              <a:t>19/04/2022</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fld id="{3C7E9B00-D0B7-4EE0-BF59-4436DA98774F}" type="slidenum">
              <a:rPr lang="en-GB" altLang="en-US"/>
              <a:pPr/>
              <a:t>‹#›</a:t>
            </a:fld>
            <a:endParaRPr lang="en-GB" altLang="en-US" dirty="0"/>
          </a:p>
        </p:txBody>
      </p:sp>
    </p:spTree>
    <p:extLst>
      <p:ext uri="{BB962C8B-B14F-4D97-AF65-F5344CB8AC3E}">
        <p14:creationId xmlns:p14="http://schemas.microsoft.com/office/powerpoint/2010/main" val="15909570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FDDA0F48-27F6-4C2D-BAA4-3F79F2697440}" type="datetimeFigureOut">
              <a:rPr lang="en-GB"/>
              <a:pPr>
                <a:defRPr/>
              </a:pPr>
              <a:t>19/04/2022</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fld id="{89491179-2032-415F-A27F-C4D9F7368451}" type="slidenum">
              <a:rPr lang="en-GB" altLang="en-US"/>
              <a:pPr/>
              <a:t>‹#›</a:t>
            </a:fld>
            <a:endParaRPr lang="en-GB" altLang="en-US" dirty="0"/>
          </a:p>
        </p:txBody>
      </p:sp>
    </p:spTree>
    <p:extLst>
      <p:ext uri="{BB962C8B-B14F-4D97-AF65-F5344CB8AC3E}">
        <p14:creationId xmlns:p14="http://schemas.microsoft.com/office/powerpoint/2010/main" val="10222359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B5C2048E-27CD-4E26-B184-B9C2BA4CF1F7}" type="datetimeFigureOut">
              <a:rPr lang="en-GB"/>
              <a:pPr>
                <a:defRPr/>
              </a:pPr>
              <a:t>19/04/2022</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fld id="{6155DEC1-9473-47F2-A049-AA57321CF9E8}" type="slidenum">
              <a:rPr lang="en-GB" altLang="en-US"/>
              <a:pPr/>
              <a:t>‹#›</a:t>
            </a:fld>
            <a:endParaRPr lang="en-GB" altLang="en-US" dirty="0"/>
          </a:p>
        </p:txBody>
      </p:sp>
    </p:spTree>
    <p:extLst>
      <p:ext uri="{BB962C8B-B14F-4D97-AF65-F5344CB8AC3E}">
        <p14:creationId xmlns:p14="http://schemas.microsoft.com/office/powerpoint/2010/main" val="1767005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2" descr="C:\Users\Paula\Documents\CNG Services\Pictures\Pictures\CNG Services logo.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015819" y="6353178"/>
            <a:ext cx="4176183"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t="1590"/>
          <a:stretch>
            <a:fillRect/>
          </a:stretch>
        </p:blipFill>
        <p:spPr bwMode="auto">
          <a:xfrm>
            <a:off x="2" y="0"/>
            <a:ext cx="3344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28"/>
            <a:ext cx="10363200" cy="1470025"/>
          </a:xfrm>
        </p:spPr>
        <p:txBody>
          <a:bodyPr>
            <a:normAutofit/>
          </a:bodyPr>
          <a:lstStyle>
            <a:lvl1pPr>
              <a:defRPr sz="3600"/>
            </a:lvl1pPr>
          </a:lstStyle>
          <a:p>
            <a:r>
              <a:rPr lang="en-US"/>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6" name="Date Placeholder 3"/>
          <p:cNvSpPr>
            <a:spLocks noGrp="1"/>
          </p:cNvSpPr>
          <p:nvPr>
            <p:ph type="dt" sz="half" idx="10"/>
          </p:nvPr>
        </p:nvSpPr>
        <p:spPr/>
        <p:txBody>
          <a:bodyPr/>
          <a:lstStyle>
            <a:lvl1pPr>
              <a:defRPr/>
            </a:lvl1pPr>
          </a:lstStyle>
          <a:p>
            <a:pPr>
              <a:defRPr/>
            </a:pPr>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dirty="0"/>
          </a:p>
        </p:txBody>
      </p:sp>
      <p:sp>
        <p:nvSpPr>
          <p:cNvPr id="8" name="Slide Number Placeholder 5"/>
          <p:cNvSpPr>
            <a:spLocks noGrp="1"/>
          </p:cNvSpPr>
          <p:nvPr>
            <p:ph type="sldNum" sz="quarter" idx="12"/>
          </p:nvPr>
        </p:nvSpPr>
        <p:spPr>
          <a:xfrm>
            <a:off x="8737600" y="6356350"/>
            <a:ext cx="3454400" cy="501650"/>
          </a:xfrm>
        </p:spPr>
        <p:txBody>
          <a:bodyPr/>
          <a:lstStyle>
            <a:lvl1pPr>
              <a:defRPr/>
            </a:lvl1pPr>
          </a:lstStyle>
          <a:p>
            <a:fld id="{911038C7-4D1A-4FAE-AD08-A0B16652557F}" type="slidenum">
              <a:rPr lang="en-US" altLang="en-US"/>
              <a:pPr/>
              <a:t>‹#›</a:t>
            </a:fld>
            <a:endParaRPr lang="en-US" altLang="en-US" dirty="0"/>
          </a:p>
        </p:txBody>
      </p:sp>
    </p:spTree>
    <p:extLst>
      <p:ext uri="{BB962C8B-B14F-4D97-AF65-F5344CB8AC3E}">
        <p14:creationId xmlns:p14="http://schemas.microsoft.com/office/powerpoint/2010/main" val="3940458727"/>
      </p:ext>
    </p:extLst>
  </p:cSld>
  <p:clrMapOvr>
    <a:masterClrMapping/>
  </p:clrMapOvr>
  <p:transition spd="slow"/>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t="1590"/>
          <a:stretch>
            <a:fillRect/>
          </a:stretch>
        </p:blipFill>
        <p:spPr bwMode="auto">
          <a:xfrm>
            <a:off x="2" y="0"/>
            <a:ext cx="3344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CA129385-331D-4319-85F7-A02EA22B2ECE}" type="slidenum">
              <a:rPr lang="en-US" altLang="en-US"/>
              <a:pPr/>
              <a:t>‹#›</a:t>
            </a:fld>
            <a:endParaRPr lang="en-US" altLang="en-US" dirty="0"/>
          </a:p>
        </p:txBody>
      </p:sp>
    </p:spTree>
    <p:extLst>
      <p:ext uri="{BB962C8B-B14F-4D97-AF65-F5344CB8AC3E}">
        <p14:creationId xmlns:p14="http://schemas.microsoft.com/office/powerpoint/2010/main" val="565633150"/>
      </p:ext>
    </p:extLst>
  </p:cSld>
  <p:clrMapOvr>
    <a:masterClrMapping/>
  </p:clrMapOvr>
  <p:transition spd="slow"/>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3" name="Picture 8"/>
          <p:cNvPicPr>
            <a:picLocks noChangeAspect="1" noChangeArrowheads="1"/>
          </p:cNvPicPr>
          <p:nvPr/>
        </p:nvPicPr>
        <p:blipFill>
          <a:blip r:embed="rId2" cstate="print">
            <a:extLst>
              <a:ext uri="{28A0092B-C50C-407E-A947-70E740481C1C}">
                <a14:useLocalDpi xmlns:a14="http://schemas.microsoft.com/office/drawing/2010/main"/>
              </a:ext>
            </a:extLst>
          </a:blip>
          <a:srcRect t="1590"/>
          <a:stretch>
            <a:fillRect/>
          </a:stretch>
        </p:blipFill>
        <p:spPr bwMode="auto">
          <a:xfrm>
            <a:off x="2" y="0"/>
            <a:ext cx="3344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103445" y="1844827"/>
            <a:ext cx="10363200" cy="1362075"/>
          </a:xfrm>
        </p:spPr>
        <p:txBody>
          <a:bodyPr anchor="t">
            <a:normAutofit/>
          </a:bodyPr>
          <a:lstStyle>
            <a:lvl1pPr algn="r">
              <a:defRPr sz="3200" b="1" cap="all"/>
            </a:lvl1pPr>
          </a:lstStyle>
          <a:p>
            <a:r>
              <a:rPr lang="en-US"/>
              <a:t>Click to edit Master 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0290F108-5AFA-49B9-978D-06BAC4A0214F}" type="slidenum">
              <a:rPr lang="en-US" altLang="en-US"/>
              <a:pPr/>
              <a:t>‹#›</a:t>
            </a:fld>
            <a:endParaRPr lang="en-US" altLang="en-US" dirty="0"/>
          </a:p>
        </p:txBody>
      </p:sp>
    </p:spTree>
    <p:extLst>
      <p:ext uri="{BB962C8B-B14F-4D97-AF65-F5344CB8AC3E}">
        <p14:creationId xmlns:p14="http://schemas.microsoft.com/office/powerpoint/2010/main" val="3508441954"/>
      </p:ext>
    </p:extLst>
  </p:cSld>
  <p:clrMapOvr>
    <a:masterClrMapping/>
  </p:clrMapOvr>
  <p:transition spd="slow"/>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t="1590"/>
          <a:stretch>
            <a:fillRect/>
          </a:stretch>
        </p:blipFill>
        <p:spPr bwMode="auto">
          <a:xfrm>
            <a:off x="2" y="0"/>
            <a:ext cx="3344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609600" y="1600203"/>
            <a:ext cx="53848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7600" y="1600203"/>
            <a:ext cx="53848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Date Placeholder 4"/>
          <p:cNvSpPr>
            <a:spLocks noGrp="1"/>
          </p:cNvSpPr>
          <p:nvPr>
            <p:ph type="dt" sz="half" idx="10"/>
          </p:nvPr>
        </p:nvSpPr>
        <p:spPr/>
        <p:txBody>
          <a:bodyPr/>
          <a:lstStyle>
            <a:lvl1pPr>
              <a:defRPr/>
            </a:lvl1pPr>
          </a:lstStyle>
          <a:p>
            <a:pPr>
              <a:defRPr/>
            </a:pPr>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fld id="{0578AD9E-7F82-440F-8AB1-557B3ADFAD71}" type="slidenum">
              <a:rPr lang="en-US" altLang="en-US"/>
              <a:pPr/>
              <a:t>‹#›</a:t>
            </a:fld>
            <a:endParaRPr lang="en-US" altLang="en-US" dirty="0"/>
          </a:p>
        </p:txBody>
      </p:sp>
    </p:spTree>
    <p:extLst>
      <p:ext uri="{BB962C8B-B14F-4D97-AF65-F5344CB8AC3E}">
        <p14:creationId xmlns:p14="http://schemas.microsoft.com/office/powerpoint/2010/main" val="2113471229"/>
      </p:ext>
    </p:extLst>
  </p:cSld>
  <p:clrMapOvr>
    <a:masterClrMapping/>
  </p:clrMapOvr>
  <p:transition spd="slow"/>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t="1590"/>
          <a:stretch>
            <a:fillRect/>
          </a:stretch>
        </p:blipFill>
        <p:spPr bwMode="auto">
          <a:xfrm>
            <a:off x="2" y="0"/>
            <a:ext cx="3344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ct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535113"/>
            <a:ext cx="5389033" cy="639762"/>
          </a:xfrm>
        </p:spPr>
        <p:txBody>
          <a:bodyPr anchor="ct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Date Placeholder 6"/>
          <p:cNvSpPr>
            <a:spLocks noGrp="1"/>
          </p:cNvSpPr>
          <p:nvPr>
            <p:ph type="dt" sz="half" idx="10"/>
          </p:nvPr>
        </p:nvSpPr>
        <p:spPr/>
        <p:txBody>
          <a:bodyPr/>
          <a:lstStyle>
            <a:lvl1pPr>
              <a:defRPr/>
            </a:lvl1pPr>
          </a:lstStyle>
          <a:p>
            <a:pPr>
              <a:defRPr/>
            </a:pPr>
            <a:endParaRPr lang="en-US" dirty="0"/>
          </a:p>
        </p:txBody>
      </p:sp>
      <p:sp>
        <p:nvSpPr>
          <p:cNvPr id="9" name="Footer Placeholder 7"/>
          <p:cNvSpPr>
            <a:spLocks noGrp="1"/>
          </p:cNvSpPr>
          <p:nvPr>
            <p:ph type="ftr" sz="quarter" idx="11"/>
          </p:nvPr>
        </p:nvSpPr>
        <p:spPr/>
        <p:txBody>
          <a:bodyPr/>
          <a:lstStyle>
            <a:lvl1pPr>
              <a:defRPr/>
            </a:lvl1pPr>
          </a:lstStyle>
          <a:p>
            <a:pPr>
              <a:defRPr/>
            </a:pPr>
            <a:endParaRPr lang="en-US" dirty="0"/>
          </a:p>
        </p:txBody>
      </p:sp>
      <p:sp>
        <p:nvSpPr>
          <p:cNvPr id="10" name="Slide Number Placeholder 8"/>
          <p:cNvSpPr>
            <a:spLocks noGrp="1"/>
          </p:cNvSpPr>
          <p:nvPr>
            <p:ph type="sldNum" sz="quarter" idx="12"/>
          </p:nvPr>
        </p:nvSpPr>
        <p:spPr/>
        <p:txBody>
          <a:bodyPr/>
          <a:lstStyle>
            <a:lvl1pPr>
              <a:defRPr/>
            </a:lvl1pPr>
          </a:lstStyle>
          <a:p>
            <a:fld id="{3A37385E-817F-4303-A940-73763953AD50}" type="slidenum">
              <a:rPr lang="en-US" altLang="en-US"/>
              <a:pPr/>
              <a:t>‹#›</a:t>
            </a:fld>
            <a:endParaRPr lang="en-US" altLang="en-US" dirty="0"/>
          </a:p>
        </p:txBody>
      </p:sp>
    </p:spTree>
    <p:extLst>
      <p:ext uri="{BB962C8B-B14F-4D97-AF65-F5344CB8AC3E}">
        <p14:creationId xmlns:p14="http://schemas.microsoft.com/office/powerpoint/2010/main" val="1134458371"/>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descr="C:\Users\Paula\Documents\CNG Services\Pictures\Pictures\CNG Services logo.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408584" y="6521450"/>
            <a:ext cx="2783416"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Date Placeholder 6"/>
          <p:cNvSpPr>
            <a:spLocks noGrp="1"/>
          </p:cNvSpPr>
          <p:nvPr>
            <p:ph type="dt" sz="half" idx="10"/>
          </p:nvPr>
        </p:nvSpPr>
        <p:spPr/>
        <p:txBody>
          <a:bodyPr/>
          <a:lstStyle>
            <a:lvl1pPr>
              <a:defRPr/>
            </a:lvl1pPr>
          </a:lstStyle>
          <a:p>
            <a:pPr>
              <a:defRPr/>
            </a:pPr>
            <a:endParaRPr lang="en-US" dirty="0"/>
          </a:p>
        </p:txBody>
      </p:sp>
      <p:sp>
        <p:nvSpPr>
          <p:cNvPr id="9" name="Footer Placeholder 7"/>
          <p:cNvSpPr>
            <a:spLocks noGrp="1"/>
          </p:cNvSpPr>
          <p:nvPr>
            <p:ph type="ftr" sz="quarter" idx="11"/>
          </p:nvPr>
        </p:nvSpPr>
        <p:spPr/>
        <p:txBody>
          <a:bodyPr/>
          <a:lstStyle>
            <a:lvl1pPr>
              <a:defRPr/>
            </a:lvl1pPr>
          </a:lstStyle>
          <a:p>
            <a:pPr>
              <a:defRPr/>
            </a:pPr>
            <a:endParaRPr lang="en-US" dirty="0"/>
          </a:p>
        </p:txBody>
      </p:sp>
      <p:sp>
        <p:nvSpPr>
          <p:cNvPr id="10" name="Slide Number Placeholder 8"/>
          <p:cNvSpPr>
            <a:spLocks noGrp="1"/>
          </p:cNvSpPr>
          <p:nvPr>
            <p:ph type="sldNum" sz="quarter" idx="12"/>
          </p:nvPr>
        </p:nvSpPr>
        <p:spPr/>
        <p:txBody>
          <a:bodyPr/>
          <a:lstStyle>
            <a:lvl1pPr>
              <a:defRPr/>
            </a:lvl1pPr>
          </a:lstStyle>
          <a:p>
            <a:fld id="{4D9D83E4-AD93-4594-83DC-BB0DA0CF801D}" type="slidenum">
              <a:rPr lang="en-US" altLang="en-US"/>
              <a:pPr/>
              <a:t>‹#›</a:t>
            </a:fld>
            <a:endParaRPr lang="en-US" altLang="en-US" dirty="0"/>
          </a:p>
        </p:txBody>
      </p:sp>
    </p:spTree>
    <p:extLst>
      <p:ext uri="{BB962C8B-B14F-4D97-AF65-F5344CB8AC3E}">
        <p14:creationId xmlns:p14="http://schemas.microsoft.com/office/powerpoint/2010/main" val="3025493296"/>
      </p:ext>
    </p:extLst>
  </p:cSld>
  <p:clrMapOvr>
    <a:masterClrMapping/>
  </p:clrMapOvr>
  <p:transition spd="slow"/>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8"/>
          <p:cNvPicPr>
            <a:picLocks noChangeAspect="1" noChangeArrowheads="1"/>
          </p:cNvPicPr>
          <p:nvPr/>
        </p:nvPicPr>
        <p:blipFill>
          <a:blip r:embed="rId2" cstate="print">
            <a:extLst>
              <a:ext uri="{28A0092B-C50C-407E-A947-70E740481C1C}">
                <a14:useLocalDpi xmlns:a14="http://schemas.microsoft.com/office/drawing/2010/main"/>
              </a:ext>
            </a:extLst>
          </a:blip>
          <a:srcRect t="1590"/>
          <a:stretch>
            <a:fillRect/>
          </a:stretch>
        </p:blipFill>
        <p:spPr bwMode="auto">
          <a:xfrm>
            <a:off x="2" y="0"/>
            <a:ext cx="3344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4" name="Date Placeholder 2"/>
          <p:cNvSpPr>
            <a:spLocks noGrp="1"/>
          </p:cNvSpPr>
          <p:nvPr>
            <p:ph type="dt" sz="half" idx="10"/>
          </p:nvPr>
        </p:nvSpPr>
        <p:spPr/>
        <p:txBody>
          <a:bodyPr/>
          <a:lstStyle>
            <a:lvl1pPr>
              <a:defRPr/>
            </a:lvl1pPr>
          </a:lstStyle>
          <a:p>
            <a:pPr>
              <a:defRPr/>
            </a:pPr>
            <a:endParaRPr lang="en-US" dirty="0"/>
          </a:p>
        </p:txBody>
      </p:sp>
      <p:sp>
        <p:nvSpPr>
          <p:cNvPr id="5" name="Footer Placeholder 3"/>
          <p:cNvSpPr>
            <a:spLocks noGrp="1"/>
          </p:cNvSpPr>
          <p:nvPr>
            <p:ph type="ftr" sz="quarter" idx="11"/>
          </p:nvPr>
        </p:nvSpPr>
        <p:spPr/>
        <p:txBody>
          <a:bodyPr/>
          <a:lstStyle>
            <a:lvl1pPr>
              <a:defRPr/>
            </a:lvl1pPr>
          </a:lstStyle>
          <a:p>
            <a:pPr>
              <a:defRPr/>
            </a:pPr>
            <a:endParaRPr lang="en-US" dirty="0"/>
          </a:p>
        </p:txBody>
      </p:sp>
      <p:sp>
        <p:nvSpPr>
          <p:cNvPr id="6" name="Slide Number Placeholder 4"/>
          <p:cNvSpPr>
            <a:spLocks noGrp="1"/>
          </p:cNvSpPr>
          <p:nvPr>
            <p:ph type="sldNum" sz="quarter" idx="12"/>
          </p:nvPr>
        </p:nvSpPr>
        <p:spPr/>
        <p:txBody>
          <a:bodyPr/>
          <a:lstStyle>
            <a:lvl1pPr>
              <a:defRPr/>
            </a:lvl1pPr>
          </a:lstStyle>
          <a:p>
            <a:fld id="{29C6ED43-6FE7-4C6A-B822-5B64295F38AA}" type="slidenum">
              <a:rPr lang="en-US" altLang="en-US"/>
              <a:pPr/>
              <a:t>‹#›</a:t>
            </a:fld>
            <a:endParaRPr lang="en-US" altLang="en-US" dirty="0"/>
          </a:p>
        </p:txBody>
      </p:sp>
    </p:spTree>
    <p:extLst>
      <p:ext uri="{BB962C8B-B14F-4D97-AF65-F5344CB8AC3E}">
        <p14:creationId xmlns:p14="http://schemas.microsoft.com/office/powerpoint/2010/main" val="1295503680"/>
      </p:ext>
    </p:extLst>
  </p:cSld>
  <p:clrMapOvr>
    <a:masterClrMapping/>
  </p:clrMapOvr>
  <p:transition spd="slow"/>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t="1590"/>
          <a:stretch>
            <a:fillRect/>
          </a:stretch>
        </p:blipFill>
        <p:spPr bwMode="auto">
          <a:xfrm>
            <a:off x="2" y="0"/>
            <a:ext cx="3344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dirty="0"/>
          </a:p>
        </p:txBody>
      </p:sp>
      <p:sp>
        <p:nvSpPr>
          <p:cNvPr id="5" name="Slide Number Placeholder 3"/>
          <p:cNvSpPr>
            <a:spLocks noGrp="1"/>
          </p:cNvSpPr>
          <p:nvPr>
            <p:ph type="sldNum" sz="quarter" idx="12"/>
          </p:nvPr>
        </p:nvSpPr>
        <p:spPr/>
        <p:txBody>
          <a:bodyPr/>
          <a:lstStyle>
            <a:lvl1pPr>
              <a:defRPr/>
            </a:lvl1pPr>
          </a:lstStyle>
          <a:p>
            <a:fld id="{D0C769A1-672A-401F-AEAE-0A17F4BD52F6}" type="slidenum">
              <a:rPr lang="en-US" altLang="en-US"/>
              <a:pPr/>
              <a:t>‹#›</a:t>
            </a:fld>
            <a:endParaRPr lang="en-US" altLang="en-US" dirty="0"/>
          </a:p>
        </p:txBody>
      </p:sp>
    </p:spTree>
    <p:extLst>
      <p:ext uri="{BB962C8B-B14F-4D97-AF65-F5344CB8AC3E}">
        <p14:creationId xmlns:p14="http://schemas.microsoft.com/office/powerpoint/2010/main" val="3603143703"/>
      </p:ext>
    </p:extLst>
  </p:cSld>
  <p:clrMapOvr>
    <a:masterClrMapping/>
  </p:clrMapOvr>
  <p:transition spd="slow"/>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t="1590"/>
          <a:stretch>
            <a:fillRect/>
          </a:stretch>
        </p:blipFill>
        <p:spPr bwMode="auto">
          <a:xfrm>
            <a:off x="2" y="0"/>
            <a:ext cx="3344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2" y="273050"/>
            <a:ext cx="4011084" cy="1162050"/>
          </a:xfrm>
        </p:spPr>
        <p:txBody>
          <a:bodyPr>
            <a:normAutofit/>
          </a:bodyPr>
          <a:lstStyle>
            <a:lvl1pPr algn="l">
              <a:defRPr sz="2400" b="1"/>
            </a:lvl1pPr>
          </a:lstStyle>
          <a:p>
            <a:r>
              <a:rPr lang="en-US"/>
              <a:t>Click to edit Master title style</a:t>
            </a:r>
            <a:endParaRPr lang="en-GB" dirty="0"/>
          </a:p>
        </p:txBody>
      </p:sp>
      <p:sp>
        <p:nvSpPr>
          <p:cNvPr id="3" name="Content Placeholder 2"/>
          <p:cNvSpPr>
            <a:spLocks noGrp="1"/>
          </p:cNvSpPr>
          <p:nvPr>
            <p:ph idx="1"/>
          </p:nvPr>
        </p:nvSpPr>
        <p:spPr>
          <a:xfrm>
            <a:off x="4766733" y="273053"/>
            <a:ext cx="6815667" cy="5853113"/>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609602" y="1435103"/>
            <a:ext cx="4011084" cy="4691063"/>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fld id="{2907F5EA-D6CD-4E8A-88A4-C98DD3543397}" type="slidenum">
              <a:rPr lang="en-US" altLang="en-US"/>
              <a:pPr/>
              <a:t>‹#›</a:t>
            </a:fld>
            <a:endParaRPr lang="en-US" altLang="en-US" dirty="0"/>
          </a:p>
        </p:txBody>
      </p:sp>
    </p:spTree>
    <p:extLst>
      <p:ext uri="{BB962C8B-B14F-4D97-AF65-F5344CB8AC3E}">
        <p14:creationId xmlns:p14="http://schemas.microsoft.com/office/powerpoint/2010/main" val="331904735"/>
      </p:ext>
    </p:extLst>
  </p:cSld>
  <p:clrMapOvr>
    <a:masterClrMapping/>
  </p:clrMapOvr>
  <p:transition spd="slow"/>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t="1590"/>
          <a:stretch>
            <a:fillRect/>
          </a:stretch>
        </p:blipFill>
        <p:spPr bwMode="auto">
          <a:xfrm>
            <a:off x="2" y="0"/>
            <a:ext cx="3344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389717" y="4800600"/>
            <a:ext cx="7315200" cy="566738"/>
          </a:xfrm>
        </p:spPr>
        <p:txBody>
          <a:bodyPr>
            <a:normAutofit/>
          </a:bodyPr>
          <a:lstStyle>
            <a:lvl1pPr algn="l">
              <a:defRPr sz="2000" b="1"/>
            </a:lvl1pPr>
          </a:lstStyle>
          <a:p>
            <a:r>
              <a:rPr lang="en-US"/>
              <a:t>Click to edit Master title style</a:t>
            </a:r>
            <a:endParaRPr lang="en-GB" dirty="0"/>
          </a:p>
        </p:txBody>
      </p:sp>
      <p:sp>
        <p:nvSpPr>
          <p:cNvPr id="3" name="Picture Placeholder 2"/>
          <p:cNvSpPr>
            <a:spLocks noGrp="1"/>
          </p:cNvSpPr>
          <p:nvPr>
            <p:ph type="pic" idx="1"/>
          </p:nvPr>
        </p:nvSpPr>
        <p:spPr>
          <a:xfrm>
            <a:off x="2389717" y="612775"/>
            <a:ext cx="7315200" cy="4114800"/>
          </a:xfrm>
          <a:ln w="19050">
            <a:solidFill>
              <a:schemeClr val="accent6"/>
            </a:solidFill>
          </a:ln>
        </p:spPr>
        <p:style>
          <a:lnRef idx="2">
            <a:schemeClr val="accent1"/>
          </a:lnRef>
          <a:fillRef idx="1">
            <a:schemeClr val="lt1"/>
          </a:fillRef>
          <a:effectRef idx="0">
            <a:schemeClr val="accent1"/>
          </a:effectRef>
          <a:fontRef idx="none"/>
        </p:style>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2389717" y="5367338"/>
            <a:ext cx="7315200" cy="804862"/>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fld id="{7EF2144D-E91A-47C5-A207-521602C8E169}" type="slidenum">
              <a:rPr lang="en-US" altLang="en-US"/>
              <a:pPr/>
              <a:t>‹#›</a:t>
            </a:fld>
            <a:endParaRPr lang="en-US" altLang="en-US" dirty="0"/>
          </a:p>
        </p:txBody>
      </p:sp>
    </p:spTree>
    <p:extLst>
      <p:ext uri="{BB962C8B-B14F-4D97-AF65-F5344CB8AC3E}">
        <p14:creationId xmlns:p14="http://schemas.microsoft.com/office/powerpoint/2010/main" val="4153150303"/>
      </p:ext>
    </p:extLst>
  </p:cSld>
  <p:clrMapOvr>
    <a:masterClrMapping/>
  </p:clrMapOvr>
  <p:transition spd="slow"/>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t="1590"/>
          <a:stretch>
            <a:fillRect/>
          </a:stretch>
        </p:blipFill>
        <p:spPr bwMode="auto">
          <a:xfrm>
            <a:off x="2" y="0"/>
            <a:ext cx="3344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7FCE50FE-3CF4-4B51-A1E1-0002AC05606D}" type="slidenum">
              <a:rPr lang="en-US" altLang="en-US"/>
              <a:pPr/>
              <a:t>‹#›</a:t>
            </a:fld>
            <a:endParaRPr lang="en-US" altLang="en-US" dirty="0"/>
          </a:p>
        </p:txBody>
      </p:sp>
    </p:spTree>
    <p:extLst>
      <p:ext uri="{BB962C8B-B14F-4D97-AF65-F5344CB8AC3E}">
        <p14:creationId xmlns:p14="http://schemas.microsoft.com/office/powerpoint/2010/main" val="2454482276"/>
      </p:ext>
    </p:extLst>
  </p:cSld>
  <p:clrMapOvr>
    <a:masterClrMapping/>
  </p:clrMapOvr>
  <p:transition spd="slow"/>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t="1590"/>
          <a:stretch>
            <a:fillRect/>
          </a:stretch>
        </p:blipFill>
        <p:spPr bwMode="auto">
          <a:xfrm>
            <a:off x="2" y="0"/>
            <a:ext cx="3344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8839200" y="274641"/>
            <a:ext cx="2743200" cy="5851525"/>
          </a:xfrm>
        </p:spPr>
        <p:txBody>
          <a:bodyPr vert="eaVert"/>
          <a:lstStyle>
            <a:lvl1pPr>
              <a:defRPr>
                <a:solidFill>
                  <a:schemeClr val="tx1"/>
                </a:solidFill>
              </a:defRPr>
            </a:lvl1pPr>
          </a:lstStyle>
          <a:p>
            <a:r>
              <a:rPr lang="en-US"/>
              <a:t>Click to edit Master title style</a:t>
            </a:r>
            <a:endParaRPr lang="en-GB" dirty="0"/>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5F139F18-066D-48C4-8C20-80E6E09FBEB0}" type="slidenum">
              <a:rPr lang="en-US" altLang="en-US"/>
              <a:pPr/>
              <a:t>‹#›</a:t>
            </a:fld>
            <a:endParaRPr lang="en-US" altLang="en-US" dirty="0"/>
          </a:p>
        </p:txBody>
      </p:sp>
    </p:spTree>
    <p:extLst>
      <p:ext uri="{BB962C8B-B14F-4D97-AF65-F5344CB8AC3E}">
        <p14:creationId xmlns:p14="http://schemas.microsoft.com/office/powerpoint/2010/main" val="2986213011"/>
      </p:ext>
    </p:extLst>
  </p:cSld>
  <p:clrMapOvr>
    <a:masterClrMapping/>
  </p:clrMapOvr>
  <p:transition spd="slow"/>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2" descr="C:\Users\Paula\Documents\CNG Services\Pictures\Pictures\CNG Services logo.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015819" y="6353178"/>
            <a:ext cx="4176183"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 y="0"/>
            <a:ext cx="3344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28"/>
            <a:ext cx="10363200" cy="1470025"/>
          </a:xfrm>
        </p:spPr>
        <p:txBody>
          <a:bodyPr>
            <a:normAutofit/>
          </a:bodyPr>
          <a:lstStyle>
            <a:lvl1pPr>
              <a:defRPr sz="3600"/>
            </a:lvl1pPr>
          </a:lstStyle>
          <a:p>
            <a:r>
              <a:rPr lang="en-US"/>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6" name="Date Placeholder 3"/>
          <p:cNvSpPr>
            <a:spLocks noGrp="1"/>
          </p:cNvSpPr>
          <p:nvPr>
            <p:ph type="dt" sz="half" idx="10"/>
          </p:nvPr>
        </p:nvSpPr>
        <p:spPr/>
        <p:txBody>
          <a:bodyPr/>
          <a:lstStyle>
            <a:lvl1pPr>
              <a:defRPr/>
            </a:lvl1pPr>
          </a:lstStyle>
          <a:p>
            <a:pPr>
              <a:defRPr/>
            </a:pPr>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dirty="0"/>
          </a:p>
        </p:txBody>
      </p:sp>
      <p:sp>
        <p:nvSpPr>
          <p:cNvPr id="8" name="Slide Number Placeholder 5"/>
          <p:cNvSpPr>
            <a:spLocks noGrp="1"/>
          </p:cNvSpPr>
          <p:nvPr>
            <p:ph type="sldNum" sz="quarter" idx="12"/>
          </p:nvPr>
        </p:nvSpPr>
        <p:spPr>
          <a:xfrm>
            <a:off x="8737600" y="6356350"/>
            <a:ext cx="3454400" cy="501650"/>
          </a:xfrm>
        </p:spPr>
        <p:txBody>
          <a:bodyPr/>
          <a:lstStyle>
            <a:lvl1pPr>
              <a:defRPr/>
            </a:lvl1pPr>
          </a:lstStyle>
          <a:p>
            <a:fld id="{911038C7-4D1A-4FAE-AD08-A0B16652557F}" type="slidenum">
              <a:rPr lang="en-US" altLang="en-US"/>
              <a:pPr/>
              <a:t>‹#›</a:t>
            </a:fld>
            <a:endParaRPr lang="en-US" altLang="en-US" dirty="0"/>
          </a:p>
        </p:txBody>
      </p:sp>
    </p:spTree>
    <p:extLst>
      <p:ext uri="{BB962C8B-B14F-4D97-AF65-F5344CB8AC3E}">
        <p14:creationId xmlns:p14="http://schemas.microsoft.com/office/powerpoint/2010/main" val="3869451292"/>
      </p:ext>
    </p:extLst>
  </p:cSld>
  <p:clrMapOvr>
    <a:masterClrMapping/>
  </p:clrMapOvr>
  <p:transition spd="slow"/>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 y="0"/>
            <a:ext cx="3344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CA129385-331D-4319-85F7-A02EA22B2ECE}" type="slidenum">
              <a:rPr lang="en-US" altLang="en-US"/>
              <a:pPr/>
              <a:t>‹#›</a:t>
            </a:fld>
            <a:endParaRPr lang="en-US" altLang="en-US" dirty="0"/>
          </a:p>
        </p:txBody>
      </p:sp>
    </p:spTree>
    <p:extLst>
      <p:ext uri="{BB962C8B-B14F-4D97-AF65-F5344CB8AC3E}">
        <p14:creationId xmlns:p14="http://schemas.microsoft.com/office/powerpoint/2010/main" val="3152865992"/>
      </p:ext>
    </p:extLst>
  </p:cSld>
  <p:clrMapOvr>
    <a:masterClrMapping/>
  </p:clrMapOvr>
  <p:transition spd="slow"/>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3" name="Picture 8"/>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 y="0"/>
            <a:ext cx="3344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103445" y="1844827"/>
            <a:ext cx="10363200" cy="1362075"/>
          </a:xfrm>
        </p:spPr>
        <p:txBody>
          <a:bodyPr anchor="t">
            <a:normAutofit/>
          </a:bodyPr>
          <a:lstStyle>
            <a:lvl1pPr algn="r">
              <a:defRPr sz="3200" b="1" cap="all"/>
            </a:lvl1pPr>
          </a:lstStyle>
          <a:p>
            <a:r>
              <a:rPr lang="en-US"/>
              <a:t>Click to edit Master 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0290F108-5AFA-49B9-978D-06BAC4A0214F}" type="slidenum">
              <a:rPr lang="en-US" altLang="en-US"/>
              <a:pPr/>
              <a:t>‹#›</a:t>
            </a:fld>
            <a:endParaRPr lang="en-US" altLang="en-US" dirty="0"/>
          </a:p>
        </p:txBody>
      </p:sp>
    </p:spTree>
    <p:extLst>
      <p:ext uri="{BB962C8B-B14F-4D97-AF65-F5344CB8AC3E}">
        <p14:creationId xmlns:p14="http://schemas.microsoft.com/office/powerpoint/2010/main" val="3968813772"/>
      </p:ext>
    </p:extLst>
  </p:cSld>
  <p:clrMapOvr>
    <a:masterClrMapping/>
  </p:clrMapOvr>
  <p:transition spd="slow"/>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 y="0"/>
            <a:ext cx="3344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609600" y="1600203"/>
            <a:ext cx="53848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7600" y="1600203"/>
            <a:ext cx="53848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Date Placeholder 4"/>
          <p:cNvSpPr>
            <a:spLocks noGrp="1"/>
          </p:cNvSpPr>
          <p:nvPr>
            <p:ph type="dt" sz="half" idx="10"/>
          </p:nvPr>
        </p:nvSpPr>
        <p:spPr/>
        <p:txBody>
          <a:bodyPr/>
          <a:lstStyle>
            <a:lvl1pPr>
              <a:defRPr/>
            </a:lvl1pPr>
          </a:lstStyle>
          <a:p>
            <a:pPr>
              <a:defRPr/>
            </a:pPr>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fld id="{0578AD9E-7F82-440F-8AB1-557B3ADFAD71}" type="slidenum">
              <a:rPr lang="en-US" altLang="en-US"/>
              <a:pPr/>
              <a:t>‹#›</a:t>
            </a:fld>
            <a:endParaRPr lang="en-US" altLang="en-US" dirty="0"/>
          </a:p>
        </p:txBody>
      </p:sp>
    </p:spTree>
    <p:extLst>
      <p:ext uri="{BB962C8B-B14F-4D97-AF65-F5344CB8AC3E}">
        <p14:creationId xmlns:p14="http://schemas.microsoft.com/office/powerpoint/2010/main" val="3340128984"/>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C:\Users\Paula\Documents\CNG Services\Pictures\Pictures\CNG Services logo.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408584" y="6521450"/>
            <a:ext cx="2783416"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4" name="Date Placeholder 2"/>
          <p:cNvSpPr>
            <a:spLocks noGrp="1"/>
          </p:cNvSpPr>
          <p:nvPr>
            <p:ph type="dt" sz="half" idx="10"/>
          </p:nvPr>
        </p:nvSpPr>
        <p:spPr/>
        <p:txBody>
          <a:bodyPr/>
          <a:lstStyle>
            <a:lvl1pPr>
              <a:defRPr/>
            </a:lvl1pPr>
          </a:lstStyle>
          <a:p>
            <a:pPr>
              <a:defRPr/>
            </a:pPr>
            <a:endParaRPr lang="en-US" dirty="0"/>
          </a:p>
        </p:txBody>
      </p:sp>
      <p:sp>
        <p:nvSpPr>
          <p:cNvPr id="5" name="Footer Placeholder 3"/>
          <p:cNvSpPr>
            <a:spLocks noGrp="1"/>
          </p:cNvSpPr>
          <p:nvPr>
            <p:ph type="ftr" sz="quarter" idx="11"/>
          </p:nvPr>
        </p:nvSpPr>
        <p:spPr/>
        <p:txBody>
          <a:bodyPr/>
          <a:lstStyle>
            <a:lvl1pPr>
              <a:defRPr/>
            </a:lvl1pPr>
          </a:lstStyle>
          <a:p>
            <a:pPr>
              <a:defRPr/>
            </a:pPr>
            <a:endParaRPr lang="en-US" dirty="0"/>
          </a:p>
        </p:txBody>
      </p:sp>
      <p:sp>
        <p:nvSpPr>
          <p:cNvPr id="6" name="Slide Number Placeholder 4"/>
          <p:cNvSpPr>
            <a:spLocks noGrp="1"/>
          </p:cNvSpPr>
          <p:nvPr>
            <p:ph type="sldNum" sz="quarter" idx="12"/>
          </p:nvPr>
        </p:nvSpPr>
        <p:spPr/>
        <p:txBody>
          <a:bodyPr/>
          <a:lstStyle>
            <a:lvl1pPr>
              <a:defRPr/>
            </a:lvl1pPr>
          </a:lstStyle>
          <a:p>
            <a:fld id="{4F95258D-C15D-4AE2-B24A-0A4707AF15D2}" type="slidenum">
              <a:rPr lang="en-US" altLang="en-US"/>
              <a:pPr/>
              <a:t>‹#›</a:t>
            </a:fld>
            <a:endParaRPr lang="en-US" altLang="en-US" dirty="0"/>
          </a:p>
        </p:txBody>
      </p:sp>
    </p:spTree>
    <p:extLst>
      <p:ext uri="{BB962C8B-B14F-4D97-AF65-F5344CB8AC3E}">
        <p14:creationId xmlns:p14="http://schemas.microsoft.com/office/powerpoint/2010/main" val="91936762"/>
      </p:ext>
    </p:extLst>
  </p:cSld>
  <p:clrMapOvr>
    <a:masterClrMapping/>
  </p:clrMapOvr>
  <p:transition spd="slow"/>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 y="0"/>
            <a:ext cx="3344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ct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535113"/>
            <a:ext cx="5389033" cy="639762"/>
          </a:xfrm>
        </p:spPr>
        <p:txBody>
          <a:bodyPr anchor="ct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Date Placeholder 6"/>
          <p:cNvSpPr>
            <a:spLocks noGrp="1"/>
          </p:cNvSpPr>
          <p:nvPr>
            <p:ph type="dt" sz="half" idx="10"/>
          </p:nvPr>
        </p:nvSpPr>
        <p:spPr/>
        <p:txBody>
          <a:bodyPr/>
          <a:lstStyle>
            <a:lvl1pPr>
              <a:defRPr/>
            </a:lvl1pPr>
          </a:lstStyle>
          <a:p>
            <a:pPr>
              <a:defRPr/>
            </a:pPr>
            <a:endParaRPr lang="en-US" dirty="0"/>
          </a:p>
        </p:txBody>
      </p:sp>
      <p:sp>
        <p:nvSpPr>
          <p:cNvPr id="9" name="Footer Placeholder 7"/>
          <p:cNvSpPr>
            <a:spLocks noGrp="1"/>
          </p:cNvSpPr>
          <p:nvPr>
            <p:ph type="ftr" sz="quarter" idx="11"/>
          </p:nvPr>
        </p:nvSpPr>
        <p:spPr/>
        <p:txBody>
          <a:bodyPr/>
          <a:lstStyle>
            <a:lvl1pPr>
              <a:defRPr/>
            </a:lvl1pPr>
          </a:lstStyle>
          <a:p>
            <a:pPr>
              <a:defRPr/>
            </a:pPr>
            <a:endParaRPr lang="en-US" dirty="0"/>
          </a:p>
        </p:txBody>
      </p:sp>
      <p:sp>
        <p:nvSpPr>
          <p:cNvPr id="10" name="Slide Number Placeholder 8"/>
          <p:cNvSpPr>
            <a:spLocks noGrp="1"/>
          </p:cNvSpPr>
          <p:nvPr>
            <p:ph type="sldNum" sz="quarter" idx="12"/>
          </p:nvPr>
        </p:nvSpPr>
        <p:spPr/>
        <p:txBody>
          <a:bodyPr/>
          <a:lstStyle>
            <a:lvl1pPr>
              <a:defRPr/>
            </a:lvl1pPr>
          </a:lstStyle>
          <a:p>
            <a:fld id="{3A37385E-817F-4303-A940-73763953AD50}" type="slidenum">
              <a:rPr lang="en-US" altLang="en-US"/>
              <a:pPr/>
              <a:t>‹#›</a:t>
            </a:fld>
            <a:endParaRPr lang="en-US" altLang="en-US" dirty="0"/>
          </a:p>
        </p:txBody>
      </p:sp>
    </p:spTree>
    <p:extLst>
      <p:ext uri="{BB962C8B-B14F-4D97-AF65-F5344CB8AC3E}">
        <p14:creationId xmlns:p14="http://schemas.microsoft.com/office/powerpoint/2010/main" val="2151521733"/>
      </p:ext>
    </p:extLst>
  </p:cSld>
  <p:clrMapOvr>
    <a:masterClrMapping/>
  </p:clrMapOvr>
  <p:transition spd="slow"/>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8"/>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 y="0"/>
            <a:ext cx="3344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4" name="Date Placeholder 2"/>
          <p:cNvSpPr>
            <a:spLocks noGrp="1"/>
          </p:cNvSpPr>
          <p:nvPr>
            <p:ph type="dt" sz="half" idx="10"/>
          </p:nvPr>
        </p:nvSpPr>
        <p:spPr/>
        <p:txBody>
          <a:bodyPr/>
          <a:lstStyle>
            <a:lvl1pPr>
              <a:defRPr/>
            </a:lvl1pPr>
          </a:lstStyle>
          <a:p>
            <a:pPr>
              <a:defRPr/>
            </a:pPr>
            <a:endParaRPr lang="en-US" dirty="0"/>
          </a:p>
        </p:txBody>
      </p:sp>
      <p:sp>
        <p:nvSpPr>
          <p:cNvPr id="5" name="Footer Placeholder 3"/>
          <p:cNvSpPr>
            <a:spLocks noGrp="1"/>
          </p:cNvSpPr>
          <p:nvPr>
            <p:ph type="ftr" sz="quarter" idx="11"/>
          </p:nvPr>
        </p:nvSpPr>
        <p:spPr/>
        <p:txBody>
          <a:bodyPr/>
          <a:lstStyle>
            <a:lvl1pPr>
              <a:defRPr/>
            </a:lvl1pPr>
          </a:lstStyle>
          <a:p>
            <a:pPr>
              <a:defRPr/>
            </a:pPr>
            <a:endParaRPr lang="en-US" dirty="0"/>
          </a:p>
        </p:txBody>
      </p:sp>
      <p:sp>
        <p:nvSpPr>
          <p:cNvPr id="6" name="Slide Number Placeholder 4"/>
          <p:cNvSpPr>
            <a:spLocks noGrp="1"/>
          </p:cNvSpPr>
          <p:nvPr>
            <p:ph type="sldNum" sz="quarter" idx="12"/>
          </p:nvPr>
        </p:nvSpPr>
        <p:spPr/>
        <p:txBody>
          <a:bodyPr/>
          <a:lstStyle>
            <a:lvl1pPr>
              <a:defRPr/>
            </a:lvl1pPr>
          </a:lstStyle>
          <a:p>
            <a:fld id="{29C6ED43-6FE7-4C6A-B822-5B64295F38AA}" type="slidenum">
              <a:rPr lang="en-US" altLang="en-US"/>
              <a:pPr/>
              <a:t>‹#›</a:t>
            </a:fld>
            <a:endParaRPr lang="en-US" altLang="en-US" dirty="0"/>
          </a:p>
        </p:txBody>
      </p:sp>
    </p:spTree>
    <p:extLst>
      <p:ext uri="{BB962C8B-B14F-4D97-AF65-F5344CB8AC3E}">
        <p14:creationId xmlns:p14="http://schemas.microsoft.com/office/powerpoint/2010/main" val="1672540818"/>
      </p:ext>
    </p:extLst>
  </p:cSld>
  <p:clrMapOvr>
    <a:masterClrMapping/>
  </p:clrMapOvr>
  <p:transition spd="slow"/>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 y="0"/>
            <a:ext cx="3344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dirty="0"/>
          </a:p>
        </p:txBody>
      </p:sp>
      <p:sp>
        <p:nvSpPr>
          <p:cNvPr id="5" name="Slide Number Placeholder 3"/>
          <p:cNvSpPr>
            <a:spLocks noGrp="1"/>
          </p:cNvSpPr>
          <p:nvPr>
            <p:ph type="sldNum" sz="quarter" idx="12"/>
          </p:nvPr>
        </p:nvSpPr>
        <p:spPr/>
        <p:txBody>
          <a:bodyPr/>
          <a:lstStyle>
            <a:lvl1pPr>
              <a:defRPr/>
            </a:lvl1pPr>
          </a:lstStyle>
          <a:p>
            <a:fld id="{D0C769A1-672A-401F-AEAE-0A17F4BD52F6}" type="slidenum">
              <a:rPr lang="en-US" altLang="en-US"/>
              <a:pPr/>
              <a:t>‹#›</a:t>
            </a:fld>
            <a:endParaRPr lang="en-US" altLang="en-US" dirty="0"/>
          </a:p>
        </p:txBody>
      </p:sp>
    </p:spTree>
    <p:extLst>
      <p:ext uri="{BB962C8B-B14F-4D97-AF65-F5344CB8AC3E}">
        <p14:creationId xmlns:p14="http://schemas.microsoft.com/office/powerpoint/2010/main" val="3733831500"/>
      </p:ext>
    </p:extLst>
  </p:cSld>
  <p:clrMapOvr>
    <a:masterClrMapping/>
  </p:clrMapOvr>
  <p:transition spd="slow"/>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 y="0"/>
            <a:ext cx="3344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2" y="273050"/>
            <a:ext cx="4011084" cy="1162050"/>
          </a:xfrm>
        </p:spPr>
        <p:txBody>
          <a:bodyPr>
            <a:normAutofit/>
          </a:bodyPr>
          <a:lstStyle>
            <a:lvl1pPr algn="l">
              <a:defRPr sz="2400" b="1"/>
            </a:lvl1pPr>
          </a:lstStyle>
          <a:p>
            <a:r>
              <a:rPr lang="en-US"/>
              <a:t>Click to edit Master title style</a:t>
            </a:r>
            <a:endParaRPr lang="en-GB" dirty="0"/>
          </a:p>
        </p:txBody>
      </p:sp>
      <p:sp>
        <p:nvSpPr>
          <p:cNvPr id="3" name="Content Placeholder 2"/>
          <p:cNvSpPr>
            <a:spLocks noGrp="1"/>
          </p:cNvSpPr>
          <p:nvPr>
            <p:ph idx="1"/>
          </p:nvPr>
        </p:nvSpPr>
        <p:spPr>
          <a:xfrm>
            <a:off x="4766733" y="273053"/>
            <a:ext cx="6815667" cy="5853113"/>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609602" y="1435103"/>
            <a:ext cx="4011084" cy="4691063"/>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fld id="{2907F5EA-D6CD-4E8A-88A4-C98DD3543397}" type="slidenum">
              <a:rPr lang="en-US" altLang="en-US"/>
              <a:pPr/>
              <a:t>‹#›</a:t>
            </a:fld>
            <a:endParaRPr lang="en-US" altLang="en-US" dirty="0"/>
          </a:p>
        </p:txBody>
      </p:sp>
    </p:spTree>
    <p:extLst>
      <p:ext uri="{BB962C8B-B14F-4D97-AF65-F5344CB8AC3E}">
        <p14:creationId xmlns:p14="http://schemas.microsoft.com/office/powerpoint/2010/main" val="162689210"/>
      </p:ext>
    </p:extLst>
  </p:cSld>
  <p:clrMapOvr>
    <a:masterClrMapping/>
  </p:clrMapOvr>
  <p:transition spd="slow"/>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 y="0"/>
            <a:ext cx="3344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389717" y="4800600"/>
            <a:ext cx="7315200" cy="566738"/>
          </a:xfrm>
        </p:spPr>
        <p:txBody>
          <a:bodyPr>
            <a:normAutofit/>
          </a:bodyPr>
          <a:lstStyle>
            <a:lvl1pPr algn="l">
              <a:defRPr sz="2000" b="1"/>
            </a:lvl1pPr>
          </a:lstStyle>
          <a:p>
            <a:r>
              <a:rPr lang="en-US"/>
              <a:t>Click to edit Master title style</a:t>
            </a:r>
            <a:endParaRPr lang="en-GB" dirty="0"/>
          </a:p>
        </p:txBody>
      </p:sp>
      <p:sp>
        <p:nvSpPr>
          <p:cNvPr id="3" name="Picture Placeholder 2"/>
          <p:cNvSpPr>
            <a:spLocks noGrp="1"/>
          </p:cNvSpPr>
          <p:nvPr>
            <p:ph type="pic" idx="1"/>
          </p:nvPr>
        </p:nvSpPr>
        <p:spPr>
          <a:xfrm>
            <a:off x="2389717" y="612775"/>
            <a:ext cx="7315200" cy="4114800"/>
          </a:xfrm>
          <a:ln w="19050">
            <a:solidFill>
              <a:schemeClr val="accent6"/>
            </a:solidFill>
          </a:ln>
        </p:spPr>
        <p:style>
          <a:lnRef idx="2">
            <a:schemeClr val="accent1"/>
          </a:lnRef>
          <a:fillRef idx="1">
            <a:schemeClr val="lt1"/>
          </a:fillRef>
          <a:effectRef idx="0">
            <a:schemeClr val="accent1"/>
          </a:effectRef>
          <a:fontRef idx="none"/>
        </p:style>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2389717" y="5367338"/>
            <a:ext cx="7315200" cy="804862"/>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fld id="{7EF2144D-E91A-47C5-A207-521602C8E169}" type="slidenum">
              <a:rPr lang="en-US" altLang="en-US"/>
              <a:pPr/>
              <a:t>‹#›</a:t>
            </a:fld>
            <a:endParaRPr lang="en-US" altLang="en-US" dirty="0"/>
          </a:p>
        </p:txBody>
      </p:sp>
    </p:spTree>
    <p:extLst>
      <p:ext uri="{BB962C8B-B14F-4D97-AF65-F5344CB8AC3E}">
        <p14:creationId xmlns:p14="http://schemas.microsoft.com/office/powerpoint/2010/main" val="1795581142"/>
      </p:ext>
    </p:extLst>
  </p:cSld>
  <p:clrMapOvr>
    <a:masterClrMapping/>
  </p:clrMapOvr>
  <p:transition spd="slow"/>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 y="0"/>
            <a:ext cx="3344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7FCE50FE-3CF4-4B51-A1E1-0002AC05606D}" type="slidenum">
              <a:rPr lang="en-US" altLang="en-US"/>
              <a:pPr/>
              <a:t>‹#›</a:t>
            </a:fld>
            <a:endParaRPr lang="en-US" altLang="en-US" dirty="0"/>
          </a:p>
        </p:txBody>
      </p:sp>
    </p:spTree>
    <p:extLst>
      <p:ext uri="{BB962C8B-B14F-4D97-AF65-F5344CB8AC3E}">
        <p14:creationId xmlns:p14="http://schemas.microsoft.com/office/powerpoint/2010/main" val="396964074"/>
      </p:ext>
    </p:extLst>
  </p:cSld>
  <p:clrMapOvr>
    <a:masterClrMapping/>
  </p:clrMapOvr>
  <p:transition spd="slow"/>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 y="0"/>
            <a:ext cx="3344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8839200" y="274641"/>
            <a:ext cx="2743200" cy="5851525"/>
          </a:xfrm>
        </p:spPr>
        <p:txBody>
          <a:bodyPr vert="eaVert"/>
          <a:lstStyle>
            <a:lvl1pPr>
              <a:defRPr>
                <a:solidFill>
                  <a:schemeClr val="tx1"/>
                </a:solidFill>
              </a:defRPr>
            </a:lvl1pPr>
          </a:lstStyle>
          <a:p>
            <a:r>
              <a:rPr lang="en-US"/>
              <a:t>Click to edit Master title style</a:t>
            </a:r>
            <a:endParaRPr lang="en-GB" dirty="0"/>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5F139F18-066D-48C4-8C20-80E6E09FBEB0}" type="slidenum">
              <a:rPr lang="en-US" altLang="en-US"/>
              <a:pPr/>
              <a:t>‹#›</a:t>
            </a:fld>
            <a:endParaRPr lang="en-US" altLang="en-US" dirty="0"/>
          </a:p>
        </p:txBody>
      </p:sp>
    </p:spTree>
    <p:extLst>
      <p:ext uri="{BB962C8B-B14F-4D97-AF65-F5344CB8AC3E}">
        <p14:creationId xmlns:p14="http://schemas.microsoft.com/office/powerpoint/2010/main" val="1684828791"/>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descr="C:\Users\Paula\Documents\CNG Services\Pictures\Pictures\CNG Services logo.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408584" y="6521450"/>
            <a:ext cx="2783416"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dirty="0"/>
          </a:p>
        </p:txBody>
      </p:sp>
      <p:sp>
        <p:nvSpPr>
          <p:cNvPr id="5" name="Slide Number Placeholder 3"/>
          <p:cNvSpPr>
            <a:spLocks noGrp="1"/>
          </p:cNvSpPr>
          <p:nvPr>
            <p:ph type="sldNum" sz="quarter" idx="12"/>
          </p:nvPr>
        </p:nvSpPr>
        <p:spPr/>
        <p:txBody>
          <a:bodyPr/>
          <a:lstStyle>
            <a:lvl1pPr>
              <a:defRPr/>
            </a:lvl1pPr>
          </a:lstStyle>
          <a:p>
            <a:fld id="{6AF980EF-D634-406C-8A9D-F9E4B0B6B676}" type="slidenum">
              <a:rPr lang="en-US" altLang="en-US"/>
              <a:pPr/>
              <a:t>‹#›</a:t>
            </a:fld>
            <a:endParaRPr lang="en-US" altLang="en-US" dirty="0"/>
          </a:p>
        </p:txBody>
      </p:sp>
    </p:spTree>
    <p:extLst>
      <p:ext uri="{BB962C8B-B14F-4D97-AF65-F5344CB8AC3E}">
        <p14:creationId xmlns:p14="http://schemas.microsoft.com/office/powerpoint/2010/main" val="547837430"/>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descr="C:\Users\Paula\Documents\CNG Services\Pictures\Pictures\CNG Services logo.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408584" y="6521450"/>
            <a:ext cx="2783416"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fld id="{04975246-1305-41AD-967A-6A7F61063F7E}" type="slidenum">
              <a:rPr lang="en-US" altLang="en-US"/>
              <a:pPr/>
              <a:t>‹#›</a:t>
            </a:fld>
            <a:endParaRPr lang="en-US" altLang="en-US" dirty="0"/>
          </a:p>
        </p:txBody>
      </p:sp>
    </p:spTree>
    <p:extLst>
      <p:ext uri="{BB962C8B-B14F-4D97-AF65-F5344CB8AC3E}">
        <p14:creationId xmlns:p14="http://schemas.microsoft.com/office/powerpoint/2010/main" val="3451552615"/>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2" descr="C:\Users\Paula\Documents\CNG Services\Pictures\Pictures\CNG Services logo.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408584" y="6521450"/>
            <a:ext cx="2783416"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style>
          <a:lnRef idx="2">
            <a:schemeClr val="accent1"/>
          </a:lnRef>
          <a:fillRef idx="1">
            <a:schemeClr val="lt1"/>
          </a:fillRef>
          <a:effectRef idx="0">
            <a:schemeClr val="accent1"/>
          </a:effectRef>
          <a:fontRef idx="none"/>
        </p:style>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fld id="{4A073FE1-73A3-498A-9A8C-89698D9DED65}" type="slidenum">
              <a:rPr lang="en-US" altLang="en-US"/>
              <a:pPr/>
              <a:t>‹#›</a:t>
            </a:fld>
            <a:endParaRPr lang="en-US" altLang="en-US" dirty="0"/>
          </a:p>
        </p:txBody>
      </p:sp>
    </p:spTree>
    <p:extLst>
      <p:ext uri="{BB962C8B-B14F-4D97-AF65-F5344CB8AC3E}">
        <p14:creationId xmlns:p14="http://schemas.microsoft.com/office/powerpoint/2010/main" val="630146033"/>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4.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5.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ea typeface="ＭＳ Ｐゴシック" pitchFamily="34" charset="-128"/>
              </a:defRPr>
            </a:lvl1pPr>
          </a:lstStyle>
          <a:p>
            <a:pPr>
              <a:defRPr/>
            </a:pPr>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ＭＳ Ｐゴシック" pitchFamily="34" charset="-128"/>
              </a:defRPr>
            </a:lvl1pPr>
          </a:lstStyle>
          <a:p>
            <a:pPr>
              <a:defRPr/>
            </a:pPr>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FBA"/>
                </a:solidFill>
              </a:defRPr>
            </a:lvl1pPr>
          </a:lstStyle>
          <a:p>
            <a:fld id="{95857BF1-4244-44BA-BAEE-27A4B69B5271}"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5394" r:id="rId1"/>
    <p:sldLayoutId id="2147485395" r:id="rId2"/>
    <p:sldLayoutId id="2147485396" r:id="rId3"/>
    <p:sldLayoutId id="2147485397" r:id="rId4"/>
    <p:sldLayoutId id="2147485398" r:id="rId5"/>
    <p:sldLayoutId id="2147485399" r:id="rId6"/>
    <p:sldLayoutId id="2147485400" r:id="rId7"/>
    <p:sldLayoutId id="2147485401" r:id="rId8"/>
    <p:sldLayoutId id="2147485402" r:id="rId9"/>
    <p:sldLayoutId id="2147485403" r:id="rId10"/>
    <p:sldLayoutId id="2147485404" r:id="rId11"/>
  </p:sldLayoutIdLst>
  <p:transition spd="slow"/>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ea typeface="ＭＳ Ｐゴシック" pitchFamily="34" charset="-128"/>
              </a:defRPr>
            </a:lvl1pPr>
          </a:lstStyle>
          <a:p>
            <a:pPr>
              <a:defRPr/>
            </a:pPr>
            <a:fld id="{B9926CB0-672D-45BD-AB1D-2898EA7C4ADB}" type="datetimeFigureOut">
              <a:rPr lang="en-GB"/>
              <a:pPr>
                <a:defRPr/>
              </a:pPr>
              <a:t>19/04/2022</a:t>
            </a:fld>
            <a:endParaRPr lang="en-GB"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ＭＳ Ｐゴシック" pitchFamily="34" charset="-128"/>
              </a:defRPr>
            </a:lvl1pPr>
          </a:lstStyle>
          <a:p>
            <a:pPr>
              <a:defRPr/>
            </a:pPr>
            <a:endParaRPr lang="en-GB"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DA116FED-58A1-411C-ADB8-00E6F871A3FB}" type="slidenum">
              <a:rPr lang="en-GB" altLang="en-US"/>
              <a:pPr/>
              <a:t>‹#›</a:t>
            </a:fld>
            <a:endParaRPr lang="en-GB" altLang="en-US" dirty="0"/>
          </a:p>
        </p:txBody>
      </p:sp>
      <p:pic>
        <p:nvPicPr>
          <p:cNvPr id="2055" name="Picture 2" descr="C:\Users\Paula\Documents\CNG Services\Pictures\Pictures\CNG Services logo.jpg"/>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9408584" y="6521450"/>
            <a:ext cx="2783416"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74" r:id="rId1"/>
    <p:sldLayoutId id="2147485375" r:id="rId2"/>
    <p:sldLayoutId id="2147485376" r:id="rId3"/>
    <p:sldLayoutId id="2147485377" r:id="rId4"/>
    <p:sldLayoutId id="2147485378" r:id="rId5"/>
    <p:sldLayoutId id="2147485379" r:id="rId6"/>
    <p:sldLayoutId id="2147485380" r:id="rId7"/>
    <p:sldLayoutId id="2147485381" r:id="rId8"/>
    <p:sldLayoutId id="2147485382" r:id="rId9"/>
    <p:sldLayoutId id="2147485383" r:id="rId10"/>
    <p:sldLayoutId id="214748538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3075"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ea typeface="ＭＳ Ｐゴシック" pitchFamily="34" charset="-128"/>
              </a:defRPr>
            </a:lvl1pPr>
          </a:lstStyle>
          <a:p>
            <a:pPr>
              <a:defRPr/>
            </a:pPr>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ＭＳ Ｐゴシック" pitchFamily="34" charset="-128"/>
              </a:defRPr>
            </a:lvl1pPr>
          </a:lstStyle>
          <a:p>
            <a:pPr>
              <a:defRPr/>
            </a:pPr>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FBA"/>
                </a:solidFill>
              </a:defRPr>
            </a:lvl1pPr>
          </a:lstStyle>
          <a:p>
            <a:fld id="{48F3B2D8-5227-479C-BD16-86946C5419A1}" type="slidenum">
              <a:rPr lang="en-US" altLang="en-US"/>
              <a:pPr/>
              <a:t>‹#›</a:t>
            </a:fld>
            <a:endParaRPr lang="en-US" altLang="en-US" dirty="0"/>
          </a:p>
        </p:txBody>
      </p:sp>
      <p:pic>
        <p:nvPicPr>
          <p:cNvPr id="3" name="Picture 2" descr="A picture containing drawing&#10;&#10;Description automatically generated">
            <a:extLst>
              <a:ext uri="{FF2B5EF4-FFF2-40B4-BE49-F238E27FC236}">
                <a16:creationId xmlns:a16="http://schemas.microsoft.com/office/drawing/2014/main" id="{BBBD5565-2C86-4F5A-B825-9B913AF1029A}"/>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0055753" y="6498000"/>
            <a:ext cx="2136245" cy="360000"/>
          </a:xfrm>
          <a:prstGeom prst="rect">
            <a:avLst/>
          </a:prstGeom>
        </p:spPr>
      </p:pic>
      <p:grpSp>
        <p:nvGrpSpPr>
          <p:cNvPr id="9" name="Group 8">
            <a:extLst>
              <a:ext uri="{FF2B5EF4-FFF2-40B4-BE49-F238E27FC236}">
                <a16:creationId xmlns:a16="http://schemas.microsoft.com/office/drawing/2014/main" id="{95E9DDAF-32B4-49C1-ACBE-557E6E4E1367}"/>
              </a:ext>
            </a:extLst>
          </p:cNvPr>
          <p:cNvGrpSpPr/>
          <p:nvPr userDrawn="1"/>
        </p:nvGrpSpPr>
        <p:grpSpPr>
          <a:xfrm>
            <a:off x="0" y="-758"/>
            <a:ext cx="335165" cy="6858758"/>
            <a:chOff x="746635" y="-758"/>
            <a:chExt cx="335165" cy="6858758"/>
          </a:xfrm>
        </p:grpSpPr>
        <p:sp>
          <p:nvSpPr>
            <p:cNvPr id="10" name="Rectangle 9">
              <a:extLst>
                <a:ext uri="{FF2B5EF4-FFF2-40B4-BE49-F238E27FC236}">
                  <a16:creationId xmlns:a16="http://schemas.microsoft.com/office/drawing/2014/main" id="{D121E7D6-2742-497E-B8F3-876C715BDC64}"/>
                </a:ext>
              </a:extLst>
            </p:cNvPr>
            <p:cNvSpPr/>
            <p:nvPr userDrawn="1"/>
          </p:nvSpPr>
          <p:spPr>
            <a:xfrm>
              <a:off x="747000" y="1412776"/>
              <a:ext cx="334800" cy="165696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F419C0E7-178F-491C-A58A-0C9F2C68EFD4}"/>
                </a:ext>
              </a:extLst>
            </p:cNvPr>
            <p:cNvSpPr/>
            <p:nvPr userDrawn="1"/>
          </p:nvSpPr>
          <p:spPr>
            <a:xfrm>
              <a:off x="747000" y="-758"/>
              <a:ext cx="334800" cy="190807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DA498545-BD3C-4D49-BEDF-1EFFDE7EF763}"/>
                </a:ext>
              </a:extLst>
            </p:cNvPr>
            <p:cNvSpPr/>
            <p:nvPr userDrawn="1"/>
          </p:nvSpPr>
          <p:spPr>
            <a:xfrm>
              <a:off x="747000" y="2461777"/>
              <a:ext cx="334800" cy="109202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99B71795-F68A-4B3B-A565-04DC19156BDC}"/>
                </a:ext>
              </a:extLst>
            </p:cNvPr>
            <p:cNvSpPr/>
            <p:nvPr userDrawn="1"/>
          </p:nvSpPr>
          <p:spPr>
            <a:xfrm>
              <a:off x="747000" y="3526692"/>
              <a:ext cx="334800" cy="1092025"/>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78FD83CC-66C3-4A91-ADE7-087E5873F949}"/>
                </a:ext>
              </a:extLst>
            </p:cNvPr>
            <p:cNvSpPr/>
            <p:nvPr userDrawn="1"/>
          </p:nvSpPr>
          <p:spPr>
            <a:xfrm>
              <a:off x="746635" y="4010755"/>
              <a:ext cx="334800" cy="169998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2740C2AB-6ABD-4E9C-AD87-875AF2785FE7}"/>
                </a:ext>
              </a:extLst>
            </p:cNvPr>
            <p:cNvSpPr/>
            <p:nvPr userDrawn="1"/>
          </p:nvSpPr>
          <p:spPr>
            <a:xfrm>
              <a:off x="746635" y="5075670"/>
              <a:ext cx="334800" cy="178233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 bg1="lt1" tx1="dk1" bg2="lt2" tx2="dk2" accent1="accent1" accent2="accent2" accent3="accent3" accent4="accent4" accent5="accent5" accent6="accent6" hlink="hlink" folHlink="folHlink"/>
  <p:sldLayoutIdLst>
    <p:sldLayoutId id="2147485405" r:id="rId1"/>
    <p:sldLayoutId id="2147485406" r:id="rId2"/>
    <p:sldLayoutId id="2147485407" r:id="rId3"/>
    <p:sldLayoutId id="2147485408" r:id="rId4"/>
    <p:sldLayoutId id="2147485409" r:id="rId5"/>
    <p:sldLayoutId id="2147485410" r:id="rId6"/>
    <p:sldLayoutId id="2147485411" r:id="rId7"/>
    <p:sldLayoutId id="2147485412" r:id="rId8"/>
    <p:sldLayoutId id="2147485413" r:id="rId9"/>
    <p:sldLayoutId id="2147485414" r:id="rId10"/>
    <p:sldLayoutId id="2147485415" r:id="rId11"/>
  </p:sldLayoutIdLst>
  <p:transition spd="slow"/>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4099"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ea typeface="ＭＳ Ｐゴシック" pitchFamily="34" charset="-128"/>
              </a:defRPr>
            </a:lvl1pPr>
          </a:lstStyle>
          <a:p>
            <a:pPr>
              <a:defRPr/>
            </a:pPr>
            <a:fld id="{C810C529-B3A9-4F75-B98A-4257712FBD60}" type="datetimeFigureOut">
              <a:rPr lang="en-GB"/>
              <a:pPr>
                <a:defRPr/>
              </a:pPr>
              <a:t>19/04/2022</a:t>
            </a:fld>
            <a:endParaRPr lang="en-GB"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ＭＳ Ｐゴシック" pitchFamily="34" charset="-128"/>
              </a:defRPr>
            </a:lvl1pPr>
          </a:lstStyle>
          <a:p>
            <a:pPr>
              <a:defRPr/>
            </a:pPr>
            <a:endParaRPr lang="en-GB"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362FA10C-6365-4916-A62F-ECAD000C5A15}" type="slidenum">
              <a:rPr lang="en-GB" altLang="en-US"/>
              <a:pPr/>
              <a:t>‹#›</a:t>
            </a:fld>
            <a:endParaRPr lang="en-GB" altLang="en-US" dirty="0"/>
          </a:p>
        </p:txBody>
      </p:sp>
      <p:pic>
        <p:nvPicPr>
          <p:cNvPr id="4103" name="Picture 2" descr="C:\Users\Paula\Documents\CNG Services\Pictures\Pictures\CNG Services logo.jpg"/>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9408584" y="6521450"/>
            <a:ext cx="2783416"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416" r:id="rId1"/>
    <p:sldLayoutId id="2147485417" r:id="rId2"/>
    <p:sldLayoutId id="2147485385" r:id="rId3"/>
    <p:sldLayoutId id="2147485386" r:id="rId4"/>
    <p:sldLayoutId id="2147485387" r:id="rId5"/>
    <p:sldLayoutId id="2147485388" r:id="rId6"/>
    <p:sldLayoutId id="2147485389" r:id="rId7"/>
    <p:sldLayoutId id="2147485390" r:id="rId8"/>
    <p:sldLayoutId id="2147485391" r:id="rId9"/>
    <p:sldLayoutId id="2147485392" r:id="rId10"/>
    <p:sldLayoutId id="214748539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5123"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eaLnBrk="1" hangingPunct="1">
              <a:defRPr sz="1200">
                <a:solidFill>
                  <a:srgbClr val="003399">
                    <a:tint val="75000"/>
                  </a:srgbClr>
                </a:solidFill>
                <a:latin typeface="Arial" pitchFamily="34" charset="0"/>
                <a:ea typeface="MS PGothic" pitchFamily="34" charset="-128"/>
              </a:defRPr>
            </a:lvl1pPr>
          </a:lstStyle>
          <a:p>
            <a:pPr>
              <a:defRPr/>
            </a:pPr>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eaLnBrk="1" hangingPunct="1">
              <a:defRPr sz="1200">
                <a:solidFill>
                  <a:srgbClr val="003399">
                    <a:tint val="75000"/>
                  </a:srgbClr>
                </a:solidFill>
                <a:latin typeface="Arial" pitchFamily="34" charset="0"/>
                <a:ea typeface="MS PGothic" pitchFamily="34" charset="-128"/>
              </a:defRPr>
            </a:lvl1pPr>
          </a:lstStyle>
          <a:p>
            <a:pPr>
              <a:defRPr/>
            </a:pPr>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FBA"/>
                </a:solidFill>
              </a:defRPr>
            </a:lvl1pPr>
          </a:lstStyle>
          <a:p>
            <a:fld id="{0C531019-98D1-4687-A946-1D0B963CD301}" type="slidenum">
              <a:rPr lang="en-US" altLang="en-US"/>
              <a:pPr/>
              <a:t>‹#›</a:t>
            </a:fld>
            <a:endParaRPr lang="en-US" altLang="en-US" dirty="0"/>
          </a:p>
        </p:txBody>
      </p:sp>
      <p:pic>
        <p:nvPicPr>
          <p:cNvPr id="5128" name="Picture 2" descr="C:\Users\Paula\Documents\CNG Services\Pictures\Pictures\CNG Services logo.jpg"/>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8015819" y="6353178"/>
            <a:ext cx="4176183"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a:extLst>
              <a:ext uri="{FF2B5EF4-FFF2-40B4-BE49-F238E27FC236}">
                <a16:creationId xmlns:a16="http://schemas.microsoft.com/office/drawing/2014/main" id="{97116F0F-3D06-46C2-B882-164AAD5A4B39}"/>
              </a:ext>
            </a:extLst>
          </p:cNvPr>
          <p:cNvGrpSpPr/>
          <p:nvPr userDrawn="1"/>
        </p:nvGrpSpPr>
        <p:grpSpPr>
          <a:xfrm>
            <a:off x="0" y="0"/>
            <a:ext cx="335165" cy="6858758"/>
            <a:chOff x="746635" y="-758"/>
            <a:chExt cx="335165" cy="6858758"/>
          </a:xfrm>
        </p:grpSpPr>
        <p:sp>
          <p:nvSpPr>
            <p:cNvPr id="10" name="Rectangle 9">
              <a:extLst>
                <a:ext uri="{FF2B5EF4-FFF2-40B4-BE49-F238E27FC236}">
                  <a16:creationId xmlns:a16="http://schemas.microsoft.com/office/drawing/2014/main" id="{46F9AE71-272E-449D-B1B8-4CA3A45F4140}"/>
                </a:ext>
              </a:extLst>
            </p:cNvPr>
            <p:cNvSpPr/>
            <p:nvPr userDrawn="1"/>
          </p:nvSpPr>
          <p:spPr>
            <a:xfrm>
              <a:off x="747000" y="1412776"/>
              <a:ext cx="334800" cy="109202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1DFD51E7-CEBD-494F-8E6A-61D061F58256}"/>
                </a:ext>
              </a:extLst>
            </p:cNvPr>
            <p:cNvSpPr/>
            <p:nvPr userDrawn="1"/>
          </p:nvSpPr>
          <p:spPr>
            <a:xfrm>
              <a:off x="747000" y="-758"/>
              <a:ext cx="334800" cy="141277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2C3DAFF6-D2CD-4056-BB7B-546F6BE2E34D}"/>
                </a:ext>
              </a:extLst>
            </p:cNvPr>
            <p:cNvSpPr/>
            <p:nvPr userDrawn="1"/>
          </p:nvSpPr>
          <p:spPr>
            <a:xfrm>
              <a:off x="747000" y="2461777"/>
              <a:ext cx="334800" cy="109202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529898B2-98F6-4D7B-81AF-1156D786A035}"/>
                </a:ext>
              </a:extLst>
            </p:cNvPr>
            <p:cNvSpPr/>
            <p:nvPr userDrawn="1"/>
          </p:nvSpPr>
          <p:spPr>
            <a:xfrm>
              <a:off x="747000" y="3526692"/>
              <a:ext cx="334800" cy="1092025"/>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8AD5E318-82D0-40B1-8AC0-17B07801D9BF}"/>
                </a:ext>
              </a:extLst>
            </p:cNvPr>
            <p:cNvSpPr/>
            <p:nvPr userDrawn="1"/>
          </p:nvSpPr>
          <p:spPr>
            <a:xfrm>
              <a:off x="746635" y="4618717"/>
              <a:ext cx="334800" cy="109202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574BC97F-0011-4E6E-8F0E-A18CCADF70B7}"/>
                </a:ext>
              </a:extLst>
            </p:cNvPr>
            <p:cNvSpPr/>
            <p:nvPr userDrawn="1"/>
          </p:nvSpPr>
          <p:spPr>
            <a:xfrm>
              <a:off x="746635" y="5710742"/>
              <a:ext cx="334800" cy="114725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 bg1="lt1" tx1="dk1" bg2="lt2" tx2="dk2" accent1="accent1" accent2="accent2" accent3="accent3" accent4="accent4" accent5="accent5" accent6="accent6" hlink="hlink" folHlink="folHlink"/>
  <p:sldLayoutIdLst>
    <p:sldLayoutId id="2147485418" r:id="rId1"/>
    <p:sldLayoutId id="2147485419" r:id="rId2"/>
    <p:sldLayoutId id="2147485420" r:id="rId3"/>
    <p:sldLayoutId id="2147485421" r:id="rId4"/>
    <p:sldLayoutId id="2147485422" r:id="rId5"/>
    <p:sldLayoutId id="2147485423" r:id="rId6"/>
    <p:sldLayoutId id="2147485424" r:id="rId7"/>
    <p:sldLayoutId id="2147485425" r:id="rId8"/>
    <p:sldLayoutId id="2147485426" r:id="rId9"/>
    <p:sldLayoutId id="2147485427" r:id="rId10"/>
    <p:sldLayoutId id="2147485428" r:id="rId11"/>
  </p:sldLayoutIdLst>
  <p:transition spd="slow"/>
  <p:txStyles>
    <p:titleStyle>
      <a:lvl1pPr algn="ctr" rtl="0" eaLnBrk="0" fontAlgn="base" hangingPunct="0">
        <a:spcBef>
          <a:spcPct val="0"/>
        </a:spcBef>
        <a:spcAft>
          <a:spcPct val="0"/>
        </a:spcAft>
        <a:defRPr sz="3200" b="1" kern="1200">
          <a:solidFill>
            <a:schemeClr val="tx1"/>
          </a:solidFill>
          <a:latin typeface="+mj-lt"/>
          <a:ea typeface="+mj-ea"/>
          <a:cs typeface="+mj-cs"/>
        </a:defRPr>
      </a:lvl1pPr>
      <a:lvl2pPr algn="ctr" rtl="0" eaLnBrk="0" fontAlgn="base" hangingPunct="0">
        <a:spcBef>
          <a:spcPct val="0"/>
        </a:spcBef>
        <a:spcAft>
          <a:spcPct val="0"/>
        </a:spcAft>
        <a:defRPr sz="3200" b="1">
          <a:solidFill>
            <a:schemeClr val="tx1"/>
          </a:solidFill>
          <a:latin typeface="Calibri" pitchFamily="34" charset="0"/>
        </a:defRPr>
      </a:lvl2pPr>
      <a:lvl3pPr algn="ctr" rtl="0" eaLnBrk="0" fontAlgn="base" hangingPunct="0">
        <a:spcBef>
          <a:spcPct val="0"/>
        </a:spcBef>
        <a:spcAft>
          <a:spcPct val="0"/>
        </a:spcAft>
        <a:defRPr sz="3200" b="1">
          <a:solidFill>
            <a:schemeClr val="tx1"/>
          </a:solidFill>
          <a:latin typeface="Calibri" pitchFamily="34" charset="0"/>
        </a:defRPr>
      </a:lvl3pPr>
      <a:lvl4pPr algn="ctr" rtl="0" eaLnBrk="0" fontAlgn="base" hangingPunct="0">
        <a:spcBef>
          <a:spcPct val="0"/>
        </a:spcBef>
        <a:spcAft>
          <a:spcPct val="0"/>
        </a:spcAft>
        <a:defRPr sz="3200" b="1">
          <a:solidFill>
            <a:schemeClr val="tx1"/>
          </a:solidFill>
          <a:latin typeface="Calibri" pitchFamily="34" charset="0"/>
        </a:defRPr>
      </a:lvl4pPr>
      <a:lvl5pPr algn="ctr" rtl="0" eaLnBrk="0" fontAlgn="base" hangingPunct="0">
        <a:spcBef>
          <a:spcPct val="0"/>
        </a:spcBef>
        <a:spcAft>
          <a:spcPct val="0"/>
        </a:spcAft>
        <a:defRPr sz="3200" b="1">
          <a:solidFill>
            <a:schemeClr val="tx1"/>
          </a:solidFill>
          <a:latin typeface="Calibri" pitchFamily="34" charset="0"/>
        </a:defRPr>
      </a:lvl5pPr>
      <a:lvl6pPr marL="457200" algn="ctr" rtl="0" fontAlgn="base">
        <a:spcBef>
          <a:spcPct val="0"/>
        </a:spcBef>
        <a:spcAft>
          <a:spcPct val="0"/>
        </a:spcAft>
        <a:defRPr sz="3200" b="1">
          <a:solidFill>
            <a:schemeClr val="tx1"/>
          </a:solidFill>
          <a:latin typeface="Calibri" pitchFamily="34" charset="0"/>
        </a:defRPr>
      </a:lvl6pPr>
      <a:lvl7pPr marL="914400" algn="ctr" rtl="0" fontAlgn="base">
        <a:spcBef>
          <a:spcPct val="0"/>
        </a:spcBef>
        <a:spcAft>
          <a:spcPct val="0"/>
        </a:spcAft>
        <a:defRPr sz="3200" b="1">
          <a:solidFill>
            <a:schemeClr val="tx1"/>
          </a:solidFill>
          <a:latin typeface="Calibri" pitchFamily="34" charset="0"/>
        </a:defRPr>
      </a:lvl7pPr>
      <a:lvl8pPr marL="1371600" algn="ctr" rtl="0" fontAlgn="base">
        <a:spcBef>
          <a:spcPct val="0"/>
        </a:spcBef>
        <a:spcAft>
          <a:spcPct val="0"/>
        </a:spcAft>
        <a:defRPr sz="3200" b="1">
          <a:solidFill>
            <a:schemeClr val="tx1"/>
          </a:solidFill>
          <a:latin typeface="Calibri" pitchFamily="34" charset="0"/>
        </a:defRPr>
      </a:lvl8pPr>
      <a:lvl9pPr marL="1828800" algn="ctr" rtl="0" fontAlgn="base">
        <a:spcBef>
          <a:spcPct val="0"/>
        </a:spcBef>
        <a:spcAft>
          <a:spcPct val="0"/>
        </a:spcAft>
        <a:defRPr sz="32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5123"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eaLnBrk="1" hangingPunct="1">
              <a:defRPr sz="1200">
                <a:solidFill>
                  <a:srgbClr val="003399">
                    <a:tint val="75000"/>
                  </a:srgbClr>
                </a:solidFill>
                <a:latin typeface="Arial" pitchFamily="34" charset="0"/>
                <a:ea typeface="MS PGothic" pitchFamily="34" charset="-128"/>
              </a:defRPr>
            </a:lvl1pPr>
          </a:lstStyle>
          <a:p>
            <a:pPr>
              <a:defRPr/>
            </a:pPr>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eaLnBrk="1" hangingPunct="1">
              <a:defRPr sz="1200">
                <a:solidFill>
                  <a:srgbClr val="003399">
                    <a:tint val="75000"/>
                  </a:srgbClr>
                </a:solidFill>
                <a:latin typeface="Arial" pitchFamily="34" charset="0"/>
                <a:ea typeface="MS PGothic" pitchFamily="34" charset="-128"/>
              </a:defRPr>
            </a:lvl1pPr>
          </a:lstStyle>
          <a:p>
            <a:pPr>
              <a:defRPr/>
            </a:pPr>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FBA"/>
                </a:solidFill>
              </a:defRPr>
            </a:lvl1pPr>
          </a:lstStyle>
          <a:p>
            <a:fld id="{0C531019-98D1-4687-A946-1D0B963CD301}" type="slidenum">
              <a:rPr lang="en-US" altLang="en-US"/>
              <a:pPr/>
              <a:t>‹#›</a:t>
            </a:fld>
            <a:endParaRPr lang="en-US" altLang="en-US" dirty="0"/>
          </a:p>
        </p:txBody>
      </p:sp>
      <p:pic>
        <p:nvPicPr>
          <p:cNvPr id="5127" name="Picture 2"/>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2" y="0"/>
            <a:ext cx="3344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2" descr="C:\Users\Paula\Documents\CNG Services\Pictures\Pictures\CNG Services logo.jp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8015819" y="6353178"/>
            <a:ext cx="4176183"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1462288"/>
      </p:ext>
    </p:extLst>
  </p:cSld>
  <p:clrMap bg1="lt1" tx1="dk1" bg2="lt2" tx2="dk2" accent1="accent1" accent2="accent2" accent3="accent3" accent4="accent4" accent5="accent5" accent6="accent6" hlink="hlink" folHlink="folHlink"/>
  <p:sldLayoutIdLst>
    <p:sldLayoutId id="2147485430" r:id="rId1"/>
    <p:sldLayoutId id="2147485431" r:id="rId2"/>
    <p:sldLayoutId id="2147485432" r:id="rId3"/>
    <p:sldLayoutId id="2147485433" r:id="rId4"/>
    <p:sldLayoutId id="2147485434" r:id="rId5"/>
    <p:sldLayoutId id="2147485435" r:id="rId6"/>
    <p:sldLayoutId id="2147485436" r:id="rId7"/>
    <p:sldLayoutId id="2147485437" r:id="rId8"/>
    <p:sldLayoutId id="2147485438" r:id="rId9"/>
    <p:sldLayoutId id="2147485439" r:id="rId10"/>
    <p:sldLayoutId id="2147485440" r:id="rId11"/>
  </p:sldLayoutIdLst>
  <p:transition spd="slow"/>
  <p:txStyles>
    <p:titleStyle>
      <a:lvl1pPr algn="ctr" rtl="0" eaLnBrk="0" fontAlgn="base" hangingPunct="0">
        <a:spcBef>
          <a:spcPct val="0"/>
        </a:spcBef>
        <a:spcAft>
          <a:spcPct val="0"/>
        </a:spcAft>
        <a:defRPr sz="3200" b="1" kern="1200">
          <a:solidFill>
            <a:schemeClr val="tx1"/>
          </a:solidFill>
          <a:latin typeface="+mj-lt"/>
          <a:ea typeface="+mj-ea"/>
          <a:cs typeface="+mj-cs"/>
        </a:defRPr>
      </a:lvl1pPr>
      <a:lvl2pPr algn="ctr" rtl="0" eaLnBrk="0" fontAlgn="base" hangingPunct="0">
        <a:spcBef>
          <a:spcPct val="0"/>
        </a:spcBef>
        <a:spcAft>
          <a:spcPct val="0"/>
        </a:spcAft>
        <a:defRPr sz="3200" b="1">
          <a:solidFill>
            <a:schemeClr val="tx1"/>
          </a:solidFill>
          <a:latin typeface="Calibri" pitchFamily="34" charset="0"/>
        </a:defRPr>
      </a:lvl2pPr>
      <a:lvl3pPr algn="ctr" rtl="0" eaLnBrk="0" fontAlgn="base" hangingPunct="0">
        <a:spcBef>
          <a:spcPct val="0"/>
        </a:spcBef>
        <a:spcAft>
          <a:spcPct val="0"/>
        </a:spcAft>
        <a:defRPr sz="3200" b="1">
          <a:solidFill>
            <a:schemeClr val="tx1"/>
          </a:solidFill>
          <a:latin typeface="Calibri" pitchFamily="34" charset="0"/>
        </a:defRPr>
      </a:lvl3pPr>
      <a:lvl4pPr algn="ctr" rtl="0" eaLnBrk="0" fontAlgn="base" hangingPunct="0">
        <a:spcBef>
          <a:spcPct val="0"/>
        </a:spcBef>
        <a:spcAft>
          <a:spcPct val="0"/>
        </a:spcAft>
        <a:defRPr sz="3200" b="1">
          <a:solidFill>
            <a:schemeClr val="tx1"/>
          </a:solidFill>
          <a:latin typeface="Calibri" pitchFamily="34" charset="0"/>
        </a:defRPr>
      </a:lvl4pPr>
      <a:lvl5pPr algn="ctr" rtl="0" eaLnBrk="0" fontAlgn="base" hangingPunct="0">
        <a:spcBef>
          <a:spcPct val="0"/>
        </a:spcBef>
        <a:spcAft>
          <a:spcPct val="0"/>
        </a:spcAft>
        <a:defRPr sz="3200" b="1">
          <a:solidFill>
            <a:schemeClr val="tx1"/>
          </a:solidFill>
          <a:latin typeface="Calibri" pitchFamily="34" charset="0"/>
        </a:defRPr>
      </a:lvl5pPr>
      <a:lvl6pPr marL="457200" algn="ctr" rtl="0" fontAlgn="base">
        <a:spcBef>
          <a:spcPct val="0"/>
        </a:spcBef>
        <a:spcAft>
          <a:spcPct val="0"/>
        </a:spcAft>
        <a:defRPr sz="3200" b="1">
          <a:solidFill>
            <a:schemeClr val="tx1"/>
          </a:solidFill>
          <a:latin typeface="Calibri" pitchFamily="34" charset="0"/>
        </a:defRPr>
      </a:lvl6pPr>
      <a:lvl7pPr marL="914400" algn="ctr" rtl="0" fontAlgn="base">
        <a:spcBef>
          <a:spcPct val="0"/>
        </a:spcBef>
        <a:spcAft>
          <a:spcPct val="0"/>
        </a:spcAft>
        <a:defRPr sz="3200" b="1">
          <a:solidFill>
            <a:schemeClr val="tx1"/>
          </a:solidFill>
          <a:latin typeface="Calibri" pitchFamily="34" charset="0"/>
        </a:defRPr>
      </a:lvl7pPr>
      <a:lvl8pPr marL="1371600" algn="ctr" rtl="0" fontAlgn="base">
        <a:spcBef>
          <a:spcPct val="0"/>
        </a:spcBef>
        <a:spcAft>
          <a:spcPct val="0"/>
        </a:spcAft>
        <a:defRPr sz="3200" b="1">
          <a:solidFill>
            <a:schemeClr val="tx1"/>
          </a:solidFill>
          <a:latin typeface="Calibri" pitchFamily="34" charset="0"/>
        </a:defRPr>
      </a:lvl8pPr>
      <a:lvl9pPr marL="1828800" algn="ctr" rtl="0" fontAlgn="base">
        <a:spcBef>
          <a:spcPct val="0"/>
        </a:spcBef>
        <a:spcAft>
          <a:spcPct val="0"/>
        </a:spcAft>
        <a:defRPr sz="32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ohn.baldwin@cngservices.co.uk" TargetMode="External"/><Relationship Id="rId2" Type="http://schemas.openxmlformats.org/officeDocument/2006/relationships/notesSlide" Target="../notesSlides/notesSlide1.xml"/><Relationship Id="rId1" Type="http://schemas.openxmlformats.org/officeDocument/2006/relationships/slideLayout" Target="../slideLayouts/slideLayout28.xml"/><Relationship Id="rId5" Type="http://schemas.openxmlformats.org/officeDocument/2006/relationships/image" Target="../media/image7.png"/><Relationship Id="rId4" Type="http://schemas.openxmlformats.org/officeDocument/2006/relationships/hyperlink" Target="http://www.cngservices.co.uk/"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9.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6.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4.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6.xml"/><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6.xml"/><Relationship Id="rId6" Type="http://schemas.openxmlformats.org/officeDocument/2006/relationships/image" Target="cid:c973acd7-05d9-416f-a512-d2c0656be91c" TargetMode="External"/><Relationship Id="rId5" Type="http://schemas.openxmlformats.org/officeDocument/2006/relationships/image" Target="../media/image37.jpe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 Id="rId6" Type="http://schemas.openxmlformats.org/officeDocument/2006/relationships/image" Target="../media/image12.jpeg"/><Relationship Id="rId5" Type="http://schemas.openxmlformats.org/officeDocument/2006/relationships/image" Target="../media/image11.emf"/><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467361" y="3573016"/>
            <a:ext cx="5544616" cy="1934305"/>
          </a:xfrm>
        </p:spPr>
        <p:txBody>
          <a:bodyPr/>
          <a:lstStyle/>
          <a:p>
            <a:br>
              <a:rPr lang="en-GB" altLang="en-US" sz="2000" dirty="0">
                <a:solidFill>
                  <a:srgbClr val="001B84"/>
                </a:solidFill>
                <a:ea typeface="ＭＳ Ｐゴシック" panose="020B0600070205080204" pitchFamily="34" charset="-128"/>
              </a:rPr>
            </a:br>
            <a:br>
              <a:rPr lang="en-GB" altLang="en-US" sz="2000" dirty="0">
                <a:solidFill>
                  <a:srgbClr val="001B84"/>
                </a:solidFill>
                <a:ea typeface="ＭＳ Ｐゴシック" panose="020B0600070205080204" pitchFamily="34" charset="-128"/>
              </a:rPr>
            </a:br>
            <a:r>
              <a:rPr lang="en-GB" altLang="en-US" sz="2000" dirty="0">
                <a:solidFill>
                  <a:srgbClr val="001B84"/>
                </a:solidFill>
                <a:ea typeface="ＭＳ Ｐゴシック" panose="020B0600070205080204" pitchFamily="34" charset="-128"/>
              </a:rPr>
              <a:t> </a:t>
            </a:r>
            <a:br>
              <a:rPr lang="en-GB" altLang="en-US" sz="2000" dirty="0">
                <a:solidFill>
                  <a:srgbClr val="001B84"/>
                </a:solidFill>
                <a:ea typeface="ＭＳ Ｐゴシック" panose="020B0600070205080204" pitchFamily="34" charset="-128"/>
              </a:rPr>
            </a:br>
            <a:br>
              <a:rPr lang="en-GB" altLang="en-US" sz="2800" dirty="0">
                <a:solidFill>
                  <a:srgbClr val="001B84"/>
                </a:solidFill>
                <a:ea typeface="ＭＳ Ｐゴシック" panose="020B0600070205080204" pitchFamily="34" charset="-128"/>
              </a:rPr>
            </a:br>
            <a:r>
              <a:rPr lang="en-GB" altLang="en-US" dirty="0">
                <a:solidFill>
                  <a:srgbClr val="001B84"/>
                </a:solidFill>
                <a:ea typeface="ＭＳ Ｐゴシック" panose="020B0600070205080204" pitchFamily="34" charset="-128"/>
              </a:rPr>
              <a:t> </a:t>
            </a:r>
            <a:r>
              <a:rPr lang="en-GB" altLang="en-US" sz="2800" b="1">
                <a:solidFill>
                  <a:srgbClr val="001B84"/>
                </a:solidFill>
                <a:ea typeface="ＭＳ Ｐゴシック" panose="020B0600070205080204" pitchFamily="34" charset="-128"/>
              </a:rPr>
              <a:t>Reverse Compression </a:t>
            </a:r>
            <a:r>
              <a:rPr lang="en-GB" altLang="en-US" sz="2800" b="1" dirty="0">
                <a:solidFill>
                  <a:srgbClr val="001B84"/>
                </a:solidFill>
                <a:ea typeface="ＭＳ Ｐゴシック" panose="020B0600070205080204" pitchFamily="34" charset="-128"/>
              </a:rPr>
              <a:t>UNC Mod </a:t>
            </a:r>
            <a:br>
              <a:rPr lang="en-GB" altLang="en-US" sz="2800" b="1" dirty="0">
                <a:solidFill>
                  <a:srgbClr val="001B84"/>
                </a:solidFill>
                <a:ea typeface="ＭＳ Ｐゴシック" panose="020B0600070205080204" pitchFamily="34" charset="-128"/>
              </a:rPr>
            </a:br>
            <a:r>
              <a:rPr lang="en-GB" altLang="en-US" sz="2800" b="1" dirty="0">
                <a:solidFill>
                  <a:srgbClr val="001B84"/>
                </a:solidFill>
                <a:ea typeface="ＭＳ Ｐゴシック" panose="020B0600070205080204" pitchFamily="34" charset="-128"/>
              </a:rPr>
              <a:t>Briefing</a:t>
            </a:r>
            <a:br>
              <a:rPr lang="en-GB" altLang="en-US" sz="2800" b="1" dirty="0">
                <a:solidFill>
                  <a:srgbClr val="001B84"/>
                </a:solidFill>
                <a:ea typeface="ＭＳ Ｐゴシック" panose="020B0600070205080204" pitchFamily="34" charset="-128"/>
              </a:rPr>
            </a:br>
            <a:r>
              <a:rPr lang="en-GB" altLang="en-US" sz="1200" b="1" dirty="0">
                <a:solidFill>
                  <a:srgbClr val="001B84"/>
                </a:solidFill>
                <a:ea typeface="ＭＳ Ｐゴシック" panose="020B0600070205080204" pitchFamily="34" charset="-128"/>
              </a:rPr>
              <a:t>19</a:t>
            </a:r>
            <a:r>
              <a:rPr lang="en-GB" altLang="en-US" sz="1200" b="1" baseline="30000" dirty="0">
                <a:solidFill>
                  <a:srgbClr val="001B84"/>
                </a:solidFill>
                <a:ea typeface="ＭＳ Ｐゴシック" panose="020B0600070205080204" pitchFamily="34" charset="-128"/>
              </a:rPr>
              <a:t>th</a:t>
            </a:r>
            <a:r>
              <a:rPr lang="en-GB" altLang="en-US" sz="1200" b="1" dirty="0">
                <a:solidFill>
                  <a:srgbClr val="001B84"/>
                </a:solidFill>
                <a:ea typeface="ＭＳ Ｐゴシック" panose="020B0600070205080204" pitchFamily="34" charset="-128"/>
              </a:rPr>
              <a:t> April 22</a:t>
            </a:r>
            <a:br>
              <a:rPr lang="en-US" altLang="en-US" sz="1200" dirty="0">
                <a:solidFill>
                  <a:srgbClr val="001B84"/>
                </a:solidFill>
                <a:ea typeface="ＭＳ Ｐゴシック" panose="020B0600070205080204" pitchFamily="34" charset="-128"/>
              </a:rPr>
            </a:br>
            <a:br>
              <a:rPr lang="en-US" altLang="en-US" sz="1200" dirty="0">
                <a:solidFill>
                  <a:srgbClr val="001B84"/>
                </a:solidFill>
                <a:ea typeface="ＭＳ Ｐゴシック" panose="020B0600070205080204" pitchFamily="34" charset="-128"/>
              </a:rPr>
            </a:br>
            <a:r>
              <a:rPr lang="en-GB" altLang="en-US" sz="1200" b="0" dirty="0">
                <a:solidFill>
                  <a:srgbClr val="001B84"/>
                </a:solidFill>
                <a:ea typeface="ＭＳ Ｐゴシック" panose="020B0600070205080204" pitchFamily="34" charset="-128"/>
              </a:rPr>
              <a:t>John Baldwin</a:t>
            </a:r>
            <a:br>
              <a:rPr lang="en-GB" altLang="en-US" sz="1200" b="0" dirty="0">
                <a:solidFill>
                  <a:srgbClr val="001B84"/>
                </a:solidFill>
                <a:ea typeface="ＭＳ Ｐゴシック" panose="020B0600070205080204" pitchFamily="34" charset="-128"/>
              </a:rPr>
            </a:br>
            <a:r>
              <a:rPr lang="en-GB" altLang="en-US" sz="1200" b="0" dirty="0">
                <a:solidFill>
                  <a:srgbClr val="001B84"/>
                </a:solidFill>
                <a:ea typeface="ＭＳ Ｐゴシック" panose="020B0600070205080204" pitchFamily="34" charset="-128"/>
              </a:rPr>
              <a:t>Managing Director</a:t>
            </a:r>
            <a:br>
              <a:rPr lang="en-GB" altLang="en-US" sz="1200" b="0" dirty="0">
                <a:solidFill>
                  <a:srgbClr val="001B84"/>
                </a:solidFill>
                <a:ea typeface="ＭＳ Ｐゴシック" panose="020B0600070205080204" pitchFamily="34" charset="-128"/>
              </a:rPr>
            </a:br>
            <a:r>
              <a:rPr lang="en-GB" altLang="en-US" sz="1200" b="0" dirty="0">
                <a:solidFill>
                  <a:srgbClr val="001B84"/>
                </a:solidFill>
                <a:ea typeface="ＭＳ Ｐゴシック" panose="020B0600070205080204" pitchFamily="34" charset="-128"/>
              </a:rPr>
              <a:t>CNG Services Ltd</a:t>
            </a:r>
            <a:br>
              <a:rPr lang="en-GB" altLang="en-US" sz="1200" b="0" dirty="0">
                <a:solidFill>
                  <a:srgbClr val="001B84"/>
                </a:solidFill>
                <a:ea typeface="ＭＳ Ｐゴシック" panose="020B0600070205080204" pitchFamily="34" charset="-128"/>
              </a:rPr>
            </a:br>
            <a:br>
              <a:rPr lang="en-GB" altLang="en-US" sz="1200" b="0" dirty="0">
                <a:solidFill>
                  <a:srgbClr val="001B84"/>
                </a:solidFill>
                <a:ea typeface="ＭＳ Ｐゴシック" panose="020B0600070205080204" pitchFamily="34" charset="-128"/>
              </a:rPr>
            </a:br>
            <a:r>
              <a:rPr lang="en-GB" altLang="en-US" sz="1200" b="0" dirty="0">
                <a:solidFill>
                  <a:srgbClr val="001B84"/>
                </a:solidFill>
                <a:ea typeface="ＭＳ Ｐゴシック" panose="020B0600070205080204" pitchFamily="34" charset="-128"/>
                <a:hlinkClick r:id="rId3"/>
              </a:rPr>
              <a:t>john.baldwin@cngservices.co.uk</a:t>
            </a:r>
            <a:br>
              <a:rPr lang="en-GB" altLang="en-US" sz="1200" b="0" dirty="0">
                <a:solidFill>
                  <a:srgbClr val="001B84"/>
                </a:solidFill>
                <a:ea typeface="ＭＳ Ｐゴシック" panose="020B0600070205080204" pitchFamily="34" charset="-128"/>
              </a:rPr>
            </a:br>
            <a:r>
              <a:rPr lang="en-GB" altLang="en-US" sz="1200" b="0" dirty="0">
                <a:solidFill>
                  <a:srgbClr val="001B84"/>
                </a:solidFill>
                <a:ea typeface="ＭＳ Ｐゴシック" panose="020B0600070205080204" pitchFamily="34" charset="-128"/>
                <a:hlinkClick r:id="rId4"/>
              </a:rPr>
              <a:t>www.cngservices.co.uk</a:t>
            </a:r>
            <a:br>
              <a:rPr lang="en-GB" altLang="en-US" sz="1200" b="0" dirty="0">
                <a:solidFill>
                  <a:srgbClr val="001B84"/>
                </a:solidFill>
                <a:ea typeface="ＭＳ Ｐゴシック" panose="020B0600070205080204" pitchFamily="34" charset="-128"/>
              </a:rPr>
            </a:br>
            <a:r>
              <a:rPr lang="en-GB" altLang="en-US" sz="1200" b="0" dirty="0">
                <a:solidFill>
                  <a:srgbClr val="001B84"/>
                </a:solidFill>
                <a:ea typeface="ＭＳ Ｐゴシック" panose="020B0600070205080204" pitchFamily="34" charset="-128"/>
              </a:rPr>
              <a:t>07831 241217</a:t>
            </a:r>
            <a:br>
              <a:rPr lang="en-GB" altLang="en-US" sz="2800" b="0" dirty="0">
                <a:solidFill>
                  <a:srgbClr val="001B84"/>
                </a:solidFill>
                <a:ea typeface="ＭＳ Ｐゴシック" panose="020B0600070205080204" pitchFamily="34" charset="-128"/>
              </a:rPr>
            </a:br>
            <a:endParaRPr lang="en-GB" altLang="en-US" sz="2800" b="0" dirty="0">
              <a:solidFill>
                <a:srgbClr val="001B84"/>
              </a:solidFill>
              <a:ea typeface="ＭＳ Ｐゴシック" panose="020B0600070205080204" pitchFamily="34" charset="-128"/>
            </a:endParaRPr>
          </a:p>
        </p:txBody>
      </p:sp>
      <p:sp>
        <p:nvSpPr>
          <p:cNvPr id="32771" name="Title 1"/>
          <p:cNvSpPr txBox="1">
            <a:spLocks/>
          </p:cNvSpPr>
          <p:nvPr/>
        </p:nvSpPr>
        <p:spPr bwMode="auto">
          <a:xfrm>
            <a:off x="2279650" y="260351"/>
            <a:ext cx="79200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br>
              <a:rPr lang="en-GB" altLang="en-US" sz="2000">
                <a:solidFill>
                  <a:srgbClr val="001B84"/>
                </a:solidFill>
              </a:rPr>
            </a:br>
            <a:br>
              <a:rPr lang="en-GB" altLang="en-US" sz="2000">
                <a:solidFill>
                  <a:srgbClr val="001B84"/>
                </a:solidFill>
              </a:rPr>
            </a:br>
            <a:r>
              <a:rPr lang="en-GB" altLang="en-US" sz="2000">
                <a:solidFill>
                  <a:srgbClr val="001B84"/>
                </a:solidFill>
              </a:rPr>
              <a:t> </a:t>
            </a:r>
            <a:br>
              <a:rPr lang="en-GB" altLang="en-US" sz="2000" b="1">
                <a:solidFill>
                  <a:srgbClr val="001B84"/>
                </a:solidFill>
              </a:rPr>
            </a:br>
            <a:br>
              <a:rPr lang="en-GB" altLang="en-US" sz="2800" b="1">
                <a:solidFill>
                  <a:srgbClr val="001B84"/>
                </a:solidFill>
              </a:rPr>
            </a:br>
            <a:br>
              <a:rPr lang="en-GB" altLang="en-US" sz="2800" b="1">
                <a:solidFill>
                  <a:srgbClr val="001B84"/>
                </a:solidFill>
              </a:rPr>
            </a:br>
            <a:br>
              <a:rPr lang="en-GB" altLang="en-US" sz="2800" b="1">
                <a:solidFill>
                  <a:srgbClr val="001B84"/>
                </a:solidFill>
              </a:rPr>
            </a:br>
            <a:r>
              <a:rPr lang="en-GB" altLang="en-US" sz="3600" b="1">
                <a:solidFill>
                  <a:srgbClr val="001B84"/>
                </a:solidFill>
              </a:rPr>
              <a:t> </a:t>
            </a:r>
            <a:endParaRPr lang="en-GB" altLang="en-US" sz="2800" i="1">
              <a:solidFill>
                <a:srgbClr val="001B84"/>
              </a:solidFill>
            </a:endParaRPr>
          </a:p>
        </p:txBody>
      </p:sp>
      <p:pic>
        <p:nvPicPr>
          <p:cNvPr id="4" name="Picture 3">
            <a:extLst>
              <a:ext uri="{FF2B5EF4-FFF2-40B4-BE49-F238E27FC236}">
                <a16:creationId xmlns:a16="http://schemas.microsoft.com/office/drawing/2014/main" id="{169AE79E-8DF3-4EF9-AB1A-1A9A5D3E583E}"/>
              </a:ext>
            </a:extLst>
          </p:cNvPr>
          <p:cNvPicPr>
            <a:picLocks noChangeAspect="1"/>
          </p:cNvPicPr>
          <p:nvPr/>
        </p:nvPicPr>
        <p:blipFill>
          <a:blip r:embed="rId5"/>
          <a:stretch>
            <a:fillRect/>
          </a:stretch>
        </p:blipFill>
        <p:spPr>
          <a:xfrm>
            <a:off x="3791397" y="433775"/>
            <a:ext cx="4896544" cy="2605853"/>
          </a:xfrm>
          <a:prstGeom prst="rect">
            <a:avLst/>
          </a:prstGeom>
        </p:spPr>
      </p:pic>
    </p:spTree>
    <p:extLst>
      <p:ext uri="{BB962C8B-B14F-4D97-AF65-F5344CB8AC3E}">
        <p14:creationId xmlns:p14="http://schemas.microsoft.com/office/powerpoint/2010/main" val="2386890679"/>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1B1016-624B-4E00-B5D1-3966B36A112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61450" y="2132856"/>
            <a:ext cx="4162543" cy="3788296"/>
          </a:xfrm>
          <a:prstGeom prst="rect">
            <a:avLst/>
          </a:prstGeom>
        </p:spPr>
      </p:pic>
      <p:pic>
        <p:nvPicPr>
          <p:cNvPr id="3" name="Picture 2">
            <a:extLst>
              <a:ext uri="{FF2B5EF4-FFF2-40B4-BE49-F238E27FC236}">
                <a16:creationId xmlns:a16="http://schemas.microsoft.com/office/drawing/2014/main" id="{7FAF439D-F00D-405D-832E-0003CCF9E67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40980" y="116633"/>
            <a:ext cx="4183013" cy="1693391"/>
          </a:xfrm>
          <a:prstGeom prst="rect">
            <a:avLst/>
          </a:prstGeom>
        </p:spPr>
      </p:pic>
      <p:pic>
        <p:nvPicPr>
          <p:cNvPr id="5" name="Picture 4">
            <a:extLst>
              <a:ext uri="{FF2B5EF4-FFF2-40B4-BE49-F238E27FC236}">
                <a16:creationId xmlns:a16="http://schemas.microsoft.com/office/drawing/2014/main" id="{45C67FD0-BB44-451F-9DAE-4DA4AEC5AEB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02339" y="332656"/>
            <a:ext cx="3948683" cy="1401928"/>
          </a:xfrm>
          <a:prstGeom prst="rect">
            <a:avLst/>
          </a:prstGeom>
        </p:spPr>
      </p:pic>
      <p:pic>
        <p:nvPicPr>
          <p:cNvPr id="6" name="Picture 5">
            <a:extLst>
              <a:ext uri="{FF2B5EF4-FFF2-40B4-BE49-F238E27FC236}">
                <a16:creationId xmlns:a16="http://schemas.microsoft.com/office/drawing/2014/main" id="{F64DB80B-6462-4BAC-962A-533E1A7F9E0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31794" y="2492896"/>
            <a:ext cx="4554399" cy="2947882"/>
          </a:xfrm>
          <a:prstGeom prst="rect">
            <a:avLst/>
          </a:prstGeom>
        </p:spPr>
      </p:pic>
    </p:spTree>
    <p:extLst>
      <p:ext uri="{BB962C8B-B14F-4D97-AF65-F5344CB8AC3E}">
        <p14:creationId xmlns:p14="http://schemas.microsoft.com/office/powerpoint/2010/main" val="3759583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1F2885-680C-4FAC-85D2-9FF68034DED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69576" y="3359708"/>
            <a:ext cx="2238923" cy="2982552"/>
          </a:xfrm>
          <a:prstGeom prst="rect">
            <a:avLst/>
          </a:prstGeom>
        </p:spPr>
      </p:pic>
      <p:pic>
        <p:nvPicPr>
          <p:cNvPr id="7" name="Picture 6" descr="A picture containing indoor, object, engine&#10;&#10;Description automatically generated">
            <a:extLst>
              <a:ext uri="{FF2B5EF4-FFF2-40B4-BE49-F238E27FC236}">
                <a16:creationId xmlns:a16="http://schemas.microsoft.com/office/drawing/2014/main" id="{1539B882-08BE-444E-A52C-E5235EDE2C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6203569" y="1093420"/>
            <a:ext cx="4797151" cy="3597863"/>
          </a:xfrm>
          <a:prstGeom prst="rect">
            <a:avLst/>
          </a:prstGeom>
        </p:spPr>
      </p:pic>
      <p:pic>
        <p:nvPicPr>
          <p:cNvPr id="11" name="Picture 10" descr="A group of people standing in front of a building&#10;&#10;Description automatically generated">
            <a:extLst>
              <a:ext uri="{FF2B5EF4-FFF2-40B4-BE49-F238E27FC236}">
                <a16:creationId xmlns:a16="http://schemas.microsoft.com/office/drawing/2014/main" id="{BAEB5897-0CA5-4EFA-BB14-3B03156C1A2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70993" y="298554"/>
            <a:ext cx="3600400" cy="2700300"/>
          </a:xfrm>
          <a:prstGeom prst="rect">
            <a:avLst/>
          </a:prstGeom>
        </p:spPr>
      </p:pic>
      <p:sp>
        <p:nvSpPr>
          <p:cNvPr id="3" name="Title 2">
            <a:extLst>
              <a:ext uri="{FF2B5EF4-FFF2-40B4-BE49-F238E27FC236}">
                <a16:creationId xmlns:a16="http://schemas.microsoft.com/office/drawing/2014/main" id="{C250EF22-095D-4BC1-96E7-EDD6C48137A4}"/>
              </a:ext>
            </a:extLst>
          </p:cNvPr>
          <p:cNvSpPr>
            <a:spLocks noGrp="1"/>
          </p:cNvSpPr>
          <p:nvPr>
            <p:ph type="title"/>
          </p:nvPr>
        </p:nvSpPr>
        <p:spPr>
          <a:xfrm>
            <a:off x="2877421" y="2406347"/>
            <a:ext cx="1944216" cy="458444"/>
          </a:xfrm>
          <a:solidFill>
            <a:srgbClr val="FFFF00"/>
          </a:solidFill>
        </p:spPr>
        <p:txBody>
          <a:bodyPr/>
          <a:lstStyle/>
          <a:p>
            <a:r>
              <a:rPr lang="en-GB" sz="1200" b="0" dirty="0"/>
              <a:t>Site Lower pressure (8 bar) inlet (1)</a:t>
            </a:r>
          </a:p>
        </p:txBody>
      </p:sp>
      <p:sp>
        <p:nvSpPr>
          <p:cNvPr id="5" name="Title 8">
            <a:extLst>
              <a:ext uri="{FF2B5EF4-FFF2-40B4-BE49-F238E27FC236}">
                <a16:creationId xmlns:a16="http://schemas.microsoft.com/office/drawing/2014/main" id="{9AB6B8B0-02CA-4443-A575-2BBA0960511A}"/>
              </a:ext>
            </a:extLst>
          </p:cNvPr>
          <p:cNvSpPr txBox="1">
            <a:spLocks/>
          </p:cNvSpPr>
          <p:nvPr/>
        </p:nvSpPr>
        <p:spPr bwMode="auto">
          <a:xfrm>
            <a:off x="2855640" y="5627995"/>
            <a:ext cx="1138426" cy="706090"/>
          </a:xfrm>
          <a:prstGeom prst="rect">
            <a:avLst/>
          </a:prstGeom>
          <a:solidFill>
            <a:srgbClr val="FFFF00"/>
          </a:solidFill>
          <a:ln>
            <a:noFill/>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z="1200" dirty="0"/>
              <a:t>Site High Pressure (40 bar) Outlet</a:t>
            </a:r>
          </a:p>
        </p:txBody>
      </p:sp>
      <p:sp>
        <p:nvSpPr>
          <p:cNvPr id="6" name="Shape 88">
            <a:extLst>
              <a:ext uri="{FF2B5EF4-FFF2-40B4-BE49-F238E27FC236}">
                <a16:creationId xmlns:a16="http://schemas.microsoft.com/office/drawing/2014/main" id="{C861E488-F65F-4A84-A467-CA53F9058BF1}"/>
              </a:ext>
            </a:extLst>
          </p:cNvPr>
          <p:cNvSpPr txBox="1">
            <a:spLocks/>
          </p:cNvSpPr>
          <p:nvPr/>
        </p:nvSpPr>
        <p:spPr bwMode="auto">
          <a:xfrm>
            <a:off x="7431685" y="726087"/>
            <a:ext cx="1944216" cy="391662"/>
          </a:xfrm>
          <a:prstGeom prst="rect">
            <a:avLst/>
          </a:prstGeom>
          <a:solidFill>
            <a:srgbClr val="FFFF00"/>
          </a:solidFill>
          <a:ln>
            <a:noFill/>
          </a:ln>
        </p:spPr>
        <p:txBody>
          <a:bodyPr vert="horz" wrap="square" lIns="91425" tIns="91425" rIns="91425" bIns="91425" numCol="1" rtlCol="0" anchor="ctr"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11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1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11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1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en-GB" sz="1200" dirty="0">
                <a:latin typeface="+mj-lt"/>
                <a:ea typeface="+mj-ea"/>
                <a:cs typeface="+mj-cs"/>
              </a:rPr>
              <a:t>Reciprocating Compressor</a:t>
            </a:r>
          </a:p>
        </p:txBody>
      </p:sp>
    </p:spTree>
    <p:extLst>
      <p:ext uri="{BB962C8B-B14F-4D97-AF65-F5344CB8AC3E}">
        <p14:creationId xmlns:p14="http://schemas.microsoft.com/office/powerpoint/2010/main" val="2002531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96328817-4922-4E54-8C43-CD1D6FA36E67}"/>
              </a:ext>
            </a:extLst>
          </p:cNvPr>
          <p:cNvSpPr>
            <a:spLocks noGrp="1"/>
          </p:cNvSpPr>
          <p:nvPr>
            <p:ph type="title"/>
          </p:nvPr>
        </p:nvSpPr>
        <p:spPr>
          <a:xfrm>
            <a:off x="623392" y="1484784"/>
            <a:ext cx="11233247" cy="914400"/>
          </a:xfrm>
        </p:spPr>
        <p:txBody>
          <a:bodyPr/>
          <a:lstStyle/>
          <a:p>
            <a:pPr>
              <a:defRPr/>
            </a:pPr>
            <a:r>
              <a:rPr lang="en-GB" altLang="en-US" sz="2400" dirty="0">
                <a:solidFill>
                  <a:srgbClr val="001B84"/>
                </a:solidFill>
                <a:ea typeface="ＭＳ Ｐゴシック" panose="020B0600070205080204" pitchFamily="34" charset="-128"/>
              </a:rPr>
              <a:t>Background Briefing b)</a:t>
            </a:r>
            <a:br>
              <a:rPr lang="en-GB" altLang="en-US" sz="2400" dirty="0">
                <a:solidFill>
                  <a:srgbClr val="001B84"/>
                </a:solidFill>
                <a:ea typeface="ＭＳ Ｐゴシック" panose="020B0600070205080204" pitchFamily="34" charset="-128"/>
              </a:rPr>
            </a:br>
            <a:r>
              <a:rPr lang="en-GB" altLang="en-US" sz="2400" dirty="0" err="1">
                <a:solidFill>
                  <a:srgbClr val="001B84"/>
                </a:solidFill>
                <a:ea typeface="ＭＳ Ｐゴシック" panose="020B0600070205080204" pitchFamily="34" charset="-128"/>
              </a:rPr>
              <a:t>GRTgaz</a:t>
            </a:r>
            <a:r>
              <a:rPr lang="en-GB" altLang="en-US" sz="2400" dirty="0">
                <a:solidFill>
                  <a:srgbClr val="001B84"/>
                </a:solidFill>
                <a:ea typeface="ＭＳ Ｐゴシック" panose="020B0600070205080204" pitchFamily="34" charset="-128"/>
              </a:rPr>
              <a:t> France</a:t>
            </a:r>
            <a:br>
              <a:rPr lang="en-GB" altLang="en-US" dirty="0">
                <a:solidFill>
                  <a:srgbClr val="001B84"/>
                </a:solidFill>
                <a:ea typeface="ＭＳ Ｐゴシック" panose="020B0600070205080204" pitchFamily="34" charset="-128"/>
              </a:rPr>
            </a:br>
            <a:br>
              <a:rPr lang="en-GB" altLang="en-US" dirty="0">
                <a:solidFill>
                  <a:srgbClr val="001B84"/>
                </a:solidFill>
                <a:ea typeface="ＭＳ Ｐゴシック" panose="020B0600070205080204" pitchFamily="34" charset="-128"/>
              </a:rPr>
            </a:br>
            <a:endParaRPr lang="en-GB" altLang="en-US" i="1" dirty="0">
              <a:solidFill>
                <a:srgbClr val="001B84"/>
              </a:solidFill>
              <a:ea typeface="ＭＳ Ｐゴシック" panose="020B0600070205080204" pitchFamily="34" charset="-128"/>
            </a:endParaRPr>
          </a:p>
        </p:txBody>
      </p:sp>
      <p:pic>
        <p:nvPicPr>
          <p:cNvPr id="3" name="Picture 2">
            <a:extLst>
              <a:ext uri="{FF2B5EF4-FFF2-40B4-BE49-F238E27FC236}">
                <a16:creationId xmlns:a16="http://schemas.microsoft.com/office/drawing/2014/main" id="{A3E94866-3D87-48BA-8CDC-F7AE921B4119}"/>
              </a:ext>
            </a:extLst>
          </p:cNvPr>
          <p:cNvPicPr>
            <a:picLocks noChangeAspect="1"/>
          </p:cNvPicPr>
          <p:nvPr/>
        </p:nvPicPr>
        <p:blipFill>
          <a:blip r:embed="rId2"/>
          <a:stretch>
            <a:fillRect/>
          </a:stretch>
        </p:blipFill>
        <p:spPr>
          <a:xfrm>
            <a:off x="2927648" y="2387619"/>
            <a:ext cx="5903624" cy="3146639"/>
          </a:xfrm>
          <a:prstGeom prst="rect">
            <a:avLst/>
          </a:prstGeom>
        </p:spPr>
      </p:pic>
    </p:spTree>
    <p:extLst>
      <p:ext uri="{BB962C8B-B14F-4D97-AF65-F5344CB8AC3E}">
        <p14:creationId xmlns:p14="http://schemas.microsoft.com/office/powerpoint/2010/main" val="1587920907"/>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A11C6-0A7F-4A88-BF8D-1929B7D91815}"/>
              </a:ext>
            </a:extLst>
          </p:cNvPr>
          <p:cNvSpPr>
            <a:spLocks noGrp="1"/>
          </p:cNvSpPr>
          <p:nvPr>
            <p:ph type="title"/>
          </p:nvPr>
        </p:nvSpPr>
        <p:spPr/>
        <p:txBody>
          <a:bodyPr/>
          <a:lstStyle/>
          <a:p>
            <a:r>
              <a:rPr lang="en-GB" sz="2400" dirty="0"/>
              <a:t>Reverse Flow – 32 Projects on French Network</a:t>
            </a:r>
          </a:p>
        </p:txBody>
      </p:sp>
      <p:sp>
        <p:nvSpPr>
          <p:cNvPr id="3" name="Content Placeholder 2">
            <a:extLst>
              <a:ext uri="{FF2B5EF4-FFF2-40B4-BE49-F238E27FC236}">
                <a16:creationId xmlns:a16="http://schemas.microsoft.com/office/drawing/2014/main" id="{4C886EDB-9BFE-442C-A801-B52D9ECC9658}"/>
              </a:ext>
            </a:extLst>
          </p:cNvPr>
          <p:cNvSpPr>
            <a:spLocks noGrp="1"/>
          </p:cNvSpPr>
          <p:nvPr>
            <p:ph idx="1"/>
          </p:nvPr>
        </p:nvSpPr>
        <p:spPr>
          <a:xfrm>
            <a:off x="609600" y="1273798"/>
            <a:ext cx="10972800" cy="4525963"/>
          </a:xfrm>
        </p:spPr>
        <p:txBody>
          <a:bodyPr/>
          <a:lstStyle/>
          <a:p>
            <a:r>
              <a:rPr lang="en-GB" dirty="0"/>
              <a:t>Using Safe Compression</a:t>
            </a:r>
          </a:p>
          <a:p>
            <a:endParaRPr lang="en-GB" dirty="0"/>
          </a:p>
          <a:p>
            <a:endParaRPr lang="en-GB" dirty="0"/>
          </a:p>
        </p:txBody>
      </p:sp>
      <p:pic>
        <p:nvPicPr>
          <p:cNvPr id="1030" name="Picture 6" descr="Noyal-Pontivy reverse flow station/Photo: GRTgaz - Julien Gazeau">
            <a:extLst>
              <a:ext uri="{FF2B5EF4-FFF2-40B4-BE49-F238E27FC236}">
                <a16:creationId xmlns:a16="http://schemas.microsoft.com/office/drawing/2014/main" id="{B7110F90-435D-42E3-90EE-B392142135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964" y="3697506"/>
            <a:ext cx="6096769" cy="280644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ap of the GRTgaz reverse flow portfolio">
            <a:extLst>
              <a:ext uri="{FF2B5EF4-FFF2-40B4-BE49-F238E27FC236}">
                <a16:creationId xmlns:a16="http://schemas.microsoft.com/office/drawing/2014/main" id="{ED8589C2-FFB4-4C9E-95C6-B903F515D7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2317" y="1124744"/>
            <a:ext cx="4242795" cy="334625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59CEA43-92A0-45A6-8C16-E6710C65E597}"/>
              </a:ext>
            </a:extLst>
          </p:cNvPr>
          <p:cNvPicPr>
            <a:picLocks noChangeAspect="1"/>
          </p:cNvPicPr>
          <p:nvPr/>
        </p:nvPicPr>
        <p:blipFill>
          <a:blip r:embed="rId4"/>
          <a:stretch>
            <a:fillRect/>
          </a:stretch>
        </p:blipFill>
        <p:spPr>
          <a:xfrm>
            <a:off x="1211588" y="1689181"/>
            <a:ext cx="5713840" cy="1693722"/>
          </a:xfrm>
          <a:prstGeom prst="rect">
            <a:avLst/>
          </a:prstGeom>
        </p:spPr>
      </p:pic>
    </p:spTree>
    <p:extLst>
      <p:ext uri="{BB962C8B-B14F-4D97-AF65-F5344CB8AC3E}">
        <p14:creationId xmlns:p14="http://schemas.microsoft.com/office/powerpoint/2010/main" val="954827655"/>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96328817-4922-4E54-8C43-CD1D6FA36E67}"/>
              </a:ext>
            </a:extLst>
          </p:cNvPr>
          <p:cNvSpPr>
            <a:spLocks noGrp="1"/>
          </p:cNvSpPr>
          <p:nvPr>
            <p:ph type="title"/>
          </p:nvPr>
        </p:nvSpPr>
        <p:spPr>
          <a:xfrm>
            <a:off x="1127448" y="1844824"/>
            <a:ext cx="10009112" cy="2520280"/>
          </a:xfrm>
        </p:spPr>
        <p:txBody>
          <a:bodyPr/>
          <a:lstStyle/>
          <a:p>
            <a:pPr>
              <a:defRPr/>
            </a:pPr>
            <a:r>
              <a:rPr lang="en-GB" altLang="en-US" sz="2400" dirty="0">
                <a:solidFill>
                  <a:srgbClr val="001B84"/>
                </a:solidFill>
                <a:ea typeface="ＭＳ Ｐゴシック" panose="020B0600070205080204" pitchFamily="34" charset="-128"/>
              </a:rPr>
              <a:t>Background Briefing c)</a:t>
            </a:r>
            <a:br>
              <a:rPr lang="en-GB" altLang="en-US" sz="2400" dirty="0">
                <a:solidFill>
                  <a:srgbClr val="001B84"/>
                </a:solidFill>
                <a:ea typeface="ＭＳ Ｐゴシック" panose="020B0600070205080204" pitchFamily="34" charset="-128"/>
              </a:rPr>
            </a:br>
            <a:br>
              <a:rPr lang="en-GB" altLang="en-US" sz="2400" dirty="0">
                <a:solidFill>
                  <a:srgbClr val="001B84"/>
                </a:solidFill>
                <a:ea typeface="ＭＳ Ｐゴシック" panose="020B0600070205080204" pitchFamily="34" charset="-128"/>
              </a:rPr>
            </a:br>
            <a:r>
              <a:rPr lang="en-GB" altLang="en-US" sz="2400" dirty="0">
                <a:solidFill>
                  <a:srgbClr val="001B84"/>
                </a:solidFill>
                <a:ea typeface="ＭＳ Ｐゴシック" panose="020B0600070205080204" pitchFamily="34" charset="-128"/>
              </a:rPr>
              <a:t>LTS/NTS – Direct Compression 19/38/42/70 bar LTS</a:t>
            </a:r>
            <a:br>
              <a:rPr lang="en-GB" altLang="en-US" sz="2400" dirty="0">
                <a:solidFill>
                  <a:srgbClr val="001B84"/>
                </a:solidFill>
                <a:ea typeface="ＭＳ Ｐゴシック" panose="020B0600070205080204" pitchFamily="34" charset="-128"/>
              </a:rPr>
            </a:br>
            <a:br>
              <a:rPr lang="en-GB" altLang="en-US" dirty="0">
                <a:solidFill>
                  <a:srgbClr val="001B84"/>
                </a:solidFill>
                <a:ea typeface="ＭＳ Ｐゴシック" panose="020B0600070205080204" pitchFamily="34" charset="-128"/>
              </a:rPr>
            </a:br>
            <a:br>
              <a:rPr lang="en-GB" altLang="en-US" dirty="0">
                <a:solidFill>
                  <a:srgbClr val="001B84"/>
                </a:solidFill>
                <a:ea typeface="ＭＳ Ｐゴシック" panose="020B0600070205080204" pitchFamily="34" charset="-128"/>
              </a:rPr>
            </a:br>
            <a:br>
              <a:rPr lang="en-GB" altLang="en-US" sz="1200" dirty="0">
                <a:solidFill>
                  <a:srgbClr val="001B84"/>
                </a:solidFill>
                <a:ea typeface="ＭＳ Ｐゴシック" panose="020B0600070205080204" pitchFamily="34" charset="-128"/>
              </a:rPr>
            </a:br>
            <a:r>
              <a:rPr lang="en-GB" altLang="en-US" sz="1200" b="0" i="1" dirty="0">
                <a:solidFill>
                  <a:srgbClr val="001B84"/>
                </a:solidFill>
                <a:ea typeface="ＭＳ Ｐゴシック" panose="020B0600070205080204" pitchFamily="34" charset="-128"/>
              </a:rPr>
              <a:t>The key issue for these projects is managing the start up of the compressor and Biogas Upgrading Unit to ensure that the Grid Entry Unit doers not trip due to propane issues (too high or too low CV for a minute which trips the plant)</a:t>
            </a:r>
            <a:br>
              <a:rPr lang="en-GB" altLang="en-US" sz="1200" b="0" i="1" dirty="0">
                <a:solidFill>
                  <a:srgbClr val="001B84"/>
                </a:solidFill>
                <a:ea typeface="ＭＳ Ｐゴシック" panose="020B0600070205080204" pitchFamily="34" charset="-128"/>
              </a:rPr>
            </a:br>
            <a:br>
              <a:rPr lang="en-GB" altLang="en-US" sz="1200" b="0" i="1" dirty="0">
                <a:solidFill>
                  <a:srgbClr val="001B84"/>
                </a:solidFill>
                <a:ea typeface="ＭＳ Ｐゴシック" panose="020B0600070205080204" pitchFamily="34" charset="-128"/>
              </a:rPr>
            </a:br>
            <a:r>
              <a:rPr lang="en-GB" altLang="en-US" sz="1200" b="0" i="1" dirty="0">
                <a:solidFill>
                  <a:srgbClr val="001B84"/>
                </a:solidFill>
                <a:ea typeface="ＭＳ Ｐゴシック" panose="020B0600070205080204" pitchFamily="34" charset="-128"/>
              </a:rPr>
              <a:t>Following is a typical project</a:t>
            </a:r>
            <a:br>
              <a:rPr lang="en-GB" altLang="en-US" sz="1200" b="0" i="1" dirty="0">
                <a:solidFill>
                  <a:srgbClr val="001B84"/>
                </a:solidFill>
                <a:ea typeface="ＭＳ Ｐゴシック" panose="020B0600070205080204" pitchFamily="34" charset="-128"/>
              </a:rPr>
            </a:br>
            <a:br>
              <a:rPr lang="en-GB" altLang="en-US" sz="1200" b="0" dirty="0">
                <a:solidFill>
                  <a:srgbClr val="001B84"/>
                </a:solidFill>
                <a:ea typeface="ＭＳ Ｐゴシック" panose="020B0600070205080204" pitchFamily="34" charset="-128"/>
              </a:rPr>
            </a:br>
            <a:r>
              <a:rPr lang="en-GB" altLang="en-US" sz="1200" b="0" dirty="0">
                <a:solidFill>
                  <a:srgbClr val="001B84"/>
                </a:solidFill>
                <a:ea typeface="ＭＳ Ｐゴシック" panose="020B0600070205080204" pitchFamily="34" charset="-128"/>
              </a:rPr>
              <a:t>Note – load factor for each reciprocating compressor is typically 50% which is high. For screw, normally only one and so 100%</a:t>
            </a:r>
          </a:p>
        </p:txBody>
      </p:sp>
    </p:spTree>
    <p:extLst>
      <p:ext uri="{BB962C8B-B14F-4D97-AF65-F5344CB8AC3E}">
        <p14:creationId xmlns:p14="http://schemas.microsoft.com/office/powerpoint/2010/main" val="1269504702"/>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A3ED4-DEFD-4F19-8A27-27C42A24CC83}"/>
              </a:ext>
            </a:extLst>
          </p:cNvPr>
          <p:cNvSpPr>
            <a:spLocks noGrp="1"/>
          </p:cNvSpPr>
          <p:nvPr>
            <p:ph type="title"/>
          </p:nvPr>
        </p:nvSpPr>
        <p:spPr>
          <a:xfrm>
            <a:off x="696000" y="-12762"/>
            <a:ext cx="6408112" cy="608251"/>
          </a:xfrm>
        </p:spPr>
        <p:txBody>
          <a:bodyPr/>
          <a:lstStyle/>
          <a:p>
            <a:pPr algn="l"/>
            <a:r>
              <a:rPr lang="en-GB" sz="2400" b="1" dirty="0"/>
              <a:t>Barnes Farm Biomethane Project</a:t>
            </a:r>
          </a:p>
        </p:txBody>
      </p:sp>
      <p:sp>
        <p:nvSpPr>
          <p:cNvPr id="8" name="TextBox 7">
            <a:extLst>
              <a:ext uri="{FF2B5EF4-FFF2-40B4-BE49-F238E27FC236}">
                <a16:creationId xmlns:a16="http://schemas.microsoft.com/office/drawing/2014/main" id="{3E141052-4F30-4FEA-9BD4-35F59D4662B2}"/>
              </a:ext>
            </a:extLst>
          </p:cNvPr>
          <p:cNvSpPr txBox="1"/>
          <p:nvPr/>
        </p:nvSpPr>
        <p:spPr>
          <a:xfrm>
            <a:off x="696000" y="2635102"/>
            <a:ext cx="5400000" cy="2123658"/>
          </a:xfrm>
          <a:prstGeom prst="rect">
            <a:avLst/>
          </a:prstGeom>
          <a:solidFill>
            <a:srgbClr val="CCECFF">
              <a:alpha val="10196"/>
            </a:srgbClr>
          </a:solidFill>
          <a:ln>
            <a:noFill/>
          </a:ln>
        </p:spPr>
        <p:txBody>
          <a:bodyPr wrap="square" rtlCol="0">
            <a:spAutoFit/>
          </a:bodyPr>
          <a:lstStyle/>
          <a:p>
            <a:r>
              <a:rPr lang="en-GB" sz="1200" b="1" dirty="0">
                <a:solidFill>
                  <a:srgbClr val="001B84"/>
                </a:solidFill>
                <a:latin typeface="+mn-lt"/>
              </a:rPr>
              <a:t>Project Scope: </a:t>
            </a:r>
          </a:p>
          <a:p>
            <a:endParaRPr lang="en-GB" sz="1200" b="1" dirty="0">
              <a:solidFill>
                <a:srgbClr val="001B84"/>
              </a:solidFill>
              <a:latin typeface="+mn-lt"/>
            </a:endParaRPr>
          </a:p>
          <a:p>
            <a:pPr marL="671513" lvl="1" indent="-214313">
              <a:buFont typeface="Arial" panose="020B0604020202020204" pitchFamily="34" charset="0"/>
              <a:buChar char="•"/>
            </a:pPr>
            <a:r>
              <a:rPr lang="en-GB" sz="1200" dirty="0">
                <a:solidFill>
                  <a:srgbClr val="001B84"/>
                </a:solidFill>
                <a:latin typeface="+mn-lt"/>
              </a:rPr>
              <a:t>Design and construction of a 70 bar steel biomethane injection LTS pipeline under Cadent Self Lay process </a:t>
            </a:r>
          </a:p>
          <a:p>
            <a:pPr marL="671513" lvl="1" indent="-214313">
              <a:buFont typeface="Arial" panose="020B0604020202020204" pitchFamily="34" charset="0"/>
              <a:buChar char="•"/>
            </a:pPr>
            <a:r>
              <a:rPr lang="en-GB" sz="1200" dirty="0">
                <a:solidFill>
                  <a:srgbClr val="001B84"/>
                </a:solidFill>
                <a:latin typeface="+mn-lt"/>
              </a:rPr>
              <a:t>Design and construction of the customer facilities including twin reciprocating compressors &amp; customer HP steel outlet, GEU, ROV and RTU</a:t>
            </a:r>
          </a:p>
          <a:p>
            <a:pPr marL="671513" lvl="1" indent="-214313">
              <a:buFont typeface="Arial" panose="020B0604020202020204" pitchFamily="34" charset="0"/>
              <a:buChar char="•"/>
            </a:pPr>
            <a:r>
              <a:rPr lang="en-GB" sz="1200" dirty="0">
                <a:solidFill>
                  <a:srgbClr val="001B84"/>
                </a:solidFill>
                <a:latin typeface="+mn-lt"/>
              </a:rPr>
              <a:t>Special crossing required under field drain</a:t>
            </a:r>
          </a:p>
          <a:p>
            <a:pPr marL="671513" lvl="1" indent="-214313">
              <a:buFont typeface="Arial" panose="020B0604020202020204" pitchFamily="34" charset="0"/>
              <a:buChar char="•"/>
            </a:pPr>
            <a:r>
              <a:rPr lang="en-GB" sz="1200" dirty="0">
                <a:solidFill>
                  <a:srgbClr val="001B84"/>
                </a:solidFill>
                <a:latin typeface="+mn-lt"/>
              </a:rPr>
              <a:t>G17 &amp; GL5 Mechanical. Civil, CP Detailed Design with Appraisal and Approval</a:t>
            </a:r>
          </a:p>
          <a:p>
            <a:pPr marL="214313" indent="-214313">
              <a:buFont typeface="Arial" panose="020B0604020202020204" pitchFamily="34" charset="0"/>
              <a:buChar char="•"/>
            </a:pPr>
            <a:endParaRPr lang="en-GB" sz="1200" dirty="0">
              <a:solidFill>
                <a:srgbClr val="001B84"/>
              </a:solidFill>
              <a:latin typeface="+mn-lt"/>
            </a:endParaRPr>
          </a:p>
        </p:txBody>
      </p:sp>
      <p:pic>
        <p:nvPicPr>
          <p:cNvPr id="6" name="Picture 5" descr="A picture containing outdoor, building, truck, house&#10;&#10;Description automatically generated">
            <a:extLst>
              <a:ext uri="{FF2B5EF4-FFF2-40B4-BE49-F238E27FC236}">
                <a16:creationId xmlns:a16="http://schemas.microsoft.com/office/drawing/2014/main" id="{1422C476-3E31-4783-93FE-05A0B7D1E56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8634"/>
          <a:stretch/>
        </p:blipFill>
        <p:spPr>
          <a:xfrm>
            <a:off x="9151463" y="4630438"/>
            <a:ext cx="2905605" cy="1490217"/>
          </a:xfrm>
          <a:prstGeom prst="rect">
            <a:avLst/>
          </a:prstGeom>
          <a:ln>
            <a:solidFill>
              <a:srgbClr val="001B84"/>
            </a:solidFill>
          </a:ln>
        </p:spPr>
      </p:pic>
      <p:graphicFrame>
        <p:nvGraphicFramePr>
          <p:cNvPr id="11" name="Table 3">
            <a:extLst>
              <a:ext uri="{FF2B5EF4-FFF2-40B4-BE49-F238E27FC236}">
                <a16:creationId xmlns:a16="http://schemas.microsoft.com/office/drawing/2014/main" id="{4AAE5BCB-954A-4867-97B3-0D561681F44E}"/>
              </a:ext>
            </a:extLst>
          </p:cNvPr>
          <p:cNvGraphicFramePr>
            <a:graphicFrameLocks noGrp="1"/>
          </p:cNvGraphicFramePr>
          <p:nvPr/>
        </p:nvGraphicFramePr>
        <p:xfrm>
          <a:off x="696000" y="592748"/>
          <a:ext cx="5400000" cy="1715931"/>
        </p:xfrm>
        <a:graphic>
          <a:graphicData uri="http://schemas.openxmlformats.org/drawingml/2006/table">
            <a:tbl>
              <a:tblPr firstRow="1" bandRow="1">
                <a:tableStyleId>{073A0DAA-6AF3-43AB-8588-CEC1D06C72B9}</a:tableStyleId>
              </a:tblPr>
              <a:tblGrid>
                <a:gridCol w="2447672">
                  <a:extLst>
                    <a:ext uri="{9D8B030D-6E8A-4147-A177-3AD203B41FA5}">
                      <a16:colId xmlns:a16="http://schemas.microsoft.com/office/drawing/2014/main" val="167702687"/>
                    </a:ext>
                  </a:extLst>
                </a:gridCol>
                <a:gridCol w="2952328">
                  <a:extLst>
                    <a:ext uri="{9D8B030D-6E8A-4147-A177-3AD203B41FA5}">
                      <a16:colId xmlns:a16="http://schemas.microsoft.com/office/drawing/2014/main" val="2467043959"/>
                    </a:ext>
                  </a:extLst>
                </a:gridCol>
              </a:tblGrid>
              <a:tr h="248680">
                <a:tc>
                  <a:txBody>
                    <a:bodyPr/>
                    <a:lstStyle/>
                    <a:p>
                      <a:r>
                        <a:rPr lang="en-GB" sz="1200" dirty="0">
                          <a:solidFill>
                            <a:srgbClr val="001B84"/>
                          </a:solidFill>
                        </a:rPr>
                        <a:t>Client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CCECFF">
                        <a:alpha val="40000"/>
                      </a:srgbClr>
                    </a:solidFill>
                  </a:tcPr>
                </a:tc>
                <a:tc>
                  <a:txBody>
                    <a:bodyPr/>
                    <a:lstStyle/>
                    <a:p>
                      <a:r>
                        <a:rPr lang="en-GB" sz="1200" dirty="0">
                          <a:solidFill>
                            <a:srgbClr val="001B84"/>
                          </a:solidFill>
                        </a:rPr>
                        <a:t>Air Liquide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CCECFF">
                        <a:alpha val="40000"/>
                      </a:srgbClr>
                    </a:solidFill>
                  </a:tcPr>
                </a:tc>
                <a:extLst>
                  <a:ext uri="{0D108BD9-81ED-4DB2-BD59-A6C34878D82A}">
                    <a16:rowId xmlns:a16="http://schemas.microsoft.com/office/drawing/2014/main" val="366072220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Gas Network Operator</a:t>
                      </a:r>
                    </a:p>
                  </a:txBody>
                  <a:tcPr>
                    <a:lnL w="12700" cap="flat" cmpd="sng" algn="ctr">
                      <a:solidFill>
                        <a:schemeClr val="tx1"/>
                      </a:solidFill>
                      <a:prstDash val="solid"/>
                      <a:round/>
                      <a:headEnd type="none" w="med" len="med"/>
                      <a:tailEnd type="none" w="med" len="med"/>
                    </a:lnL>
                    <a:solidFill>
                      <a:srgbClr val="CCECFF">
                        <a:alpha val="10196"/>
                      </a:srgbClr>
                    </a:solidFill>
                  </a:tcPr>
                </a:tc>
                <a:tc>
                  <a:txBody>
                    <a:bodyPr/>
                    <a:lstStyle/>
                    <a:p>
                      <a:r>
                        <a:rPr lang="en-GB" sz="1200" dirty="0"/>
                        <a:t>Cadent Gas</a:t>
                      </a:r>
                    </a:p>
                  </a:txBody>
                  <a:tcPr>
                    <a:lnR w="12700" cap="flat" cmpd="sng" algn="ctr">
                      <a:solidFill>
                        <a:schemeClr val="tx1"/>
                      </a:solidFill>
                      <a:prstDash val="solid"/>
                      <a:round/>
                      <a:headEnd type="none" w="med" len="med"/>
                      <a:tailEnd type="none" w="med" len="med"/>
                    </a:lnR>
                    <a:solidFill>
                      <a:srgbClr val="CCECFF">
                        <a:alpha val="10196"/>
                      </a:srgbClr>
                    </a:solidFill>
                  </a:tcPr>
                </a:tc>
                <a:extLst>
                  <a:ext uri="{0D108BD9-81ED-4DB2-BD59-A6C34878D82A}">
                    <a16:rowId xmlns:a16="http://schemas.microsoft.com/office/drawing/2014/main" val="4080837083"/>
                  </a:ext>
                </a:extLst>
              </a:tr>
              <a:tr h="344331">
                <a:tc>
                  <a:txBody>
                    <a:bodyPr/>
                    <a:lstStyle/>
                    <a:p>
                      <a:r>
                        <a:rPr lang="en-GB" sz="1200" b="1" dirty="0"/>
                        <a:t>Location</a:t>
                      </a:r>
                    </a:p>
                  </a:txBody>
                  <a:tcPr>
                    <a:lnL w="12700" cap="flat" cmpd="sng" algn="ctr">
                      <a:solidFill>
                        <a:schemeClr val="tx1"/>
                      </a:solidFill>
                      <a:prstDash val="solid"/>
                      <a:round/>
                      <a:headEnd type="none" w="med" len="med"/>
                      <a:tailEnd type="none" w="med" len="med"/>
                    </a:lnL>
                    <a:solidFill>
                      <a:srgbClr val="CCECFF">
                        <a:alpha val="10196"/>
                      </a:srgbClr>
                    </a:solidFill>
                  </a:tcPr>
                </a:tc>
                <a:tc>
                  <a:txBody>
                    <a:bodyPr/>
                    <a:lstStyle/>
                    <a:p>
                      <a:r>
                        <a:rPr lang="en-GB" sz="1200" dirty="0"/>
                        <a:t>Barnes Farm, Rowton, Telford, Shropshire</a:t>
                      </a:r>
                    </a:p>
                  </a:txBody>
                  <a:tcPr>
                    <a:lnR w="12700" cap="flat" cmpd="sng" algn="ctr">
                      <a:solidFill>
                        <a:schemeClr val="tx1"/>
                      </a:solidFill>
                      <a:prstDash val="solid"/>
                      <a:round/>
                      <a:headEnd type="none" w="med" len="med"/>
                      <a:tailEnd type="none" w="med" len="med"/>
                    </a:lnR>
                    <a:solidFill>
                      <a:srgbClr val="CCECFF">
                        <a:alpha val="10196"/>
                      </a:srgbClr>
                    </a:solidFill>
                  </a:tcPr>
                </a:tc>
                <a:extLst>
                  <a:ext uri="{0D108BD9-81ED-4DB2-BD59-A6C34878D82A}">
                    <a16:rowId xmlns:a16="http://schemas.microsoft.com/office/drawing/2014/main" val="1468697136"/>
                  </a:ext>
                </a:extLst>
              </a:tr>
              <a:tr h="133973">
                <a:tc>
                  <a:txBody>
                    <a:bodyPr/>
                    <a:lstStyle/>
                    <a:p>
                      <a:r>
                        <a:rPr lang="en-GB" sz="1200" b="1" dirty="0"/>
                        <a:t>Type of Project</a:t>
                      </a:r>
                    </a:p>
                  </a:txBody>
                  <a:tcPr>
                    <a:lnL w="12700" cap="flat" cmpd="sng" algn="ctr">
                      <a:solidFill>
                        <a:schemeClr val="tx1"/>
                      </a:solidFill>
                      <a:prstDash val="solid"/>
                      <a:round/>
                      <a:headEnd type="none" w="med" len="med"/>
                      <a:tailEnd type="none" w="med" len="med"/>
                    </a:lnL>
                    <a:solidFill>
                      <a:srgbClr val="CCECFF">
                        <a:alpha val="10196"/>
                      </a:srgbClr>
                    </a:solidFill>
                  </a:tcPr>
                </a:tc>
                <a:tc>
                  <a:txBody>
                    <a:bodyPr/>
                    <a:lstStyle/>
                    <a:p>
                      <a:r>
                        <a:rPr lang="en-GB" sz="1200" dirty="0"/>
                        <a:t>Biomethane</a:t>
                      </a:r>
                    </a:p>
                  </a:txBody>
                  <a:tcPr>
                    <a:lnR w="12700" cap="flat" cmpd="sng" algn="ctr">
                      <a:solidFill>
                        <a:schemeClr val="tx1"/>
                      </a:solidFill>
                      <a:prstDash val="solid"/>
                      <a:round/>
                      <a:headEnd type="none" w="med" len="med"/>
                      <a:tailEnd type="none" w="med" len="med"/>
                    </a:lnR>
                    <a:solidFill>
                      <a:srgbClr val="CCECFF">
                        <a:alpha val="10196"/>
                      </a:srgbClr>
                    </a:solidFill>
                  </a:tcPr>
                </a:tc>
                <a:extLst>
                  <a:ext uri="{0D108BD9-81ED-4DB2-BD59-A6C34878D82A}">
                    <a16:rowId xmlns:a16="http://schemas.microsoft.com/office/drawing/2014/main" val="3603191632"/>
                  </a:ext>
                </a:extLst>
              </a:tr>
              <a:tr h="248680">
                <a:tc>
                  <a:txBody>
                    <a:bodyPr/>
                    <a:lstStyle/>
                    <a:p>
                      <a:r>
                        <a:rPr lang="en-GB" sz="1200" b="1" dirty="0"/>
                        <a:t>Local or Remote Compressor</a:t>
                      </a:r>
                    </a:p>
                  </a:txBody>
                  <a:tcPr>
                    <a:lnL w="12700" cap="flat" cmpd="sng" algn="ctr">
                      <a:solidFill>
                        <a:schemeClr val="tx1"/>
                      </a:solidFill>
                      <a:prstDash val="solid"/>
                      <a:round/>
                      <a:headEnd type="none" w="med" len="med"/>
                      <a:tailEnd type="none" w="med" len="med"/>
                    </a:lnL>
                    <a:solidFill>
                      <a:srgbClr val="CCECFF">
                        <a:alpha val="10196"/>
                      </a:srgbClr>
                    </a:solidFill>
                  </a:tcPr>
                </a:tc>
                <a:tc>
                  <a:txBody>
                    <a:bodyPr/>
                    <a:lstStyle/>
                    <a:p>
                      <a:r>
                        <a:rPr lang="en-GB" sz="1200" dirty="0"/>
                        <a:t>Local</a:t>
                      </a:r>
                    </a:p>
                  </a:txBody>
                  <a:tcPr>
                    <a:lnR w="12700" cap="flat" cmpd="sng" algn="ctr">
                      <a:solidFill>
                        <a:schemeClr val="tx1"/>
                      </a:solidFill>
                      <a:prstDash val="solid"/>
                      <a:round/>
                      <a:headEnd type="none" w="med" len="med"/>
                      <a:tailEnd type="none" w="med" len="med"/>
                    </a:lnR>
                    <a:solidFill>
                      <a:srgbClr val="CCECFF">
                        <a:alpha val="10196"/>
                      </a:srgbClr>
                    </a:solidFill>
                  </a:tcPr>
                </a:tc>
                <a:extLst>
                  <a:ext uri="{0D108BD9-81ED-4DB2-BD59-A6C34878D82A}">
                    <a16:rowId xmlns:a16="http://schemas.microsoft.com/office/drawing/2014/main" val="781345154"/>
                  </a:ext>
                </a:extLst>
              </a:tr>
              <a:tr h="248680">
                <a:tc>
                  <a:txBody>
                    <a:bodyPr/>
                    <a:lstStyle/>
                    <a:p>
                      <a:r>
                        <a:rPr lang="en-GB" sz="1200" b="1" dirty="0"/>
                        <a:t>Entry/Exit</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CECFF">
                        <a:alpha val="10196"/>
                      </a:srgbClr>
                    </a:solidFill>
                  </a:tcPr>
                </a:tc>
                <a:tc>
                  <a:txBody>
                    <a:bodyPr/>
                    <a:lstStyle/>
                    <a:p>
                      <a:r>
                        <a:rPr lang="en-GB" sz="1200" dirty="0"/>
                        <a:t>Entry</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CECFF">
                        <a:alpha val="10196"/>
                      </a:srgbClr>
                    </a:solidFill>
                  </a:tcPr>
                </a:tc>
                <a:extLst>
                  <a:ext uri="{0D108BD9-81ED-4DB2-BD59-A6C34878D82A}">
                    <a16:rowId xmlns:a16="http://schemas.microsoft.com/office/drawing/2014/main" val="3201353722"/>
                  </a:ext>
                </a:extLst>
              </a:tr>
            </a:tbl>
          </a:graphicData>
        </a:graphic>
      </p:graphicFrame>
      <p:pic>
        <p:nvPicPr>
          <p:cNvPr id="9" name="Picture 8" descr="A picture containing grass, outdoor, sky, nature&#10;&#10;Description automatically generated">
            <a:extLst>
              <a:ext uri="{FF2B5EF4-FFF2-40B4-BE49-F238E27FC236}">
                <a16:creationId xmlns:a16="http://schemas.microsoft.com/office/drawing/2014/main" id="{0216EDF2-C009-4EA5-AF47-A0A90263CC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1077" y="4390840"/>
            <a:ext cx="2627614" cy="1969415"/>
          </a:xfrm>
          <a:prstGeom prst="rect">
            <a:avLst/>
          </a:prstGeom>
          <a:ln>
            <a:solidFill>
              <a:srgbClr val="001B84"/>
            </a:solidFill>
          </a:ln>
        </p:spPr>
      </p:pic>
      <p:graphicFrame>
        <p:nvGraphicFramePr>
          <p:cNvPr id="10" name="Table 3">
            <a:extLst>
              <a:ext uri="{FF2B5EF4-FFF2-40B4-BE49-F238E27FC236}">
                <a16:creationId xmlns:a16="http://schemas.microsoft.com/office/drawing/2014/main" id="{DD23B2F5-6D7A-4339-B5DB-9EDB5AB8D2E7}"/>
              </a:ext>
            </a:extLst>
          </p:cNvPr>
          <p:cNvGraphicFramePr>
            <a:graphicFrameLocks noGrp="1"/>
          </p:cNvGraphicFramePr>
          <p:nvPr/>
        </p:nvGraphicFramePr>
        <p:xfrm>
          <a:off x="696000" y="4787310"/>
          <a:ext cx="5400000" cy="1737360"/>
        </p:xfrm>
        <a:graphic>
          <a:graphicData uri="http://schemas.openxmlformats.org/drawingml/2006/table">
            <a:tbl>
              <a:tblPr firstRow="1" bandRow="1">
                <a:tableStyleId>{073A0DAA-6AF3-43AB-8588-CEC1D06C72B9}</a:tableStyleId>
              </a:tblPr>
              <a:tblGrid>
                <a:gridCol w="2591688">
                  <a:extLst>
                    <a:ext uri="{9D8B030D-6E8A-4147-A177-3AD203B41FA5}">
                      <a16:colId xmlns:a16="http://schemas.microsoft.com/office/drawing/2014/main" val="167702687"/>
                    </a:ext>
                  </a:extLst>
                </a:gridCol>
                <a:gridCol w="2808312">
                  <a:extLst>
                    <a:ext uri="{9D8B030D-6E8A-4147-A177-3AD203B41FA5}">
                      <a16:colId xmlns:a16="http://schemas.microsoft.com/office/drawing/2014/main" val="2467043959"/>
                    </a:ext>
                  </a:extLst>
                </a:gridCol>
              </a:tblGrid>
              <a:tr h="0">
                <a:tc>
                  <a:txBody>
                    <a:bodyPr/>
                    <a:lstStyle/>
                    <a:p>
                      <a:pPr marL="0" algn="l" defTabSz="914400" rtl="0" eaLnBrk="1" latinLnBrk="0" hangingPunct="1"/>
                      <a:r>
                        <a:rPr lang="en-GB" sz="1200" b="1" kern="1200" dirty="0">
                          <a:solidFill>
                            <a:schemeClr val="dk1"/>
                          </a:solidFill>
                          <a:latin typeface="+mn-lt"/>
                          <a:ea typeface="+mn-ea"/>
                          <a:cs typeface="+mn-cs"/>
                        </a:rPr>
                        <a:t>Pipeline Length, Material and Diameter</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CCECFF">
                        <a:alpha val="10196"/>
                      </a:srgbClr>
                    </a:solidFill>
                  </a:tcPr>
                </a:tc>
                <a:tc>
                  <a:txBody>
                    <a:bodyPr/>
                    <a:lstStyle/>
                    <a:p>
                      <a:pPr marL="0" algn="l" defTabSz="914400" rtl="0" eaLnBrk="1" latinLnBrk="0" hangingPunct="1"/>
                      <a:r>
                        <a:rPr lang="en-GB" sz="1200" b="0" kern="1200" dirty="0">
                          <a:solidFill>
                            <a:schemeClr val="dk1"/>
                          </a:solidFill>
                          <a:latin typeface="+mn-lt"/>
                          <a:ea typeface="+mn-ea"/>
                          <a:cs typeface="+mn-cs"/>
                        </a:rPr>
                        <a:t>600m 100NB/50NB steel LTS adopted pipeline, 40m 50NB steel HP compressor outlet</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CCECFF">
                        <a:alpha val="10196"/>
                      </a:srgbClr>
                    </a:solidFill>
                  </a:tcPr>
                </a:tc>
                <a:extLst>
                  <a:ext uri="{0D108BD9-81ED-4DB2-BD59-A6C34878D82A}">
                    <a16:rowId xmlns:a16="http://schemas.microsoft.com/office/drawing/2014/main" val="4080837083"/>
                  </a:ext>
                </a:extLst>
              </a:tr>
              <a:tr h="228131">
                <a:tc>
                  <a:txBody>
                    <a:bodyPr/>
                    <a:lstStyle/>
                    <a:p>
                      <a:r>
                        <a:rPr lang="en-GB" sz="1200" b="1" dirty="0"/>
                        <a:t>Maximum Operating Pressure (MOP) </a:t>
                      </a:r>
                    </a:p>
                  </a:txBody>
                  <a:tcPr>
                    <a:lnL w="12700" cap="flat" cmpd="sng" algn="ctr">
                      <a:solidFill>
                        <a:schemeClr val="tx1"/>
                      </a:solidFill>
                      <a:prstDash val="solid"/>
                      <a:round/>
                      <a:headEnd type="none" w="med" len="med"/>
                      <a:tailEnd type="none" w="med" len="med"/>
                    </a:lnL>
                    <a:solidFill>
                      <a:srgbClr val="CCECFF">
                        <a:alpha val="10196"/>
                      </a:srgbClr>
                    </a:solidFill>
                  </a:tcPr>
                </a:tc>
                <a:tc>
                  <a:txBody>
                    <a:bodyPr/>
                    <a:lstStyle/>
                    <a:p>
                      <a:r>
                        <a:rPr lang="en-GB" sz="1200" dirty="0"/>
                        <a:t>70 barg </a:t>
                      </a:r>
                    </a:p>
                  </a:txBody>
                  <a:tcPr>
                    <a:lnR w="12700" cap="flat" cmpd="sng" algn="ctr">
                      <a:solidFill>
                        <a:schemeClr val="tx1"/>
                      </a:solidFill>
                      <a:prstDash val="solid"/>
                      <a:round/>
                      <a:headEnd type="none" w="med" len="med"/>
                      <a:tailEnd type="none" w="med" len="med"/>
                    </a:lnR>
                    <a:solidFill>
                      <a:srgbClr val="CCECFF">
                        <a:alpha val="10196"/>
                      </a:srgbClr>
                    </a:solidFill>
                  </a:tcPr>
                </a:tc>
                <a:extLst>
                  <a:ext uri="{0D108BD9-81ED-4DB2-BD59-A6C34878D82A}">
                    <a16:rowId xmlns:a16="http://schemas.microsoft.com/office/drawing/2014/main" val="2710107744"/>
                  </a:ext>
                </a:extLst>
              </a:tr>
              <a:tr h="0">
                <a:tc>
                  <a:txBody>
                    <a:bodyPr/>
                    <a:lstStyle/>
                    <a:p>
                      <a:r>
                        <a:rPr lang="en-GB" sz="1200" b="1" dirty="0"/>
                        <a:t>Maximum  Flowrate/LTS Diameter</a:t>
                      </a:r>
                    </a:p>
                  </a:txBody>
                  <a:tcPr>
                    <a:lnL w="12700" cap="flat" cmpd="sng" algn="ctr">
                      <a:solidFill>
                        <a:schemeClr val="tx1"/>
                      </a:solidFill>
                      <a:prstDash val="solid"/>
                      <a:round/>
                      <a:headEnd type="none" w="med" len="med"/>
                      <a:tailEnd type="none" w="med" len="med"/>
                    </a:lnL>
                    <a:solidFill>
                      <a:srgbClr val="CCECFF">
                        <a:alpha val="10196"/>
                      </a:srgbClr>
                    </a:solidFill>
                  </a:tcPr>
                </a:tc>
                <a:tc>
                  <a:txBody>
                    <a:bodyPr/>
                    <a:lstStyle/>
                    <a:p>
                      <a:r>
                        <a:rPr lang="en-GB" sz="1200" dirty="0">
                          <a:solidFill>
                            <a:srgbClr val="001B84"/>
                          </a:solidFill>
                          <a:latin typeface="+mn-lt"/>
                        </a:rPr>
                        <a:t>950 scmh/600NB</a:t>
                      </a:r>
                    </a:p>
                  </a:txBody>
                  <a:tcPr>
                    <a:lnR w="12700" cap="flat" cmpd="sng" algn="ctr">
                      <a:solidFill>
                        <a:schemeClr val="tx1"/>
                      </a:solidFill>
                      <a:prstDash val="solid"/>
                      <a:round/>
                      <a:headEnd type="none" w="med" len="med"/>
                      <a:tailEnd type="none" w="med" len="med"/>
                    </a:lnR>
                    <a:solidFill>
                      <a:srgbClr val="CCECFF">
                        <a:alpha val="10196"/>
                      </a:srgbClr>
                    </a:solidFill>
                  </a:tcPr>
                </a:tc>
                <a:extLst>
                  <a:ext uri="{0D108BD9-81ED-4DB2-BD59-A6C34878D82A}">
                    <a16:rowId xmlns:a16="http://schemas.microsoft.com/office/drawing/2014/main" val="466349824"/>
                  </a:ext>
                </a:extLst>
              </a:tr>
              <a:tr h="0">
                <a:tc>
                  <a:txBody>
                    <a:bodyPr/>
                    <a:lstStyle/>
                    <a:p>
                      <a:r>
                        <a:rPr lang="en-GB" sz="1200" b="1" dirty="0"/>
                        <a:t>Compressor Type </a:t>
                      </a:r>
                    </a:p>
                  </a:txBody>
                  <a:tcPr>
                    <a:lnL w="12700" cap="flat" cmpd="sng" algn="ctr">
                      <a:solidFill>
                        <a:schemeClr val="tx1"/>
                      </a:solidFill>
                      <a:prstDash val="solid"/>
                      <a:round/>
                      <a:headEnd type="none" w="med" len="med"/>
                      <a:tailEnd type="none" w="med" len="med"/>
                    </a:lnL>
                    <a:solidFill>
                      <a:srgbClr val="CCECFF">
                        <a:alpha val="10196"/>
                      </a:srgbClr>
                    </a:solidFill>
                  </a:tcPr>
                </a:tc>
                <a:tc>
                  <a:txBody>
                    <a:bodyPr/>
                    <a:lstStyle/>
                    <a:p>
                      <a:r>
                        <a:rPr lang="en-GB" sz="1200" dirty="0">
                          <a:solidFill>
                            <a:srgbClr val="001B84"/>
                          </a:solidFill>
                          <a:latin typeface="+mn-lt"/>
                        </a:rPr>
                        <a:t>SAFE reciprocating compressors</a:t>
                      </a:r>
                    </a:p>
                  </a:txBody>
                  <a:tcPr>
                    <a:lnR w="12700" cap="flat" cmpd="sng" algn="ctr">
                      <a:solidFill>
                        <a:schemeClr val="tx1"/>
                      </a:solidFill>
                      <a:prstDash val="solid"/>
                      <a:round/>
                      <a:headEnd type="none" w="med" len="med"/>
                      <a:tailEnd type="none" w="med" len="med"/>
                    </a:lnR>
                    <a:solidFill>
                      <a:srgbClr val="CCECFF">
                        <a:alpha val="10196"/>
                      </a:srgbClr>
                    </a:solidFill>
                  </a:tcPr>
                </a:tc>
                <a:extLst>
                  <a:ext uri="{0D108BD9-81ED-4DB2-BD59-A6C34878D82A}">
                    <a16:rowId xmlns:a16="http://schemas.microsoft.com/office/drawing/2014/main" val="1468697136"/>
                  </a:ext>
                </a:extLst>
              </a:tr>
              <a:tr h="213471">
                <a:tc>
                  <a:txBody>
                    <a:bodyPr/>
                    <a:lstStyle/>
                    <a:p>
                      <a:r>
                        <a:rPr lang="en-GB" sz="1200" b="1" dirty="0"/>
                        <a:t>Completion Date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CECFF">
                        <a:alpha val="10196"/>
                      </a:srgbClr>
                    </a:solidFill>
                  </a:tcPr>
                </a:tc>
                <a:tc>
                  <a:txBody>
                    <a:bodyPr/>
                    <a:lstStyle/>
                    <a:p>
                      <a:r>
                        <a:rPr lang="en-GB" sz="1200" dirty="0"/>
                        <a:t>December 2019</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CECFF">
                        <a:alpha val="10196"/>
                      </a:srgbClr>
                    </a:solidFill>
                  </a:tcPr>
                </a:tc>
                <a:extLst>
                  <a:ext uri="{0D108BD9-81ED-4DB2-BD59-A6C34878D82A}">
                    <a16:rowId xmlns:a16="http://schemas.microsoft.com/office/drawing/2014/main" val="3603191632"/>
                  </a:ext>
                </a:extLst>
              </a:tr>
            </a:tbl>
          </a:graphicData>
        </a:graphic>
      </p:graphicFrame>
      <p:pic>
        <p:nvPicPr>
          <p:cNvPr id="12" name="Picture 11">
            <a:extLst>
              <a:ext uri="{FF2B5EF4-FFF2-40B4-BE49-F238E27FC236}">
                <a16:creationId xmlns:a16="http://schemas.microsoft.com/office/drawing/2014/main" id="{2DEC423B-AC27-4C79-BE58-D2F2D63F2D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92253" y="547003"/>
            <a:ext cx="4318419" cy="3238814"/>
          </a:xfrm>
          <a:prstGeom prst="rect">
            <a:avLst/>
          </a:prstGeom>
          <a:ln>
            <a:solidFill>
              <a:srgbClr val="001B84"/>
            </a:solidFill>
          </a:ln>
        </p:spPr>
      </p:pic>
    </p:spTree>
    <p:extLst>
      <p:ext uri="{BB962C8B-B14F-4D97-AF65-F5344CB8AC3E}">
        <p14:creationId xmlns:p14="http://schemas.microsoft.com/office/powerpoint/2010/main" val="1037506843"/>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96328817-4922-4E54-8C43-CD1D6FA36E67}"/>
              </a:ext>
            </a:extLst>
          </p:cNvPr>
          <p:cNvSpPr>
            <a:spLocks noGrp="1"/>
          </p:cNvSpPr>
          <p:nvPr>
            <p:ph type="title"/>
          </p:nvPr>
        </p:nvSpPr>
        <p:spPr>
          <a:xfrm>
            <a:off x="551384" y="2420888"/>
            <a:ext cx="11233248" cy="914400"/>
          </a:xfrm>
        </p:spPr>
        <p:txBody>
          <a:bodyPr/>
          <a:lstStyle/>
          <a:p>
            <a:pPr>
              <a:defRPr/>
            </a:pPr>
            <a:r>
              <a:rPr lang="en-GB" altLang="en-US" sz="2400" dirty="0">
                <a:solidFill>
                  <a:srgbClr val="001B84"/>
                </a:solidFill>
                <a:ea typeface="ＭＳ Ｐゴシック" panose="020B0600070205080204" pitchFamily="34" charset="-128"/>
              </a:rPr>
              <a:t>Background Briefing d)</a:t>
            </a:r>
            <a:br>
              <a:rPr lang="en-GB" altLang="en-US" sz="2400" dirty="0">
                <a:solidFill>
                  <a:srgbClr val="001B84"/>
                </a:solidFill>
                <a:ea typeface="ＭＳ Ｐゴシック" panose="020B0600070205080204" pitchFamily="34" charset="-128"/>
              </a:rPr>
            </a:br>
            <a:br>
              <a:rPr lang="en-GB" altLang="en-US" sz="2400" dirty="0">
                <a:solidFill>
                  <a:srgbClr val="001B84"/>
                </a:solidFill>
                <a:ea typeface="ＭＳ Ｐゴシック" panose="020B0600070205080204" pitchFamily="34" charset="-128"/>
              </a:rPr>
            </a:br>
            <a:r>
              <a:rPr lang="en-GB" altLang="en-US" sz="2400" dirty="0">
                <a:solidFill>
                  <a:srgbClr val="001B84"/>
                </a:solidFill>
                <a:ea typeface="ＭＳ Ｐゴシック" panose="020B0600070205080204" pitchFamily="34" charset="-128"/>
              </a:rPr>
              <a:t>LTS –Private 6.9 bar pipeline to LTS (19 – 42 bar)/NTS</a:t>
            </a:r>
            <a:br>
              <a:rPr lang="en-GB" altLang="en-US" sz="2400" i="1" dirty="0">
                <a:solidFill>
                  <a:srgbClr val="001B84"/>
                </a:solidFill>
                <a:ea typeface="ＭＳ Ｐゴシック" panose="020B0600070205080204" pitchFamily="34" charset="-128"/>
              </a:rPr>
            </a:br>
            <a:br>
              <a:rPr lang="en-GB" altLang="en-US" sz="2400" i="1" dirty="0">
                <a:solidFill>
                  <a:srgbClr val="001B84"/>
                </a:solidFill>
                <a:ea typeface="ＭＳ Ｐゴシック" panose="020B0600070205080204" pitchFamily="34" charset="-128"/>
              </a:rPr>
            </a:br>
            <a:br>
              <a:rPr lang="en-GB" altLang="en-US" i="1" dirty="0">
                <a:solidFill>
                  <a:srgbClr val="001B84"/>
                </a:solidFill>
                <a:ea typeface="ＭＳ Ｐゴシック" panose="020B0600070205080204" pitchFamily="34" charset="-128"/>
              </a:rPr>
            </a:br>
            <a:br>
              <a:rPr lang="en-GB" altLang="en-US" i="1" dirty="0">
                <a:solidFill>
                  <a:srgbClr val="001B84"/>
                </a:solidFill>
                <a:ea typeface="ＭＳ Ｐゴシック" panose="020B0600070205080204" pitchFamily="34" charset="-128"/>
              </a:rPr>
            </a:br>
            <a:r>
              <a:rPr lang="en-GB" altLang="en-US" sz="1200" b="0" i="1" dirty="0">
                <a:solidFill>
                  <a:srgbClr val="001B84"/>
                </a:solidFill>
                <a:ea typeface="ＭＳ Ｐゴシック" panose="020B0600070205080204" pitchFamily="34" charset="-128"/>
              </a:rPr>
              <a:t>Cadent projects (Cadent allow self-lay of LTS connection which is critical for these projects)</a:t>
            </a:r>
            <a:br>
              <a:rPr lang="en-GB" altLang="en-US" sz="1200" b="0" i="1" dirty="0">
                <a:solidFill>
                  <a:srgbClr val="001B84"/>
                </a:solidFill>
                <a:ea typeface="ＭＳ Ｐゴシック" panose="020B0600070205080204" pitchFamily="34" charset="-128"/>
              </a:rPr>
            </a:br>
            <a:br>
              <a:rPr lang="en-GB" altLang="en-US" sz="1200" b="0" i="1" dirty="0">
                <a:solidFill>
                  <a:srgbClr val="001B84"/>
                </a:solidFill>
                <a:ea typeface="ＭＳ Ｐゴシック" panose="020B0600070205080204" pitchFamily="34" charset="-128"/>
              </a:rPr>
            </a:br>
            <a:r>
              <a:rPr lang="en-GB" altLang="en-US" sz="1200" b="0" i="1" dirty="0">
                <a:solidFill>
                  <a:srgbClr val="001B84"/>
                </a:solidFill>
                <a:ea typeface="ＭＳ Ｐゴシック" panose="020B0600070205080204" pitchFamily="34" charset="-128"/>
              </a:rPr>
              <a:t>The propane is added at 6.9 bar and so there are no issues with compressor/BUU/GEU issues that happen at sites with Direct Compression</a:t>
            </a:r>
            <a:br>
              <a:rPr lang="en-GB" altLang="en-US" sz="1200" b="0" i="1" dirty="0">
                <a:solidFill>
                  <a:srgbClr val="001B84"/>
                </a:solidFill>
                <a:ea typeface="ＭＳ Ｐゴシック" panose="020B0600070205080204" pitchFamily="34" charset="-128"/>
              </a:rPr>
            </a:br>
            <a:br>
              <a:rPr lang="en-GB" altLang="en-US" sz="1200" b="0" i="1" dirty="0">
                <a:solidFill>
                  <a:srgbClr val="001B84"/>
                </a:solidFill>
                <a:ea typeface="ＭＳ Ｐゴシック" panose="020B0600070205080204" pitchFamily="34" charset="-128"/>
              </a:rPr>
            </a:br>
            <a:r>
              <a:rPr lang="en-GB" altLang="en-US" sz="1200" b="0" i="1" dirty="0">
                <a:solidFill>
                  <a:srgbClr val="001B84"/>
                </a:solidFill>
                <a:ea typeface="ＭＳ Ｐゴシック" panose="020B0600070205080204" pitchFamily="34" charset="-128"/>
              </a:rPr>
              <a:t>Following shows typical LTS and NTS projects</a:t>
            </a:r>
            <a:br>
              <a:rPr lang="en-GB" altLang="en-US" sz="2700" b="0" dirty="0">
                <a:solidFill>
                  <a:srgbClr val="001B84"/>
                </a:solidFill>
                <a:ea typeface="ＭＳ Ｐゴシック" panose="020B0600070205080204" pitchFamily="34" charset="-128"/>
              </a:rPr>
            </a:br>
            <a:endParaRPr lang="en-GB" altLang="en-US" sz="1800" b="0" i="1" dirty="0">
              <a:solidFill>
                <a:srgbClr val="001B84"/>
              </a:solidFill>
              <a:ea typeface="ＭＳ Ｐゴシック" panose="020B0600070205080204" pitchFamily="34" charset="-128"/>
            </a:endParaRPr>
          </a:p>
        </p:txBody>
      </p:sp>
    </p:spTree>
    <p:extLst>
      <p:ext uri="{BB962C8B-B14F-4D97-AF65-F5344CB8AC3E}">
        <p14:creationId xmlns:p14="http://schemas.microsoft.com/office/powerpoint/2010/main" val="1319406676"/>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A3ED4-DEFD-4F19-8A27-27C42A24CC83}"/>
              </a:ext>
            </a:extLst>
          </p:cNvPr>
          <p:cNvSpPr>
            <a:spLocks noGrp="1"/>
          </p:cNvSpPr>
          <p:nvPr>
            <p:ph type="title"/>
          </p:nvPr>
        </p:nvSpPr>
        <p:spPr>
          <a:xfrm>
            <a:off x="696000" y="209"/>
            <a:ext cx="6120080" cy="646160"/>
          </a:xfrm>
        </p:spPr>
        <p:txBody>
          <a:bodyPr/>
          <a:lstStyle/>
          <a:p>
            <a:pPr algn="l"/>
            <a:r>
              <a:rPr lang="en-GB" sz="2400" b="1" dirty="0" err="1"/>
              <a:t>Methwold</a:t>
            </a:r>
            <a:r>
              <a:rPr lang="en-GB" sz="2400" b="1" dirty="0"/>
              <a:t> Biomethane Project</a:t>
            </a:r>
          </a:p>
        </p:txBody>
      </p:sp>
      <p:pic>
        <p:nvPicPr>
          <p:cNvPr id="5" name="C38EB797-9BF8-4B4D-868B-22BA913939CE" descr="C38EB797-9BF8-4B4D-868B-22BA913939CE">
            <a:extLst>
              <a:ext uri="{FF2B5EF4-FFF2-40B4-BE49-F238E27FC236}">
                <a16:creationId xmlns:a16="http://schemas.microsoft.com/office/drawing/2014/main" id="{AABFB546-8B3C-441D-9EEB-C5B128F962CE}"/>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1975" b="8579"/>
          <a:stretch/>
        </p:blipFill>
        <p:spPr bwMode="auto">
          <a:xfrm>
            <a:off x="7337149" y="4077072"/>
            <a:ext cx="3774825" cy="2423447"/>
          </a:xfrm>
          <a:prstGeom prst="rect">
            <a:avLst/>
          </a:prstGeom>
          <a:noFill/>
          <a:ln w="9525">
            <a:solidFill>
              <a:srgbClr val="001B84"/>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D7D0EE9D-531F-440F-8077-2E17D80602DE}"/>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7350545" y="143692"/>
            <a:ext cx="3777981" cy="3813560"/>
          </a:xfrm>
          <a:prstGeom prst="rect">
            <a:avLst/>
          </a:prstGeom>
          <a:ln>
            <a:solidFill>
              <a:srgbClr val="001B84"/>
            </a:solidFill>
          </a:ln>
        </p:spPr>
      </p:pic>
      <p:graphicFrame>
        <p:nvGraphicFramePr>
          <p:cNvPr id="11" name="Table 3">
            <a:extLst>
              <a:ext uri="{FF2B5EF4-FFF2-40B4-BE49-F238E27FC236}">
                <a16:creationId xmlns:a16="http://schemas.microsoft.com/office/drawing/2014/main" id="{62275558-EABC-488F-95A2-2F36F753CAB4}"/>
              </a:ext>
            </a:extLst>
          </p:cNvPr>
          <p:cNvGraphicFramePr>
            <a:graphicFrameLocks noGrp="1"/>
          </p:cNvGraphicFramePr>
          <p:nvPr/>
        </p:nvGraphicFramePr>
        <p:xfrm>
          <a:off x="700689" y="646369"/>
          <a:ext cx="5400000" cy="6037423"/>
        </p:xfrm>
        <a:graphic>
          <a:graphicData uri="http://schemas.openxmlformats.org/drawingml/2006/table">
            <a:tbl>
              <a:tblPr firstRow="1" bandRow="1">
                <a:tableStyleId>{073A0DAA-6AF3-43AB-8588-CEC1D06C72B9}</a:tableStyleId>
              </a:tblPr>
              <a:tblGrid>
                <a:gridCol w="2447672">
                  <a:extLst>
                    <a:ext uri="{9D8B030D-6E8A-4147-A177-3AD203B41FA5}">
                      <a16:colId xmlns:a16="http://schemas.microsoft.com/office/drawing/2014/main" val="167702687"/>
                    </a:ext>
                  </a:extLst>
                </a:gridCol>
                <a:gridCol w="2952328">
                  <a:extLst>
                    <a:ext uri="{9D8B030D-6E8A-4147-A177-3AD203B41FA5}">
                      <a16:colId xmlns:a16="http://schemas.microsoft.com/office/drawing/2014/main" val="2467043959"/>
                    </a:ext>
                  </a:extLst>
                </a:gridCol>
              </a:tblGrid>
              <a:tr h="248680">
                <a:tc>
                  <a:txBody>
                    <a:bodyPr/>
                    <a:lstStyle/>
                    <a:p>
                      <a:r>
                        <a:rPr lang="en-GB" sz="1200" dirty="0">
                          <a:solidFill>
                            <a:srgbClr val="001B84"/>
                          </a:solidFill>
                        </a:rPr>
                        <a:t>Client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CCECFF">
                        <a:alpha val="40000"/>
                      </a:srgbClr>
                    </a:solidFill>
                  </a:tcPr>
                </a:tc>
                <a:tc>
                  <a:txBody>
                    <a:bodyPr/>
                    <a:lstStyle/>
                    <a:p>
                      <a:r>
                        <a:rPr lang="en-GB" sz="1200" dirty="0">
                          <a:solidFill>
                            <a:srgbClr val="001B84"/>
                          </a:solidFill>
                        </a:rPr>
                        <a:t>Warren Energy (Future Biogas Operator)</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CCECFF">
                        <a:alpha val="40000"/>
                      </a:srgbClr>
                    </a:solidFill>
                  </a:tcPr>
                </a:tc>
                <a:extLst>
                  <a:ext uri="{0D108BD9-81ED-4DB2-BD59-A6C34878D82A}">
                    <a16:rowId xmlns:a16="http://schemas.microsoft.com/office/drawing/2014/main" val="3660722205"/>
                  </a:ext>
                </a:extLst>
              </a:tr>
              <a:tr h="0">
                <a:tc>
                  <a:txBody>
                    <a:bodyPr/>
                    <a:lstStyle/>
                    <a:p>
                      <a:r>
                        <a:rPr lang="en-GB" sz="1200" b="1" dirty="0"/>
                        <a:t>Gas Network Operator</a:t>
                      </a:r>
                    </a:p>
                  </a:txBody>
                  <a:tcPr>
                    <a:lnL w="12700" cap="flat" cmpd="sng" algn="ctr">
                      <a:solidFill>
                        <a:schemeClr val="tx1"/>
                      </a:solidFill>
                      <a:prstDash val="solid"/>
                      <a:round/>
                      <a:headEnd type="none" w="med" len="med"/>
                      <a:tailEnd type="none" w="med" len="med"/>
                    </a:lnL>
                    <a:solidFill>
                      <a:srgbClr val="CCECFF">
                        <a:alpha val="10196"/>
                      </a:srgbClr>
                    </a:solidFill>
                  </a:tcPr>
                </a:tc>
                <a:tc>
                  <a:txBody>
                    <a:bodyPr/>
                    <a:lstStyle/>
                    <a:p>
                      <a:r>
                        <a:rPr lang="en-GB" sz="1200" dirty="0"/>
                        <a:t>Cadent Gas</a:t>
                      </a:r>
                    </a:p>
                  </a:txBody>
                  <a:tcPr>
                    <a:lnR w="12700" cap="flat" cmpd="sng" algn="ctr">
                      <a:solidFill>
                        <a:schemeClr val="tx1"/>
                      </a:solidFill>
                      <a:prstDash val="solid"/>
                      <a:round/>
                      <a:headEnd type="none" w="med" len="med"/>
                      <a:tailEnd type="none" w="med" len="med"/>
                    </a:lnR>
                    <a:solidFill>
                      <a:srgbClr val="CCECFF">
                        <a:alpha val="10196"/>
                      </a:srgbClr>
                    </a:solidFill>
                  </a:tcPr>
                </a:tc>
                <a:extLst>
                  <a:ext uri="{0D108BD9-81ED-4DB2-BD59-A6C34878D82A}">
                    <a16:rowId xmlns:a16="http://schemas.microsoft.com/office/drawing/2014/main" val="4080837083"/>
                  </a:ext>
                </a:extLst>
              </a:tr>
              <a:tr h="276703">
                <a:tc>
                  <a:txBody>
                    <a:bodyPr/>
                    <a:lstStyle/>
                    <a:p>
                      <a:r>
                        <a:rPr lang="en-GB" sz="1200" b="1" dirty="0"/>
                        <a:t>Location</a:t>
                      </a:r>
                    </a:p>
                  </a:txBody>
                  <a:tcPr>
                    <a:lnL w="12700" cap="flat" cmpd="sng" algn="ctr">
                      <a:solidFill>
                        <a:schemeClr val="tx1"/>
                      </a:solidFill>
                      <a:prstDash val="solid"/>
                      <a:round/>
                      <a:headEnd type="none" w="med" len="med"/>
                      <a:tailEnd type="none" w="med" len="med"/>
                    </a:lnL>
                    <a:solidFill>
                      <a:srgbClr val="CCECFF">
                        <a:alpha val="10196"/>
                      </a:srgbClr>
                    </a:solidFill>
                  </a:tcPr>
                </a:tc>
                <a:tc>
                  <a:txBody>
                    <a:bodyPr/>
                    <a:lstStyle/>
                    <a:p>
                      <a:r>
                        <a:rPr lang="en-GB" sz="1200" dirty="0"/>
                        <a:t>Methwold, Thetford, Norfolk</a:t>
                      </a:r>
                    </a:p>
                  </a:txBody>
                  <a:tcPr>
                    <a:lnR w="12700" cap="flat" cmpd="sng" algn="ctr">
                      <a:solidFill>
                        <a:schemeClr val="tx1"/>
                      </a:solidFill>
                      <a:prstDash val="solid"/>
                      <a:round/>
                      <a:headEnd type="none" w="med" len="med"/>
                      <a:tailEnd type="none" w="med" len="med"/>
                    </a:lnR>
                    <a:solidFill>
                      <a:srgbClr val="CCECFF">
                        <a:alpha val="10196"/>
                      </a:srgbClr>
                    </a:solidFill>
                  </a:tcPr>
                </a:tc>
                <a:extLst>
                  <a:ext uri="{0D108BD9-81ED-4DB2-BD59-A6C34878D82A}">
                    <a16:rowId xmlns:a16="http://schemas.microsoft.com/office/drawing/2014/main" val="1468697136"/>
                  </a:ext>
                </a:extLst>
              </a:tr>
              <a:tr h="248680">
                <a:tc>
                  <a:txBody>
                    <a:bodyPr/>
                    <a:lstStyle/>
                    <a:p>
                      <a:r>
                        <a:rPr lang="en-GB" sz="1200" b="1" dirty="0"/>
                        <a:t>Type of Project</a:t>
                      </a:r>
                    </a:p>
                  </a:txBody>
                  <a:tcPr>
                    <a:lnL w="12700" cap="flat" cmpd="sng" algn="ctr">
                      <a:solidFill>
                        <a:schemeClr val="tx1"/>
                      </a:solidFill>
                      <a:prstDash val="solid"/>
                      <a:round/>
                      <a:headEnd type="none" w="med" len="med"/>
                      <a:tailEnd type="none" w="med" len="med"/>
                    </a:lnL>
                    <a:solidFill>
                      <a:srgbClr val="CCECFF">
                        <a:alpha val="10196"/>
                      </a:srgbClr>
                    </a:solidFill>
                  </a:tcPr>
                </a:tc>
                <a:tc>
                  <a:txBody>
                    <a:bodyPr/>
                    <a:lstStyle/>
                    <a:p>
                      <a:r>
                        <a:rPr lang="en-GB" sz="1200" dirty="0"/>
                        <a:t>Biomethane</a:t>
                      </a:r>
                    </a:p>
                  </a:txBody>
                  <a:tcPr>
                    <a:lnR w="12700" cap="flat" cmpd="sng" algn="ctr">
                      <a:solidFill>
                        <a:schemeClr val="tx1"/>
                      </a:solidFill>
                      <a:prstDash val="solid"/>
                      <a:round/>
                      <a:headEnd type="none" w="med" len="med"/>
                      <a:tailEnd type="none" w="med" len="med"/>
                    </a:lnR>
                    <a:solidFill>
                      <a:srgbClr val="CCECFF">
                        <a:alpha val="10196"/>
                      </a:srgbClr>
                    </a:solidFill>
                  </a:tcPr>
                </a:tc>
                <a:extLst>
                  <a:ext uri="{0D108BD9-81ED-4DB2-BD59-A6C34878D82A}">
                    <a16:rowId xmlns:a16="http://schemas.microsoft.com/office/drawing/2014/main" val="3603191632"/>
                  </a:ext>
                </a:extLst>
              </a:tr>
              <a:tr h="248680">
                <a:tc>
                  <a:txBody>
                    <a:bodyPr/>
                    <a:lstStyle/>
                    <a:p>
                      <a:r>
                        <a:rPr lang="en-GB" sz="1200" b="1" dirty="0"/>
                        <a:t>Local or Remote Compressor</a:t>
                      </a:r>
                    </a:p>
                  </a:txBody>
                  <a:tcPr>
                    <a:lnL w="12700" cap="flat" cmpd="sng" algn="ctr">
                      <a:solidFill>
                        <a:schemeClr val="tx1"/>
                      </a:solidFill>
                      <a:prstDash val="solid"/>
                      <a:round/>
                      <a:headEnd type="none" w="med" len="med"/>
                      <a:tailEnd type="none" w="med" len="med"/>
                    </a:lnL>
                    <a:solidFill>
                      <a:srgbClr val="CCECFF">
                        <a:alpha val="10196"/>
                      </a:srgbClr>
                    </a:solidFill>
                  </a:tcPr>
                </a:tc>
                <a:tc>
                  <a:txBody>
                    <a:bodyPr/>
                    <a:lstStyle/>
                    <a:p>
                      <a:r>
                        <a:rPr lang="en-GB" sz="1200" dirty="0"/>
                        <a:t>Remote</a:t>
                      </a:r>
                    </a:p>
                  </a:txBody>
                  <a:tcPr>
                    <a:lnR w="12700" cap="flat" cmpd="sng" algn="ctr">
                      <a:solidFill>
                        <a:schemeClr val="tx1"/>
                      </a:solidFill>
                      <a:prstDash val="solid"/>
                      <a:round/>
                      <a:headEnd type="none" w="med" len="med"/>
                      <a:tailEnd type="none" w="med" len="med"/>
                    </a:lnR>
                    <a:solidFill>
                      <a:srgbClr val="CCECFF">
                        <a:alpha val="10196"/>
                      </a:srgbClr>
                    </a:solidFill>
                  </a:tcPr>
                </a:tc>
                <a:extLst>
                  <a:ext uri="{0D108BD9-81ED-4DB2-BD59-A6C34878D82A}">
                    <a16:rowId xmlns:a16="http://schemas.microsoft.com/office/drawing/2014/main" val="781345154"/>
                  </a:ext>
                </a:extLst>
              </a:tr>
              <a:tr h="248680">
                <a:tc>
                  <a:txBody>
                    <a:bodyPr/>
                    <a:lstStyle/>
                    <a:p>
                      <a:r>
                        <a:rPr lang="en-GB" sz="1200" b="1" dirty="0"/>
                        <a:t>Entry/Exit</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CECFF">
                        <a:alpha val="10196"/>
                      </a:srgbClr>
                    </a:solidFill>
                  </a:tcPr>
                </a:tc>
                <a:tc>
                  <a:txBody>
                    <a:bodyPr/>
                    <a:lstStyle/>
                    <a:p>
                      <a:r>
                        <a:rPr lang="en-GB" sz="1200" dirty="0"/>
                        <a:t>Entry</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CECFF">
                        <a:alpha val="10196"/>
                      </a:srgbClr>
                    </a:solidFill>
                  </a:tcPr>
                </a:tc>
                <a:extLst>
                  <a:ext uri="{0D108BD9-81ED-4DB2-BD59-A6C34878D82A}">
                    <a16:rowId xmlns:a16="http://schemas.microsoft.com/office/drawing/2014/main" val="3201353722"/>
                  </a:ext>
                </a:extLst>
              </a:tr>
              <a:tr h="248680">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srgbClr val="001B84"/>
                          </a:solidFill>
                          <a:effectLst/>
                          <a:uLnTx/>
                          <a:uFillTx/>
                          <a:latin typeface="+mn-lt"/>
                          <a:ea typeface="ＭＳ Ｐゴシック" pitchFamily="34" charset="-128"/>
                          <a:cs typeface="+mn-cs"/>
                        </a:rPr>
                        <a:t>Project Scope: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dirty="0">
                        <a:ln>
                          <a:noFill/>
                        </a:ln>
                        <a:solidFill>
                          <a:srgbClr val="001B84"/>
                        </a:solidFill>
                        <a:effectLst/>
                        <a:uLnTx/>
                        <a:uFillTx/>
                        <a:latin typeface="+mn-lt"/>
                        <a:ea typeface="ＭＳ Ｐゴシック" pitchFamily="34" charset="-128"/>
                        <a:cs typeface="+mn-cs"/>
                      </a:endParaRPr>
                    </a:p>
                    <a:p>
                      <a:pPr marL="671513" marR="0" lvl="1" indent="-2143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1B84"/>
                          </a:solidFill>
                          <a:effectLst/>
                          <a:uLnTx/>
                          <a:uFillTx/>
                          <a:latin typeface="+mn-lt"/>
                          <a:ea typeface="ＭＳ Ｐゴシック" pitchFamily="34" charset="-128"/>
                          <a:cs typeface="+mn-cs"/>
                        </a:rPr>
                        <a:t>Design and construction of an IP gas pipeline between the AD Plant and remote compressor, including HV supply and fibre optic communications, owned and operated by Warren Energy</a:t>
                      </a:r>
                    </a:p>
                    <a:p>
                      <a:pPr marL="671513" marR="0" lvl="1" indent="-2143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1B84"/>
                          </a:solidFill>
                          <a:effectLst/>
                          <a:uLnTx/>
                          <a:uFillTx/>
                          <a:latin typeface="+mn-lt"/>
                          <a:ea typeface="ＭＳ Ｐゴシック" pitchFamily="34" charset="-128"/>
                          <a:cs typeface="+mn-cs"/>
                        </a:rPr>
                        <a:t>Design and construction of a customer compressor compound </a:t>
                      </a:r>
                      <a:r>
                        <a:rPr kumimoji="0" lang="en-GB" sz="1200" b="0" i="0" u="none" strike="noStrike" kern="1200" cap="none" spc="0" normalizeH="0" baseline="0" noProof="0" dirty="0" err="1">
                          <a:ln>
                            <a:noFill/>
                          </a:ln>
                          <a:solidFill>
                            <a:srgbClr val="001B84"/>
                          </a:solidFill>
                          <a:effectLst/>
                          <a:uLnTx/>
                          <a:uFillTx/>
                          <a:latin typeface="+mn-lt"/>
                          <a:ea typeface="ＭＳ Ｐゴシック" pitchFamily="34" charset="-128"/>
                          <a:cs typeface="+mn-cs"/>
                        </a:rPr>
                        <a:t>incl</a:t>
                      </a:r>
                      <a:r>
                        <a:rPr kumimoji="0" lang="en-GB" sz="1200" b="0" i="0" u="none" strike="noStrike" kern="1200" cap="none" spc="0" normalizeH="0" baseline="0" noProof="0" dirty="0">
                          <a:ln>
                            <a:noFill/>
                          </a:ln>
                          <a:solidFill>
                            <a:srgbClr val="001B84"/>
                          </a:solidFill>
                          <a:effectLst/>
                          <a:uLnTx/>
                          <a:uFillTx/>
                          <a:latin typeface="+mn-lt"/>
                          <a:ea typeface="ＭＳ Ｐゴシック" pitchFamily="34" charset="-128"/>
                          <a:cs typeface="+mn-cs"/>
                        </a:rPr>
                        <a:t> twin reciprocating compressors and HP steel outlet pipework</a:t>
                      </a:r>
                    </a:p>
                    <a:p>
                      <a:pPr marL="671513" marR="0" lvl="1" indent="-2143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1B84"/>
                          </a:solidFill>
                          <a:effectLst/>
                          <a:uLnTx/>
                          <a:uFillTx/>
                          <a:latin typeface="+mn-lt"/>
                          <a:ea typeface="ＭＳ Ｐゴシック" pitchFamily="34" charset="-128"/>
                          <a:cs typeface="+mn-cs"/>
                        </a:rPr>
                        <a:t>Design and construction under Self Lay process of Cadent MEC facilities including Remote Operated Valve, HP inlet and outlet pipework, RTU, compound &amp; final connection to Cadent LTS </a:t>
                      </a:r>
                    </a:p>
                    <a:p>
                      <a:pPr marL="671513" marR="0" lvl="1" indent="-2143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1B84"/>
                          </a:solidFill>
                          <a:effectLst/>
                          <a:uLnTx/>
                          <a:uFillTx/>
                          <a:latin typeface="+mn-lt"/>
                          <a:ea typeface="ＭＳ Ｐゴシック" pitchFamily="34" charset="-128"/>
                          <a:cs typeface="+mn-cs"/>
                        </a:rPr>
                        <a:t>GL5 &amp; G17 Mechanical Detailed Design with Appraisal and Approval.</a:t>
                      </a:r>
                    </a:p>
                    <a:p>
                      <a:pPr marL="671513" marR="0" lvl="1" indent="-2143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001B84"/>
                        </a:solidFill>
                        <a:effectLst/>
                        <a:uLnTx/>
                        <a:uFillTx/>
                        <a:latin typeface="+mn-lt"/>
                        <a:ea typeface="ＭＳ Ｐゴシック" pitchFamily="34" charset="-128"/>
                        <a:cs typeface="+mn-cs"/>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alpha val="10196"/>
                      </a:srgbClr>
                    </a:solidFill>
                  </a:tcPr>
                </a:tc>
                <a:tc hMerge="1">
                  <a:txBody>
                    <a:bodyPr/>
                    <a:lstStyle/>
                    <a:p>
                      <a:endParaRPr lang="en-GB" sz="1200" dirty="0"/>
                    </a:p>
                  </a:txBody>
                  <a:tcPr>
                    <a:lnR w="9525" cap="flat" cmpd="sng" algn="ctr">
                      <a:solidFill>
                        <a:schemeClr val="tx1"/>
                      </a:solidFill>
                      <a:prstDash val="solid"/>
                      <a:round/>
                      <a:headEnd type="none" w="med" len="med"/>
                      <a:tailEnd type="none" w="med" len="med"/>
                    </a:lnR>
                    <a:lnB w="9525" cap="flat" cmpd="sng" algn="ctr">
                      <a:solidFill>
                        <a:schemeClr val="tx1"/>
                      </a:solidFill>
                      <a:prstDash val="solid"/>
                      <a:round/>
                      <a:headEnd type="none" w="med" len="med"/>
                      <a:tailEnd type="none" w="med" len="med"/>
                    </a:lnB>
                    <a:solidFill>
                      <a:srgbClr val="CCECFF">
                        <a:alpha val="10196"/>
                      </a:srgbClr>
                    </a:solidFill>
                  </a:tcPr>
                </a:tc>
                <a:extLst>
                  <a:ext uri="{0D108BD9-81ED-4DB2-BD59-A6C34878D82A}">
                    <a16:rowId xmlns:a16="http://schemas.microsoft.com/office/drawing/2014/main" val="3777049217"/>
                  </a:ext>
                </a:extLst>
              </a:tr>
              <a:tr h="152555">
                <a:tc>
                  <a:txBody>
                    <a:bodyPr/>
                    <a:lstStyle/>
                    <a:p>
                      <a:pPr marL="0" algn="l" defTabSz="914400" rtl="0" eaLnBrk="1" latinLnBrk="0" hangingPunct="1"/>
                      <a:r>
                        <a:rPr lang="en-GB" sz="1200" b="1" kern="1200" dirty="0">
                          <a:solidFill>
                            <a:schemeClr val="dk1"/>
                          </a:solidFill>
                          <a:latin typeface="+mn-lt"/>
                          <a:ea typeface="+mn-ea"/>
                          <a:cs typeface="+mn-cs"/>
                        </a:rPr>
                        <a:t>Pipeline Length, Material and Diameter</a:t>
                      </a:r>
                    </a:p>
                  </a:txBody>
                  <a:tcPr>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ECFF">
                        <a:alpha val="10196"/>
                      </a:srgbClr>
                    </a:solidFill>
                  </a:tcPr>
                </a:tc>
                <a:tc>
                  <a:txBody>
                    <a:bodyPr/>
                    <a:lstStyle/>
                    <a:p>
                      <a:pPr marL="0" algn="l" defTabSz="914400" rtl="0" eaLnBrk="1" latinLnBrk="0" hangingPunct="1"/>
                      <a:r>
                        <a:rPr lang="en-GB" sz="1200" b="0" kern="1200" dirty="0">
                          <a:solidFill>
                            <a:schemeClr val="dk1"/>
                          </a:solidFill>
                          <a:latin typeface="+mn-lt"/>
                          <a:ea typeface="+mn-ea"/>
                          <a:cs typeface="+mn-cs"/>
                        </a:rPr>
                        <a:t>3.5km 90mm PE IP pipeline to remote compressor, 20m 100/50NB steel LTS rated compressor outlet/ROV Inlet &amp; outlet connections</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CECFF">
                        <a:alpha val="10196"/>
                      </a:srgbClr>
                    </a:solidFill>
                  </a:tcPr>
                </a:tc>
                <a:extLst>
                  <a:ext uri="{0D108BD9-81ED-4DB2-BD59-A6C34878D82A}">
                    <a16:rowId xmlns:a16="http://schemas.microsoft.com/office/drawing/2014/main" val="1651357347"/>
                  </a:ext>
                </a:extLst>
              </a:tr>
              <a:tr h="0">
                <a:tc>
                  <a:txBody>
                    <a:bodyPr/>
                    <a:lstStyle/>
                    <a:p>
                      <a:r>
                        <a:rPr lang="en-GB" sz="1200" b="1" dirty="0"/>
                        <a:t>Maximum Operating Pressure (MOP) </a:t>
                      </a:r>
                    </a:p>
                  </a:txBody>
                  <a:tcPr>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ECFF">
                        <a:alpha val="10196"/>
                      </a:srgbClr>
                    </a:solidFill>
                  </a:tcPr>
                </a:tc>
                <a:tc>
                  <a:txBody>
                    <a:bodyPr/>
                    <a:lstStyle/>
                    <a:p>
                      <a:r>
                        <a:rPr lang="en-GB" sz="1200" dirty="0"/>
                        <a:t>42 barg</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CECFF">
                        <a:alpha val="10196"/>
                      </a:srgbClr>
                    </a:solidFill>
                  </a:tcPr>
                </a:tc>
                <a:extLst>
                  <a:ext uri="{0D108BD9-81ED-4DB2-BD59-A6C34878D82A}">
                    <a16:rowId xmlns:a16="http://schemas.microsoft.com/office/drawing/2014/main" val="3561415070"/>
                  </a:ext>
                </a:extLst>
              </a:tr>
              <a:tr h="0">
                <a:tc>
                  <a:txBody>
                    <a:bodyPr/>
                    <a:lstStyle/>
                    <a:p>
                      <a:r>
                        <a:rPr lang="en-GB" sz="1200" b="1" dirty="0"/>
                        <a:t>Maximum Flowrate/LTS Diameter</a:t>
                      </a:r>
                    </a:p>
                  </a:txBody>
                  <a:tcPr>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ECFF">
                        <a:alpha val="10196"/>
                      </a:srgbClr>
                    </a:solidFill>
                  </a:tcPr>
                </a:tc>
                <a:tc>
                  <a:txBody>
                    <a:bodyPr/>
                    <a:lstStyle/>
                    <a:p>
                      <a:r>
                        <a:rPr lang="en-GB" sz="1200" dirty="0">
                          <a:solidFill>
                            <a:srgbClr val="001B84"/>
                          </a:solidFill>
                          <a:latin typeface="+mn-lt"/>
                        </a:rPr>
                        <a:t>600 scmh/200NB</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CECFF">
                        <a:alpha val="10196"/>
                      </a:srgbClr>
                    </a:solidFill>
                  </a:tcPr>
                </a:tc>
                <a:extLst>
                  <a:ext uri="{0D108BD9-81ED-4DB2-BD59-A6C34878D82A}">
                    <a16:rowId xmlns:a16="http://schemas.microsoft.com/office/drawing/2014/main" val="523390674"/>
                  </a:ext>
                </a:extLst>
              </a:tr>
              <a:tr h="0">
                <a:tc>
                  <a:txBody>
                    <a:bodyPr/>
                    <a:lstStyle/>
                    <a:p>
                      <a:r>
                        <a:rPr lang="en-GB" sz="1200" b="1" dirty="0"/>
                        <a:t>Compressor Type </a:t>
                      </a:r>
                    </a:p>
                  </a:txBody>
                  <a:tcPr>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ECFF">
                        <a:alpha val="10196"/>
                      </a:srgbClr>
                    </a:solidFill>
                  </a:tcPr>
                </a:tc>
                <a:tc>
                  <a:txBody>
                    <a:bodyPr/>
                    <a:lstStyle/>
                    <a:p>
                      <a:r>
                        <a:rPr lang="en-GB" sz="1200" dirty="0">
                          <a:solidFill>
                            <a:srgbClr val="001B84"/>
                          </a:solidFill>
                          <a:latin typeface="+mn-lt"/>
                        </a:rPr>
                        <a:t>SAFE reciprocating compressors</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CECFF">
                        <a:alpha val="10196"/>
                      </a:srgbClr>
                    </a:solidFill>
                  </a:tcPr>
                </a:tc>
                <a:extLst>
                  <a:ext uri="{0D108BD9-81ED-4DB2-BD59-A6C34878D82A}">
                    <a16:rowId xmlns:a16="http://schemas.microsoft.com/office/drawing/2014/main" val="3842081912"/>
                  </a:ext>
                </a:extLst>
              </a:tr>
              <a:tr h="248680">
                <a:tc>
                  <a:txBody>
                    <a:bodyPr/>
                    <a:lstStyle/>
                    <a:p>
                      <a:r>
                        <a:rPr lang="en-GB" sz="1200" b="1" dirty="0"/>
                        <a:t>Completion Date </a:t>
                      </a:r>
                    </a:p>
                  </a:txBody>
                  <a:tcPr>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alpha val="10196"/>
                      </a:srgbClr>
                    </a:solidFill>
                  </a:tcPr>
                </a:tc>
                <a:tc>
                  <a:txBody>
                    <a:bodyPr/>
                    <a:lstStyle/>
                    <a:p>
                      <a:r>
                        <a:rPr lang="en-GB" sz="1200" dirty="0"/>
                        <a:t>November 2015</a:t>
                      </a: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alpha val="10196"/>
                      </a:srgbClr>
                    </a:solidFill>
                  </a:tcPr>
                </a:tc>
                <a:extLst>
                  <a:ext uri="{0D108BD9-81ED-4DB2-BD59-A6C34878D82A}">
                    <a16:rowId xmlns:a16="http://schemas.microsoft.com/office/drawing/2014/main" val="623794100"/>
                  </a:ext>
                </a:extLst>
              </a:tr>
            </a:tbl>
          </a:graphicData>
        </a:graphic>
      </p:graphicFrame>
    </p:spTree>
    <p:extLst>
      <p:ext uri="{BB962C8B-B14F-4D97-AF65-F5344CB8AC3E}">
        <p14:creationId xmlns:p14="http://schemas.microsoft.com/office/powerpoint/2010/main" val="2379645539"/>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A3ED4-DEFD-4F19-8A27-27C42A24CC83}"/>
              </a:ext>
            </a:extLst>
          </p:cNvPr>
          <p:cNvSpPr>
            <a:spLocks noGrp="1"/>
          </p:cNvSpPr>
          <p:nvPr>
            <p:ph type="title"/>
          </p:nvPr>
        </p:nvSpPr>
        <p:spPr>
          <a:xfrm>
            <a:off x="696000" y="-17845"/>
            <a:ext cx="7848272" cy="563478"/>
          </a:xfrm>
        </p:spPr>
        <p:txBody>
          <a:bodyPr/>
          <a:lstStyle/>
          <a:p>
            <a:pPr algn="l"/>
            <a:r>
              <a:rPr lang="en-GB" sz="2400" b="1" dirty="0"/>
              <a:t>Somerset Farm Biomethane to NTS Project</a:t>
            </a:r>
          </a:p>
        </p:txBody>
      </p:sp>
      <p:sp>
        <p:nvSpPr>
          <p:cNvPr id="9" name="TextBox 8">
            <a:extLst>
              <a:ext uri="{FF2B5EF4-FFF2-40B4-BE49-F238E27FC236}">
                <a16:creationId xmlns:a16="http://schemas.microsoft.com/office/drawing/2014/main" id="{D4CA94A7-C518-4E97-AE53-613C9F03EBD8}"/>
              </a:ext>
            </a:extLst>
          </p:cNvPr>
          <p:cNvSpPr txBox="1"/>
          <p:nvPr/>
        </p:nvSpPr>
        <p:spPr>
          <a:xfrm>
            <a:off x="694471" y="2501814"/>
            <a:ext cx="5400000" cy="2308324"/>
          </a:xfrm>
          <a:prstGeom prst="rect">
            <a:avLst/>
          </a:prstGeom>
          <a:solidFill>
            <a:srgbClr val="CCECFF">
              <a:alpha val="10196"/>
            </a:srgbClr>
          </a:solidFill>
          <a:ln>
            <a:noFill/>
          </a:ln>
        </p:spPr>
        <p:txBody>
          <a:bodyPr wrap="square" rtlCol="0">
            <a:spAutoFit/>
          </a:bodyPr>
          <a:lstStyle/>
          <a:p>
            <a:r>
              <a:rPr lang="en-GB" sz="1200" b="1" dirty="0">
                <a:solidFill>
                  <a:srgbClr val="001B84"/>
                </a:solidFill>
                <a:latin typeface="+mn-lt"/>
              </a:rPr>
              <a:t>Project Scope: </a:t>
            </a:r>
          </a:p>
          <a:p>
            <a:endParaRPr lang="en-GB" sz="1200" b="1" dirty="0">
              <a:solidFill>
                <a:srgbClr val="001B84"/>
              </a:solidFill>
              <a:latin typeface="+mn-lt"/>
            </a:endParaRPr>
          </a:p>
          <a:p>
            <a:pPr marL="671513" lvl="1" indent="-214313">
              <a:buFont typeface="Arial" panose="020B0604020202020204" pitchFamily="34" charset="0"/>
              <a:buChar char="•"/>
            </a:pPr>
            <a:r>
              <a:rPr lang="en-GB" sz="1200" dirty="0">
                <a:solidFill>
                  <a:srgbClr val="001B84"/>
                </a:solidFill>
                <a:latin typeface="+mn-lt"/>
              </a:rPr>
              <a:t>Design and construction of a 75 bar 100NB steel 1Km private gas pipeline &amp; fibre optic communications from the AD plant boundary to a new NGG NTS MEC at an existing block valve, CSL Duty Holder operator under full Safety Case </a:t>
            </a:r>
          </a:p>
          <a:p>
            <a:pPr marL="671513" lvl="1" indent="-214313">
              <a:buFont typeface="Arial" panose="020B0604020202020204" pitchFamily="34" charset="0"/>
              <a:buChar char="•"/>
            </a:pPr>
            <a:r>
              <a:rPr lang="en-GB" sz="1200" dirty="0">
                <a:solidFill>
                  <a:srgbClr val="001B84"/>
                </a:solidFill>
                <a:latin typeface="+mn-lt"/>
              </a:rPr>
              <a:t>Design and construction of HP customer compressor outlets from twin reciprocating compressors to HP meter and 150NB HP Soluforce RTP meter outlet pipework to boundary ROV compound</a:t>
            </a:r>
          </a:p>
          <a:p>
            <a:pPr marL="671513" lvl="1" indent="-214313">
              <a:buFont typeface="Arial" panose="020B0604020202020204" pitchFamily="34" charset="0"/>
              <a:buChar char="•"/>
            </a:pPr>
            <a:r>
              <a:rPr lang="en-GB" sz="1200" dirty="0">
                <a:solidFill>
                  <a:srgbClr val="001B84"/>
                </a:solidFill>
                <a:latin typeface="+mn-lt"/>
              </a:rPr>
              <a:t>GL5 Mechanical. Civil, CP Detailed Design with Appraisal and Approval.</a:t>
            </a:r>
          </a:p>
          <a:p>
            <a:pPr marL="671513" lvl="1" indent="-214313">
              <a:buFont typeface="Arial" panose="020B0604020202020204" pitchFamily="34" charset="0"/>
              <a:buChar char="•"/>
            </a:pPr>
            <a:r>
              <a:rPr lang="en-GB" sz="1200" b="1" dirty="0">
                <a:solidFill>
                  <a:srgbClr val="001B84"/>
                </a:solidFill>
                <a:latin typeface="+mn-lt"/>
              </a:rPr>
              <a:t>This was the first NTS Biomethane Injection project</a:t>
            </a:r>
          </a:p>
          <a:p>
            <a:pPr lvl="1"/>
            <a:endParaRPr lang="en-GB" sz="1200" b="1" dirty="0">
              <a:solidFill>
                <a:srgbClr val="001B84"/>
              </a:solidFill>
              <a:highlight>
                <a:srgbClr val="FFFF00"/>
              </a:highlight>
              <a:latin typeface="+mn-lt"/>
            </a:endParaRPr>
          </a:p>
        </p:txBody>
      </p:sp>
      <p:pic>
        <p:nvPicPr>
          <p:cNvPr id="6" name="Picture 5">
            <a:extLst>
              <a:ext uri="{FF2B5EF4-FFF2-40B4-BE49-F238E27FC236}">
                <a16:creationId xmlns:a16="http://schemas.microsoft.com/office/drawing/2014/main" id="{11639F06-6A78-48F7-BB42-ABFB198B9428}"/>
              </a:ext>
            </a:extLst>
          </p:cNvPr>
          <p:cNvPicPr>
            <a:picLocks noChangeAspect="1"/>
          </p:cNvPicPr>
          <p:nvPr/>
        </p:nvPicPr>
        <p:blipFill>
          <a:blip r:embed="rId2"/>
          <a:stretch>
            <a:fillRect/>
          </a:stretch>
        </p:blipFill>
        <p:spPr>
          <a:xfrm>
            <a:off x="9152705" y="1038781"/>
            <a:ext cx="2933869" cy="2201564"/>
          </a:xfrm>
          <a:prstGeom prst="rect">
            <a:avLst/>
          </a:prstGeom>
          <a:ln>
            <a:solidFill>
              <a:srgbClr val="001B84"/>
            </a:solidFill>
          </a:ln>
        </p:spPr>
      </p:pic>
      <p:graphicFrame>
        <p:nvGraphicFramePr>
          <p:cNvPr id="11" name="Table 3">
            <a:extLst>
              <a:ext uri="{FF2B5EF4-FFF2-40B4-BE49-F238E27FC236}">
                <a16:creationId xmlns:a16="http://schemas.microsoft.com/office/drawing/2014/main" id="{5F7A9054-6532-4219-858F-921F10108D18}"/>
              </a:ext>
            </a:extLst>
          </p:cNvPr>
          <p:cNvGraphicFramePr>
            <a:graphicFrameLocks noGrp="1"/>
          </p:cNvGraphicFramePr>
          <p:nvPr/>
        </p:nvGraphicFramePr>
        <p:xfrm>
          <a:off x="694471" y="544244"/>
          <a:ext cx="5400000" cy="1828800"/>
        </p:xfrm>
        <a:graphic>
          <a:graphicData uri="http://schemas.openxmlformats.org/drawingml/2006/table">
            <a:tbl>
              <a:tblPr firstRow="1" bandRow="1">
                <a:tableStyleId>{073A0DAA-6AF3-43AB-8588-CEC1D06C72B9}</a:tableStyleId>
              </a:tblPr>
              <a:tblGrid>
                <a:gridCol w="2447672">
                  <a:extLst>
                    <a:ext uri="{9D8B030D-6E8A-4147-A177-3AD203B41FA5}">
                      <a16:colId xmlns:a16="http://schemas.microsoft.com/office/drawing/2014/main" val="167702687"/>
                    </a:ext>
                  </a:extLst>
                </a:gridCol>
                <a:gridCol w="2952328">
                  <a:extLst>
                    <a:ext uri="{9D8B030D-6E8A-4147-A177-3AD203B41FA5}">
                      <a16:colId xmlns:a16="http://schemas.microsoft.com/office/drawing/2014/main" val="2467043959"/>
                    </a:ext>
                  </a:extLst>
                </a:gridCol>
              </a:tblGrid>
              <a:tr h="248680">
                <a:tc>
                  <a:txBody>
                    <a:bodyPr/>
                    <a:lstStyle/>
                    <a:p>
                      <a:r>
                        <a:rPr lang="en-GB" sz="1200" dirty="0">
                          <a:solidFill>
                            <a:srgbClr val="001B84"/>
                          </a:solidFill>
                        </a:rPr>
                        <a:t>Client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CCECFF">
                        <a:alpha val="40000"/>
                      </a:srgbClr>
                    </a:solidFill>
                  </a:tcPr>
                </a:tc>
                <a:tc>
                  <a:txBody>
                    <a:bodyPr/>
                    <a:lstStyle/>
                    <a:p>
                      <a:r>
                        <a:rPr lang="en-GB" sz="1200" dirty="0">
                          <a:solidFill>
                            <a:srgbClr val="001B84"/>
                          </a:solidFill>
                        </a:rPr>
                        <a:t>BioCow</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CCECFF">
                        <a:alpha val="40000"/>
                      </a:srgbClr>
                    </a:solidFill>
                  </a:tcPr>
                </a:tc>
                <a:extLst>
                  <a:ext uri="{0D108BD9-81ED-4DB2-BD59-A6C34878D82A}">
                    <a16:rowId xmlns:a16="http://schemas.microsoft.com/office/drawing/2014/main" val="3660722205"/>
                  </a:ext>
                </a:extLst>
              </a:tr>
              <a:tr h="2486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Gas Network Operator</a:t>
                      </a:r>
                    </a:p>
                  </a:txBody>
                  <a:tcPr>
                    <a:lnL w="12700" cap="flat" cmpd="sng" algn="ctr">
                      <a:solidFill>
                        <a:schemeClr val="tx1"/>
                      </a:solidFill>
                      <a:prstDash val="solid"/>
                      <a:round/>
                      <a:headEnd type="none" w="med" len="med"/>
                      <a:tailEnd type="none" w="med" len="med"/>
                    </a:lnL>
                    <a:solidFill>
                      <a:srgbClr val="CCECFF">
                        <a:alpha val="10196"/>
                      </a:srgbClr>
                    </a:solidFill>
                  </a:tcPr>
                </a:tc>
                <a:tc>
                  <a:txBody>
                    <a:bodyPr/>
                    <a:lstStyle/>
                    <a:p>
                      <a:r>
                        <a:rPr lang="en-GB" sz="1200" dirty="0"/>
                        <a:t>National Grid Gas</a:t>
                      </a:r>
                    </a:p>
                  </a:txBody>
                  <a:tcPr>
                    <a:lnR w="12700" cap="flat" cmpd="sng" algn="ctr">
                      <a:solidFill>
                        <a:schemeClr val="tx1"/>
                      </a:solidFill>
                      <a:prstDash val="solid"/>
                      <a:round/>
                      <a:headEnd type="none" w="med" len="med"/>
                      <a:tailEnd type="none" w="med" len="med"/>
                    </a:lnR>
                    <a:solidFill>
                      <a:srgbClr val="CCECFF">
                        <a:alpha val="10196"/>
                      </a:srgbClr>
                    </a:solidFill>
                  </a:tcPr>
                </a:tc>
                <a:extLst>
                  <a:ext uri="{0D108BD9-81ED-4DB2-BD59-A6C34878D82A}">
                    <a16:rowId xmlns:a16="http://schemas.microsoft.com/office/drawing/2014/main" val="4080837083"/>
                  </a:ext>
                </a:extLst>
              </a:tr>
              <a:tr h="344331">
                <a:tc>
                  <a:txBody>
                    <a:bodyPr/>
                    <a:lstStyle/>
                    <a:p>
                      <a:r>
                        <a:rPr lang="en-GB" sz="1200" b="1" dirty="0"/>
                        <a:t>Location</a:t>
                      </a:r>
                    </a:p>
                  </a:txBody>
                  <a:tcPr>
                    <a:lnL w="12700" cap="flat" cmpd="sng" algn="ctr">
                      <a:solidFill>
                        <a:schemeClr val="tx1"/>
                      </a:solidFill>
                      <a:prstDash val="solid"/>
                      <a:round/>
                      <a:headEnd type="none" w="med" len="med"/>
                      <a:tailEnd type="none" w="med" len="med"/>
                    </a:lnL>
                    <a:solidFill>
                      <a:srgbClr val="CCECFF">
                        <a:alpha val="10196"/>
                      </a:srgbClr>
                    </a:solidFill>
                  </a:tcPr>
                </a:tc>
                <a:tc>
                  <a:txBody>
                    <a:bodyPr/>
                    <a:lstStyle/>
                    <a:p>
                      <a:r>
                        <a:rPr lang="en-GB" sz="1200" dirty="0"/>
                        <a:t>Somerset Farm, Cants Drove, Murrow, Wisbech, Cambridgeshire, PE13 4HN</a:t>
                      </a:r>
                    </a:p>
                  </a:txBody>
                  <a:tcPr>
                    <a:lnR w="12700" cap="flat" cmpd="sng" algn="ctr">
                      <a:solidFill>
                        <a:schemeClr val="tx1"/>
                      </a:solidFill>
                      <a:prstDash val="solid"/>
                      <a:round/>
                      <a:headEnd type="none" w="med" len="med"/>
                      <a:tailEnd type="none" w="med" len="med"/>
                    </a:lnR>
                    <a:solidFill>
                      <a:srgbClr val="CCECFF">
                        <a:alpha val="10196"/>
                      </a:srgbClr>
                    </a:solidFill>
                  </a:tcPr>
                </a:tc>
                <a:extLst>
                  <a:ext uri="{0D108BD9-81ED-4DB2-BD59-A6C34878D82A}">
                    <a16:rowId xmlns:a16="http://schemas.microsoft.com/office/drawing/2014/main" val="1468697136"/>
                  </a:ext>
                </a:extLst>
              </a:tr>
              <a:tr h="248680">
                <a:tc>
                  <a:txBody>
                    <a:bodyPr/>
                    <a:lstStyle/>
                    <a:p>
                      <a:r>
                        <a:rPr lang="en-GB" sz="1200" b="1" dirty="0"/>
                        <a:t>Type of Project</a:t>
                      </a:r>
                    </a:p>
                  </a:txBody>
                  <a:tcPr>
                    <a:lnL w="12700" cap="flat" cmpd="sng" algn="ctr">
                      <a:solidFill>
                        <a:schemeClr val="tx1"/>
                      </a:solidFill>
                      <a:prstDash val="solid"/>
                      <a:round/>
                      <a:headEnd type="none" w="med" len="med"/>
                      <a:tailEnd type="none" w="med" len="med"/>
                    </a:lnL>
                    <a:solidFill>
                      <a:srgbClr val="CCECFF">
                        <a:alpha val="10196"/>
                      </a:srgbClr>
                    </a:solidFill>
                  </a:tcPr>
                </a:tc>
                <a:tc>
                  <a:txBody>
                    <a:bodyPr/>
                    <a:lstStyle/>
                    <a:p>
                      <a:r>
                        <a:rPr lang="en-GB" sz="1200" dirty="0"/>
                        <a:t>Biomethane</a:t>
                      </a:r>
                    </a:p>
                  </a:txBody>
                  <a:tcPr>
                    <a:lnR w="12700" cap="flat" cmpd="sng" algn="ctr">
                      <a:solidFill>
                        <a:schemeClr val="tx1"/>
                      </a:solidFill>
                      <a:prstDash val="solid"/>
                      <a:round/>
                      <a:headEnd type="none" w="med" len="med"/>
                      <a:tailEnd type="none" w="med" len="med"/>
                    </a:lnR>
                    <a:solidFill>
                      <a:srgbClr val="CCECFF">
                        <a:alpha val="10196"/>
                      </a:srgbClr>
                    </a:solidFill>
                  </a:tcPr>
                </a:tc>
                <a:extLst>
                  <a:ext uri="{0D108BD9-81ED-4DB2-BD59-A6C34878D82A}">
                    <a16:rowId xmlns:a16="http://schemas.microsoft.com/office/drawing/2014/main" val="3603191632"/>
                  </a:ext>
                </a:extLst>
              </a:tr>
              <a:tr h="248680">
                <a:tc>
                  <a:txBody>
                    <a:bodyPr/>
                    <a:lstStyle/>
                    <a:p>
                      <a:r>
                        <a:rPr lang="en-GB" sz="1200" b="1" dirty="0"/>
                        <a:t>Local or Remote Anaerobic Digester</a:t>
                      </a:r>
                    </a:p>
                  </a:txBody>
                  <a:tcPr>
                    <a:lnL w="12700" cap="flat" cmpd="sng" algn="ctr">
                      <a:solidFill>
                        <a:schemeClr val="tx1"/>
                      </a:solidFill>
                      <a:prstDash val="solid"/>
                      <a:round/>
                      <a:headEnd type="none" w="med" len="med"/>
                      <a:tailEnd type="none" w="med" len="med"/>
                    </a:lnL>
                    <a:solidFill>
                      <a:srgbClr val="CCECFF">
                        <a:alpha val="10196"/>
                      </a:srgbClr>
                    </a:solidFill>
                  </a:tcPr>
                </a:tc>
                <a:tc>
                  <a:txBody>
                    <a:bodyPr/>
                    <a:lstStyle/>
                    <a:p>
                      <a:r>
                        <a:rPr lang="en-GB" sz="1200" dirty="0"/>
                        <a:t>Remote</a:t>
                      </a:r>
                    </a:p>
                  </a:txBody>
                  <a:tcPr>
                    <a:lnR w="12700" cap="flat" cmpd="sng" algn="ctr">
                      <a:solidFill>
                        <a:schemeClr val="tx1"/>
                      </a:solidFill>
                      <a:prstDash val="solid"/>
                      <a:round/>
                      <a:headEnd type="none" w="med" len="med"/>
                      <a:tailEnd type="none" w="med" len="med"/>
                    </a:lnR>
                    <a:solidFill>
                      <a:srgbClr val="CCECFF">
                        <a:alpha val="10196"/>
                      </a:srgbClr>
                    </a:solidFill>
                  </a:tcPr>
                </a:tc>
                <a:extLst>
                  <a:ext uri="{0D108BD9-81ED-4DB2-BD59-A6C34878D82A}">
                    <a16:rowId xmlns:a16="http://schemas.microsoft.com/office/drawing/2014/main" val="781345154"/>
                  </a:ext>
                </a:extLst>
              </a:tr>
              <a:tr h="248680">
                <a:tc>
                  <a:txBody>
                    <a:bodyPr/>
                    <a:lstStyle/>
                    <a:p>
                      <a:r>
                        <a:rPr lang="en-GB" sz="1200" b="1" dirty="0"/>
                        <a:t>Entry/Exit</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CECFF">
                        <a:alpha val="10196"/>
                      </a:srgbClr>
                    </a:solidFill>
                  </a:tcPr>
                </a:tc>
                <a:tc>
                  <a:txBody>
                    <a:bodyPr/>
                    <a:lstStyle/>
                    <a:p>
                      <a:r>
                        <a:rPr lang="en-GB" sz="1200" dirty="0"/>
                        <a:t>Entry </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CECFF">
                        <a:alpha val="10196"/>
                      </a:srgbClr>
                    </a:solidFill>
                  </a:tcPr>
                </a:tc>
                <a:extLst>
                  <a:ext uri="{0D108BD9-81ED-4DB2-BD59-A6C34878D82A}">
                    <a16:rowId xmlns:a16="http://schemas.microsoft.com/office/drawing/2014/main" val="3201353722"/>
                  </a:ext>
                </a:extLst>
              </a:tr>
            </a:tbl>
          </a:graphicData>
        </a:graphic>
      </p:graphicFrame>
      <p:pic>
        <p:nvPicPr>
          <p:cNvPr id="10" name="Picture 9" descr="A picture containing ground, sky, outdoor, parked&#10;&#10;Description automatically generated">
            <a:extLst>
              <a:ext uri="{FF2B5EF4-FFF2-40B4-BE49-F238E27FC236}">
                <a16:creationId xmlns:a16="http://schemas.microsoft.com/office/drawing/2014/main" id="{19184DF7-3FCC-4883-B775-9383DB7F28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7817" y="4047859"/>
            <a:ext cx="2984808" cy="2238607"/>
          </a:xfrm>
          <a:prstGeom prst="rect">
            <a:avLst/>
          </a:prstGeom>
          <a:ln>
            <a:solidFill>
              <a:srgbClr val="001B84"/>
            </a:solidFill>
          </a:ln>
        </p:spPr>
      </p:pic>
      <p:graphicFrame>
        <p:nvGraphicFramePr>
          <p:cNvPr id="8" name="Table 3">
            <a:extLst>
              <a:ext uri="{FF2B5EF4-FFF2-40B4-BE49-F238E27FC236}">
                <a16:creationId xmlns:a16="http://schemas.microsoft.com/office/drawing/2014/main" id="{B7A14FF1-8C8F-4311-BAED-E9EB1D52AF23}"/>
              </a:ext>
            </a:extLst>
          </p:cNvPr>
          <p:cNvGraphicFramePr>
            <a:graphicFrameLocks noGrp="1"/>
          </p:cNvGraphicFramePr>
          <p:nvPr/>
        </p:nvGraphicFramePr>
        <p:xfrm>
          <a:off x="694471" y="4725144"/>
          <a:ext cx="5400000" cy="1920240"/>
        </p:xfrm>
        <a:graphic>
          <a:graphicData uri="http://schemas.openxmlformats.org/drawingml/2006/table">
            <a:tbl>
              <a:tblPr firstRow="1" bandRow="1">
                <a:tableStyleId>{073A0DAA-6AF3-43AB-8588-CEC1D06C72B9}</a:tableStyleId>
              </a:tblPr>
              <a:tblGrid>
                <a:gridCol w="2591688">
                  <a:extLst>
                    <a:ext uri="{9D8B030D-6E8A-4147-A177-3AD203B41FA5}">
                      <a16:colId xmlns:a16="http://schemas.microsoft.com/office/drawing/2014/main" val="167702687"/>
                    </a:ext>
                  </a:extLst>
                </a:gridCol>
                <a:gridCol w="2808312">
                  <a:extLst>
                    <a:ext uri="{9D8B030D-6E8A-4147-A177-3AD203B41FA5}">
                      <a16:colId xmlns:a16="http://schemas.microsoft.com/office/drawing/2014/main" val="2467043959"/>
                    </a:ext>
                  </a:extLst>
                </a:gridCol>
              </a:tblGrid>
              <a:tr h="0">
                <a:tc>
                  <a:txBody>
                    <a:bodyPr/>
                    <a:lstStyle/>
                    <a:p>
                      <a:pPr marL="0" algn="l" defTabSz="914400" rtl="0" eaLnBrk="1" latinLnBrk="0" hangingPunct="1"/>
                      <a:r>
                        <a:rPr lang="en-GB" sz="1200" b="1" kern="1200" dirty="0">
                          <a:solidFill>
                            <a:schemeClr val="dk1"/>
                          </a:solidFill>
                          <a:latin typeface="+mn-lt"/>
                          <a:ea typeface="+mn-ea"/>
                          <a:cs typeface="+mn-cs"/>
                        </a:rPr>
                        <a:t>Pipeline Length, Material and Diameter</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CCECFF">
                        <a:alpha val="10196"/>
                      </a:srgbClr>
                    </a:solidFill>
                  </a:tcPr>
                </a:tc>
                <a:tc>
                  <a:txBody>
                    <a:bodyPr/>
                    <a:lstStyle/>
                    <a:p>
                      <a:pPr marL="0" algn="l" defTabSz="914400" rtl="0" eaLnBrk="1" latinLnBrk="0" hangingPunct="1"/>
                      <a:r>
                        <a:rPr lang="en-GB" sz="1200" b="0" kern="1200" dirty="0">
                          <a:solidFill>
                            <a:schemeClr val="dk1"/>
                          </a:solidFill>
                          <a:latin typeface="+mn-lt"/>
                          <a:ea typeface="+mn-ea"/>
                          <a:cs typeface="+mn-cs"/>
                        </a:rPr>
                        <a:t>1Km 80NB steel private pipeline, 140m 150NB Soluforce RTP, 80m 80NB &amp; 50NB Steel HP compressor outlet connecting pipework</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CCECFF">
                        <a:alpha val="10196"/>
                      </a:srgbClr>
                    </a:solidFill>
                  </a:tcPr>
                </a:tc>
                <a:extLst>
                  <a:ext uri="{0D108BD9-81ED-4DB2-BD59-A6C34878D82A}">
                    <a16:rowId xmlns:a16="http://schemas.microsoft.com/office/drawing/2014/main" val="4080837083"/>
                  </a:ext>
                </a:extLst>
              </a:tr>
              <a:tr h="228131">
                <a:tc>
                  <a:txBody>
                    <a:bodyPr/>
                    <a:lstStyle/>
                    <a:p>
                      <a:r>
                        <a:rPr lang="en-GB" sz="1200" b="1" dirty="0"/>
                        <a:t>Maximum Operating Pressure (MOP) </a:t>
                      </a:r>
                    </a:p>
                  </a:txBody>
                  <a:tcPr>
                    <a:lnL w="12700" cap="flat" cmpd="sng" algn="ctr">
                      <a:solidFill>
                        <a:schemeClr val="tx1"/>
                      </a:solidFill>
                      <a:prstDash val="solid"/>
                      <a:round/>
                      <a:headEnd type="none" w="med" len="med"/>
                      <a:tailEnd type="none" w="med" len="med"/>
                    </a:lnL>
                    <a:solidFill>
                      <a:srgbClr val="CCECFF">
                        <a:alpha val="10196"/>
                      </a:srgbClr>
                    </a:solidFill>
                  </a:tcPr>
                </a:tc>
                <a:tc>
                  <a:txBody>
                    <a:bodyPr/>
                    <a:lstStyle/>
                    <a:p>
                      <a:r>
                        <a:rPr lang="en-GB" sz="1200" dirty="0"/>
                        <a:t>75 barg </a:t>
                      </a:r>
                    </a:p>
                  </a:txBody>
                  <a:tcPr>
                    <a:lnR w="12700" cap="flat" cmpd="sng" algn="ctr">
                      <a:solidFill>
                        <a:schemeClr val="tx1"/>
                      </a:solidFill>
                      <a:prstDash val="solid"/>
                      <a:round/>
                      <a:headEnd type="none" w="med" len="med"/>
                      <a:tailEnd type="none" w="med" len="med"/>
                    </a:lnR>
                    <a:solidFill>
                      <a:srgbClr val="CCECFF">
                        <a:alpha val="10196"/>
                      </a:srgbClr>
                    </a:solidFill>
                  </a:tcPr>
                </a:tc>
                <a:extLst>
                  <a:ext uri="{0D108BD9-81ED-4DB2-BD59-A6C34878D82A}">
                    <a16:rowId xmlns:a16="http://schemas.microsoft.com/office/drawing/2014/main" val="2710107744"/>
                  </a:ext>
                </a:extLst>
              </a:tr>
              <a:tr h="0">
                <a:tc>
                  <a:txBody>
                    <a:bodyPr/>
                    <a:lstStyle/>
                    <a:p>
                      <a:r>
                        <a:rPr lang="en-GB" sz="1200" b="1" dirty="0"/>
                        <a:t>Maximum  Flowrate/NTS Diameter</a:t>
                      </a:r>
                    </a:p>
                  </a:txBody>
                  <a:tcPr>
                    <a:lnL w="12700" cap="flat" cmpd="sng" algn="ctr">
                      <a:solidFill>
                        <a:schemeClr val="tx1"/>
                      </a:solidFill>
                      <a:prstDash val="solid"/>
                      <a:round/>
                      <a:headEnd type="none" w="med" len="med"/>
                      <a:tailEnd type="none" w="med" len="med"/>
                    </a:lnL>
                    <a:solidFill>
                      <a:srgbClr val="CCECFF">
                        <a:alpha val="10196"/>
                      </a:srgbClr>
                    </a:solidFill>
                  </a:tcPr>
                </a:tc>
                <a:tc>
                  <a:txBody>
                    <a:bodyPr/>
                    <a:lstStyle/>
                    <a:p>
                      <a:r>
                        <a:rPr lang="en-GB" sz="1200" dirty="0">
                          <a:solidFill>
                            <a:srgbClr val="001B84"/>
                          </a:solidFill>
                          <a:latin typeface="+mn-lt"/>
                        </a:rPr>
                        <a:t>4000 scmh/100NB</a:t>
                      </a:r>
                    </a:p>
                  </a:txBody>
                  <a:tcPr>
                    <a:lnR w="12700" cap="flat" cmpd="sng" algn="ctr">
                      <a:solidFill>
                        <a:schemeClr val="tx1"/>
                      </a:solidFill>
                      <a:prstDash val="solid"/>
                      <a:round/>
                      <a:headEnd type="none" w="med" len="med"/>
                      <a:tailEnd type="none" w="med" len="med"/>
                    </a:lnR>
                    <a:solidFill>
                      <a:srgbClr val="CCECFF">
                        <a:alpha val="10196"/>
                      </a:srgbClr>
                    </a:solidFill>
                  </a:tcPr>
                </a:tc>
                <a:extLst>
                  <a:ext uri="{0D108BD9-81ED-4DB2-BD59-A6C34878D82A}">
                    <a16:rowId xmlns:a16="http://schemas.microsoft.com/office/drawing/2014/main" val="466349824"/>
                  </a:ext>
                </a:extLst>
              </a:tr>
              <a:tr h="0">
                <a:tc>
                  <a:txBody>
                    <a:bodyPr/>
                    <a:lstStyle/>
                    <a:p>
                      <a:r>
                        <a:rPr lang="en-GB" sz="1200" b="1" dirty="0"/>
                        <a:t>Compressor Type </a:t>
                      </a:r>
                    </a:p>
                  </a:txBody>
                  <a:tcPr>
                    <a:lnL w="12700" cap="flat" cmpd="sng" algn="ctr">
                      <a:solidFill>
                        <a:schemeClr val="tx1"/>
                      </a:solidFill>
                      <a:prstDash val="solid"/>
                      <a:round/>
                      <a:headEnd type="none" w="med" len="med"/>
                      <a:tailEnd type="none" w="med" len="med"/>
                    </a:lnL>
                    <a:solidFill>
                      <a:srgbClr val="CCECFF">
                        <a:alpha val="10196"/>
                      </a:srgbClr>
                    </a:solidFill>
                  </a:tcPr>
                </a:tc>
                <a:tc>
                  <a:txBody>
                    <a:bodyPr/>
                    <a:lstStyle/>
                    <a:p>
                      <a:r>
                        <a:rPr lang="en-GB" sz="1200" dirty="0">
                          <a:solidFill>
                            <a:srgbClr val="001B84"/>
                          </a:solidFill>
                          <a:latin typeface="+mn-lt"/>
                        </a:rPr>
                        <a:t>SAFE reciprocating compressors</a:t>
                      </a:r>
                    </a:p>
                  </a:txBody>
                  <a:tcPr>
                    <a:lnR w="12700" cap="flat" cmpd="sng" algn="ctr">
                      <a:solidFill>
                        <a:schemeClr val="tx1"/>
                      </a:solidFill>
                      <a:prstDash val="solid"/>
                      <a:round/>
                      <a:headEnd type="none" w="med" len="med"/>
                      <a:tailEnd type="none" w="med" len="med"/>
                    </a:lnR>
                    <a:solidFill>
                      <a:srgbClr val="CCECFF">
                        <a:alpha val="10196"/>
                      </a:srgbClr>
                    </a:solidFill>
                  </a:tcPr>
                </a:tc>
                <a:extLst>
                  <a:ext uri="{0D108BD9-81ED-4DB2-BD59-A6C34878D82A}">
                    <a16:rowId xmlns:a16="http://schemas.microsoft.com/office/drawing/2014/main" val="1468697136"/>
                  </a:ext>
                </a:extLst>
              </a:tr>
              <a:tr h="213471">
                <a:tc>
                  <a:txBody>
                    <a:bodyPr/>
                    <a:lstStyle/>
                    <a:p>
                      <a:r>
                        <a:rPr lang="en-GB" sz="1200" b="1" dirty="0"/>
                        <a:t>Completion Date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CECFF">
                        <a:alpha val="10196"/>
                      </a:srgbClr>
                    </a:solidFill>
                  </a:tcPr>
                </a:tc>
                <a:tc>
                  <a:txBody>
                    <a:bodyPr/>
                    <a:lstStyle/>
                    <a:p>
                      <a:r>
                        <a:rPr lang="en-GB" sz="1200" dirty="0"/>
                        <a:t>August 2020</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CECFF">
                        <a:alpha val="10196"/>
                      </a:srgbClr>
                    </a:solidFill>
                  </a:tcPr>
                </a:tc>
                <a:extLst>
                  <a:ext uri="{0D108BD9-81ED-4DB2-BD59-A6C34878D82A}">
                    <a16:rowId xmlns:a16="http://schemas.microsoft.com/office/drawing/2014/main" val="3603191632"/>
                  </a:ext>
                </a:extLst>
              </a:tr>
            </a:tbl>
          </a:graphicData>
        </a:graphic>
      </p:graphicFrame>
      <p:pic>
        <p:nvPicPr>
          <p:cNvPr id="13" name="19f88101-1f2d-494d-af3b-40a2aa99ee22" descr="Image">
            <a:extLst>
              <a:ext uri="{FF2B5EF4-FFF2-40B4-BE49-F238E27FC236}">
                <a16:creationId xmlns:a16="http://schemas.microsoft.com/office/drawing/2014/main" id="{E5F51E3A-554E-4B42-82A7-AD9EAB73F7F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7875"/>
          <a:stretch/>
        </p:blipFill>
        <p:spPr bwMode="auto">
          <a:xfrm>
            <a:off x="6213934" y="1038781"/>
            <a:ext cx="2819308" cy="2201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Image">
            <a:extLst>
              <a:ext uri="{FF2B5EF4-FFF2-40B4-BE49-F238E27FC236}">
                <a16:creationId xmlns:a16="http://schemas.microsoft.com/office/drawing/2014/main" id="{996E1DFB-997A-4BF0-864B-0D33E2127C82}"/>
              </a:ext>
            </a:extLst>
          </p:cNvPr>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9624392" y="3573016"/>
            <a:ext cx="2297339" cy="2713450"/>
          </a:xfrm>
          <a:prstGeom prst="rect">
            <a:avLst/>
          </a:prstGeom>
          <a:noFill/>
          <a:ln>
            <a:noFill/>
          </a:ln>
        </p:spPr>
      </p:pic>
    </p:spTree>
    <p:extLst>
      <p:ext uri="{BB962C8B-B14F-4D97-AF65-F5344CB8AC3E}">
        <p14:creationId xmlns:p14="http://schemas.microsoft.com/office/powerpoint/2010/main" val="1473813152"/>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0A26A3D6-26DF-404F-83E9-E940BB1CFD98}"/>
              </a:ext>
            </a:extLst>
          </p:cNvPr>
          <p:cNvSpPr txBox="1">
            <a:spLocks/>
          </p:cNvSpPr>
          <p:nvPr/>
        </p:nvSpPr>
        <p:spPr bwMode="auto">
          <a:xfrm>
            <a:off x="1271464" y="159876"/>
            <a:ext cx="9649072"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nSpc>
                <a:spcPct val="90000"/>
              </a:lnSpc>
              <a:spcAft>
                <a:spcPct val="20000"/>
              </a:spcAft>
            </a:pPr>
            <a:r>
              <a:rPr lang="en-US" altLang="en-US" sz="2400" b="1" dirty="0"/>
              <a:t>CNG Services Ltd</a:t>
            </a:r>
          </a:p>
        </p:txBody>
      </p:sp>
      <p:sp>
        <p:nvSpPr>
          <p:cNvPr id="5" name="Rectangle 3">
            <a:extLst>
              <a:ext uri="{FF2B5EF4-FFF2-40B4-BE49-F238E27FC236}">
                <a16:creationId xmlns:a16="http://schemas.microsoft.com/office/drawing/2014/main" id="{CCC7FB7D-3DEA-4CBD-BC04-35D32130E3A8}"/>
              </a:ext>
            </a:extLst>
          </p:cNvPr>
          <p:cNvSpPr txBox="1">
            <a:spLocks noChangeArrowheads="1"/>
          </p:cNvSpPr>
          <p:nvPr/>
        </p:nvSpPr>
        <p:spPr bwMode="auto">
          <a:xfrm>
            <a:off x="4439816" y="959524"/>
            <a:ext cx="7503222" cy="374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eaLnBrk="1" hangingPunct="1">
              <a:lnSpc>
                <a:spcPct val="80000"/>
              </a:lnSpc>
              <a:buClr>
                <a:srgbClr val="1B3664"/>
              </a:buClr>
              <a:defRPr/>
            </a:pPr>
            <a:r>
              <a:rPr lang="en-GB" altLang="en-US" sz="1200" dirty="0">
                <a:solidFill>
                  <a:srgbClr val="001B84"/>
                </a:solidFill>
                <a:ea typeface="ＭＳ Ｐゴシック" panose="020B0600070205080204" pitchFamily="34" charset="-128"/>
                <a:cs typeface="Arial" panose="020B0604020202020204" pitchFamily="34" charset="0"/>
              </a:rPr>
              <a:t>CNG Services Limited (CSL) provides consultancy, design and build services to the biomethane industry, all focused on reducing Greenhouse Gas (GHG) emissions</a:t>
            </a:r>
          </a:p>
          <a:p>
            <a:pPr marL="0" indent="0" algn="just" eaLnBrk="1" hangingPunct="1">
              <a:lnSpc>
                <a:spcPct val="80000"/>
              </a:lnSpc>
              <a:buClr>
                <a:srgbClr val="1B3664"/>
              </a:buClr>
              <a:buNone/>
              <a:defRPr/>
            </a:pPr>
            <a:endParaRPr lang="en-GB" altLang="en-US" sz="1200" dirty="0">
              <a:solidFill>
                <a:srgbClr val="001B84"/>
              </a:solidFill>
              <a:ea typeface="ＭＳ Ｐゴシック" panose="020B0600070205080204" pitchFamily="34" charset="-128"/>
              <a:cs typeface="Arial" panose="020B0604020202020204" pitchFamily="34" charset="0"/>
            </a:endParaRPr>
          </a:p>
          <a:p>
            <a:pPr algn="just" eaLnBrk="1" hangingPunct="1">
              <a:lnSpc>
                <a:spcPct val="80000"/>
              </a:lnSpc>
              <a:spcAft>
                <a:spcPts val="600"/>
              </a:spcAft>
              <a:buClr>
                <a:srgbClr val="1B3664"/>
              </a:buClr>
              <a:defRPr/>
            </a:pPr>
            <a:r>
              <a:rPr lang="en-GB" altLang="en-US" sz="1200" dirty="0">
                <a:solidFill>
                  <a:srgbClr val="001B84"/>
                </a:solidFill>
                <a:ea typeface="ＭＳ Ｐゴシック" panose="020B0600070205080204" pitchFamily="34" charset="-128"/>
                <a:cs typeface="Arial" panose="020B0604020202020204" pitchFamily="34" charset="0"/>
              </a:rPr>
              <a:t>In the past 10 years our efforts have produced a material impact with an estimated 20 year project life reduction in CO</a:t>
            </a:r>
            <a:r>
              <a:rPr lang="en-GB" altLang="en-US" sz="1200" baseline="-25000" dirty="0">
                <a:solidFill>
                  <a:srgbClr val="001B84"/>
                </a:solidFill>
                <a:ea typeface="ＭＳ Ｐゴシック" panose="020B0600070205080204" pitchFamily="34" charset="-128"/>
                <a:cs typeface="Arial" panose="020B0604020202020204" pitchFamily="34" charset="0"/>
              </a:rPr>
              <a:t>2</a:t>
            </a:r>
            <a:r>
              <a:rPr lang="en-GB" altLang="en-US" sz="1200" dirty="0">
                <a:solidFill>
                  <a:srgbClr val="001B84"/>
                </a:solidFill>
                <a:ea typeface="ＭＳ Ｐゴシック" panose="020B0600070205080204" pitchFamily="34" charset="-128"/>
                <a:cs typeface="Arial" panose="020B0604020202020204" pitchFamily="34" charset="0"/>
              </a:rPr>
              <a:t> emissions of 17,500,000 tonnes through:</a:t>
            </a:r>
          </a:p>
          <a:p>
            <a:pPr lvl="1" algn="just" eaLnBrk="1" hangingPunct="1">
              <a:lnSpc>
                <a:spcPct val="80000"/>
              </a:lnSpc>
              <a:buClr>
                <a:srgbClr val="1B3664"/>
              </a:buClr>
              <a:defRPr/>
            </a:pPr>
            <a:r>
              <a:rPr lang="en-GB" altLang="en-US" sz="1200" dirty="0">
                <a:solidFill>
                  <a:srgbClr val="001B84"/>
                </a:solidFill>
                <a:ea typeface="ＭＳ Ｐゴシック" panose="020B0600070205080204" pitchFamily="34" charset="-128"/>
                <a:cs typeface="Arial" panose="020B0604020202020204" pitchFamily="34" charset="0"/>
              </a:rPr>
              <a:t>Biomethane injection into the gas grid</a:t>
            </a:r>
          </a:p>
          <a:p>
            <a:pPr lvl="1" algn="just" eaLnBrk="1" hangingPunct="1">
              <a:lnSpc>
                <a:spcPct val="80000"/>
              </a:lnSpc>
              <a:buClr>
                <a:srgbClr val="1B3664"/>
              </a:buClr>
              <a:defRPr/>
            </a:pPr>
            <a:r>
              <a:rPr lang="en-GB" altLang="en-US" sz="1200" dirty="0">
                <a:solidFill>
                  <a:srgbClr val="001B84"/>
                </a:solidFill>
                <a:ea typeface="ＭＳ Ｐゴシック" panose="020B0600070205080204" pitchFamily="34" charset="-128"/>
                <a:cs typeface="Arial" panose="020B0604020202020204" pitchFamily="34" charset="0"/>
              </a:rPr>
              <a:t>Running trucks on Bio-CNG</a:t>
            </a:r>
          </a:p>
          <a:p>
            <a:pPr lvl="1" algn="just" eaLnBrk="1" hangingPunct="1">
              <a:lnSpc>
                <a:spcPct val="80000"/>
              </a:lnSpc>
              <a:buClr>
                <a:srgbClr val="1B3664"/>
              </a:buClr>
              <a:defRPr/>
            </a:pPr>
            <a:r>
              <a:rPr lang="en-GB" altLang="en-US" sz="1200" dirty="0">
                <a:solidFill>
                  <a:srgbClr val="001B84"/>
                </a:solidFill>
                <a:ea typeface="ＭＳ Ｐゴシック" panose="020B0600070205080204" pitchFamily="34" charset="-128"/>
                <a:cs typeface="Arial" panose="020B0604020202020204" pitchFamily="34" charset="0"/>
              </a:rPr>
              <a:t>Acting as developer and design and build contractor for the Highlands CNG Project</a:t>
            </a:r>
          </a:p>
          <a:p>
            <a:pPr algn="just" eaLnBrk="1" hangingPunct="1">
              <a:lnSpc>
                <a:spcPct val="80000"/>
              </a:lnSpc>
              <a:buClr>
                <a:srgbClr val="1B3664"/>
              </a:buClr>
              <a:defRPr/>
            </a:pPr>
            <a:endParaRPr lang="en-GB" altLang="en-US" sz="1200" dirty="0">
              <a:solidFill>
                <a:srgbClr val="001B84"/>
              </a:solidFill>
              <a:ea typeface="ＭＳ Ｐゴシック" panose="020B0600070205080204" pitchFamily="34" charset="-128"/>
              <a:cs typeface="Arial" panose="020B0604020202020204" pitchFamily="34" charset="0"/>
            </a:endParaRPr>
          </a:p>
          <a:p>
            <a:pPr algn="just" eaLnBrk="1" hangingPunct="1">
              <a:lnSpc>
                <a:spcPct val="80000"/>
              </a:lnSpc>
              <a:spcAft>
                <a:spcPts val="600"/>
              </a:spcAft>
              <a:buClr>
                <a:srgbClr val="1B3664"/>
              </a:buClr>
              <a:defRPr/>
            </a:pPr>
            <a:r>
              <a:rPr lang="en-GB" altLang="en-US" sz="1200" dirty="0">
                <a:solidFill>
                  <a:srgbClr val="001B84"/>
                </a:solidFill>
                <a:ea typeface="ＭＳ Ｐゴシック" panose="020B0600070205080204" pitchFamily="34" charset="-128"/>
                <a:cs typeface="Arial" panose="020B0604020202020204" pitchFamily="34" charset="0"/>
              </a:rPr>
              <a:t>Part owner of CNG Fuels Ltd, a company set up to build a national network of Bio-CNG stations on the high pressure grid</a:t>
            </a:r>
          </a:p>
          <a:p>
            <a:pPr lvl="1" algn="just">
              <a:lnSpc>
                <a:spcPct val="80000"/>
              </a:lnSpc>
              <a:buClr>
                <a:srgbClr val="1B3664"/>
              </a:buClr>
              <a:defRPr/>
            </a:pPr>
            <a:r>
              <a:rPr lang="en-GB" altLang="en-US" sz="1200" dirty="0">
                <a:solidFill>
                  <a:srgbClr val="001B84"/>
                </a:solidFill>
                <a:ea typeface="ＭＳ Ｐゴシック" panose="020B0600070205080204" pitchFamily="34" charset="-128"/>
                <a:cs typeface="Arial" panose="020B0604020202020204" pitchFamily="34" charset="0"/>
              </a:rPr>
              <a:t>National network of CNG Stations</a:t>
            </a:r>
          </a:p>
          <a:p>
            <a:pPr lvl="1" algn="just">
              <a:lnSpc>
                <a:spcPct val="80000"/>
              </a:lnSpc>
              <a:buClr>
                <a:srgbClr val="1B3664"/>
              </a:buClr>
              <a:defRPr/>
            </a:pPr>
            <a:r>
              <a:rPr lang="en-GB" altLang="en-US" sz="1200" dirty="0">
                <a:solidFill>
                  <a:srgbClr val="001B84"/>
                </a:solidFill>
                <a:ea typeface="ＭＳ Ｐゴシック" panose="020B0600070205080204" pitchFamily="34" charset="-128"/>
                <a:cs typeface="Arial" panose="020B0604020202020204" pitchFamily="34" charset="0"/>
              </a:rPr>
              <a:t>84% saving in GHG compared to diesel</a:t>
            </a:r>
          </a:p>
          <a:p>
            <a:pPr lvl="1" algn="just">
              <a:lnSpc>
                <a:spcPct val="80000"/>
              </a:lnSpc>
              <a:buClr>
                <a:srgbClr val="1B3664"/>
              </a:buClr>
              <a:defRPr/>
            </a:pPr>
            <a:endParaRPr lang="en-GB" altLang="en-US" sz="1200" dirty="0"/>
          </a:p>
          <a:p>
            <a:pPr algn="just">
              <a:lnSpc>
                <a:spcPct val="80000"/>
              </a:lnSpc>
              <a:buClr>
                <a:srgbClr val="1B3664"/>
              </a:buClr>
              <a:defRPr/>
            </a:pPr>
            <a:r>
              <a:rPr lang="en-GB" altLang="en-US" sz="1200" dirty="0">
                <a:solidFill>
                  <a:srgbClr val="001B84"/>
                </a:solidFill>
                <a:ea typeface="ＭＳ Ｐゴシック" panose="020B0600070205080204" pitchFamily="34" charset="-128"/>
                <a:cs typeface="Arial" panose="020B0604020202020204" pitchFamily="34" charset="0"/>
              </a:rPr>
              <a:t>Part owner of Barrow Shipping Ltd, GB’s leading shipper of biomethane and a company that only buys and sells biomethane, no fossil gas</a:t>
            </a:r>
          </a:p>
          <a:p>
            <a:pPr marL="0" indent="0" algn="just">
              <a:lnSpc>
                <a:spcPct val="80000"/>
              </a:lnSpc>
              <a:buClr>
                <a:srgbClr val="1B3664"/>
              </a:buClr>
              <a:buNone/>
              <a:defRPr/>
            </a:pPr>
            <a:endParaRPr lang="en-GB" altLang="en-US" sz="1200" dirty="0">
              <a:solidFill>
                <a:srgbClr val="001B84"/>
              </a:solidFill>
              <a:ea typeface="ＭＳ Ｐゴシック" panose="020B0600070205080204" pitchFamily="34" charset="-128"/>
              <a:cs typeface="Arial" panose="020B0604020202020204" pitchFamily="34" charset="0"/>
            </a:endParaRPr>
          </a:p>
          <a:p>
            <a:pPr algn="just">
              <a:lnSpc>
                <a:spcPct val="80000"/>
              </a:lnSpc>
              <a:buClr>
                <a:srgbClr val="1B3664"/>
              </a:buClr>
              <a:defRPr/>
            </a:pPr>
            <a:r>
              <a:rPr lang="en-GB" altLang="en-US" sz="1200" dirty="0">
                <a:solidFill>
                  <a:srgbClr val="001B84"/>
                </a:solidFill>
                <a:ea typeface="ＭＳ Ｐゴシック" panose="020B0600070205080204" pitchFamily="34" charset="-128"/>
                <a:cs typeface="Arial" panose="020B0604020202020204" pitchFamily="34" charset="0"/>
              </a:rPr>
              <a:t>CSL is an ISO 9001, 14001 and 45001 approved company and has also achieved Achilles certification. CSL is GIRS accredited for design and project management </a:t>
            </a:r>
            <a:r>
              <a:rPr lang="en-GB" sz="1200" dirty="0">
                <a:solidFill>
                  <a:srgbClr val="001B84"/>
                </a:solidFill>
                <a:ea typeface="ＭＳ Ｐゴシック" panose="020B0600070205080204" pitchFamily="34" charset="-128"/>
                <a:cs typeface="Arial" panose="020B0604020202020204" pitchFamily="34" charset="0"/>
              </a:rPr>
              <a:t>and has been certified as a competent design organisation for high pressure UK onshore natural gas works by DNVGL</a:t>
            </a:r>
            <a:endParaRPr lang="en-GB" altLang="en-US" sz="1200" dirty="0">
              <a:solidFill>
                <a:srgbClr val="001B84"/>
              </a:solidFill>
              <a:ea typeface="ＭＳ Ｐゴシック" panose="020B0600070205080204" pitchFamily="34" charset="-128"/>
              <a:cs typeface="Arial" panose="020B0604020202020204" pitchFamily="34" charset="0"/>
            </a:endParaRPr>
          </a:p>
          <a:p>
            <a:pPr algn="just">
              <a:lnSpc>
                <a:spcPct val="80000"/>
              </a:lnSpc>
              <a:buClr>
                <a:srgbClr val="1B3664"/>
              </a:buClr>
              <a:defRPr/>
            </a:pPr>
            <a:endParaRPr lang="en-GB" altLang="en-US" sz="1200" dirty="0">
              <a:solidFill>
                <a:srgbClr val="001B84"/>
              </a:solidFill>
              <a:ea typeface="ＭＳ Ｐゴシック" panose="020B0600070205080204" pitchFamily="34" charset="-128"/>
              <a:cs typeface="Arial" panose="020B0604020202020204" pitchFamily="34" charset="0"/>
            </a:endParaRPr>
          </a:p>
          <a:p>
            <a:pPr algn="just">
              <a:lnSpc>
                <a:spcPct val="80000"/>
              </a:lnSpc>
              <a:buClr>
                <a:srgbClr val="1B3664"/>
              </a:buClr>
              <a:defRPr/>
            </a:pPr>
            <a:r>
              <a:rPr lang="en-GB" altLang="en-US" sz="1200" dirty="0">
                <a:solidFill>
                  <a:srgbClr val="001B84"/>
                </a:solidFill>
                <a:ea typeface="ＭＳ Ｐゴシック" panose="020B0600070205080204" pitchFamily="34" charset="-128"/>
                <a:cs typeface="Arial" panose="020B0604020202020204" pitchFamily="34" charset="0"/>
              </a:rPr>
              <a:t>Working on a number of H</a:t>
            </a:r>
            <a:r>
              <a:rPr lang="en-GB" altLang="en-US" sz="1200" baseline="-25000" dirty="0">
                <a:solidFill>
                  <a:srgbClr val="001B84"/>
                </a:solidFill>
                <a:ea typeface="ＭＳ Ｐゴシック" panose="020B0600070205080204" pitchFamily="34" charset="-128"/>
                <a:cs typeface="Arial" panose="020B0604020202020204" pitchFamily="34" charset="0"/>
              </a:rPr>
              <a:t>2</a:t>
            </a:r>
            <a:r>
              <a:rPr lang="en-GB" altLang="en-US" sz="1200" dirty="0">
                <a:solidFill>
                  <a:srgbClr val="001B84"/>
                </a:solidFill>
                <a:ea typeface="ＭＳ Ｐゴシック" panose="020B0600070205080204" pitchFamily="34" charset="-128"/>
                <a:cs typeface="Arial" panose="020B0604020202020204" pitchFamily="34" charset="0"/>
              </a:rPr>
              <a:t> and CCUS innovation projects </a:t>
            </a:r>
          </a:p>
          <a:p>
            <a:pPr algn="just">
              <a:lnSpc>
                <a:spcPct val="80000"/>
              </a:lnSpc>
              <a:buClr>
                <a:srgbClr val="1B3664"/>
              </a:buClr>
              <a:defRPr/>
            </a:pPr>
            <a:endParaRPr lang="en-GB" altLang="en-US" sz="1200" dirty="0">
              <a:solidFill>
                <a:srgbClr val="001B84"/>
              </a:solidFill>
              <a:ea typeface="ＭＳ Ｐゴシック" panose="020B0600070205080204" pitchFamily="34" charset="-128"/>
              <a:cs typeface="Arial" panose="020B0604020202020204" pitchFamily="34" charset="0"/>
            </a:endParaRPr>
          </a:p>
          <a:p>
            <a:pPr lvl="1" algn="just" eaLnBrk="1" hangingPunct="1">
              <a:lnSpc>
                <a:spcPct val="80000"/>
              </a:lnSpc>
              <a:buClr>
                <a:srgbClr val="1B3664"/>
              </a:buClr>
              <a:buFontTx/>
              <a:buNone/>
              <a:defRPr/>
            </a:pPr>
            <a:endParaRPr lang="en-GB" altLang="en-US" sz="1200" dirty="0">
              <a:solidFill>
                <a:srgbClr val="001B84"/>
              </a:solidFill>
              <a:ea typeface="ＭＳ Ｐゴシック" panose="020B0600070205080204" pitchFamily="34" charset="-128"/>
            </a:endParaRPr>
          </a:p>
        </p:txBody>
      </p:sp>
      <p:pic>
        <p:nvPicPr>
          <p:cNvPr id="7" name="Picture 6">
            <a:extLst>
              <a:ext uri="{FF2B5EF4-FFF2-40B4-BE49-F238E27FC236}">
                <a16:creationId xmlns:a16="http://schemas.microsoft.com/office/drawing/2014/main" id="{E5AD0063-DE66-4C82-9FE5-9ED0A7C375DA}"/>
              </a:ext>
            </a:extLst>
          </p:cNvPr>
          <p:cNvPicPr>
            <a:picLocks noChangeAspect="1"/>
          </p:cNvPicPr>
          <p:nvPr/>
        </p:nvPicPr>
        <p:blipFill>
          <a:blip r:embed="rId2"/>
          <a:stretch>
            <a:fillRect/>
          </a:stretch>
        </p:blipFill>
        <p:spPr>
          <a:xfrm>
            <a:off x="551384" y="908720"/>
            <a:ext cx="3775572" cy="5328144"/>
          </a:xfrm>
          <a:prstGeom prst="rect">
            <a:avLst/>
          </a:prstGeom>
        </p:spPr>
      </p:pic>
      <p:pic>
        <p:nvPicPr>
          <p:cNvPr id="8" name="Picture 7">
            <a:extLst>
              <a:ext uri="{FF2B5EF4-FFF2-40B4-BE49-F238E27FC236}">
                <a16:creationId xmlns:a16="http://schemas.microsoft.com/office/drawing/2014/main" id="{1E9ED4E4-DAED-4DEA-ACE7-B7F1449841F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81881" y="4797153"/>
            <a:ext cx="1868752" cy="1616313"/>
          </a:xfrm>
          <a:prstGeom prst="rect">
            <a:avLst/>
          </a:prstGeom>
          <a:ln>
            <a:solidFill>
              <a:srgbClr val="000000"/>
            </a:solidFill>
          </a:ln>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81196CA5-40A5-45B5-9146-55BBC0D8ECB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62211" y="4797153"/>
            <a:ext cx="1375508" cy="1616313"/>
          </a:xfrm>
          <a:prstGeom prst="rect">
            <a:avLst/>
          </a:prstGeom>
          <a:ln>
            <a:solidFill>
              <a:srgbClr val="000000"/>
            </a:solidFill>
          </a:ln>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C39FC75D-EFD9-4834-95A9-C374867E0AF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649297" y="4797152"/>
            <a:ext cx="1086953" cy="1616314"/>
          </a:xfrm>
          <a:prstGeom prst="rect">
            <a:avLst/>
          </a:prstGeom>
          <a:ln>
            <a:solidFill>
              <a:srgbClr val="000000"/>
            </a:solidFill>
          </a:ln>
          <a:effectLst>
            <a:outerShdw blurRad="50800" dist="38100" dir="2700000" algn="tl" rotWithShape="0">
              <a:prstClr val="black">
                <a:alpha val="40000"/>
              </a:prstClr>
            </a:outerShdw>
          </a:effectLst>
        </p:spPr>
      </p:pic>
      <p:pic>
        <p:nvPicPr>
          <p:cNvPr id="11" name="Picture 10" descr="Logo, company name&#10;&#10;Description automatically generated">
            <a:extLst>
              <a:ext uri="{FF2B5EF4-FFF2-40B4-BE49-F238E27FC236}">
                <a16:creationId xmlns:a16="http://schemas.microsoft.com/office/drawing/2014/main" id="{43CE5149-989C-4AA9-BDDD-4F82694F7DC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62435" y="5112208"/>
            <a:ext cx="1581400" cy="1022031"/>
          </a:xfrm>
          <a:prstGeom prst="rect">
            <a:avLst/>
          </a:prstGeom>
        </p:spPr>
      </p:pic>
    </p:spTree>
    <p:extLst>
      <p:ext uri="{BB962C8B-B14F-4D97-AF65-F5344CB8AC3E}">
        <p14:creationId xmlns:p14="http://schemas.microsoft.com/office/powerpoint/2010/main" val="3459104607"/>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523492" y="633109"/>
            <a:ext cx="8100900" cy="675481"/>
          </a:xfrm>
        </p:spPr>
        <p:txBody>
          <a:bodyPr rtlCol="0">
            <a:normAutofit/>
          </a:bodyPr>
          <a:lstStyle/>
          <a:p>
            <a:pPr eaLnBrk="1" fontAlgn="auto" hangingPunct="1">
              <a:lnSpc>
                <a:spcPct val="90000"/>
              </a:lnSpc>
              <a:spcBef>
                <a:spcPct val="20000"/>
              </a:spcBef>
              <a:spcAft>
                <a:spcPct val="20000"/>
              </a:spcAft>
              <a:buClr>
                <a:srgbClr val="001B84"/>
              </a:buClr>
              <a:defRPr/>
            </a:pPr>
            <a:r>
              <a:rPr lang="en-GB" altLang="en-US" sz="2400" dirty="0">
                <a:solidFill>
                  <a:srgbClr val="001B84"/>
                </a:solidFill>
                <a:ea typeface="ＭＳ Ｐゴシック" panose="020B0600070205080204" pitchFamily="34" charset="-128"/>
              </a:rPr>
              <a:t>Summary</a:t>
            </a:r>
            <a:endParaRPr lang="en-US" sz="2400" i="1" dirty="0">
              <a:solidFill>
                <a:srgbClr val="001B84"/>
              </a:solidFill>
              <a:ea typeface="+mn-ea"/>
              <a:cs typeface="+mn-cs"/>
            </a:endParaRPr>
          </a:p>
        </p:txBody>
      </p:sp>
      <p:sp>
        <p:nvSpPr>
          <p:cNvPr id="34819" name="Rectangle 3"/>
          <p:cNvSpPr>
            <a:spLocks noGrp="1" noChangeArrowheads="1"/>
          </p:cNvSpPr>
          <p:nvPr>
            <p:ph idx="1"/>
          </p:nvPr>
        </p:nvSpPr>
        <p:spPr>
          <a:xfrm>
            <a:off x="695400" y="1916832"/>
            <a:ext cx="6192688" cy="3970318"/>
          </a:xfrm>
          <a:noFill/>
        </p:spPr>
        <p:txBody>
          <a:bodyPr wrap="square" rtlCol="0">
            <a:spAutoFit/>
          </a:bodyPr>
          <a:lstStyle/>
          <a:p>
            <a:pPr marL="285750" indent="-285750">
              <a:spcBef>
                <a:spcPct val="0"/>
              </a:spcBef>
              <a:buFont typeface="Arial" panose="020B0604020202020204" pitchFamily="34" charset="0"/>
            </a:pPr>
            <a:r>
              <a:rPr lang="en-US" altLang="en-US" sz="1200" dirty="0">
                <a:ea typeface="ＭＳ Ｐゴシック" pitchFamily="34" charset="-128"/>
              </a:rPr>
              <a:t>Reverse Flow options was presented at the Entry Customer Forum on 7th September</a:t>
            </a:r>
          </a:p>
          <a:p>
            <a:pPr marL="285750" indent="-285750">
              <a:spcBef>
                <a:spcPct val="0"/>
              </a:spcBef>
              <a:buFont typeface="Arial" panose="020B0604020202020204" pitchFamily="34" charset="0"/>
            </a:pPr>
            <a:endParaRPr lang="en-US" altLang="en-US" sz="1200" dirty="0">
              <a:ea typeface="ＭＳ Ｐゴシック" pitchFamily="34" charset="-128"/>
            </a:endParaRPr>
          </a:p>
          <a:p>
            <a:pPr marL="285750" indent="-285750">
              <a:spcBef>
                <a:spcPct val="0"/>
              </a:spcBef>
              <a:buFont typeface="Arial" panose="020B0604020202020204" pitchFamily="34" charset="0"/>
              <a:buChar char="•"/>
            </a:pPr>
            <a:r>
              <a:rPr lang="en-US" altLang="en-US" sz="1200" dirty="0">
                <a:ea typeface="ＭＳ Ｐゴシック" pitchFamily="34" charset="-128"/>
              </a:rPr>
              <a:t>WWU &amp; Cadent are currently carrying out an innovation project with compression at a site near Doncaster</a:t>
            </a:r>
          </a:p>
          <a:p>
            <a:pPr marL="285750" indent="-285750">
              <a:spcBef>
                <a:spcPct val="0"/>
              </a:spcBef>
              <a:buFont typeface="Arial" panose="020B0604020202020204" pitchFamily="34" charset="0"/>
              <a:buChar char="•"/>
            </a:pPr>
            <a:endParaRPr lang="en-US" altLang="en-US" sz="1200" dirty="0">
              <a:ea typeface="ＭＳ Ｐゴシック" pitchFamily="34" charset="-128"/>
            </a:endParaRPr>
          </a:p>
          <a:p>
            <a:pPr marL="285750" indent="-285750">
              <a:spcBef>
                <a:spcPct val="0"/>
              </a:spcBef>
              <a:buFont typeface="Arial" panose="020B0604020202020204" pitchFamily="34" charset="0"/>
            </a:pPr>
            <a:r>
              <a:rPr lang="en-US" altLang="en-US" sz="1200" dirty="0">
                <a:ea typeface="ＭＳ Ｐゴシック" pitchFamily="34" charset="-128"/>
              </a:rPr>
              <a:t>Based on that project, the GDNs have produced a specification for GDN owned and operated compressors</a:t>
            </a:r>
          </a:p>
          <a:p>
            <a:pPr marL="285750" indent="-285750">
              <a:spcBef>
                <a:spcPct val="0"/>
              </a:spcBef>
              <a:buFont typeface="Arial" panose="020B0604020202020204" pitchFamily="34" charset="0"/>
            </a:pPr>
            <a:endParaRPr lang="en-US" altLang="en-US" sz="1200" dirty="0">
              <a:ea typeface="ＭＳ Ｐゴシック" pitchFamily="34" charset="-128"/>
            </a:endParaRPr>
          </a:p>
          <a:p>
            <a:pPr marL="285750" indent="-285750">
              <a:spcBef>
                <a:spcPct val="0"/>
              </a:spcBef>
              <a:buFont typeface="Arial" panose="020B0604020202020204" pitchFamily="34" charset="0"/>
            </a:pPr>
            <a:r>
              <a:rPr lang="en-US" altLang="en-US" sz="1200" dirty="0">
                <a:ea typeface="ＭＳ Ｐゴシック" pitchFamily="34" charset="-128"/>
              </a:rPr>
              <a:t>This briefing is to support a UNC Mod to facilitate biomethane producer owned compressors with a number of changes:</a:t>
            </a:r>
          </a:p>
          <a:p>
            <a:pPr marL="285750" indent="-285750">
              <a:spcBef>
                <a:spcPct val="0"/>
              </a:spcBef>
              <a:buFont typeface="Arial" panose="020B0604020202020204" pitchFamily="34" charset="0"/>
            </a:pPr>
            <a:endParaRPr lang="en-US" altLang="en-US" sz="1200" dirty="0">
              <a:ea typeface="ＭＳ Ｐゴシック" pitchFamily="34" charset="-128"/>
            </a:endParaRPr>
          </a:p>
          <a:p>
            <a:pPr marL="685800" lvl="1">
              <a:spcBef>
                <a:spcPct val="0"/>
              </a:spcBef>
              <a:buFont typeface="Arial" panose="020B0604020202020204" pitchFamily="34" charset="0"/>
            </a:pPr>
            <a:r>
              <a:rPr lang="en-US" altLang="en-US" sz="1200" dirty="0">
                <a:ea typeface="ＭＳ Ｐゴシック" pitchFamily="34" charset="-128"/>
              </a:rPr>
              <a:t>No LDX exit Charges</a:t>
            </a:r>
          </a:p>
          <a:p>
            <a:pPr marL="685800" lvl="1">
              <a:spcBef>
                <a:spcPct val="0"/>
              </a:spcBef>
              <a:buFont typeface="Arial" panose="020B0604020202020204" pitchFamily="34" charset="0"/>
            </a:pPr>
            <a:r>
              <a:rPr lang="en-US" altLang="en-US" sz="1200" dirty="0">
                <a:ea typeface="ＭＳ Ｐゴシック" pitchFamily="34" charset="-128"/>
              </a:rPr>
              <a:t>No LDZ Entry Charges/Rebate</a:t>
            </a:r>
          </a:p>
          <a:p>
            <a:pPr marL="685800" lvl="1">
              <a:spcBef>
                <a:spcPct val="0"/>
              </a:spcBef>
              <a:buFont typeface="Arial" panose="020B0604020202020204" pitchFamily="34" charset="0"/>
            </a:pPr>
            <a:r>
              <a:rPr lang="en-US" altLang="en-US" sz="1200" dirty="0">
                <a:ea typeface="ＭＳ Ｐゴシック" pitchFamily="34" charset="-128"/>
              </a:rPr>
              <a:t>No impact on CV or </a:t>
            </a:r>
            <a:r>
              <a:rPr lang="en-US" altLang="en-US" sz="1200" dirty="0" err="1">
                <a:ea typeface="ＭＳ Ｐゴシック" pitchFamily="34" charset="-128"/>
              </a:rPr>
              <a:t>odorisation</a:t>
            </a:r>
            <a:endParaRPr lang="en-US" altLang="en-US" sz="1200" dirty="0">
              <a:ea typeface="ＭＳ Ｐゴシック" pitchFamily="34" charset="-128"/>
            </a:endParaRPr>
          </a:p>
          <a:p>
            <a:pPr marL="285750" indent="-285750">
              <a:spcBef>
                <a:spcPct val="0"/>
              </a:spcBef>
              <a:buFont typeface="Arial" panose="020B0604020202020204" pitchFamily="34" charset="0"/>
            </a:pPr>
            <a:endParaRPr lang="en-US" altLang="en-US" sz="1200" dirty="0">
              <a:ea typeface="ＭＳ Ｐゴシック" pitchFamily="34" charset="-128"/>
            </a:endParaRPr>
          </a:p>
          <a:p>
            <a:pPr marL="285750" indent="-285750">
              <a:spcBef>
                <a:spcPct val="0"/>
              </a:spcBef>
              <a:buFont typeface="Arial" panose="020B0604020202020204" pitchFamily="34" charset="0"/>
            </a:pPr>
            <a:r>
              <a:rPr lang="en-US" altLang="en-US" sz="1200" dirty="0">
                <a:ea typeface="ＭＳ Ｐゴシック" pitchFamily="34" charset="-128"/>
              </a:rPr>
              <a:t>Slides in Appendix attached by way of background</a:t>
            </a:r>
          </a:p>
          <a:p>
            <a:pPr marL="457200" lvl="1">
              <a:spcBef>
                <a:spcPct val="0"/>
              </a:spcBef>
              <a:buFont typeface="+mj-lt"/>
              <a:buAutoNum type="alphaLcParenR"/>
            </a:pPr>
            <a:r>
              <a:rPr lang="en-GB" altLang="en-US" sz="1200" dirty="0" err="1">
                <a:ea typeface="ＭＳ Ｐゴシック" pitchFamily="34" charset="-128"/>
              </a:rPr>
              <a:t>GasUnie</a:t>
            </a:r>
            <a:r>
              <a:rPr lang="en-GB" altLang="en-US" sz="1200" dirty="0">
                <a:ea typeface="ＭＳ Ｐゴシック" pitchFamily="34" charset="-128"/>
              </a:rPr>
              <a:t> Within Grid Compressor 6 bar pipeline to 40 bar</a:t>
            </a:r>
          </a:p>
          <a:p>
            <a:pPr marL="457200" lvl="1">
              <a:spcBef>
                <a:spcPct val="0"/>
              </a:spcBef>
              <a:buFont typeface="+mj-lt"/>
              <a:buAutoNum type="alphaLcParenR"/>
            </a:pPr>
            <a:r>
              <a:rPr lang="en-GB" altLang="en-US" sz="1200" dirty="0" err="1">
                <a:ea typeface="ＭＳ Ｐゴシック" pitchFamily="34" charset="-128"/>
              </a:rPr>
              <a:t>GRTgaz</a:t>
            </a:r>
            <a:r>
              <a:rPr lang="en-GB" altLang="en-US" sz="1200" dirty="0">
                <a:ea typeface="ＭＳ Ｐゴシック" pitchFamily="34" charset="-128"/>
              </a:rPr>
              <a:t> Safe reverse flow compression projects in France</a:t>
            </a:r>
          </a:p>
          <a:p>
            <a:pPr marL="457200" lvl="1">
              <a:spcBef>
                <a:spcPct val="0"/>
              </a:spcBef>
              <a:buFont typeface="+mj-lt"/>
              <a:buAutoNum type="alphaLcParenR"/>
            </a:pPr>
            <a:r>
              <a:rPr lang="en-GB" altLang="en-US" sz="1200" dirty="0">
                <a:ea typeface="ＭＳ Ｐゴシック" pitchFamily="34" charset="-128"/>
              </a:rPr>
              <a:t>LTS/NTS – Direct Compression 19/38/42/70 bar LTS</a:t>
            </a:r>
          </a:p>
          <a:p>
            <a:pPr marL="457200" lvl="1">
              <a:spcBef>
                <a:spcPct val="0"/>
              </a:spcBef>
              <a:buFont typeface="+mj-lt"/>
              <a:buAutoNum type="alphaLcParenR"/>
            </a:pPr>
            <a:r>
              <a:rPr lang="en-GB" altLang="en-US" sz="1200" dirty="0">
                <a:ea typeface="ＭＳ Ｐゴシック" pitchFamily="34" charset="-128"/>
              </a:rPr>
              <a:t>LTS –Private 6.9 bar pipeline to LTS (19 – 42 bar)/NTS</a:t>
            </a:r>
          </a:p>
          <a:p>
            <a:pPr marL="171450" lvl="1" indent="0">
              <a:spcBef>
                <a:spcPct val="0"/>
              </a:spcBef>
              <a:buNone/>
            </a:pPr>
            <a:endParaRPr lang="en-GB" altLang="en-US" sz="1200" dirty="0">
              <a:ea typeface="ＭＳ Ｐゴシック" pitchFamily="34" charset="-128"/>
            </a:endParaRPr>
          </a:p>
        </p:txBody>
      </p:sp>
      <p:pic>
        <p:nvPicPr>
          <p:cNvPr id="2" name="Picture 1">
            <a:extLst>
              <a:ext uri="{FF2B5EF4-FFF2-40B4-BE49-F238E27FC236}">
                <a16:creationId xmlns:a16="http://schemas.microsoft.com/office/drawing/2014/main" id="{53C12B8F-BEE9-4F58-B806-9A143383ACB2}"/>
              </a:ext>
            </a:extLst>
          </p:cNvPr>
          <p:cNvPicPr>
            <a:picLocks noChangeAspect="1"/>
          </p:cNvPicPr>
          <p:nvPr/>
        </p:nvPicPr>
        <p:blipFill>
          <a:blip r:embed="rId3"/>
          <a:stretch>
            <a:fillRect/>
          </a:stretch>
        </p:blipFill>
        <p:spPr>
          <a:xfrm>
            <a:off x="7248128" y="1916832"/>
            <a:ext cx="4752528" cy="2186163"/>
          </a:xfrm>
          <a:prstGeom prst="rect">
            <a:avLst/>
          </a:prstGeom>
        </p:spPr>
      </p:pic>
    </p:spTree>
    <p:extLst>
      <p:ext uri="{BB962C8B-B14F-4D97-AF65-F5344CB8AC3E}">
        <p14:creationId xmlns:p14="http://schemas.microsoft.com/office/powerpoint/2010/main" val="413008256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47F33-5461-44ED-A4DF-76112C816FFE}"/>
              </a:ext>
            </a:extLst>
          </p:cNvPr>
          <p:cNvSpPr>
            <a:spLocks noGrp="1"/>
          </p:cNvSpPr>
          <p:nvPr>
            <p:ph type="title"/>
          </p:nvPr>
        </p:nvSpPr>
        <p:spPr>
          <a:xfrm>
            <a:off x="609600" y="116632"/>
            <a:ext cx="10972800" cy="1143000"/>
          </a:xfrm>
        </p:spPr>
        <p:txBody>
          <a:bodyPr/>
          <a:lstStyle/>
          <a:p>
            <a:r>
              <a:rPr lang="en-GB" sz="2400" b="1" dirty="0"/>
              <a:t>Within Grid Operating Principles</a:t>
            </a:r>
          </a:p>
        </p:txBody>
      </p:sp>
      <p:sp>
        <p:nvSpPr>
          <p:cNvPr id="5" name="TextBox 4">
            <a:extLst>
              <a:ext uri="{FF2B5EF4-FFF2-40B4-BE49-F238E27FC236}">
                <a16:creationId xmlns:a16="http://schemas.microsoft.com/office/drawing/2014/main" id="{D29B6E55-AB48-4EC6-B8F7-C9030890CFF1}"/>
              </a:ext>
            </a:extLst>
          </p:cNvPr>
          <p:cNvSpPr txBox="1"/>
          <p:nvPr/>
        </p:nvSpPr>
        <p:spPr>
          <a:xfrm>
            <a:off x="609600" y="1340768"/>
            <a:ext cx="5681040" cy="4739759"/>
          </a:xfrm>
          <a:prstGeom prst="rect">
            <a:avLst/>
          </a:prstGeom>
          <a:noFill/>
        </p:spPr>
        <p:txBody>
          <a:bodyPr wrap="square" rtlCol="0">
            <a:spAutoFit/>
          </a:bodyPr>
          <a:lstStyle/>
          <a:p>
            <a:pPr marL="285750" indent="-285750">
              <a:buFont typeface="Arial" panose="020B0604020202020204" pitchFamily="34" charset="0"/>
              <a:buChar char="•"/>
            </a:pPr>
            <a:r>
              <a:rPr lang="en-GB" sz="1200" dirty="0">
                <a:latin typeface="+mn-lt"/>
              </a:rPr>
              <a:t>The operating principle underpinning within-grid-compression is that during the summer the gas network will be able to reduce the regulator set points at the AGIs that feed the localised network a biomethane site is connected to</a:t>
            </a:r>
          </a:p>
          <a:p>
            <a:pPr marL="285750" indent="-285750">
              <a:buFont typeface="Arial" panose="020B0604020202020204" pitchFamily="34" charset="0"/>
              <a:buChar char="•"/>
            </a:pPr>
            <a:endParaRPr lang="en-GB" sz="1200" dirty="0">
              <a:latin typeface="+mn-lt"/>
            </a:endParaRPr>
          </a:p>
          <a:p>
            <a:pPr marL="285750" indent="-285750">
              <a:buFont typeface="Arial" panose="020B0604020202020204" pitchFamily="34" charset="0"/>
              <a:buChar char="•"/>
            </a:pPr>
            <a:r>
              <a:rPr lang="en-GB" sz="1200" dirty="0">
                <a:latin typeface="+mn-lt"/>
              </a:rPr>
              <a:t>This will give a compressor a pressure band to operate in and ensure that the compressor is not moving gas from low pressure to high pressure networks for the regulators on an AGI to then flow the gas back from high to low pressure</a:t>
            </a:r>
          </a:p>
          <a:p>
            <a:pPr marL="285750" indent="-285750">
              <a:buFont typeface="Arial" panose="020B0604020202020204" pitchFamily="34" charset="0"/>
              <a:buChar char="•"/>
            </a:pPr>
            <a:endParaRPr lang="en-GB" sz="1200" dirty="0">
              <a:latin typeface="+mn-lt"/>
            </a:endParaRPr>
          </a:p>
          <a:p>
            <a:pPr marL="285750" indent="-285750">
              <a:buFont typeface="Arial" panose="020B0604020202020204" pitchFamily="34" charset="0"/>
              <a:buChar char="•"/>
            </a:pPr>
            <a:r>
              <a:rPr lang="en-GB" sz="1200" dirty="0">
                <a:latin typeface="+mn-lt"/>
              </a:rPr>
              <a:t>For example, the IP distribution networks in GB operate at a nominal pressure of 7 barg and as such, the maximum operating pressure that the AGI regulators will be set at is 6.9 barg. If this is reduced to 6.5 barg during times of low network capacity (i.e. summer) it will give the compressor a band to operate in from 6.5 bar to 6.9 </a:t>
            </a:r>
            <a:r>
              <a:rPr lang="en-GB" sz="1200" dirty="0" err="1">
                <a:latin typeface="+mn-lt"/>
              </a:rPr>
              <a:t>barg</a:t>
            </a:r>
            <a:endParaRPr lang="en-GB" sz="1200" dirty="0">
              <a:latin typeface="+mn-lt"/>
            </a:endParaRPr>
          </a:p>
          <a:p>
            <a:pPr marL="285750" indent="-285750">
              <a:buFont typeface="Arial" panose="020B0604020202020204" pitchFamily="34" charset="0"/>
              <a:buChar char="•"/>
            </a:pPr>
            <a:endParaRPr lang="en-GB" sz="1200" dirty="0">
              <a:latin typeface="+mn-lt"/>
            </a:endParaRPr>
          </a:p>
          <a:p>
            <a:pPr marL="285750" indent="-285750">
              <a:buFont typeface="Arial" panose="020B0604020202020204" pitchFamily="34" charset="0"/>
              <a:buChar char="•"/>
            </a:pPr>
            <a:r>
              <a:rPr lang="en-GB" sz="1200" dirty="0">
                <a:latin typeface="+mn-lt"/>
              </a:rPr>
              <a:t>The pressure cannot rise above 6.9 barg as the compressor will be switched on to move gas out of the network</a:t>
            </a:r>
          </a:p>
          <a:p>
            <a:pPr marL="285750" indent="-285750">
              <a:buFont typeface="Arial" panose="020B0604020202020204" pitchFamily="34" charset="0"/>
              <a:buChar char="•"/>
            </a:pPr>
            <a:endParaRPr lang="en-GB" sz="1200" dirty="0">
              <a:latin typeface="+mn-lt"/>
            </a:endParaRPr>
          </a:p>
          <a:p>
            <a:pPr marL="285750" indent="-285750">
              <a:buFont typeface="Arial" panose="020B0604020202020204" pitchFamily="34" charset="0"/>
              <a:buChar char="•"/>
            </a:pPr>
            <a:r>
              <a:rPr lang="en-GB" sz="1200" dirty="0">
                <a:latin typeface="+mn-lt"/>
              </a:rPr>
              <a:t>If the pressure falls and approaches 6.5 barg then compressor will turn off</a:t>
            </a:r>
          </a:p>
          <a:p>
            <a:pPr marL="285750" indent="-285750">
              <a:buFont typeface="Arial" panose="020B0604020202020204" pitchFamily="34" charset="0"/>
              <a:buChar char="•"/>
            </a:pPr>
            <a:endParaRPr lang="en-GB" sz="1200" dirty="0">
              <a:latin typeface="+mn-lt"/>
            </a:endParaRPr>
          </a:p>
          <a:p>
            <a:pPr marL="285750" indent="-285750">
              <a:buFont typeface="Arial" panose="020B0604020202020204" pitchFamily="34" charset="0"/>
              <a:buChar char="•"/>
            </a:pPr>
            <a:r>
              <a:rPr lang="en-GB" sz="1200" dirty="0">
                <a:latin typeface="+mn-lt"/>
              </a:rPr>
              <a:t>If the network pressure falls even further below 6.5 barg then the AGI regulators will start to open and move gas from the high pressure network to low pressure</a:t>
            </a:r>
          </a:p>
          <a:p>
            <a:pPr marL="285750" indent="-285750">
              <a:buFont typeface="Arial" panose="020B0604020202020204" pitchFamily="34" charset="0"/>
              <a:buChar char="•"/>
            </a:pPr>
            <a:endParaRPr lang="en-GB" sz="1200" dirty="0">
              <a:latin typeface="+mn-lt"/>
            </a:endParaRPr>
          </a:p>
          <a:p>
            <a:pPr marL="285750" indent="-285750">
              <a:buFont typeface="Arial" panose="020B0604020202020204" pitchFamily="34" charset="0"/>
              <a:buChar char="•"/>
            </a:pPr>
            <a:r>
              <a:rPr lang="en-GB" sz="1200" dirty="0">
                <a:latin typeface="+mn-lt"/>
              </a:rPr>
              <a:t>Maintaining 6.5 barg for summer demand will generally be acceptable in terms of gas security of supply due to absence of 1 in 20 peak day demand</a:t>
            </a:r>
          </a:p>
          <a:p>
            <a:pPr lvl="1"/>
            <a:endParaRPr lang="en-GB" sz="1400" dirty="0">
              <a:latin typeface="+mj-lt"/>
            </a:endParaRPr>
          </a:p>
        </p:txBody>
      </p:sp>
      <p:pic>
        <p:nvPicPr>
          <p:cNvPr id="6" name="Picture 5" descr="A picture containing outdoor, train, metal, sitting&#10;&#10;Description automatically generated">
            <a:extLst>
              <a:ext uri="{FF2B5EF4-FFF2-40B4-BE49-F238E27FC236}">
                <a16:creationId xmlns:a16="http://schemas.microsoft.com/office/drawing/2014/main" id="{DF8DBD2F-86F6-49ED-A719-A75DC1C8AA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0966" y="1340768"/>
            <a:ext cx="5280587" cy="3960440"/>
          </a:xfrm>
          <a:prstGeom prst="rect">
            <a:avLst/>
          </a:prstGeom>
          <a:ln>
            <a:solidFill>
              <a:srgbClr val="292929"/>
            </a:solidFill>
          </a:ln>
        </p:spPr>
      </p:pic>
    </p:spTree>
    <p:extLst>
      <p:ext uri="{BB962C8B-B14F-4D97-AF65-F5344CB8AC3E}">
        <p14:creationId xmlns:p14="http://schemas.microsoft.com/office/powerpoint/2010/main" val="1949089726"/>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22CBD-D213-4B99-8160-6FF20328B2FA}"/>
              </a:ext>
            </a:extLst>
          </p:cNvPr>
          <p:cNvSpPr>
            <a:spLocks noGrp="1"/>
          </p:cNvSpPr>
          <p:nvPr>
            <p:ph type="title"/>
          </p:nvPr>
        </p:nvSpPr>
        <p:spPr/>
        <p:txBody>
          <a:bodyPr/>
          <a:lstStyle/>
          <a:p>
            <a:r>
              <a:rPr lang="en-GB" sz="2400" dirty="0"/>
              <a:t>Within Grid Ownership Options – the UNC Mod is to allow Option 2</a:t>
            </a:r>
          </a:p>
        </p:txBody>
      </p:sp>
      <p:graphicFrame>
        <p:nvGraphicFramePr>
          <p:cNvPr id="4" name="Table 3">
            <a:extLst>
              <a:ext uri="{FF2B5EF4-FFF2-40B4-BE49-F238E27FC236}">
                <a16:creationId xmlns:a16="http://schemas.microsoft.com/office/drawing/2014/main" id="{94E8EA35-AAAB-4366-A1A3-899D2791E2D2}"/>
              </a:ext>
            </a:extLst>
          </p:cNvPr>
          <p:cNvGraphicFramePr>
            <a:graphicFrameLocks noGrp="1"/>
          </p:cNvGraphicFramePr>
          <p:nvPr>
            <p:extLst>
              <p:ext uri="{D42A27DB-BD31-4B8C-83A1-F6EECF244321}">
                <p14:modId xmlns:p14="http://schemas.microsoft.com/office/powerpoint/2010/main" val="2212905091"/>
              </p:ext>
            </p:extLst>
          </p:nvPr>
        </p:nvGraphicFramePr>
        <p:xfrm>
          <a:off x="1631504" y="1417638"/>
          <a:ext cx="8784976" cy="5222240"/>
        </p:xfrm>
        <a:graphic>
          <a:graphicData uri="http://schemas.openxmlformats.org/drawingml/2006/table">
            <a:tbl>
              <a:tblPr firstRow="1" bandRow="1">
                <a:tableStyleId>{073A0DAA-6AF3-43AB-8588-CEC1D06C72B9}</a:tableStyleId>
              </a:tblPr>
              <a:tblGrid>
                <a:gridCol w="4392488">
                  <a:extLst>
                    <a:ext uri="{9D8B030D-6E8A-4147-A177-3AD203B41FA5}">
                      <a16:colId xmlns:a16="http://schemas.microsoft.com/office/drawing/2014/main" val="2893031525"/>
                    </a:ext>
                  </a:extLst>
                </a:gridCol>
                <a:gridCol w="4392488">
                  <a:extLst>
                    <a:ext uri="{9D8B030D-6E8A-4147-A177-3AD203B41FA5}">
                      <a16:colId xmlns:a16="http://schemas.microsoft.com/office/drawing/2014/main" val="1877101686"/>
                    </a:ext>
                  </a:extLst>
                </a:gridCol>
              </a:tblGrid>
              <a:tr h="370840">
                <a:tc>
                  <a:txBody>
                    <a:bodyPr/>
                    <a:lstStyle/>
                    <a:p>
                      <a:pPr algn="ctr"/>
                      <a:r>
                        <a:rPr lang="en-GB" dirty="0"/>
                        <a:t>Option 1 – GDN Owned</a:t>
                      </a:r>
                    </a:p>
                  </a:txBody>
                  <a:tcPr/>
                </a:tc>
                <a:tc>
                  <a:txBody>
                    <a:bodyPr/>
                    <a:lstStyle/>
                    <a:p>
                      <a:pPr algn="ctr"/>
                      <a:r>
                        <a:rPr lang="en-GB" dirty="0"/>
                        <a:t>Option 2 – Biomethane Producer Owned</a:t>
                      </a:r>
                    </a:p>
                  </a:txBody>
                  <a:tcPr/>
                </a:tc>
                <a:extLst>
                  <a:ext uri="{0D108BD9-81ED-4DB2-BD59-A6C34878D82A}">
                    <a16:rowId xmlns:a16="http://schemas.microsoft.com/office/drawing/2014/main" val="819213528"/>
                  </a:ext>
                </a:extLst>
              </a:tr>
              <a:tr h="370840">
                <a:tc>
                  <a:txBody>
                    <a:bodyPr/>
                    <a:lstStyle/>
                    <a:p>
                      <a:r>
                        <a:rPr lang="en-GB" sz="1200" dirty="0">
                          <a:solidFill>
                            <a:schemeClr val="tx1"/>
                          </a:solidFill>
                        </a:rPr>
                        <a:t>Compressor is owned operated and maintained by the GDN and forms part of the network</a:t>
                      </a:r>
                    </a:p>
                  </a:txBody>
                  <a:tcPr/>
                </a:tc>
                <a:tc>
                  <a:txBody>
                    <a:bodyPr/>
                    <a:lstStyle/>
                    <a:p>
                      <a:r>
                        <a:rPr lang="en-GB" sz="1200" dirty="0">
                          <a:solidFill>
                            <a:schemeClr val="tx1"/>
                          </a:solidFill>
                        </a:rPr>
                        <a:t>Compressor is owned, operated and maintained by the biomethane producer and does not form part of the network</a:t>
                      </a:r>
                    </a:p>
                  </a:txBody>
                  <a:tcPr/>
                </a:tc>
                <a:extLst>
                  <a:ext uri="{0D108BD9-81ED-4DB2-BD59-A6C34878D82A}">
                    <a16:rowId xmlns:a16="http://schemas.microsoft.com/office/drawing/2014/main" val="966989437"/>
                  </a:ext>
                </a:extLst>
              </a:tr>
              <a:tr h="370840">
                <a:tc>
                  <a:txBody>
                    <a:bodyPr/>
                    <a:lstStyle/>
                    <a:p>
                      <a:r>
                        <a:rPr lang="en-GB" sz="1200" dirty="0">
                          <a:solidFill>
                            <a:schemeClr val="tx1"/>
                          </a:solidFill>
                        </a:rPr>
                        <a:t>Comprises an Exit to the lower pressure grid (2 bar or 7 bar) and an Entry into the high pressure grid (7 bar or 19/40/70 bar LTS)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Comprises an Exit to the lower pressure grid (2 bar or 7 bar) and an Entry into the high pressure grid (7 bar or 19/40/70 bar LTS)</a:t>
                      </a:r>
                    </a:p>
                  </a:txBody>
                  <a:tcPr/>
                </a:tc>
                <a:extLst>
                  <a:ext uri="{0D108BD9-81ED-4DB2-BD59-A6C34878D82A}">
                    <a16:rowId xmlns:a16="http://schemas.microsoft.com/office/drawing/2014/main" val="1157957844"/>
                  </a:ext>
                </a:extLst>
              </a:tr>
              <a:tr h="370840">
                <a:tc>
                  <a:txBody>
                    <a:bodyPr/>
                    <a:lstStyle/>
                    <a:p>
                      <a:r>
                        <a:rPr lang="en-GB" sz="1200" dirty="0">
                          <a:solidFill>
                            <a:schemeClr val="tx1"/>
                          </a:solidFill>
                        </a:rPr>
                        <a:t>Exit meter for management information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Exit meter for management information</a:t>
                      </a:r>
                    </a:p>
                  </a:txBody>
                  <a:tcPr/>
                </a:tc>
                <a:extLst>
                  <a:ext uri="{0D108BD9-81ED-4DB2-BD59-A6C34878D82A}">
                    <a16:rowId xmlns:a16="http://schemas.microsoft.com/office/drawing/2014/main" val="437986995"/>
                  </a:ext>
                </a:extLst>
              </a:tr>
              <a:tr h="370840">
                <a:tc>
                  <a:txBody>
                    <a:bodyPr/>
                    <a:lstStyle/>
                    <a:p>
                      <a:r>
                        <a:rPr lang="en-GB" sz="1200" dirty="0">
                          <a:solidFill>
                            <a:schemeClr val="tx1"/>
                          </a:solidFill>
                        </a:rPr>
                        <a:t>No charges as gas does not leave network</a:t>
                      </a:r>
                    </a:p>
                  </a:txBody>
                  <a:tcPr/>
                </a:tc>
                <a:tc>
                  <a:txBody>
                    <a:bodyPr/>
                    <a:lstStyle/>
                    <a:p>
                      <a:r>
                        <a:rPr lang="en-GB" sz="1200" dirty="0">
                          <a:solidFill>
                            <a:schemeClr val="tx1"/>
                          </a:solidFill>
                        </a:rPr>
                        <a:t>At present the gas shipper would pay an Exit Charge to leave the MP/IP and receive Entry Rebate to enter IP/LTS (the UNC mod aims to exempt from these charges/payments)</a:t>
                      </a:r>
                    </a:p>
                  </a:txBody>
                  <a:tcPr/>
                </a:tc>
                <a:extLst>
                  <a:ext uri="{0D108BD9-81ED-4DB2-BD59-A6C34878D82A}">
                    <a16:rowId xmlns:a16="http://schemas.microsoft.com/office/drawing/2014/main" val="772390205"/>
                  </a:ext>
                </a:extLst>
              </a:tr>
              <a:tr h="370840">
                <a:tc>
                  <a:txBody>
                    <a:bodyPr/>
                    <a:lstStyle/>
                    <a:p>
                      <a:r>
                        <a:rPr lang="en-GB" sz="1200" dirty="0">
                          <a:solidFill>
                            <a:schemeClr val="tx1"/>
                          </a:solidFill>
                        </a:rPr>
                        <a:t>Funding may be from the biomethane producer in the form of up front CAPEX or a tariff</a:t>
                      </a:r>
                    </a:p>
                  </a:txBody>
                  <a:tcPr/>
                </a:tc>
                <a:tc>
                  <a:txBody>
                    <a:bodyPr/>
                    <a:lstStyle/>
                    <a:p>
                      <a:r>
                        <a:rPr lang="en-GB" sz="1200" dirty="0">
                          <a:solidFill>
                            <a:schemeClr val="tx1"/>
                          </a:solidFill>
                        </a:rPr>
                        <a:t>Funding from the biomethane producer</a:t>
                      </a:r>
                    </a:p>
                  </a:txBody>
                  <a:tcPr/>
                </a:tc>
                <a:extLst>
                  <a:ext uri="{0D108BD9-81ED-4DB2-BD59-A6C34878D82A}">
                    <a16:rowId xmlns:a16="http://schemas.microsoft.com/office/drawing/2014/main" val="3977591294"/>
                  </a:ext>
                </a:extLst>
              </a:tr>
              <a:tr h="370840">
                <a:tc>
                  <a:txBody>
                    <a:bodyPr/>
                    <a:lstStyle/>
                    <a:p>
                      <a:r>
                        <a:rPr lang="en-GB" sz="1200" dirty="0">
                          <a:solidFill>
                            <a:schemeClr val="tx1"/>
                          </a:solidFill>
                        </a:rPr>
                        <a:t>Ongoing charge for maintenance and compression levied by the GDN</a:t>
                      </a:r>
                    </a:p>
                  </a:txBody>
                  <a:tcPr/>
                </a:tc>
                <a:tc>
                  <a:txBody>
                    <a:bodyPr/>
                    <a:lstStyle/>
                    <a:p>
                      <a:r>
                        <a:rPr lang="en-GB" sz="1200" dirty="0">
                          <a:solidFill>
                            <a:schemeClr val="tx1"/>
                          </a:solidFill>
                        </a:rPr>
                        <a:t>Ongoing charge for maintenance and compression paid for by the biomethane producer</a:t>
                      </a:r>
                    </a:p>
                  </a:txBody>
                  <a:tcPr/>
                </a:tc>
                <a:extLst>
                  <a:ext uri="{0D108BD9-81ED-4DB2-BD59-A6C34878D82A}">
                    <a16:rowId xmlns:a16="http://schemas.microsoft.com/office/drawing/2014/main" val="913183177"/>
                  </a:ext>
                </a:extLst>
              </a:tr>
              <a:tr h="370840">
                <a:tc>
                  <a:txBody>
                    <a:bodyPr/>
                    <a:lstStyle/>
                    <a:p>
                      <a:r>
                        <a:rPr lang="en-GB" sz="1200" dirty="0">
                          <a:solidFill>
                            <a:schemeClr val="tx1"/>
                          </a:solidFill>
                        </a:rPr>
                        <a:t>Compressor design approved by the GDN – common specification across all GDNs</a:t>
                      </a:r>
                    </a:p>
                  </a:txBody>
                  <a:tcPr/>
                </a:tc>
                <a:tc>
                  <a:txBody>
                    <a:bodyPr/>
                    <a:lstStyle/>
                    <a:p>
                      <a:r>
                        <a:rPr lang="en-GB" sz="1200" dirty="0">
                          <a:solidFill>
                            <a:schemeClr val="tx1"/>
                          </a:solidFill>
                        </a:rPr>
                        <a:t>Compressor design set by the Biomethane Producer but the GDN can set out specific requirements </a:t>
                      </a:r>
                      <a:r>
                        <a:rPr lang="en-GB" sz="1200" dirty="0" err="1">
                          <a:solidFill>
                            <a:schemeClr val="tx1"/>
                          </a:solidFill>
                        </a:rPr>
                        <a:t>eg</a:t>
                      </a:r>
                      <a:r>
                        <a:rPr lang="en-GB" sz="1200" dirty="0">
                          <a:solidFill>
                            <a:schemeClr val="tx1"/>
                          </a:solidFill>
                        </a:rPr>
                        <a:t> Process Safety and Oil related – common requirements from all GDNs</a:t>
                      </a:r>
                    </a:p>
                  </a:txBody>
                  <a:tcPr/>
                </a:tc>
                <a:extLst>
                  <a:ext uri="{0D108BD9-81ED-4DB2-BD59-A6C34878D82A}">
                    <a16:rowId xmlns:a16="http://schemas.microsoft.com/office/drawing/2014/main" val="3668317288"/>
                  </a:ext>
                </a:extLst>
              </a:tr>
              <a:tr h="370840">
                <a:tc>
                  <a:txBody>
                    <a:bodyPr/>
                    <a:lstStyle/>
                    <a:p>
                      <a:r>
                        <a:rPr lang="en-GB" sz="1200" dirty="0">
                          <a:solidFill>
                            <a:schemeClr val="tx1"/>
                          </a:solidFill>
                        </a:rPr>
                        <a:t>Self-lay may be an option</a:t>
                      </a:r>
                    </a:p>
                  </a:txBody>
                  <a:tcPr/>
                </a:tc>
                <a:tc>
                  <a:txBody>
                    <a:bodyPr/>
                    <a:lstStyle/>
                    <a:p>
                      <a:r>
                        <a:rPr lang="en-GB" sz="1200" dirty="0">
                          <a:solidFill>
                            <a:schemeClr val="tx1"/>
                          </a:solidFill>
                        </a:rPr>
                        <a:t>Responsibility for design, build and maintenance with the biomethane producer</a:t>
                      </a:r>
                    </a:p>
                  </a:txBody>
                  <a:tcPr/>
                </a:tc>
                <a:extLst>
                  <a:ext uri="{0D108BD9-81ED-4DB2-BD59-A6C34878D82A}">
                    <a16:rowId xmlns:a16="http://schemas.microsoft.com/office/drawing/2014/main" val="4182396547"/>
                  </a:ext>
                </a:extLst>
              </a:tr>
              <a:tr h="370840">
                <a:tc>
                  <a:txBody>
                    <a:bodyPr/>
                    <a:lstStyle/>
                    <a:p>
                      <a:r>
                        <a:rPr lang="en-GB" sz="1200" dirty="0">
                          <a:solidFill>
                            <a:schemeClr val="tx1"/>
                          </a:solidFill>
                        </a:rPr>
                        <a:t>Land and planning likely to be arranged by the biomethane producer</a:t>
                      </a:r>
                    </a:p>
                  </a:txBody>
                  <a:tcPr/>
                </a:tc>
                <a:tc>
                  <a:txBody>
                    <a:bodyPr/>
                    <a:lstStyle/>
                    <a:p>
                      <a:r>
                        <a:rPr lang="en-GB" sz="1200" dirty="0">
                          <a:solidFill>
                            <a:schemeClr val="tx1"/>
                          </a:solidFill>
                        </a:rPr>
                        <a:t>Land and planning to be arranged by the biomethane producer</a:t>
                      </a:r>
                    </a:p>
                  </a:txBody>
                  <a:tcPr/>
                </a:tc>
                <a:extLst>
                  <a:ext uri="{0D108BD9-81ED-4DB2-BD59-A6C34878D82A}">
                    <a16:rowId xmlns:a16="http://schemas.microsoft.com/office/drawing/2014/main" val="813101002"/>
                  </a:ext>
                </a:extLst>
              </a:tr>
              <a:tr h="224690">
                <a:tc>
                  <a:txBody>
                    <a:bodyPr/>
                    <a:lstStyle/>
                    <a:p>
                      <a:r>
                        <a:rPr lang="en-GB" sz="1200" dirty="0">
                          <a:solidFill>
                            <a:schemeClr val="tx1"/>
                          </a:solidFill>
                        </a:rPr>
                        <a:t>Pressure in lower pressure grid reduced in summer months to facilitate compressor operation and ensure there is no circular flow</a:t>
                      </a:r>
                    </a:p>
                  </a:txBody>
                  <a:tcPr/>
                </a:tc>
                <a:tc>
                  <a:txBody>
                    <a:bodyPr/>
                    <a:lstStyle/>
                    <a:p>
                      <a:r>
                        <a:rPr lang="en-GB" sz="1200" dirty="0">
                          <a:solidFill>
                            <a:schemeClr val="tx1"/>
                          </a:solidFill>
                        </a:rPr>
                        <a:t>Pressure in lower pressure grid reduced in summer months to facilitate compressor operation and ensure there is no circular flow</a:t>
                      </a:r>
                    </a:p>
                  </a:txBody>
                  <a:tcPr/>
                </a:tc>
                <a:extLst>
                  <a:ext uri="{0D108BD9-81ED-4DB2-BD59-A6C34878D82A}">
                    <a16:rowId xmlns:a16="http://schemas.microsoft.com/office/drawing/2014/main" val="4183100572"/>
                  </a:ext>
                </a:extLst>
              </a:tr>
            </a:tbl>
          </a:graphicData>
        </a:graphic>
      </p:graphicFrame>
    </p:spTree>
    <p:extLst>
      <p:ext uri="{BB962C8B-B14F-4D97-AF65-F5344CB8AC3E}">
        <p14:creationId xmlns:p14="http://schemas.microsoft.com/office/powerpoint/2010/main" val="1561200353"/>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919536" y="476672"/>
            <a:ext cx="8229600" cy="963513"/>
          </a:xfrm>
        </p:spPr>
        <p:txBody>
          <a:bodyPr rtlCol="0">
            <a:normAutofit/>
          </a:bodyPr>
          <a:lstStyle/>
          <a:p>
            <a:pPr eaLnBrk="1" fontAlgn="auto" hangingPunct="1">
              <a:lnSpc>
                <a:spcPct val="90000"/>
              </a:lnSpc>
              <a:spcBef>
                <a:spcPct val="20000"/>
              </a:spcBef>
              <a:spcAft>
                <a:spcPct val="20000"/>
              </a:spcAft>
              <a:buClr>
                <a:srgbClr val="001B84"/>
              </a:buClr>
              <a:defRPr/>
            </a:pPr>
            <a:r>
              <a:rPr lang="en-GB" altLang="en-US" dirty="0">
                <a:solidFill>
                  <a:srgbClr val="001B84"/>
                </a:solidFill>
                <a:ea typeface="ＭＳ Ｐゴシック" panose="020B0600070205080204" pitchFamily="34" charset="-128"/>
              </a:rPr>
              <a:t>Within Grid Compressor Fundamental Principles</a:t>
            </a:r>
            <a:br>
              <a:rPr lang="en-GB" altLang="en-US" dirty="0">
                <a:solidFill>
                  <a:srgbClr val="001B84"/>
                </a:solidFill>
                <a:ea typeface="ＭＳ Ｐゴシック" panose="020B0600070205080204" pitchFamily="34" charset="-128"/>
              </a:rPr>
            </a:br>
            <a:r>
              <a:rPr lang="en-GB" altLang="en-US" sz="2000" b="0" i="1" dirty="0">
                <a:solidFill>
                  <a:srgbClr val="001B84"/>
                </a:solidFill>
                <a:ea typeface="ＭＳ Ｐゴシック" panose="020B0600070205080204" pitchFamily="34" charset="-128"/>
              </a:rPr>
              <a:t>These are based on CSL work in this area and research in EU</a:t>
            </a:r>
            <a:endParaRPr lang="en-US" sz="2000" b="0" i="1" dirty="0">
              <a:solidFill>
                <a:srgbClr val="001B84"/>
              </a:solidFill>
              <a:ea typeface="+mn-ea"/>
              <a:cs typeface="+mn-cs"/>
            </a:endParaRPr>
          </a:p>
        </p:txBody>
      </p:sp>
      <p:sp>
        <p:nvSpPr>
          <p:cNvPr id="34819" name="Rectangle 3"/>
          <p:cNvSpPr>
            <a:spLocks noGrp="1" noChangeArrowheads="1"/>
          </p:cNvSpPr>
          <p:nvPr>
            <p:ph idx="1"/>
          </p:nvPr>
        </p:nvSpPr>
        <p:spPr>
          <a:xfrm>
            <a:off x="767408" y="2348880"/>
            <a:ext cx="11161240" cy="3518198"/>
          </a:xfrm>
        </p:spPr>
        <p:txBody>
          <a:bodyPr anchor="ctr"/>
          <a:lstStyle/>
          <a:p>
            <a:pPr marL="457200" indent="-457200" eaLnBrk="1" hangingPunct="1">
              <a:lnSpc>
                <a:spcPct val="90000"/>
              </a:lnSpc>
              <a:buClr>
                <a:srgbClr val="001B84"/>
              </a:buClr>
              <a:buFont typeface="+mj-lt"/>
              <a:buAutoNum type="arabicPeriod"/>
            </a:pPr>
            <a:r>
              <a:rPr lang="en-US" altLang="en-US" sz="1200" dirty="0">
                <a:solidFill>
                  <a:srgbClr val="001B84"/>
                </a:solidFill>
                <a:ea typeface="ＭＳ Ｐゴシック" panose="020B0600070205080204" pitchFamily="34" charset="-128"/>
              </a:rPr>
              <a:t>For LTS and NTS &gt;40 bar pressure, gas reciprocating compressors should normally be  used</a:t>
            </a:r>
          </a:p>
          <a:p>
            <a:pPr marL="457200" indent="-457200" eaLnBrk="1" hangingPunct="1">
              <a:lnSpc>
                <a:spcPct val="90000"/>
              </a:lnSpc>
              <a:buClr>
                <a:srgbClr val="001B84"/>
              </a:buClr>
              <a:buFont typeface="+mj-lt"/>
              <a:buAutoNum type="arabicPeriod"/>
            </a:pPr>
            <a:r>
              <a:rPr lang="en-US" altLang="en-US" sz="1200" dirty="0">
                <a:solidFill>
                  <a:srgbClr val="001B84"/>
                </a:solidFill>
                <a:ea typeface="ＭＳ Ｐゴシック" panose="020B0600070205080204" pitchFamily="34" charset="-128"/>
              </a:rPr>
              <a:t>For LTS &lt;40 bar  pressure, screw </a:t>
            </a:r>
            <a:r>
              <a:rPr lang="en-US" altLang="en-US" sz="1200">
                <a:solidFill>
                  <a:srgbClr val="001B84"/>
                </a:solidFill>
                <a:ea typeface="ＭＳ Ｐゴシック" panose="020B0600070205080204" pitchFamily="34" charset="-128"/>
              </a:rPr>
              <a:t>compressors can also  </a:t>
            </a:r>
            <a:r>
              <a:rPr lang="en-US" altLang="en-US" sz="1200" dirty="0">
                <a:solidFill>
                  <a:srgbClr val="001B84"/>
                </a:solidFill>
                <a:ea typeface="ＭＳ Ｐゴシック" panose="020B0600070205080204" pitchFamily="34" charset="-128"/>
              </a:rPr>
              <a:t>be used</a:t>
            </a:r>
          </a:p>
          <a:p>
            <a:pPr marL="457200" indent="-457200" eaLnBrk="1" hangingPunct="1">
              <a:lnSpc>
                <a:spcPct val="90000"/>
              </a:lnSpc>
              <a:buClr>
                <a:srgbClr val="001B84"/>
              </a:buClr>
              <a:buFont typeface="+mj-lt"/>
              <a:buAutoNum type="arabicPeriod"/>
            </a:pPr>
            <a:r>
              <a:rPr lang="en-US" altLang="en-US" sz="1200" dirty="0">
                <a:solidFill>
                  <a:srgbClr val="001B84"/>
                </a:solidFill>
                <a:ea typeface="ＭＳ Ｐゴシック" panose="020B0600070205080204" pitchFamily="34" charset="-128"/>
              </a:rPr>
              <a:t>Oil free compressors should be used or ones with a system to capture any oil that passes through the compressor (as used on membrane upgrading plants which ensure nom oil passes to the membranes)</a:t>
            </a:r>
          </a:p>
          <a:p>
            <a:pPr marL="457200" indent="-457200" eaLnBrk="1" hangingPunct="1">
              <a:lnSpc>
                <a:spcPct val="90000"/>
              </a:lnSpc>
              <a:buClr>
                <a:srgbClr val="001B84"/>
              </a:buClr>
              <a:buFont typeface="+mj-lt"/>
              <a:buAutoNum type="arabicPeriod"/>
            </a:pPr>
            <a:r>
              <a:rPr lang="en-US" altLang="en-US" sz="1200" dirty="0">
                <a:solidFill>
                  <a:srgbClr val="001B84"/>
                </a:solidFill>
                <a:ea typeface="ＭＳ Ｐゴシック" panose="020B0600070205080204" pitchFamily="34" charset="-128"/>
              </a:rPr>
              <a:t>There should be no risk to security of supply by design - key is to reduce grid pressure in summer and have simple Operating Philosophy with no scenario possible to impact security of supply to existing customers </a:t>
            </a:r>
          </a:p>
          <a:p>
            <a:pPr marL="457200" indent="-457200" eaLnBrk="1" hangingPunct="1">
              <a:lnSpc>
                <a:spcPct val="90000"/>
              </a:lnSpc>
              <a:buClr>
                <a:srgbClr val="001B84"/>
              </a:buClr>
              <a:buFont typeface="+mj-lt"/>
              <a:buAutoNum type="arabicPeriod"/>
            </a:pPr>
            <a:r>
              <a:rPr lang="en-US" altLang="en-US" sz="1200" dirty="0">
                <a:solidFill>
                  <a:srgbClr val="001B84"/>
                </a:solidFill>
                <a:ea typeface="ＭＳ Ｐゴシック" panose="020B0600070205080204" pitchFamily="34" charset="-128"/>
              </a:rPr>
              <a:t>Usually only one compressor will be required due to low running hours</a:t>
            </a:r>
          </a:p>
          <a:p>
            <a:pPr marL="457200" indent="-457200" eaLnBrk="1" hangingPunct="1">
              <a:lnSpc>
                <a:spcPct val="90000"/>
              </a:lnSpc>
              <a:buClr>
                <a:srgbClr val="001B84"/>
              </a:buClr>
              <a:buFont typeface="+mj-lt"/>
              <a:buAutoNum type="arabicPeriod"/>
            </a:pPr>
            <a:r>
              <a:rPr lang="en-US" altLang="en-US" sz="1200" dirty="0">
                <a:solidFill>
                  <a:srgbClr val="001B84"/>
                </a:solidFill>
                <a:ea typeface="ＭＳ Ｐゴシック" panose="020B0600070205080204" pitchFamily="34" charset="-128"/>
              </a:rPr>
              <a:t>To reduce cost and increase reliability, ideally use standard compressors from CNG/Biomethane/Biogas upgrading</a:t>
            </a:r>
          </a:p>
          <a:p>
            <a:pPr marL="857250" lvl="1" indent="-457200" eaLnBrk="1" hangingPunct="1">
              <a:lnSpc>
                <a:spcPct val="90000"/>
              </a:lnSpc>
              <a:buClr>
                <a:srgbClr val="001B84"/>
              </a:buClr>
            </a:pPr>
            <a:r>
              <a:rPr lang="en-US" altLang="en-US" sz="1200" dirty="0">
                <a:solidFill>
                  <a:srgbClr val="001B84"/>
                </a:solidFill>
                <a:ea typeface="ＭＳ Ｐゴシック" panose="020B0600070205080204" pitchFamily="34" charset="-128"/>
              </a:rPr>
              <a:t>Already comply with ATEX, PED and are CE marked </a:t>
            </a:r>
          </a:p>
          <a:p>
            <a:pPr marL="857250" lvl="1" indent="-457200" eaLnBrk="1" hangingPunct="1">
              <a:lnSpc>
                <a:spcPct val="90000"/>
              </a:lnSpc>
              <a:buClr>
                <a:srgbClr val="001B84"/>
              </a:buClr>
            </a:pPr>
            <a:r>
              <a:rPr lang="en-US" altLang="en-US" sz="1200" dirty="0">
                <a:solidFill>
                  <a:srgbClr val="001B84"/>
                </a:solidFill>
                <a:ea typeface="ＭＳ Ｐゴシック" panose="020B0600070205080204" pitchFamily="34" charset="-128"/>
              </a:rPr>
              <a:t>Minimal changes (if any)</a:t>
            </a:r>
          </a:p>
          <a:p>
            <a:pPr marL="457200" indent="-457200" eaLnBrk="1" hangingPunct="1">
              <a:lnSpc>
                <a:spcPct val="90000"/>
              </a:lnSpc>
              <a:buClr>
                <a:srgbClr val="001B84"/>
              </a:buClr>
              <a:buFont typeface="+mj-lt"/>
              <a:buAutoNum type="arabicPeriod"/>
            </a:pPr>
            <a:r>
              <a:rPr lang="en-US" altLang="en-US" sz="1200" dirty="0">
                <a:solidFill>
                  <a:srgbClr val="001B84"/>
                </a:solidFill>
                <a:ea typeface="ＭＳ Ｐゴシック" panose="020B0600070205080204" pitchFamily="34" charset="-128"/>
              </a:rPr>
              <a:t>Similar examples as the 6 bar to 19/38/42 bar remote compressors installed by CNG Services at Euston, </a:t>
            </a:r>
            <a:r>
              <a:rPr lang="en-US" altLang="en-US" sz="1200" dirty="0" err="1">
                <a:solidFill>
                  <a:srgbClr val="001B84"/>
                </a:solidFill>
                <a:ea typeface="ＭＳ Ｐゴシック" panose="020B0600070205080204" pitchFamily="34" charset="-128"/>
              </a:rPr>
              <a:t>Methwold</a:t>
            </a:r>
            <a:r>
              <a:rPr lang="en-US" altLang="en-US" sz="1200" dirty="0">
                <a:solidFill>
                  <a:srgbClr val="001B84"/>
                </a:solidFill>
                <a:ea typeface="ＭＳ Ｐゴシック" panose="020B0600070205080204" pitchFamily="34" charset="-128"/>
              </a:rPr>
              <a:t>, Bay Farm, </a:t>
            </a:r>
            <a:r>
              <a:rPr lang="en-US" altLang="en-US" sz="1200" dirty="0" err="1">
                <a:solidFill>
                  <a:srgbClr val="001B84"/>
                </a:solidFill>
                <a:ea typeface="ＭＳ Ｐゴシック" panose="020B0600070205080204" pitchFamily="34" charset="-128"/>
              </a:rPr>
              <a:t>Bonby</a:t>
            </a:r>
            <a:endParaRPr lang="en-US" altLang="en-US" sz="1200" dirty="0">
              <a:solidFill>
                <a:srgbClr val="001B84"/>
              </a:solidFill>
              <a:ea typeface="ＭＳ Ｐゴシック" panose="020B0600070205080204" pitchFamily="34" charset="-128"/>
            </a:endParaRPr>
          </a:p>
          <a:p>
            <a:pPr marL="457200" indent="-457200" eaLnBrk="1" hangingPunct="1">
              <a:lnSpc>
                <a:spcPct val="90000"/>
              </a:lnSpc>
              <a:buClr>
                <a:srgbClr val="001B84"/>
              </a:buClr>
              <a:buFont typeface="+mj-lt"/>
              <a:buAutoNum type="arabicPeriod"/>
            </a:pPr>
            <a:r>
              <a:rPr lang="en-US" altLang="en-US" sz="1200" dirty="0">
                <a:solidFill>
                  <a:srgbClr val="001B84"/>
                </a:solidFill>
                <a:ea typeface="ＭＳ Ｐゴシック" panose="020B0600070205080204" pitchFamily="34" charset="-128"/>
              </a:rPr>
              <a:t>2 bar to 7 bar is very simple, should be &lt;9 months project</a:t>
            </a:r>
          </a:p>
          <a:p>
            <a:pPr marL="457200" indent="-457200" eaLnBrk="1" hangingPunct="1">
              <a:lnSpc>
                <a:spcPct val="90000"/>
              </a:lnSpc>
              <a:buClr>
                <a:srgbClr val="001B84"/>
              </a:buClr>
              <a:buFont typeface="+mj-lt"/>
              <a:buAutoNum type="arabicPeriod"/>
            </a:pPr>
            <a:r>
              <a:rPr lang="en-US" altLang="en-US" sz="1200" dirty="0">
                <a:solidFill>
                  <a:srgbClr val="001B84"/>
                </a:solidFill>
                <a:ea typeface="ＭＳ Ｐゴシック" panose="020B0600070205080204" pitchFamily="34" charset="-128"/>
              </a:rPr>
              <a:t>Aim to keep it simple, keep costs down to ensure more biomethane projects are economic</a:t>
            </a:r>
          </a:p>
          <a:p>
            <a:pPr marL="457200" indent="-457200" eaLnBrk="1" hangingPunct="1">
              <a:lnSpc>
                <a:spcPct val="90000"/>
              </a:lnSpc>
              <a:buClr>
                <a:srgbClr val="001B84"/>
              </a:buClr>
              <a:buFont typeface="+mj-lt"/>
              <a:buAutoNum type="arabicPeriod"/>
            </a:pPr>
            <a:r>
              <a:rPr lang="en-US" altLang="en-US" sz="1200" dirty="0">
                <a:solidFill>
                  <a:srgbClr val="001B84"/>
                </a:solidFill>
                <a:ea typeface="ＭＳ Ｐゴシック" panose="020B0600070205080204" pitchFamily="34" charset="-128"/>
              </a:rPr>
              <a:t>Operating philosophy is very simple – for IP to LTS, switch on at 6.7 bar in the IP, switch off at 6.4 bar</a:t>
            </a:r>
          </a:p>
          <a:p>
            <a:pPr marL="457200" indent="-457200" eaLnBrk="1" hangingPunct="1">
              <a:lnSpc>
                <a:spcPct val="90000"/>
              </a:lnSpc>
              <a:buClr>
                <a:srgbClr val="001B84"/>
              </a:buClr>
              <a:buFont typeface="+mj-lt"/>
              <a:buAutoNum type="arabicPeriod"/>
            </a:pPr>
            <a:r>
              <a:rPr lang="en-US" altLang="en-US" sz="1200" dirty="0">
                <a:solidFill>
                  <a:srgbClr val="001B84"/>
                </a:solidFill>
                <a:ea typeface="ＭＳ Ｐゴシック" panose="020B0600070205080204" pitchFamily="34" charset="-128"/>
              </a:rPr>
              <a:t>No need for gas recycle, but have Variable Speed Drive to go down to 50% flow</a:t>
            </a:r>
          </a:p>
          <a:p>
            <a:pPr marL="457200" indent="-457200" eaLnBrk="1" hangingPunct="1">
              <a:lnSpc>
                <a:spcPct val="90000"/>
              </a:lnSpc>
              <a:buClr>
                <a:srgbClr val="001B84"/>
              </a:buClr>
              <a:buFont typeface="+mj-lt"/>
              <a:buAutoNum type="arabicPeriod"/>
            </a:pPr>
            <a:r>
              <a:rPr lang="en-US" altLang="en-US" sz="1200" dirty="0">
                <a:solidFill>
                  <a:srgbClr val="001B84"/>
                </a:solidFill>
                <a:ea typeface="ＭＳ Ｐゴシック" panose="020B0600070205080204" pitchFamily="34" charset="-128"/>
              </a:rPr>
              <a:t>Probably no need for chiller as the gas temperature at inlet to the compressors will generally be &lt;15 deg C</a:t>
            </a:r>
          </a:p>
          <a:p>
            <a:pPr marL="457200" indent="-457200" eaLnBrk="1" hangingPunct="1">
              <a:lnSpc>
                <a:spcPct val="90000"/>
              </a:lnSpc>
              <a:buClr>
                <a:srgbClr val="001B84"/>
              </a:buClr>
              <a:buFont typeface="+mj-lt"/>
              <a:buAutoNum type="arabicPeriod"/>
            </a:pPr>
            <a:r>
              <a:rPr lang="en-US" altLang="en-US" sz="1200" dirty="0">
                <a:solidFill>
                  <a:srgbClr val="001B84"/>
                </a:solidFill>
                <a:ea typeface="ＭＳ Ｐゴシック" panose="020B0600070205080204" pitchFamily="34" charset="-128"/>
              </a:rPr>
              <a:t>Have a gas meter (on the low pressure Exit)  to provide useful management information (alongside electricity meter)</a:t>
            </a:r>
          </a:p>
          <a:p>
            <a:pPr marL="457200" indent="-457200" eaLnBrk="1" hangingPunct="1">
              <a:lnSpc>
                <a:spcPct val="90000"/>
              </a:lnSpc>
              <a:buClr>
                <a:srgbClr val="001B84"/>
              </a:buClr>
              <a:buFont typeface="+mj-lt"/>
              <a:buAutoNum type="arabicPeriod"/>
            </a:pPr>
            <a:r>
              <a:rPr lang="en-US" altLang="en-US" sz="1200" dirty="0">
                <a:solidFill>
                  <a:srgbClr val="001B84"/>
                </a:solidFill>
                <a:ea typeface="ＭＳ Ｐゴシック" panose="020B0600070205080204" pitchFamily="34" charset="-128"/>
              </a:rPr>
              <a:t>Aim not to install projects which will never operate – small is best, can add 2</a:t>
            </a:r>
            <a:r>
              <a:rPr lang="en-US" altLang="en-US" sz="1200" baseline="30000" dirty="0">
                <a:solidFill>
                  <a:srgbClr val="001B84"/>
                </a:solidFill>
                <a:ea typeface="ＭＳ Ｐゴシック" panose="020B0600070205080204" pitchFamily="34" charset="-128"/>
              </a:rPr>
              <a:t>nd</a:t>
            </a:r>
            <a:r>
              <a:rPr lang="en-US" altLang="en-US" sz="1200" dirty="0">
                <a:solidFill>
                  <a:srgbClr val="001B84"/>
                </a:solidFill>
                <a:ea typeface="ＭＳ Ｐゴシック" panose="020B0600070205080204" pitchFamily="34" charset="-128"/>
              </a:rPr>
              <a:t> compressor later if needed</a:t>
            </a:r>
          </a:p>
          <a:p>
            <a:pPr marL="0" indent="0" eaLnBrk="1" hangingPunct="1">
              <a:lnSpc>
                <a:spcPct val="90000"/>
              </a:lnSpc>
              <a:buClr>
                <a:srgbClr val="001B84"/>
              </a:buClr>
              <a:buNone/>
            </a:pPr>
            <a:endParaRPr lang="en-US" altLang="en-US" sz="2000" dirty="0">
              <a:solidFill>
                <a:srgbClr val="001B84"/>
              </a:solidFill>
              <a:ea typeface="ＭＳ Ｐゴシック" panose="020B0600070205080204" pitchFamily="34" charset="-128"/>
            </a:endParaRPr>
          </a:p>
        </p:txBody>
      </p:sp>
    </p:spTree>
    <p:extLst>
      <p:ext uri="{BB962C8B-B14F-4D97-AF65-F5344CB8AC3E}">
        <p14:creationId xmlns:p14="http://schemas.microsoft.com/office/powerpoint/2010/main" val="335072478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1866991-DB82-4417-938F-692D80F7DD62}"/>
              </a:ext>
            </a:extLst>
          </p:cNvPr>
          <p:cNvSpPr/>
          <p:nvPr/>
        </p:nvSpPr>
        <p:spPr>
          <a:xfrm>
            <a:off x="6058893" y="3365120"/>
            <a:ext cx="1845826" cy="1246382"/>
          </a:xfrm>
          <a:prstGeom prst="rect">
            <a:avLst/>
          </a:prstGeom>
          <a:solidFill>
            <a:srgbClr val="FFFF00"/>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cxnSp>
        <p:nvCxnSpPr>
          <p:cNvPr id="78" name="Straight Connector 77"/>
          <p:cNvCxnSpPr>
            <a:cxnSpLocks/>
            <a:endCxn id="30" idx="0"/>
          </p:cNvCxnSpPr>
          <p:nvPr/>
        </p:nvCxnSpPr>
        <p:spPr>
          <a:xfrm flipH="1" flipV="1">
            <a:off x="7194687" y="4026065"/>
            <a:ext cx="816846" cy="11951"/>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p:cNvCxnSpPr>
            <a:cxnSpLocks/>
          </p:cNvCxnSpPr>
          <p:nvPr/>
        </p:nvCxnSpPr>
        <p:spPr>
          <a:xfrm>
            <a:off x="9315475" y="3081106"/>
            <a:ext cx="17885" cy="273191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cxnSpLocks/>
          </p:cNvCxnSpPr>
          <p:nvPr/>
        </p:nvCxnSpPr>
        <p:spPr>
          <a:xfrm flipV="1">
            <a:off x="3113479" y="5813016"/>
            <a:ext cx="3850590" cy="705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7969794" y="4028648"/>
            <a:ext cx="1307212" cy="6047"/>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rot="5400000">
            <a:off x="6731453" y="3795446"/>
            <a:ext cx="465231" cy="461236"/>
            <a:chOff x="2002360" y="1844824"/>
            <a:chExt cx="504000" cy="432000"/>
          </a:xfrm>
        </p:grpSpPr>
        <p:sp>
          <p:nvSpPr>
            <p:cNvPr id="30" name="Oval 29"/>
            <p:cNvSpPr>
              <a:spLocks noChangeAspect="1"/>
            </p:cNvSpPr>
            <p:nvPr/>
          </p:nvSpPr>
          <p:spPr>
            <a:xfrm>
              <a:off x="2002360" y="1844824"/>
              <a:ext cx="504000" cy="432000"/>
            </a:xfrm>
            <a:prstGeom prst="ellipse">
              <a:avLst/>
            </a:prstGeom>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sz="1200">
                <a:solidFill>
                  <a:srgbClr val="3829FF"/>
                </a:solidFill>
              </a:endParaRPr>
            </a:p>
          </p:txBody>
        </p:sp>
        <p:cxnSp>
          <p:nvCxnSpPr>
            <p:cNvPr id="2048" name="Straight Connector 2047"/>
            <p:cNvCxnSpPr>
              <a:stCxn id="30" idx="0"/>
              <a:endCxn id="30" idx="3"/>
            </p:cNvCxnSpPr>
            <p:nvPr/>
          </p:nvCxnSpPr>
          <p:spPr>
            <a:xfrm flipH="1">
              <a:off x="2076169" y="1844824"/>
              <a:ext cx="178191" cy="36873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51" name="Straight Connector 2050"/>
            <p:cNvCxnSpPr>
              <a:stCxn id="30" idx="0"/>
              <a:endCxn id="30" idx="5"/>
            </p:cNvCxnSpPr>
            <p:nvPr/>
          </p:nvCxnSpPr>
          <p:spPr>
            <a:xfrm>
              <a:off x="2254360" y="1844824"/>
              <a:ext cx="178191" cy="36873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2079" name="TextBox 2078"/>
          <p:cNvSpPr txBox="1"/>
          <p:nvPr/>
        </p:nvSpPr>
        <p:spPr>
          <a:xfrm>
            <a:off x="9446189" y="3973886"/>
            <a:ext cx="826258" cy="646331"/>
          </a:xfrm>
          <a:prstGeom prst="rect">
            <a:avLst/>
          </a:prstGeom>
          <a:noFill/>
        </p:spPr>
        <p:txBody>
          <a:bodyPr wrap="square" rtlCol="0">
            <a:spAutoFit/>
          </a:bodyPr>
          <a:lstStyle/>
          <a:p>
            <a:r>
              <a:rPr lang="en-GB" sz="1200" b="1" dirty="0">
                <a:solidFill>
                  <a:srgbClr val="00BA18"/>
                </a:solidFill>
                <a:latin typeface="+mn-lt"/>
              </a:rPr>
              <a:t>Existing</a:t>
            </a:r>
          </a:p>
          <a:p>
            <a:r>
              <a:rPr lang="en-GB" sz="1200" b="1" dirty="0">
                <a:solidFill>
                  <a:srgbClr val="00BA18"/>
                </a:solidFill>
                <a:latin typeface="+mn-lt"/>
              </a:rPr>
              <a:t>7 bar network</a:t>
            </a:r>
          </a:p>
        </p:txBody>
      </p:sp>
      <p:sp>
        <p:nvSpPr>
          <p:cNvPr id="73" name="TextBox 72"/>
          <p:cNvSpPr txBox="1"/>
          <p:nvPr/>
        </p:nvSpPr>
        <p:spPr>
          <a:xfrm>
            <a:off x="8153050" y="3302073"/>
            <a:ext cx="1233914" cy="646331"/>
          </a:xfrm>
          <a:prstGeom prst="rect">
            <a:avLst/>
          </a:prstGeom>
          <a:noFill/>
        </p:spPr>
        <p:txBody>
          <a:bodyPr wrap="square" rtlCol="0">
            <a:spAutoFit/>
          </a:bodyPr>
          <a:lstStyle/>
          <a:p>
            <a:pPr algn="ctr"/>
            <a:r>
              <a:rPr lang="en-GB" sz="1200" b="1" dirty="0">
                <a:solidFill>
                  <a:srgbClr val="00BA18"/>
                </a:solidFill>
                <a:latin typeface="+mn-lt"/>
              </a:rPr>
              <a:t>New IP</a:t>
            </a:r>
          </a:p>
          <a:p>
            <a:pPr algn="ctr"/>
            <a:r>
              <a:rPr lang="en-GB" sz="1200" b="1" dirty="0">
                <a:solidFill>
                  <a:srgbClr val="00BA18"/>
                </a:solidFill>
                <a:latin typeface="+mn-lt"/>
              </a:rPr>
              <a:t>Connection</a:t>
            </a:r>
          </a:p>
          <a:p>
            <a:pPr algn="ctr"/>
            <a:r>
              <a:rPr lang="en-GB" sz="1200" b="1" dirty="0">
                <a:solidFill>
                  <a:srgbClr val="00BA18"/>
                </a:solidFill>
                <a:latin typeface="+mn-lt"/>
              </a:rPr>
              <a:t>Pipeline ( 100m)</a:t>
            </a:r>
          </a:p>
        </p:txBody>
      </p:sp>
      <p:sp>
        <p:nvSpPr>
          <p:cNvPr id="90" name="TextBox 89"/>
          <p:cNvSpPr txBox="1"/>
          <p:nvPr/>
        </p:nvSpPr>
        <p:spPr>
          <a:xfrm>
            <a:off x="6795485" y="3480423"/>
            <a:ext cx="1000535" cy="276999"/>
          </a:xfrm>
          <a:prstGeom prst="rect">
            <a:avLst/>
          </a:prstGeom>
          <a:noFill/>
          <a:ln>
            <a:noFill/>
          </a:ln>
        </p:spPr>
        <p:txBody>
          <a:bodyPr wrap="square" rtlCol="0">
            <a:spAutoFit/>
          </a:bodyPr>
          <a:lstStyle>
            <a:defPPr>
              <a:defRPr lang="en-US"/>
            </a:defPPr>
            <a:lvl1pPr>
              <a:defRPr sz="1000">
                <a:solidFill>
                  <a:srgbClr val="3829FF"/>
                </a:solidFill>
              </a:defRPr>
            </a:lvl1pPr>
          </a:lstStyle>
          <a:p>
            <a:r>
              <a:rPr lang="en-GB" sz="1200" b="1" dirty="0">
                <a:solidFill>
                  <a:srgbClr val="00BA18"/>
                </a:solidFill>
                <a:latin typeface="+mn-lt"/>
              </a:rPr>
              <a:t>Compressor</a:t>
            </a:r>
          </a:p>
        </p:txBody>
      </p:sp>
      <p:sp>
        <p:nvSpPr>
          <p:cNvPr id="53" name="Rectangle 52"/>
          <p:cNvSpPr/>
          <p:nvPr/>
        </p:nvSpPr>
        <p:spPr>
          <a:xfrm>
            <a:off x="3280951" y="2100011"/>
            <a:ext cx="1627772" cy="843293"/>
          </a:xfrm>
          <a:prstGeom prst="rect">
            <a:avLst/>
          </a:prstGeom>
          <a:noFill/>
          <a:ln>
            <a:prstDash val="sysDot"/>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1200"/>
          </a:p>
        </p:txBody>
      </p:sp>
      <p:sp>
        <p:nvSpPr>
          <p:cNvPr id="92" name="TextBox 91"/>
          <p:cNvSpPr txBox="1"/>
          <p:nvPr/>
        </p:nvSpPr>
        <p:spPr>
          <a:xfrm>
            <a:off x="3462439" y="1733693"/>
            <a:ext cx="1196441" cy="276999"/>
          </a:xfrm>
          <a:prstGeom prst="rect">
            <a:avLst/>
          </a:prstGeom>
          <a:noFill/>
        </p:spPr>
        <p:txBody>
          <a:bodyPr wrap="square" rtlCol="0">
            <a:spAutoFit/>
          </a:bodyPr>
          <a:lstStyle/>
          <a:p>
            <a:pPr algn="ctr"/>
            <a:r>
              <a:rPr lang="en-GB" sz="1200" dirty="0">
                <a:latin typeface="+mn-lt"/>
              </a:rPr>
              <a:t>AD Plant</a:t>
            </a:r>
          </a:p>
        </p:txBody>
      </p:sp>
      <p:sp>
        <p:nvSpPr>
          <p:cNvPr id="37" name="Title 1"/>
          <p:cNvSpPr>
            <a:spLocks noGrp="1"/>
          </p:cNvSpPr>
          <p:nvPr>
            <p:ph type="title"/>
          </p:nvPr>
        </p:nvSpPr>
        <p:spPr>
          <a:xfrm>
            <a:off x="1709063" y="599961"/>
            <a:ext cx="8496944" cy="598220"/>
          </a:xfrm>
        </p:spPr>
        <p:txBody>
          <a:bodyPr>
            <a:noAutofit/>
          </a:bodyPr>
          <a:lstStyle/>
          <a:p>
            <a:r>
              <a:rPr lang="en-GB" sz="2400" b="1" dirty="0">
                <a:solidFill>
                  <a:srgbClr val="001B84"/>
                </a:solidFill>
                <a:latin typeface="+mn-lt"/>
                <a:ea typeface="ＭＳ Ｐゴシック" panose="020B0600070205080204" pitchFamily="34" charset="-128"/>
              </a:rPr>
              <a:t>MP to IP Compression plant</a:t>
            </a:r>
            <a:br>
              <a:rPr lang="en-GB" sz="2400" b="1" dirty="0">
                <a:solidFill>
                  <a:srgbClr val="001B84"/>
                </a:solidFill>
                <a:latin typeface="+mn-lt"/>
                <a:ea typeface="ＭＳ Ｐゴシック" panose="020B0600070205080204" pitchFamily="34" charset="-128"/>
              </a:rPr>
            </a:br>
            <a:endParaRPr lang="en-GB" sz="2400" dirty="0">
              <a:latin typeface="+mn-lt"/>
            </a:endParaRPr>
          </a:p>
        </p:txBody>
      </p:sp>
      <p:sp>
        <p:nvSpPr>
          <p:cNvPr id="40" name="TextBox 39"/>
          <p:cNvSpPr txBox="1"/>
          <p:nvPr/>
        </p:nvSpPr>
        <p:spPr>
          <a:xfrm>
            <a:off x="2571021" y="5898429"/>
            <a:ext cx="1261033" cy="276999"/>
          </a:xfrm>
          <a:prstGeom prst="rect">
            <a:avLst/>
          </a:prstGeom>
          <a:noFill/>
        </p:spPr>
        <p:txBody>
          <a:bodyPr wrap="square" rtlCol="0">
            <a:spAutoFit/>
          </a:bodyPr>
          <a:lstStyle/>
          <a:p>
            <a:pPr algn="r"/>
            <a:r>
              <a:rPr lang="en-GB" sz="1200" dirty="0">
                <a:solidFill>
                  <a:srgbClr val="0000FF"/>
                </a:solidFill>
                <a:latin typeface="+mn-lt"/>
              </a:rPr>
              <a:t>Existing 2 bar MP</a:t>
            </a:r>
          </a:p>
        </p:txBody>
      </p:sp>
      <p:cxnSp>
        <p:nvCxnSpPr>
          <p:cNvPr id="55" name="Straight Connector 54"/>
          <p:cNvCxnSpPr/>
          <p:nvPr/>
        </p:nvCxnSpPr>
        <p:spPr>
          <a:xfrm flipH="1" flipV="1">
            <a:off x="7967221" y="4037396"/>
            <a:ext cx="7925" cy="6593"/>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cxnSpLocks/>
            <a:stCxn id="30" idx="4"/>
          </p:cNvCxnSpPr>
          <p:nvPr/>
        </p:nvCxnSpPr>
        <p:spPr>
          <a:xfrm flipH="1" flipV="1">
            <a:off x="4912685" y="4021057"/>
            <a:ext cx="1820766" cy="5008"/>
          </a:xfrm>
          <a:prstGeom prst="line">
            <a:avLst/>
          </a:prstGeom>
          <a:ln w="38100">
            <a:solidFill>
              <a:srgbClr val="0070C0"/>
            </a:solidFill>
            <a:prstDash val="dashDot"/>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2529719" y="3411361"/>
            <a:ext cx="807617" cy="461665"/>
          </a:xfrm>
          <a:prstGeom prst="rect">
            <a:avLst/>
          </a:prstGeom>
          <a:noFill/>
        </p:spPr>
        <p:txBody>
          <a:bodyPr wrap="square" rtlCol="0">
            <a:spAutoFit/>
          </a:bodyPr>
          <a:lstStyle/>
          <a:p>
            <a:pPr algn="r"/>
            <a:r>
              <a:rPr lang="en-GB" sz="1200" dirty="0">
                <a:latin typeface="+mn-lt"/>
              </a:rPr>
              <a:t>GDN Network</a:t>
            </a:r>
          </a:p>
        </p:txBody>
      </p:sp>
      <p:sp>
        <p:nvSpPr>
          <p:cNvPr id="64" name="TextBox 63"/>
          <p:cNvSpPr txBox="1"/>
          <p:nvPr/>
        </p:nvSpPr>
        <p:spPr>
          <a:xfrm>
            <a:off x="2371575" y="3106203"/>
            <a:ext cx="1543271" cy="276999"/>
          </a:xfrm>
          <a:prstGeom prst="rect">
            <a:avLst/>
          </a:prstGeom>
          <a:noFill/>
        </p:spPr>
        <p:txBody>
          <a:bodyPr wrap="square" rtlCol="0">
            <a:spAutoFit/>
          </a:bodyPr>
          <a:lstStyle/>
          <a:p>
            <a:pPr algn="r"/>
            <a:r>
              <a:rPr lang="en-GB" sz="1200" dirty="0">
                <a:latin typeface="+mn-lt"/>
              </a:rPr>
              <a:t>Biomethane Producer</a:t>
            </a:r>
          </a:p>
        </p:txBody>
      </p:sp>
      <p:cxnSp>
        <p:nvCxnSpPr>
          <p:cNvPr id="65" name="Straight Arrow Connector 64"/>
          <p:cNvCxnSpPr/>
          <p:nvPr/>
        </p:nvCxnSpPr>
        <p:spPr>
          <a:xfrm flipH="1">
            <a:off x="2262000" y="3082147"/>
            <a:ext cx="1494" cy="305155"/>
          </a:xfrm>
          <a:prstGeom prst="straightConnector1">
            <a:avLst/>
          </a:prstGeom>
          <a:ln w="12700" cmpd="sng">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cxnSpLocks/>
          </p:cNvCxnSpPr>
          <p:nvPr/>
        </p:nvCxnSpPr>
        <p:spPr>
          <a:xfrm flipH="1">
            <a:off x="2167857" y="3400095"/>
            <a:ext cx="1404897" cy="1726"/>
          </a:xfrm>
          <a:prstGeom prst="line">
            <a:avLst/>
          </a:prstGeom>
          <a:ln w="12700" cmpd="sng">
            <a:solidFill>
              <a:schemeClr val="tx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V="1">
            <a:off x="2260255" y="3430290"/>
            <a:ext cx="4069" cy="368822"/>
          </a:xfrm>
          <a:prstGeom prst="straightConnector1">
            <a:avLst/>
          </a:prstGeom>
          <a:ln w="12700" cmpd="sng">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94" name="Rectangle 93"/>
          <p:cNvSpPr/>
          <p:nvPr/>
        </p:nvSpPr>
        <p:spPr>
          <a:xfrm>
            <a:off x="6178218" y="3922663"/>
            <a:ext cx="195989" cy="199407"/>
          </a:xfrm>
          <a:prstGeom prst="rect">
            <a:avLst/>
          </a:prstGeom>
          <a:solidFill>
            <a:schemeClr val="bg1"/>
          </a:solidFill>
          <a:ln>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sz="1200">
              <a:solidFill>
                <a:srgbClr val="3829FF"/>
              </a:solidFill>
            </a:endParaRPr>
          </a:p>
        </p:txBody>
      </p:sp>
      <p:sp>
        <p:nvSpPr>
          <p:cNvPr id="95" name="TextBox 94"/>
          <p:cNvSpPr txBox="1"/>
          <p:nvPr/>
        </p:nvSpPr>
        <p:spPr>
          <a:xfrm>
            <a:off x="5757362" y="3553774"/>
            <a:ext cx="1046385" cy="276999"/>
          </a:xfrm>
          <a:prstGeom prst="rect">
            <a:avLst/>
          </a:prstGeom>
          <a:noFill/>
          <a:ln>
            <a:noFill/>
          </a:ln>
        </p:spPr>
        <p:txBody>
          <a:bodyPr wrap="square" rtlCol="0">
            <a:spAutoFit/>
          </a:bodyPr>
          <a:lstStyle>
            <a:defPPr>
              <a:defRPr lang="en-US"/>
            </a:defPPr>
            <a:lvl1pPr>
              <a:defRPr sz="1200">
                <a:solidFill>
                  <a:srgbClr val="3829FF"/>
                </a:solidFill>
              </a:defRPr>
            </a:lvl1pPr>
          </a:lstStyle>
          <a:p>
            <a:pPr algn="ctr"/>
            <a:r>
              <a:rPr lang="en-GB" dirty="0">
                <a:solidFill>
                  <a:srgbClr val="0000FF"/>
                </a:solidFill>
                <a:latin typeface="+mn-lt"/>
              </a:rPr>
              <a:t>Meter</a:t>
            </a:r>
          </a:p>
        </p:txBody>
      </p:sp>
      <p:sp>
        <p:nvSpPr>
          <p:cNvPr id="98" name="TextBox 97"/>
          <p:cNvSpPr txBox="1"/>
          <p:nvPr/>
        </p:nvSpPr>
        <p:spPr>
          <a:xfrm>
            <a:off x="3411340" y="2234873"/>
            <a:ext cx="389160" cy="276999"/>
          </a:xfrm>
          <a:prstGeom prst="rect">
            <a:avLst/>
          </a:prstGeom>
          <a:noFill/>
          <a:ln w="12700" cmpd="sng">
            <a:solidFill>
              <a:schemeClr val="tx1"/>
            </a:solidFill>
          </a:ln>
        </p:spPr>
        <p:txBody>
          <a:bodyPr wrap="square" rtlCol="0">
            <a:spAutoFit/>
          </a:bodyPr>
          <a:lstStyle/>
          <a:p>
            <a:pPr algn="ctr"/>
            <a:r>
              <a:rPr lang="en-GB" sz="1200" dirty="0">
                <a:latin typeface="+mn-lt"/>
              </a:rPr>
              <a:t>AD</a:t>
            </a:r>
          </a:p>
        </p:txBody>
      </p:sp>
      <p:sp>
        <p:nvSpPr>
          <p:cNvPr id="99" name="TextBox 98"/>
          <p:cNvSpPr txBox="1"/>
          <p:nvPr/>
        </p:nvSpPr>
        <p:spPr>
          <a:xfrm>
            <a:off x="3935107" y="2226560"/>
            <a:ext cx="889115" cy="276999"/>
          </a:xfrm>
          <a:prstGeom prst="rect">
            <a:avLst/>
          </a:prstGeom>
          <a:noFill/>
          <a:ln w="12700" cmpd="sng">
            <a:solidFill>
              <a:schemeClr val="tx1"/>
            </a:solidFill>
          </a:ln>
        </p:spPr>
        <p:txBody>
          <a:bodyPr wrap="square" rtlCol="0">
            <a:spAutoFit/>
          </a:bodyPr>
          <a:lstStyle/>
          <a:p>
            <a:pPr algn="ctr"/>
            <a:r>
              <a:rPr lang="en-GB" sz="1200" dirty="0">
                <a:latin typeface="+mn-lt"/>
              </a:rPr>
              <a:t>BUU</a:t>
            </a:r>
          </a:p>
        </p:txBody>
      </p:sp>
      <p:sp>
        <p:nvSpPr>
          <p:cNvPr id="100" name="TextBox 99"/>
          <p:cNvSpPr txBox="1"/>
          <p:nvPr/>
        </p:nvSpPr>
        <p:spPr>
          <a:xfrm>
            <a:off x="3307856" y="2590411"/>
            <a:ext cx="761856" cy="276999"/>
          </a:xfrm>
          <a:prstGeom prst="rect">
            <a:avLst/>
          </a:prstGeom>
          <a:noFill/>
          <a:ln w="12700" cmpd="sng">
            <a:solidFill>
              <a:schemeClr val="tx1"/>
            </a:solidFill>
          </a:ln>
        </p:spPr>
        <p:txBody>
          <a:bodyPr wrap="square" rtlCol="0">
            <a:spAutoFit/>
          </a:bodyPr>
          <a:lstStyle/>
          <a:p>
            <a:pPr algn="ctr"/>
            <a:r>
              <a:rPr lang="en-GB" sz="1200" dirty="0">
                <a:latin typeface="+mn-lt"/>
              </a:rPr>
              <a:t>Propane</a:t>
            </a:r>
          </a:p>
        </p:txBody>
      </p:sp>
      <p:sp>
        <p:nvSpPr>
          <p:cNvPr id="101" name="TextBox 100"/>
          <p:cNvSpPr txBox="1"/>
          <p:nvPr/>
        </p:nvSpPr>
        <p:spPr>
          <a:xfrm>
            <a:off x="4201216" y="2580857"/>
            <a:ext cx="553585" cy="276999"/>
          </a:xfrm>
          <a:prstGeom prst="rect">
            <a:avLst/>
          </a:prstGeom>
          <a:noFill/>
          <a:ln w="12700" cmpd="sng">
            <a:solidFill>
              <a:schemeClr val="tx1"/>
            </a:solidFill>
          </a:ln>
        </p:spPr>
        <p:txBody>
          <a:bodyPr wrap="square" rtlCol="0">
            <a:spAutoFit/>
          </a:bodyPr>
          <a:lstStyle/>
          <a:p>
            <a:pPr algn="ctr"/>
            <a:r>
              <a:rPr lang="en-GB" sz="1200" dirty="0">
                <a:latin typeface="+mn-lt"/>
              </a:rPr>
              <a:t>GEU</a:t>
            </a:r>
          </a:p>
        </p:txBody>
      </p:sp>
      <p:sp>
        <p:nvSpPr>
          <p:cNvPr id="104" name="TextBox 103"/>
          <p:cNvSpPr txBox="1"/>
          <p:nvPr/>
        </p:nvSpPr>
        <p:spPr>
          <a:xfrm>
            <a:off x="4662019" y="5855923"/>
            <a:ext cx="1038646" cy="276999"/>
          </a:xfrm>
          <a:prstGeom prst="rect">
            <a:avLst/>
          </a:prstGeom>
          <a:noFill/>
        </p:spPr>
        <p:txBody>
          <a:bodyPr wrap="square" rtlCol="0">
            <a:spAutoFit/>
          </a:bodyPr>
          <a:lstStyle/>
          <a:p>
            <a:pPr algn="r"/>
            <a:r>
              <a:rPr lang="en-GB" sz="1200" dirty="0">
                <a:solidFill>
                  <a:srgbClr val="0000FF"/>
                </a:solidFill>
                <a:latin typeface="+mn-lt"/>
              </a:rPr>
              <a:t>1.3 – 1.6 bar</a:t>
            </a:r>
          </a:p>
        </p:txBody>
      </p:sp>
      <p:sp>
        <p:nvSpPr>
          <p:cNvPr id="49" name="TextBox 48"/>
          <p:cNvSpPr txBox="1"/>
          <p:nvPr/>
        </p:nvSpPr>
        <p:spPr>
          <a:xfrm>
            <a:off x="5038774" y="1619033"/>
            <a:ext cx="6671138" cy="830997"/>
          </a:xfrm>
          <a:prstGeom prst="rect">
            <a:avLst/>
          </a:prstGeom>
          <a:noFill/>
          <a:ln w="28575">
            <a:solidFill>
              <a:schemeClr val="accent1"/>
            </a:solidFill>
          </a:ln>
        </p:spPr>
        <p:txBody>
          <a:bodyPr wrap="square" rtlCol="0">
            <a:spAutoFit/>
          </a:bodyPr>
          <a:lstStyle/>
          <a:p>
            <a:r>
              <a:rPr lang="en-GB" sz="1200" dirty="0">
                <a:latin typeface="+mn-lt"/>
              </a:rPr>
              <a:t>1.3- 1.6  bar pressure Compressor operates when insufficient capacity in the MP for</a:t>
            </a:r>
          </a:p>
          <a:p>
            <a:r>
              <a:rPr lang="en-GB" sz="1200" dirty="0">
                <a:latin typeface="+mn-lt"/>
              </a:rPr>
              <a:t>the biomethane – it takes gas out of MP via Exit Meter and Injects into IP (only one meter)</a:t>
            </a:r>
          </a:p>
          <a:p>
            <a:r>
              <a:rPr lang="en-GB" sz="1200" dirty="0">
                <a:latin typeface="+mn-lt"/>
              </a:rPr>
              <a:t>Compressor starts when pressure hits 1.6 bar (as grid getting full) and stops when it falls to 1.3 bar </a:t>
            </a:r>
          </a:p>
          <a:p>
            <a:r>
              <a:rPr lang="en-GB" sz="1200" dirty="0">
                <a:latin typeface="+mn-lt"/>
              </a:rPr>
              <a:t>CSL owned and operated assets shown in yellow box</a:t>
            </a:r>
          </a:p>
        </p:txBody>
      </p:sp>
      <p:cxnSp>
        <p:nvCxnSpPr>
          <p:cNvPr id="57" name="Straight Connector 56"/>
          <p:cNvCxnSpPr/>
          <p:nvPr/>
        </p:nvCxnSpPr>
        <p:spPr>
          <a:xfrm flipH="1">
            <a:off x="3968424" y="3627857"/>
            <a:ext cx="11725" cy="219807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3986277" y="2925607"/>
            <a:ext cx="867" cy="44216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cxnSpLocks/>
          </p:cNvCxnSpPr>
          <p:nvPr/>
        </p:nvCxnSpPr>
        <p:spPr>
          <a:xfrm flipH="1">
            <a:off x="3841645" y="4260066"/>
            <a:ext cx="1422" cy="708855"/>
          </a:xfrm>
          <a:prstGeom prst="straightConnector1">
            <a:avLst/>
          </a:prstGeom>
          <a:ln w="28575"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cxnSpLocks/>
          </p:cNvCxnSpPr>
          <p:nvPr/>
        </p:nvCxnSpPr>
        <p:spPr>
          <a:xfrm flipH="1">
            <a:off x="4908723" y="4023920"/>
            <a:ext cx="10166" cy="1796153"/>
          </a:xfrm>
          <a:prstGeom prst="line">
            <a:avLst/>
          </a:prstGeom>
          <a:ln w="38100">
            <a:solidFill>
              <a:srgbClr val="0070C0"/>
            </a:solidFill>
            <a:prstDash val="dashDot"/>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cxnSpLocks/>
          </p:cNvCxnSpPr>
          <p:nvPr/>
        </p:nvCxnSpPr>
        <p:spPr>
          <a:xfrm>
            <a:off x="4193025" y="6010070"/>
            <a:ext cx="529237" cy="0"/>
          </a:xfrm>
          <a:prstGeom prst="straightConnector1">
            <a:avLst/>
          </a:prstGeom>
          <a:ln w="28575"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cxnSpLocks/>
          </p:cNvCxnSpPr>
          <p:nvPr/>
        </p:nvCxnSpPr>
        <p:spPr>
          <a:xfrm flipH="1" flipV="1">
            <a:off x="4988318" y="4338895"/>
            <a:ext cx="8850" cy="674694"/>
          </a:xfrm>
          <a:prstGeom prst="straightConnector1">
            <a:avLst/>
          </a:prstGeom>
          <a:ln w="28575"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5836872" y="2783951"/>
            <a:ext cx="2081863" cy="461665"/>
          </a:xfrm>
          <a:prstGeom prst="rect">
            <a:avLst/>
          </a:prstGeom>
          <a:noFill/>
          <a:ln>
            <a:noFill/>
          </a:ln>
        </p:spPr>
        <p:txBody>
          <a:bodyPr wrap="square" rtlCol="0">
            <a:spAutoFit/>
          </a:bodyPr>
          <a:lstStyle>
            <a:defPPr>
              <a:defRPr lang="en-US"/>
            </a:defPPr>
            <a:lvl1pPr>
              <a:defRPr sz="1200">
                <a:solidFill>
                  <a:srgbClr val="3829FF"/>
                </a:solidFill>
              </a:defRPr>
            </a:lvl1pPr>
          </a:lstStyle>
          <a:p>
            <a:pPr algn="ctr"/>
            <a:r>
              <a:rPr lang="en-GB" b="1" dirty="0">
                <a:solidFill>
                  <a:srgbClr val="FF0000"/>
                </a:solidFill>
                <a:latin typeface="+mn-lt"/>
              </a:rPr>
              <a:t>Estimated flow rate of 300 </a:t>
            </a:r>
            <a:r>
              <a:rPr lang="en-GB" b="1" dirty="0" err="1">
                <a:solidFill>
                  <a:srgbClr val="FF0000"/>
                </a:solidFill>
                <a:latin typeface="+mn-lt"/>
              </a:rPr>
              <a:t>scmh</a:t>
            </a:r>
            <a:r>
              <a:rPr lang="en-GB" b="1" dirty="0">
                <a:solidFill>
                  <a:srgbClr val="FF0000"/>
                </a:solidFill>
                <a:latin typeface="+mn-lt"/>
              </a:rPr>
              <a:t> for 8 hours per night</a:t>
            </a:r>
          </a:p>
        </p:txBody>
      </p:sp>
      <p:sp>
        <p:nvSpPr>
          <p:cNvPr id="63" name="TextBox 62"/>
          <p:cNvSpPr txBox="1"/>
          <p:nvPr/>
        </p:nvSpPr>
        <p:spPr>
          <a:xfrm>
            <a:off x="4276181" y="3317985"/>
            <a:ext cx="1233914" cy="646331"/>
          </a:xfrm>
          <a:prstGeom prst="rect">
            <a:avLst/>
          </a:prstGeom>
          <a:noFill/>
        </p:spPr>
        <p:txBody>
          <a:bodyPr wrap="square" rtlCol="0">
            <a:spAutoFit/>
          </a:bodyPr>
          <a:lstStyle/>
          <a:p>
            <a:pPr algn="ctr"/>
            <a:r>
              <a:rPr lang="en-GB" sz="1200" dirty="0">
                <a:solidFill>
                  <a:srgbClr val="0000FF"/>
                </a:solidFill>
                <a:latin typeface="+mn-lt"/>
              </a:rPr>
              <a:t>New MP</a:t>
            </a:r>
          </a:p>
          <a:p>
            <a:pPr algn="ctr"/>
            <a:r>
              <a:rPr lang="en-GB" sz="1200" dirty="0">
                <a:solidFill>
                  <a:srgbClr val="0000FF"/>
                </a:solidFill>
                <a:latin typeface="+mn-lt"/>
              </a:rPr>
              <a:t>Connection</a:t>
            </a:r>
          </a:p>
          <a:p>
            <a:pPr algn="ctr"/>
            <a:r>
              <a:rPr lang="en-GB" sz="1200" dirty="0">
                <a:solidFill>
                  <a:srgbClr val="0000FF"/>
                </a:solidFill>
                <a:latin typeface="+mn-lt"/>
              </a:rPr>
              <a:t>Pipeline ( 100m)</a:t>
            </a:r>
          </a:p>
        </p:txBody>
      </p:sp>
      <p:pic>
        <p:nvPicPr>
          <p:cNvPr id="3" name="Picture 2">
            <a:extLst>
              <a:ext uri="{FF2B5EF4-FFF2-40B4-BE49-F238E27FC236}">
                <a16:creationId xmlns:a16="http://schemas.microsoft.com/office/drawing/2014/main" id="{EC4B2A6A-4725-4806-9B5F-4A0378EA477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6554" y="4160731"/>
            <a:ext cx="1651249" cy="1816374"/>
          </a:xfrm>
          <a:prstGeom prst="rect">
            <a:avLst/>
          </a:prstGeom>
        </p:spPr>
      </p:pic>
      <p:pic>
        <p:nvPicPr>
          <p:cNvPr id="5" name="Picture 4">
            <a:extLst>
              <a:ext uri="{FF2B5EF4-FFF2-40B4-BE49-F238E27FC236}">
                <a16:creationId xmlns:a16="http://schemas.microsoft.com/office/drawing/2014/main" id="{2E1EAC99-7676-4EBE-94CC-9FAFD4DF74D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31872" y="4921996"/>
            <a:ext cx="2387212" cy="1407489"/>
          </a:xfrm>
          <a:prstGeom prst="rect">
            <a:avLst/>
          </a:prstGeom>
        </p:spPr>
      </p:pic>
      <p:sp>
        <p:nvSpPr>
          <p:cNvPr id="7" name="Flowchart: Collate 6">
            <a:extLst>
              <a:ext uri="{FF2B5EF4-FFF2-40B4-BE49-F238E27FC236}">
                <a16:creationId xmlns:a16="http://schemas.microsoft.com/office/drawing/2014/main" id="{E967EC56-D3F0-426B-B504-44E0C8AB4839}"/>
              </a:ext>
            </a:extLst>
          </p:cNvPr>
          <p:cNvSpPr/>
          <p:nvPr/>
        </p:nvSpPr>
        <p:spPr>
          <a:xfrm>
            <a:off x="3886135" y="3302073"/>
            <a:ext cx="198501" cy="319922"/>
          </a:xfrm>
          <a:prstGeom prst="flowChartCollat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54" name="Flowchart: Collate 53">
            <a:extLst>
              <a:ext uri="{FF2B5EF4-FFF2-40B4-BE49-F238E27FC236}">
                <a16:creationId xmlns:a16="http://schemas.microsoft.com/office/drawing/2014/main" id="{10AD5A2B-846A-4B72-AF3A-406E68033BE3}"/>
              </a:ext>
            </a:extLst>
          </p:cNvPr>
          <p:cNvSpPr/>
          <p:nvPr/>
        </p:nvSpPr>
        <p:spPr>
          <a:xfrm rot="5400000">
            <a:off x="5698323" y="3829244"/>
            <a:ext cx="198501" cy="319922"/>
          </a:xfrm>
          <a:prstGeom prst="flowChartCollat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69" name="Flowchart: Collate 68">
            <a:extLst>
              <a:ext uri="{FF2B5EF4-FFF2-40B4-BE49-F238E27FC236}">
                <a16:creationId xmlns:a16="http://schemas.microsoft.com/office/drawing/2014/main" id="{FB8274A1-558F-49A1-91A1-EC4E7250FF3C}"/>
              </a:ext>
            </a:extLst>
          </p:cNvPr>
          <p:cNvSpPr/>
          <p:nvPr/>
        </p:nvSpPr>
        <p:spPr>
          <a:xfrm rot="5400000">
            <a:off x="7979446" y="3874218"/>
            <a:ext cx="198501" cy="319922"/>
          </a:xfrm>
          <a:prstGeom prst="flowChartCollat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cxnSp>
        <p:nvCxnSpPr>
          <p:cNvPr id="47" name="Straight Arrow Connector 46">
            <a:extLst>
              <a:ext uri="{FF2B5EF4-FFF2-40B4-BE49-F238E27FC236}">
                <a16:creationId xmlns:a16="http://schemas.microsoft.com/office/drawing/2014/main" id="{091FF14A-8957-47FB-82D5-E3FB0BD5D8AF}"/>
              </a:ext>
            </a:extLst>
          </p:cNvPr>
          <p:cNvCxnSpPr>
            <a:cxnSpLocks/>
          </p:cNvCxnSpPr>
          <p:nvPr/>
        </p:nvCxnSpPr>
        <p:spPr>
          <a:xfrm flipV="1">
            <a:off x="8357112" y="4182007"/>
            <a:ext cx="856425" cy="8541"/>
          </a:xfrm>
          <a:prstGeom prst="straightConnector1">
            <a:avLst/>
          </a:prstGeom>
          <a:ln w="28575"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84D0CF43-CB31-49FF-AD29-AD278CF7C700}"/>
              </a:ext>
            </a:extLst>
          </p:cNvPr>
          <p:cNvCxnSpPr>
            <a:cxnSpLocks/>
          </p:cNvCxnSpPr>
          <p:nvPr/>
        </p:nvCxnSpPr>
        <p:spPr>
          <a:xfrm>
            <a:off x="6109588" y="5994395"/>
            <a:ext cx="529237" cy="0"/>
          </a:xfrm>
          <a:prstGeom prst="straightConnector1">
            <a:avLst/>
          </a:prstGeom>
          <a:ln w="28575"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56FBF6E8-E423-485F-8438-7354E89A5B68}"/>
              </a:ext>
            </a:extLst>
          </p:cNvPr>
          <p:cNvSpPr txBox="1"/>
          <p:nvPr/>
        </p:nvSpPr>
        <p:spPr>
          <a:xfrm>
            <a:off x="2444651" y="4301867"/>
            <a:ext cx="1355849" cy="461665"/>
          </a:xfrm>
          <a:prstGeom prst="rect">
            <a:avLst/>
          </a:prstGeom>
          <a:noFill/>
          <a:ln>
            <a:noFill/>
          </a:ln>
        </p:spPr>
        <p:txBody>
          <a:bodyPr wrap="square" rtlCol="0">
            <a:spAutoFit/>
          </a:bodyPr>
          <a:lstStyle>
            <a:defPPr>
              <a:defRPr lang="en-US"/>
            </a:defPPr>
            <a:lvl1pPr>
              <a:defRPr sz="1200">
                <a:solidFill>
                  <a:srgbClr val="3829FF"/>
                </a:solidFill>
              </a:defRPr>
            </a:lvl1pPr>
          </a:lstStyle>
          <a:p>
            <a:pPr algn="ctr"/>
            <a:r>
              <a:rPr lang="en-GB" b="1" dirty="0">
                <a:solidFill>
                  <a:srgbClr val="FF0000"/>
                </a:solidFill>
                <a:latin typeface="+mn-lt"/>
              </a:rPr>
              <a:t>500 </a:t>
            </a:r>
            <a:r>
              <a:rPr lang="en-GB" b="1" dirty="0" err="1">
                <a:solidFill>
                  <a:srgbClr val="FF0000"/>
                </a:solidFill>
                <a:latin typeface="+mn-lt"/>
              </a:rPr>
              <a:t>scmh</a:t>
            </a:r>
            <a:r>
              <a:rPr lang="en-GB" b="1" dirty="0">
                <a:solidFill>
                  <a:srgbClr val="FF0000"/>
                </a:solidFill>
                <a:latin typeface="+mn-lt"/>
              </a:rPr>
              <a:t> injection</a:t>
            </a:r>
          </a:p>
        </p:txBody>
      </p:sp>
      <p:sp>
        <p:nvSpPr>
          <p:cNvPr id="61" name="TextBox 60">
            <a:extLst>
              <a:ext uri="{FF2B5EF4-FFF2-40B4-BE49-F238E27FC236}">
                <a16:creationId xmlns:a16="http://schemas.microsoft.com/office/drawing/2014/main" id="{F604381D-4E6D-409F-9AC6-C1D1FB58A4FA}"/>
              </a:ext>
            </a:extLst>
          </p:cNvPr>
          <p:cNvSpPr txBox="1"/>
          <p:nvPr/>
        </p:nvSpPr>
        <p:spPr>
          <a:xfrm>
            <a:off x="4967606" y="4548607"/>
            <a:ext cx="1000162" cy="646331"/>
          </a:xfrm>
          <a:prstGeom prst="rect">
            <a:avLst/>
          </a:prstGeom>
          <a:noFill/>
          <a:ln>
            <a:noFill/>
          </a:ln>
        </p:spPr>
        <p:txBody>
          <a:bodyPr wrap="square" rtlCol="0">
            <a:spAutoFit/>
          </a:bodyPr>
          <a:lstStyle>
            <a:defPPr>
              <a:defRPr lang="en-US"/>
            </a:defPPr>
            <a:lvl1pPr>
              <a:defRPr sz="1200">
                <a:solidFill>
                  <a:srgbClr val="3829FF"/>
                </a:solidFill>
              </a:defRPr>
            </a:lvl1pPr>
          </a:lstStyle>
          <a:p>
            <a:pPr algn="ctr"/>
            <a:r>
              <a:rPr lang="en-GB" b="1" dirty="0">
                <a:solidFill>
                  <a:srgbClr val="FF0000"/>
                </a:solidFill>
                <a:latin typeface="+mn-lt"/>
              </a:rPr>
              <a:t>300 </a:t>
            </a:r>
            <a:r>
              <a:rPr lang="en-GB" b="1" dirty="0" err="1">
                <a:solidFill>
                  <a:srgbClr val="FF0000"/>
                </a:solidFill>
                <a:latin typeface="+mn-lt"/>
              </a:rPr>
              <a:t>scmh</a:t>
            </a:r>
            <a:r>
              <a:rPr lang="en-GB" b="1" dirty="0">
                <a:solidFill>
                  <a:srgbClr val="FF0000"/>
                </a:solidFill>
                <a:latin typeface="+mn-lt"/>
              </a:rPr>
              <a:t> Exit </a:t>
            </a:r>
          </a:p>
          <a:p>
            <a:pPr algn="ctr"/>
            <a:r>
              <a:rPr lang="en-GB" b="1" dirty="0">
                <a:solidFill>
                  <a:srgbClr val="FF0000"/>
                </a:solidFill>
                <a:latin typeface="+mn-lt"/>
              </a:rPr>
              <a:t>from MP</a:t>
            </a:r>
          </a:p>
        </p:txBody>
      </p:sp>
      <p:sp>
        <p:nvSpPr>
          <p:cNvPr id="70" name="TextBox 69">
            <a:extLst>
              <a:ext uri="{FF2B5EF4-FFF2-40B4-BE49-F238E27FC236}">
                <a16:creationId xmlns:a16="http://schemas.microsoft.com/office/drawing/2014/main" id="{A5D44F5F-05C6-47DC-A3F2-C24A7B867F6E}"/>
              </a:ext>
            </a:extLst>
          </p:cNvPr>
          <p:cNvSpPr txBox="1"/>
          <p:nvPr/>
        </p:nvSpPr>
        <p:spPr>
          <a:xfrm>
            <a:off x="6638825" y="5859822"/>
            <a:ext cx="1355849" cy="461665"/>
          </a:xfrm>
          <a:prstGeom prst="rect">
            <a:avLst/>
          </a:prstGeom>
          <a:noFill/>
          <a:ln>
            <a:noFill/>
          </a:ln>
        </p:spPr>
        <p:txBody>
          <a:bodyPr wrap="square" rtlCol="0">
            <a:spAutoFit/>
          </a:bodyPr>
          <a:lstStyle>
            <a:defPPr>
              <a:defRPr lang="en-US"/>
            </a:defPPr>
            <a:lvl1pPr>
              <a:defRPr sz="1200">
                <a:solidFill>
                  <a:srgbClr val="3829FF"/>
                </a:solidFill>
              </a:defRPr>
            </a:lvl1pPr>
          </a:lstStyle>
          <a:p>
            <a:pPr algn="ctr"/>
            <a:r>
              <a:rPr lang="en-GB" b="1" dirty="0">
                <a:solidFill>
                  <a:srgbClr val="FF0000"/>
                </a:solidFill>
                <a:latin typeface="+mn-lt"/>
              </a:rPr>
              <a:t>200 </a:t>
            </a:r>
            <a:r>
              <a:rPr lang="en-GB" b="1" dirty="0" err="1">
                <a:solidFill>
                  <a:srgbClr val="FF0000"/>
                </a:solidFill>
                <a:latin typeface="+mn-lt"/>
              </a:rPr>
              <a:t>scmh</a:t>
            </a:r>
            <a:r>
              <a:rPr lang="en-GB" b="1" dirty="0">
                <a:solidFill>
                  <a:srgbClr val="FF0000"/>
                </a:solidFill>
                <a:latin typeface="+mn-lt"/>
              </a:rPr>
              <a:t> flow to other customers</a:t>
            </a:r>
          </a:p>
        </p:txBody>
      </p:sp>
      <p:sp>
        <p:nvSpPr>
          <p:cNvPr id="71" name="TextBox 70">
            <a:extLst>
              <a:ext uri="{FF2B5EF4-FFF2-40B4-BE49-F238E27FC236}">
                <a16:creationId xmlns:a16="http://schemas.microsoft.com/office/drawing/2014/main" id="{F2188C20-578F-4EBE-B2FD-71653B2754CB}"/>
              </a:ext>
            </a:extLst>
          </p:cNvPr>
          <p:cNvSpPr txBox="1"/>
          <p:nvPr/>
        </p:nvSpPr>
        <p:spPr>
          <a:xfrm>
            <a:off x="7930315" y="4250502"/>
            <a:ext cx="1355849" cy="646331"/>
          </a:xfrm>
          <a:prstGeom prst="rect">
            <a:avLst/>
          </a:prstGeom>
          <a:noFill/>
          <a:ln>
            <a:noFill/>
          </a:ln>
        </p:spPr>
        <p:txBody>
          <a:bodyPr wrap="square" rtlCol="0">
            <a:spAutoFit/>
          </a:bodyPr>
          <a:lstStyle>
            <a:defPPr>
              <a:defRPr lang="en-US"/>
            </a:defPPr>
            <a:lvl1pPr>
              <a:defRPr sz="1200">
                <a:solidFill>
                  <a:srgbClr val="3829FF"/>
                </a:solidFill>
              </a:defRPr>
            </a:lvl1pPr>
          </a:lstStyle>
          <a:p>
            <a:pPr algn="ctr"/>
            <a:r>
              <a:rPr lang="en-GB" b="1" dirty="0">
                <a:solidFill>
                  <a:srgbClr val="FF0000"/>
                </a:solidFill>
                <a:latin typeface="+mn-lt"/>
              </a:rPr>
              <a:t>300 </a:t>
            </a:r>
            <a:r>
              <a:rPr lang="en-GB" b="1" dirty="0" err="1">
                <a:solidFill>
                  <a:srgbClr val="FF0000"/>
                </a:solidFill>
                <a:latin typeface="+mn-lt"/>
              </a:rPr>
              <a:t>scmh</a:t>
            </a:r>
            <a:r>
              <a:rPr lang="en-GB" b="1" dirty="0">
                <a:solidFill>
                  <a:srgbClr val="FF0000"/>
                </a:solidFill>
                <a:latin typeface="+mn-lt"/>
              </a:rPr>
              <a:t> injection</a:t>
            </a:r>
          </a:p>
          <a:p>
            <a:pPr algn="ctr"/>
            <a:r>
              <a:rPr lang="en-GB" b="1" dirty="0">
                <a:solidFill>
                  <a:srgbClr val="FF0000"/>
                </a:solidFill>
                <a:latin typeface="+mn-lt"/>
              </a:rPr>
              <a:t>Into 7 bar </a:t>
            </a:r>
          </a:p>
        </p:txBody>
      </p:sp>
      <p:sp>
        <p:nvSpPr>
          <p:cNvPr id="72" name="TextBox 71">
            <a:extLst>
              <a:ext uri="{FF2B5EF4-FFF2-40B4-BE49-F238E27FC236}">
                <a16:creationId xmlns:a16="http://schemas.microsoft.com/office/drawing/2014/main" id="{43A298E2-3D08-4810-B856-A3ED33C0D41D}"/>
              </a:ext>
            </a:extLst>
          </p:cNvPr>
          <p:cNvSpPr txBox="1"/>
          <p:nvPr/>
        </p:nvSpPr>
        <p:spPr>
          <a:xfrm>
            <a:off x="5970123" y="4232577"/>
            <a:ext cx="936399" cy="276999"/>
          </a:xfrm>
          <a:prstGeom prst="rect">
            <a:avLst/>
          </a:prstGeom>
          <a:noFill/>
        </p:spPr>
        <p:txBody>
          <a:bodyPr wrap="square" rtlCol="0">
            <a:spAutoFit/>
          </a:bodyPr>
          <a:lstStyle/>
          <a:p>
            <a:pPr algn="r"/>
            <a:r>
              <a:rPr lang="en-GB" sz="1200" dirty="0">
                <a:solidFill>
                  <a:srgbClr val="0000FF"/>
                </a:solidFill>
                <a:latin typeface="+mn-lt"/>
              </a:rPr>
              <a:t>1.3- 1.6 bar</a:t>
            </a:r>
          </a:p>
        </p:txBody>
      </p:sp>
      <p:sp>
        <p:nvSpPr>
          <p:cNvPr id="74" name="TextBox 73">
            <a:extLst>
              <a:ext uri="{FF2B5EF4-FFF2-40B4-BE49-F238E27FC236}">
                <a16:creationId xmlns:a16="http://schemas.microsoft.com/office/drawing/2014/main" id="{45E1F2F6-84DF-40AA-9F74-EB01AD061896}"/>
              </a:ext>
            </a:extLst>
          </p:cNvPr>
          <p:cNvSpPr txBox="1"/>
          <p:nvPr/>
        </p:nvSpPr>
        <p:spPr>
          <a:xfrm>
            <a:off x="7052578" y="4244463"/>
            <a:ext cx="678658" cy="276999"/>
          </a:xfrm>
          <a:prstGeom prst="rect">
            <a:avLst/>
          </a:prstGeom>
          <a:noFill/>
        </p:spPr>
        <p:txBody>
          <a:bodyPr wrap="square" rtlCol="0">
            <a:spAutoFit/>
          </a:bodyPr>
          <a:lstStyle/>
          <a:p>
            <a:pPr algn="r"/>
            <a:r>
              <a:rPr lang="en-GB" sz="1200" b="1" dirty="0">
                <a:solidFill>
                  <a:srgbClr val="00BA18"/>
                </a:solidFill>
                <a:latin typeface="+mn-lt"/>
              </a:rPr>
              <a:t>6.9 bar</a:t>
            </a:r>
          </a:p>
        </p:txBody>
      </p:sp>
    </p:spTree>
    <p:extLst>
      <p:ext uri="{BB962C8B-B14F-4D97-AF65-F5344CB8AC3E}">
        <p14:creationId xmlns:p14="http://schemas.microsoft.com/office/powerpoint/2010/main" val="2890613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1866991-DB82-4417-938F-692D80F7DD62}"/>
              </a:ext>
            </a:extLst>
          </p:cNvPr>
          <p:cNvSpPr/>
          <p:nvPr/>
        </p:nvSpPr>
        <p:spPr>
          <a:xfrm>
            <a:off x="6058893" y="3365120"/>
            <a:ext cx="1845826" cy="1246382"/>
          </a:xfrm>
          <a:prstGeom prst="rect">
            <a:avLst/>
          </a:prstGeom>
          <a:solidFill>
            <a:srgbClr val="FFFF00"/>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cxnSp>
        <p:nvCxnSpPr>
          <p:cNvPr id="78" name="Straight Connector 77"/>
          <p:cNvCxnSpPr>
            <a:cxnSpLocks/>
            <a:endCxn id="30" idx="0"/>
          </p:cNvCxnSpPr>
          <p:nvPr/>
        </p:nvCxnSpPr>
        <p:spPr>
          <a:xfrm flipH="1" flipV="1">
            <a:off x="7194687" y="4026065"/>
            <a:ext cx="816846" cy="11951"/>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p:cNvCxnSpPr>
            <a:cxnSpLocks/>
          </p:cNvCxnSpPr>
          <p:nvPr/>
        </p:nvCxnSpPr>
        <p:spPr>
          <a:xfrm>
            <a:off x="9315475" y="3081106"/>
            <a:ext cx="17885" cy="273191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cxnSpLocks/>
          </p:cNvCxnSpPr>
          <p:nvPr/>
        </p:nvCxnSpPr>
        <p:spPr>
          <a:xfrm flipV="1">
            <a:off x="3113479" y="5813016"/>
            <a:ext cx="3850590" cy="7056"/>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7969794" y="4028648"/>
            <a:ext cx="1307212" cy="6047"/>
          </a:xfrm>
          <a:prstGeom prst="line">
            <a:avLst/>
          </a:prstGeom>
          <a:ln w="28575">
            <a:solidFill>
              <a:srgbClr val="FFC000"/>
            </a:solidFill>
            <a:prstDash val="dashDot"/>
          </a:ln>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rot="5400000">
            <a:off x="6731453" y="3795446"/>
            <a:ext cx="465231" cy="461236"/>
            <a:chOff x="2002360" y="1844824"/>
            <a:chExt cx="504000" cy="432000"/>
          </a:xfrm>
        </p:grpSpPr>
        <p:sp>
          <p:nvSpPr>
            <p:cNvPr id="30" name="Oval 29"/>
            <p:cNvSpPr>
              <a:spLocks noChangeAspect="1"/>
            </p:cNvSpPr>
            <p:nvPr/>
          </p:nvSpPr>
          <p:spPr>
            <a:xfrm>
              <a:off x="2002360" y="1844824"/>
              <a:ext cx="504000" cy="432000"/>
            </a:xfrm>
            <a:prstGeom prst="ellipse">
              <a:avLst/>
            </a:prstGeom>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sz="1200">
                <a:solidFill>
                  <a:srgbClr val="3829FF"/>
                </a:solidFill>
              </a:endParaRPr>
            </a:p>
          </p:txBody>
        </p:sp>
        <p:cxnSp>
          <p:nvCxnSpPr>
            <p:cNvPr id="2048" name="Straight Connector 2047"/>
            <p:cNvCxnSpPr>
              <a:stCxn id="30" idx="0"/>
              <a:endCxn id="30" idx="3"/>
            </p:cNvCxnSpPr>
            <p:nvPr/>
          </p:nvCxnSpPr>
          <p:spPr>
            <a:xfrm flipH="1">
              <a:off x="2076169" y="1844824"/>
              <a:ext cx="178191" cy="36873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51" name="Straight Connector 2050"/>
            <p:cNvCxnSpPr>
              <a:stCxn id="30" idx="0"/>
              <a:endCxn id="30" idx="5"/>
            </p:cNvCxnSpPr>
            <p:nvPr/>
          </p:nvCxnSpPr>
          <p:spPr>
            <a:xfrm>
              <a:off x="2254360" y="1844824"/>
              <a:ext cx="178191" cy="36873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2079" name="TextBox 2078"/>
          <p:cNvSpPr txBox="1"/>
          <p:nvPr/>
        </p:nvSpPr>
        <p:spPr>
          <a:xfrm>
            <a:off x="9446189" y="3973886"/>
            <a:ext cx="826258" cy="646331"/>
          </a:xfrm>
          <a:prstGeom prst="rect">
            <a:avLst/>
          </a:prstGeom>
          <a:noFill/>
        </p:spPr>
        <p:txBody>
          <a:bodyPr wrap="square" rtlCol="0">
            <a:spAutoFit/>
          </a:bodyPr>
          <a:lstStyle/>
          <a:p>
            <a:r>
              <a:rPr lang="en-GB" sz="1200" b="1" dirty="0">
                <a:solidFill>
                  <a:srgbClr val="00BA18"/>
                </a:solidFill>
                <a:latin typeface="+mn-lt"/>
              </a:rPr>
              <a:t>Existing</a:t>
            </a:r>
          </a:p>
          <a:p>
            <a:r>
              <a:rPr lang="en-GB" sz="1200" b="1" dirty="0">
                <a:solidFill>
                  <a:srgbClr val="00BA18"/>
                </a:solidFill>
                <a:latin typeface="+mn-lt"/>
              </a:rPr>
              <a:t>38 bar network</a:t>
            </a:r>
          </a:p>
        </p:txBody>
      </p:sp>
      <p:sp>
        <p:nvSpPr>
          <p:cNvPr id="73" name="TextBox 72"/>
          <p:cNvSpPr txBox="1"/>
          <p:nvPr/>
        </p:nvSpPr>
        <p:spPr>
          <a:xfrm>
            <a:off x="8153050" y="3302073"/>
            <a:ext cx="1233914" cy="646331"/>
          </a:xfrm>
          <a:prstGeom prst="rect">
            <a:avLst/>
          </a:prstGeom>
          <a:noFill/>
        </p:spPr>
        <p:txBody>
          <a:bodyPr wrap="square" rtlCol="0">
            <a:spAutoFit/>
          </a:bodyPr>
          <a:lstStyle/>
          <a:p>
            <a:pPr algn="ctr"/>
            <a:r>
              <a:rPr lang="en-GB" sz="1200" b="1" dirty="0">
                <a:solidFill>
                  <a:srgbClr val="00BA18"/>
                </a:solidFill>
                <a:latin typeface="+mn-lt"/>
              </a:rPr>
              <a:t>New IP</a:t>
            </a:r>
          </a:p>
          <a:p>
            <a:pPr algn="ctr"/>
            <a:r>
              <a:rPr lang="en-GB" sz="1200" b="1" dirty="0">
                <a:solidFill>
                  <a:srgbClr val="00BA18"/>
                </a:solidFill>
                <a:latin typeface="+mn-lt"/>
              </a:rPr>
              <a:t>Connection</a:t>
            </a:r>
          </a:p>
          <a:p>
            <a:pPr algn="ctr"/>
            <a:r>
              <a:rPr lang="en-GB" sz="1200" b="1" dirty="0">
                <a:solidFill>
                  <a:srgbClr val="00BA18"/>
                </a:solidFill>
                <a:latin typeface="+mn-lt"/>
              </a:rPr>
              <a:t>Pipeline ( 100m)</a:t>
            </a:r>
          </a:p>
        </p:txBody>
      </p:sp>
      <p:sp>
        <p:nvSpPr>
          <p:cNvPr id="90" name="TextBox 89"/>
          <p:cNvSpPr txBox="1"/>
          <p:nvPr/>
        </p:nvSpPr>
        <p:spPr>
          <a:xfrm>
            <a:off x="6795485" y="3480423"/>
            <a:ext cx="1000535" cy="276999"/>
          </a:xfrm>
          <a:prstGeom prst="rect">
            <a:avLst/>
          </a:prstGeom>
          <a:noFill/>
          <a:ln>
            <a:noFill/>
          </a:ln>
        </p:spPr>
        <p:txBody>
          <a:bodyPr wrap="square" rtlCol="0">
            <a:spAutoFit/>
          </a:bodyPr>
          <a:lstStyle>
            <a:defPPr>
              <a:defRPr lang="en-US"/>
            </a:defPPr>
            <a:lvl1pPr>
              <a:defRPr sz="1000">
                <a:solidFill>
                  <a:srgbClr val="3829FF"/>
                </a:solidFill>
              </a:defRPr>
            </a:lvl1pPr>
          </a:lstStyle>
          <a:p>
            <a:r>
              <a:rPr lang="en-GB" sz="1200" b="1" dirty="0">
                <a:solidFill>
                  <a:srgbClr val="00BA18"/>
                </a:solidFill>
                <a:latin typeface="+mn-lt"/>
              </a:rPr>
              <a:t>Compressor</a:t>
            </a:r>
          </a:p>
        </p:txBody>
      </p:sp>
      <p:sp>
        <p:nvSpPr>
          <p:cNvPr id="53" name="Rectangle 52"/>
          <p:cNvSpPr/>
          <p:nvPr/>
        </p:nvSpPr>
        <p:spPr>
          <a:xfrm>
            <a:off x="3280952" y="1544082"/>
            <a:ext cx="1374942" cy="1399223"/>
          </a:xfrm>
          <a:prstGeom prst="rect">
            <a:avLst/>
          </a:prstGeom>
          <a:noFill/>
          <a:ln>
            <a:prstDash val="sysDot"/>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1200"/>
          </a:p>
        </p:txBody>
      </p:sp>
      <p:sp>
        <p:nvSpPr>
          <p:cNvPr id="37" name="Title 1"/>
          <p:cNvSpPr>
            <a:spLocks noGrp="1"/>
          </p:cNvSpPr>
          <p:nvPr>
            <p:ph type="title"/>
          </p:nvPr>
        </p:nvSpPr>
        <p:spPr>
          <a:xfrm>
            <a:off x="1552479" y="579762"/>
            <a:ext cx="8296372" cy="598220"/>
          </a:xfrm>
        </p:spPr>
        <p:txBody>
          <a:bodyPr>
            <a:noAutofit/>
          </a:bodyPr>
          <a:lstStyle/>
          <a:p>
            <a:r>
              <a:rPr lang="en-GB" sz="2400" b="1" dirty="0">
                <a:solidFill>
                  <a:srgbClr val="001B84"/>
                </a:solidFill>
                <a:latin typeface="+mn-lt"/>
                <a:ea typeface="ＭＳ Ｐゴシック" panose="020B0600070205080204" pitchFamily="34" charset="-128"/>
              </a:rPr>
              <a:t>IP to LTS Compression plant </a:t>
            </a:r>
            <a:br>
              <a:rPr lang="en-GB" sz="2400" b="1" dirty="0">
                <a:solidFill>
                  <a:srgbClr val="001B84"/>
                </a:solidFill>
                <a:latin typeface="+mn-lt"/>
                <a:ea typeface="ＭＳ Ｐゴシック" panose="020B0600070205080204" pitchFamily="34" charset="-128"/>
              </a:rPr>
            </a:br>
            <a:endParaRPr lang="en-GB" sz="2400" b="1" dirty="0">
              <a:solidFill>
                <a:srgbClr val="001B84"/>
              </a:solidFill>
              <a:latin typeface="+mn-lt"/>
              <a:ea typeface="ＭＳ Ｐゴシック" panose="020B0600070205080204" pitchFamily="34" charset="-128"/>
            </a:endParaRPr>
          </a:p>
        </p:txBody>
      </p:sp>
      <p:sp>
        <p:nvSpPr>
          <p:cNvPr id="40" name="TextBox 39"/>
          <p:cNvSpPr txBox="1"/>
          <p:nvPr/>
        </p:nvSpPr>
        <p:spPr>
          <a:xfrm>
            <a:off x="2551871" y="5838429"/>
            <a:ext cx="1261033" cy="276999"/>
          </a:xfrm>
          <a:prstGeom prst="rect">
            <a:avLst/>
          </a:prstGeom>
          <a:noFill/>
        </p:spPr>
        <p:txBody>
          <a:bodyPr wrap="square" rtlCol="0">
            <a:spAutoFit/>
          </a:bodyPr>
          <a:lstStyle/>
          <a:p>
            <a:pPr algn="r"/>
            <a:r>
              <a:rPr lang="en-GB" sz="1200" dirty="0">
                <a:solidFill>
                  <a:srgbClr val="0000FF"/>
                </a:solidFill>
                <a:latin typeface="+mn-lt"/>
              </a:rPr>
              <a:t>Existing 7 bar IP</a:t>
            </a:r>
          </a:p>
        </p:txBody>
      </p:sp>
      <p:cxnSp>
        <p:nvCxnSpPr>
          <p:cNvPr id="55" name="Straight Connector 54"/>
          <p:cNvCxnSpPr/>
          <p:nvPr/>
        </p:nvCxnSpPr>
        <p:spPr>
          <a:xfrm flipH="1" flipV="1">
            <a:off x="7967221" y="4037396"/>
            <a:ext cx="7925" cy="6593"/>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cxnSpLocks/>
            <a:stCxn id="30" idx="4"/>
          </p:cNvCxnSpPr>
          <p:nvPr/>
        </p:nvCxnSpPr>
        <p:spPr>
          <a:xfrm flipH="1" flipV="1">
            <a:off x="4912685" y="4021057"/>
            <a:ext cx="1820766" cy="5008"/>
          </a:xfrm>
          <a:prstGeom prst="line">
            <a:avLst/>
          </a:prstGeom>
          <a:ln w="38100">
            <a:solidFill>
              <a:srgbClr val="92D050"/>
            </a:solidFill>
            <a:prstDash val="dashDot"/>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2529719" y="3411361"/>
            <a:ext cx="807617" cy="461665"/>
          </a:xfrm>
          <a:prstGeom prst="rect">
            <a:avLst/>
          </a:prstGeom>
          <a:noFill/>
        </p:spPr>
        <p:txBody>
          <a:bodyPr wrap="square" rtlCol="0">
            <a:spAutoFit/>
          </a:bodyPr>
          <a:lstStyle/>
          <a:p>
            <a:pPr algn="r"/>
            <a:r>
              <a:rPr lang="en-GB" sz="1200" dirty="0">
                <a:latin typeface="+mn-lt"/>
              </a:rPr>
              <a:t>GDN Network</a:t>
            </a:r>
          </a:p>
        </p:txBody>
      </p:sp>
      <p:sp>
        <p:nvSpPr>
          <p:cNvPr id="64" name="TextBox 63"/>
          <p:cNvSpPr txBox="1"/>
          <p:nvPr/>
        </p:nvSpPr>
        <p:spPr>
          <a:xfrm>
            <a:off x="2371575" y="3106203"/>
            <a:ext cx="1543271" cy="276999"/>
          </a:xfrm>
          <a:prstGeom prst="rect">
            <a:avLst/>
          </a:prstGeom>
          <a:noFill/>
        </p:spPr>
        <p:txBody>
          <a:bodyPr wrap="square" rtlCol="0">
            <a:spAutoFit/>
          </a:bodyPr>
          <a:lstStyle/>
          <a:p>
            <a:pPr algn="r"/>
            <a:r>
              <a:rPr lang="en-GB" sz="1200" dirty="0">
                <a:latin typeface="+mn-lt"/>
              </a:rPr>
              <a:t>Biomethane Producer</a:t>
            </a:r>
          </a:p>
        </p:txBody>
      </p:sp>
      <p:cxnSp>
        <p:nvCxnSpPr>
          <p:cNvPr id="65" name="Straight Arrow Connector 64"/>
          <p:cNvCxnSpPr/>
          <p:nvPr/>
        </p:nvCxnSpPr>
        <p:spPr>
          <a:xfrm flipH="1">
            <a:off x="2262000" y="3082147"/>
            <a:ext cx="1494" cy="305155"/>
          </a:xfrm>
          <a:prstGeom prst="straightConnector1">
            <a:avLst/>
          </a:prstGeom>
          <a:ln w="12700" cmpd="sng">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cxnSpLocks/>
          </p:cNvCxnSpPr>
          <p:nvPr/>
        </p:nvCxnSpPr>
        <p:spPr>
          <a:xfrm flipH="1">
            <a:off x="2167857" y="3400095"/>
            <a:ext cx="1404897" cy="1726"/>
          </a:xfrm>
          <a:prstGeom prst="line">
            <a:avLst/>
          </a:prstGeom>
          <a:ln w="12700" cmpd="sng">
            <a:solidFill>
              <a:schemeClr val="tx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V="1">
            <a:off x="2260255" y="3430290"/>
            <a:ext cx="4069" cy="368822"/>
          </a:xfrm>
          <a:prstGeom prst="straightConnector1">
            <a:avLst/>
          </a:prstGeom>
          <a:ln w="12700" cmpd="sng">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94" name="Rectangle 93"/>
          <p:cNvSpPr/>
          <p:nvPr/>
        </p:nvSpPr>
        <p:spPr>
          <a:xfrm>
            <a:off x="6178218" y="3922663"/>
            <a:ext cx="195989" cy="199407"/>
          </a:xfrm>
          <a:prstGeom prst="rect">
            <a:avLst/>
          </a:prstGeom>
          <a:solidFill>
            <a:schemeClr val="bg1"/>
          </a:solidFill>
          <a:ln>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sz="1200">
              <a:solidFill>
                <a:srgbClr val="3829FF"/>
              </a:solidFill>
            </a:endParaRPr>
          </a:p>
        </p:txBody>
      </p:sp>
      <p:sp>
        <p:nvSpPr>
          <p:cNvPr id="95" name="TextBox 94"/>
          <p:cNvSpPr txBox="1"/>
          <p:nvPr/>
        </p:nvSpPr>
        <p:spPr>
          <a:xfrm>
            <a:off x="5757362" y="3553774"/>
            <a:ext cx="1046385" cy="276999"/>
          </a:xfrm>
          <a:prstGeom prst="rect">
            <a:avLst/>
          </a:prstGeom>
          <a:noFill/>
          <a:ln>
            <a:noFill/>
          </a:ln>
        </p:spPr>
        <p:txBody>
          <a:bodyPr wrap="square" rtlCol="0">
            <a:spAutoFit/>
          </a:bodyPr>
          <a:lstStyle>
            <a:defPPr>
              <a:defRPr lang="en-US"/>
            </a:defPPr>
            <a:lvl1pPr>
              <a:defRPr sz="1200">
                <a:solidFill>
                  <a:srgbClr val="3829FF"/>
                </a:solidFill>
              </a:defRPr>
            </a:lvl1pPr>
          </a:lstStyle>
          <a:p>
            <a:pPr algn="ctr"/>
            <a:r>
              <a:rPr lang="en-GB" dirty="0">
                <a:solidFill>
                  <a:srgbClr val="0000FF"/>
                </a:solidFill>
                <a:latin typeface="+mn-lt"/>
              </a:rPr>
              <a:t>Meter</a:t>
            </a:r>
          </a:p>
        </p:txBody>
      </p:sp>
      <p:sp>
        <p:nvSpPr>
          <p:cNvPr id="98" name="TextBox 97"/>
          <p:cNvSpPr txBox="1"/>
          <p:nvPr/>
        </p:nvSpPr>
        <p:spPr>
          <a:xfrm>
            <a:off x="3326289" y="1664778"/>
            <a:ext cx="433678" cy="276999"/>
          </a:xfrm>
          <a:prstGeom prst="rect">
            <a:avLst/>
          </a:prstGeom>
          <a:noFill/>
          <a:ln w="12700" cmpd="sng">
            <a:solidFill>
              <a:schemeClr val="tx1"/>
            </a:solidFill>
          </a:ln>
        </p:spPr>
        <p:txBody>
          <a:bodyPr wrap="square" rtlCol="0">
            <a:spAutoFit/>
          </a:bodyPr>
          <a:lstStyle/>
          <a:p>
            <a:pPr algn="ctr"/>
            <a:r>
              <a:rPr lang="en-GB" sz="1200" dirty="0">
                <a:latin typeface="+mn-lt"/>
              </a:rPr>
              <a:t>AD</a:t>
            </a:r>
          </a:p>
        </p:txBody>
      </p:sp>
      <p:sp>
        <p:nvSpPr>
          <p:cNvPr id="99" name="TextBox 98"/>
          <p:cNvSpPr txBox="1"/>
          <p:nvPr/>
        </p:nvSpPr>
        <p:spPr>
          <a:xfrm>
            <a:off x="3841645" y="1671806"/>
            <a:ext cx="751744" cy="276999"/>
          </a:xfrm>
          <a:prstGeom prst="rect">
            <a:avLst/>
          </a:prstGeom>
          <a:noFill/>
          <a:ln w="12700" cmpd="sng">
            <a:solidFill>
              <a:schemeClr val="tx1"/>
            </a:solidFill>
          </a:ln>
        </p:spPr>
        <p:txBody>
          <a:bodyPr wrap="square" rtlCol="0">
            <a:spAutoFit/>
          </a:bodyPr>
          <a:lstStyle/>
          <a:p>
            <a:pPr algn="ctr"/>
            <a:r>
              <a:rPr lang="en-GB" sz="1200" dirty="0">
                <a:latin typeface="+mn-lt"/>
              </a:rPr>
              <a:t>BUU</a:t>
            </a:r>
          </a:p>
        </p:txBody>
      </p:sp>
      <p:sp>
        <p:nvSpPr>
          <p:cNvPr id="100" name="TextBox 99"/>
          <p:cNvSpPr txBox="1"/>
          <p:nvPr/>
        </p:nvSpPr>
        <p:spPr>
          <a:xfrm>
            <a:off x="3332289" y="2057178"/>
            <a:ext cx="751745" cy="276999"/>
          </a:xfrm>
          <a:prstGeom prst="rect">
            <a:avLst/>
          </a:prstGeom>
          <a:noFill/>
          <a:ln w="12700" cmpd="sng">
            <a:solidFill>
              <a:schemeClr val="tx1"/>
            </a:solidFill>
          </a:ln>
        </p:spPr>
        <p:txBody>
          <a:bodyPr wrap="square" rtlCol="0">
            <a:spAutoFit/>
          </a:bodyPr>
          <a:lstStyle/>
          <a:p>
            <a:pPr algn="ctr"/>
            <a:r>
              <a:rPr lang="en-GB" sz="1200" dirty="0">
                <a:latin typeface="+mn-lt"/>
              </a:rPr>
              <a:t>Propane</a:t>
            </a:r>
          </a:p>
        </p:txBody>
      </p:sp>
      <p:sp>
        <p:nvSpPr>
          <p:cNvPr id="101" name="TextBox 100"/>
          <p:cNvSpPr txBox="1"/>
          <p:nvPr/>
        </p:nvSpPr>
        <p:spPr>
          <a:xfrm>
            <a:off x="4131214" y="2046894"/>
            <a:ext cx="474180" cy="276999"/>
          </a:xfrm>
          <a:prstGeom prst="rect">
            <a:avLst/>
          </a:prstGeom>
          <a:noFill/>
          <a:ln w="12700" cmpd="sng">
            <a:solidFill>
              <a:schemeClr val="tx1"/>
            </a:solidFill>
          </a:ln>
        </p:spPr>
        <p:txBody>
          <a:bodyPr wrap="square" rtlCol="0">
            <a:spAutoFit/>
          </a:bodyPr>
          <a:lstStyle/>
          <a:p>
            <a:pPr algn="ctr"/>
            <a:r>
              <a:rPr lang="en-GB" sz="1200" dirty="0">
                <a:latin typeface="+mn-lt"/>
              </a:rPr>
              <a:t>GEU</a:t>
            </a:r>
          </a:p>
        </p:txBody>
      </p:sp>
      <p:sp>
        <p:nvSpPr>
          <p:cNvPr id="104" name="TextBox 103"/>
          <p:cNvSpPr txBox="1"/>
          <p:nvPr/>
        </p:nvSpPr>
        <p:spPr>
          <a:xfrm>
            <a:off x="4662019" y="5855923"/>
            <a:ext cx="1038646" cy="276999"/>
          </a:xfrm>
          <a:prstGeom prst="rect">
            <a:avLst/>
          </a:prstGeom>
          <a:noFill/>
        </p:spPr>
        <p:txBody>
          <a:bodyPr wrap="square" rtlCol="0">
            <a:spAutoFit/>
          </a:bodyPr>
          <a:lstStyle/>
          <a:p>
            <a:pPr algn="r"/>
            <a:r>
              <a:rPr lang="en-GB" sz="1200" dirty="0">
                <a:solidFill>
                  <a:srgbClr val="0000FF"/>
                </a:solidFill>
                <a:latin typeface="+mn-lt"/>
              </a:rPr>
              <a:t>6.4- 6.7  bar</a:t>
            </a:r>
          </a:p>
        </p:txBody>
      </p:sp>
      <p:sp>
        <p:nvSpPr>
          <p:cNvPr id="49" name="TextBox 48"/>
          <p:cNvSpPr txBox="1"/>
          <p:nvPr/>
        </p:nvSpPr>
        <p:spPr>
          <a:xfrm>
            <a:off x="5038774" y="1619033"/>
            <a:ext cx="6671138" cy="830997"/>
          </a:xfrm>
          <a:prstGeom prst="rect">
            <a:avLst/>
          </a:prstGeom>
          <a:noFill/>
          <a:ln w="28575">
            <a:solidFill>
              <a:schemeClr val="accent1"/>
            </a:solidFill>
          </a:ln>
        </p:spPr>
        <p:txBody>
          <a:bodyPr wrap="square" rtlCol="0">
            <a:spAutoFit/>
          </a:bodyPr>
          <a:lstStyle/>
          <a:p>
            <a:r>
              <a:rPr lang="en-GB" sz="1200" dirty="0">
                <a:latin typeface="+mn-lt"/>
              </a:rPr>
              <a:t>6.4- 6.7  bar pressure Compressor operates when insufficient capacity in the IP for</a:t>
            </a:r>
          </a:p>
          <a:p>
            <a:r>
              <a:rPr lang="en-GB" sz="1200" dirty="0">
                <a:latin typeface="+mn-lt"/>
              </a:rPr>
              <a:t>the biomethane – it takes gas out of IP via Exit Meter and Injects into LTS (only one meter)</a:t>
            </a:r>
          </a:p>
          <a:p>
            <a:r>
              <a:rPr lang="en-GB" sz="1200" dirty="0">
                <a:latin typeface="+mn-lt"/>
              </a:rPr>
              <a:t>Compressor starts when pressure hits 6.7 bar (as grid getting full) and stops when it falls to 6.4 bar </a:t>
            </a:r>
          </a:p>
          <a:p>
            <a:r>
              <a:rPr lang="en-GB" sz="1200" dirty="0">
                <a:latin typeface="+mn-lt"/>
              </a:rPr>
              <a:t>CSL owned and operated assets shown in orange box</a:t>
            </a:r>
          </a:p>
        </p:txBody>
      </p:sp>
      <p:cxnSp>
        <p:nvCxnSpPr>
          <p:cNvPr id="57" name="Straight Connector 56"/>
          <p:cNvCxnSpPr/>
          <p:nvPr/>
        </p:nvCxnSpPr>
        <p:spPr>
          <a:xfrm flipH="1">
            <a:off x="3968424" y="3627857"/>
            <a:ext cx="11725" cy="2198077"/>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3977304" y="3236821"/>
            <a:ext cx="867" cy="442162"/>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cxnSpLocks/>
          </p:cNvCxnSpPr>
          <p:nvPr/>
        </p:nvCxnSpPr>
        <p:spPr>
          <a:xfrm flipH="1">
            <a:off x="3841645" y="4260066"/>
            <a:ext cx="1422" cy="708855"/>
          </a:xfrm>
          <a:prstGeom prst="straightConnector1">
            <a:avLst/>
          </a:prstGeom>
          <a:ln w="28575"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cxnSpLocks/>
          </p:cNvCxnSpPr>
          <p:nvPr/>
        </p:nvCxnSpPr>
        <p:spPr>
          <a:xfrm flipH="1">
            <a:off x="4908723" y="4023920"/>
            <a:ext cx="10166" cy="1796153"/>
          </a:xfrm>
          <a:prstGeom prst="line">
            <a:avLst/>
          </a:prstGeom>
          <a:ln w="38100">
            <a:solidFill>
              <a:srgbClr val="92D050"/>
            </a:solidFill>
            <a:prstDash val="dashDot"/>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cxnSpLocks/>
          </p:cNvCxnSpPr>
          <p:nvPr/>
        </p:nvCxnSpPr>
        <p:spPr>
          <a:xfrm>
            <a:off x="4193025" y="6010070"/>
            <a:ext cx="529237" cy="0"/>
          </a:xfrm>
          <a:prstGeom prst="straightConnector1">
            <a:avLst/>
          </a:prstGeom>
          <a:ln w="28575"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cxnSpLocks/>
          </p:cNvCxnSpPr>
          <p:nvPr/>
        </p:nvCxnSpPr>
        <p:spPr>
          <a:xfrm flipH="1" flipV="1">
            <a:off x="4988318" y="4338895"/>
            <a:ext cx="8850" cy="674694"/>
          </a:xfrm>
          <a:prstGeom prst="straightConnector1">
            <a:avLst/>
          </a:prstGeom>
          <a:ln w="28575"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6023992" y="2642132"/>
            <a:ext cx="2081863" cy="461665"/>
          </a:xfrm>
          <a:prstGeom prst="rect">
            <a:avLst/>
          </a:prstGeom>
          <a:noFill/>
          <a:ln>
            <a:noFill/>
          </a:ln>
        </p:spPr>
        <p:txBody>
          <a:bodyPr wrap="square" rtlCol="0">
            <a:spAutoFit/>
          </a:bodyPr>
          <a:lstStyle>
            <a:defPPr>
              <a:defRPr lang="en-US"/>
            </a:defPPr>
            <a:lvl1pPr>
              <a:defRPr sz="1200">
                <a:solidFill>
                  <a:srgbClr val="3829FF"/>
                </a:solidFill>
              </a:defRPr>
            </a:lvl1pPr>
          </a:lstStyle>
          <a:p>
            <a:pPr algn="ctr"/>
            <a:r>
              <a:rPr lang="en-GB" b="1" dirty="0">
                <a:solidFill>
                  <a:srgbClr val="FF0000"/>
                </a:solidFill>
                <a:latin typeface="+mn-lt"/>
              </a:rPr>
              <a:t>Estimated flow rate of 500 </a:t>
            </a:r>
            <a:r>
              <a:rPr lang="en-GB" b="1" dirty="0" err="1">
                <a:solidFill>
                  <a:srgbClr val="FF0000"/>
                </a:solidFill>
                <a:latin typeface="+mn-lt"/>
              </a:rPr>
              <a:t>scmh</a:t>
            </a:r>
            <a:r>
              <a:rPr lang="en-GB" b="1" dirty="0">
                <a:solidFill>
                  <a:srgbClr val="FF0000"/>
                </a:solidFill>
                <a:latin typeface="+mn-lt"/>
              </a:rPr>
              <a:t> for 8 hours per night</a:t>
            </a:r>
          </a:p>
        </p:txBody>
      </p:sp>
      <p:sp>
        <p:nvSpPr>
          <p:cNvPr id="63" name="TextBox 62"/>
          <p:cNvSpPr txBox="1"/>
          <p:nvPr/>
        </p:nvSpPr>
        <p:spPr>
          <a:xfrm>
            <a:off x="4417584" y="3281380"/>
            <a:ext cx="1233914" cy="646331"/>
          </a:xfrm>
          <a:prstGeom prst="rect">
            <a:avLst/>
          </a:prstGeom>
          <a:noFill/>
          <a:ln>
            <a:noFill/>
          </a:ln>
        </p:spPr>
        <p:txBody>
          <a:bodyPr wrap="square" rtlCol="0">
            <a:spAutoFit/>
          </a:bodyPr>
          <a:lstStyle/>
          <a:p>
            <a:pPr algn="ctr"/>
            <a:r>
              <a:rPr lang="en-GB" sz="1200" dirty="0">
                <a:solidFill>
                  <a:srgbClr val="0000FF"/>
                </a:solidFill>
                <a:latin typeface="+mn-lt"/>
              </a:rPr>
              <a:t>New IP</a:t>
            </a:r>
          </a:p>
          <a:p>
            <a:pPr algn="ctr"/>
            <a:r>
              <a:rPr lang="en-GB" sz="1200" dirty="0">
                <a:solidFill>
                  <a:srgbClr val="0000FF"/>
                </a:solidFill>
                <a:latin typeface="+mn-lt"/>
              </a:rPr>
              <a:t>Connection</a:t>
            </a:r>
          </a:p>
          <a:p>
            <a:pPr algn="ctr"/>
            <a:r>
              <a:rPr lang="en-GB" sz="1200" dirty="0">
                <a:solidFill>
                  <a:srgbClr val="0000FF"/>
                </a:solidFill>
                <a:latin typeface="+mn-lt"/>
              </a:rPr>
              <a:t>Pipeline ( 100m)</a:t>
            </a:r>
          </a:p>
        </p:txBody>
      </p:sp>
      <p:pic>
        <p:nvPicPr>
          <p:cNvPr id="3" name="Picture 2">
            <a:extLst>
              <a:ext uri="{FF2B5EF4-FFF2-40B4-BE49-F238E27FC236}">
                <a16:creationId xmlns:a16="http://schemas.microsoft.com/office/drawing/2014/main" id="{EC4B2A6A-4725-4806-9B5F-4A0378EA477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6554" y="4160731"/>
            <a:ext cx="1651249" cy="1816374"/>
          </a:xfrm>
          <a:prstGeom prst="rect">
            <a:avLst/>
          </a:prstGeom>
        </p:spPr>
      </p:pic>
      <p:pic>
        <p:nvPicPr>
          <p:cNvPr id="5" name="Picture 4">
            <a:extLst>
              <a:ext uri="{FF2B5EF4-FFF2-40B4-BE49-F238E27FC236}">
                <a16:creationId xmlns:a16="http://schemas.microsoft.com/office/drawing/2014/main" id="{2E1EAC99-7676-4EBE-94CC-9FAFD4DF74D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31872" y="4921996"/>
            <a:ext cx="2387212" cy="1407489"/>
          </a:xfrm>
          <a:prstGeom prst="rect">
            <a:avLst/>
          </a:prstGeom>
        </p:spPr>
      </p:pic>
      <p:sp>
        <p:nvSpPr>
          <p:cNvPr id="7" name="Flowchart: Collate 6">
            <a:extLst>
              <a:ext uri="{FF2B5EF4-FFF2-40B4-BE49-F238E27FC236}">
                <a16:creationId xmlns:a16="http://schemas.microsoft.com/office/drawing/2014/main" id="{E967EC56-D3F0-426B-B504-44E0C8AB4839}"/>
              </a:ext>
            </a:extLst>
          </p:cNvPr>
          <p:cNvSpPr/>
          <p:nvPr/>
        </p:nvSpPr>
        <p:spPr>
          <a:xfrm>
            <a:off x="3878053" y="3389191"/>
            <a:ext cx="198501" cy="319922"/>
          </a:xfrm>
          <a:prstGeom prst="flowChartCollate">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54" name="Flowchart: Collate 53">
            <a:extLst>
              <a:ext uri="{FF2B5EF4-FFF2-40B4-BE49-F238E27FC236}">
                <a16:creationId xmlns:a16="http://schemas.microsoft.com/office/drawing/2014/main" id="{10AD5A2B-846A-4B72-AF3A-406E68033BE3}"/>
              </a:ext>
            </a:extLst>
          </p:cNvPr>
          <p:cNvSpPr/>
          <p:nvPr/>
        </p:nvSpPr>
        <p:spPr>
          <a:xfrm rot="5400000">
            <a:off x="5698323" y="3829244"/>
            <a:ext cx="198501" cy="319922"/>
          </a:xfrm>
          <a:prstGeom prst="flowChartCollate">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69" name="Flowchart: Collate 68">
            <a:extLst>
              <a:ext uri="{FF2B5EF4-FFF2-40B4-BE49-F238E27FC236}">
                <a16:creationId xmlns:a16="http://schemas.microsoft.com/office/drawing/2014/main" id="{FB8274A1-558F-49A1-91A1-EC4E7250FF3C}"/>
              </a:ext>
            </a:extLst>
          </p:cNvPr>
          <p:cNvSpPr/>
          <p:nvPr/>
        </p:nvSpPr>
        <p:spPr>
          <a:xfrm rot="5400000">
            <a:off x="7979446" y="3874218"/>
            <a:ext cx="198501" cy="319922"/>
          </a:xfrm>
          <a:prstGeom prst="flowChartCollat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cxnSp>
        <p:nvCxnSpPr>
          <p:cNvPr id="47" name="Straight Arrow Connector 46">
            <a:extLst>
              <a:ext uri="{FF2B5EF4-FFF2-40B4-BE49-F238E27FC236}">
                <a16:creationId xmlns:a16="http://schemas.microsoft.com/office/drawing/2014/main" id="{091FF14A-8957-47FB-82D5-E3FB0BD5D8AF}"/>
              </a:ext>
            </a:extLst>
          </p:cNvPr>
          <p:cNvCxnSpPr>
            <a:cxnSpLocks/>
          </p:cNvCxnSpPr>
          <p:nvPr/>
        </p:nvCxnSpPr>
        <p:spPr>
          <a:xfrm flipV="1">
            <a:off x="8357112" y="4182007"/>
            <a:ext cx="856425" cy="8541"/>
          </a:xfrm>
          <a:prstGeom prst="straightConnector1">
            <a:avLst/>
          </a:prstGeom>
          <a:ln w="28575"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84D0CF43-CB31-49FF-AD29-AD278CF7C700}"/>
              </a:ext>
            </a:extLst>
          </p:cNvPr>
          <p:cNvCxnSpPr>
            <a:cxnSpLocks/>
          </p:cNvCxnSpPr>
          <p:nvPr/>
        </p:nvCxnSpPr>
        <p:spPr>
          <a:xfrm>
            <a:off x="6109588" y="5994395"/>
            <a:ext cx="529237" cy="0"/>
          </a:xfrm>
          <a:prstGeom prst="straightConnector1">
            <a:avLst/>
          </a:prstGeom>
          <a:ln w="28575"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56FBF6E8-E423-485F-8438-7354E89A5B68}"/>
              </a:ext>
            </a:extLst>
          </p:cNvPr>
          <p:cNvSpPr txBox="1"/>
          <p:nvPr/>
        </p:nvSpPr>
        <p:spPr>
          <a:xfrm>
            <a:off x="2444651" y="4301867"/>
            <a:ext cx="1355849" cy="461665"/>
          </a:xfrm>
          <a:prstGeom prst="rect">
            <a:avLst/>
          </a:prstGeom>
          <a:noFill/>
          <a:ln>
            <a:noFill/>
          </a:ln>
        </p:spPr>
        <p:txBody>
          <a:bodyPr wrap="square" rtlCol="0">
            <a:spAutoFit/>
          </a:bodyPr>
          <a:lstStyle>
            <a:defPPr>
              <a:defRPr lang="en-US"/>
            </a:defPPr>
            <a:lvl1pPr>
              <a:defRPr sz="1200">
                <a:solidFill>
                  <a:srgbClr val="3829FF"/>
                </a:solidFill>
              </a:defRPr>
            </a:lvl1pPr>
          </a:lstStyle>
          <a:p>
            <a:pPr algn="ctr"/>
            <a:r>
              <a:rPr lang="en-GB" b="1" dirty="0">
                <a:solidFill>
                  <a:srgbClr val="FF0000"/>
                </a:solidFill>
                <a:latin typeface="+mn-lt"/>
              </a:rPr>
              <a:t>700 </a:t>
            </a:r>
            <a:r>
              <a:rPr lang="en-GB" b="1" dirty="0" err="1">
                <a:solidFill>
                  <a:srgbClr val="FF0000"/>
                </a:solidFill>
                <a:latin typeface="+mn-lt"/>
              </a:rPr>
              <a:t>scmh</a:t>
            </a:r>
            <a:r>
              <a:rPr lang="en-GB" b="1" dirty="0">
                <a:solidFill>
                  <a:srgbClr val="FF0000"/>
                </a:solidFill>
                <a:latin typeface="+mn-lt"/>
              </a:rPr>
              <a:t> injection</a:t>
            </a:r>
          </a:p>
        </p:txBody>
      </p:sp>
      <p:sp>
        <p:nvSpPr>
          <p:cNvPr id="61" name="TextBox 60">
            <a:extLst>
              <a:ext uri="{FF2B5EF4-FFF2-40B4-BE49-F238E27FC236}">
                <a16:creationId xmlns:a16="http://schemas.microsoft.com/office/drawing/2014/main" id="{F604381D-4E6D-409F-9AC6-C1D1FB58A4FA}"/>
              </a:ext>
            </a:extLst>
          </p:cNvPr>
          <p:cNvSpPr txBox="1"/>
          <p:nvPr/>
        </p:nvSpPr>
        <p:spPr>
          <a:xfrm>
            <a:off x="4967606" y="4548607"/>
            <a:ext cx="1000162" cy="646331"/>
          </a:xfrm>
          <a:prstGeom prst="rect">
            <a:avLst/>
          </a:prstGeom>
          <a:noFill/>
          <a:ln>
            <a:noFill/>
          </a:ln>
        </p:spPr>
        <p:txBody>
          <a:bodyPr wrap="square" rtlCol="0">
            <a:spAutoFit/>
          </a:bodyPr>
          <a:lstStyle>
            <a:defPPr>
              <a:defRPr lang="en-US"/>
            </a:defPPr>
            <a:lvl1pPr>
              <a:defRPr sz="1200">
                <a:solidFill>
                  <a:srgbClr val="3829FF"/>
                </a:solidFill>
              </a:defRPr>
            </a:lvl1pPr>
          </a:lstStyle>
          <a:p>
            <a:pPr algn="ctr"/>
            <a:r>
              <a:rPr lang="en-GB" b="1" dirty="0">
                <a:solidFill>
                  <a:srgbClr val="FF0000"/>
                </a:solidFill>
                <a:latin typeface="+mn-lt"/>
              </a:rPr>
              <a:t>500 </a:t>
            </a:r>
            <a:r>
              <a:rPr lang="en-GB" b="1" dirty="0" err="1">
                <a:solidFill>
                  <a:srgbClr val="FF0000"/>
                </a:solidFill>
                <a:latin typeface="+mn-lt"/>
              </a:rPr>
              <a:t>scmh</a:t>
            </a:r>
            <a:r>
              <a:rPr lang="en-GB" b="1" dirty="0">
                <a:solidFill>
                  <a:srgbClr val="FF0000"/>
                </a:solidFill>
                <a:latin typeface="+mn-lt"/>
              </a:rPr>
              <a:t> Exit </a:t>
            </a:r>
          </a:p>
          <a:p>
            <a:pPr algn="ctr"/>
            <a:r>
              <a:rPr lang="en-GB" b="1" dirty="0">
                <a:solidFill>
                  <a:srgbClr val="FF0000"/>
                </a:solidFill>
                <a:latin typeface="+mn-lt"/>
              </a:rPr>
              <a:t>from MP</a:t>
            </a:r>
          </a:p>
        </p:txBody>
      </p:sp>
      <p:sp>
        <p:nvSpPr>
          <p:cNvPr id="70" name="TextBox 69">
            <a:extLst>
              <a:ext uri="{FF2B5EF4-FFF2-40B4-BE49-F238E27FC236}">
                <a16:creationId xmlns:a16="http://schemas.microsoft.com/office/drawing/2014/main" id="{A5D44F5F-05C6-47DC-A3F2-C24A7B867F6E}"/>
              </a:ext>
            </a:extLst>
          </p:cNvPr>
          <p:cNvSpPr txBox="1"/>
          <p:nvPr/>
        </p:nvSpPr>
        <p:spPr>
          <a:xfrm>
            <a:off x="6638825" y="5859822"/>
            <a:ext cx="1355849" cy="461665"/>
          </a:xfrm>
          <a:prstGeom prst="rect">
            <a:avLst/>
          </a:prstGeom>
          <a:noFill/>
          <a:ln>
            <a:noFill/>
          </a:ln>
        </p:spPr>
        <p:txBody>
          <a:bodyPr wrap="square" rtlCol="0">
            <a:spAutoFit/>
          </a:bodyPr>
          <a:lstStyle>
            <a:defPPr>
              <a:defRPr lang="en-US"/>
            </a:defPPr>
            <a:lvl1pPr>
              <a:defRPr sz="1200">
                <a:solidFill>
                  <a:srgbClr val="3829FF"/>
                </a:solidFill>
              </a:defRPr>
            </a:lvl1pPr>
          </a:lstStyle>
          <a:p>
            <a:pPr algn="ctr"/>
            <a:r>
              <a:rPr lang="en-GB" b="1" dirty="0">
                <a:solidFill>
                  <a:srgbClr val="FF0000"/>
                </a:solidFill>
                <a:latin typeface="+mn-lt"/>
              </a:rPr>
              <a:t>200 </a:t>
            </a:r>
            <a:r>
              <a:rPr lang="en-GB" b="1" dirty="0" err="1">
                <a:solidFill>
                  <a:srgbClr val="FF0000"/>
                </a:solidFill>
                <a:latin typeface="+mn-lt"/>
              </a:rPr>
              <a:t>scmh</a:t>
            </a:r>
            <a:r>
              <a:rPr lang="en-GB" b="1" dirty="0">
                <a:solidFill>
                  <a:srgbClr val="FF0000"/>
                </a:solidFill>
                <a:latin typeface="+mn-lt"/>
              </a:rPr>
              <a:t> flow to other customers</a:t>
            </a:r>
          </a:p>
        </p:txBody>
      </p:sp>
      <p:sp>
        <p:nvSpPr>
          <p:cNvPr id="71" name="TextBox 70">
            <a:extLst>
              <a:ext uri="{FF2B5EF4-FFF2-40B4-BE49-F238E27FC236}">
                <a16:creationId xmlns:a16="http://schemas.microsoft.com/office/drawing/2014/main" id="{F2188C20-578F-4EBE-B2FD-71653B2754CB}"/>
              </a:ext>
            </a:extLst>
          </p:cNvPr>
          <p:cNvSpPr txBox="1"/>
          <p:nvPr/>
        </p:nvSpPr>
        <p:spPr>
          <a:xfrm>
            <a:off x="7930315" y="4250502"/>
            <a:ext cx="1355849" cy="646331"/>
          </a:xfrm>
          <a:prstGeom prst="rect">
            <a:avLst/>
          </a:prstGeom>
          <a:noFill/>
          <a:ln>
            <a:noFill/>
          </a:ln>
        </p:spPr>
        <p:txBody>
          <a:bodyPr wrap="square" rtlCol="0">
            <a:spAutoFit/>
          </a:bodyPr>
          <a:lstStyle>
            <a:defPPr>
              <a:defRPr lang="en-US"/>
            </a:defPPr>
            <a:lvl1pPr>
              <a:defRPr sz="1200">
                <a:solidFill>
                  <a:srgbClr val="3829FF"/>
                </a:solidFill>
              </a:defRPr>
            </a:lvl1pPr>
          </a:lstStyle>
          <a:p>
            <a:pPr algn="ctr"/>
            <a:r>
              <a:rPr lang="en-GB" b="1" dirty="0">
                <a:solidFill>
                  <a:srgbClr val="FF0000"/>
                </a:solidFill>
                <a:latin typeface="+mn-lt"/>
              </a:rPr>
              <a:t>500 </a:t>
            </a:r>
            <a:r>
              <a:rPr lang="en-GB" b="1" dirty="0" err="1">
                <a:solidFill>
                  <a:srgbClr val="FF0000"/>
                </a:solidFill>
                <a:latin typeface="+mn-lt"/>
              </a:rPr>
              <a:t>scmh</a:t>
            </a:r>
            <a:r>
              <a:rPr lang="en-GB" b="1" dirty="0">
                <a:solidFill>
                  <a:srgbClr val="FF0000"/>
                </a:solidFill>
                <a:latin typeface="+mn-lt"/>
              </a:rPr>
              <a:t> injection</a:t>
            </a:r>
          </a:p>
          <a:p>
            <a:pPr algn="ctr"/>
            <a:r>
              <a:rPr lang="en-GB" b="1" dirty="0">
                <a:solidFill>
                  <a:srgbClr val="FF0000"/>
                </a:solidFill>
                <a:latin typeface="+mn-lt"/>
              </a:rPr>
              <a:t>Into 38 bar </a:t>
            </a:r>
          </a:p>
        </p:txBody>
      </p:sp>
      <p:sp>
        <p:nvSpPr>
          <p:cNvPr id="72" name="TextBox 71">
            <a:extLst>
              <a:ext uri="{FF2B5EF4-FFF2-40B4-BE49-F238E27FC236}">
                <a16:creationId xmlns:a16="http://schemas.microsoft.com/office/drawing/2014/main" id="{43A298E2-3D08-4810-B856-A3ED33C0D41D}"/>
              </a:ext>
            </a:extLst>
          </p:cNvPr>
          <p:cNvSpPr txBox="1"/>
          <p:nvPr/>
        </p:nvSpPr>
        <p:spPr>
          <a:xfrm>
            <a:off x="5970123" y="4232577"/>
            <a:ext cx="936399" cy="276999"/>
          </a:xfrm>
          <a:prstGeom prst="rect">
            <a:avLst/>
          </a:prstGeom>
          <a:noFill/>
        </p:spPr>
        <p:txBody>
          <a:bodyPr wrap="square" rtlCol="0">
            <a:spAutoFit/>
          </a:bodyPr>
          <a:lstStyle/>
          <a:p>
            <a:pPr algn="r"/>
            <a:r>
              <a:rPr lang="en-GB" sz="1200" dirty="0">
                <a:solidFill>
                  <a:srgbClr val="0000FF"/>
                </a:solidFill>
                <a:latin typeface="+mn-lt"/>
              </a:rPr>
              <a:t>6.4- 6.7 bar</a:t>
            </a:r>
          </a:p>
        </p:txBody>
      </p:sp>
      <p:sp>
        <p:nvSpPr>
          <p:cNvPr id="74" name="TextBox 73">
            <a:extLst>
              <a:ext uri="{FF2B5EF4-FFF2-40B4-BE49-F238E27FC236}">
                <a16:creationId xmlns:a16="http://schemas.microsoft.com/office/drawing/2014/main" id="{45E1F2F6-84DF-40AA-9F74-EB01AD061896}"/>
              </a:ext>
            </a:extLst>
          </p:cNvPr>
          <p:cNvSpPr txBox="1"/>
          <p:nvPr/>
        </p:nvSpPr>
        <p:spPr>
          <a:xfrm>
            <a:off x="7052578" y="4244463"/>
            <a:ext cx="678658" cy="276999"/>
          </a:xfrm>
          <a:prstGeom prst="rect">
            <a:avLst/>
          </a:prstGeom>
          <a:noFill/>
        </p:spPr>
        <p:txBody>
          <a:bodyPr wrap="square" rtlCol="0">
            <a:spAutoFit/>
          </a:bodyPr>
          <a:lstStyle/>
          <a:p>
            <a:pPr algn="r"/>
            <a:r>
              <a:rPr lang="en-GB" sz="1200" b="1" dirty="0">
                <a:solidFill>
                  <a:srgbClr val="00BA18"/>
                </a:solidFill>
                <a:latin typeface="+mn-lt"/>
              </a:rPr>
              <a:t>38 bar</a:t>
            </a:r>
          </a:p>
        </p:txBody>
      </p:sp>
      <p:sp>
        <p:nvSpPr>
          <p:cNvPr id="75" name="TextBox 74">
            <a:extLst>
              <a:ext uri="{FF2B5EF4-FFF2-40B4-BE49-F238E27FC236}">
                <a16:creationId xmlns:a16="http://schemas.microsoft.com/office/drawing/2014/main" id="{14F50BCA-B941-437F-8087-9C8358FFA8AA}"/>
              </a:ext>
            </a:extLst>
          </p:cNvPr>
          <p:cNvSpPr txBox="1"/>
          <p:nvPr/>
        </p:nvSpPr>
        <p:spPr>
          <a:xfrm>
            <a:off x="3489715" y="2404034"/>
            <a:ext cx="1083454" cy="461665"/>
          </a:xfrm>
          <a:prstGeom prst="rect">
            <a:avLst/>
          </a:prstGeom>
          <a:noFill/>
          <a:ln w="12700" cmpd="sng">
            <a:solidFill>
              <a:schemeClr val="tx1"/>
            </a:solidFill>
          </a:ln>
        </p:spPr>
        <p:txBody>
          <a:bodyPr wrap="square" rtlCol="0">
            <a:spAutoFit/>
          </a:bodyPr>
          <a:lstStyle/>
          <a:p>
            <a:pPr algn="ctr"/>
            <a:r>
              <a:rPr lang="en-GB" sz="1200" dirty="0">
                <a:latin typeface="+mn-lt"/>
              </a:rPr>
              <a:t>LTS Compressor</a:t>
            </a:r>
          </a:p>
        </p:txBody>
      </p:sp>
      <p:sp>
        <p:nvSpPr>
          <p:cNvPr id="76" name="TextBox 75">
            <a:extLst>
              <a:ext uri="{FF2B5EF4-FFF2-40B4-BE49-F238E27FC236}">
                <a16:creationId xmlns:a16="http://schemas.microsoft.com/office/drawing/2014/main" id="{C06776DE-7C00-42B6-B046-10149447A277}"/>
              </a:ext>
            </a:extLst>
          </p:cNvPr>
          <p:cNvSpPr txBox="1"/>
          <p:nvPr/>
        </p:nvSpPr>
        <p:spPr>
          <a:xfrm>
            <a:off x="4084035" y="3383661"/>
            <a:ext cx="489134" cy="276999"/>
          </a:xfrm>
          <a:prstGeom prst="rect">
            <a:avLst/>
          </a:prstGeom>
          <a:noFill/>
        </p:spPr>
        <p:txBody>
          <a:bodyPr wrap="square" rtlCol="0">
            <a:spAutoFit/>
          </a:bodyPr>
          <a:lstStyle/>
          <a:p>
            <a:pPr algn="r"/>
            <a:r>
              <a:rPr lang="en-GB" sz="1200" dirty="0">
                <a:latin typeface="+mn-lt"/>
              </a:rPr>
              <a:t>ROV</a:t>
            </a:r>
          </a:p>
        </p:txBody>
      </p:sp>
    </p:spTree>
    <p:extLst>
      <p:ext uri="{BB962C8B-B14F-4D97-AF65-F5344CB8AC3E}">
        <p14:creationId xmlns:p14="http://schemas.microsoft.com/office/powerpoint/2010/main" val="3641749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96328817-4922-4E54-8C43-CD1D6FA36E67}"/>
              </a:ext>
            </a:extLst>
          </p:cNvPr>
          <p:cNvSpPr>
            <a:spLocks noGrp="1"/>
          </p:cNvSpPr>
          <p:nvPr>
            <p:ph type="title"/>
          </p:nvPr>
        </p:nvSpPr>
        <p:spPr>
          <a:xfrm>
            <a:off x="623392" y="1484784"/>
            <a:ext cx="11233247" cy="914400"/>
          </a:xfrm>
        </p:spPr>
        <p:txBody>
          <a:bodyPr/>
          <a:lstStyle/>
          <a:p>
            <a:pPr>
              <a:defRPr/>
            </a:pPr>
            <a:r>
              <a:rPr lang="en-GB" altLang="en-US" sz="2400" dirty="0">
                <a:solidFill>
                  <a:srgbClr val="001B84"/>
                </a:solidFill>
                <a:ea typeface="ＭＳ Ｐゴシック" panose="020B0600070205080204" pitchFamily="34" charset="-128"/>
              </a:rPr>
              <a:t>Background Briefing a)</a:t>
            </a:r>
            <a:br>
              <a:rPr lang="en-GB" altLang="en-US" sz="2400" dirty="0">
                <a:solidFill>
                  <a:srgbClr val="001B84"/>
                </a:solidFill>
                <a:ea typeface="ＭＳ Ｐゴシック" panose="020B0600070205080204" pitchFamily="34" charset="-128"/>
              </a:rPr>
            </a:br>
            <a:br>
              <a:rPr lang="en-GB" altLang="en-US" sz="2400" dirty="0">
                <a:solidFill>
                  <a:srgbClr val="001B84"/>
                </a:solidFill>
                <a:ea typeface="ＭＳ Ｐゴシック" panose="020B0600070205080204" pitchFamily="34" charset="-128"/>
              </a:rPr>
            </a:br>
            <a:r>
              <a:rPr lang="en-GB" altLang="en-US" sz="2400" dirty="0" err="1">
                <a:solidFill>
                  <a:srgbClr val="001B84"/>
                </a:solidFill>
                <a:ea typeface="ＭＳ Ｐゴシック" panose="020B0600070205080204" pitchFamily="34" charset="-128"/>
              </a:rPr>
              <a:t>GasUnie</a:t>
            </a:r>
            <a:r>
              <a:rPr lang="en-GB" altLang="en-US" sz="2400" dirty="0">
                <a:solidFill>
                  <a:srgbClr val="001B84"/>
                </a:solidFill>
                <a:ea typeface="ＭＳ Ｐゴシック" panose="020B0600070205080204" pitchFamily="34" charset="-128"/>
              </a:rPr>
              <a:t> Within Grid Compressor 6 </a:t>
            </a:r>
            <a:r>
              <a:rPr lang="en-GB" altLang="en-US" sz="2400" i="1" dirty="0">
                <a:solidFill>
                  <a:srgbClr val="001B84"/>
                </a:solidFill>
                <a:ea typeface="ＭＳ Ｐゴシック" panose="020B0600070205080204" pitchFamily="34" charset="-128"/>
              </a:rPr>
              <a:t>bar pipeline to 40 bar</a:t>
            </a:r>
          </a:p>
        </p:txBody>
      </p:sp>
      <p:pic>
        <p:nvPicPr>
          <p:cNvPr id="2" name="Picture 1">
            <a:extLst>
              <a:ext uri="{FF2B5EF4-FFF2-40B4-BE49-F238E27FC236}">
                <a16:creationId xmlns:a16="http://schemas.microsoft.com/office/drawing/2014/main" id="{4C6D09F0-A000-4EDC-B5FA-78587E9B28F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61442" y="2946649"/>
            <a:ext cx="4032448" cy="3024336"/>
          </a:xfrm>
          <a:prstGeom prst="rect">
            <a:avLst/>
          </a:prstGeom>
        </p:spPr>
      </p:pic>
      <p:sp>
        <p:nvSpPr>
          <p:cNvPr id="4" name="Title 1">
            <a:extLst>
              <a:ext uri="{FF2B5EF4-FFF2-40B4-BE49-F238E27FC236}">
                <a16:creationId xmlns:a16="http://schemas.microsoft.com/office/drawing/2014/main" id="{1A94A026-07A8-4D1E-8EB7-CFF2FCE28AFC}"/>
              </a:ext>
            </a:extLst>
          </p:cNvPr>
          <p:cNvSpPr txBox="1">
            <a:spLocks/>
          </p:cNvSpPr>
          <p:nvPr/>
        </p:nvSpPr>
        <p:spPr bwMode="auto">
          <a:xfrm>
            <a:off x="6960096" y="3356992"/>
            <a:ext cx="3092996" cy="12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br>
              <a:rPr lang="en-GB" sz="2800" b="1" dirty="0">
                <a:solidFill>
                  <a:srgbClr val="001B84"/>
                </a:solidFill>
                <a:ea typeface="ＭＳ Ｐゴシック" panose="020B0600070205080204" pitchFamily="34" charset="-128"/>
              </a:rPr>
            </a:br>
            <a:r>
              <a:rPr lang="en-GB" sz="1200" dirty="0">
                <a:solidFill>
                  <a:srgbClr val="001B84"/>
                </a:solidFill>
                <a:ea typeface="ＭＳ Ｐゴシック" panose="020B0600070205080204" pitchFamily="34" charset="-128"/>
              </a:rPr>
              <a:t>Site Visit</a:t>
            </a:r>
            <a:br>
              <a:rPr lang="en-GB" sz="1200" dirty="0">
                <a:solidFill>
                  <a:srgbClr val="001B84"/>
                </a:solidFill>
                <a:ea typeface="ＭＳ Ｐゴシック" panose="020B0600070205080204" pitchFamily="34" charset="-128"/>
              </a:rPr>
            </a:br>
            <a:r>
              <a:rPr lang="en-GB" sz="1200" dirty="0">
                <a:solidFill>
                  <a:srgbClr val="001B84"/>
                </a:solidFill>
                <a:ea typeface="ＭＳ Ｐゴシック" panose="020B0600070205080204" pitchFamily="34" charset="-128"/>
              </a:rPr>
              <a:t>4rd June 2019</a:t>
            </a:r>
          </a:p>
        </p:txBody>
      </p:sp>
    </p:spTree>
    <p:extLst>
      <p:ext uri="{BB962C8B-B14F-4D97-AF65-F5344CB8AC3E}">
        <p14:creationId xmlns:p14="http://schemas.microsoft.com/office/powerpoint/2010/main" val="2091185668"/>
      </p:ext>
    </p:extLst>
  </p:cSld>
  <p:clrMapOvr>
    <a:masterClrMapping/>
  </p:clrMapOvr>
  <p:transition spd="slow"/>
</p:sld>
</file>

<file path=ppt/theme/theme1.xml><?xml version="1.0" encoding="utf-8"?>
<a:theme xmlns:a="http://schemas.openxmlformats.org/drawingml/2006/main" name="CNG Presentation Theme">
  <a:themeElements>
    <a:clrScheme name="Custom 6">
      <a:dk1>
        <a:srgbClr val="003399"/>
      </a:dk1>
      <a:lt1>
        <a:sysClr val="window" lastClr="FFFFFF"/>
      </a:lt1>
      <a:dk2>
        <a:srgbClr val="1F497D"/>
      </a:dk2>
      <a:lt2>
        <a:srgbClr val="EEECE1"/>
      </a:lt2>
      <a:accent1>
        <a:srgbClr val="FFC000"/>
      </a:accent1>
      <a:accent2>
        <a:srgbClr val="9BBB59"/>
      </a:accent2>
      <a:accent3>
        <a:srgbClr val="8064A2"/>
      </a:accent3>
      <a:accent4>
        <a:srgbClr val="4BACC6"/>
      </a:accent4>
      <a:accent5>
        <a:srgbClr val="C00000"/>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NG Presentation Theme 2">
  <a:themeElements>
    <a:clrScheme name="Custom 6">
      <a:dk1>
        <a:srgbClr val="003399"/>
      </a:dk1>
      <a:lt1>
        <a:sysClr val="window" lastClr="FFFFFF"/>
      </a:lt1>
      <a:dk2>
        <a:srgbClr val="1F497D"/>
      </a:dk2>
      <a:lt2>
        <a:srgbClr val="EEECE1"/>
      </a:lt2>
      <a:accent1>
        <a:srgbClr val="FFC000"/>
      </a:accent1>
      <a:accent2>
        <a:srgbClr val="9BBB59"/>
      </a:accent2>
      <a:accent3>
        <a:srgbClr val="8064A2"/>
      </a:accent3>
      <a:accent4>
        <a:srgbClr val="4BACC6"/>
      </a:accent4>
      <a:accent5>
        <a:srgbClr val="C00000"/>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CNG Presentation Theme 3">
  <a:themeElements>
    <a:clrScheme name="Custom 6">
      <a:dk1>
        <a:srgbClr val="003399"/>
      </a:dk1>
      <a:lt1>
        <a:sysClr val="window" lastClr="FFFFFF"/>
      </a:lt1>
      <a:dk2>
        <a:srgbClr val="1F497D"/>
      </a:dk2>
      <a:lt2>
        <a:srgbClr val="EEECE1"/>
      </a:lt2>
      <a:accent1>
        <a:srgbClr val="FFC000"/>
      </a:accent1>
      <a:accent2>
        <a:srgbClr val="9BBB59"/>
      </a:accent2>
      <a:accent3>
        <a:srgbClr val="8064A2"/>
      </a:accent3>
      <a:accent4>
        <a:srgbClr val="4BACC6"/>
      </a:accent4>
      <a:accent5>
        <a:srgbClr val="C00000"/>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CNG Presentation Theme 3">
  <a:themeElements>
    <a:clrScheme name="Custom 6">
      <a:dk1>
        <a:srgbClr val="003399"/>
      </a:dk1>
      <a:lt1>
        <a:sysClr val="window" lastClr="FFFFFF"/>
      </a:lt1>
      <a:dk2>
        <a:srgbClr val="1F497D"/>
      </a:dk2>
      <a:lt2>
        <a:srgbClr val="EEECE1"/>
      </a:lt2>
      <a:accent1>
        <a:srgbClr val="FFC000"/>
      </a:accent1>
      <a:accent2>
        <a:srgbClr val="9BBB59"/>
      </a:accent2>
      <a:accent3>
        <a:srgbClr val="8064A2"/>
      </a:accent3>
      <a:accent4>
        <a:srgbClr val="4BACC6"/>
      </a:accent4>
      <a:accent5>
        <a:srgbClr val="C00000"/>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5F1071FEC59E41A820E9294AE07AB1" ma:contentTypeVersion="13" ma:contentTypeDescription="Create a new document." ma:contentTypeScope="" ma:versionID="afa430f74a32e3efa4060f383787e031">
  <xsd:schema xmlns:xsd="http://www.w3.org/2001/XMLSchema" xmlns:xs="http://www.w3.org/2001/XMLSchema" xmlns:p="http://schemas.microsoft.com/office/2006/metadata/properties" xmlns:ns2="028dae23-1077-43f0-af6a-f64793792108" xmlns:ns3="3ee84ff3-1fa2-4b0e-bbc1-9d3729ac2ba9" targetNamespace="http://schemas.microsoft.com/office/2006/metadata/properties" ma:root="true" ma:fieldsID="8dabbb055c5f64ea5c64131a36c7f1a8" ns2:_="" ns3:_="">
    <xsd:import namespace="028dae23-1077-43f0-af6a-f64793792108"/>
    <xsd:import namespace="3ee84ff3-1fa2-4b0e-bbc1-9d3729ac2ba9"/>
    <xsd:element name="properties">
      <xsd:complexType>
        <xsd:sequence>
          <xsd:element name="documentManagement">
            <xsd:complexType>
              <xsd:all>
                <xsd:element ref="ns2:Sign_x002d_off_x0020_status" minOccurs="0"/>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_Flow_SignoffStatu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8dae23-1077-43f0-af6a-f64793792108" elementFormDefault="qualified">
    <xsd:import namespace="http://schemas.microsoft.com/office/2006/documentManagement/types"/>
    <xsd:import namespace="http://schemas.microsoft.com/office/infopath/2007/PartnerControls"/>
    <xsd:element name="Sign_x002d_off_x0020_status" ma:index="8" nillable="true" ma:displayName="Sign-off status" ma:list="UserInfo" ma:SharePointGroup="0" ma:internalName="Sign_x002d_off_x0020_status"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_Flow_SignoffStatus" ma:index="18" nillable="true" ma:displayName="Sign-off status" ma:format="Dropdown" ma:internalName="Sign_x002d_off_x0020_status0">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ee84ff3-1fa2-4b0e-bbc1-9d3729ac2ba9"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028dae23-1077-43f0-af6a-f64793792108" xsi:nil="true"/>
    <Sign_x002d_off_x0020_status xmlns="028dae23-1077-43f0-af6a-f64793792108">
      <UserInfo>
        <DisplayName/>
        <AccountId xsi:nil="true"/>
        <AccountType/>
      </UserInfo>
    </Sign_x002d_off_x0020_status>
  </documentManagement>
</p:properties>
</file>

<file path=customXml/itemProps1.xml><?xml version="1.0" encoding="utf-8"?>
<ds:datastoreItem xmlns:ds="http://schemas.openxmlformats.org/officeDocument/2006/customXml" ds:itemID="{7AC8FA8E-347B-4C0C-8BB0-BE11988F46D2}"/>
</file>

<file path=customXml/itemProps2.xml><?xml version="1.0" encoding="utf-8"?>
<ds:datastoreItem xmlns:ds="http://schemas.openxmlformats.org/officeDocument/2006/customXml" ds:itemID="{0AAB9FDD-4CAD-4792-9263-149761641476}"/>
</file>

<file path=customXml/itemProps3.xml><?xml version="1.0" encoding="utf-8"?>
<ds:datastoreItem xmlns:ds="http://schemas.openxmlformats.org/officeDocument/2006/customXml" ds:itemID="{422EFEF0-2BDB-42CC-81A6-9A5D45058916}"/>
</file>

<file path=docProps/app.xml><?xml version="1.0" encoding="utf-8"?>
<Properties xmlns="http://schemas.openxmlformats.org/officeDocument/2006/extended-properties" xmlns:vt="http://schemas.openxmlformats.org/officeDocument/2006/docPropsVTypes">
  <TotalTime>33840</TotalTime>
  <Words>2351</Words>
  <Application>Microsoft Macintosh PowerPoint</Application>
  <PresentationFormat>Widescreen</PresentationFormat>
  <Paragraphs>257</Paragraphs>
  <Slides>18</Slides>
  <Notes>4</Notes>
  <HiddenSlides>0</HiddenSlides>
  <MMClips>0</MMClips>
  <ScaleCrop>false</ScaleCrop>
  <HeadingPairs>
    <vt:vector size="6" baseType="variant">
      <vt:variant>
        <vt:lpstr>Fonts Used</vt:lpstr>
      </vt:variant>
      <vt:variant>
        <vt:i4>2</vt:i4>
      </vt:variant>
      <vt:variant>
        <vt:lpstr>Theme</vt:lpstr>
      </vt:variant>
      <vt:variant>
        <vt:i4>6</vt:i4>
      </vt:variant>
      <vt:variant>
        <vt:lpstr>Slide Titles</vt:lpstr>
      </vt:variant>
      <vt:variant>
        <vt:i4>18</vt:i4>
      </vt:variant>
    </vt:vector>
  </HeadingPairs>
  <TitlesOfParts>
    <vt:vector size="26" baseType="lpstr">
      <vt:lpstr>Arial</vt:lpstr>
      <vt:lpstr>Calibri</vt:lpstr>
      <vt:lpstr>CNG Presentation Theme</vt:lpstr>
      <vt:lpstr>Custom Design</vt:lpstr>
      <vt:lpstr>CNG Presentation Theme 2</vt:lpstr>
      <vt:lpstr>1_Custom Design</vt:lpstr>
      <vt:lpstr>1_CNG Presentation Theme 3</vt:lpstr>
      <vt:lpstr>2_CNG Presentation Theme 3</vt:lpstr>
      <vt:lpstr>      Reverse Compression UNC Mod  Briefing 19th April 22  John Baldwin Managing Director CNG Services Ltd  john.baldwin@cngservices.co.uk www.cngservices.co.uk 07831 241217 </vt:lpstr>
      <vt:lpstr>PowerPoint Presentation</vt:lpstr>
      <vt:lpstr>Summary</vt:lpstr>
      <vt:lpstr>Within Grid Operating Principles</vt:lpstr>
      <vt:lpstr>Within Grid Ownership Options – the UNC Mod is to allow Option 2</vt:lpstr>
      <vt:lpstr>Within Grid Compressor Fundamental Principles These are based on CSL work in this area and research in EU</vt:lpstr>
      <vt:lpstr>MP to IP Compression plant </vt:lpstr>
      <vt:lpstr>IP to LTS Compression plant  </vt:lpstr>
      <vt:lpstr>Background Briefing a)  GasUnie Within Grid Compressor 6 bar pipeline to 40 bar</vt:lpstr>
      <vt:lpstr>PowerPoint Presentation</vt:lpstr>
      <vt:lpstr>Site Lower pressure (8 bar) inlet (1)</vt:lpstr>
      <vt:lpstr>Background Briefing b) GRTgaz France  </vt:lpstr>
      <vt:lpstr>Reverse Flow – 32 Projects on French Network</vt:lpstr>
      <vt:lpstr>Background Briefing c)  LTS/NTS – Direct Compression 19/38/42/70 bar LTS    The key issue for these projects is managing the start up of the compressor and Biogas Upgrading Unit to ensure that the Grid Entry Unit doers not trip due to propane issues (too high or too low CV for a minute which trips the plant)  Following is a typical project  Note – load factor for each reciprocating compressor is typically 50% which is high. For screw, normally only one and so 100%</vt:lpstr>
      <vt:lpstr>Barnes Farm Biomethane Project</vt:lpstr>
      <vt:lpstr>Background Briefing d)  LTS –Private 6.9 bar pipeline to LTS (19 – 42 bar)/NTS    Cadent projects (Cadent allow self-lay of LTS connection which is critical for these projects)  The propane is added at 6.9 bar and so there are no issues with compressor/BUU/GEU issues that happen at sites with Direct Compression  Following shows typical LTS and NTS projects </vt:lpstr>
      <vt:lpstr>Methwold Biomethane Project</vt:lpstr>
      <vt:lpstr>Somerset Farm Biomethane to NTS Project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Colony Farm  Compressed Biomethane  Project Overview</dc:title>
  <dc:subject/>
  <dc:creator>Saul Parry</dc:creator>
  <cp:keywords/>
  <dc:description/>
  <cp:lastModifiedBy>Tim Davis</cp:lastModifiedBy>
  <cp:revision>239</cp:revision>
  <dcterms:created xsi:type="dcterms:W3CDTF">2020-05-04T18:16:50Z</dcterms:created>
  <dcterms:modified xsi:type="dcterms:W3CDTF">2022-04-19T22:54:46Z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0x010100895F1071FEC59E41A820E9294AE07AB1</vt:lpwstr>
  </property>
</Properties>
</file>