
<file path=[Content_Types].xml><?xml version="1.0" encoding="utf-8"?>
<Types xmlns="http://schemas.openxmlformats.org/package/2006/content-types">
  <Default Extension="docx" ContentType="application/vnd.openxmlformats-officedocument.wordprocessingml.document"/>
  <Default Extension="jpe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1"/>
  </p:notesMasterIdLst>
  <p:sldIdLst>
    <p:sldId id="288" r:id="rId5"/>
    <p:sldId id="1759" r:id="rId6"/>
    <p:sldId id="2076137737" r:id="rId7"/>
    <p:sldId id="2076137743" r:id="rId8"/>
    <p:sldId id="2076137744" r:id="rId9"/>
    <p:sldId id="1826" r:id="rId10"/>
    <p:sldId id="436" r:id="rId11"/>
    <p:sldId id="895" r:id="rId12"/>
    <p:sldId id="896" r:id="rId13"/>
    <p:sldId id="897" r:id="rId14"/>
    <p:sldId id="894" r:id="rId15"/>
    <p:sldId id="898" r:id="rId16"/>
    <p:sldId id="3690" r:id="rId17"/>
    <p:sldId id="3769" r:id="rId18"/>
    <p:sldId id="3778" r:id="rId19"/>
    <p:sldId id="3779" r:id="rId20"/>
    <p:sldId id="3783" r:id="rId21"/>
    <p:sldId id="3782" r:id="rId22"/>
    <p:sldId id="2076137738" r:id="rId23"/>
    <p:sldId id="3770" r:id="rId24"/>
    <p:sldId id="1827" r:id="rId25"/>
    <p:sldId id="1828" r:id="rId26"/>
    <p:sldId id="3792" r:id="rId27"/>
    <p:sldId id="3793" r:id="rId28"/>
    <p:sldId id="1734" r:id="rId29"/>
    <p:sldId id="306" r:id="rId30"/>
    <p:sldId id="3673" r:id="rId31"/>
    <p:sldId id="3692" r:id="rId32"/>
    <p:sldId id="3691" r:id="rId33"/>
    <p:sldId id="1850" r:id="rId34"/>
    <p:sldId id="883" r:id="rId35"/>
    <p:sldId id="2076137729" r:id="rId36"/>
    <p:sldId id="314" r:id="rId37"/>
    <p:sldId id="313" r:id="rId38"/>
    <p:sldId id="2076137735" r:id="rId39"/>
    <p:sldId id="2076137736" r:id="rId40"/>
    <p:sldId id="3693" r:id="rId41"/>
    <p:sldId id="2076137728" r:id="rId42"/>
    <p:sldId id="298" r:id="rId43"/>
    <p:sldId id="297" r:id="rId44"/>
    <p:sldId id="305" r:id="rId45"/>
    <p:sldId id="295" r:id="rId46"/>
    <p:sldId id="3794" r:id="rId47"/>
    <p:sldId id="311" r:id="rId48"/>
    <p:sldId id="310" r:id="rId49"/>
    <p:sldId id="3795" r:id="rId50"/>
    <p:sldId id="3788" r:id="rId51"/>
    <p:sldId id="893" r:id="rId52"/>
    <p:sldId id="3798" r:id="rId53"/>
    <p:sldId id="2076137730" r:id="rId54"/>
    <p:sldId id="296" r:id="rId55"/>
    <p:sldId id="2076137731" r:id="rId56"/>
    <p:sldId id="2076137732" r:id="rId57"/>
    <p:sldId id="299" r:id="rId58"/>
    <p:sldId id="2076137733" r:id="rId59"/>
    <p:sldId id="2076137734" r:id="rId60"/>
    <p:sldId id="302" r:id="rId61"/>
    <p:sldId id="303" r:id="rId62"/>
    <p:sldId id="300" r:id="rId63"/>
    <p:sldId id="301" r:id="rId64"/>
    <p:sldId id="3796" r:id="rId65"/>
    <p:sldId id="3581" r:id="rId66"/>
    <p:sldId id="3572" r:id="rId67"/>
    <p:sldId id="3579" r:id="rId68"/>
    <p:sldId id="3580" r:id="rId69"/>
    <p:sldId id="3582" r:id="rId70"/>
    <p:sldId id="3574" r:id="rId71"/>
    <p:sldId id="3577" r:id="rId72"/>
    <p:sldId id="3575" r:id="rId73"/>
    <p:sldId id="1765" r:id="rId74"/>
    <p:sldId id="3784" r:id="rId75"/>
    <p:sldId id="2076137740" r:id="rId76"/>
    <p:sldId id="2076137741" r:id="rId77"/>
    <p:sldId id="1766" r:id="rId78"/>
    <p:sldId id="2076137742" r:id="rId79"/>
    <p:sldId id="3780" r:id="rId8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igby, James" initials="RJ [2]" lastIdx="2" clrIdx="6">
    <p:extLst>
      <p:ext uri="{19B8F6BF-5375-455C-9EA6-DF929625EA0E}">
        <p15:presenceInfo xmlns:p15="http://schemas.microsoft.com/office/powerpoint/2012/main" userId="S::james.rigby@xoserve.com::7ade5d71-70eb-452f-8090-262cd4d9bd62" providerId="AD"/>
      </p:ext>
    </p:extLst>
  </p:cmAuthor>
  <p:cmAuthor id="1" name="Morgan, Neil A" initials="MNA" lastIdx="1" clrIdx="0">
    <p:extLst>
      <p:ext uri="{19B8F6BF-5375-455C-9EA6-DF929625EA0E}">
        <p15:presenceInfo xmlns:p15="http://schemas.microsoft.com/office/powerpoint/2012/main" userId="S::neil.a.morgan@xoserve.com::6d8c68c2-074e-40cb-880a-f27a04c2b231" providerId="AD"/>
      </p:ext>
    </p:extLst>
  </p:cmAuthor>
  <p:cmAuthor id="8" name="David Addison" initials="DA" lastIdx="3" clrIdx="7">
    <p:extLst>
      <p:ext uri="{19B8F6BF-5375-455C-9EA6-DF929625EA0E}">
        <p15:presenceInfo xmlns:p15="http://schemas.microsoft.com/office/powerpoint/2012/main" userId="S::David.Addison@xoserve.com::ee1b6dd5-8768-45ca-bccb-45ed7b5e5885" providerId="AD"/>
      </p:ext>
    </p:extLst>
  </p:cmAuthor>
  <p:cmAuthor id="2" name="Chris Silk" initials="CS" lastIdx="5" clrIdx="1">
    <p:extLst>
      <p:ext uri="{19B8F6BF-5375-455C-9EA6-DF929625EA0E}">
        <p15:presenceInfo xmlns:p15="http://schemas.microsoft.com/office/powerpoint/2012/main" userId="S-1-5-21-4145888014-839675345-3125187760-5160" providerId="AD"/>
      </p:ext>
    </p:extLst>
  </p:cmAuthor>
  <p:cmAuthor id="3" name="Tambe, Surfaraz" initials="TS" lastIdx="10" clrIdx="2">
    <p:extLst>
      <p:ext uri="{19B8F6BF-5375-455C-9EA6-DF929625EA0E}">
        <p15:presenceInfo xmlns:p15="http://schemas.microsoft.com/office/powerpoint/2012/main" userId="S::surfaraz.tambe@xoserve.com::21ae2c14-c22c-44a4-a0d0-23dd8613b14c" providerId="AD"/>
      </p:ext>
    </p:extLst>
  </p:cmAuthor>
  <p:cmAuthor id="4" name="Tracy OConnor" initials="TO" lastIdx="6" clrIdx="3">
    <p:extLst>
      <p:ext uri="{19B8F6BF-5375-455C-9EA6-DF929625EA0E}">
        <p15:presenceInfo xmlns:p15="http://schemas.microsoft.com/office/powerpoint/2012/main" userId="S::tracy.oconnor@xoserve.com::c165d205-f988-41c6-a790-ae0515e39fe0" providerId="AD"/>
      </p:ext>
    </p:extLst>
  </p:cmAuthor>
  <p:cmAuthor id="5" name="Rigby, James" initials="RJ" lastIdx="5" clrIdx="4">
    <p:extLst>
      <p:ext uri="{19B8F6BF-5375-455C-9EA6-DF929625EA0E}">
        <p15:presenceInfo xmlns:p15="http://schemas.microsoft.com/office/powerpoint/2012/main" userId="S-1-5-21-4145888014-839675345-3125187760-6243" providerId="AD"/>
      </p:ext>
    </p:extLst>
  </p:cmAuthor>
  <p:cmAuthor id="6" name="Orsler, Paul" initials="OP" lastIdx="7" clrIdx="5">
    <p:extLst>
      <p:ext uri="{19B8F6BF-5375-455C-9EA6-DF929625EA0E}">
        <p15:presenceInfo xmlns:p15="http://schemas.microsoft.com/office/powerpoint/2012/main" userId="S::paul.orsler@xoserve.com::0fe27abf-47b1-4035-89e4-039935425a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1D6E8"/>
    <a:srgbClr val="CCFF99"/>
    <a:srgbClr val="9CCB3B"/>
    <a:srgbClr val="FFBF00"/>
    <a:srgbClr val="40D1F5"/>
    <a:srgbClr val="84B8DA"/>
    <a:srgbClr val="9C4877"/>
    <a:srgbClr val="2B80B1"/>
    <a:srgbClr val="F583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BF4168-0571-496D-9A2D-49156A8F0E53}" v="11" dt="2023-01-30T11:31:26.968"/>
    <p1510:client id="{31CEE255-CFAC-4291-B57A-B289A4DC0D28}" v="792" dt="2023-01-31T10:10:05.573"/>
    <p1510:client id="{EF23D583-19B4-45B2-8D99-2A52BEBBE437}" v="168" dt="2023-01-30T16:53:41.2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7" d="100"/>
          <a:sy n="137" d="100"/>
        </p:scale>
        <p:origin x="86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88"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microsoft.com/office/2016/11/relationships/changesInfo" Target="changesInfos/changesInfo1.xml"/><Relationship Id="rId61" Type="http://schemas.openxmlformats.org/officeDocument/2006/relationships/slide" Target="slides/slide57.xml"/><Relationship Id="rId8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lly Haley1" userId="2264ca27-fef1-4fb9-96be-333087b5d2f3" providerId="ADAL" clId="{0FBF4168-0571-496D-9A2D-49156A8F0E53}"/>
    <pc:docChg chg="custSel addSld delSld modSld">
      <pc:chgData name="Molly Haley1" userId="2264ca27-fef1-4fb9-96be-333087b5d2f3" providerId="ADAL" clId="{0FBF4168-0571-496D-9A2D-49156A8F0E53}" dt="2023-01-30T11:31:26.978" v="10" actId="478"/>
      <pc:docMkLst>
        <pc:docMk/>
      </pc:docMkLst>
      <pc:sldChg chg="addSp delSp modSp mod">
        <pc:chgData name="Molly Haley1" userId="2264ca27-fef1-4fb9-96be-333087b5d2f3" providerId="ADAL" clId="{0FBF4168-0571-496D-9A2D-49156A8F0E53}" dt="2023-01-30T11:31:26.978" v="10" actId="478"/>
        <pc:sldMkLst>
          <pc:docMk/>
          <pc:sldMk cId="3783164169" sldId="1826"/>
        </pc:sldMkLst>
        <pc:graphicFrameChg chg="add del mod">
          <ac:chgData name="Molly Haley1" userId="2264ca27-fef1-4fb9-96be-333087b5d2f3" providerId="ADAL" clId="{0FBF4168-0571-496D-9A2D-49156A8F0E53}" dt="2023-01-30T11:31:26.978" v="10" actId="478"/>
          <ac:graphicFrameMkLst>
            <pc:docMk/>
            <pc:sldMk cId="3783164169" sldId="1826"/>
            <ac:graphicFrameMk id="3" creationId="{D457D170-4C56-4DC5-B73A-8C8D09E91A3C}"/>
          </ac:graphicFrameMkLst>
        </pc:graphicFrameChg>
      </pc:sldChg>
      <pc:sldChg chg="add">
        <pc:chgData name="Molly Haley1" userId="2264ca27-fef1-4fb9-96be-333087b5d2f3" providerId="ADAL" clId="{0FBF4168-0571-496D-9A2D-49156A8F0E53}" dt="2023-01-30T10:44:47.440" v="8"/>
        <pc:sldMkLst>
          <pc:docMk/>
          <pc:sldMk cId="2398315796" sldId="3690"/>
        </pc:sldMkLst>
      </pc:sldChg>
      <pc:sldChg chg="add del">
        <pc:chgData name="Molly Haley1" userId="2264ca27-fef1-4fb9-96be-333087b5d2f3" providerId="ADAL" clId="{0FBF4168-0571-496D-9A2D-49156A8F0E53}" dt="2023-01-30T10:44:47.440" v="8"/>
        <pc:sldMkLst>
          <pc:docMk/>
          <pc:sldMk cId="2931624365" sldId="3769"/>
        </pc:sldMkLst>
      </pc:sldChg>
      <pc:sldChg chg="add del">
        <pc:chgData name="Molly Haley1" userId="2264ca27-fef1-4fb9-96be-333087b5d2f3" providerId="ADAL" clId="{0FBF4168-0571-496D-9A2D-49156A8F0E53}" dt="2023-01-30T10:44:47.440" v="8"/>
        <pc:sldMkLst>
          <pc:docMk/>
          <pc:sldMk cId="436337371" sldId="3770"/>
        </pc:sldMkLst>
      </pc:sldChg>
      <pc:sldChg chg="add del">
        <pc:chgData name="Molly Haley1" userId="2264ca27-fef1-4fb9-96be-333087b5d2f3" providerId="ADAL" clId="{0FBF4168-0571-496D-9A2D-49156A8F0E53}" dt="2023-01-30T10:44:47.440" v="8"/>
        <pc:sldMkLst>
          <pc:docMk/>
          <pc:sldMk cId="2697205510" sldId="3778"/>
        </pc:sldMkLst>
      </pc:sldChg>
      <pc:sldChg chg="add del">
        <pc:chgData name="Molly Haley1" userId="2264ca27-fef1-4fb9-96be-333087b5d2f3" providerId="ADAL" clId="{0FBF4168-0571-496D-9A2D-49156A8F0E53}" dt="2023-01-30T10:44:47.440" v="8"/>
        <pc:sldMkLst>
          <pc:docMk/>
          <pc:sldMk cId="3442323578" sldId="3779"/>
        </pc:sldMkLst>
      </pc:sldChg>
      <pc:sldChg chg="add del">
        <pc:chgData name="Molly Haley1" userId="2264ca27-fef1-4fb9-96be-333087b5d2f3" providerId="ADAL" clId="{0FBF4168-0571-496D-9A2D-49156A8F0E53}" dt="2023-01-30T10:44:47.440" v="8"/>
        <pc:sldMkLst>
          <pc:docMk/>
          <pc:sldMk cId="3394815327" sldId="3782"/>
        </pc:sldMkLst>
      </pc:sldChg>
      <pc:sldChg chg="add del">
        <pc:chgData name="Molly Haley1" userId="2264ca27-fef1-4fb9-96be-333087b5d2f3" providerId="ADAL" clId="{0FBF4168-0571-496D-9A2D-49156A8F0E53}" dt="2023-01-30T10:44:47.440" v="8"/>
        <pc:sldMkLst>
          <pc:docMk/>
          <pc:sldMk cId="2606053450" sldId="3783"/>
        </pc:sldMkLst>
      </pc:sldChg>
      <pc:sldChg chg="del">
        <pc:chgData name="Molly Haley1" userId="2264ca27-fef1-4fb9-96be-333087b5d2f3" providerId="ADAL" clId="{0FBF4168-0571-496D-9A2D-49156A8F0E53}" dt="2023-01-30T10:44:39.068" v="0" actId="47"/>
        <pc:sldMkLst>
          <pc:docMk/>
          <pc:sldMk cId="98089913" sldId="3790"/>
        </pc:sldMkLst>
      </pc:sldChg>
      <pc:sldChg chg="del">
        <pc:chgData name="Molly Haley1" userId="2264ca27-fef1-4fb9-96be-333087b5d2f3" providerId="ADAL" clId="{0FBF4168-0571-496D-9A2D-49156A8F0E53}" dt="2023-01-30T10:44:42.785" v="6" actId="47"/>
        <pc:sldMkLst>
          <pc:docMk/>
          <pc:sldMk cId="3712717630" sldId="3791"/>
        </pc:sldMkLst>
      </pc:sldChg>
      <pc:sldChg chg="add">
        <pc:chgData name="Molly Haley1" userId="2264ca27-fef1-4fb9-96be-333087b5d2f3" providerId="ADAL" clId="{0FBF4168-0571-496D-9A2D-49156A8F0E53}" dt="2023-01-30T10:44:47.440" v="8"/>
        <pc:sldMkLst>
          <pc:docMk/>
          <pc:sldMk cId="3712717630" sldId="2076137738"/>
        </pc:sldMkLst>
      </pc:sldChg>
    </pc:docChg>
  </pc:docChgLst>
  <pc:docChgLst>
    <pc:chgData name="Kate Lancaster" userId="36a3dea0-8e9a-4a0f-8285-613d0b488086" providerId="ADAL" clId="{31CEE255-CFAC-4291-B57A-B289A4DC0D28}"/>
    <pc:docChg chg="undo custSel addSld delSld modSld sldOrd">
      <pc:chgData name="Kate Lancaster" userId="36a3dea0-8e9a-4a0f-8285-613d0b488086" providerId="ADAL" clId="{31CEE255-CFAC-4291-B57A-B289A4DC0D28}" dt="2023-01-31T10:10:04.518" v="1366"/>
      <pc:docMkLst>
        <pc:docMk/>
      </pc:docMkLst>
      <pc:sldChg chg="modSp mod">
        <pc:chgData name="Kate Lancaster" userId="36a3dea0-8e9a-4a0f-8285-613d0b488086" providerId="ADAL" clId="{31CEE255-CFAC-4291-B57A-B289A4DC0D28}" dt="2023-01-24T10:40:01.365" v="18" actId="20577"/>
        <pc:sldMkLst>
          <pc:docMk/>
          <pc:sldMk cId="3653749228" sldId="288"/>
        </pc:sldMkLst>
        <pc:spChg chg="mod">
          <ac:chgData name="Kate Lancaster" userId="36a3dea0-8e9a-4a0f-8285-613d0b488086" providerId="ADAL" clId="{31CEE255-CFAC-4291-B57A-B289A4DC0D28}" dt="2023-01-24T10:40:01.365" v="18" actId="20577"/>
          <ac:spMkLst>
            <pc:docMk/>
            <pc:sldMk cId="3653749228" sldId="288"/>
            <ac:spMk id="3" creationId="{00000000-0000-0000-0000-000000000000}"/>
          </ac:spMkLst>
        </pc:spChg>
      </pc:sldChg>
      <pc:sldChg chg="del">
        <pc:chgData name="Kate Lancaster" userId="36a3dea0-8e9a-4a0f-8285-613d0b488086" providerId="ADAL" clId="{31CEE255-CFAC-4291-B57A-B289A4DC0D28}" dt="2023-01-24T10:42:37.442" v="48" actId="2696"/>
        <pc:sldMkLst>
          <pc:docMk/>
          <pc:sldMk cId="3166717112" sldId="291"/>
        </pc:sldMkLst>
      </pc:sldChg>
      <pc:sldChg chg="del">
        <pc:chgData name="Kate Lancaster" userId="36a3dea0-8e9a-4a0f-8285-613d0b488086" providerId="ADAL" clId="{31CEE255-CFAC-4291-B57A-B289A4DC0D28}" dt="2023-01-24T10:42:29.924" v="46" actId="2696"/>
        <pc:sldMkLst>
          <pc:docMk/>
          <pc:sldMk cId="3220794366" sldId="296"/>
        </pc:sldMkLst>
      </pc:sldChg>
      <pc:sldChg chg="modSp del mod">
        <pc:chgData name="Kate Lancaster" userId="36a3dea0-8e9a-4a0f-8285-613d0b488086" providerId="ADAL" clId="{31CEE255-CFAC-4291-B57A-B289A4DC0D28}" dt="2023-01-25T16:21:43.222" v="342" actId="2696"/>
        <pc:sldMkLst>
          <pc:docMk/>
          <pc:sldMk cId="1924799795" sldId="298"/>
        </pc:sldMkLst>
        <pc:spChg chg="mod">
          <ac:chgData name="Kate Lancaster" userId="36a3dea0-8e9a-4a0f-8285-613d0b488086" providerId="ADAL" clId="{31CEE255-CFAC-4291-B57A-B289A4DC0D28}" dt="2023-01-24T13:19:43.698" v="212" actId="13926"/>
          <ac:spMkLst>
            <pc:docMk/>
            <pc:sldMk cId="1924799795" sldId="298"/>
            <ac:spMk id="2" creationId="{1B2BDDFA-F228-4E44-B394-D26871378D15}"/>
          </ac:spMkLst>
        </pc:spChg>
        <pc:spChg chg="mod">
          <ac:chgData name="Kate Lancaster" userId="36a3dea0-8e9a-4a0f-8285-613d0b488086" providerId="ADAL" clId="{31CEE255-CFAC-4291-B57A-B289A4DC0D28}" dt="2023-01-24T10:49:17.246" v="207" actId="20577"/>
          <ac:spMkLst>
            <pc:docMk/>
            <pc:sldMk cId="1924799795" sldId="298"/>
            <ac:spMk id="5" creationId="{D45440DA-178C-49B2-B1A1-31FE03D11EE5}"/>
          </ac:spMkLst>
        </pc:spChg>
      </pc:sldChg>
      <pc:sldChg chg="modSp mod">
        <pc:chgData name="Kate Lancaster" userId="36a3dea0-8e9a-4a0f-8285-613d0b488086" providerId="ADAL" clId="{31CEE255-CFAC-4291-B57A-B289A4DC0D28}" dt="2023-01-24T10:44:24.059" v="118" actId="27636"/>
        <pc:sldMkLst>
          <pc:docMk/>
          <pc:sldMk cId="1431544378" sldId="306"/>
        </pc:sldMkLst>
        <pc:spChg chg="mod">
          <ac:chgData name="Kate Lancaster" userId="36a3dea0-8e9a-4a0f-8285-613d0b488086" providerId="ADAL" clId="{31CEE255-CFAC-4291-B57A-B289A4DC0D28}" dt="2023-01-24T10:44:24.059" v="118" actId="27636"/>
          <ac:spMkLst>
            <pc:docMk/>
            <pc:sldMk cId="1431544378" sldId="306"/>
            <ac:spMk id="5" creationId="{74E5C359-EDF7-4B98-9E7A-26420788651C}"/>
          </ac:spMkLst>
        </pc:spChg>
      </pc:sldChg>
      <pc:sldChg chg="addSp delSp modSp mod">
        <pc:chgData name="Kate Lancaster" userId="36a3dea0-8e9a-4a0f-8285-613d0b488086" providerId="ADAL" clId="{31CEE255-CFAC-4291-B57A-B289A4DC0D28}" dt="2023-01-30T15:45:54.501" v="1347" actId="478"/>
        <pc:sldMkLst>
          <pc:docMk/>
          <pc:sldMk cId="4252492987" sldId="309"/>
        </pc:sldMkLst>
        <pc:graphicFrameChg chg="add del mod">
          <ac:chgData name="Kate Lancaster" userId="36a3dea0-8e9a-4a0f-8285-613d0b488086" providerId="ADAL" clId="{31CEE255-CFAC-4291-B57A-B289A4DC0D28}" dt="2023-01-30T15:45:54.501" v="1347" actId="478"/>
          <ac:graphicFrameMkLst>
            <pc:docMk/>
            <pc:sldMk cId="4252492987" sldId="309"/>
            <ac:graphicFrameMk id="4" creationId="{BAE7577F-91AD-4263-B71D-A2778302530E}"/>
          </ac:graphicFrameMkLst>
        </pc:graphicFrameChg>
      </pc:sldChg>
      <pc:sldChg chg="modSp del mod">
        <pc:chgData name="Kate Lancaster" userId="36a3dea0-8e9a-4a0f-8285-613d0b488086" providerId="ADAL" clId="{31CEE255-CFAC-4291-B57A-B289A4DC0D28}" dt="2023-01-30T09:50:04.300" v="1060" actId="2696"/>
        <pc:sldMkLst>
          <pc:docMk/>
          <pc:sldMk cId="3370236653" sldId="312"/>
        </pc:sldMkLst>
        <pc:spChg chg="mod">
          <ac:chgData name="Kate Lancaster" userId="36a3dea0-8e9a-4a0f-8285-613d0b488086" providerId="ADAL" clId="{31CEE255-CFAC-4291-B57A-B289A4DC0D28}" dt="2023-01-27T13:56:46.638" v="955" actId="1076"/>
          <ac:spMkLst>
            <pc:docMk/>
            <pc:sldMk cId="3370236653" sldId="312"/>
            <ac:spMk id="2" creationId="{1B2BDDFA-F228-4E44-B394-D26871378D15}"/>
          </ac:spMkLst>
        </pc:spChg>
        <pc:spChg chg="mod">
          <ac:chgData name="Kate Lancaster" userId="36a3dea0-8e9a-4a0f-8285-613d0b488086" providerId="ADAL" clId="{31CEE255-CFAC-4291-B57A-B289A4DC0D28}" dt="2023-01-26T16:22:39.835" v="780" actId="1076"/>
          <ac:spMkLst>
            <pc:docMk/>
            <pc:sldMk cId="3370236653" sldId="312"/>
            <ac:spMk id="3" creationId="{C2F2002D-02D2-4812-BCBA-469506040EAD}"/>
          </ac:spMkLst>
        </pc:spChg>
      </pc:sldChg>
      <pc:sldChg chg="del">
        <pc:chgData name="Kate Lancaster" userId="36a3dea0-8e9a-4a0f-8285-613d0b488086" providerId="ADAL" clId="{31CEE255-CFAC-4291-B57A-B289A4DC0D28}" dt="2023-01-27T13:56:55.409" v="956" actId="2696"/>
        <pc:sldMkLst>
          <pc:docMk/>
          <pc:sldMk cId="1942189461" sldId="313"/>
        </pc:sldMkLst>
      </pc:sldChg>
      <pc:sldChg chg="addSp delSp modSp mod">
        <pc:chgData name="Kate Lancaster" userId="36a3dea0-8e9a-4a0f-8285-613d0b488086" providerId="ADAL" clId="{31CEE255-CFAC-4291-B57A-B289A4DC0D28}" dt="2023-01-31T10:10:04.518" v="1366"/>
        <pc:sldMkLst>
          <pc:docMk/>
          <pc:sldMk cId="16080381" sldId="883"/>
        </pc:sldMkLst>
        <pc:spChg chg="mod">
          <ac:chgData name="Kate Lancaster" userId="36a3dea0-8e9a-4a0f-8285-613d0b488086" providerId="ADAL" clId="{31CEE255-CFAC-4291-B57A-B289A4DC0D28}" dt="2023-01-30T12:21:14.990" v="1313" actId="13926"/>
          <ac:spMkLst>
            <pc:docMk/>
            <pc:sldMk cId="16080381" sldId="883"/>
            <ac:spMk id="3" creationId="{46664FD0-4BE7-4B08-81D6-8FB1EF60F749}"/>
          </ac:spMkLst>
        </pc:spChg>
        <pc:graphicFrameChg chg="del">
          <ac:chgData name="Kate Lancaster" userId="36a3dea0-8e9a-4a0f-8285-613d0b488086" providerId="ADAL" clId="{31CEE255-CFAC-4291-B57A-B289A4DC0D28}" dt="2023-01-24T10:45:02.155" v="124" actId="478"/>
          <ac:graphicFrameMkLst>
            <pc:docMk/>
            <pc:sldMk cId="16080381" sldId="883"/>
            <ac:graphicFrameMk id="4" creationId="{A28571E0-7D26-45BD-8A74-2983975FB1CD}"/>
          </ac:graphicFrameMkLst>
        </pc:graphicFrameChg>
        <pc:graphicFrameChg chg="add mod">
          <ac:chgData name="Kate Lancaster" userId="36a3dea0-8e9a-4a0f-8285-613d0b488086" providerId="ADAL" clId="{31CEE255-CFAC-4291-B57A-B289A4DC0D28}" dt="2023-01-31T10:09:13.827" v="1364" actId="1076"/>
          <ac:graphicFrameMkLst>
            <pc:docMk/>
            <pc:sldMk cId="16080381" sldId="883"/>
            <ac:graphicFrameMk id="4" creationId="{C9E877B5-A783-4071-89D5-B1793D0D4040}"/>
          </ac:graphicFrameMkLst>
        </pc:graphicFrameChg>
        <pc:graphicFrameChg chg="add mod">
          <ac:chgData name="Kate Lancaster" userId="36a3dea0-8e9a-4a0f-8285-613d0b488086" providerId="ADAL" clId="{31CEE255-CFAC-4291-B57A-B289A4DC0D28}" dt="2023-01-31T10:09:15.217" v="1365"/>
          <ac:graphicFrameMkLst>
            <pc:docMk/>
            <pc:sldMk cId="16080381" sldId="883"/>
            <ac:graphicFrameMk id="5" creationId="{EB6BC67F-B921-4492-ABF1-892098966F53}"/>
          </ac:graphicFrameMkLst>
        </pc:graphicFrameChg>
        <pc:graphicFrameChg chg="add del mod">
          <ac:chgData name="Kate Lancaster" userId="36a3dea0-8e9a-4a0f-8285-613d0b488086" providerId="ADAL" clId="{31CEE255-CFAC-4291-B57A-B289A4DC0D28}" dt="2023-01-30T09:16:26.380" v="1051" actId="478"/>
          <ac:graphicFrameMkLst>
            <pc:docMk/>
            <pc:sldMk cId="16080381" sldId="883"/>
            <ac:graphicFrameMk id="6" creationId="{D75AF3B6-817D-4CC7-A888-F412AD3862A6}"/>
          </ac:graphicFrameMkLst>
        </pc:graphicFrameChg>
        <pc:graphicFrameChg chg="add mod">
          <ac:chgData name="Kate Lancaster" userId="36a3dea0-8e9a-4a0f-8285-613d0b488086" providerId="ADAL" clId="{31CEE255-CFAC-4291-B57A-B289A4DC0D28}" dt="2023-01-31T10:10:04.518" v="1366"/>
          <ac:graphicFrameMkLst>
            <pc:docMk/>
            <pc:sldMk cId="16080381" sldId="883"/>
            <ac:graphicFrameMk id="7" creationId="{B18B9145-3749-436A-A0A0-82BBB7307092}"/>
          </ac:graphicFrameMkLst>
        </pc:graphicFrameChg>
        <pc:graphicFrameChg chg="add del mod">
          <ac:chgData name="Kate Lancaster" userId="36a3dea0-8e9a-4a0f-8285-613d0b488086" providerId="ADAL" clId="{31CEE255-CFAC-4291-B57A-B289A4DC0D28}" dt="2023-01-31T10:08:34.194" v="1362" actId="478"/>
          <ac:graphicFrameMkLst>
            <pc:docMk/>
            <pc:sldMk cId="16080381" sldId="883"/>
            <ac:graphicFrameMk id="8" creationId="{C31453AC-90C4-4491-88DE-C02C122B91D7}"/>
          </ac:graphicFrameMkLst>
        </pc:graphicFrameChg>
      </pc:sldChg>
      <pc:sldChg chg="del">
        <pc:chgData name="Kate Lancaster" userId="36a3dea0-8e9a-4a0f-8285-613d0b488086" providerId="ADAL" clId="{31CEE255-CFAC-4291-B57A-B289A4DC0D28}" dt="2023-01-30T09:50:08.196" v="1061" actId="2696"/>
        <pc:sldMkLst>
          <pc:docMk/>
          <pc:sldMk cId="416191731" sldId="885"/>
        </pc:sldMkLst>
      </pc:sldChg>
      <pc:sldChg chg="del">
        <pc:chgData name="Kate Lancaster" userId="36a3dea0-8e9a-4a0f-8285-613d0b488086" providerId="ADAL" clId="{31CEE255-CFAC-4291-B57A-B289A4DC0D28}" dt="2023-01-24T10:42:34.353" v="47" actId="2696"/>
        <pc:sldMkLst>
          <pc:docMk/>
          <pc:sldMk cId="1160652962" sldId="972"/>
        </pc:sldMkLst>
      </pc:sldChg>
      <pc:sldChg chg="modSp del mod">
        <pc:chgData name="Kate Lancaster" userId="36a3dea0-8e9a-4a0f-8285-613d0b488086" providerId="ADAL" clId="{31CEE255-CFAC-4291-B57A-B289A4DC0D28}" dt="2023-01-30T14:55:42.712" v="1344" actId="2696"/>
        <pc:sldMkLst>
          <pc:docMk/>
          <pc:sldMk cId="1440704070" sldId="1542"/>
        </pc:sldMkLst>
        <pc:spChg chg="mod">
          <ac:chgData name="Kate Lancaster" userId="36a3dea0-8e9a-4a0f-8285-613d0b488086" providerId="ADAL" clId="{31CEE255-CFAC-4291-B57A-B289A4DC0D28}" dt="2023-01-30T13:32:27.307" v="1342" actId="20577"/>
          <ac:spMkLst>
            <pc:docMk/>
            <pc:sldMk cId="1440704070" sldId="1542"/>
            <ac:spMk id="3" creationId="{F6455E3C-0B4E-FD48-BAAC-73087A795611}"/>
          </ac:spMkLst>
        </pc:spChg>
      </pc:sldChg>
      <pc:sldChg chg="modSp del mod">
        <pc:chgData name="Kate Lancaster" userId="36a3dea0-8e9a-4a0f-8285-613d0b488086" providerId="ADAL" clId="{31CEE255-CFAC-4291-B57A-B289A4DC0D28}" dt="2023-01-30T10:40:09.273" v="1232" actId="2696"/>
        <pc:sldMkLst>
          <pc:docMk/>
          <pc:sldMk cId="974907798" sldId="1773"/>
        </pc:sldMkLst>
        <pc:spChg chg="mod">
          <ac:chgData name="Kate Lancaster" userId="36a3dea0-8e9a-4a0f-8285-613d0b488086" providerId="ADAL" clId="{31CEE255-CFAC-4291-B57A-B289A4DC0D28}" dt="2023-01-24T10:40:44.009" v="24" actId="13926"/>
          <ac:spMkLst>
            <pc:docMk/>
            <pc:sldMk cId="974907798" sldId="1773"/>
            <ac:spMk id="2" creationId="{00000000-0000-0000-0000-000000000000}"/>
          </ac:spMkLst>
        </pc:spChg>
      </pc:sldChg>
      <pc:sldChg chg="del">
        <pc:chgData name="Kate Lancaster" userId="36a3dea0-8e9a-4a0f-8285-613d0b488086" providerId="ADAL" clId="{31CEE255-CFAC-4291-B57A-B289A4DC0D28}" dt="2023-01-24T13:19:49.082" v="213" actId="2696"/>
        <pc:sldMkLst>
          <pc:docMk/>
          <pc:sldMk cId="3703592994" sldId="1818"/>
        </pc:sldMkLst>
      </pc:sldChg>
      <pc:sldChg chg="modSp mod">
        <pc:chgData name="Kate Lancaster" userId="36a3dea0-8e9a-4a0f-8285-613d0b488086" providerId="ADAL" clId="{31CEE255-CFAC-4291-B57A-B289A4DC0D28}" dt="2023-01-30T11:47:59.038" v="1243" actId="13926"/>
        <pc:sldMkLst>
          <pc:docMk/>
          <pc:sldMk cId="3783164169" sldId="1826"/>
        </pc:sldMkLst>
        <pc:spChg chg="mod">
          <ac:chgData name="Kate Lancaster" userId="36a3dea0-8e9a-4a0f-8285-613d0b488086" providerId="ADAL" clId="{31CEE255-CFAC-4291-B57A-B289A4DC0D28}" dt="2023-01-30T11:47:59.038" v="1243" actId="13926"/>
          <ac:spMkLst>
            <pc:docMk/>
            <pc:sldMk cId="3783164169" sldId="1826"/>
            <ac:spMk id="2" creationId="{00000000-0000-0000-0000-000000000000}"/>
          </ac:spMkLst>
        </pc:spChg>
      </pc:sldChg>
      <pc:sldChg chg="modSp mod">
        <pc:chgData name="Kate Lancaster" userId="36a3dea0-8e9a-4a0f-8285-613d0b488086" providerId="ADAL" clId="{31CEE255-CFAC-4291-B57A-B289A4DC0D28}" dt="2023-01-30T09:41:22.911" v="1059" actId="403"/>
        <pc:sldMkLst>
          <pc:docMk/>
          <pc:sldMk cId="4043476305" sldId="1828"/>
        </pc:sldMkLst>
        <pc:spChg chg="mod">
          <ac:chgData name="Kate Lancaster" userId="36a3dea0-8e9a-4a0f-8285-613d0b488086" providerId="ADAL" clId="{31CEE255-CFAC-4291-B57A-B289A4DC0D28}" dt="2023-01-30T09:41:22.911" v="1059" actId="403"/>
          <ac:spMkLst>
            <pc:docMk/>
            <pc:sldMk cId="4043476305" sldId="1828"/>
            <ac:spMk id="3" creationId="{8305965E-4D48-4A02-84D8-0877867BBAD2}"/>
          </ac:spMkLst>
        </pc:spChg>
      </pc:sldChg>
      <pc:sldChg chg="del">
        <pc:chgData name="Kate Lancaster" userId="36a3dea0-8e9a-4a0f-8285-613d0b488086" providerId="ADAL" clId="{31CEE255-CFAC-4291-B57A-B289A4DC0D28}" dt="2023-01-24T10:42:25.868" v="45" actId="2696"/>
        <pc:sldMkLst>
          <pc:docMk/>
          <pc:sldMk cId="1704502122" sldId="1829"/>
        </pc:sldMkLst>
      </pc:sldChg>
      <pc:sldChg chg="del">
        <pc:chgData name="Kate Lancaster" userId="36a3dea0-8e9a-4a0f-8285-613d0b488086" providerId="ADAL" clId="{31CEE255-CFAC-4291-B57A-B289A4DC0D28}" dt="2023-01-24T10:42:21.222" v="44" actId="2696"/>
        <pc:sldMkLst>
          <pc:docMk/>
          <pc:sldMk cId="2136664375" sldId="1830"/>
        </pc:sldMkLst>
      </pc:sldChg>
      <pc:sldChg chg="del">
        <pc:chgData name="Kate Lancaster" userId="36a3dea0-8e9a-4a0f-8285-613d0b488086" providerId="ADAL" clId="{31CEE255-CFAC-4291-B57A-B289A4DC0D28}" dt="2023-01-24T10:48:46.606" v="192" actId="2696"/>
        <pc:sldMkLst>
          <pc:docMk/>
          <pc:sldMk cId="2860604564" sldId="1839"/>
        </pc:sldMkLst>
      </pc:sldChg>
      <pc:sldChg chg="del">
        <pc:chgData name="Kate Lancaster" userId="36a3dea0-8e9a-4a0f-8285-613d0b488086" providerId="ADAL" clId="{31CEE255-CFAC-4291-B57A-B289A4DC0D28}" dt="2023-01-24T10:48:49.969" v="193" actId="2696"/>
        <pc:sldMkLst>
          <pc:docMk/>
          <pc:sldMk cId="1976727094" sldId="1840"/>
        </pc:sldMkLst>
      </pc:sldChg>
      <pc:sldChg chg="modSp del mod">
        <pc:chgData name="Kate Lancaster" userId="36a3dea0-8e9a-4a0f-8285-613d0b488086" providerId="ADAL" clId="{31CEE255-CFAC-4291-B57A-B289A4DC0D28}" dt="2023-01-27T10:10:54.263" v="791" actId="2696"/>
        <pc:sldMkLst>
          <pc:docMk/>
          <pc:sldMk cId="2860258172" sldId="1848"/>
        </pc:sldMkLst>
        <pc:spChg chg="mod">
          <ac:chgData name="Kate Lancaster" userId="36a3dea0-8e9a-4a0f-8285-613d0b488086" providerId="ADAL" clId="{31CEE255-CFAC-4291-B57A-B289A4DC0D28}" dt="2023-01-24T15:27:32.865" v="222" actId="13926"/>
          <ac:spMkLst>
            <pc:docMk/>
            <pc:sldMk cId="2860258172" sldId="1848"/>
            <ac:spMk id="2" creationId="{00000000-0000-0000-0000-000000000000}"/>
          </ac:spMkLst>
        </pc:spChg>
      </pc:sldChg>
      <pc:sldChg chg="del">
        <pc:chgData name="Kate Lancaster" userId="36a3dea0-8e9a-4a0f-8285-613d0b488086" providerId="ADAL" clId="{31CEE255-CFAC-4291-B57A-B289A4DC0D28}" dt="2023-01-24T10:42:16.600" v="43" actId="2696"/>
        <pc:sldMkLst>
          <pc:docMk/>
          <pc:sldMk cId="1821774117" sldId="3662"/>
        </pc:sldMkLst>
      </pc:sldChg>
      <pc:sldChg chg="del">
        <pc:chgData name="Kate Lancaster" userId="36a3dea0-8e9a-4a0f-8285-613d0b488086" providerId="ADAL" clId="{31CEE255-CFAC-4291-B57A-B289A4DC0D28}" dt="2023-01-24T10:42:09.870" v="42" actId="2696"/>
        <pc:sldMkLst>
          <pc:docMk/>
          <pc:sldMk cId="2509351102" sldId="3672"/>
        </pc:sldMkLst>
      </pc:sldChg>
      <pc:sldChg chg="modSp mod">
        <pc:chgData name="Kate Lancaster" userId="36a3dea0-8e9a-4a0f-8285-613d0b488086" providerId="ADAL" clId="{31CEE255-CFAC-4291-B57A-B289A4DC0D28}" dt="2023-01-31T09:27:45.477" v="1357" actId="13926"/>
        <pc:sldMkLst>
          <pc:docMk/>
          <pc:sldMk cId="1092439735" sldId="3673"/>
        </pc:sldMkLst>
        <pc:spChg chg="mod">
          <ac:chgData name="Kate Lancaster" userId="36a3dea0-8e9a-4a0f-8285-613d0b488086" providerId="ADAL" clId="{31CEE255-CFAC-4291-B57A-B289A4DC0D28}" dt="2023-01-27T11:04:07.339" v="860" actId="20577"/>
          <ac:spMkLst>
            <pc:docMk/>
            <pc:sldMk cId="1092439735" sldId="3673"/>
            <ac:spMk id="2" creationId="{00000000-0000-0000-0000-000000000000}"/>
          </ac:spMkLst>
        </pc:spChg>
        <pc:graphicFrameChg chg="mod modGraphic">
          <ac:chgData name="Kate Lancaster" userId="36a3dea0-8e9a-4a0f-8285-613d0b488086" providerId="ADAL" clId="{31CEE255-CFAC-4291-B57A-B289A4DC0D28}" dt="2023-01-30T15:50:41.045" v="1353" actId="20577"/>
          <ac:graphicFrameMkLst>
            <pc:docMk/>
            <pc:sldMk cId="1092439735" sldId="3673"/>
            <ac:graphicFrameMk id="6" creationId="{16F7F5DB-E924-4268-9BD1-802678D181DC}"/>
          </ac:graphicFrameMkLst>
        </pc:graphicFrameChg>
        <pc:graphicFrameChg chg="modGraphic">
          <ac:chgData name="Kate Lancaster" userId="36a3dea0-8e9a-4a0f-8285-613d0b488086" providerId="ADAL" clId="{31CEE255-CFAC-4291-B57A-B289A4DC0D28}" dt="2023-01-31T09:27:45.477" v="1357" actId="13926"/>
          <ac:graphicFrameMkLst>
            <pc:docMk/>
            <pc:sldMk cId="1092439735" sldId="3673"/>
            <ac:graphicFrameMk id="7" creationId="{60C392C5-ABBB-4FCF-87A7-57CFD2E79FE9}"/>
          </ac:graphicFrameMkLst>
        </pc:graphicFrameChg>
      </pc:sldChg>
      <pc:sldChg chg="modSp del mod">
        <pc:chgData name="Kate Lancaster" userId="36a3dea0-8e9a-4a0f-8285-613d0b488086" providerId="ADAL" clId="{31CEE255-CFAC-4291-B57A-B289A4DC0D28}" dt="2023-01-30T09:13:10.192" v="1050" actId="2696"/>
        <pc:sldMkLst>
          <pc:docMk/>
          <pc:sldMk cId="2401211034" sldId="3674"/>
        </pc:sldMkLst>
        <pc:spChg chg="mod">
          <ac:chgData name="Kate Lancaster" userId="36a3dea0-8e9a-4a0f-8285-613d0b488086" providerId="ADAL" clId="{31CEE255-CFAC-4291-B57A-B289A4DC0D28}" dt="2023-01-27T14:37:00.845" v="1019" actId="13926"/>
          <ac:spMkLst>
            <pc:docMk/>
            <pc:sldMk cId="2401211034" sldId="3674"/>
            <ac:spMk id="2" creationId="{00000000-0000-0000-0000-000000000000}"/>
          </ac:spMkLst>
        </pc:spChg>
        <pc:graphicFrameChg chg="mod modGraphic">
          <ac:chgData name="Kate Lancaster" userId="36a3dea0-8e9a-4a0f-8285-613d0b488086" providerId="ADAL" clId="{31CEE255-CFAC-4291-B57A-B289A4DC0D28}" dt="2023-01-27T14:55:49.673" v="1032" actId="14100"/>
          <ac:graphicFrameMkLst>
            <pc:docMk/>
            <pc:sldMk cId="2401211034" sldId="3674"/>
            <ac:graphicFrameMk id="3" creationId="{B7FC0BBF-9ED9-4F27-BC89-B0490D1F28AE}"/>
          </ac:graphicFrameMkLst>
        </pc:graphicFrameChg>
        <pc:graphicFrameChg chg="mod modGraphic">
          <ac:chgData name="Kate Lancaster" userId="36a3dea0-8e9a-4a0f-8285-613d0b488086" providerId="ADAL" clId="{31CEE255-CFAC-4291-B57A-B289A4DC0D28}" dt="2023-01-27T14:57:22.342" v="1040" actId="1076"/>
          <ac:graphicFrameMkLst>
            <pc:docMk/>
            <pc:sldMk cId="2401211034" sldId="3674"/>
            <ac:graphicFrameMk id="5" creationId="{00000000-0000-0000-0000-000000000000}"/>
          </ac:graphicFrameMkLst>
        </pc:graphicFrameChg>
        <pc:graphicFrameChg chg="mod modGraphic">
          <ac:chgData name="Kate Lancaster" userId="36a3dea0-8e9a-4a0f-8285-613d0b488086" providerId="ADAL" clId="{31CEE255-CFAC-4291-B57A-B289A4DC0D28}" dt="2023-01-27T14:57:25.592" v="1041" actId="14100"/>
          <ac:graphicFrameMkLst>
            <pc:docMk/>
            <pc:sldMk cId="2401211034" sldId="3674"/>
            <ac:graphicFrameMk id="8" creationId="{00000000-0000-0000-0000-000000000000}"/>
          </ac:graphicFrameMkLst>
        </pc:graphicFrameChg>
        <pc:graphicFrameChg chg="mod modGraphic">
          <ac:chgData name="Kate Lancaster" userId="36a3dea0-8e9a-4a0f-8285-613d0b488086" providerId="ADAL" clId="{31CEE255-CFAC-4291-B57A-B289A4DC0D28}" dt="2023-01-27T14:57:14.318" v="1039" actId="14100"/>
          <ac:graphicFrameMkLst>
            <pc:docMk/>
            <pc:sldMk cId="2401211034" sldId="3674"/>
            <ac:graphicFrameMk id="10" creationId="{633F724F-9DB4-4212-AFB1-BFFC700EC4F5}"/>
          </ac:graphicFrameMkLst>
        </pc:graphicFrameChg>
        <pc:graphicFrameChg chg="mod modGraphic">
          <ac:chgData name="Kate Lancaster" userId="36a3dea0-8e9a-4a0f-8285-613d0b488086" providerId="ADAL" clId="{31CEE255-CFAC-4291-B57A-B289A4DC0D28}" dt="2023-01-27T14:55:47.126" v="1031" actId="14100"/>
          <ac:graphicFrameMkLst>
            <pc:docMk/>
            <pc:sldMk cId="2401211034" sldId="3674"/>
            <ac:graphicFrameMk id="13" creationId="{B8BF9BD6-7E5F-433D-B4F5-DE4688AAC096}"/>
          </ac:graphicFrameMkLst>
        </pc:graphicFrameChg>
        <pc:cxnChg chg="mod">
          <ac:chgData name="Kate Lancaster" userId="36a3dea0-8e9a-4a0f-8285-613d0b488086" providerId="ADAL" clId="{31CEE255-CFAC-4291-B57A-B289A4DC0D28}" dt="2023-01-27T14:55:33.558" v="1028" actId="1076"/>
          <ac:cxnSpMkLst>
            <pc:docMk/>
            <pc:sldMk cId="2401211034" sldId="3674"/>
            <ac:cxnSpMk id="11" creationId="{00000000-0000-0000-0000-000000000000}"/>
          </ac:cxnSpMkLst>
        </pc:cxnChg>
      </pc:sldChg>
      <pc:sldChg chg="modSp del mod">
        <pc:chgData name="Kate Lancaster" userId="36a3dea0-8e9a-4a0f-8285-613d0b488086" providerId="ADAL" clId="{31CEE255-CFAC-4291-B57A-B289A4DC0D28}" dt="2023-01-26T10:57:46.442" v="527" actId="2696"/>
        <pc:sldMkLst>
          <pc:docMk/>
          <pc:sldMk cId="2398315796" sldId="3690"/>
        </pc:sldMkLst>
        <pc:spChg chg="mod">
          <ac:chgData name="Kate Lancaster" userId="36a3dea0-8e9a-4a0f-8285-613d0b488086" providerId="ADAL" clId="{31CEE255-CFAC-4291-B57A-B289A4DC0D28}" dt="2023-01-24T10:41:19.021" v="41" actId="13926"/>
          <ac:spMkLst>
            <pc:docMk/>
            <pc:sldMk cId="2398315796" sldId="3690"/>
            <ac:spMk id="2" creationId="{00000000-0000-0000-0000-000000000000}"/>
          </ac:spMkLst>
        </pc:spChg>
        <pc:spChg chg="mod">
          <ac:chgData name="Kate Lancaster" userId="36a3dea0-8e9a-4a0f-8285-613d0b488086" providerId="ADAL" clId="{31CEE255-CFAC-4291-B57A-B289A4DC0D28}" dt="2023-01-24T10:41:15.206" v="40" actId="20577"/>
          <ac:spMkLst>
            <pc:docMk/>
            <pc:sldMk cId="2398315796" sldId="3690"/>
            <ac:spMk id="3" creationId="{00000000-0000-0000-0000-000000000000}"/>
          </ac:spMkLst>
        </pc:spChg>
      </pc:sldChg>
      <pc:sldChg chg="modSp add mod">
        <pc:chgData name="Kate Lancaster" userId="36a3dea0-8e9a-4a0f-8285-613d0b488086" providerId="ADAL" clId="{31CEE255-CFAC-4291-B57A-B289A4DC0D28}" dt="2023-01-31T09:27:30.370" v="1355" actId="13926"/>
        <pc:sldMkLst>
          <pc:docMk/>
          <pc:sldMk cId="1836448021" sldId="3691"/>
        </pc:sldMkLst>
        <pc:spChg chg="mod">
          <ac:chgData name="Kate Lancaster" userId="36a3dea0-8e9a-4a0f-8285-613d0b488086" providerId="ADAL" clId="{31CEE255-CFAC-4291-B57A-B289A4DC0D28}" dt="2023-01-25T16:24:25.227" v="350" actId="20577"/>
          <ac:spMkLst>
            <pc:docMk/>
            <pc:sldMk cId="1836448021" sldId="3691"/>
            <ac:spMk id="2" creationId="{00000000-0000-0000-0000-000000000000}"/>
          </ac:spMkLst>
        </pc:spChg>
        <pc:graphicFrameChg chg="mod modGraphic">
          <ac:chgData name="Kate Lancaster" userId="36a3dea0-8e9a-4a0f-8285-613d0b488086" providerId="ADAL" clId="{31CEE255-CFAC-4291-B57A-B289A4DC0D28}" dt="2023-01-27T11:22:04.432" v="890" actId="13926"/>
          <ac:graphicFrameMkLst>
            <pc:docMk/>
            <pc:sldMk cId="1836448021" sldId="3691"/>
            <ac:graphicFrameMk id="6" creationId="{16F7F5DB-E924-4268-9BD1-802678D181DC}"/>
          </ac:graphicFrameMkLst>
        </pc:graphicFrameChg>
        <pc:graphicFrameChg chg="mod modGraphic">
          <ac:chgData name="Kate Lancaster" userId="36a3dea0-8e9a-4a0f-8285-613d0b488086" providerId="ADAL" clId="{31CEE255-CFAC-4291-B57A-B289A4DC0D28}" dt="2023-01-31T09:27:30.370" v="1355" actId="13926"/>
          <ac:graphicFrameMkLst>
            <pc:docMk/>
            <pc:sldMk cId="1836448021" sldId="3691"/>
            <ac:graphicFrameMk id="7" creationId="{60C392C5-ABBB-4FCF-87A7-57CFD2E79FE9}"/>
          </ac:graphicFrameMkLst>
        </pc:graphicFrameChg>
      </pc:sldChg>
      <pc:sldChg chg="modSp add mod">
        <pc:chgData name="Kate Lancaster" userId="36a3dea0-8e9a-4a0f-8285-613d0b488086" providerId="ADAL" clId="{31CEE255-CFAC-4291-B57A-B289A4DC0D28}" dt="2023-01-31T09:27:40.766" v="1356" actId="13926"/>
        <pc:sldMkLst>
          <pc:docMk/>
          <pc:sldMk cId="2494295371" sldId="3692"/>
        </pc:sldMkLst>
        <pc:spChg chg="mod">
          <ac:chgData name="Kate Lancaster" userId="36a3dea0-8e9a-4a0f-8285-613d0b488086" providerId="ADAL" clId="{31CEE255-CFAC-4291-B57A-B289A4DC0D28}" dt="2023-01-25T16:24:16.783" v="347" actId="20577"/>
          <ac:spMkLst>
            <pc:docMk/>
            <pc:sldMk cId="2494295371" sldId="3692"/>
            <ac:spMk id="2" creationId="{00000000-0000-0000-0000-000000000000}"/>
          </ac:spMkLst>
        </pc:spChg>
        <pc:graphicFrameChg chg="mod modGraphic">
          <ac:chgData name="Kate Lancaster" userId="36a3dea0-8e9a-4a0f-8285-613d0b488086" providerId="ADAL" clId="{31CEE255-CFAC-4291-B57A-B289A4DC0D28}" dt="2023-01-30T15:09:58.615" v="1346" actId="20577"/>
          <ac:graphicFrameMkLst>
            <pc:docMk/>
            <pc:sldMk cId="2494295371" sldId="3692"/>
            <ac:graphicFrameMk id="6" creationId="{16F7F5DB-E924-4268-9BD1-802678D181DC}"/>
          </ac:graphicFrameMkLst>
        </pc:graphicFrameChg>
        <pc:graphicFrameChg chg="mod modGraphic">
          <ac:chgData name="Kate Lancaster" userId="36a3dea0-8e9a-4a0f-8285-613d0b488086" providerId="ADAL" clId="{31CEE255-CFAC-4291-B57A-B289A4DC0D28}" dt="2023-01-31T09:27:40.766" v="1356" actId="13926"/>
          <ac:graphicFrameMkLst>
            <pc:docMk/>
            <pc:sldMk cId="2494295371" sldId="3692"/>
            <ac:graphicFrameMk id="7" creationId="{60C392C5-ABBB-4FCF-87A7-57CFD2E79FE9}"/>
          </ac:graphicFrameMkLst>
        </pc:graphicFrameChg>
      </pc:sldChg>
      <pc:sldChg chg="modSp mod ord">
        <pc:chgData name="Kate Lancaster" userId="36a3dea0-8e9a-4a0f-8285-613d0b488086" providerId="ADAL" clId="{31CEE255-CFAC-4291-B57A-B289A4DC0D28}" dt="2023-01-27T13:59:10.302" v="958"/>
        <pc:sldMkLst>
          <pc:docMk/>
          <pc:sldMk cId="268802505" sldId="3693"/>
        </pc:sldMkLst>
        <pc:spChg chg="mod">
          <ac:chgData name="Kate Lancaster" userId="36a3dea0-8e9a-4a0f-8285-613d0b488086" providerId="ADAL" clId="{31CEE255-CFAC-4291-B57A-B289A4DC0D28}" dt="2023-01-26T16:20:10.777" v="777" actId="13926"/>
          <ac:spMkLst>
            <pc:docMk/>
            <pc:sldMk cId="268802505" sldId="3693"/>
            <ac:spMk id="2" creationId="{00000000-0000-0000-0000-000000000000}"/>
          </ac:spMkLst>
        </pc:spChg>
      </pc:sldChg>
      <pc:sldChg chg="modSp del mod">
        <pc:chgData name="Kate Lancaster" userId="36a3dea0-8e9a-4a0f-8285-613d0b488086" providerId="ADAL" clId="{31CEE255-CFAC-4291-B57A-B289A4DC0D28}" dt="2023-01-26T16:22:33.888" v="778" actId="2696"/>
        <pc:sldMkLst>
          <pc:docMk/>
          <pc:sldMk cId="807851416" sldId="3694"/>
        </pc:sldMkLst>
        <pc:spChg chg="mod">
          <ac:chgData name="Kate Lancaster" userId="36a3dea0-8e9a-4a0f-8285-613d0b488086" providerId="ADAL" clId="{31CEE255-CFAC-4291-B57A-B289A4DC0D28}" dt="2023-01-24T10:49:26.745" v="209" actId="13926"/>
          <ac:spMkLst>
            <pc:docMk/>
            <pc:sldMk cId="807851416" sldId="3694"/>
            <ac:spMk id="2" creationId="{00000000-0000-0000-0000-000000000000}"/>
          </ac:spMkLst>
        </pc:spChg>
      </pc:sldChg>
      <pc:sldChg chg="delCm">
        <pc:chgData name="Kate Lancaster" userId="36a3dea0-8e9a-4a0f-8285-613d0b488086" providerId="ADAL" clId="{31CEE255-CFAC-4291-B57A-B289A4DC0D28}" dt="2023-01-27T13:48:28.266" v="922" actId="1592"/>
        <pc:sldMkLst>
          <pc:docMk/>
          <pc:sldMk cId="436337371" sldId="3770"/>
        </pc:sldMkLst>
      </pc:sldChg>
      <pc:sldChg chg="addSp delSp modSp mod">
        <pc:chgData name="Kate Lancaster" userId="36a3dea0-8e9a-4a0f-8285-613d0b488086" providerId="ADAL" clId="{31CEE255-CFAC-4291-B57A-B289A4DC0D28}" dt="2023-01-30T12:06:10.984" v="1246" actId="478"/>
        <pc:sldMkLst>
          <pc:docMk/>
          <pc:sldMk cId="3442323578" sldId="3779"/>
        </pc:sldMkLst>
        <pc:graphicFrameChg chg="add del modGraphic">
          <ac:chgData name="Kate Lancaster" userId="36a3dea0-8e9a-4a0f-8285-613d0b488086" providerId="ADAL" clId="{31CEE255-CFAC-4291-B57A-B289A4DC0D28}" dt="2023-01-30T12:06:10.984" v="1246" actId="478"/>
          <ac:graphicFrameMkLst>
            <pc:docMk/>
            <pc:sldMk cId="3442323578" sldId="3779"/>
            <ac:graphicFrameMk id="5" creationId="{8D420023-5507-48D9-A9AE-13BE1B1C8A03}"/>
          </ac:graphicFrameMkLst>
        </pc:graphicFrameChg>
      </pc:sldChg>
      <pc:sldChg chg="addSp delSp modSp mod">
        <pc:chgData name="Kate Lancaster" userId="36a3dea0-8e9a-4a0f-8285-613d0b488086" providerId="ADAL" clId="{31CEE255-CFAC-4291-B57A-B289A4DC0D28}" dt="2023-01-27T14:28:11.953" v="967" actId="1076"/>
        <pc:sldMkLst>
          <pc:docMk/>
          <pc:sldMk cId="2930291650" sldId="3780"/>
        </pc:sldMkLst>
        <pc:spChg chg="mod">
          <ac:chgData name="Kate Lancaster" userId="36a3dea0-8e9a-4a0f-8285-613d0b488086" providerId="ADAL" clId="{31CEE255-CFAC-4291-B57A-B289A4DC0D28}" dt="2023-01-27T14:27:46.287" v="965" actId="13926"/>
          <ac:spMkLst>
            <pc:docMk/>
            <pc:sldMk cId="2930291650" sldId="3780"/>
            <ac:spMk id="2" creationId="{E43143FB-6480-44CD-B167-066756F778DE}"/>
          </ac:spMkLst>
        </pc:spChg>
        <pc:spChg chg="add del mod">
          <ac:chgData name="Kate Lancaster" userId="36a3dea0-8e9a-4a0f-8285-613d0b488086" providerId="ADAL" clId="{31CEE255-CFAC-4291-B57A-B289A4DC0D28}" dt="2023-01-27T14:28:08.505" v="966"/>
          <ac:spMkLst>
            <pc:docMk/>
            <pc:sldMk cId="2930291650" sldId="3780"/>
            <ac:spMk id="4" creationId="{7CCCB85C-A498-4127-9AAC-6BD6CD2B4154}"/>
          </ac:spMkLst>
        </pc:spChg>
        <pc:graphicFrameChg chg="add mod">
          <ac:chgData name="Kate Lancaster" userId="36a3dea0-8e9a-4a0f-8285-613d0b488086" providerId="ADAL" clId="{31CEE255-CFAC-4291-B57A-B289A4DC0D28}" dt="2023-01-27T14:28:11.953" v="967" actId="1076"/>
          <ac:graphicFrameMkLst>
            <pc:docMk/>
            <pc:sldMk cId="2930291650" sldId="3780"/>
            <ac:graphicFrameMk id="5" creationId="{65D0489C-B6F4-457E-AF2B-6EBB0AE2B6B8}"/>
          </ac:graphicFrameMkLst>
        </pc:graphicFrameChg>
        <pc:graphicFrameChg chg="del">
          <ac:chgData name="Kate Lancaster" userId="36a3dea0-8e9a-4a0f-8285-613d0b488086" providerId="ADAL" clId="{31CEE255-CFAC-4291-B57A-B289A4DC0D28}" dt="2023-01-24T15:26:21.225" v="214" actId="478"/>
          <ac:graphicFrameMkLst>
            <pc:docMk/>
            <pc:sldMk cId="2930291650" sldId="3780"/>
            <ac:graphicFrameMk id="6" creationId="{D5D19BD1-AD96-4597-B5AE-27E73DA301A7}"/>
          </ac:graphicFrameMkLst>
        </pc:graphicFrameChg>
      </pc:sldChg>
      <pc:sldChg chg="modSp mod">
        <pc:chgData name="Kate Lancaster" userId="36a3dea0-8e9a-4a0f-8285-613d0b488086" providerId="ADAL" clId="{31CEE255-CFAC-4291-B57A-B289A4DC0D28}" dt="2023-01-26T16:27:19.349" v="784" actId="13926"/>
        <pc:sldMkLst>
          <pc:docMk/>
          <pc:sldMk cId="2135209838" sldId="3788"/>
        </pc:sldMkLst>
        <pc:spChg chg="mod">
          <ac:chgData name="Kate Lancaster" userId="36a3dea0-8e9a-4a0f-8285-613d0b488086" providerId="ADAL" clId="{31CEE255-CFAC-4291-B57A-B289A4DC0D28}" dt="2023-01-26T16:27:19.349" v="784" actId="13926"/>
          <ac:spMkLst>
            <pc:docMk/>
            <pc:sldMk cId="2135209838" sldId="3788"/>
            <ac:spMk id="2" creationId="{00000000-0000-0000-0000-000000000000}"/>
          </ac:spMkLst>
        </pc:spChg>
      </pc:sldChg>
      <pc:sldChg chg="addSp delSp modSp add del mod ord">
        <pc:chgData name="Kate Lancaster" userId="36a3dea0-8e9a-4a0f-8285-613d0b488086" providerId="ADAL" clId="{31CEE255-CFAC-4291-B57A-B289A4DC0D28}" dt="2023-01-30T12:25:44.263" v="1320" actId="2696"/>
        <pc:sldMkLst>
          <pc:docMk/>
          <pc:sldMk cId="2893322982" sldId="3789"/>
        </pc:sldMkLst>
        <pc:spChg chg="mod">
          <ac:chgData name="Kate Lancaster" userId="36a3dea0-8e9a-4a0f-8285-613d0b488086" providerId="ADAL" clId="{31CEE255-CFAC-4291-B57A-B289A4DC0D28}" dt="2023-01-27T14:27:37.748" v="964" actId="13926"/>
          <ac:spMkLst>
            <pc:docMk/>
            <pc:sldMk cId="2893322982" sldId="3789"/>
            <ac:spMk id="2" creationId="{00000000-0000-0000-0000-000000000000}"/>
          </ac:spMkLst>
        </pc:spChg>
        <pc:spChg chg="add del">
          <ac:chgData name="Kate Lancaster" userId="36a3dea0-8e9a-4a0f-8285-613d0b488086" providerId="ADAL" clId="{31CEE255-CFAC-4291-B57A-B289A4DC0D28}" dt="2023-01-27T14:02:12.934" v="963" actId="22"/>
          <ac:spMkLst>
            <pc:docMk/>
            <pc:sldMk cId="2893322982" sldId="3789"/>
            <ac:spMk id="4" creationId="{6E8F8726-366C-4A6C-BE6D-350F81EAF9B7}"/>
          </ac:spMkLst>
        </pc:spChg>
      </pc:sldChg>
      <pc:sldChg chg="addSp delSp modSp add mod">
        <pc:chgData name="Kate Lancaster" userId="36a3dea0-8e9a-4a0f-8285-613d0b488086" providerId="ADAL" clId="{31CEE255-CFAC-4291-B57A-B289A4DC0D28}" dt="2023-01-30T10:18:14.613" v="1218" actId="14734"/>
        <pc:sldMkLst>
          <pc:docMk/>
          <pc:sldMk cId="711046956" sldId="3792"/>
        </pc:sldMkLst>
        <pc:spChg chg="mod">
          <ac:chgData name="Kate Lancaster" userId="36a3dea0-8e9a-4a0f-8285-613d0b488086" providerId="ADAL" clId="{31CEE255-CFAC-4291-B57A-B289A4DC0D28}" dt="2023-01-27T14:32:26.324" v="1016" actId="13926"/>
          <ac:spMkLst>
            <pc:docMk/>
            <pc:sldMk cId="711046956" sldId="3792"/>
            <ac:spMk id="2" creationId="{00000000-0000-0000-0000-000000000000}"/>
          </ac:spMkLst>
        </pc:spChg>
        <pc:graphicFrameChg chg="mod modGraphic">
          <ac:chgData name="Kate Lancaster" userId="36a3dea0-8e9a-4a0f-8285-613d0b488086" providerId="ADAL" clId="{31CEE255-CFAC-4291-B57A-B289A4DC0D28}" dt="2023-01-30T10:14:09.917" v="1099" actId="1076"/>
          <ac:graphicFrameMkLst>
            <pc:docMk/>
            <pc:sldMk cId="711046956" sldId="3792"/>
            <ac:graphicFrameMk id="3" creationId="{B7FC0BBF-9ED9-4F27-BC89-B0490D1F28AE}"/>
          </ac:graphicFrameMkLst>
        </pc:graphicFrameChg>
        <pc:graphicFrameChg chg="add del mod">
          <ac:chgData name="Kate Lancaster" userId="36a3dea0-8e9a-4a0f-8285-613d0b488086" providerId="ADAL" clId="{31CEE255-CFAC-4291-B57A-B289A4DC0D28}" dt="2023-01-26T16:17:36.358" v="758" actId="478"/>
          <ac:graphicFrameMkLst>
            <pc:docMk/>
            <pc:sldMk cId="711046956" sldId="3792"/>
            <ac:graphicFrameMk id="4" creationId="{BE60F60A-A916-4B1A-A08D-28E224D509AB}"/>
          </ac:graphicFrameMkLst>
        </pc:graphicFrameChg>
        <pc:graphicFrameChg chg="mod modGraphic">
          <ac:chgData name="Kate Lancaster" userId="36a3dea0-8e9a-4a0f-8285-613d0b488086" providerId="ADAL" clId="{31CEE255-CFAC-4291-B57A-B289A4DC0D28}" dt="2023-01-30T10:14:00.582" v="1096" actId="1076"/>
          <ac:graphicFrameMkLst>
            <pc:docMk/>
            <pc:sldMk cId="711046956" sldId="3792"/>
            <ac:graphicFrameMk id="5" creationId="{00000000-0000-0000-0000-000000000000}"/>
          </ac:graphicFrameMkLst>
        </pc:graphicFrameChg>
        <pc:graphicFrameChg chg="mod modGraphic">
          <ac:chgData name="Kate Lancaster" userId="36a3dea0-8e9a-4a0f-8285-613d0b488086" providerId="ADAL" clId="{31CEE255-CFAC-4291-B57A-B289A4DC0D28}" dt="2023-01-30T10:17:47.234" v="1217" actId="1076"/>
          <ac:graphicFrameMkLst>
            <pc:docMk/>
            <pc:sldMk cId="711046956" sldId="3792"/>
            <ac:graphicFrameMk id="8" creationId="{00000000-0000-0000-0000-000000000000}"/>
          </ac:graphicFrameMkLst>
        </pc:graphicFrameChg>
        <pc:graphicFrameChg chg="mod modGraphic">
          <ac:chgData name="Kate Lancaster" userId="36a3dea0-8e9a-4a0f-8285-613d0b488086" providerId="ADAL" clId="{31CEE255-CFAC-4291-B57A-B289A4DC0D28}" dt="2023-01-26T16:06:58.526" v="675" actId="20577"/>
          <ac:graphicFrameMkLst>
            <pc:docMk/>
            <pc:sldMk cId="711046956" sldId="3792"/>
            <ac:graphicFrameMk id="10" creationId="{633F724F-9DB4-4212-AFB1-BFFC700EC4F5}"/>
          </ac:graphicFrameMkLst>
        </pc:graphicFrameChg>
        <pc:graphicFrameChg chg="mod modGraphic">
          <ac:chgData name="Kate Lancaster" userId="36a3dea0-8e9a-4a0f-8285-613d0b488086" providerId="ADAL" clId="{31CEE255-CFAC-4291-B57A-B289A4DC0D28}" dt="2023-01-30T10:18:14.613" v="1218" actId="14734"/>
          <ac:graphicFrameMkLst>
            <pc:docMk/>
            <pc:sldMk cId="711046956" sldId="3792"/>
            <ac:graphicFrameMk id="13" creationId="{B8BF9BD6-7E5F-433D-B4F5-DE4688AAC096}"/>
          </ac:graphicFrameMkLst>
        </pc:graphicFrameChg>
      </pc:sldChg>
      <pc:sldChg chg="modSp add mod">
        <pc:chgData name="Kate Lancaster" userId="36a3dea0-8e9a-4a0f-8285-613d0b488086" providerId="ADAL" clId="{31CEE255-CFAC-4291-B57A-B289A4DC0D28}" dt="2023-01-30T10:56:53.057" v="1242" actId="1076"/>
        <pc:sldMkLst>
          <pc:docMk/>
          <pc:sldMk cId="3801809085" sldId="3793"/>
        </pc:sldMkLst>
        <pc:spChg chg="mod">
          <ac:chgData name="Kate Lancaster" userId="36a3dea0-8e9a-4a0f-8285-613d0b488086" providerId="ADAL" clId="{31CEE255-CFAC-4291-B57A-B289A4DC0D28}" dt="2023-01-27T14:32:06.665" v="1000" actId="13926"/>
          <ac:spMkLst>
            <pc:docMk/>
            <pc:sldMk cId="3801809085" sldId="3793"/>
            <ac:spMk id="2" creationId="{00000000-0000-0000-0000-000000000000}"/>
          </ac:spMkLst>
        </pc:spChg>
        <pc:graphicFrameChg chg="mod modGraphic">
          <ac:chgData name="Kate Lancaster" userId="36a3dea0-8e9a-4a0f-8285-613d0b488086" providerId="ADAL" clId="{31CEE255-CFAC-4291-B57A-B289A4DC0D28}" dt="2023-01-30T10:56:42.832" v="1239" actId="1076"/>
          <ac:graphicFrameMkLst>
            <pc:docMk/>
            <pc:sldMk cId="3801809085" sldId="3793"/>
            <ac:graphicFrameMk id="3" creationId="{B7FC0BBF-9ED9-4F27-BC89-B0490D1F28AE}"/>
          </ac:graphicFrameMkLst>
        </pc:graphicFrameChg>
        <pc:graphicFrameChg chg="mod modGraphic">
          <ac:chgData name="Kate Lancaster" userId="36a3dea0-8e9a-4a0f-8285-613d0b488086" providerId="ADAL" clId="{31CEE255-CFAC-4291-B57A-B289A4DC0D28}" dt="2023-01-30T10:56:53.057" v="1242" actId="1076"/>
          <ac:graphicFrameMkLst>
            <pc:docMk/>
            <pc:sldMk cId="3801809085" sldId="3793"/>
            <ac:graphicFrameMk id="5" creationId="{00000000-0000-0000-0000-000000000000}"/>
          </ac:graphicFrameMkLst>
        </pc:graphicFrameChg>
        <pc:graphicFrameChg chg="mod modGraphic">
          <ac:chgData name="Kate Lancaster" userId="36a3dea0-8e9a-4a0f-8285-613d0b488086" providerId="ADAL" clId="{31CEE255-CFAC-4291-B57A-B289A4DC0D28}" dt="2023-01-30T10:56:48.082" v="1241" actId="1076"/>
          <ac:graphicFrameMkLst>
            <pc:docMk/>
            <pc:sldMk cId="3801809085" sldId="3793"/>
            <ac:graphicFrameMk id="8" creationId="{00000000-0000-0000-0000-000000000000}"/>
          </ac:graphicFrameMkLst>
        </pc:graphicFrameChg>
        <pc:graphicFrameChg chg="mod modGraphic">
          <ac:chgData name="Kate Lancaster" userId="36a3dea0-8e9a-4a0f-8285-613d0b488086" providerId="ADAL" clId="{31CEE255-CFAC-4291-B57A-B289A4DC0D28}" dt="2023-01-26T16:10:33.093" v="733" actId="20577"/>
          <ac:graphicFrameMkLst>
            <pc:docMk/>
            <pc:sldMk cId="3801809085" sldId="3793"/>
            <ac:graphicFrameMk id="10" creationId="{633F724F-9DB4-4212-AFB1-BFFC700EC4F5}"/>
          </ac:graphicFrameMkLst>
        </pc:graphicFrameChg>
        <pc:graphicFrameChg chg="mod modGraphic">
          <ac:chgData name="Kate Lancaster" userId="36a3dea0-8e9a-4a0f-8285-613d0b488086" providerId="ADAL" clId="{31CEE255-CFAC-4291-B57A-B289A4DC0D28}" dt="2023-01-30T10:56:45.161" v="1240" actId="1076"/>
          <ac:graphicFrameMkLst>
            <pc:docMk/>
            <pc:sldMk cId="3801809085" sldId="3793"/>
            <ac:graphicFrameMk id="13" creationId="{B8BF9BD6-7E5F-433D-B4F5-DE4688AAC096}"/>
          </ac:graphicFrameMkLst>
        </pc:graphicFrameChg>
      </pc:sldChg>
      <pc:sldChg chg="del ord">
        <pc:chgData name="Kate Lancaster" userId="36a3dea0-8e9a-4a0f-8285-613d0b488086" providerId="ADAL" clId="{31CEE255-CFAC-4291-B57A-B289A4DC0D28}" dt="2023-01-27T13:55:11.698" v="952" actId="2696"/>
        <pc:sldMkLst>
          <pc:docMk/>
          <pc:sldMk cId="121215740" sldId="3797"/>
        </pc:sldMkLst>
      </pc:sldChg>
      <pc:sldChg chg="ord">
        <pc:chgData name="Kate Lancaster" userId="36a3dea0-8e9a-4a0f-8285-613d0b488086" providerId="ADAL" clId="{31CEE255-CFAC-4291-B57A-B289A4DC0D28}" dt="2023-01-31T10:04:30.060" v="1360"/>
        <pc:sldMkLst>
          <pc:docMk/>
          <pc:sldMk cId="2483725456" sldId="3798"/>
        </pc:sldMkLst>
      </pc:sldChg>
      <pc:sldChg chg="del">
        <pc:chgData name="Kate Lancaster" userId="36a3dea0-8e9a-4a0f-8285-613d0b488086" providerId="ADAL" clId="{31CEE255-CFAC-4291-B57A-B289A4DC0D28}" dt="2023-01-30T14:55:39.582" v="1343" actId="2696"/>
        <pc:sldMkLst>
          <pc:docMk/>
          <pc:sldMk cId="1327636957" sldId="2076137727"/>
        </pc:sldMkLst>
      </pc:sldChg>
      <pc:sldChg chg="del">
        <pc:chgData name="Kate Lancaster" userId="36a3dea0-8e9a-4a0f-8285-613d0b488086" providerId="ADAL" clId="{31CEE255-CFAC-4291-B57A-B289A4DC0D28}" dt="2023-01-30T12:26:26.557" v="1321" actId="2696"/>
        <pc:sldMkLst>
          <pc:docMk/>
          <pc:sldMk cId="3717842357" sldId="2076137740"/>
        </pc:sldMkLst>
      </pc:sldChg>
      <pc:sldChg chg="del">
        <pc:chgData name="Kate Lancaster" userId="36a3dea0-8e9a-4a0f-8285-613d0b488086" providerId="ADAL" clId="{31CEE255-CFAC-4291-B57A-B289A4DC0D28}" dt="2023-01-30T12:26:26.557" v="1321" actId="2696"/>
        <pc:sldMkLst>
          <pc:docMk/>
          <pc:sldMk cId="1498844387" sldId="2076137741"/>
        </pc:sldMkLst>
      </pc:sldChg>
      <pc:sldChg chg="del">
        <pc:chgData name="Kate Lancaster" userId="36a3dea0-8e9a-4a0f-8285-613d0b488086" providerId="ADAL" clId="{31CEE255-CFAC-4291-B57A-B289A4DC0D28}" dt="2023-01-30T12:26:26.557" v="1321" actId="2696"/>
        <pc:sldMkLst>
          <pc:docMk/>
          <pc:sldMk cId="356388582" sldId="2076137742"/>
        </pc:sldMkLst>
      </pc:sldChg>
      <pc:sldChg chg="del">
        <pc:chgData name="Kate Lancaster" userId="36a3dea0-8e9a-4a0f-8285-613d0b488086" providerId="ADAL" clId="{31CEE255-CFAC-4291-B57A-B289A4DC0D28}" dt="2023-01-30T12:26:26.557" v="1321" actId="2696"/>
        <pc:sldMkLst>
          <pc:docMk/>
          <pc:sldMk cId="1223324311" sldId="2076137743"/>
        </pc:sldMkLst>
      </pc:sldChg>
      <pc:sldChg chg="del">
        <pc:chgData name="Kate Lancaster" userId="36a3dea0-8e9a-4a0f-8285-613d0b488086" providerId="ADAL" clId="{31CEE255-CFAC-4291-B57A-B289A4DC0D28}" dt="2023-01-30T12:26:26.557" v="1321" actId="2696"/>
        <pc:sldMkLst>
          <pc:docMk/>
          <pc:sldMk cId="896301301" sldId="2076137744"/>
        </pc:sldMkLst>
      </pc:sldChg>
      <pc:sldChg chg="del">
        <pc:chgData name="Kate Lancaster" userId="36a3dea0-8e9a-4a0f-8285-613d0b488086" providerId="ADAL" clId="{31CEE255-CFAC-4291-B57A-B289A4DC0D28}" dt="2023-01-30T12:26:26.557" v="1321" actId="2696"/>
        <pc:sldMkLst>
          <pc:docMk/>
          <pc:sldMk cId="1936196148" sldId="2076137745"/>
        </pc:sldMkLst>
      </pc:sldChg>
      <pc:sldChg chg="del">
        <pc:chgData name="Kate Lancaster" userId="36a3dea0-8e9a-4a0f-8285-613d0b488086" providerId="ADAL" clId="{31CEE255-CFAC-4291-B57A-B289A4DC0D28}" dt="2023-01-30T12:26:26.557" v="1321" actId="2696"/>
        <pc:sldMkLst>
          <pc:docMk/>
          <pc:sldMk cId="3487232559" sldId="2076137746"/>
        </pc:sldMkLst>
      </pc:sldChg>
      <pc:sldChg chg="del">
        <pc:chgData name="Kate Lancaster" userId="36a3dea0-8e9a-4a0f-8285-613d0b488086" providerId="ADAL" clId="{31CEE255-CFAC-4291-B57A-B289A4DC0D28}" dt="2023-01-30T12:26:26.557" v="1321" actId="2696"/>
        <pc:sldMkLst>
          <pc:docMk/>
          <pc:sldMk cId="2828111857" sldId="2076137747"/>
        </pc:sldMkLst>
      </pc:sldChg>
    </pc:docChg>
  </pc:docChgLst>
  <pc:docChgLst>
    <pc:chgData name="Rachel Taggart" userId="4f8aad94-55b7-4ba6-8498-7cad127c11eb" providerId="ADAL" clId="{EF23D583-19B4-45B2-8D99-2A52BEBBE437}"/>
    <pc:docChg chg="undo custSel addSld delSld modSld">
      <pc:chgData name="Rachel Taggart" userId="4f8aad94-55b7-4ba6-8498-7cad127c11eb" providerId="ADAL" clId="{EF23D583-19B4-45B2-8D99-2A52BEBBE437}" dt="2023-01-30T16:53:41.236" v="30" actId="47"/>
      <pc:docMkLst>
        <pc:docMk/>
      </pc:docMkLst>
      <pc:sldChg chg="add del">
        <pc:chgData name="Rachel Taggart" userId="4f8aad94-55b7-4ba6-8498-7cad127c11eb" providerId="ADAL" clId="{EF23D583-19B4-45B2-8D99-2A52BEBBE437}" dt="2023-01-30T14:57:50.204" v="11" actId="47"/>
        <pc:sldMkLst>
          <pc:docMk/>
          <pc:sldMk cId="1256425805" sldId="296"/>
        </pc:sldMkLst>
      </pc:sldChg>
      <pc:sldChg chg="modSp del">
        <pc:chgData name="Rachel Taggart" userId="4f8aad94-55b7-4ba6-8498-7cad127c11eb" providerId="ADAL" clId="{EF23D583-19B4-45B2-8D99-2A52BEBBE437}" dt="2023-01-30T16:53:41.236" v="30" actId="47"/>
        <pc:sldMkLst>
          <pc:docMk/>
          <pc:sldMk cId="4252492987" sldId="309"/>
        </pc:sldMkLst>
        <pc:graphicFrameChg chg="mod">
          <ac:chgData name="Rachel Taggart" userId="4f8aad94-55b7-4ba6-8498-7cad127c11eb" providerId="ADAL" clId="{EF23D583-19B4-45B2-8D99-2A52BEBBE437}" dt="2023-01-30T13:52:54.616" v="0"/>
          <ac:graphicFrameMkLst>
            <pc:docMk/>
            <pc:sldMk cId="4252492987" sldId="309"/>
            <ac:graphicFrameMk id="4" creationId="{BAE7577F-91AD-4263-B71D-A2778302530E}"/>
          </ac:graphicFrameMkLst>
        </pc:graphicFrameChg>
      </pc:sldChg>
      <pc:sldChg chg="modSp mod">
        <pc:chgData name="Rachel Taggart" userId="4f8aad94-55b7-4ba6-8498-7cad127c11eb" providerId="ADAL" clId="{EF23D583-19B4-45B2-8D99-2A52BEBBE437}" dt="2023-01-30T16:16:18.234" v="28"/>
        <pc:sldMkLst>
          <pc:docMk/>
          <pc:sldMk cId="16080381" sldId="883"/>
        </pc:sldMkLst>
        <pc:graphicFrameChg chg="mod">
          <ac:chgData name="Rachel Taggart" userId="4f8aad94-55b7-4ba6-8498-7cad127c11eb" providerId="ADAL" clId="{EF23D583-19B4-45B2-8D99-2A52BEBBE437}" dt="2023-01-30T14:46:38.488" v="4"/>
          <ac:graphicFrameMkLst>
            <pc:docMk/>
            <pc:sldMk cId="16080381" sldId="883"/>
            <ac:graphicFrameMk id="5" creationId="{EB6BC67F-B921-4492-ABF1-892098966F53}"/>
          </ac:graphicFrameMkLst>
        </pc:graphicFrameChg>
        <pc:graphicFrameChg chg="mod">
          <ac:chgData name="Rachel Taggart" userId="4f8aad94-55b7-4ba6-8498-7cad127c11eb" providerId="ADAL" clId="{EF23D583-19B4-45B2-8D99-2A52BEBBE437}" dt="2023-01-30T14:48:54.803" v="5"/>
          <ac:graphicFrameMkLst>
            <pc:docMk/>
            <pc:sldMk cId="16080381" sldId="883"/>
            <ac:graphicFrameMk id="7" creationId="{B18B9145-3749-436A-A0A0-82BBB7307092}"/>
          </ac:graphicFrameMkLst>
        </pc:graphicFrameChg>
        <pc:graphicFrameChg chg="mod">
          <ac:chgData name="Rachel Taggart" userId="4f8aad94-55b7-4ba6-8498-7cad127c11eb" providerId="ADAL" clId="{EF23D583-19B4-45B2-8D99-2A52BEBBE437}" dt="2023-01-30T16:16:18.234" v="28"/>
          <ac:graphicFrameMkLst>
            <pc:docMk/>
            <pc:sldMk cId="16080381" sldId="883"/>
            <ac:graphicFrameMk id="8" creationId="{C31453AC-90C4-4491-88DE-C02C122B91D7}"/>
          </ac:graphicFrameMkLst>
        </pc:graphicFrameChg>
      </pc:sldChg>
      <pc:sldChg chg="modSp mod">
        <pc:chgData name="Rachel Taggart" userId="4f8aad94-55b7-4ba6-8498-7cad127c11eb" providerId="ADAL" clId="{EF23D583-19B4-45B2-8D99-2A52BEBBE437}" dt="2023-01-30T14:59:40.391" v="18" actId="20577"/>
        <pc:sldMkLst>
          <pc:docMk/>
          <pc:sldMk cId="2342963081" sldId="3580"/>
        </pc:sldMkLst>
        <pc:spChg chg="mod">
          <ac:chgData name="Rachel Taggart" userId="4f8aad94-55b7-4ba6-8498-7cad127c11eb" providerId="ADAL" clId="{EF23D583-19B4-45B2-8D99-2A52BEBBE437}" dt="2023-01-30T14:59:40.391" v="18" actId="20577"/>
          <ac:spMkLst>
            <pc:docMk/>
            <pc:sldMk cId="2342963081" sldId="3580"/>
            <ac:spMk id="3" creationId="{761E561D-CE76-4E28-B44C-5D7A0AD322EC}"/>
          </ac:spMkLst>
        </pc:spChg>
      </pc:sldChg>
      <pc:sldChg chg="modSp">
        <pc:chgData name="Rachel Taggart" userId="4f8aad94-55b7-4ba6-8498-7cad127c11eb" providerId="ADAL" clId="{EF23D583-19B4-45B2-8D99-2A52BEBBE437}" dt="2023-01-30T14:01:07.117" v="1"/>
        <pc:sldMkLst>
          <pc:docMk/>
          <pc:sldMk cId="3442323578" sldId="3779"/>
        </pc:sldMkLst>
        <pc:graphicFrameChg chg="mod">
          <ac:chgData name="Rachel Taggart" userId="4f8aad94-55b7-4ba6-8498-7cad127c11eb" providerId="ADAL" clId="{EF23D583-19B4-45B2-8D99-2A52BEBBE437}" dt="2023-01-30T14:01:07.117" v="1"/>
          <ac:graphicFrameMkLst>
            <pc:docMk/>
            <pc:sldMk cId="3442323578" sldId="3779"/>
            <ac:graphicFrameMk id="22" creationId="{0D95B650-9C77-4992-88A8-0166A20855CB}"/>
          </ac:graphicFrameMkLst>
        </pc:graphicFrameChg>
      </pc:sldChg>
      <pc:sldChg chg="modSp">
        <pc:chgData name="Rachel Taggart" userId="4f8aad94-55b7-4ba6-8498-7cad127c11eb" providerId="ADAL" clId="{EF23D583-19B4-45B2-8D99-2A52BEBBE437}" dt="2023-01-30T14:01:12.886" v="2"/>
        <pc:sldMkLst>
          <pc:docMk/>
          <pc:sldMk cId="2606053450" sldId="3783"/>
        </pc:sldMkLst>
        <pc:graphicFrameChg chg="mod">
          <ac:chgData name="Rachel Taggart" userId="4f8aad94-55b7-4ba6-8498-7cad127c11eb" providerId="ADAL" clId="{EF23D583-19B4-45B2-8D99-2A52BEBBE437}" dt="2023-01-30T14:01:12.886" v="2"/>
          <ac:graphicFrameMkLst>
            <pc:docMk/>
            <pc:sldMk cId="2606053450" sldId="3783"/>
            <ac:graphicFrameMk id="2" creationId="{7C48F556-7E88-4624-AA59-67C55C57CB91}"/>
          </ac:graphicFrameMkLst>
        </pc:graphicFrameChg>
      </pc:sldChg>
      <pc:sldChg chg="add del">
        <pc:chgData name="Rachel Taggart" userId="4f8aad94-55b7-4ba6-8498-7cad127c11eb" providerId="ADAL" clId="{EF23D583-19B4-45B2-8D99-2A52BEBBE437}" dt="2023-01-30T14:57:51.585" v="12" actId="47"/>
        <pc:sldMkLst>
          <pc:docMk/>
          <pc:sldMk cId="765007448" sldId="2076137730"/>
        </pc:sldMkLst>
      </pc:sldChg>
      <pc:sldChg chg="add del">
        <pc:chgData name="Rachel Taggart" userId="4f8aad94-55b7-4ba6-8498-7cad127c11eb" providerId="ADAL" clId="{EF23D583-19B4-45B2-8D99-2A52BEBBE437}" dt="2023-01-30T14:58:01.180" v="14" actId="47"/>
        <pc:sldMkLst>
          <pc:docMk/>
          <pc:sldMk cId="3136276147" sldId="2076137739"/>
        </pc:sldMkLst>
      </pc:sldChg>
      <pc:sldChg chg="modSp add mod">
        <pc:chgData name="Rachel Taggart" userId="4f8aad94-55b7-4ba6-8498-7cad127c11eb" providerId="ADAL" clId="{EF23D583-19B4-45B2-8D99-2A52BEBBE437}" dt="2023-01-30T15:00:19.268" v="27" actId="20577"/>
        <pc:sldMkLst>
          <pc:docMk/>
          <pc:sldMk cId="65182674" sldId="2076137742"/>
        </pc:sldMkLst>
        <pc:spChg chg="mod">
          <ac:chgData name="Rachel Taggart" userId="4f8aad94-55b7-4ba6-8498-7cad127c11eb" providerId="ADAL" clId="{EF23D583-19B4-45B2-8D99-2A52BEBBE437}" dt="2023-01-30T15:00:19.268" v="27" actId="20577"/>
          <ac:spMkLst>
            <pc:docMk/>
            <pc:sldMk cId="65182674" sldId="2076137742"/>
            <ac:spMk id="4" creationId="{00000000-0000-0000-0000-000000000000}"/>
          </ac:spMkLst>
        </pc:spChg>
      </pc:sldChg>
      <pc:sldChg chg="add">
        <pc:chgData name="Rachel Taggart" userId="4f8aad94-55b7-4ba6-8498-7cad127c11eb" providerId="ADAL" clId="{EF23D583-19B4-45B2-8D99-2A52BEBBE437}" dt="2023-01-30T16:53:32.979" v="29"/>
        <pc:sldMkLst>
          <pc:docMk/>
          <pc:sldMk cId="1885513479" sldId="2076137743"/>
        </pc:sldMkLst>
      </pc:sldChg>
      <pc:sldChg chg="add">
        <pc:chgData name="Rachel Taggart" userId="4f8aad94-55b7-4ba6-8498-7cad127c11eb" providerId="ADAL" clId="{EF23D583-19B4-45B2-8D99-2A52BEBBE437}" dt="2023-01-30T16:53:32.979" v="29"/>
        <pc:sldMkLst>
          <pc:docMk/>
          <pc:sldMk cId="3514926917" sldId="207613774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chmc-change-budget%20February%202023%20v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Committed to date per constituency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BP22_23!$R$1</c:f>
              <c:strCache>
                <c:ptCount val="1"/>
                <c:pt idx="0">
                  <c:v>Committed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BP22_23!$Q$2:$Q$5</c:f>
              <c:strCache>
                <c:ptCount val="4"/>
                <c:pt idx="0">
                  <c:v>Shipper</c:v>
                </c:pt>
                <c:pt idx="1">
                  <c:v>DN</c:v>
                </c:pt>
                <c:pt idx="2">
                  <c:v>IGT</c:v>
                </c:pt>
                <c:pt idx="3">
                  <c:v>NTS</c:v>
                </c:pt>
              </c:strCache>
            </c:strRef>
          </c:cat>
          <c:val>
            <c:numRef>
              <c:f>BP22_23!$R$2:$R$5</c:f>
              <c:numCache>
                <c:formatCode>"£"#,##0</c:formatCode>
                <c:ptCount val="4"/>
                <c:pt idx="0">
                  <c:v>1953739.5899999999</c:v>
                </c:pt>
                <c:pt idx="1">
                  <c:v>676570.41</c:v>
                </c:pt>
                <c:pt idx="2">
                  <c:v>13821</c:v>
                </c:pt>
                <c:pt idx="3">
                  <c:v>0</c:v>
                </c:pt>
              </c:numCache>
            </c:numRef>
          </c:val>
          <c:extLst>
            <c:ext xmlns:c16="http://schemas.microsoft.com/office/drawing/2014/chart" uri="{C3380CC4-5D6E-409C-BE32-E72D297353CC}">
              <c16:uniqueId val="{00000000-B7D0-4339-9811-CB6D94A2ED0E}"/>
            </c:ext>
          </c:extLst>
        </c:ser>
        <c:ser>
          <c:idx val="1"/>
          <c:order val="1"/>
          <c:tx>
            <c:strRef>
              <c:f>BP22_23!$T$1</c:f>
              <c:strCache>
                <c:ptCount val="1"/>
                <c:pt idx="0">
                  <c:v>Uncommitted</c:v>
                </c:pt>
              </c:strCache>
            </c:strRef>
          </c:tx>
          <c:spPr>
            <a:solidFill>
              <a:srgbClr val="9BC2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BP22_23!$Q$2:$Q$5</c:f>
              <c:strCache>
                <c:ptCount val="4"/>
                <c:pt idx="0">
                  <c:v>Shipper</c:v>
                </c:pt>
                <c:pt idx="1">
                  <c:v>DN</c:v>
                </c:pt>
                <c:pt idx="2">
                  <c:v>IGT</c:v>
                </c:pt>
                <c:pt idx="3">
                  <c:v>NTS</c:v>
                </c:pt>
              </c:strCache>
            </c:strRef>
          </c:cat>
          <c:val>
            <c:numRef>
              <c:f>BP22_23!$T$2:$T$5</c:f>
              <c:numCache>
                <c:formatCode>"£"#,##0</c:formatCode>
                <c:ptCount val="4"/>
                <c:pt idx="0">
                  <c:v>13421.910000000615</c:v>
                </c:pt>
                <c:pt idx="1">
                  <c:v>507997.08999999997</c:v>
                </c:pt>
                <c:pt idx="2">
                  <c:v>171347.50000000006</c:v>
                </c:pt>
                <c:pt idx="3">
                  <c:v>69102.5</c:v>
                </c:pt>
              </c:numCache>
            </c:numRef>
          </c:val>
          <c:extLst>
            <c:ext xmlns:c16="http://schemas.microsoft.com/office/drawing/2014/chart" uri="{C3380CC4-5D6E-409C-BE32-E72D297353CC}">
              <c16:uniqueId val="{00000001-B7D0-4339-9811-CB6D94A2ED0E}"/>
            </c:ext>
          </c:extLst>
        </c:ser>
        <c:dLbls>
          <c:showLegendKey val="0"/>
          <c:showVal val="0"/>
          <c:showCatName val="0"/>
          <c:showSerName val="0"/>
          <c:showPercent val="0"/>
          <c:showBubbleSize val="0"/>
        </c:dLbls>
        <c:gapWidth val="150"/>
        <c:overlap val="100"/>
        <c:axId val="175884679"/>
        <c:axId val="674047208"/>
      </c:barChart>
      <c:catAx>
        <c:axId val="175884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4047208"/>
        <c:crosses val="autoZero"/>
        <c:auto val="1"/>
        <c:lblAlgn val="ctr"/>
        <c:lblOffset val="100"/>
        <c:noMultiLvlLbl val="0"/>
      </c:catAx>
      <c:valAx>
        <c:axId val="674047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8846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 Progress</c:v>
                </c:pt>
              </c:strCache>
            </c:strRef>
          </c:tx>
          <c:spPr>
            <a:solidFill>
              <a:schemeClr val="accent1"/>
            </a:solidFill>
            <a:ln>
              <a:noFill/>
            </a:ln>
            <a:effectLst/>
          </c:spPr>
          <c:invertIfNegative val="0"/>
          <c:dPt>
            <c:idx val="1"/>
            <c:invertIfNegative val="0"/>
            <c:bubble3D val="0"/>
            <c:spPr>
              <a:solidFill>
                <a:srgbClr val="0070C0"/>
              </a:solidFill>
              <a:ln>
                <a:noFill/>
              </a:ln>
              <a:effectLst/>
            </c:spPr>
            <c:extLst>
              <c:ext xmlns:c16="http://schemas.microsoft.com/office/drawing/2014/chart" uri="{C3380CC4-5D6E-409C-BE32-E72D297353CC}">
                <c16:uniqueId val="{00000004-41E5-44C5-8074-F95A5E605475}"/>
              </c:ext>
            </c:extLst>
          </c:dPt>
          <c:dPt>
            <c:idx val="3"/>
            <c:invertIfNegative val="0"/>
            <c:bubble3D val="0"/>
            <c:spPr>
              <a:solidFill>
                <a:srgbClr val="0070C0"/>
              </a:solidFill>
              <a:ln>
                <a:noFill/>
              </a:ln>
              <a:effectLst/>
            </c:spPr>
            <c:extLst>
              <c:ext xmlns:c16="http://schemas.microsoft.com/office/drawing/2014/chart" uri="{C3380CC4-5D6E-409C-BE32-E72D297353CC}">
                <c16:uniqueId val="{00000005-41E5-44C5-8074-F95A5E605475}"/>
              </c:ext>
            </c:extLst>
          </c:dPt>
          <c:dPt>
            <c:idx val="5"/>
            <c:invertIfNegative val="0"/>
            <c:bubble3D val="0"/>
            <c:spPr>
              <a:solidFill>
                <a:srgbClr val="0070C0"/>
              </a:solidFill>
              <a:ln>
                <a:noFill/>
              </a:ln>
              <a:effectLst/>
            </c:spPr>
            <c:extLst>
              <c:ext xmlns:c16="http://schemas.microsoft.com/office/drawing/2014/chart" uri="{C3380CC4-5D6E-409C-BE32-E72D297353CC}">
                <c16:uniqueId val="{00000006-41E5-44C5-8074-F95A5E605475}"/>
              </c:ext>
            </c:extLst>
          </c:dPt>
          <c:dPt>
            <c:idx val="7"/>
            <c:invertIfNegative val="0"/>
            <c:bubble3D val="0"/>
            <c:spPr>
              <a:solidFill>
                <a:srgbClr val="0070C0"/>
              </a:solidFill>
              <a:ln>
                <a:noFill/>
              </a:ln>
              <a:effectLst/>
            </c:spPr>
            <c:extLst>
              <c:ext xmlns:c16="http://schemas.microsoft.com/office/drawing/2014/chart" uri="{C3380CC4-5D6E-409C-BE32-E72D297353CC}">
                <c16:uniqueId val="{00000007-41E5-44C5-8074-F95A5E60547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Approved awaiting implementation</c:v>
                </c:pt>
                <c:pt idx="1">
                  <c:v>Consultation</c:v>
                </c:pt>
                <c:pt idx="2">
                  <c:v>Solution development </c:v>
                </c:pt>
                <c:pt idx="3">
                  <c:v>Preliminary Assessment</c:v>
                </c:pt>
                <c:pt idx="4">
                  <c:v>New</c:v>
                </c:pt>
              </c:strCache>
            </c:strRef>
          </c:cat>
          <c:val>
            <c:numRef>
              <c:f>Sheet1!$B$2:$B$6</c:f>
              <c:numCache>
                <c:formatCode>General</c:formatCode>
                <c:ptCount val="5"/>
                <c:pt idx="0">
                  <c:v>3</c:v>
                </c:pt>
                <c:pt idx="1">
                  <c:v>3</c:v>
                </c:pt>
                <c:pt idx="2">
                  <c:v>2</c:v>
                </c:pt>
                <c:pt idx="3">
                  <c:v>1</c:v>
                </c:pt>
                <c:pt idx="4">
                  <c:v>1</c:v>
                </c:pt>
              </c:numCache>
            </c:numRef>
          </c:val>
          <c:extLst>
            <c:ext xmlns:c16="http://schemas.microsoft.com/office/drawing/2014/chart" uri="{C3380CC4-5D6E-409C-BE32-E72D297353CC}">
              <c16:uniqueId val="{00000000-41E5-44C5-8074-F95A5E605475}"/>
            </c:ext>
          </c:extLst>
        </c:ser>
        <c:dLbls>
          <c:dLblPos val="outEnd"/>
          <c:showLegendKey val="0"/>
          <c:showVal val="1"/>
          <c:showCatName val="0"/>
          <c:showSerName val="0"/>
          <c:showPercent val="0"/>
          <c:showBubbleSize val="0"/>
        </c:dLbls>
        <c:gapWidth val="219"/>
        <c:overlap val="-27"/>
        <c:axId val="430946960"/>
        <c:axId val="430951120"/>
      </c:barChart>
      <c:catAx>
        <c:axId val="430946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30951120"/>
        <c:crosses val="autoZero"/>
        <c:auto val="1"/>
        <c:lblAlgn val="ctr"/>
        <c:lblOffset val="100"/>
        <c:noMultiLvlLbl val="0"/>
      </c:catAx>
      <c:valAx>
        <c:axId val="43095112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30946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a:solidFill>
                  <a:srgbClr val="024C90"/>
                </a:solidFill>
              </a:rPr>
              <a:t>All Change</a:t>
            </a:r>
          </a:p>
        </c:rich>
      </c:tx>
      <c:layout>
        <c:manualLayout>
          <c:xMode val="edge"/>
          <c:yMode val="edge"/>
          <c:x val="0.35670743865441717"/>
          <c:y val="2.143113882596734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All Change</c:v>
                </c:pt>
              </c:strCache>
            </c:strRef>
          </c:tx>
          <c:dPt>
            <c:idx val="0"/>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1-87BD-412D-B66A-2EDE4342A948}"/>
              </c:ext>
            </c:extLst>
          </c:dPt>
          <c:dPt>
            <c:idx val="1"/>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3-87BD-412D-B66A-2EDE4342A948}"/>
              </c:ext>
            </c:extLst>
          </c:dPt>
          <c:dPt>
            <c:idx val="2"/>
            <c:bubble3D val="0"/>
            <c:spPr>
              <a:solidFill>
                <a:schemeClr val="accent3">
                  <a:lumMod val="40000"/>
                  <a:lumOff val="60000"/>
                </a:schemeClr>
              </a:solidFill>
              <a:ln w="19050">
                <a:solidFill>
                  <a:schemeClr val="lt1"/>
                </a:solidFill>
              </a:ln>
              <a:effectLst/>
            </c:spPr>
            <c:extLst>
              <c:ext xmlns:c16="http://schemas.microsoft.com/office/drawing/2014/chart" uri="{C3380CC4-5D6E-409C-BE32-E72D297353CC}">
                <c16:uniqueId val="{00000002-434A-4A6A-BFE5-A816150DF8F4}"/>
              </c:ext>
            </c:extLst>
          </c:dPt>
          <c:dPt>
            <c:idx val="3"/>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7-87BD-412D-B66A-2EDE4342A948}"/>
              </c:ext>
            </c:extLst>
          </c:dPt>
          <c:dLbls>
            <c:dLbl>
              <c:idx val="0"/>
              <c:layout>
                <c:manualLayout>
                  <c:x val="-0.14844934232389609"/>
                  <c:y val="0.16377355667467478"/>
                </c:manualLayout>
              </c:layout>
              <c:tx>
                <c:rich>
                  <a:bodyPr/>
                  <a:lstStyle/>
                  <a:p>
                    <a:fld id="{D57A350C-DC3F-43F7-A38D-B5878CB09688}" type="CATEGORYNAME">
                      <a:rPr lang="en-US" b="1" smtClean="0">
                        <a:solidFill>
                          <a:schemeClr val="tx1"/>
                        </a:solidFill>
                      </a:rPr>
                      <a:pPr/>
                      <a:t>[CATEGORY NAME]</a:t>
                    </a:fld>
                    <a:endParaRPr lang="en-GB"/>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7BD-412D-B66A-2EDE4342A948}"/>
                </c:ext>
              </c:extLst>
            </c:dLbl>
            <c:dLbl>
              <c:idx val="1"/>
              <c:layout>
                <c:manualLayout>
                  <c:x val="-0.22711147797562256"/>
                  <c:y val="-0.21587231766235213"/>
                </c:manualLayout>
              </c:layout>
              <c:tx>
                <c:rich>
                  <a:bodyPr/>
                  <a:lstStyle/>
                  <a:p>
                    <a:fld id="{975E759A-AB59-46B2-8E71-393F8737D466}" type="CATEGORYNAME">
                      <a:rPr lang="en-US" b="1" smtClean="0">
                        <a:solidFill>
                          <a:schemeClr val="tx1"/>
                        </a:solidFill>
                      </a:rPr>
                      <a:pPr/>
                      <a:t>[CATEGORY NAME]</a:t>
                    </a:fld>
                    <a:endParaRPr lang="en-GB"/>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7BD-412D-B66A-2EDE4342A948}"/>
                </c:ext>
              </c:extLst>
            </c:dLbl>
            <c:dLbl>
              <c:idx val="2"/>
              <c:layout>
                <c:manualLayout>
                  <c:x val="0.23137763579644738"/>
                  <c:y val="-7.1944783036438004E-2"/>
                </c:manualLayout>
              </c:layout>
              <c:tx>
                <c:rich>
                  <a:bodyPr/>
                  <a:lstStyle/>
                  <a:p>
                    <a:fld id="{C275349B-CFEA-4D05-B40E-0549AEF16452}" type="CATEGORYNAME">
                      <a:rPr lang="en-US" b="1" smtClean="0">
                        <a:solidFill>
                          <a:schemeClr val="tx1"/>
                        </a:solidFill>
                      </a:rPr>
                      <a:pPr/>
                      <a:t>[CATEGORY NAME]</a:t>
                    </a:fld>
                    <a:endParaRPr lang="en-GB"/>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34A-4A6A-BFE5-A816150DF8F4}"/>
                </c:ext>
              </c:extLst>
            </c:dLbl>
            <c:dLbl>
              <c:idx val="3"/>
              <c:layout>
                <c:manualLayout>
                  <c:x val="0.12965063301995"/>
                  <c:y val="0.1852750076358978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fld id="{3CB61721-A43D-446A-AC7E-1C31508B5151}" type="CATEGORYNAME">
                      <a:rPr lang="en-US" b="1" smtClean="0">
                        <a:solidFill>
                          <a:schemeClr val="tx1"/>
                        </a:solidFill>
                      </a:rPr>
                      <a:pPr>
                        <a:defRPr b="1">
                          <a:solidFill>
                            <a:schemeClr val="tx1"/>
                          </a:solidFill>
                        </a:defRPr>
                      </a:pPr>
                      <a:t>[CATEGORY NAME]</a:t>
                    </a:fld>
                    <a:endParaRPr lang="en-GB"/>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7BD-412D-B66A-2EDE4342A94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Monitoring</c:v>
                </c:pt>
                <c:pt idx="1">
                  <c:v>Currently working on</c:v>
                </c:pt>
                <c:pt idx="2">
                  <c:v>Upcoming activity</c:v>
                </c:pt>
                <c:pt idx="3">
                  <c:v>XRN Changes</c:v>
                </c:pt>
              </c:strCache>
            </c:strRef>
          </c:cat>
          <c:val>
            <c:numRef>
              <c:f>Sheet1!$B$2:$B$5</c:f>
              <c:numCache>
                <c:formatCode>General</c:formatCode>
                <c:ptCount val="4"/>
                <c:pt idx="0">
                  <c:v>2</c:v>
                </c:pt>
                <c:pt idx="1">
                  <c:v>5</c:v>
                </c:pt>
                <c:pt idx="2">
                  <c:v>3</c:v>
                </c:pt>
                <c:pt idx="3">
                  <c:v>2</c:v>
                </c:pt>
              </c:numCache>
            </c:numRef>
          </c:val>
          <c:extLst>
            <c:ext xmlns:c16="http://schemas.microsoft.com/office/drawing/2014/chart" uri="{C3380CC4-5D6E-409C-BE32-E72D297353CC}">
              <c16:uniqueId val="{00000000-434A-4A6A-BFE5-A816150DF8F4}"/>
            </c:ext>
          </c:extLst>
        </c:ser>
        <c:dLbls>
          <c:dLblPos val="in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0.5652</cdr:x>
      <cdr:y>0.34136</cdr:y>
    </cdr:from>
    <cdr:to>
      <cdr:x>0.61955</cdr:x>
      <cdr:y>0.41011</cdr:y>
    </cdr:to>
    <cdr:sp macro="" textlink="">
      <cdr:nvSpPr>
        <cdr:cNvPr id="2" name="TextBox 1">
          <a:extLst xmlns:a="http://schemas.openxmlformats.org/drawingml/2006/main">
            <a:ext uri="{FF2B5EF4-FFF2-40B4-BE49-F238E27FC236}">
              <a16:creationId xmlns:a16="http://schemas.microsoft.com/office/drawing/2014/main" id="{233E2470-38A2-472C-8831-301D37D5C2A1}"/>
            </a:ext>
          </a:extLst>
        </cdr:cNvPr>
        <cdr:cNvSpPr txBox="1"/>
      </cdr:nvSpPr>
      <cdr:spPr>
        <a:xfrm xmlns:a="http://schemas.openxmlformats.org/drawingml/2006/main">
          <a:off x="2636178" y="1213721"/>
          <a:ext cx="253497" cy="2444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solidFill>
                <a:schemeClr val="tx1"/>
              </a:solidFill>
            </a:rPr>
            <a:t>2</a:t>
          </a:r>
        </a:p>
      </cdr:txBody>
    </cdr:sp>
  </cdr:relSizeAnchor>
  <cdr:relSizeAnchor xmlns:cdr="http://schemas.openxmlformats.org/drawingml/2006/chartDrawing">
    <cdr:from>
      <cdr:x>0.5652</cdr:x>
      <cdr:y>0.75127</cdr:y>
    </cdr:from>
    <cdr:to>
      <cdr:x>0.6199</cdr:x>
      <cdr:y>0.8272</cdr:y>
    </cdr:to>
    <cdr:sp macro="" textlink="">
      <cdr:nvSpPr>
        <cdr:cNvPr id="3" name="TextBox 2">
          <a:extLst xmlns:a="http://schemas.openxmlformats.org/drawingml/2006/main">
            <a:ext uri="{FF2B5EF4-FFF2-40B4-BE49-F238E27FC236}">
              <a16:creationId xmlns:a16="http://schemas.microsoft.com/office/drawing/2014/main" id="{7A96E089-8C77-4176-86B3-8A93D3A0A374}"/>
            </a:ext>
          </a:extLst>
        </cdr:cNvPr>
        <cdr:cNvSpPr txBox="1"/>
      </cdr:nvSpPr>
      <cdr:spPr>
        <a:xfrm xmlns:a="http://schemas.openxmlformats.org/drawingml/2006/main">
          <a:off x="2636178" y="2671188"/>
          <a:ext cx="255146" cy="2699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solidFill>
                <a:schemeClr val="tx1"/>
              </a:solidFill>
            </a:rPr>
            <a:t>5</a:t>
          </a:r>
        </a:p>
      </cdr:txBody>
    </cdr:sp>
  </cdr:relSizeAnchor>
  <cdr:relSizeAnchor xmlns:cdr="http://schemas.openxmlformats.org/drawingml/2006/chartDrawing">
    <cdr:from>
      <cdr:x>0.30331</cdr:x>
      <cdr:y>0.67145</cdr:y>
    </cdr:from>
    <cdr:to>
      <cdr:x>0.35572</cdr:x>
      <cdr:y>0.73693</cdr:y>
    </cdr:to>
    <cdr:sp macro="" textlink="">
      <cdr:nvSpPr>
        <cdr:cNvPr id="4" name="TextBox 3">
          <a:extLst xmlns:a="http://schemas.openxmlformats.org/drawingml/2006/main">
            <a:ext uri="{FF2B5EF4-FFF2-40B4-BE49-F238E27FC236}">
              <a16:creationId xmlns:a16="http://schemas.microsoft.com/office/drawing/2014/main" id="{4DF0D442-90BD-40F7-8CCD-44156E06394A}"/>
            </a:ext>
          </a:extLst>
        </cdr:cNvPr>
        <cdr:cNvSpPr txBox="1"/>
      </cdr:nvSpPr>
      <cdr:spPr>
        <a:xfrm xmlns:a="http://schemas.openxmlformats.org/drawingml/2006/main">
          <a:off x="1414672" y="2387387"/>
          <a:ext cx="244444" cy="2328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solidFill>
                <a:schemeClr val="tx1"/>
              </a:solidFill>
            </a:rPr>
            <a:t>3</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C7C86-2D66-4C55-8F99-E153512351BA}" type="datetimeFigureOut">
              <a:rPr lang="en-GB" smtClean="0"/>
              <a:t>24/01/2023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8</a:t>
            </a:fld>
            <a:endParaRPr lang="en-GB"/>
          </a:p>
        </p:txBody>
      </p:sp>
    </p:spTree>
    <p:extLst>
      <p:ext uri="{BB962C8B-B14F-4D97-AF65-F5344CB8AC3E}">
        <p14:creationId xmlns:p14="http://schemas.microsoft.com/office/powerpoint/2010/main" val="1862257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23</a:t>
            </a:fld>
            <a:endParaRPr lang="en-GB"/>
          </a:p>
        </p:txBody>
      </p:sp>
    </p:spTree>
    <p:extLst>
      <p:ext uri="{BB962C8B-B14F-4D97-AF65-F5344CB8AC3E}">
        <p14:creationId xmlns:p14="http://schemas.microsoft.com/office/powerpoint/2010/main" val="3724249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24</a:t>
            </a:fld>
            <a:endParaRPr lang="en-GB"/>
          </a:p>
        </p:txBody>
      </p:sp>
    </p:spTree>
    <p:extLst>
      <p:ext uri="{BB962C8B-B14F-4D97-AF65-F5344CB8AC3E}">
        <p14:creationId xmlns:p14="http://schemas.microsoft.com/office/powerpoint/2010/main" val="3483143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7371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7953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593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31</a:t>
            </a:fld>
            <a:endParaRPr lang="en-GB"/>
          </a:p>
        </p:txBody>
      </p:sp>
    </p:spTree>
    <p:extLst>
      <p:ext uri="{BB962C8B-B14F-4D97-AF65-F5344CB8AC3E}">
        <p14:creationId xmlns:p14="http://schemas.microsoft.com/office/powerpoint/2010/main" val="2186502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36</a:t>
            </a:fld>
            <a:endParaRPr lang="en-GB"/>
          </a:p>
        </p:txBody>
      </p:sp>
    </p:spTree>
    <p:extLst>
      <p:ext uri="{BB962C8B-B14F-4D97-AF65-F5344CB8AC3E}">
        <p14:creationId xmlns:p14="http://schemas.microsoft.com/office/powerpoint/2010/main" val="1612543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38</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49</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 b="1" dirty="0">
                <a:solidFill>
                  <a:schemeClr val="bg1"/>
                </a:solidFill>
                <a:latin typeface="Arial" panose="020B0604020202020204" pitchFamily="34" charset="0"/>
                <a:cs typeface="Arial" panose="020B0604020202020204" pitchFamily="34" charset="0"/>
              </a:rPr>
              <a:t>XRN5393 – Gemini Spring 22 Release - RFC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solidFill>
                  <a:schemeClr val="bg1"/>
                </a:solidFill>
                <a:latin typeface="Arial" panose="020B0604020202020204" pitchFamily="34" charset="0"/>
                <a:cs typeface="Arial" panose="020B0604020202020204" pitchFamily="34" charset="0"/>
              </a:rPr>
              <a:t>CHG0033706 - Go Live 25/02 - </a:t>
            </a:r>
            <a:r>
              <a:rPr lang="en-US" sz="200" b="0" dirty="0">
                <a:solidFill>
                  <a:schemeClr val="bg1"/>
                </a:solidFill>
                <a:latin typeface="Arial" panose="020B0604020202020204" pitchFamily="34" charset="0"/>
                <a:cs typeface="Arial" panose="020B0604020202020204" pitchFamily="34" charset="0"/>
              </a:rPr>
              <a:t>UNC785 - Aggregate Bacton Exit Points - Part A  (Operational)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solidFill>
                  <a:schemeClr val="bg1"/>
                </a:solidFill>
                <a:latin typeface="Arial" panose="020B0604020202020204" pitchFamily="34" charset="0"/>
                <a:cs typeface="Arial" panose="020B0604020202020204" pitchFamily="34" charset="0"/>
              </a:rPr>
              <a:t>CHG0033667 - </a:t>
            </a:r>
            <a:r>
              <a:rPr lang="en-US" sz="200" b="0" dirty="0">
                <a:solidFill>
                  <a:schemeClr val="bg1"/>
                </a:solidFill>
                <a:latin typeface="Arial" panose="020B0604020202020204" pitchFamily="34" charset="0"/>
                <a:cs typeface="Arial" panose="020B0604020202020204" pitchFamily="34" charset="0"/>
              </a:rPr>
              <a:t>Contingency</a:t>
            </a:r>
            <a:r>
              <a:rPr lang="en-GB" sz="200" b="0" dirty="0">
                <a:solidFill>
                  <a:schemeClr val="bg1"/>
                </a:solidFill>
                <a:latin typeface="Arial" panose="020B0604020202020204" pitchFamily="34" charset="0"/>
                <a:cs typeface="Arial" panose="020B0604020202020204" pitchFamily="34" charset="0"/>
              </a:rPr>
              <a:t> 27/02 - </a:t>
            </a:r>
            <a:r>
              <a:rPr lang="en-US" sz="200" b="0" dirty="0">
                <a:solidFill>
                  <a:schemeClr val="bg1"/>
                </a:solidFill>
                <a:latin typeface="Arial" panose="020B0604020202020204" pitchFamily="34" charset="0"/>
                <a:cs typeface="Arial" panose="020B0604020202020204" pitchFamily="34" charset="0"/>
              </a:rPr>
              <a:t>UNC785 - Aggregate Bacton Exit Points - Part A  (Operational)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 b="0" dirty="0">
                <a:solidFill>
                  <a:schemeClr val="bg1"/>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CHG0033668</a:t>
            </a:r>
            <a:r>
              <a:rPr lang="en-GB" dirty="0"/>
              <a:t> - Go Live 03/04 - </a:t>
            </a:r>
            <a:r>
              <a:rPr lang="en-US" sz="1200" b="0" i="0" u="none" strike="noStrike" kern="1200" dirty="0">
                <a:solidFill>
                  <a:schemeClr val="tx1"/>
                </a:solidFill>
                <a:effectLst/>
                <a:latin typeface="+mn-lt"/>
                <a:ea typeface="+mn-ea"/>
                <a:cs typeface="+mn-cs"/>
              </a:rPr>
              <a:t>UNC785 - Aggregate Bacton Exit Points - Part B (Charging Theory)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CHG0033767 </a:t>
            </a:r>
            <a:r>
              <a:rPr lang="en-GB" sz="700" b="0" dirty="0">
                <a:solidFill>
                  <a:schemeClr val="bg1"/>
                </a:solidFill>
                <a:latin typeface="Arial" panose="020B0604020202020204" pitchFamily="34" charset="0"/>
                <a:cs typeface="Arial" panose="020B0604020202020204" pitchFamily="34" charset="0"/>
              </a:rPr>
              <a:t>- </a:t>
            </a:r>
            <a:r>
              <a:rPr lang="en-US" sz="700" b="0" dirty="0">
                <a:solidFill>
                  <a:schemeClr val="bg1"/>
                </a:solidFill>
                <a:latin typeface="Arial" panose="020B0604020202020204" pitchFamily="34" charset="0"/>
                <a:cs typeface="Arial" panose="020B0604020202020204" pitchFamily="34" charset="0"/>
              </a:rPr>
              <a:t>Contingency</a:t>
            </a:r>
            <a:r>
              <a:rPr lang="en-GB" sz="700" b="0" dirty="0">
                <a:solidFill>
                  <a:schemeClr val="bg1"/>
                </a:solidFill>
                <a:latin typeface="Arial" panose="020B0604020202020204" pitchFamily="34" charset="0"/>
                <a:cs typeface="Arial" panose="020B0604020202020204" pitchFamily="34" charset="0"/>
              </a:rPr>
              <a:t> 10/04 - </a:t>
            </a:r>
            <a:r>
              <a:rPr lang="en-US" sz="1200" b="0" i="0" u="none" strike="noStrike" kern="1200" dirty="0">
                <a:solidFill>
                  <a:schemeClr val="tx1"/>
                </a:solidFill>
                <a:effectLst/>
                <a:latin typeface="+mn-lt"/>
                <a:ea typeface="+mn-ea"/>
                <a:cs typeface="+mn-cs"/>
              </a:rPr>
              <a:t>UNC785 - Aggregate Bacton Exit Points - Part B (Charging Theory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dirty="0">
                <a:solidFill>
                  <a:schemeClr val="bg1"/>
                </a:solidFill>
                <a:latin typeface="Arial" panose="020B0604020202020204" pitchFamily="34" charset="0"/>
                <a:cs typeface="Arial" panose="020B0604020202020204" pitchFamily="34" charset="0"/>
              </a:rPr>
              <a:t>XRN5231 - Flow Weighted Average </a:t>
            </a:r>
            <a:r>
              <a:rPr lang="en-US" sz="200" b="1" dirty="0">
                <a:solidFill>
                  <a:schemeClr val="bg1"/>
                </a:solidFill>
                <a:latin typeface="Arial" panose="020B0604020202020204" pitchFamily="34" charset="0"/>
                <a:cs typeface="Arial" panose="020B0604020202020204" pitchFamily="34" charset="0"/>
              </a:rPr>
              <a:t>- RFC</a:t>
            </a: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latin typeface="Arial" panose="020B0604020202020204" pitchFamily="34" charset="0"/>
                <a:cs typeface="Arial" panose="020B0604020202020204" pitchFamily="34" charset="0"/>
              </a:rPr>
              <a:t>CHG0033749 – Go Live 30/06 - </a:t>
            </a:r>
            <a:r>
              <a:rPr lang="en-US" sz="200" b="0" dirty="0">
                <a:latin typeface="Arial" panose="020B0604020202020204" pitchFamily="34" charset="0"/>
                <a:cs typeface="Arial" panose="020B0604020202020204" pitchFamily="34" charset="0"/>
              </a:rPr>
              <a:t>Flow weighted Average CV Calculation</a:t>
            </a:r>
            <a:endParaRPr lang="en-GB" sz="2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dirty="0">
                <a:solidFill>
                  <a:schemeClr val="bg1"/>
                </a:solidFill>
                <a:latin typeface="Arial" panose="020B0604020202020204" pitchFamily="34" charset="0"/>
                <a:cs typeface="Arial" panose="020B0604020202020204" pitchFamily="34" charset="0"/>
              </a:rPr>
              <a:t>XRN5368.2 - Single Sign on Experience </a:t>
            </a:r>
            <a:r>
              <a:rPr lang="en-US" sz="200" b="1" dirty="0">
                <a:solidFill>
                  <a:schemeClr val="bg1"/>
                </a:solidFill>
                <a:latin typeface="Arial" panose="020B0604020202020204" pitchFamily="34" charset="0"/>
                <a:cs typeface="Arial" panose="020B0604020202020204" pitchFamily="34" charset="0"/>
              </a:rPr>
              <a:t>- RFC</a:t>
            </a: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 b="0" dirty="0">
                <a:solidFill>
                  <a:schemeClr val="bg1"/>
                </a:solidFill>
                <a:latin typeface="Arial" panose="020B0604020202020204" pitchFamily="34" charset="0"/>
                <a:cs typeface="Arial" panose="020B0604020202020204" pitchFamily="34" charset="0"/>
              </a:rPr>
              <a:t>CHG0033809 – Go Live 29/05 - SSO/MFA /SSPR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solidFill>
                  <a:schemeClr val="bg1"/>
                </a:solidFill>
                <a:latin typeface="Arial" panose="020B0604020202020204" pitchFamily="34" charset="0"/>
                <a:cs typeface="Arial" panose="020B0604020202020204" pitchFamily="34" charset="0"/>
              </a:rPr>
              <a:t>CHG0033828 – </a:t>
            </a:r>
            <a:r>
              <a:rPr lang="en-US" sz="200" b="0" dirty="0">
                <a:solidFill>
                  <a:schemeClr val="bg1"/>
                </a:solidFill>
                <a:latin typeface="Arial" panose="020B0604020202020204" pitchFamily="34" charset="0"/>
                <a:cs typeface="Arial" panose="020B0604020202020204" pitchFamily="34" charset="0"/>
              </a:rPr>
              <a:t>Contingency 12/06 </a:t>
            </a:r>
            <a:r>
              <a:rPr lang="en-GB" sz="200" b="0" dirty="0">
                <a:solidFill>
                  <a:schemeClr val="bg1"/>
                </a:solidFill>
                <a:latin typeface="Arial" panose="020B0604020202020204" pitchFamily="34" charset="0"/>
                <a:cs typeface="Arial" panose="020B0604020202020204" pitchFamily="34" charset="0"/>
              </a:rPr>
              <a:t>- </a:t>
            </a:r>
            <a:r>
              <a:rPr lang="en-US" sz="200" b="0" dirty="0">
                <a:solidFill>
                  <a:schemeClr val="bg1"/>
                </a:solidFill>
                <a:latin typeface="Arial" panose="020B0604020202020204" pitchFamily="34" charset="0"/>
                <a:cs typeface="Arial" panose="020B0604020202020204" pitchFamily="34" charset="0"/>
              </a:rPr>
              <a:t>SSO/MFA /SSPR - Placeholder</a:t>
            </a:r>
            <a:endParaRPr lang="en-GB" sz="200" b="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dirty="0">
                <a:solidFill>
                  <a:schemeClr val="bg1"/>
                </a:solidFill>
                <a:latin typeface="Arial" panose="020B0604020202020204" pitchFamily="34" charset="0"/>
                <a:cs typeface="Arial" panose="020B0604020202020204" pitchFamily="34" charset="0"/>
              </a:rPr>
              <a:t>XRN5368.3 - API Enhancements - </a:t>
            </a:r>
            <a:r>
              <a:rPr lang="en-US" sz="200" b="1" dirty="0">
                <a:solidFill>
                  <a:schemeClr val="bg1"/>
                </a:solidFill>
                <a:latin typeface="Arial" panose="020B0604020202020204" pitchFamily="34" charset="0"/>
                <a:cs typeface="Arial" panose="020B0604020202020204" pitchFamily="34" charset="0"/>
              </a:rPr>
              <a:t>RFC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solidFill>
                  <a:schemeClr val="bg1"/>
                </a:solidFill>
                <a:latin typeface="Arial" panose="020B0604020202020204" pitchFamily="34" charset="0"/>
                <a:cs typeface="Arial" panose="020B0604020202020204" pitchFamily="34" charset="0"/>
              </a:rPr>
              <a:t>CHG0033766 Go Live 10/04 - Azure APIM API’s over the internet - TBC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dirty="0">
                <a:solidFill>
                  <a:schemeClr val="bg1"/>
                </a:solidFill>
                <a:latin typeface="Arial" panose="020B0604020202020204" pitchFamily="34" charset="0"/>
                <a:cs typeface="Arial" panose="020B0604020202020204" pitchFamily="34" charset="0"/>
              </a:rPr>
              <a:t>XRN5368.1 - Control M and Batch Processing </a:t>
            </a:r>
            <a:r>
              <a:rPr lang="en-US" sz="200" b="1" dirty="0">
                <a:solidFill>
                  <a:schemeClr val="bg1"/>
                </a:solidFill>
                <a:latin typeface="Arial" panose="020B0604020202020204" pitchFamily="34" charset="0"/>
                <a:cs typeface="Arial" panose="020B0604020202020204" pitchFamily="34" charset="0"/>
              </a:rPr>
              <a:t>- RFC</a:t>
            </a: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solidFill>
                  <a:schemeClr val="bg1"/>
                </a:solidFill>
                <a:latin typeface="Arial" panose="020B0604020202020204" pitchFamily="34" charset="0"/>
                <a:cs typeface="Arial" panose="020B0604020202020204" pitchFamily="34" charset="0"/>
              </a:rPr>
              <a:t>CHG0033808 Go Live 01/03 </a:t>
            </a:r>
            <a:r>
              <a:rPr lang="en-US" sz="200" b="0" dirty="0">
                <a:solidFill>
                  <a:schemeClr val="bg1"/>
                </a:solidFill>
                <a:latin typeface="Arial" panose="020B0604020202020204" pitchFamily="34" charset="0"/>
                <a:cs typeface="Arial" panose="020B0604020202020204" pitchFamily="34" charset="0"/>
              </a:rPr>
              <a:t>- Deletion &amp; Housekeeping </a:t>
            </a:r>
            <a:endParaRPr lang="en-GB" sz="200" b="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solidFill>
                  <a:schemeClr val="bg1"/>
                </a:solidFill>
                <a:latin typeface="Arial" panose="020B0604020202020204" pitchFamily="34" charset="0"/>
                <a:cs typeface="Arial" panose="020B0604020202020204" pitchFamily="34" charset="0"/>
              </a:rPr>
              <a:t>CHG0033810 Go Live 15/03</a:t>
            </a:r>
            <a:r>
              <a:rPr lang="en-US" sz="200" b="0" dirty="0">
                <a:solidFill>
                  <a:schemeClr val="bg1"/>
                </a:solidFill>
                <a:latin typeface="Arial" panose="020B0604020202020204" pitchFamily="34" charset="0"/>
                <a:cs typeface="Arial" panose="020B0604020202020204" pitchFamily="34" charset="0"/>
              </a:rPr>
              <a:t> - Deletion &amp; Housekeeping </a:t>
            </a:r>
            <a:endParaRPr lang="en-GB" sz="200" b="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dirty="0">
                <a:solidFill>
                  <a:schemeClr val="bg1"/>
                </a:solidFill>
                <a:latin typeface="Arial" panose="020B0604020202020204" pitchFamily="34" charset="0"/>
                <a:cs typeface="Arial" panose="020B0604020202020204" pitchFamily="34" charset="0"/>
              </a:rPr>
              <a:t>XRN5368.5 - Site Minder  Upgrade </a:t>
            </a:r>
            <a:r>
              <a:rPr lang="en-US" sz="200" b="1" dirty="0">
                <a:solidFill>
                  <a:schemeClr val="bg1"/>
                </a:solidFill>
                <a:latin typeface="Arial" panose="020B0604020202020204" pitchFamily="34" charset="0"/>
                <a:cs typeface="Arial" panose="020B0604020202020204" pitchFamily="34" charset="0"/>
              </a:rPr>
              <a:t>- RFC</a:t>
            </a: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solidFill>
                  <a:schemeClr val="bg1"/>
                </a:solidFill>
                <a:latin typeface="Arial" panose="020B0604020202020204" pitchFamily="34" charset="0"/>
                <a:cs typeface="Arial" panose="020B0604020202020204" pitchFamily="34" charset="0"/>
              </a:rPr>
              <a:t>CHG0033777 - Siteminder upgrade - Prod change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solidFill>
                  <a:schemeClr val="bg1"/>
                </a:solidFill>
                <a:latin typeface="Arial" panose="020B0604020202020204" pitchFamily="34" charset="0"/>
                <a:cs typeface="Arial" panose="020B0604020202020204" pitchFamily="34" charset="0"/>
              </a:rPr>
              <a:t>CHG0033778 - Siteminder upgrade - Prod change 2 - Log4j  re-fix.</a:t>
            </a:r>
          </a:p>
        </p:txBody>
      </p:sp>
      <p:sp>
        <p:nvSpPr>
          <p:cNvPr id="4" name="Slide Number Placeholder 3"/>
          <p:cNvSpPr>
            <a:spLocks noGrp="1"/>
          </p:cNvSpPr>
          <p:nvPr>
            <p:ph type="sldNum" sz="quarter" idx="5"/>
          </p:nvPr>
        </p:nvSpPr>
        <p:spPr/>
        <p:txBody>
          <a:bodyPr/>
          <a:lstStyle/>
          <a:p>
            <a:fld id="{2A2357B9-A31F-4FC7-A38A-70DF36F645F3}" type="slidenum">
              <a:rPr lang="en-GB" smtClean="0"/>
              <a:t>60</a:t>
            </a:fld>
            <a:endParaRPr lang="en-GB"/>
          </a:p>
        </p:txBody>
      </p:sp>
    </p:spTree>
    <p:extLst>
      <p:ext uri="{BB962C8B-B14F-4D97-AF65-F5344CB8AC3E}">
        <p14:creationId xmlns:p14="http://schemas.microsoft.com/office/powerpoint/2010/main" val="3423576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9</a:t>
            </a:fld>
            <a:endParaRPr lang="en-GB"/>
          </a:p>
        </p:txBody>
      </p:sp>
    </p:spTree>
    <p:extLst>
      <p:ext uri="{BB962C8B-B14F-4D97-AF65-F5344CB8AC3E}">
        <p14:creationId xmlns:p14="http://schemas.microsoft.com/office/powerpoint/2010/main" val="3366483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567E1F-74AE-7A48-950B-43290777A5AC}" type="slidenum">
              <a:rPr lang="en-US" smtClean="0"/>
              <a:t>72</a:t>
            </a:fld>
            <a:endParaRPr lang="en-US"/>
          </a:p>
        </p:txBody>
      </p:sp>
    </p:spTree>
    <p:extLst>
      <p:ext uri="{BB962C8B-B14F-4D97-AF65-F5344CB8AC3E}">
        <p14:creationId xmlns:p14="http://schemas.microsoft.com/office/powerpoint/2010/main" val="26808092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D15C3A-2F39-4EA3-BA98-F5F2450E317E}" type="slidenum">
              <a:rPr lang="en-GB" smtClean="0"/>
              <a:t>73</a:t>
            </a:fld>
            <a:endParaRPr lang="en-GB"/>
          </a:p>
        </p:txBody>
      </p:sp>
    </p:spTree>
    <p:extLst>
      <p:ext uri="{BB962C8B-B14F-4D97-AF65-F5344CB8AC3E}">
        <p14:creationId xmlns:p14="http://schemas.microsoft.com/office/powerpoint/2010/main" val="825580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76</a:t>
            </a:fld>
            <a:endParaRPr lang="en-GB"/>
          </a:p>
        </p:txBody>
      </p:sp>
    </p:spTree>
    <p:extLst>
      <p:ext uri="{BB962C8B-B14F-4D97-AF65-F5344CB8AC3E}">
        <p14:creationId xmlns:p14="http://schemas.microsoft.com/office/powerpoint/2010/main" val="2257022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Draw committees attention to red line (will make it black once slides are approved before submission)</a:t>
            </a:r>
          </a:p>
        </p:txBody>
      </p:sp>
      <p:sp>
        <p:nvSpPr>
          <p:cNvPr id="4" name="Slide Number Placeholder 3"/>
          <p:cNvSpPr>
            <a:spLocks noGrp="1"/>
          </p:cNvSpPr>
          <p:nvPr>
            <p:ph type="sldNum" sz="quarter" idx="5"/>
          </p:nvPr>
        </p:nvSpPr>
        <p:spPr/>
        <p:txBody>
          <a:bodyPr/>
          <a:lstStyle/>
          <a:p>
            <a:fld id="{2A2357B9-A31F-4FC7-A38A-70DF36F645F3}" type="slidenum">
              <a:rPr lang="en-GB" smtClean="0"/>
              <a:t>14</a:t>
            </a:fld>
            <a:endParaRPr lang="en-GB"/>
          </a:p>
        </p:txBody>
      </p:sp>
    </p:spTree>
    <p:extLst>
      <p:ext uri="{BB962C8B-B14F-4D97-AF65-F5344CB8AC3E}">
        <p14:creationId xmlns:p14="http://schemas.microsoft.com/office/powerpoint/2010/main" val="2922016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15</a:t>
            </a:fld>
            <a:endParaRPr lang="en-GB"/>
          </a:p>
        </p:txBody>
      </p:sp>
    </p:spTree>
    <p:extLst>
      <p:ext uri="{BB962C8B-B14F-4D97-AF65-F5344CB8AC3E}">
        <p14:creationId xmlns:p14="http://schemas.microsoft.com/office/powerpoint/2010/main" val="2053834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16</a:t>
            </a:fld>
            <a:endParaRPr lang="en-GB"/>
          </a:p>
        </p:txBody>
      </p:sp>
    </p:spTree>
    <p:extLst>
      <p:ext uri="{BB962C8B-B14F-4D97-AF65-F5344CB8AC3E}">
        <p14:creationId xmlns:p14="http://schemas.microsoft.com/office/powerpoint/2010/main" val="2246061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17</a:t>
            </a:fld>
            <a:endParaRPr lang="en-GB"/>
          </a:p>
        </p:txBody>
      </p:sp>
    </p:spTree>
    <p:extLst>
      <p:ext uri="{BB962C8B-B14F-4D97-AF65-F5344CB8AC3E}">
        <p14:creationId xmlns:p14="http://schemas.microsoft.com/office/powerpoint/2010/main" val="1828878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18</a:t>
            </a:fld>
            <a:endParaRPr lang="en-GB"/>
          </a:p>
        </p:txBody>
      </p:sp>
    </p:spTree>
    <p:extLst>
      <p:ext uri="{BB962C8B-B14F-4D97-AF65-F5344CB8AC3E}">
        <p14:creationId xmlns:p14="http://schemas.microsoft.com/office/powerpoint/2010/main" val="1140445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19</a:t>
            </a:fld>
            <a:endParaRPr lang="en-GB"/>
          </a:p>
        </p:txBody>
      </p:sp>
    </p:spTree>
    <p:extLst>
      <p:ext uri="{BB962C8B-B14F-4D97-AF65-F5344CB8AC3E}">
        <p14:creationId xmlns:p14="http://schemas.microsoft.com/office/powerpoint/2010/main" val="3716345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20</a:t>
            </a:fld>
            <a:endParaRPr lang="en-GB"/>
          </a:p>
        </p:txBody>
      </p:sp>
    </p:spTree>
    <p:extLst>
      <p:ext uri="{BB962C8B-B14F-4D97-AF65-F5344CB8AC3E}">
        <p14:creationId xmlns:p14="http://schemas.microsoft.com/office/powerpoint/2010/main" val="27035749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130393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450503" y="4447449"/>
            <a:ext cx="8239126" cy="238867"/>
          </a:xfrm>
          <a:prstGeom prst="rect">
            <a:avLst/>
          </a:prstGeom>
        </p:spPr>
        <p:txBody>
          <a:bodyPr lIns="45719" tIns="45719" rIns="45719" bIns="45719"/>
          <a:lstStyle>
            <a:lvl1pPr marL="0" indent="0" defTabSz="309563">
              <a:lnSpc>
                <a:spcPct val="100000"/>
              </a:lnSpc>
              <a:spcBef>
                <a:spcPts val="0"/>
              </a:spcBef>
              <a:buSzTx/>
              <a:buNone/>
              <a:defRPr sz="1350" b="1"/>
            </a:lvl1pPr>
          </a:lstStyle>
          <a:p>
            <a:r>
              <a:t>Author and Date</a:t>
            </a:r>
          </a:p>
        </p:txBody>
      </p:sp>
      <p:sp>
        <p:nvSpPr>
          <p:cNvPr id="12" name="Presentation Title"/>
          <p:cNvSpPr txBox="1">
            <a:spLocks noGrp="1"/>
          </p:cNvSpPr>
          <p:nvPr>
            <p:ph type="title" hasCustomPrompt="1"/>
          </p:nvPr>
        </p:nvSpPr>
        <p:spPr>
          <a:xfrm>
            <a:off x="452436" y="965622"/>
            <a:ext cx="8239127" cy="1743075"/>
          </a:xfrm>
          <a:prstGeom prst="rect">
            <a:avLst/>
          </a:prstGeom>
        </p:spPr>
        <p:txBody>
          <a:bodyPr anchor="b"/>
          <a:lstStyle>
            <a:lvl1pPr>
              <a:defRPr sz="4350" spc="-87"/>
            </a:lvl1pPr>
          </a:lstStyle>
          <a:p>
            <a:r>
              <a:t>Presentation Title</a:t>
            </a:r>
          </a:p>
        </p:txBody>
      </p:sp>
      <p:sp>
        <p:nvSpPr>
          <p:cNvPr id="13" name="Body Level One…"/>
          <p:cNvSpPr txBox="1">
            <a:spLocks noGrp="1"/>
          </p:cNvSpPr>
          <p:nvPr>
            <p:ph type="body" sz="quarter" idx="1" hasCustomPrompt="1"/>
          </p:nvPr>
        </p:nvSpPr>
        <p:spPr>
          <a:xfrm>
            <a:off x="450504" y="2708697"/>
            <a:ext cx="8239125" cy="714375"/>
          </a:xfrm>
          <a:prstGeom prst="rect">
            <a:avLst/>
          </a:prstGeom>
        </p:spPr>
        <p:txBody>
          <a:bodyPr/>
          <a:lstStyle>
            <a:lvl1pPr marL="0" indent="0" defTabSz="309563">
              <a:lnSpc>
                <a:spcPct val="100000"/>
              </a:lnSpc>
              <a:spcBef>
                <a:spcPts val="0"/>
              </a:spcBef>
              <a:buSzTx/>
              <a:buNone/>
              <a:defRPr sz="2063" b="1"/>
            </a:lvl1pPr>
            <a:lvl2pPr marL="0" indent="171450" defTabSz="309563">
              <a:lnSpc>
                <a:spcPct val="100000"/>
              </a:lnSpc>
              <a:spcBef>
                <a:spcPts val="0"/>
              </a:spcBef>
              <a:buSzTx/>
              <a:buNone/>
              <a:defRPr sz="2063" b="1"/>
            </a:lvl2pPr>
            <a:lvl3pPr marL="0" indent="342900" defTabSz="309563">
              <a:lnSpc>
                <a:spcPct val="100000"/>
              </a:lnSpc>
              <a:spcBef>
                <a:spcPts val="0"/>
              </a:spcBef>
              <a:buSzTx/>
              <a:buNone/>
              <a:defRPr sz="2063" b="1"/>
            </a:lvl3pPr>
            <a:lvl4pPr marL="0" indent="514350" defTabSz="309563">
              <a:lnSpc>
                <a:spcPct val="100000"/>
              </a:lnSpc>
              <a:spcBef>
                <a:spcPts val="0"/>
              </a:spcBef>
              <a:buSzTx/>
              <a:buNone/>
              <a:defRPr sz="2063" b="1"/>
            </a:lvl4pPr>
            <a:lvl5pPr marL="0" indent="685800" defTabSz="309563">
              <a:lnSpc>
                <a:spcPct val="100000"/>
              </a:lnSpc>
              <a:spcBef>
                <a:spcPts val="0"/>
              </a:spcBef>
              <a:buSzTx/>
              <a:buNone/>
              <a:defRPr sz="2063"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1462998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8382623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copy heavy 4">
    <p:spTree>
      <p:nvGrpSpPr>
        <p:cNvPr id="1" name=""/>
        <p:cNvGrpSpPr/>
        <p:nvPr/>
      </p:nvGrpSpPr>
      <p:grpSpPr>
        <a:xfrm>
          <a:off x="0" y="0"/>
          <a:ext cx="0" cy="0"/>
          <a:chOff x="0" y="0"/>
          <a:chExt cx="0" cy="0"/>
        </a:xfrm>
      </p:grpSpPr>
      <p:sp>
        <p:nvSpPr>
          <p:cNvPr id="15" name="Text Placeholder 24">
            <a:extLst>
              <a:ext uri="{FF2B5EF4-FFF2-40B4-BE49-F238E27FC236}">
                <a16:creationId xmlns:a16="http://schemas.microsoft.com/office/drawing/2014/main" id="{BFE89D31-1694-4358-8650-1FB611FAD68C}"/>
              </a:ext>
            </a:extLst>
          </p:cNvPr>
          <p:cNvSpPr>
            <a:spLocks noGrp="1"/>
          </p:cNvSpPr>
          <p:nvPr>
            <p:ph type="body" sz="quarter" idx="17" hasCustomPrompt="1"/>
          </p:nvPr>
        </p:nvSpPr>
        <p:spPr>
          <a:xfrm>
            <a:off x="2395537" y="260494"/>
            <a:ext cx="4691063" cy="477054"/>
          </a:xfrm>
          <a:prstGeom prst="rect">
            <a:avLst/>
          </a:prstGeom>
        </p:spPr>
        <p:txBody>
          <a:bodyPr wrap="square">
            <a:spAutoFit/>
          </a:bodyPr>
          <a:lstStyle>
            <a:lvl1pPr algn="ctr">
              <a:defRPr kumimoji="0" lang="en-GB" sz="2596" b="0" i="0" u="none" strike="noStrike" kern="0" cap="none" spc="0" normalizeH="0" baseline="0" noProof="0" dirty="0" smtClean="0">
                <a:ln>
                  <a:noFill/>
                </a:ln>
                <a:solidFill>
                  <a:srgbClr val="FFBA1A"/>
                </a:solidFill>
                <a:effectLst/>
                <a:uLnTx/>
                <a:uFillTx/>
                <a:latin typeface="Poppins Light" panose="00000400000000000000" pitchFamily="2" charset="0"/>
                <a:ea typeface="+mj-ea"/>
                <a:cs typeface="Poppins Light" panose="00000400000000000000" pitchFamily="2" charset="0"/>
              </a:defRPr>
            </a:lvl1pPr>
          </a:lstStyle>
          <a:p>
            <a:pPr marL="12685" marR="5074" lvl="0" indent="0" algn="l" defTabSz="913280" rtl="0" eaLnBrk="1" fontAlgn="auto" latinLnBrk="0" hangingPunct="1">
              <a:lnSpc>
                <a:spcPts val="2996"/>
              </a:lnSpc>
              <a:spcBef>
                <a:spcPts val="300"/>
              </a:spcBef>
              <a:spcAft>
                <a:spcPts val="0"/>
              </a:spcAft>
              <a:buClrTx/>
              <a:buSzTx/>
              <a:buFontTx/>
              <a:buNone/>
              <a:tabLst/>
              <a:defRPr/>
            </a:pPr>
            <a:r>
              <a:rPr kumimoji="0" lang="en-GB" sz="2596" b="0" i="0" u="none" strike="noStrike" kern="0" cap="none" spc="0" normalizeH="0" baseline="0" noProof="0">
                <a:ln>
                  <a:noFill/>
                </a:ln>
                <a:solidFill>
                  <a:srgbClr val="FFBA1A"/>
                </a:solidFill>
                <a:effectLst/>
                <a:uLnTx/>
                <a:uFillTx/>
                <a:latin typeface="Poppins Light"/>
                <a:ea typeface="+mn-ea"/>
                <a:cs typeface="+mn-cs"/>
              </a:rPr>
              <a:t>Simple content heavy slide</a:t>
            </a:r>
            <a:endParaRPr lang="en-GB"/>
          </a:p>
        </p:txBody>
      </p:sp>
      <p:sp>
        <p:nvSpPr>
          <p:cNvPr id="3" name="Text Placeholder 2">
            <a:extLst>
              <a:ext uri="{FF2B5EF4-FFF2-40B4-BE49-F238E27FC236}">
                <a16:creationId xmlns:a16="http://schemas.microsoft.com/office/drawing/2014/main" id="{FB0072CB-C7B4-4E15-BFA3-70CB1D097051}"/>
              </a:ext>
            </a:extLst>
          </p:cNvPr>
          <p:cNvSpPr>
            <a:spLocks noGrp="1"/>
          </p:cNvSpPr>
          <p:nvPr>
            <p:ph type="body" sz="quarter" idx="18"/>
          </p:nvPr>
        </p:nvSpPr>
        <p:spPr>
          <a:xfrm>
            <a:off x="457200" y="897418"/>
            <a:ext cx="8305800" cy="3881408"/>
          </a:xfrm>
          <a:prstGeom prst="rect">
            <a:avLst/>
          </a:prstGeom>
        </p:spPr>
        <p:txBody>
          <a:bodyPr/>
          <a:lstStyle>
            <a:lvl1pPr>
              <a:defRPr sz="899">
                <a:solidFill>
                  <a:schemeClr val="accent1"/>
                </a:solidFill>
              </a:defRPr>
            </a:lvl1pPr>
            <a:lvl2pPr>
              <a:defRPr sz="899">
                <a:solidFill>
                  <a:schemeClr val="accent1"/>
                </a:solidFill>
              </a:defRPr>
            </a:lvl2pPr>
            <a:lvl3pPr>
              <a:defRPr sz="899">
                <a:solidFill>
                  <a:schemeClr val="accent1"/>
                </a:solidFill>
              </a:defRPr>
            </a:lvl3pPr>
            <a:lvl4pPr>
              <a:defRPr sz="899">
                <a:solidFill>
                  <a:schemeClr val="accent1"/>
                </a:solidFill>
              </a:defRPr>
            </a:lvl4pPr>
            <a:lvl5pPr>
              <a:defRPr sz="899">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23760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19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xoserve.com/change/change-proposals/xrn-5585-flow-weighted-average-calorific-value-phase-2-service-improvements/" TargetMode="External"/><Relationship Id="rId3" Type="http://schemas.openxmlformats.org/officeDocument/2006/relationships/hyperlink" Target="https://www.xoserve.com/change/change-proposals/xrn-5531-hydrogen-village-trial/" TargetMode="External"/><Relationship Id="rId7" Type="http://schemas.openxmlformats.org/officeDocument/2006/relationships/hyperlink" Target="https://www.xoserve.com/change/change-proposals/xrn-5584-procurement-of-climate-change-methodology-for-demand-estimation-purposes/" TargetMode="External"/><Relationship Id="rId2" Type="http://schemas.openxmlformats.org/officeDocument/2006/relationships/hyperlink" Target="https://www.xoserve.com/change/change-proposals/xrn5316-rejecting-a-replacement-read-with-a-pre-line-in-the-sand-lis-read-date/" TargetMode="External"/><Relationship Id="rId1" Type="http://schemas.openxmlformats.org/officeDocument/2006/relationships/slideLayout" Target="../slideLayouts/slideLayout2.xml"/><Relationship Id="rId6" Type="http://schemas.openxmlformats.org/officeDocument/2006/relationships/hyperlink" Target="https://www.xoserve.com/change/change-proposals/xrn-5573-updates-to-the-priority-consumer-process-as-designated-by-the-secretary-of-state-for-business-energy-and-industrial-strategy-beis-urgent/" TargetMode="External"/><Relationship Id="rId5" Type="http://schemas.openxmlformats.org/officeDocument/2006/relationships/hyperlink" Target="https://www.xoserve.com/change/change-proposals/xrn-5569-contact-data-provision-for-igt-customers/" TargetMode="External"/><Relationship Id="rId10" Type="http://schemas.openxmlformats.org/officeDocument/2006/relationships/hyperlink" Target="https://www.xoserve.com/change/customer-change-register/xrn-5616-csep-annual-quantity-capacity-management/" TargetMode="External"/><Relationship Id="rId4" Type="http://schemas.openxmlformats.org/officeDocument/2006/relationships/hyperlink" Target="https://www.xoserve.com/change/change-proposals/xrn-5546-resolution-of-address-interactions-between-dcc-and-cdsp/" TargetMode="External"/><Relationship Id="rId9" Type="http://schemas.openxmlformats.org/officeDocument/2006/relationships/hyperlink" Target="https://www.xoserve.com/change/customer-change-register/xrn-5614-improving-igt-smp-new-connection-process-to-support-accurate-and-timely-supplier-registrations/"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xoserve.com/change/change-proposals/xrn-5473-meter-asset-detail-proactive-monitoring-service/" TargetMode="External"/><Relationship Id="rId3" Type="http://schemas.openxmlformats.org/officeDocument/2006/relationships/hyperlink" Target="https://www.xoserve.com/change/change-proposals/xrn-5144-enabling-re-assignment-of-supplier-short-codes-to-implement-supplier-of-last-resort-directions/" TargetMode="External"/><Relationship Id="rId7" Type="http://schemas.openxmlformats.org/officeDocument/2006/relationships/hyperlink" Target="https://www.xoserve.com/change/change-proposals/xrn-5471-services-to-release-data-to-unc-parties/" TargetMode="External"/><Relationship Id="rId2" Type="http://schemas.openxmlformats.org/officeDocument/2006/relationships/hyperlink" Target="https://www.xoserve.com/change/change-proposals/xrn-4914-mod-0651-retrospective-data-update-provisions/" TargetMode="External"/><Relationship Id="rId1" Type="http://schemas.openxmlformats.org/officeDocument/2006/relationships/slideLayout" Target="../slideLayouts/slideLayout2.xml"/><Relationship Id="rId6" Type="http://schemas.openxmlformats.org/officeDocument/2006/relationships/hyperlink" Target="https://www.xoserve.com/change/change-proposals/xrn-5453-gsos-2-3-13-payment-automation/" TargetMode="External"/><Relationship Id="rId5" Type="http://schemas.openxmlformats.org/officeDocument/2006/relationships/hyperlink" Target="https://www.xoserve.com/change/change-proposals/xrn-5345-deferral-of-creation-of-class-change-reads-for-dm-to-ndm-and-ndm-to-dm-sites-at-transfer-of-ownership/" TargetMode="External"/><Relationship Id="rId4" Type="http://schemas.openxmlformats.org/officeDocument/2006/relationships/hyperlink" Target="https://www.xoserve.com/change/change-proposals/xrn-5187-modification-0696-addressing-inequities-between-capacity-booking-under-the-unc-and-arrangements-set-out-in-relevant-nexa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recportal.co.uk/recporta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8" Type="http://schemas.openxmlformats.org/officeDocument/2006/relationships/hyperlink" Target="https://recportal.co.uk/group/guest/-/addition-of-key-information-to-all-service-now-tickets" TargetMode="External"/><Relationship Id="rId3" Type="http://schemas.openxmlformats.org/officeDocument/2006/relationships/hyperlink" Target="https://recportal.co.uk/group/guest/-/service-provider-performance-charges-erds-grds-dcc-?p_l_back_url=%2Fsearch%3Fq%3DService%2BProvider%2BPerformance%2BCharges%2B%2528DCC%2529" TargetMode="External"/><Relationship Id="rId7" Type="http://schemas.openxmlformats.org/officeDocument/2006/relationships/hyperlink" Target="https://www.xoserve.com/change/customer-change-register/xrn-5595-changes-to-the-rec-switching-operator-outage-notification-lead-time-r0055/"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s://recportal.co.uk/group/guest/-/rec-service-definition-switching-operator-document-outage-notification-leadtime-amendment" TargetMode="External"/><Relationship Id="rId5" Type="http://schemas.openxmlformats.org/officeDocument/2006/relationships/hyperlink" Target="https://recportal.co.uk/group/guest/-/ges-service-definition-document" TargetMode="External"/><Relationship Id="rId10" Type="http://schemas.openxmlformats.org/officeDocument/2006/relationships/image" Target="../media/image3.wmf"/><Relationship Id="rId4" Type="http://schemas.openxmlformats.org/officeDocument/2006/relationships/hyperlink" Target="https://recportal.co.uk/group/guest/-/metering-code-of-practice-consolidation-review" TargetMode="External"/><Relationship Id="rId9" Type="http://schemas.openxmlformats.org/officeDocument/2006/relationships/package" Target="../embeddings/Microsoft_Word_Document.docx"/></Relationships>
</file>

<file path=ppt/slides/_rels/slide17.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hyperlink" Target="https://recportal.co.uk/group/guest/-/introduction-of-css-refresh-functionality" TargetMode="External"/><Relationship Id="rId7" Type="http://schemas.openxmlformats.org/officeDocument/2006/relationships/package" Target="../embeddings/Microsoft_Word_Document2.docx"/><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s://recportal.co.uk/group/guest/-/release-of-community-view-data-items-to-mems?p_l_back_url=%2Fsearch%3Fq%3DR0074" TargetMode="External"/><Relationship Id="rId5" Type="http://schemas.openxmlformats.org/officeDocument/2006/relationships/hyperlink" Target="https://recportal.co.uk/group/guest/-/provision-of-enduring-test-environments" TargetMode="External"/><Relationship Id="rId4" Type="http://schemas.openxmlformats.org/officeDocument/2006/relationships/hyperlink" Target="https://www.xoserve.com/change/change-proposals/xrn-5567-implementation-of-resend-functionality-for-messages-from-css-to-grda-rec-cp-r0067/"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hyperlink" Target="https://recportal.co.uk/group/guest/-/amendments-to-sample-access-agreement-appended-to-the-qualification-and-maintenance-schedule-9-to-the-code" TargetMode="External"/><Relationship Id="rId13" Type="http://schemas.openxmlformats.org/officeDocument/2006/relationships/hyperlink" Target="https://recportal.co.uk/group/guest/-/css-market-message-retry-strategy?p_l_back_url=%2Fsearch%3Fp_l_back_url%3D%252Fsearch%253Fp_l_back_url%253D%25252Fsearch%25253Fp_l_back_url%25253D%2525252Fsearch%2525253Fp_l_back_url%2525253D%252525252Fsearch%252525253Fp_l_back_url%252525253D%25252525252Fsearch%25252525253Fp_l_back_url%25252525253D%2525252525252Fsearch%2525252525253Fp_l_back_url%2525252525253D%252525252525252Fsearch%252525252525253Fp_l_back_url%252525252525253D%25252525252525252Fsearch%25252525252525253Fp_l_back_url%25252525252525253D%2525252525252525252Fsearch%2525252525252525253Fq%2525252525252525253DR0030%252525252525252526q%25252525252525253DR0025%2525252525252526q%252525252525253DR0016%25252525252526q%2525252525253DR0052%252525252526q%25252525253DR0055%2525252526q%252525253DR0067%25252526q%2525253DR0070%252526q%25253DR0074%2526q%253DR0080%26q%3DR0081" TargetMode="External"/><Relationship Id="rId18" Type="http://schemas.openxmlformats.org/officeDocument/2006/relationships/hyperlink" Target="https://recportal.co.uk/group/guest/-/removal-of-pre-covid-aq-value-from-data-access-matrix?p_l_back_url=%2Fsearch%3Fp_l_back_url%3D%252Fsearch%253Fq%253DR0088%26q%3DR0089" TargetMode="External"/><Relationship Id="rId3" Type="http://schemas.openxmlformats.org/officeDocument/2006/relationships/hyperlink" Target="https://recportal.co.uk/group/guest/-/intellectual-property-rights-and-services-data-main-body-changes" TargetMode="External"/><Relationship Id="rId7" Type="http://schemas.openxmlformats.org/officeDocument/2006/relationships/hyperlink" Target="https://recportal.co.uk/group/guest/-/rec-main-body-data-protection-changes-and-development-of-a-rec-data-protection-schedule." TargetMode="External"/><Relationship Id="rId12" Type="http://schemas.openxmlformats.org/officeDocument/2006/relationships/hyperlink" Target="https://recportal.co.uk/group/guest/-/improvements-to-failed-to-deliver-css-messages?p_l_back_url=%2Fsearch%3Fp_l_back_url%3D%252Fsearch%253Fp_l_back_url%253D%25252Fsearch%25253Fp_l_back_url%25253D%2525252Fsearch%2525253Fp_l_back_url%2525253D%252525252Fsearch%252525253Fp_l_back_url%252525253D%25252525252Fsearch%25252525253Fp_l_back_url%25252525253D%2525252525252Fsearch%2525252525253Fp_l_back_url%2525252525253D%252525252525252Fsearch%252525252525253Fp_l_back_url%252525252525253D%25252525252525252Fsearch%25252525252525253Fq%25252525252525253DR0030%2525252525252526q%252525252525253DR0025%25252525252526q%2525252525253DR0016%252525252526q%25252525253DR0052%2525252526q%252525253DR0055%25252526q%2525253DR0067%252526q%25253DR0070%2526q%253DR0074%26q%3DR0080" TargetMode="External"/><Relationship Id="rId17" Type="http://schemas.openxmlformats.org/officeDocument/2006/relationships/hyperlink" Target="https://recportal.co.uk/group/guest/-/map-gas-portfolio-dashboard" TargetMode="External"/><Relationship Id="rId2" Type="http://schemas.openxmlformats.org/officeDocument/2006/relationships/notesSlide" Target="../notesSlides/notesSlide9.xml"/><Relationship Id="rId16" Type="http://schemas.openxmlformats.org/officeDocument/2006/relationships/hyperlink" Target="https://recportal.co.uk/group/guest/-/switching-programme-designation-of-the-steady-state-commencement-date" TargetMode="External"/><Relationship Id="rId20" Type="http://schemas.openxmlformats.org/officeDocument/2006/relationships/hyperlink" Target="https://recportal.co.uk/group/guest/-/clarifications-to-the-theft-detection-incentive-schemes?p_l_back_url=%2Fsearch%3Fp_l_back_url%3D%252Fsearch%253Fp_l_back_url%253D%25252Fsearch%25253Fq%25253DR0088%2526q%253DR0090%26q%3DR0091" TargetMode="External"/><Relationship Id="rId1" Type="http://schemas.openxmlformats.org/officeDocument/2006/relationships/slideLayout" Target="../slideLayouts/slideLayout6.xml"/><Relationship Id="rId6" Type="http://schemas.openxmlformats.org/officeDocument/2006/relationships/hyperlink" Target="https://recportal.co.uk/group/guest/-/maintenance-of-qualification-schedule-change" TargetMode="External"/><Relationship Id="rId11" Type="http://schemas.openxmlformats.org/officeDocument/2006/relationships/hyperlink" Target="https://recportal.co.uk/group/guest/-/enabling-software-product-qualification?p_l_back_url=%2Fsearch%3Fq%3DR0075" TargetMode="External"/><Relationship Id="rId5" Type="http://schemas.openxmlformats.org/officeDocument/2006/relationships/hyperlink" Target="https://recportal.co.uk/group/guest/-/ees/ges-additional-service-request-for-housing-associations-to-be-added-to-the-data-access-matrix" TargetMode="External"/><Relationship Id="rId15" Type="http://schemas.openxmlformats.org/officeDocument/2006/relationships/hyperlink" Target="https://recportal.co.uk/group/guest/-/housekeeping-changes-to-the-approved-legal-text-for-r0047" TargetMode="External"/><Relationship Id="rId10" Type="http://schemas.openxmlformats.org/officeDocument/2006/relationships/hyperlink" Target="https://recportal.co.uk/group/guest/-/introduction-of-a-housekeeping-change-proposal-process?p_l_back_url=%2Fsearch%3Fp_l_back_url%3D%252Fsearch%253Fq%253DR0075%26q%3DR0073" TargetMode="External"/><Relationship Id="rId19" Type="http://schemas.openxmlformats.org/officeDocument/2006/relationships/hyperlink" Target="https://recportal.co.uk/group/guest/-/alignment-of-data-specification-with-pre-rec-rules-and-consequential-impacts-on-r0011-legal-text?p_l_back_url=%2Fsearch%3Fp_l_back_url%3D%252Fsearch%253Fq%253DR0088%26q%3DR0090" TargetMode="External"/><Relationship Id="rId4" Type="http://schemas.openxmlformats.org/officeDocument/2006/relationships/hyperlink" Target="https://recportal.co.uk/group/guest/-/switch-request-objections-additional" TargetMode="External"/><Relationship Id="rId9" Type="http://schemas.openxmlformats.org/officeDocument/2006/relationships/hyperlink" Target="https://recportal.co.uk/group/guest/-/dcc-access-to-ees-and-ges" TargetMode="External"/><Relationship Id="rId14" Type="http://schemas.openxmlformats.org/officeDocument/2006/relationships/hyperlink" Target="https://recportal.co.uk/group/guest/-/formalising-the-submission-of-ppmip-unallocated-transaction-report-utr-file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xoserve.com/change/customer-change-register/xrn-5614-improving-igt-smp-new-connection-process-to-support-accurate-and-timely-supplier-registration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xoserve.com/change/customer-change-register/xrn-5616-csep-annual-quantity-capacity-managemen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xoserve.com/change/change-packs/3128-vo-po-change-pack-january-2023"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https://www.xoserve.com/change/customer-change-register/xrn-4990-transfer-of-sites-with-low-read-submission-performance-from-class-2-and-3-into-class-4-mod0664/"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xoserve.com/change/change-packs/3128-vo-po-change-pack-january-2023"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s://www.xoserve.com/change/customer-change-register/xrn-5567-implementation-of-resend-functionality-for-messages-from-css-to-grda-rec-cp-r0067/"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xoserve.com/change/change-packs/3128-vo-po-change-pack-january-2023"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s://www.xoserve.com/change/customer-change-register/xrn-5472-creation-of-a-uk-link-api-to-consume-daily-weather-data-for-demand-estimation-process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package" Target="../embeddings/Microsoft_Word_Document3.docx"/><Relationship Id="rId7" Type="http://schemas.openxmlformats.org/officeDocument/2006/relationships/package" Target="../embeddings/Microsoft_Word_Document5.docx"/><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package" Target="../embeddings/Microsoft_Word_Document4.docx"/><Relationship Id="rId4" Type="http://schemas.openxmlformats.org/officeDocument/2006/relationships/image" Target="../media/image5.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rise.articulate.com/share/dmgMWdMwtveaf47sp7vFG5XORn_OGH8J"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mailto:UKLinkDelivery@xoserve.com" TargetMode="Externa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www.xoserve.com/media/jvyjihfa/chmc-change-budget-february-2023-vfinal.xlsx" TargetMode="Externa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hyperlink" Target="https://www.xoserve.com/products-services/data-products/contact-management-service-cms/cms-rebuild/"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6.sv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8.xml.rels><?xml version="1.0" encoding="UTF-8" standalone="yes"?>
<Relationships xmlns="http://schemas.openxmlformats.org/package/2006/relationships"><Relationship Id="rId8" Type="http://schemas.openxmlformats.org/officeDocument/2006/relationships/hyperlink" Target="https://www.xoserve.com/change/change-proposals/xrn-4989-online-end-to-end-credit-interest-process-defect-1063/" TargetMode="External"/><Relationship Id="rId13" Type="http://schemas.openxmlformats.org/officeDocument/2006/relationships/hyperlink" Target="https://www.xoserve.com/change/change-proposals/xrn-5143-discharge-of-cadent-wwu-and-ngn-ndm-sampling-obligations-by-the-cdsp/" TargetMode="External"/><Relationship Id="rId3" Type="http://schemas.openxmlformats.org/officeDocument/2006/relationships/hyperlink" Target="https://www.xoserve.com/change/change-proposals/xrn-5555-amend-existing-large-load-site-reporting/" TargetMode="External"/><Relationship Id="rId7" Type="http://schemas.openxmlformats.org/officeDocument/2006/relationships/hyperlink" Target="https://www.xoserve.com/change/change-proposals/xrn-4990-transfer-of-sites-with-low-read-submission-performance-from-class-2-and-3-into-class-4-mod0664/" TargetMode="External"/><Relationship Id="rId12" Type="http://schemas.openxmlformats.org/officeDocument/2006/relationships/hyperlink" Target="https://www.xoserve.com/change/change-proposals/xrn-5379-class-1-read-service-procurement-exercise-mod-0710/" TargetMode="External"/><Relationship Id="rId2" Type="http://schemas.openxmlformats.org/officeDocument/2006/relationships/notesSlide" Target="../notesSlides/notesSlide1.xml"/><Relationship Id="rId16" Type="http://schemas.openxmlformats.org/officeDocument/2006/relationships/hyperlink" Target="https://www.xoserve.com/change/customer-change-register/xrn-5602-releasing-of-unused-capacity-under-a-specific-set-of-circumstances-modification-0818/" TargetMode="External"/><Relationship Id="rId1" Type="http://schemas.openxmlformats.org/officeDocument/2006/relationships/slideLayout" Target="../slideLayouts/slideLayout2.xml"/><Relationship Id="rId6" Type="http://schemas.openxmlformats.org/officeDocument/2006/relationships/hyperlink" Target="https://www.xoserve.com/change/change-proposals/xrn-4978-notification-of-rolling-aq-value-following-transfer-of-ownership-between-m-5-and-m/" TargetMode="External"/><Relationship Id="rId11" Type="http://schemas.openxmlformats.org/officeDocument/2006/relationships/hyperlink" Target="https://www.xoserve.com/change/customer-change-register/xrn-5595-changes-to-the-rec-switching-operator-outage-notification-lead-time-r0055/" TargetMode="External"/><Relationship Id="rId5" Type="http://schemas.openxmlformats.org/officeDocument/2006/relationships/hyperlink" Target="https://www.xoserve.com/change/change-proposals/xrn-4900-biomethane-sites-with-reduced-propane-injection/" TargetMode="External"/><Relationship Id="rId15" Type="http://schemas.openxmlformats.org/officeDocument/2006/relationships/hyperlink" Target="https://www.xoserve.com/change/customer-change-register/xrn-5606-revision-of-virtual-last-resort-user-and-contingent-procurement-of-supplier-demand-event-triggers-modification-0813/" TargetMode="External"/><Relationship Id="rId10" Type="http://schemas.openxmlformats.org/officeDocument/2006/relationships/hyperlink" Target="https://www.xoserve.com/change/change-proposals/xrn-5298-h100-fife-project-phase-1-initial-assessment/" TargetMode="External"/><Relationship Id="rId4" Type="http://schemas.openxmlformats.org/officeDocument/2006/relationships/hyperlink" Target="https://www.xoserve.com/change/change-proposals/xrn-4713-actual-read-following-estimated-transfer-read-calculating-aq-of-1-linked-to-xrn4690/" TargetMode="External"/><Relationship Id="rId9" Type="http://schemas.openxmlformats.org/officeDocument/2006/relationships/hyperlink" Target="https://www.xoserve.com/change/change-proposals/xrn-4992-modification-0687-creation-of-new-charge-to-recover-last-resort-supply-payments/" TargetMode="External"/><Relationship Id="rId14" Type="http://schemas.openxmlformats.org/officeDocument/2006/relationships/hyperlink" Target="https://www.xoserve.com/change/change-proposals/xrn-5472-creation-of-a-uk-link-api-to-consume-daily-weather-data-for-demand-estimation-processes/"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xoserve.com/change/customer-change-register/xrn-5535a-processing-of-css-switch-requests-received-in-time-period-5/" TargetMode="External"/><Relationship Id="rId3" Type="http://schemas.openxmlformats.org/officeDocument/2006/relationships/hyperlink" Target="https://www.xoserve.com/change/change-proposals/xrn-5091-deferral-of-creation-of-class-change-reads-at-transfer-of-ownership/" TargetMode="External"/><Relationship Id="rId7" Type="http://schemas.openxmlformats.org/officeDocument/2006/relationships/hyperlink" Target="https://www.xoserve.com/change/change-proposals/xrn-5547-updating-the-comprehensive-invoice-master-list-and-inv-template/" TargetMode="External"/><Relationship Id="rId12" Type="http://schemas.openxmlformats.org/officeDocument/2006/relationships/hyperlink" Target="https://www.xoserve.com/change/customer-change-register/xrn-5607-update-to-the-aq-correction-processes-modification-0816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xoserve.com/change/change-proposals/xrn5454-supplier-of-last-resort-solr-reporting-suite/" TargetMode="External"/><Relationship Id="rId11" Type="http://schemas.openxmlformats.org/officeDocument/2006/relationships/hyperlink" Target="https://www.xoserve.com/change/customer-change-register/xrn-5605-amendments-to-the-must-read-process-igt159v/" TargetMode="External"/><Relationship Id="rId5" Type="http://schemas.openxmlformats.org/officeDocument/2006/relationships/hyperlink" Target="https://www.xoserve.com/change/change-proposals/xrn-5482-replacement-of-reads-associated-to-a-meter-asset-technical-details-change-or-update-rgma/" TargetMode="External"/><Relationship Id="rId10" Type="http://schemas.openxmlformats.org/officeDocument/2006/relationships/hyperlink" Target="https://www.xoserve.com/change/customer-change-register/xrn-5604-shipper-agreed-read-sar-exceptions-process-modification-0811s/" TargetMode="External"/><Relationship Id="rId4" Type="http://schemas.openxmlformats.org/officeDocument/2006/relationships/hyperlink" Target="https://www.xoserve.com/change/change-proposals/xrn-5186-modification-0701-aligning-capacity-booking-under-the-unc-and-arrangements-set-out-in-relevant-nexas/" TargetMode="External"/><Relationship Id="rId9" Type="http://schemas.openxmlformats.org/officeDocument/2006/relationships/hyperlink" Target="https://www.xoserve.com/change/change-proposals/xrn-5567-implementation-of-resend-functionality-for-messages-from-css-to-grda-rec-cp-r006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Change Management Committee  </a:t>
            </a:r>
          </a:p>
        </p:txBody>
      </p:sp>
      <p:sp>
        <p:nvSpPr>
          <p:cNvPr id="3" name="Subtitle 2"/>
          <p:cNvSpPr>
            <a:spLocks noGrp="1"/>
          </p:cNvSpPr>
          <p:nvPr>
            <p:ph type="subTitle" idx="1"/>
          </p:nvPr>
        </p:nvSpPr>
        <p:spPr/>
        <p:txBody>
          <a:bodyPr vert="horz" lIns="91440" tIns="45720" rIns="91440" bIns="45720" rtlCol="0" anchor="t">
            <a:normAutofit/>
          </a:bodyPr>
          <a:lstStyle/>
          <a:p>
            <a:r>
              <a:rPr lang="en-GB" dirty="0">
                <a:latin typeface="Arial"/>
                <a:cs typeface="Arial"/>
              </a:rPr>
              <a:t> 8</a:t>
            </a:r>
            <a:r>
              <a:rPr lang="en-GB" baseline="30000" dirty="0">
                <a:latin typeface="Arial"/>
                <a:cs typeface="Arial"/>
              </a:rPr>
              <a:t>th</a:t>
            </a:r>
            <a:r>
              <a:rPr lang="en-GB" dirty="0">
                <a:latin typeface="Arial"/>
                <a:cs typeface="Arial"/>
              </a:rPr>
              <a:t> February 2023</a:t>
            </a:r>
            <a:endParaRPr lang="en-GB" dirty="0"/>
          </a:p>
        </p:txBody>
      </p:sp>
    </p:spTree>
    <p:extLst>
      <p:ext uri="{BB962C8B-B14F-4D97-AF65-F5344CB8AC3E}">
        <p14:creationId xmlns:p14="http://schemas.microsoft.com/office/powerpoint/2010/main" val="3653749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8C3F791-AC34-4270-82D9-5B4FC58DD2B2}"/>
              </a:ext>
            </a:extLst>
          </p:cNvPr>
          <p:cNvGraphicFramePr>
            <a:graphicFrameLocks noGrp="1"/>
          </p:cNvGraphicFramePr>
          <p:nvPr/>
        </p:nvGraphicFramePr>
        <p:xfrm>
          <a:off x="40138" y="513973"/>
          <a:ext cx="9016776" cy="3383280"/>
        </p:xfrm>
        <a:graphic>
          <a:graphicData uri="http://schemas.openxmlformats.org/drawingml/2006/table">
            <a:tbl>
              <a:tblPr firstRow="1" bandRow="1">
                <a:tableStyleId>{5C22544A-7EE6-4342-B048-85BDC9FD1C3A}</a:tableStyleId>
              </a:tblPr>
              <a:tblGrid>
                <a:gridCol w="473054">
                  <a:extLst>
                    <a:ext uri="{9D8B030D-6E8A-4147-A177-3AD203B41FA5}">
                      <a16:colId xmlns:a16="http://schemas.microsoft.com/office/drawing/2014/main" val="4236546890"/>
                    </a:ext>
                  </a:extLst>
                </a:gridCol>
                <a:gridCol w="2500828">
                  <a:extLst>
                    <a:ext uri="{9D8B030D-6E8A-4147-A177-3AD203B41FA5}">
                      <a16:colId xmlns:a16="http://schemas.microsoft.com/office/drawing/2014/main" val="324692026"/>
                    </a:ext>
                  </a:extLst>
                </a:gridCol>
                <a:gridCol w="769485">
                  <a:extLst>
                    <a:ext uri="{9D8B030D-6E8A-4147-A177-3AD203B41FA5}">
                      <a16:colId xmlns:a16="http://schemas.microsoft.com/office/drawing/2014/main" val="1901410971"/>
                    </a:ext>
                  </a:extLst>
                </a:gridCol>
                <a:gridCol w="769485">
                  <a:extLst>
                    <a:ext uri="{9D8B030D-6E8A-4147-A177-3AD203B41FA5}">
                      <a16:colId xmlns:a16="http://schemas.microsoft.com/office/drawing/2014/main" val="4189950786"/>
                    </a:ext>
                  </a:extLst>
                </a:gridCol>
                <a:gridCol w="746409">
                  <a:extLst>
                    <a:ext uri="{9D8B030D-6E8A-4147-A177-3AD203B41FA5}">
                      <a16:colId xmlns:a16="http://schemas.microsoft.com/office/drawing/2014/main" val="4137049686"/>
                    </a:ext>
                  </a:extLst>
                </a:gridCol>
                <a:gridCol w="746409">
                  <a:extLst>
                    <a:ext uri="{9D8B030D-6E8A-4147-A177-3AD203B41FA5}">
                      <a16:colId xmlns:a16="http://schemas.microsoft.com/office/drawing/2014/main" val="1519923765"/>
                    </a:ext>
                  </a:extLst>
                </a:gridCol>
                <a:gridCol w="1147088">
                  <a:extLst>
                    <a:ext uri="{9D8B030D-6E8A-4147-A177-3AD203B41FA5}">
                      <a16:colId xmlns:a16="http://schemas.microsoft.com/office/drawing/2014/main" val="3099399107"/>
                    </a:ext>
                  </a:extLst>
                </a:gridCol>
                <a:gridCol w="932009">
                  <a:extLst>
                    <a:ext uri="{9D8B030D-6E8A-4147-A177-3AD203B41FA5}">
                      <a16:colId xmlns:a16="http://schemas.microsoft.com/office/drawing/2014/main" val="796015746"/>
                    </a:ext>
                  </a:extLst>
                </a:gridCol>
                <a:gridCol w="932009">
                  <a:extLst>
                    <a:ext uri="{9D8B030D-6E8A-4147-A177-3AD203B41FA5}">
                      <a16:colId xmlns:a16="http://schemas.microsoft.com/office/drawing/2014/main" val="3560280781"/>
                    </a:ext>
                  </a:extLst>
                </a:gridCol>
              </a:tblGrid>
              <a:tr h="255391">
                <a:tc>
                  <a:txBody>
                    <a:bodyPr/>
                    <a:lstStyle/>
                    <a:p>
                      <a:r>
                        <a:rPr lang="en-GB" sz="900" dirty="0"/>
                        <a:t>XRN</a:t>
                      </a:r>
                    </a:p>
                  </a:txBody>
                  <a:tcPr anchor="ctr">
                    <a:solidFill>
                      <a:schemeClr val="accent1"/>
                    </a:solidFill>
                  </a:tcPr>
                </a:tc>
                <a:tc>
                  <a:txBody>
                    <a:bodyPr/>
                    <a:lstStyle/>
                    <a:p>
                      <a:r>
                        <a:rPr lang="en-GB" sz="900" dirty="0"/>
                        <a:t>Change Title </a:t>
                      </a:r>
                    </a:p>
                  </a:txBody>
                  <a:tcPr anchor="ctr">
                    <a:solidFill>
                      <a:schemeClr val="accent1"/>
                    </a:solidFill>
                  </a:tcPr>
                </a:tc>
                <a:tc>
                  <a:txBody>
                    <a:bodyPr/>
                    <a:lstStyle/>
                    <a:p>
                      <a:r>
                        <a:rPr lang="en-GB" sz="900" dirty="0"/>
                        <a:t>Proposer</a:t>
                      </a:r>
                    </a:p>
                  </a:txBody>
                  <a:tcPr anchor="ctr">
                    <a:solidFill>
                      <a:schemeClr val="accent1"/>
                    </a:solidFill>
                  </a:tcPr>
                </a:tc>
                <a:tc>
                  <a:txBody>
                    <a:bodyPr/>
                    <a:lstStyle/>
                    <a:p>
                      <a:r>
                        <a:rPr lang="en-GB" sz="900" dirty="0"/>
                        <a:t>Benefit / Impact</a:t>
                      </a:r>
                    </a:p>
                  </a:txBody>
                  <a:tcPr anchor="ctr">
                    <a:solidFill>
                      <a:schemeClr val="accent1"/>
                    </a:solidFill>
                  </a:tcPr>
                </a:tc>
                <a:tc>
                  <a:txBody>
                    <a:bodyPr/>
                    <a:lstStyle/>
                    <a:p>
                      <a:r>
                        <a:rPr lang="en-GB" sz="900" dirty="0"/>
                        <a:t>Funding </a:t>
                      </a:r>
                    </a:p>
                  </a:txBody>
                  <a:tcPr anchor="ctr">
                    <a:solidFill>
                      <a:schemeClr val="accent1"/>
                    </a:solidFill>
                  </a:tcPr>
                </a:tc>
                <a:tc>
                  <a:txBody>
                    <a:bodyPr/>
                    <a:lstStyle/>
                    <a:p>
                      <a:r>
                        <a:rPr lang="en-GB" sz="900" dirty="0"/>
                        <a:t>HLSO</a:t>
                      </a:r>
                    </a:p>
                    <a:p>
                      <a:r>
                        <a:rPr lang="en-GB" sz="900" dirty="0"/>
                        <a:t>Max Cost</a:t>
                      </a:r>
                    </a:p>
                  </a:txBody>
                  <a:tcPr anchor="ctr">
                    <a:solidFill>
                      <a:schemeClr val="accent1"/>
                    </a:solidFill>
                  </a:tcPr>
                </a:tc>
                <a:tc>
                  <a:txBody>
                    <a:bodyPr/>
                    <a:lstStyle/>
                    <a:p>
                      <a:r>
                        <a:rPr lang="en-GB" sz="900" dirty="0"/>
                        <a:t>Target Implementation   Date</a:t>
                      </a:r>
                    </a:p>
                  </a:txBody>
                  <a:tcPr anchor="ctr">
                    <a:solidFill>
                      <a:schemeClr val="accent1"/>
                    </a:solidFill>
                  </a:tcPr>
                </a:tc>
                <a:tc>
                  <a:txBody>
                    <a:bodyPr/>
                    <a:lstStyle/>
                    <a:p>
                      <a:r>
                        <a:rPr lang="en-GB" sz="900" dirty="0"/>
                        <a:t>Release Type</a:t>
                      </a:r>
                    </a:p>
                  </a:txBody>
                  <a:tcPr anchor="ctr">
                    <a:solidFill>
                      <a:schemeClr val="accent1"/>
                    </a:solidFill>
                  </a:tcPr>
                </a:tc>
                <a:tc>
                  <a:txBody>
                    <a:bodyPr/>
                    <a:lstStyle/>
                    <a:p>
                      <a:r>
                        <a:rPr lang="en-GB" sz="900" dirty="0"/>
                        <a:t>Firm / Indicative</a:t>
                      </a:r>
                    </a:p>
                  </a:txBody>
                  <a:tcPr anchor="ctr">
                    <a:solidFill>
                      <a:schemeClr val="accent1"/>
                    </a:solidFill>
                  </a:tcPr>
                </a:tc>
                <a:extLst>
                  <a:ext uri="{0D108BD9-81ED-4DB2-BD59-A6C34878D82A}">
                    <a16:rowId xmlns:a16="http://schemas.microsoft.com/office/drawing/2014/main" val="429165185"/>
                  </a:ext>
                </a:extLst>
              </a:tr>
              <a:tr h="0">
                <a:tc>
                  <a:txBody>
                    <a:bodyPr/>
                    <a:lstStyle/>
                    <a:p>
                      <a:pPr algn="ctr">
                        <a:spcAft>
                          <a:spcPts val="0"/>
                        </a:spcAft>
                      </a:pPr>
                      <a:r>
                        <a:rPr lang="en-GB" sz="800" b="1" u="none" dirty="0">
                          <a:hlinkClick r:id="rId2"/>
                        </a:rPr>
                        <a:t>5316</a:t>
                      </a:r>
                      <a:endParaRPr lang="en-GB" sz="800" b="1" u="none" dirty="0"/>
                    </a:p>
                  </a:txBody>
                  <a:tcPr marL="72000" marR="72000" marT="36000" marB="36000" anchor="ctr">
                    <a:solidFill>
                      <a:schemeClr val="accent1">
                        <a:lumMod val="20000"/>
                        <a:lumOff val="80000"/>
                      </a:schemeClr>
                    </a:solidFill>
                  </a:tcPr>
                </a:tc>
                <a:tc>
                  <a:txBody>
                    <a:bodyPr/>
                    <a:lstStyle/>
                    <a:p>
                      <a:pPr>
                        <a:spcAft>
                          <a:spcPts val="0"/>
                        </a:spcAft>
                      </a:pPr>
                      <a:r>
                        <a:rPr lang="en-GB" sz="700" b="1" dirty="0"/>
                        <a:t>Rejecting Pre LIS Replacement Reads</a:t>
                      </a:r>
                    </a:p>
                  </a:txBody>
                  <a:tcPr marL="72000" marR="72000" marT="36000" marB="36000" anchor="ctr">
                    <a:solidFill>
                      <a:schemeClr val="accent1">
                        <a:lumMod val="20000"/>
                        <a:lumOff val="80000"/>
                      </a:schemeClr>
                    </a:solidFill>
                  </a:tcPr>
                </a:tc>
                <a:tc>
                  <a:txBody>
                    <a:bodyPr/>
                    <a:lstStyle/>
                    <a:p>
                      <a:pPr>
                        <a:spcAft>
                          <a:spcPts val="0"/>
                        </a:spcAft>
                      </a:pPr>
                      <a:r>
                        <a:rPr lang="en-GB" sz="700" b="1" dirty="0"/>
                        <a:t>Xoserve</a:t>
                      </a:r>
                    </a:p>
                  </a:txBody>
                  <a:tcPr marL="72000" marR="72000" marT="36000" marB="36000" anchor="ctr">
                    <a:solidFill>
                      <a:schemeClr val="accent1">
                        <a:lumMod val="20000"/>
                        <a:lumOff val="80000"/>
                      </a:schemeClr>
                    </a:solidFill>
                  </a:tcPr>
                </a:tc>
                <a:tc>
                  <a:txBody>
                    <a:bodyPr/>
                    <a:lstStyle/>
                    <a:p>
                      <a:pPr>
                        <a:spcAft>
                          <a:spcPts val="0"/>
                        </a:spcAft>
                      </a:pPr>
                      <a:r>
                        <a:rPr lang="en-GB" sz="700" b="1" dirty="0"/>
                        <a:t>Shipper</a:t>
                      </a:r>
                    </a:p>
                  </a:txBody>
                  <a:tcPr marL="72000" marR="72000" marT="36000" marB="36000" anchor="ctr">
                    <a:solidFill>
                      <a:schemeClr val="accent1">
                        <a:lumMod val="20000"/>
                        <a:lumOff val="80000"/>
                      </a:schemeClr>
                    </a:solidFill>
                  </a:tcPr>
                </a:tc>
                <a:tc>
                  <a:txBody>
                    <a:bodyPr/>
                    <a:lstStyle/>
                    <a:p>
                      <a:pPr>
                        <a:spcAft>
                          <a:spcPts val="0"/>
                        </a:spcAft>
                      </a:pPr>
                      <a:r>
                        <a:rPr lang="en-GB" sz="700" b="1" dirty="0"/>
                        <a:t>N/A</a:t>
                      </a:r>
                    </a:p>
                  </a:txBody>
                  <a:tcPr marL="72000" marR="72000" marT="36000" marB="36000" anchor="ctr">
                    <a:solidFill>
                      <a:schemeClr val="accent1">
                        <a:lumMod val="20000"/>
                        <a:lumOff val="80000"/>
                      </a:schemeClr>
                    </a:solidFill>
                  </a:tcPr>
                </a:tc>
                <a:tc>
                  <a:txBody>
                    <a:bodyPr/>
                    <a:lstStyle/>
                    <a:p>
                      <a:pPr algn="l">
                        <a:spcAft>
                          <a:spcPts val="0"/>
                        </a:spcAft>
                      </a:pPr>
                      <a:r>
                        <a:rPr lang="en-GB" sz="700" b="1" dirty="0"/>
                        <a:t>N/A</a:t>
                      </a:r>
                    </a:p>
                  </a:txBody>
                  <a:tcPr marL="72000" marR="72000" marT="36000" marB="36000" anchor="ctr">
                    <a:solidFill>
                      <a:schemeClr val="accent1">
                        <a:lumMod val="20000"/>
                        <a:lumOff val="80000"/>
                      </a:schemeClr>
                    </a:solidFill>
                  </a:tcPr>
                </a:tc>
                <a:tc>
                  <a:txBody>
                    <a:bodyPr/>
                    <a:lstStyle/>
                    <a:p>
                      <a:r>
                        <a:rPr lang="en-GB" sz="700" b="1" dirty="0"/>
                        <a:t>Tbc</a:t>
                      </a:r>
                    </a:p>
                  </a:txBody>
                  <a:tcPr anchor="ctr">
                    <a:solidFill>
                      <a:schemeClr val="accent1">
                        <a:lumMod val="20000"/>
                        <a:lumOff val="80000"/>
                      </a:schemeClr>
                    </a:solidFill>
                  </a:tcPr>
                </a:tc>
                <a:tc>
                  <a:txBody>
                    <a:bodyPr/>
                    <a:lstStyle/>
                    <a:p>
                      <a:r>
                        <a:rPr lang="en-GB" sz="700" b="1" dirty="0"/>
                        <a:t>Tbc</a:t>
                      </a:r>
                    </a:p>
                  </a:txBody>
                  <a:tcPr anchor="ctr">
                    <a:solidFill>
                      <a:schemeClr val="accent1">
                        <a:lumMod val="20000"/>
                        <a:lumOff val="80000"/>
                      </a:schemeClr>
                    </a:solidFill>
                  </a:tcPr>
                </a:tc>
                <a:tc>
                  <a:txBody>
                    <a:bodyPr/>
                    <a:lstStyle/>
                    <a:p>
                      <a:r>
                        <a:rPr lang="en-GB" sz="700" b="1" dirty="0"/>
                        <a:t>N/A</a:t>
                      </a:r>
                    </a:p>
                  </a:txBody>
                  <a:tcPr anchor="ctr">
                    <a:solidFill>
                      <a:schemeClr val="accent1">
                        <a:lumMod val="20000"/>
                        <a:lumOff val="80000"/>
                      </a:schemeClr>
                    </a:solidFill>
                  </a:tcPr>
                </a:tc>
                <a:extLst>
                  <a:ext uri="{0D108BD9-81ED-4DB2-BD59-A6C34878D82A}">
                    <a16:rowId xmlns:a16="http://schemas.microsoft.com/office/drawing/2014/main" val="1662528266"/>
                  </a:ext>
                </a:extLst>
              </a:tr>
              <a:tr h="0">
                <a:tc>
                  <a:txBody>
                    <a:bodyPr/>
                    <a:lstStyle/>
                    <a:p>
                      <a:pPr algn="ctr"/>
                      <a:r>
                        <a:rPr lang="en-GB" sz="800" b="1" dirty="0">
                          <a:hlinkClick r:id="rId3"/>
                        </a:rPr>
                        <a:t>5531</a:t>
                      </a:r>
                      <a:endParaRPr lang="en-GB" sz="800" b="1" dirty="0"/>
                    </a:p>
                  </a:txBody>
                  <a:tcPr anchor="ctr">
                    <a:solidFill>
                      <a:schemeClr val="accent1">
                        <a:lumMod val="20000"/>
                        <a:lumOff val="80000"/>
                      </a:schemeClr>
                    </a:solidFill>
                  </a:tcPr>
                </a:tc>
                <a:tc>
                  <a:txBody>
                    <a:bodyPr/>
                    <a:lstStyle/>
                    <a:p>
                      <a:r>
                        <a:rPr lang="en-GB" sz="700" b="1" dirty="0"/>
                        <a:t>Hydrogen Village Trial</a:t>
                      </a:r>
                    </a:p>
                  </a:txBody>
                  <a:tcPr anchor="ctr">
                    <a:solidFill>
                      <a:schemeClr val="accent1">
                        <a:lumMod val="20000"/>
                        <a:lumOff val="80000"/>
                      </a:schemeClr>
                    </a:solidFill>
                  </a:tcPr>
                </a:tc>
                <a:tc>
                  <a:txBody>
                    <a:bodyPr/>
                    <a:lstStyle/>
                    <a:p>
                      <a:r>
                        <a:rPr lang="en-GB" sz="700" b="1" dirty="0"/>
                        <a:t>SGN</a:t>
                      </a:r>
                    </a:p>
                  </a:txBody>
                  <a:tcPr anchor="ctr">
                    <a:solidFill>
                      <a:schemeClr val="accent1">
                        <a:lumMod val="20000"/>
                        <a:lumOff val="80000"/>
                      </a:schemeClr>
                    </a:solidFill>
                  </a:tcPr>
                </a:tc>
                <a:tc>
                  <a:txBody>
                    <a:bodyPr/>
                    <a:lstStyle/>
                    <a:p>
                      <a:r>
                        <a:rPr lang="en-GB" sz="700" b="1" dirty="0"/>
                        <a:t>All DSC Customers</a:t>
                      </a:r>
                    </a:p>
                  </a:txBody>
                  <a:tcPr anchor="ctr">
                    <a:solidFill>
                      <a:schemeClr val="accent1">
                        <a:lumMod val="20000"/>
                        <a:lumOff val="80000"/>
                      </a:schemeClr>
                    </a:solidFill>
                  </a:tcPr>
                </a:tc>
                <a:tc>
                  <a:txBody>
                    <a:bodyPr/>
                    <a:lstStyle/>
                    <a:p>
                      <a:r>
                        <a:rPr lang="en-GB" sz="700" b="1" dirty="0"/>
                        <a:t>DN</a:t>
                      </a:r>
                    </a:p>
                    <a:p>
                      <a:r>
                        <a:rPr lang="en-GB" sz="700" b="1" dirty="0"/>
                        <a:t>Decarb</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3914239487"/>
                  </a:ext>
                </a:extLst>
              </a:tr>
              <a:tr h="0">
                <a:tc>
                  <a:txBody>
                    <a:bodyPr/>
                    <a:lstStyle/>
                    <a:p>
                      <a:pPr algn="ctr"/>
                      <a:r>
                        <a:rPr lang="en-GB" sz="800" b="1" dirty="0">
                          <a:hlinkClick r:id="rId4"/>
                        </a:rPr>
                        <a:t>5546</a:t>
                      </a:r>
                      <a:endParaRPr lang="en-GB" sz="800" b="1" dirty="0"/>
                    </a:p>
                  </a:txBody>
                  <a:tcPr anchor="ctr">
                    <a:solidFill>
                      <a:schemeClr val="accent1">
                        <a:lumMod val="20000"/>
                        <a:lumOff val="80000"/>
                      </a:schemeClr>
                    </a:solidFill>
                  </a:tcPr>
                </a:tc>
                <a:tc>
                  <a:txBody>
                    <a:bodyPr/>
                    <a:lstStyle/>
                    <a:p>
                      <a:r>
                        <a:rPr lang="en-US" sz="700" b="1" dirty="0"/>
                        <a:t>Resolution of Address Interactions between DCC and CDSP</a:t>
                      </a:r>
                      <a:endParaRPr lang="en-GB" sz="700" b="1" dirty="0"/>
                    </a:p>
                  </a:txBody>
                  <a:tcPr anchor="ctr">
                    <a:solidFill>
                      <a:schemeClr val="accent1">
                        <a:lumMod val="20000"/>
                        <a:lumOff val="80000"/>
                      </a:schemeClr>
                    </a:solidFill>
                  </a:tcPr>
                </a:tc>
                <a:tc>
                  <a:txBody>
                    <a:bodyPr/>
                    <a:lstStyle/>
                    <a:p>
                      <a:r>
                        <a:rPr lang="en-GB" sz="700" b="1" dirty="0"/>
                        <a:t>Xoserve</a:t>
                      </a:r>
                    </a:p>
                  </a:txBody>
                  <a:tcPr anchor="ctr">
                    <a:solidFill>
                      <a:schemeClr val="accent1">
                        <a:lumMod val="20000"/>
                        <a:lumOff val="80000"/>
                      </a:schemeClr>
                    </a:solidFill>
                  </a:tcPr>
                </a:tc>
                <a:tc>
                  <a:txBody>
                    <a:bodyPr/>
                    <a:lstStyle/>
                    <a:p>
                      <a:r>
                        <a:rPr lang="en-GB" sz="700" b="1" dirty="0"/>
                        <a:t>DN</a:t>
                      </a:r>
                    </a:p>
                    <a:p>
                      <a:r>
                        <a:rPr lang="en-GB" sz="700" b="1" dirty="0"/>
                        <a:t>IGT</a:t>
                      </a:r>
                    </a:p>
                    <a:p>
                      <a:r>
                        <a:rPr lang="en-GB" sz="700" b="1" dirty="0"/>
                        <a:t>Shipper</a:t>
                      </a:r>
                    </a:p>
                  </a:txBody>
                  <a:tcPr anchor="ctr">
                    <a:solidFill>
                      <a:schemeClr val="accent1">
                        <a:lumMod val="20000"/>
                        <a:lumOff val="80000"/>
                      </a:schemeClr>
                    </a:solidFill>
                  </a:tcPr>
                </a:tc>
                <a:tc>
                  <a:txBody>
                    <a:bodyPr/>
                    <a:lstStyle/>
                    <a:p>
                      <a:r>
                        <a:rPr lang="en-GB" sz="700" b="1" dirty="0"/>
                        <a:t>Shipper</a:t>
                      </a:r>
                    </a:p>
                  </a:txBody>
                  <a:tcPr anchor="ctr">
                    <a:solidFill>
                      <a:schemeClr val="accent1">
                        <a:lumMod val="20000"/>
                        <a:lumOff val="80000"/>
                      </a:schemeClr>
                    </a:solidFill>
                  </a:tcPr>
                </a:tc>
                <a:tc>
                  <a:txBody>
                    <a:bodyPr/>
                    <a:lstStyle/>
                    <a:p>
                      <a:r>
                        <a:rPr lang="en-GB" sz="700" b="1" dirty="0"/>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3694067778"/>
                  </a:ext>
                </a:extLst>
              </a:tr>
              <a:tr h="139065">
                <a:tc>
                  <a:txBody>
                    <a:bodyPr/>
                    <a:lstStyle/>
                    <a:p>
                      <a:pPr algn="ctr"/>
                      <a:r>
                        <a:rPr lang="en-GB" sz="800" b="1" dirty="0">
                          <a:hlinkClick r:id="rId5"/>
                        </a:rPr>
                        <a:t>5569</a:t>
                      </a:r>
                      <a:endParaRPr lang="en-GB" sz="800" b="1" dirty="0"/>
                    </a:p>
                  </a:txBody>
                  <a:tcPr anchor="ctr">
                    <a:solidFill>
                      <a:schemeClr val="accent1">
                        <a:lumMod val="20000"/>
                        <a:lumOff val="80000"/>
                      </a:schemeClr>
                    </a:solidFill>
                  </a:tcPr>
                </a:tc>
                <a:tc>
                  <a:txBody>
                    <a:bodyPr/>
                    <a:lstStyle/>
                    <a:p>
                      <a:r>
                        <a:rPr lang="en-GB" sz="700" b="1" dirty="0"/>
                        <a:t>Contact Data Provision for IGT Customers </a:t>
                      </a:r>
                    </a:p>
                  </a:txBody>
                  <a:tcPr anchor="ctr">
                    <a:solidFill>
                      <a:schemeClr val="accent1">
                        <a:lumMod val="20000"/>
                        <a:lumOff val="80000"/>
                      </a:schemeClr>
                    </a:solidFill>
                  </a:tcPr>
                </a:tc>
                <a:tc>
                  <a:txBody>
                    <a:bodyPr/>
                    <a:lstStyle/>
                    <a:p>
                      <a:r>
                        <a:rPr lang="en-GB" sz="700" b="1" dirty="0"/>
                        <a:t>BUUK</a:t>
                      </a:r>
                    </a:p>
                  </a:txBody>
                  <a:tcPr anchor="ctr">
                    <a:solidFill>
                      <a:schemeClr val="accent1">
                        <a:lumMod val="20000"/>
                        <a:lumOff val="80000"/>
                      </a:schemeClr>
                    </a:solidFill>
                  </a:tcPr>
                </a:tc>
                <a:tc>
                  <a:txBody>
                    <a:bodyPr/>
                    <a:lstStyle/>
                    <a:p>
                      <a:r>
                        <a:rPr lang="en-GB" sz="700" b="1" dirty="0"/>
                        <a:t>IGT</a:t>
                      </a:r>
                    </a:p>
                  </a:txBody>
                  <a:tcPr anchor="ctr">
                    <a:solidFill>
                      <a:schemeClr val="accent1">
                        <a:lumMod val="20000"/>
                        <a:lumOff val="80000"/>
                      </a:schemeClr>
                    </a:solidFill>
                  </a:tcPr>
                </a:tc>
                <a:tc>
                  <a:txBody>
                    <a:bodyPr/>
                    <a:lstStyle/>
                    <a:p>
                      <a:r>
                        <a:rPr lang="en-GB" sz="700" b="1" dirty="0"/>
                        <a:t>IGT</a:t>
                      </a:r>
                    </a:p>
                  </a:txBody>
                  <a:tcPr anchor="ctr">
                    <a:solidFill>
                      <a:schemeClr val="accent1">
                        <a:lumMod val="20000"/>
                        <a:lumOff val="80000"/>
                      </a:schemeClr>
                    </a:solidFill>
                  </a:tcPr>
                </a:tc>
                <a:tc>
                  <a:txBody>
                    <a:bodyPr/>
                    <a:lstStyle/>
                    <a:p>
                      <a:r>
                        <a:rPr lang="en-GB" sz="700" b="1" dirty="0"/>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982682254"/>
                  </a:ext>
                </a:extLst>
              </a:tr>
              <a:tr h="0">
                <a:tc>
                  <a:txBody>
                    <a:bodyPr/>
                    <a:lstStyle/>
                    <a:p>
                      <a:pPr algn="ctr"/>
                      <a:r>
                        <a:rPr lang="en-GB" sz="800" b="1" dirty="0">
                          <a:hlinkClick r:id="rId6"/>
                        </a:rPr>
                        <a:t>5573</a:t>
                      </a:r>
                      <a:endParaRPr lang="en-GB" sz="800" b="1" dirty="0"/>
                    </a:p>
                  </a:txBody>
                  <a:tcPr anchor="ctr">
                    <a:solidFill>
                      <a:schemeClr val="accent1">
                        <a:lumMod val="20000"/>
                        <a:lumOff val="80000"/>
                      </a:schemeClr>
                    </a:solidFill>
                  </a:tcPr>
                </a:tc>
                <a:tc>
                  <a:txBody>
                    <a:bodyPr/>
                    <a:lstStyle/>
                    <a:p>
                      <a:r>
                        <a:rPr lang="en-US" sz="700" b="1" dirty="0"/>
                        <a:t>Updates to the Priority Consumer process (as designated by the Secretary of State for Business, Energy, and Industrial Strategy - BEIS) – Urgent</a:t>
                      </a:r>
                      <a:endParaRPr lang="en-GB" sz="700" b="1" dirty="0"/>
                    </a:p>
                  </a:txBody>
                  <a:tcPr anchor="ctr">
                    <a:solidFill>
                      <a:schemeClr val="accent1">
                        <a:lumMod val="20000"/>
                        <a:lumOff val="80000"/>
                      </a:schemeClr>
                    </a:solidFill>
                  </a:tcPr>
                </a:tc>
                <a:tc>
                  <a:txBody>
                    <a:bodyPr/>
                    <a:lstStyle/>
                    <a:p>
                      <a:r>
                        <a:rPr lang="en-GB" sz="700" b="1" dirty="0"/>
                        <a:t>Xoserve </a:t>
                      </a:r>
                    </a:p>
                  </a:txBody>
                  <a:tcPr anchor="ctr">
                    <a:solidFill>
                      <a:schemeClr val="accent1">
                        <a:lumMod val="20000"/>
                        <a:lumOff val="80000"/>
                      </a:schemeClr>
                    </a:solidFill>
                  </a:tcPr>
                </a:tc>
                <a:tc>
                  <a:txBody>
                    <a:bodyPr/>
                    <a:lstStyle/>
                    <a:p>
                      <a:r>
                        <a:rPr lang="en-GB" sz="700" b="1" dirty="0"/>
                        <a:t>All DSC Customers</a:t>
                      </a:r>
                    </a:p>
                  </a:txBody>
                  <a:tcPr anchor="ctr">
                    <a:solidFill>
                      <a:schemeClr val="accent1">
                        <a:lumMod val="20000"/>
                        <a:lumOff val="80000"/>
                      </a:schemeClr>
                    </a:solidFill>
                  </a:tcPr>
                </a:tc>
                <a:tc>
                  <a:txBody>
                    <a:bodyPr/>
                    <a:lstStyle/>
                    <a:p>
                      <a:r>
                        <a:rPr lang="en-GB" sz="700" b="1" dirty="0"/>
                        <a:t>Part B - 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Part B - Tbc</a:t>
                      </a:r>
                      <a:endParaRPr kumimoji="0" lang="en-GB" sz="700" b="1" i="0" u="none" strike="noStrike" kern="1200" cap="none" spc="0" normalizeH="0" baseline="0" noProof="0" dirty="0">
                        <a:ln>
                          <a:noFill/>
                        </a:ln>
                        <a:solidFill>
                          <a:prstClr val="black"/>
                        </a:solidFill>
                        <a:effectLst/>
                        <a:uLnTx/>
                        <a:uFillTx/>
                        <a:latin typeface="Arial"/>
                        <a:ea typeface="+mn-ea"/>
                        <a:cs typeface="+mn-cs"/>
                      </a:endParaRP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Part B - Tbc</a:t>
                      </a:r>
                      <a:endParaRPr kumimoji="0" lang="en-GB" sz="700" b="1" i="0" u="none" strike="noStrike" kern="1200" cap="none" spc="0" normalizeH="0" baseline="0" noProof="0" dirty="0">
                        <a:ln>
                          <a:noFill/>
                        </a:ln>
                        <a:solidFill>
                          <a:prstClr val="black"/>
                        </a:solidFill>
                        <a:effectLst/>
                        <a:uLnTx/>
                        <a:uFillTx/>
                        <a:latin typeface="Arial"/>
                        <a:ea typeface="+mn-ea"/>
                        <a:cs typeface="+mn-cs"/>
                      </a:endParaRP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Part B - Tbc</a:t>
                      </a:r>
                      <a:endParaRPr kumimoji="0" lang="en-GB" sz="700" b="1" i="0" u="none" strike="noStrike" kern="1200" cap="none" spc="0" normalizeH="0" baseline="0" noProof="0" dirty="0">
                        <a:ln>
                          <a:noFill/>
                        </a:ln>
                        <a:solidFill>
                          <a:prstClr val="black"/>
                        </a:solidFill>
                        <a:effectLst/>
                        <a:uLnTx/>
                        <a:uFillTx/>
                        <a:latin typeface="Arial"/>
                        <a:ea typeface="+mn-ea"/>
                        <a:cs typeface="+mn-cs"/>
                      </a:endParaRP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Part B - Tbc</a:t>
                      </a:r>
                    </a:p>
                  </a:txBody>
                  <a:tcPr anchor="ctr">
                    <a:solidFill>
                      <a:schemeClr val="accent1">
                        <a:lumMod val="20000"/>
                        <a:lumOff val="80000"/>
                      </a:schemeClr>
                    </a:solidFill>
                  </a:tcPr>
                </a:tc>
                <a:extLst>
                  <a:ext uri="{0D108BD9-81ED-4DB2-BD59-A6C34878D82A}">
                    <a16:rowId xmlns:a16="http://schemas.microsoft.com/office/drawing/2014/main" val="1575455125"/>
                  </a:ext>
                </a:extLst>
              </a:tr>
              <a:tr h="211037">
                <a:tc>
                  <a:txBody>
                    <a:bodyPr/>
                    <a:lstStyle/>
                    <a:p>
                      <a:pPr algn="ctr"/>
                      <a:r>
                        <a:rPr lang="en-GB" sz="800" b="1" dirty="0">
                          <a:hlinkClick r:id="rId7"/>
                        </a:rPr>
                        <a:t>5584</a:t>
                      </a:r>
                      <a:endParaRPr lang="en-GB" sz="800" b="1" dirty="0"/>
                    </a:p>
                  </a:txBody>
                  <a:tcPr anchor="ctr">
                    <a:solidFill>
                      <a:schemeClr val="accent1">
                        <a:lumMod val="20000"/>
                        <a:lumOff val="80000"/>
                      </a:schemeClr>
                    </a:solidFill>
                  </a:tcPr>
                </a:tc>
                <a:tc>
                  <a:txBody>
                    <a:bodyPr/>
                    <a:lstStyle/>
                    <a:p>
                      <a:r>
                        <a:rPr lang="en-US" sz="800" b="1" kern="1200" dirty="0">
                          <a:solidFill>
                            <a:schemeClr val="dk1"/>
                          </a:solidFill>
                          <a:latin typeface="+mn-lt"/>
                          <a:ea typeface="+mn-ea"/>
                          <a:cs typeface="+mn-cs"/>
                        </a:rPr>
                        <a:t>Procurement</a:t>
                      </a:r>
                      <a:r>
                        <a:rPr lang="en-US" sz="700" b="1" dirty="0"/>
                        <a:t> of Climate Change Methodology for Demand Estimation Purposes</a:t>
                      </a:r>
                      <a:endParaRPr lang="en-GB" sz="700" b="1" dirty="0"/>
                    </a:p>
                  </a:txBody>
                  <a:tcPr anchor="ctr">
                    <a:solidFill>
                      <a:schemeClr val="accent1">
                        <a:lumMod val="20000"/>
                        <a:lumOff val="80000"/>
                      </a:schemeClr>
                    </a:solidFill>
                  </a:tcPr>
                </a:tc>
                <a:tc>
                  <a:txBody>
                    <a:bodyPr/>
                    <a:lstStyle/>
                    <a:p>
                      <a:r>
                        <a:rPr lang="en-GB" sz="700" b="1" dirty="0"/>
                        <a:t>Xoserve</a:t>
                      </a:r>
                    </a:p>
                  </a:txBody>
                  <a:tcPr anchor="ctr">
                    <a:solidFill>
                      <a:schemeClr val="accent1">
                        <a:lumMod val="20000"/>
                        <a:lumOff val="80000"/>
                      </a:schemeClr>
                    </a:solidFill>
                  </a:tcPr>
                </a:tc>
                <a:tc>
                  <a:txBody>
                    <a:bodyPr/>
                    <a:lstStyle/>
                    <a:p>
                      <a:r>
                        <a:rPr lang="en-GB" sz="700" b="1" dirty="0"/>
                        <a:t>DN</a:t>
                      </a:r>
                    </a:p>
                    <a:p>
                      <a:r>
                        <a:rPr lang="en-GB" sz="700" b="1" dirty="0"/>
                        <a:t>Shipper</a:t>
                      </a:r>
                    </a:p>
                  </a:txBody>
                  <a:tcPr anchor="ctr">
                    <a:solidFill>
                      <a:schemeClr val="accent1">
                        <a:lumMod val="20000"/>
                        <a:lumOff val="80000"/>
                      </a:schemeClr>
                    </a:solidFill>
                  </a:tcPr>
                </a:tc>
                <a:tc>
                  <a:txBody>
                    <a:bodyPr/>
                    <a:lstStyle/>
                    <a:p>
                      <a:r>
                        <a:rPr lang="en-GB" sz="700" b="1" dirty="0"/>
                        <a:t>DN</a:t>
                      </a:r>
                    </a:p>
                    <a:p>
                      <a:r>
                        <a:rPr lang="en-GB" sz="700" b="1" dirty="0"/>
                        <a:t>Shipper</a:t>
                      </a:r>
                    </a:p>
                  </a:txBody>
                  <a:tcPr anchor="ctr">
                    <a:solidFill>
                      <a:schemeClr val="accent1">
                        <a:lumMod val="20000"/>
                        <a:lumOff val="80000"/>
                      </a:schemeClr>
                    </a:solidFill>
                  </a:tcPr>
                </a:tc>
                <a:tc>
                  <a:txBody>
                    <a:bodyPr/>
                    <a:lstStyle/>
                    <a:p>
                      <a:r>
                        <a:rPr lang="en-GB" sz="700" b="1" dirty="0"/>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Mid 2023</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err="1">
                          <a:ln>
                            <a:noFill/>
                          </a:ln>
                          <a:solidFill>
                            <a:prstClr val="black"/>
                          </a:solidFill>
                          <a:effectLst/>
                          <a:uLnTx/>
                          <a:uFillTx/>
                          <a:latin typeface="Arial"/>
                          <a:ea typeface="+mn-ea"/>
                          <a:cs typeface="+mn-cs"/>
                        </a:rPr>
                        <a:t>AdHoc</a:t>
                      </a:r>
                      <a:endParaRPr kumimoji="0" lang="en-GB" sz="700" b="1" i="0" u="none" strike="noStrike" kern="1200" cap="none" spc="0" normalizeH="0" baseline="0" noProof="0" dirty="0">
                        <a:ln>
                          <a:noFill/>
                        </a:ln>
                        <a:solidFill>
                          <a:prstClr val="black"/>
                        </a:solidFill>
                        <a:effectLst/>
                        <a:uLnTx/>
                        <a:uFillTx/>
                        <a:latin typeface="Arial"/>
                        <a:ea typeface="+mn-ea"/>
                        <a:cs typeface="+mn-cs"/>
                      </a:endParaRP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Indicative </a:t>
                      </a:r>
                    </a:p>
                  </a:txBody>
                  <a:tcPr anchor="ctr">
                    <a:solidFill>
                      <a:schemeClr val="accent1">
                        <a:lumMod val="20000"/>
                        <a:lumOff val="80000"/>
                      </a:schemeClr>
                    </a:solidFill>
                  </a:tcPr>
                </a:tc>
                <a:extLst>
                  <a:ext uri="{0D108BD9-81ED-4DB2-BD59-A6C34878D82A}">
                    <a16:rowId xmlns:a16="http://schemas.microsoft.com/office/drawing/2014/main" val="603781912"/>
                  </a:ext>
                </a:extLst>
              </a:tr>
              <a:tr h="138637">
                <a:tc>
                  <a:txBody>
                    <a:bodyPr/>
                    <a:lstStyle/>
                    <a:p>
                      <a:pPr algn="ctr"/>
                      <a:r>
                        <a:rPr lang="en-GB" sz="800" b="1" dirty="0">
                          <a:hlinkClick r:id="rId8"/>
                        </a:rPr>
                        <a:t>5585</a:t>
                      </a:r>
                      <a:endParaRPr lang="en-GB" sz="800" b="1" dirty="0"/>
                    </a:p>
                  </a:txBody>
                  <a:tcPr anchor="ctr">
                    <a:solidFill>
                      <a:schemeClr val="accent1">
                        <a:lumMod val="20000"/>
                        <a:lumOff val="80000"/>
                      </a:schemeClr>
                    </a:solidFill>
                  </a:tcPr>
                </a:tc>
                <a:tc>
                  <a:txBody>
                    <a:bodyPr/>
                    <a:lstStyle/>
                    <a:p>
                      <a:r>
                        <a:rPr lang="en-US" sz="700" b="1" dirty="0"/>
                        <a:t>Flow Weighted Average Calorific Value -</a:t>
                      </a:r>
                    </a:p>
                    <a:p>
                      <a:r>
                        <a:rPr lang="en-US" sz="700" b="1" dirty="0"/>
                        <a:t>Phase 2 Service Improvements</a:t>
                      </a:r>
                      <a:endParaRPr lang="en-GB" sz="700" b="1" dirty="0"/>
                    </a:p>
                  </a:txBody>
                  <a:tcPr anchor="ctr">
                    <a:solidFill>
                      <a:schemeClr val="accent1">
                        <a:lumMod val="20000"/>
                        <a:lumOff val="80000"/>
                      </a:schemeClr>
                    </a:solidFill>
                  </a:tcPr>
                </a:tc>
                <a:tc>
                  <a:txBody>
                    <a:bodyPr/>
                    <a:lstStyle/>
                    <a:p>
                      <a:r>
                        <a:rPr lang="en-GB" sz="700" b="1" dirty="0"/>
                        <a:t>Cadent</a:t>
                      </a:r>
                    </a:p>
                  </a:txBody>
                  <a:tcPr anchor="ctr">
                    <a:solidFill>
                      <a:schemeClr val="accent1">
                        <a:lumMod val="20000"/>
                        <a:lumOff val="80000"/>
                      </a:schemeClr>
                    </a:solidFill>
                  </a:tcPr>
                </a:tc>
                <a:tc>
                  <a:txBody>
                    <a:bodyPr/>
                    <a:lstStyle/>
                    <a:p>
                      <a:r>
                        <a:rPr lang="en-GB" sz="700" b="1" dirty="0"/>
                        <a:t>DN</a:t>
                      </a:r>
                    </a:p>
                  </a:txBody>
                  <a:tcPr anchor="ctr">
                    <a:solidFill>
                      <a:schemeClr val="accent1">
                        <a:lumMod val="20000"/>
                        <a:lumOff val="80000"/>
                      </a:schemeClr>
                    </a:solidFill>
                  </a:tcPr>
                </a:tc>
                <a:tc>
                  <a:txBody>
                    <a:bodyPr/>
                    <a:lstStyle/>
                    <a:p>
                      <a:r>
                        <a:rPr lang="en-GB" sz="700" b="1" dirty="0"/>
                        <a:t>DN</a:t>
                      </a:r>
                    </a:p>
                  </a:txBody>
                  <a:tcPr anchor="ctr">
                    <a:solidFill>
                      <a:schemeClr val="accent1">
                        <a:lumMod val="20000"/>
                        <a:lumOff val="80000"/>
                      </a:schemeClr>
                    </a:solidFill>
                  </a:tcPr>
                </a:tc>
                <a:tc>
                  <a:txBody>
                    <a:bodyPr/>
                    <a:lstStyle/>
                    <a:p>
                      <a:r>
                        <a:rPr lang="en-GB" sz="700" b="1" dirty="0"/>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1247267777"/>
                  </a:ext>
                </a:extLst>
              </a:tr>
              <a:tr h="138637">
                <a:tc>
                  <a:txBody>
                    <a:bodyPr/>
                    <a:lstStyle/>
                    <a:p>
                      <a:pPr algn="ctr"/>
                      <a:r>
                        <a:rPr lang="en-GB" sz="800" b="1" kern="1200" dirty="0">
                          <a:solidFill>
                            <a:schemeClr val="dk1"/>
                          </a:solidFill>
                          <a:latin typeface="+mn-lt"/>
                          <a:ea typeface="+mn-ea"/>
                          <a:cs typeface="+mn-cs"/>
                          <a:hlinkClick r:id="rId9"/>
                        </a:rPr>
                        <a:t>5614</a:t>
                      </a:r>
                      <a:endParaRPr lang="en-GB" sz="800" b="1" kern="1200" dirty="0">
                        <a:solidFill>
                          <a:schemeClr val="dk1"/>
                        </a:solidFill>
                        <a:latin typeface="+mn-lt"/>
                        <a:ea typeface="+mn-ea"/>
                        <a:cs typeface="+mn-cs"/>
                      </a:endParaRPr>
                    </a:p>
                  </a:txBody>
                  <a:tcPr anchor="ctr">
                    <a:solidFill>
                      <a:schemeClr val="accent1">
                        <a:lumMod val="20000"/>
                        <a:lumOff val="80000"/>
                      </a:schemeClr>
                    </a:solidFill>
                  </a:tcPr>
                </a:tc>
                <a:tc>
                  <a:txBody>
                    <a:bodyPr/>
                    <a:lstStyle/>
                    <a:p>
                      <a:r>
                        <a:rPr lang="en-GB" sz="700" b="1" dirty="0">
                          <a:effectLst/>
                          <a:latin typeface="Arial" panose="020B0604020202020204" pitchFamily="34" charset="0"/>
                          <a:ea typeface="Times New Roman" panose="02020603050405020304" pitchFamily="18" charset="0"/>
                        </a:rPr>
                        <a:t>Improving IGT SMP New Connection Process to support accurate and timely Supplier Registrations</a:t>
                      </a:r>
                      <a:endParaRPr lang="en-GB" sz="600" b="1" dirty="0"/>
                    </a:p>
                  </a:txBody>
                  <a:tcPr anchor="ctr">
                    <a:solidFill>
                      <a:schemeClr val="accent1">
                        <a:lumMod val="20000"/>
                        <a:lumOff val="80000"/>
                      </a:schemeClr>
                    </a:solidFill>
                  </a:tcPr>
                </a:tc>
                <a:tc>
                  <a:txBody>
                    <a:bodyPr/>
                    <a:lstStyle/>
                    <a:p>
                      <a:r>
                        <a:rPr lang="en-GB" sz="700" b="1" dirty="0"/>
                        <a:t>BUUK</a:t>
                      </a:r>
                    </a:p>
                  </a:txBody>
                  <a:tcPr anchor="ctr">
                    <a:solidFill>
                      <a:schemeClr val="accent1">
                        <a:lumMod val="20000"/>
                        <a:lumOff val="80000"/>
                      </a:schemeClr>
                    </a:solidFill>
                  </a:tcPr>
                </a:tc>
                <a:tc>
                  <a:txBody>
                    <a:bodyPr/>
                    <a:lstStyle/>
                    <a:p>
                      <a:r>
                        <a:rPr lang="en-GB" sz="700" b="1" dirty="0"/>
                        <a:t>Shipper</a:t>
                      </a:r>
                    </a:p>
                    <a:p>
                      <a:r>
                        <a:rPr lang="en-GB" sz="700" b="1" dirty="0"/>
                        <a:t>IGT</a:t>
                      </a:r>
                    </a:p>
                  </a:txBody>
                  <a:tcPr anchor="ctr">
                    <a:solidFill>
                      <a:schemeClr val="accent1">
                        <a:lumMod val="20000"/>
                        <a:lumOff val="80000"/>
                      </a:schemeClr>
                    </a:solidFill>
                  </a:tcPr>
                </a:tc>
                <a:tc>
                  <a:txBody>
                    <a:bodyPr/>
                    <a:lstStyle/>
                    <a:p>
                      <a:r>
                        <a:rPr lang="en-GB" sz="700" b="1" dirty="0"/>
                        <a:t>Shipper</a:t>
                      </a:r>
                    </a:p>
                    <a:p>
                      <a:r>
                        <a:rPr lang="en-GB" sz="700" b="1" dirty="0"/>
                        <a:t>IGT</a:t>
                      </a:r>
                    </a:p>
                  </a:txBody>
                  <a:tcPr anchor="ctr">
                    <a:solidFill>
                      <a:schemeClr val="accent1">
                        <a:lumMod val="20000"/>
                        <a:lumOff val="80000"/>
                      </a:schemeClr>
                    </a:solidFill>
                  </a:tcPr>
                </a:tc>
                <a:tc>
                  <a:txBody>
                    <a:bodyPr/>
                    <a:lstStyle/>
                    <a:p>
                      <a:r>
                        <a:rPr lang="en-GB" sz="700" b="1" dirty="0"/>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3474691466"/>
                  </a:ext>
                </a:extLst>
              </a:tr>
              <a:tr h="138637">
                <a:tc>
                  <a:txBody>
                    <a:bodyPr/>
                    <a:lstStyle/>
                    <a:p>
                      <a:pPr algn="ctr"/>
                      <a:r>
                        <a:rPr lang="en-GB" sz="800" b="1" kern="1200" dirty="0">
                          <a:solidFill>
                            <a:schemeClr val="dk1"/>
                          </a:solidFill>
                          <a:latin typeface="+mn-lt"/>
                          <a:ea typeface="+mn-ea"/>
                          <a:cs typeface="+mn-cs"/>
                          <a:hlinkClick r:id="rId10"/>
                        </a:rPr>
                        <a:t>5616</a:t>
                      </a:r>
                      <a:endParaRPr lang="en-GB" sz="800" b="1" kern="1200" dirty="0">
                        <a:solidFill>
                          <a:schemeClr val="dk1"/>
                        </a:solidFill>
                        <a:latin typeface="+mn-lt"/>
                        <a:ea typeface="+mn-ea"/>
                        <a:cs typeface="+mn-cs"/>
                      </a:endParaRPr>
                    </a:p>
                  </a:txBody>
                  <a:tcPr anchor="ctr">
                    <a:solidFill>
                      <a:schemeClr val="accent1">
                        <a:lumMod val="20000"/>
                        <a:lumOff val="80000"/>
                      </a:schemeClr>
                    </a:solidFill>
                  </a:tcPr>
                </a:tc>
                <a:tc>
                  <a:txBody>
                    <a:bodyPr/>
                    <a:lstStyle/>
                    <a:p>
                      <a:pPr>
                        <a:lnSpc>
                          <a:spcPct val="115000"/>
                        </a:lnSpc>
                        <a:spcAft>
                          <a:spcPts val="1000"/>
                        </a:spcAft>
                      </a:pPr>
                      <a:r>
                        <a:rPr lang="en-GB" sz="700" b="1" dirty="0">
                          <a:effectLst/>
                          <a:latin typeface="Arial" panose="020B0604020202020204" pitchFamily="34" charset="0"/>
                          <a:ea typeface="Times New Roman" panose="02020603050405020304" pitchFamily="18" charset="0"/>
                          <a:cs typeface="Arial" panose="020B0604020202020204" pitchFamily="34" charset="0"/>
                        </a:rPr>
                        <a:t>CSEP Annual Quantity Capacity Management  </a:t>
                      </a:r>
                      <a:endParaRPr lang="en-GB" sz="7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r>
                        <a:rPr lang="en-GB" sz="700" b="1" dirty="0"/>
                        <a:t>WWU</a:t>
                      </a:r>
                    </a:p>
                  </a:txBody>
                  <a:tcPr anchor="ctr">
                    <a:solidFill>
                      <a:schemeClr val="accent1">
                        <a:lumMod val="20000"/>
                        <a:lumOff val="80000"/>
                      </a:schemeClr>
                    </a:solidFill>
                  </a:tcPr>
                </a:tc>
                <a:tc>
                  <a:txBody>
                    <a:bodyPr/>
                    <a:lstStyle/>
                    <a:p>
                      <a:r>
                        <a:rPr lang="en-GB" sz="700" b="1" dirty="0"/>
                        <a:t>DN</a:t>
                      </a:r>
                    </a:p>
                    <a:p>
                      <a:r>
                        <a:rPr lang="en-GB" sz="700" b="1" dirty="0"/>
                        <a:t>IGT</a:t>
                      </a:r>
                    </a:p>
                    <a:p>
                      <a:r>
                        <a:rPr lang="en-GB" sz="700" b="1" dirty="0"/>
                        <a:t>Shipper</a:t>
                      </a:r>
                    </a:p>
                  </a:txBody>
                  <a:tcPr anchor="ctr">
                    <a:solidFill>
                      <a:schemeClr val="accent1">
                        <a:lumMod val="20000"/>
                        <a:lumOff val="80000"/>
                      </a:schemeClr>
                    </a:solidFill>
                  </a:tcPr>
                </a:tc>
                <a:tc>
                  <a:txBody>
                    <a:bodyPr/>
                    <a:lstStyle/>
                    <a:p>
                      <a:r>
                        <a:rPr lang="en-GB" sz="700" b="1" dirty="0"/>
                        <a:t>DN</a:t>
                      </a:r>
                    </a:p>
                    <a:p>
                      <a:r>
                        <a:rPr lang="en-GB" sz="700" b="1" dirty="0"/>
                        <a:t>IGT</a:t>
                      </a:r>
                    </a:p>
                  </a:txBody>
                  <a:tcPr anchor="ctr">
                    <a:solidFill>
                      <a:schemeClr val="accent1">
                        <a:lumMod val="20000"/>
                        <a:lumOff val="80000"/>
                      </a:schemeClr>
                    </a:solidFill>
                  </a:tcPr>
                </a:tc>
                <a:tc>
                  <a:txBody>
                    <a:bodyPr/>
                    <a:lstStyle/>
                    <a:p>
                      <a:r>
                        <a:rPr lang="en-GB" sz="700" b="1" dirty="0"/>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2974988522"/>
                  </a:ext>
                </a:extLst>
              </a:tr>
            </a:tbl>
          </a:graphicData>
        </a:graphic>
      </p:graphicFrame>
      <p:sp>
        <p:nvSpPr>
          <p:cNvPr id="6" name="Title 1">
            <a:extLst>
              <a:ext uri="{FF2B5EF4-FFF2-40B4-BE49-F238E27FC236}">
                <a16:creationId xmlns:a16="http://schemas.microsoft.com/office/drawing/2014/main" id="{EB9EF6E1-5529-4E9E-B15E-221F191B755F}"/>
              </a:ext>
            </a:extLst>
          </p:cNvPr>
          <p:cNvSpPr txBox="1">
            <a:spLocks/>
          </p:cNvSpPr>
          <p:nvPr/>
        </p:nvSpPr>
        <p:spPr>
          <a:xfrm>
            <a:off x="457200" y="123478"/>
            <a:ext cx="8229600" cy="37763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fontAlgn="auto">
              <a:spcAft>
                <a:spcPts val="0"/>
              </a:spcAft>
            </a:pPr>
            <a:r>
              <a:rPr lang="en-GB" sz="2000" dirty="0">
                <a:latin typeface="Arial"/>
                <a:cs typeface="Arial"/>
              </a:rPr>
              <a:t>Change Backlog Details</a:t>
            </a:r>
            <a:endParaRPr lang="en-GB" sz="2000" dirty="0"/>
          </a:p>
        </p:txBody>
      </p:sp>
      <p:graphicFrame>
        <p:nvGraphicFramePr>
          <p:cNvPr id="9" name="Table 8">
            <a:extLst>
              <a:ext uri="{FF2B5EF4-FFF2-40B4-BE49-F238E27FC236}">
                <a16:creationId xmlns:a16="http://schemas.microsoft.com/office/drawing/2014/main" id="{04E587C8-12EA-4D2D-9E11-F40A7B9B276F}"/>
              </a:ext>
            </a:extLst>
          </p:cNvPr>
          <p:cNvGraphicFramePr>
            <a:graphicFrameLocks noGrp="1"/>
          </p:cNvGraphicFramePr>
          <p:nvPr/>
        </p:nvGraphicFramePr>
        <p:xfrm>
          <a:off x="40138" y="4155926"/>
          <a:ext cx="9016777" cy="827122"/>
        </p:xfrm>
        <a:graphic>
          <a:graphicData uri="http://schemas.openxmlformats.org/drawingml/2006/table">
            <a:tbl>
              <a:tblPr firstRow="1" bandRow="1">
                <a:tableStyleId>{5C22544A-7EE6-4342-B048-85BDC9FD1C3A}</a:tableStyleId>
              </a:tblPr>
              <a:tblGrid>
                <a:gridCol w="738519">
                  <a:extLst>
                    <a:ext uri="{9D8B030D-6E8A-4147-A177-3AD203B41FA5}">
                      <a16:colId xmlns:a16="http://schemas.microsoft.com/office/drawing/2014/main" val="2517204916"/>
                    </a:ext>
                  </a:extLst>
                </a:gridCol>
                <a:gridCol w="2569207">
                  <a:extLst>
                    <a:ext uri="{9D8B030D-6E8A-4147-A177-3AD203B41FA5}">
                      <a16:colId xmlns:a16="http://schemas.microsoft.com/office/drawing/2014/main" val="524349635"/>
                    </a:ext>
                  </a:extLst>
                </a:gridCol>
                <a:gridCol w="432048">
                  <a:extLst>
                    <a:ext uri="{9D8B030D-6E8A-4147-A177-3AD203B41FA5}">
                      <a16:colId xmlns:a16="http://schemas.microsoft.com/office/drawing/2014/main" val="3974293588"/>
                    </a:ext>
                  </a:extLst>
                </a:gridCol>
                <a:gridCol w="906668">
                  <a:extLst>
                    <a:ext uri="{9D8B030D-6E8A-4147-A177-3AD203B41FA5}">
                      <a16:colId xmlns:a16="http://schemas.microsoft.com/office/drawing/2014/main" val="1947258158"/>
                    </a:ext>
                  </a:extLst>
                </a:gridCol>
                <a:gridCol w="1109556">
                  <a:extLst>
                    <a:ext uri="{9D8B030D-6E8A-4147-A177-3AD203B41FA5}">
                      <a16:colId xmlns:a16="http://schemas.microsoft.com/office/drawing/2014/main" val="1896248733"/>
                    </a:ext>
                  </a:extLst>
                </a:gridCol>
                <a:gridCol w="1242479">
                  <a:extLst>
                    <a:ext uri="{9D8B030D-6E8A-4147-A177-3AD203B41FA5}">
                      <a16:colId xmlns:a16="http://schemas.microsoft.com/office/drawing/2014/main" val="354954829"/>
                    </a:ext>
                  </a:extLst>
                </a:gridCol>
                <a:gridCol w="1144234">
                  <a:extLst>
                    <a:ext uri="{9D8B030D-6E8A-4147-A177-3AD203B41FA5}">
                      <a16:colId xmlns:a16="http://schemas.microsoft.com/office/drawing/2014/main" val="3405015861"/>
                    </a:ext>
                  </a:extLst>
                </a:gridCol>
                <a:gridCol w="874066">
                  <a:extLst>
                    <a:ext uri="{9D8B030D-6E8A-4147-A177-3AD203B41FA5}">
                      <a16:colId xmlns:a16="http://schemas.microsoft.com/office/drawing/2014/main" val="2436999763"/>
                    </a:ext>
                  </a:extLst>
                </a:gridCol>
              </a:tblGrid>
              <a:tr h="189441">
                <a:tc>
                  <a:txBody>
                    <a:bodyPr/>
                    <a:lstStyle/>
                    <a:p>
                      <a:pPr algn="ctr"/>
                      <a:r>
                        <a:rPr lang="en-GB" sz="700"/>
                        <a:t>Title </a:t>
                      </a:r>
                    </a:p>
                  </a:txBody>
                  <a:tcPr/>
                </a:tc>
                <a:tc>
                  <a:txBody>
                    <a:bodyPr/>
                    <a:lstStyle/>
                    <a:p>
                      <a:pPr algn="ctr"/>
                      <a:r>
                        <a:rPr lang="en-GB" sz="700"/>
                        <a:t>Description</a:t>
                      </a:r>
                    </a:p>
                  </a:txBody>
                  <a:tcPr/>
                </a:tc>
                <a:tc>
                  <a:txBody>
                    <a:bodyPr/>
                    <a:lstStyle/>
                    <a:p>
                      <a:pPr algn="ctr"/>
                      <a:r>
                        <a:rPr lang="en-GB" sz="700"/>
                        <a:t>XRN</a:t>
                      </a:r>
                    </a:p>
                  </a:txBody>
                  <a:tcPr/>
                </a:tc>
                <a:tc>
                  <a:txBody>
                    <a:bodyPr/>
                    <a:lstStyle/>
                    <a:p>
                      <a:pPr algn="ctr"/>
                      <a:r>
                        <a:rPr lang="en-GB" sz="700"/>
                        <a:t>Proposer</a:t>
                      </a:r>
                    </a:p>
                  </a:txBody>
                  <a:tcPr/>
                </a:tc>
                <a:tc>
                  <a:txBody>
                    <a:bodyPr/>
                    <a:lstStyle/>
                    <a:p>
                      <a:pPr algn="ctr"/>
                      <a:r>
                        <a:rPr lang="en-GB" sz="700" dirty="0"/>
                        <a:t>Impact/Funding</a:t>
                      </a:r>
                    </a:p>
                  </a:txBody>
                  <a:tcPr/>
                </a:tc>
                <a:tc>
                  <a:txBody>
                    <a:bodyPr/>
                    <a:lstStyle/>
                    <a:p>
                      <a:pPr algn="ctr"/>
                      <a:r>
                        <a:rPr lang="en-GB" sz="700"/>
                        <a:t>Status</a:t>
                      </a:r>
                    </a:p>
                  </a:txBody>
                  <a:tcPr/>
                </a:tc>
                <a:tc>
                  <a:txBody>
                    <a:bodyPr/>
                    <a:lstStyle/>
                    <a:p>
                      <a:pPr marL="0" algn="ctr" defTabSz="914400" rtl="0" eaLnBrk="1" latinLnBrk="0" hangingPunct="1"/>
                      <a:r>
                        <a:rPr lang="en-GB" sz="700" b="1" kern="1200">
                          <a:solidFill>
                            <a:schemeClr val="lt1"/>
                          </a:solidFill>
                          <a:latin typeface="+mn-lt"/>
                          <a:ea typeface="+mn-ea"/>
                          <a:cs typeface="+mn-cs"/>
                        </a:rPr>
                        <a:t>Release Type</a:t>
                      </a:r>
                    </a:p>
                  </a:txBody>
                  <a:tcPr/>
                </a:tc>
                <a:tc>
                  <a:txBody>
                    <a:bodyPr/>
                    <a:lstStyle/>
                    <a:p>
                      <a:pPr marL="0" algn="ctr" defTabSz="914400" rtl="0" eaLnBrk="1" latinLnBrk="0" hangingPunct="1"/>
                      <a:r>
                        <a:rPr lang="en-GB" sz="700" b="1" kern="1200">
                          <a:solidFill>
                            <a:schemeClr val="lt1"/>
                          </a:solidFill>
                          <a:latin typeface="+mn-lt"/>
                          <a:ea typeface="+mn-ea"/>
                          <a:cs typeface="+mn-cs"/>
                        </a:rPr>
                        <a:t>Priority</a:t>
                      </a:r>
                    </a:p>
                  </a:txBody>
                  <a:tcPr/>
                </a:tc>
                <a:extLst>
                  <a:ext uri="{0D108BD9-81ED-4DB2-BD59-A6C34878D82A}">
                    <a16:rowId xmlns:a16="http://schemas.microsoft.com/office/drawing/2014/main" val="4211836524"/>
                  </a:ext>
                </a:extLst>
              </a:tr>
              <a:tr h="214858">
                <a:tc>
                  <a:txBody>
                    <a:bodyPr/>
                    <a:lstStyle/>
                    <a:p>
                      <a:r>
                        <a:rPr lang="en-GB" sz="700" kern="1200">
                          <a:solidFill>
                            <a:schemeClr val="dk1"/>
                          </a:solidFill>
                          <a:latin typeface="+mn-lt"/>
                          <a:ea typeface="+mn-ea"/>
                          <a:cs typeface="+mn-cs"/>
                        </a:rPr>
                        <a:t>R0048</a:t>
                      </a:r>
                    </a:p>
                  </a:txBody>
                  <a:tcPr>
                    <a:solidFill>
                      <a:schemeClr val="accent6">
                        <a:lumMod val="40000"/>
                        <a:lumOff val="60000"/>
                      </a:schemeClr>
                    </a:solidFill>
                  </a:tcPr>
                </a:tc>
                <a:tc>
                  <a:txBody>
                    <a:bodyPr/>
                    <a:lstStyle/>
                    <a:p>
                      <a:pPr marL="0" algn="l" defTabSz="914400" rtl="0" eaLnBrk="1" latinLnBrk="0" hangingPunct="1"/>
                      <a:r>
                        <a:rPr lang="en-GB" sz="700" kern="1200">
                          <a:solidFill>
                            <a:schemeClr val="dk1"/>
                          </a:solidFill>
                          <a:latin typeface="+mn-lt"/>
                          <a:ea typeface="+mn-ea"/>
                          <a:cs typeface="+mn-cs"/>
                        </a:rPr>
                        <a:t>DCC Service Organisation Control 2 (SOC2) Assessments</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mn-lt"/>
                          <a:ea typeface="+mn-ea"/>
                          <a:cs typeface="+mn-cs"/>
                        </a:rPr>
                        <a:t>N/A</a:t>
                      </a:r>
                    </a:p>
                  </a:txBody>
                  <a:tcPr>
                    <a:solidFill>
                      <a:schemeClr val="accent6">
                        <a:lumMod val="40000"/>
                        <a:lumOff val="60000"/>
                      </a:schemeClr>
                    </a:solidFill>
                  </a:tcPr>
                </a:tc>
                <a:tc>
                  <a:txBody>
                    <a:bodyPr/>
                    <a:lstStyle/>
                    <a:p>
                      <a:r>
                        <a:rPr lang="en-GB" sz="700" b="0" kern="1200">
                          <a:solidFill>
                            <a:schemeClr val="dk1"/>
                          </a:solidFill>
                          <a:latin typeface="+mn-lt"/>
                          <a:ea typeface="+mn-ea"/>
                          <a:cs typeface="+mn-cs"/>
                        </a:rPr>
                        <a:t>DCC</a:t>
                      </a:r>
                    </a:p>
                  </a:txBody>
                  <a:tcPr>
                    <a:solidFill>
                      <a:schemeClr val="accent6">
                        <a:lumMod val="40000"/>
                        <a:lumOff val="60000"/>
                      </a:schemeClr>
                    </a:solidFill>
                  </a:tcPr>
                </a:tc>
                <a:tc>
                  <a:txBody>
                    <a:bodyPr/>
                    <a:lstStyle/>
                    <a:p>
                      <a:r>
                        <a:rPr lang="en-GB" sz="700" b="0" kern="1200">
                          <a:solidFill>
                            <a:schemeClr val="dk1"/>
                          </a:solidFill>
                          <a:latin typeface="+mn-lt"/>
                          <a:ea typeface="+mn-ea"/>
                          <a:cs typeface="+mn-cs"/>
                        </a:rPr>
                        <a:t>-</a:t>
                      </a:r>
                    </a:p>
                  </a:txBody>
                  <a:tcPr>
                    <a:solidFill>
                      <a:schemeClr val="accent6">
                        <a:lumMod val="40000"/>
                        <a:lumOff val="60000"/>
                      </a:schemeClr>
                    </a:solidFill>
                  </a:tcPr>
                </a:tc>
                <a:tc>
                  <a:txBody>
                    <a:bodyPr/>
                    <a:lstStyle/>
                    <a:p>
                      <a:r>
                        <a:rPr lang="en-GB" sz="700" kern="1200" dirty="0">
                          <a:solidFill>
                            <a:schemeClr val="dk1"/>
                          </a:solidFill>
                          <a:latin typeface="+mn-lt"/>
                          <a:ea typeface="+mn-ea"/>
                          <a:cs typeface="+mn-cs"/>
                        </a:rPr>
                        <a:t>Solution development</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a:ln>
                            <a:noFill/>
                          </a:ln>
                          <a:solidFill>
                            <a:prstClr val="black"/>
                          </a:solidFill>
                          <a:effectLst/>
                          <a:uLnTx/>
                          <a:uFillTx/>
                          <a:latin typeface="+mn-lt"/>
                          <a:ea typeface="+mn-ea"/>
                          <a:cs typeface="+mn-cs"/>
                        </a:rPr>
                        <a:t>TBC</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i="0" u="none" strike="noStrike" kern="1200" cap="none" spc="0" normalizeH="0" baseline="0">
                          <a:ln>
                            <a:noFill/>
                          </a:ln>
                          <a:effectLst/>
                          <a:uLnTx/>
                          <a:uFillTx/>
                          <a:latin typeface="+mn-lt"/>
                          <a:ea typeface="+mn-ea"/>
                          <a:cs typeface="+mn-cs"/>
                        </a:rPr>
                        <a:t>Low</a:t>
                      </a:r>
                      <a:endParaRPr kumimoji="0" lang="en-GB" sz="700" b="0" i="0" u="none" strike="noStrike" kern="1200" cap="none" spc="0" normalizeH="0" baseline="0">
                        <a:ln>
                          <a:noFill/>
                        </a:ln>
                        <a:solidFill>
                          <a:prstClr val="black"/>
                        </a:solidFill>
                        <a:effectLst/>
                        <a:uLnTx/>
                        <a:uFillTx/>
                        <a:latin typeface="+mn-lt"/>
                        <a:ea typeface="+mn-ea"/>
                        <a:cs typeface="+mn-cs"/>
                      </a:endParaRPr>
                    </a:p>
                  </a:txBody>
                  <a:tcPr>
                    <a:solidFill>
                      <a:schemeClr val="accent6">
                        <a:lumMod val="40000"/>
                        <a:lumOff val="60000"/>
                      </a:schemeClr>
                    </a:solidFill>
                  </a:tcPr>
                </a:tc>
                <a:extLst>
                  <a:ext uri="{0D108BD9-81ED-4DB2-BD59-A6C34878D82A}">
                    <a16:rowId xmlns:a16="http://schemas.microsoft.com/office/drawing/2014/main" val="2047526793"/>
                  </a:ext>
                </a:extLst>
              </a:tr>
              <a:tr h="216024">
                <a:tc>
                  <a:txBody>
                    <a:bodyPr/>
                    <a:lstStyle/>
                    <a:p>
                      <a:r>
                        <a:rPr lang="en-GB" sz="700" kern="1200">
                          <a:solidFill>
                            <a:schemeClr val="dk1"/>
                          </a:solidFill>
                          <a:latin typeface="+mn-lt"/>
                          <a:ea typeface="+mn-ea"/>
                          <a:cs typeface="+mn-cs"/>
                        </a:rPr>
                        <a:t>R0073</a:t>
                      </a:r>
                    </a:p>
                  </a:txBody>
                  <a:tcPr>
                    <a:solidFill>
                      <a:schemeClr val="accent6">
                        <a:lumMod val="40000"/>
                        <a:lumOff val="60000"/>
                      </a:schemeClr>
                    </a:solidFill>
                  </a:tcPr>
                </a:tc>
                <a:tc>
                  <a:txBody>
                    <a:bodyPr/>
                    <a:lstStyle/>
                    <a:p>
                      <a:pPr marL="0" algn="l" defTabSz="914400" rtl="0" eaLnBrk="1" latinLnBrk="0" hangingPunct="1"/>
                      <a:r>
                        <a:rPr lang="en-US" sz="700" kern="1200" dirty="0">
                          <a:solidFill>
                            <a:schemeClr val="dk1"/>
                          </a:solidFill>
                          <a:latin typeface="+mn-lt"/>
                          <a:ea typeface="+mn-ea"/>
                          <a:cs typeface="+mn-cs"/>
                        </a:rPr>
                        <a:t>Introduction of a Housekeeping Change Proposal Process</a:t>
                      </a:r>
                      <a:endParaRPr lang="en-GB" sz="700" kern="1200" dirty="0">
                        <a:solidFill>
                          <a:schemeClr val="dk1"/>
                        </a:solidFill>
                        <a:latin typeface="+mn-lt"/>
                        <a:ea typeface="+mn-ea"/>
                        <a:cs typeface="+mn-cs"/>
                      </a:endParaRP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mn-lt"/>
                          <a:ea typeface="+mn-ea"/>
                          <a:cs typeface="+mn-cs"/>
                        </a:rPr>
                        <a:t>N/A</a:t>
                      </a:r>
                    </a:p>
                  </a:txBody>
                  <a:tcPr>
                    <a:solidFill>
                      <a:schemeClr val="accent6">
                        <a:lumMod val="40000"/>
                        <a:lumOff val="60000"/>
                      </a:schemeClr>
                    </a:solidFill>
                  </a:tcPr>
                </a:tc>
                <a:tc>
                  <a:txBody>
                    <a:bodyPr/>
                    <a:lstStyle/>
                    <a:p>
                      <a:r>
                        <a:rPr lang="en-US" sz="700" b="0" kern="1200">
                          <a:solidFill>
                            <a:schemeClr val="dk1"/>
                          </a:solidFill>
                          <a:latin typeface="+mn-lt"/>
                          <a:ea typeface="+mn-ea"/>
                          <a:cs typeface="+mn-cs"/>
                        </a:rPr>
                        <a:t>Gemserv</a:t>
                      </a:r>
                    </a:p>
                  </a:txBody>
                  <a:tcPr>
                    <a:solidFill>
                      <a:schemeClr val="accent6">
                        <a:lumMod val="40000"/>
                        <a:lumOff val="60000"/>
                      </a:schemeClr>
                    </a:solidFill>
                  </a:tcPr>
                </a:tc>
                <a:tc>
                  <a:txBody>
                    <a:bodyPr/>
                    <a:lstStyle/>
                    <a:p>
                      <a:r>
                        <a:rPr lang="en-GB" sz="700" b="0" kern="1200">
                          <a:solidFill>
                            <a:schemeClr val="dk1"/>
                          </a:solidFill>
                          <a:latin typeface="+mn-lt"/>
                          <a:ea typeface="+mn-ea"/>
                          <a:cs typeface="+mn-cs"/>
                        </a:rPr>
                        <a:t>-</a:t>
                      </a:r>
                    </a:p>
                  </a:txBody>
                  <a:tcPr>
                    <a:solidFill>
                      <a:schemeClr val="accent6">
                        <a:lumMod val="40000"/>
                        <a:lumOff val="60000"/>
                      </a:schemeClr>
                    </a:solidFill>
                  </a:tcPr>
                </a:tc>
                <a:tc>
                  <a:txBody>
                    <a:bodyPr/>
                    <a:lstStyle/>
                    <a:p>
                      <a:r>
                        <a:rPr lang="en-GB" sz="700" kern="1200">
                          <a:solidFill>
                            <a:schemeClr val="dk1"/>
                          </a:solidFill>
                          <a:latin typeface="+mn-lt"/>
                          <a:ea typeface="+mn-ea"/>
                          <a:cs typeface="+mn-cs"/>
                        </a:rPr>
                        <a:t>Preliminary Assessment</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a:ln>
                            <a:noFill/>
                          </a:ln>
                          <a:solidFill>
                            <a:prstClr val="black"/>
                          </a:solidFill>
                          <a:effectLst/>
                          <a:uLnTx/>
                          <a:uFillTx/>
                          <a:latin typeface="+mn-lt"/>
                          <a:ea typeface="+mn-ea"/>
                          <a:cs typeface="+mn-cs"/>
                        </a:rPr>
                        <a:t>TBC</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i="0" u="none" strike="noStrike" kern="1200" cap="none" spc="0" normalizeH="0" baseline="0">
                          <a:ln>
                            <a:noFill/>
                          </a:ln>
                          <a:effectLst/>
                          <a:uLnTx/>
                          <a:uFillTx/>
                          <a:latin typeface="+mn-lt"/>
                          <a:ea typeface="+mn-ea"/>
                          <a:cs typeface="+mn-cs"/>
                        </a:rPr>
                        <a:t>Low</a:t>
                      </a:r>
                      <a:endParaRPr kumimoji="0" lang="en-GB" sz="700" b="0" i="0" u="none" strike="noStrike" kern="1200" cap="none" spc="0" normalizeH="0" baseline="0">
                        <a:ln>
                          <a:noFill/>
                        </a:ln>
                        <a:solidFill>
                          <a:prstClr val="black"/>
                        </a:solidFill>
                        <a:effectLst/>
                        <a:uLnTx/>
                        <a:uFillTx/>
                        <a:latin typeface="+mn-lt"/>
                        <a:ea typeface="+mn-ea"/>
                        <a:cs typeface="+mn-cs"/>
                      </a:endParaRPr>
                    </a:p>
                  </a:txBody>
                  <a:tcPr>
                    <a:solidFill>
                      <a:schemeClr val="accent6">
                        <a:lumMod val="40000"/>
                        <a:lumOff val="60000"/>
                      </a:schemeClr>
                    </a:solidFill>
                  </a:tcPr>
                </a:tc>
                <a:extLst>
                  <a:ext uri="{0D108BD9-81ED-4DB2-BD59-A6C34878D82A}">
                    <a16:rowId xmlns:a16="http://schemas.microsoft.com/office/drawing/2014/main" val="3139392273"/>
                  </a:ext>
                </a:extLst>
              </a:tr>
              <a:tr h="173839">
                <a:tc>
                  <a:txBody>
                    <a:bodyPr/>
                    <a:lstStyle/>
                    <a:p>
                      <a:r>
                        <a:rPr lang="en-GB" sz="700" kern="1200">
                          <a:solidFill>
                            <a:schemeClr val="dk1"/>
                          </a:solidFill>
                          <a:latin typeface="+mn-lt"/>
                          <a:ea typeface="+mn-ea"/>
                          <a:cs typeface="+mn-cs"/>
                        </a:rPr>
                        <a:t>R0088</a:t>
                      </a:r>
                    </a:p>
                  </a:txBody>
                  <a:tcPr>
                    <a:solidFill>
                      <a:schemeClr val="accent6">
                        <a:lumMod val="40000"/>
                        <a:lumOff val="60000"/>
                      </a:schemeClr>
                    </a:solidFill>
                  </a:tcPr>
                </a:tc>
                <a:tc>
                  <a:txBody>
                    <a:bodyPr/>
                    <a:lstStyle/>
                    <a:p>
                      <a:pPr marL="0" algn="l" defTabSz="914400" rtl="0" eaLnBrk="1" latinLnBrk="0" hangingPunct="1"/>
                      <a:r>
                        <a:rPr lang="en-US" sz="700" kern="1200">
                          <a:solidFill>
                            <a:schemeClr val="dk1"/>
                          </a:solidFill>
                          <a:latin typeface="+mn-lt"/>
                          <a:ea typeface="+mn-ea"/>
                          <a:cs typeface="+mn-cs"/>
                        </a:rPr>
                        <a:t>Make Shipper NExA values available on the GES portal</a:t>
                      </a:r>
                      <a:endParaRPr lang="en-GB" sz="700" kern="1200">
                        <a:solidFill>
                          <a:schemeClr val="dk1"/>
                        </a:solidFill>
                        <a:latin typeface="+mn-lt"/>
                        <a:ea typeface="+mn-ea"/>
                        <a:cs typeface="+mn-cs"/>
                      </a:endParaRP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mn-lt"/>
                          <a:ea typeface="+mn-ea"/>
                          <a:cs typeface="+mn-cs"/>
                        </a:rPr>
                        <a:t>N/A</a:t>
                      </a:r>
                    </a:p>
                  </a:txBody>
                  <a:tcPr>
                    <a:solidFill>
                      <a:schemeClr val="accent6">
                        <a:lumMod val="40000"/>
                        <a:lumOff val="60000"/>
                      </a:schemeClr>
                    </a:solidFill>
                  </a:tcPr>
                </a:tc>
                <a:tc>
                  <a:txBody>
                    <a:bodyPr/>
                    <a:lstStyle/>
                    <a:p>
                      <a:r>
                        <a:rPr lang="en-GB" sz="700" b="0" kern="1200">
                          <a:solidFill>
                            <a:schemeClr val="dk1"/>
                          </a:solidFill>
                          <a:latin typeface="+mn-lt"/>
                          <a:ea typeface="+mn-ea"/>
                          <a:cs typeface="+mn-cs"/>
                        </a:rPr>
                        <a:t>Xoserve</a:t>
                      </a:r>
                    </a:p>
                  </a:txBody>
                  <a:tcPr>
                    <a:solidFill>
                      <a:schemeClr val="accent6">
                        <a:lumMod val="40000"/>
                        <a:lumOff val="60000"/>
                      </a:schemeClr>
                    </a:solidFill>
                  </a:tcPr>
                </a:tc>
                <a:tc>
                  <a:txBody>
                    <a:bodyPr/>
                    <a:lstStyle/>
                    <a:p>
                      <a:r>
                        <a:rPr lang="en-GB" sz="700" b="0" kern="1200">
                          <a:solidFill>
                            <a:schemeClr val="dk1"/>
                          </a:solidFill>
                          <a:latin typeface="+mn-lt"/>
                          <a:ea typeface="+mn-ea"/>
                          <a:cs typeface="+mn-cs"/>
                        </a:rPr>
                        <a:t>-</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a:solidFill>
                            <a:schemeClr val="dk1"/>
                          </a:solidFill>
                          <a:latin typeface="+mn-lt"/>
                          <a:ea typeface="+mn-ea"/>
                          <a:cs typeface="+mn-cs"/>
                        </a:rPr>
                        <a:t>New</a:t>
                      </a:r>
                    </a:p>
                  </a:txBody>
                  <a:tcPr>
                    <a:solidFill>
                      <a:schemeClr val="accent6">
                        <a:lumMod val="40000"/>
                        <a:lumOff val="60000"/>
                      </a:schemeClr>
                    </a:solidFill>
                  </a:tcPr>
                </a:tc>
                <a:tc>
                  <a:txBody>
                    <a:bodyPr/>
                    <a:lstStyle/>
                    <a:p>
                      <a:r>
                        <a:rPr lang="en-GB" sz="700" kern="1200" dirty="0">
                          <a:solidFill>
                            <a:schemeClr val="dk1"/>
                          </a:solidFill>
                          <a:latin typeface="+mn-lt"/>
                          <a:ea typeface="+mn-ea"/>
                          <a:cs typeface="+mn-cs"/>
                        </a:rPr>
                        <a:t>Major, June 23</a:t>
                      </a:r>
                    </a:p>
                  </a:txBody>
                  <a:tcPr>
                    <a:solidFill>
                      <a:schemeClr val="accent6">
                        <a:lumMod val="40000"/>
                        <a:lumOff val="60000"/>
                      </a:schemeClr>
                    </a:solidFill>
                  </a:tcPr>
                </a:tc>
                <a:tc>
                  <a:txBody>
                    <a:bodyPr/>
                    <a:lstStyle/>
                    <a:p>
                      <a:r>
                        <a:rPr lang="en-GB" sz="700" kern="1200" dirty="0">
                          <a:solidFill>
                            <a:schemeClr val="dk1"/>
                          </a:solidFill>
                          <a:latin typeface="+mn-lt"/>
                          <a:ea typeface="+mn-ea"/>
                          <a:cs typeface="+mn-cs"/>
                        </a:rPr>
                        <a:t>Medium</a:t>
                      </a:r>
                    </a:p>
                  </a:txBody>
                  <a:tcPr>
                    <a:solidFill>
                      <a:schemeClr val="accent6">
                        <a:lumMod val="40000"/>
                        <a:lumOff val="60000"/>
                      </a:schemeClr>
                    </a:solidFill>
                  </a:tcPr>
                </a:tc>
                <a:extLst>
                  <a:ext uri="{0D108BD9-81ED-4DB2-BD59-A6C34878D82A}">
                    <a16:rowId xmlns:a16="http://schemas.microsoft.com/office/drawing/2014/main" val="2497168121"/>
                  </a:ext>
                </a:extLst>
              </a:tr>
            </a:tbl>
          </a:graphicData>
        </a:graphic>
      </p:graphicFrame>
      <p:sp>
        <p:nvSpPr>
          <p:cNvPr id="11" name="TextBox 10">
            <a:extLst>
              <a:ext uri="{FF2B5EF4-FFF2-40B4-BE49-F238E27FC236}">
                <a16:creationId xmlns:a16="http://schemas.microsoft.com/office/drawing/2014/main" id="{7ACAC170-95E5-449E-8ADE-10C065A56542}"/>
              </a:ext>
            </a:extLst>
          </p:cNvPr>
          <p:cNvSpPr txBox="1"/>
          <p:nvPr/>
        </p:nvSpPr>
        <p:spPr>
          <a:xfrm>
            <a:off x="-1275" y="3944572"/>
            <a:ext cx="4572000" cy="276999"/>
          </a:xfrm>
          <a:prstGeom prst="rect">
            <a:avLst/>
          </a:prstGeom>
          <a:noFill/>
        </p:spPr>
        <p:txBody>
          <a:bodyPr wrap="square">
            <a:spAutoFit/>
          </a:bodyPr>
          <a:lstStyle/>
          <a:p>
            <a:r>
              <a:rPr lang="en-GB" sz="1200" b="1" dirty="0">
                <a:solidFill>
                  <a:srgbClr val="3E5AA8"/>
                </a:solidFill>
                <a:latin typeface="Arial" panose="020B0604020202020204" pitchFamily="34" charset="0"/>
                <a:ea typeface="+mj-ea"/>
                <a:cs typeface="Arial" panose="020B0604020202020204" pitchFamily="34" charset="0"/>
              </a:rPr>
              <a:t>REC IA Demand – Priority Change </a:t>
            </a:r>
          </a:p>
        </p:txBody>
      </p:sp>
    </p:spTree>
    <p:extLst>
      <p:ext uri="{BB962C8B-B14F-4D97-AF65-F5344CB8AC3E}">
        <p14:creationId xmlns:p14="http://schemas.microsoft.com/office/powerpoint/2010/main" val="2756962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B738D59-151C-45B1-B664-B9E1132CA4D9}"/>
              </a:ext>
            </a:extLst>
          </p:cNvPr>
          <p:cNvGraphicFramePr>
            <a:graphicFrameLocks noGrp="1"/>
          </p:cNvGraphicFramePr>
          <p:nvPr>
            <p:ph idx="1"/>
          </p:nvPr>
        </p:nvGraphicFramePr>
        <p:xfrm>
          <a:off x="63612" y="433891"/>
          <a:ext cx="9016776" cy="3041888"/>
        </p:xfrm>
        <a:graphic>
          <a:graphicData uri="http://schemas.openxmlformats.org/drawingml/2006/table">
            <a:tbl>
              <a:tblPr firstRow="1" bandRow="1">
                <a:tableStyleId>{5C22544A-7EE6-4342-B048-85BDC9FD1C3A}</a:tableStyleId>
              </a:tblPr>
              <a:tblGrid>
                <a:gridCol w="473054">
                  <a:extLst>
                    <a:ext uri="{9D8B030D-6E8A-4147-A177-3AD203B41FA5}">
                      <a16:colId xmlns:a16="http://schemas.microsoft.com/office/drawing/2014/main" val="2275419473"/>
                    </a:ext>
                  </a:extLst>
                </a:gridCol>
                <a:gridCol w="2500828">
                  <a:extLst>
                    <a:ext uri="{9D8B030D-6E8A-4147-A177-3AD203B41FA5}">
                      <a16:colId xmlns:a16="http://schemas.microsoft.com/office/drawing/2014/main" val="1591318838"/>
                    </a:ext>
                  </a:extLst>
                </a:gridCol>
                <a:gridCol w="769485">
                  <a:extLst>
                    <a:ext uri="{9D8B030D-6E8A-4147-A177-3AD203B41FA5}">
                      <a16:colId xmlns:a16="http://schemas.microsoft.com/office/drawing/2014/main" val="1195572633"/>
                    </a:ext>
                  </a:extLst>
                </a:gridCol>
                <a:gridCol w="769485">
                  <a:extLst>
                    <a:ext uri="{9D8B030D-6E8A-4147-A177-3AD203B41FA5}">
                      <a16:colId xmlns:a16="http://schemas.microsoft.com/office/drawing/2014/main" val="3980059432"/>
                    </a:ext>
                  </a:extLst>
                </a:gridCol>
                <a:gridCol w="746409">
                  <a:extLst>
                    <a:ext uri="{9D8B030D-6E8A-4147-A177-3AD203B41FA5}">
                      <a16:colId xmlns:a16="http://schemas.microsoft.com/office/drawing/2014/main" val="3979732778"/>
                    </a:ext>
                  </a:extLst>
                </a:gridCol>
                <a:gridCol w="746409">
                  <a:extLst>
                    <a:ext uri="{9D8B030D-6E8A-4147-A177-3AD203B41FA5}">
                      <a16:colId xmlns:a16="http://schemas.microsoft.com/office/drawing/2014/main" val="3134480581"/>
                    </a:ext>
                  </a:extLst>
                </a:gridCol>
                <a:gridCol w="1147088">
                  <a:extLst>
                    <a:ext uri="{9D8B030D-6E8A-4147-A177-3AD203B41FA5}">
                      <a16:colId xmlns:a16="http://schemas.microsoft.com/office/drawing/2014/main" val="4044127467"/>
                    </a:ext>
                  </a:extLst>
                </a:gridCol>
                <a:gridCol w="932009">
                  <a:extLst>
                    <a:ext uri="{9D8B030D-6E8A-4147-A177-3AD203B41FA5}">
                      <a16:colId xmlns:a16="http://schemas.microsoft.com/office/drawing/2014/main" val="3927855727"/>
                    </a:ext>
                  </a:extLst>
                </a:gridCol>
                <a:gridCol w="932009">
                  <a:extLst>
                    <a:ext uri="{9D8B030D-6E8A-4147-A177-3AD203B41FA5}">
                      <a16:colId xmlns:a16="http://schemas.microsoft.com/office/drawing/2014/main" val="4173446937"/>
                    </a:ext>
                  </a:extLst>
                </a:gridCol>
              </a:tblGrid>
              <a:tr h="430013">
                <a:tc>
                  <a:txBody>
                    <a:bodyPr/>
                    <a:lstStyle/>
                    <a:p>
                      <a:r>
                        <a:rPr lang="en-GB" sz="900" dirty="0"/>
                        <a:t>XRN</a:t>
                      </a:r>
                    </a:p>
                  </a:txBody>
                  <a:tcPr anchor="ctr"/>
                </a:tc>
                <a:tc>
                  <a:txBody>
                    <a:bodyPr/>
                    <a:lstStyle/>
                    <a:p>
                      <a:r>
                        <a:rPr lang="en-GB" sz="900" dirty="0"/>
                        <a:t>Change Title </a:t>
                      </a:r>
                    </a:p>
                  </a:txBody>
                  <a:tcPr anchor="ctr"/>
                </a:tc>
                <a:tc>
                  <a:txBody>
                    <a:bodyPr/>
                    <a:lstStyle/>
                    <a:p>
                      <a:r>
                        <a:rPr lang="en-GB" sz="900" dirty="0"/>
                        <a:t>Proposer</a:t>
                      </a:r>
                    </a:p>
                  </a:txBody>
                  <a:tcPr anchor="ctr"/>
                </a:tc>
                <a:tc>
                  <a:txBody>
                    <a:bodyPr/>
                    <a:lstStyle/>
                    <a:p>
                      <a:r>
                        <a:rPr lang="en-GB" sz="900" dirty="0"/>
                        <a:t>Benefit / Impact</a:t>
                      </a:r>
                    </a:p>
                  </a:txBody>
                  <a:tcPr anchor="ctr"/>
                </a:tc>
                <a:tc>
                  <a:txBody>
                    <a:bodyPr/>
                    <a:lstStyle/>
                    <a:p>
                      <a:r>
                        <a:rPr lang="en-GB" sz="900" dirty="0"/>
                        <a:t>Funding </a:t>
                      </a:r>
                    </a:p>
                  </a:txBody>
                  <a:tcPr anchor="ctr"/>
                </a:tc>
                <a:tc>
                  <a:txBody>
                    <a:bodyPr/>
                    <a:lstStyle/>
                    <a:p>
                      <a:r>
                        <a:rPr lang="en-GB" sz="900" dirty="0"/>
                        <a:t>HLSO</a:t>
                      </a:r>
                    </a:p>
                    <a:p>
                      <a:r>
                        <a:rPr lang="en-GB" sz="900" dirty="0"/>
                        <a:t>Max Cost</a:t>
                      </a:r>
                    </a:p>
                  </a:txBody>
                  <a:tcPr anchor="ctr"/>
                </a:tc>
                <a:tc>
                  <a:txBody>
                    <a:bodyPr/>
                    <a:lstStyle/>
                    <a:p>
                      <a:r>
                        <a:rPr lang="en-GB" sz="900" dirty="0"/>
                        <a:t>Target Implementation   Date</a:t>
                      </a:r>
                    </a:p>
                  </a:txBody>
                  <a:tcPr anchor="ctr"/>
                </a:tc>
                <a:tc>
                  <a:txBody>
                    <a:bodyPr/>
                    <a:lstStyle/>
                    <a:p>
                      <a:r>
                        <a:rPr lang="en-GB" sz="900" dirty="0"/>
                        <a:t>Release Type</a:t>
                      </a:r>
                    </a:p>
                  </a:txBody>
                  <a:tcPr anchor="ctr"/>
                </a:tc>
                <a:tc>
                  <a:txBody>
                    <a:bodyPr/>
                    <a:lstStyle/>
                    <a:p>
                      <a:r>
                        <a:rPr lang="en-GB" sz="900" dirty="0"/>
                        <a:t>Firm / Indicative</a:t>
                      </a:r>
                    </a:p>
                  </a:txBody>
                  <a:tcPr anchor="ctr"/>
                </a:tc>
                <a:extLst>
                  <a:ext uri="{0D108BD9-81ED-4DB2-BD59-A6C34878D82A}">
                    <a16:rowId xmlns:a16="http://schemas.microsoft.com/office/drawing/2014/main" val="2775786245"/>
                  </a:ext>
                </a:extLst>
              </a:tr>
              <a:tr h="288032">
                <a:tc>
                  <a:txBody>
                    <a:bodyPr/>
                    <a:lstStyle/>
                    <a:p>
                      <a:pPr algn="ctr"/>
                      <a:r>
                        <a:rPr lang="en-GB" sz="800" b="1" dirty="0">
                          <a:hlinkClick r:id="rId2"/>
                        </a:rPr>
                        <a:t>4914</a:t>
                      </a:r>
                      <a:endParaRPr lang="en-GB" sz="800" b="1" dirty="0"/>
                    </a:p>
                  </a:txBody>
                  <a:tcPr anchor="ctr">
                    <a:solidFill>
                      <a:schemeClr val="bg2">
                        <a:lumMod val="75000"/>
                      </a:schemeClr>
                    </a:solidFill>
                  </a:tcPr>
                </a:tc>
                <a:tc>
                  <a:txBody>
                    <a:bodyPr/>
                    <a:lstStyle/>
                    <a:p>
                      <a:r>
                        <a:rPr lang="en-GB" sz="900" b="1" dirty="0"/>
                        <a:t>*</a:t>
                      </a:r>
                      <a:r>
                        <a:rPr lang="en-GB" sz="750" b="1" dirty="0"/>
                        <a:t>Mod0651 – Retrospective Data Update Provisions*</a:t>
                      </a:r>
                    </a:p>
                  </a:txBody>
                  <a:tcPr anchor="ctr">
                    <a:solidFill>
                      <a:schemeClr val="bg2">
                        <a:lumMod val="75000"/>
                      </a:schemeClr>
                    </a:solidFill>
                  </a:tcPr>
                </a:tc>
                <a:tc>
                  <a:txBody>
                    <a:bodyPr/>
                    <a:lstStyle/>
                    <a:p>
                      <a:r>
                        <a:rPr lang="en-GB" sz="700" b="1" dirty="0"/>
                        <a:t>Cadent</a:t>
                      </a:r>
                    </a:p>
                  </a:txBody>
                  <a:tcPr anchor="ctr">
                    <a:solidFill>
                      <a:schemeClr val="bg2">
                        <a:lumMod val="75000"/>
                      </a:schemeClr>
                    </a:solidFill>
                  </a:tcPr>
                </a:tc>
                <a:tc>
                  <a:txBody>
                    <a:bodyPr/>
                    <a:lstStyle/>
                    <a:p>
                      <a:r>
                        <a:rPr lang="en-GB" sz="700" b="1" dirty="0"/>
                        <a:t>Shipper</a:t>
                      </a:r>
                    </a:p>
                    <a:p>
                      <a:r>
                        <a:rPr lang="en-GB" sz="700" b="1" dirty="0"/>
                        <a:t>DN</a:t>
                      </a:r>
                    </a:p>
                  </a:txBody>
                  <a:tcPr anchor="ctr">
                    <a:solidFill>
                      <a:schemeClr val="bg2">
                        <a:lumMod val="75000"/>
                      </a:schemeClr>
                    </a:solidFill>
                  </a:tcPr>
                </a:tc>
                <a:tc>
                  <a:txBody>
                    <a:bodyPr/>
                    <a:lstStyle/>
                    <a:p>
                      <a:r>
                        <a:rPr lang="en-GB" sz="700" b="1" dirty="0"/>
                        <a:t>Tbc</a:t>
                      </a:r>
                    </a:p>
                  </a:txBody>
                  <a:tcPr anchor="ctr">
                    <a:solidFill>
                      <a:schemeClr val="bg2">
                        <a:lumMod val="75000"/>
                      </a:schemeClr>
                    </a:solidFill>
                  </a:tcPr>
                </a:tc>
                <a:tc>
                  <a:txBody>
                    <a:bodyPr/>
                    <a:lstStyle/>
                    <a:p>
                      <a:r>
                        <a:rPr lang="en-GB" sz="700" b="1" dirty="0"/>
                        <a:t>£1.8m – £2.4m</a:t>
                      </a:r>
                    </a:p>
                  </a:txBody>
                  <a:tcPr anchor="ctr">
                    <a:solidFill>
                      <a:schemeClr val="bg2">
                        <a:lumMod val="75000"/>
                      </a:schemeClr>
                    </a:solidFill>
                  </a:tcPr>
                </a:tc>
                <a:tc>
                  <a:txBody>
                    <a:bodyPr/>
                    <a:lstStyle/>
                    <a:p>
                      <a:r>
                        <a:rPr lang="en-GB" sz="700" b="1" dirty="0"/>
                        <a:t>Tbc</a:t>
                      </a:r>
                    </a:p>
                  </a:txBody>
                  <a:tcPr anchor="ctr">
                    <a:solidFill>
                      <a:schemeClr val="bg2">
                        <a:lumMod val="75000"/>
                      </a:schemeClr>
                    </a:solidFill>
                  </a:tcPr>
                </a:tc>
                <a:tc>
                  <a:txBody>
                    <a:bodyPr/>
                    <a:lstStyle/>
                    <a:p>
                      <a:r>
                        <a:rPr lang="en-GB" sz="700" b="1" dirty="0"/>
                        <a:t>Major</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2219710757"/>
                  </a:ext>
                </a:extLst>
              </a:tr>
              <a:tr h="285997">
                <a:tc>
                  <a:txBody>
                    <a:bodyPr/>
                    <a:lstStyle/>
                    <a:p>
                      <a:pPr algn="ctr"/>
                      <a:r>
                        <a:rPr lang="en-GB" sz="800" b="1" dirty="0">
                          <a:hlinkClick r:id="rId3"/>
                        </a:rPr>
                        <a:t>5144</a:t>
                      </a:r>
                      <a:endParaRPr lang="en-GB" sz="800" b="1" dirty="0"/>
                    </a:p>
                  </a:txBody>
                  <a:tcPr anchor="ctr">
                    <a:solidFill>
                      <a:schemeClr val="bg2">
                        <a:lumMod val="75000"/>
                      </a:schemeClr>
                    </a:solidFill>
                  </a:tcPr>
                </a:tc>
                <a:tc>
                  <a:txBody>
                    <a:bodyPr/>
                    <a:lstStyle/>
                    <a:p>
                      <a:r>
                        <a:rPr lang="en-US" sz="700" b="1" dirty="0"/>
                        <a:t>Enabling Re-assignment of Supplier Short Codes to Implement Supplier of Last Resort Directions</a:t>
                      </a:r>
                      <a:endParaRPr lang="en-GB" sz="700" b="1" dirty="0"/>
                    </a:p>
                  </a:txBody>
                  <a:tcPr anchor="ctr">
                    <a:solidFill>
                      <a:schemeClr val="bg2">
                        <a:lumMod val="75000"/>
                      </a:schemeClr>
                    </a:solidFill>
                  </a:tcPr>
                </a:tc>
                <a:tc>
                  <a:txBody>
                    <a:bodyPr/>
                    <a:lstStyle/>
                    <a:p>
                      <a:r>
                        <a:rPr lang="en-GB" sz="700" b="1" dirty="0"/>
                        <a:t>Xoserve</a:t>
                      </a:r>
                    </a:p>
                  </a:txBody>
                  <a:tcPr anchor="ctr">
                    <a:solidFill>
                      <a:schemeClr val="bg2">
                        <a:lumMod val="75000"/>
                      </a:schemeClr>
                    </a:solidFill>
                  </a:tcPr>
                </a:tc>
                <a:tc>
                  <a:txBody>
                    <a:bodyPr/>
                    <a:lstStyle/>
                    <a:p>
                      <a:r>
                        <a:rPr lang="en-GB" sz="700" b="1" dirty="0"/>
                        <a:t>Shipper</a:t>
                      </a:r>
                    </a:p>
                    <a:p>
                      <a:r>
                        <a:rPr lang="en-GB" sz="700" b="1" dirty="0"/>
                        <a:t>DN</a:t>
                      </a:r>
                    </a:p>
                    <a:p>
                      <a:r>
                        <a:rPr lang="en-GB" sz="700" b="1" dirty="0"/>
                        <a:t>IGT</a:t>
                      </a:r>
                    </a:p>
                  </a:txBody>
                  <a:tcPr anchor="ctr">
                    <a:solidFill>
                      <a:schemeClr val="bg2">
                        <a:lumMod val="75000"/>
                      </a:schemeClr>
                    </a:solidFill>
                  </a:tcPr>
                </a:tc>
                <a:tc>
                  <a:txBody>
                    <a:bodyPr/>
                    <a:lstStyle/>
                    <a:p>
                      <a:r>
                        <a:rPr lang="en-GB" sz="700" b="1" dirty="0"/>
                        <a:t>Tbc</a:t>
                      </a:r>
                    </a:p>
                  </a:txBody>
                  <a:tcPr anchor="ctr">
                    <a:solidFill>
                      <a:schemeClr val="bg2">
                        <a:lumMod val="75000"/>
                      </a:schemeClr>
                    </a:solidFill>
                  </a:tcPr>
                </a:tc>
                <a:tc>
                  <a:txBody>
                    <a:bodyPr/>
                    <a:lstStyle/>
                    <a:p>
                      <a:r>
                        <a:rPr lang="en-GB" sz="700" b="1" dirty="0"/>
                        <a:t>Tbc</a:t>
                      </a:r>
                    </a:p>
                  </a:txBody>
                  <a:tcPr anchor="ctr">
                    <a:solidFill>
                      <a:schemeClr val="bg2">
                        <a:lumMod val="75000"/>
                      </a:schemeClr>
                    </a:solidFill>
                  </a:tcPr>
                </a:tc>
                <a:tc>
                  <a:txBody>
                    <a:bodyPr/>
                    <a:lstStyle/>
                    <a:p>
                      <a:r>
                        <a:rPr lang="en-GB" sz="700" b="1" dirty="0"/>
                        <a:t>Tbc</a:t>
                      </a:r>
                    </a:p>
                  </a:txBody>
                  <a:tcPr anchor="ctr">
                    <a:solidFill>
                      <a:schemeClr val="bg2">
                        <a:lumMod val="75000"/>
                      </a:schemeClr>
                    </a:solidFill>
                  </a:tcPr>
                </a:tc>
                <a:tc>
                  <a:txBody>
                    <a:bodyPr/>
                    <a:lstStyle/>
                    <a:p>
                      <a:r>
                        <a:rPr lang="en-GB" sz="700" b="1" dirty="0"/>
                        <a:t>Tbc</a:t>
                      </a:r>
                    </a:p>
                  </a:txBody>
                  <a:tcPr anchor="ctr">
                    <a:solidFill>
                      <a:schemeClr val="bg2">
                        <a:lumMod val="75000"/>
                      </a:schemeClr>
                    </a:solidFill>
                  </a:tcPr>
                </a:tc>
                <a:tc>
                  <a:txBody>
                    <a:bodyPr/>
                    <a:lstStyle/>
                    <a:p>
                      <a:r>
                        <a:rPr lang="en-GB" sz="700" b="1" dirty="0"/>
                        <a:t>N/A</a:t>
                      </a:r>
                    </a:p>
                  </a:txBody>
                  <a:tcPr anchor="ctr">
                    <a:solidFill>
                      <a:schemeClr val="bg2">
                        <a:lumMod val="75000"/>
                      </a:schemeClr>
                    </a:solidFill>
                  </a:tcPr>
                </a:tc>
                <a:extLst>
                  <a:ext uri="{0D108BD9-81ED-4DB2-BD59-A6C34878D82A}">
                    <a16:rowId xmlns:a16="http://schemas.microsoft.com/office/drawing/2014/main" val="1188139813"/>
                  </a:ext>
                </a:extLst>
              </a:tr>
              <a:tr h="285997">
                <a:tc>
                  <a:txBody>
                    <a:bodyPr/>
                    <a:lstStyle/>
                    <a:p>
                      <a:pPr algn="ctr"/>
                      <a:r>
                        <a:rPr lang="en-GB" sz="800" b="1" dirty="0">
                          <a:hlinkClick r:id="rId4"/>
                        </a:rPr>
                        <a:t>5187</a:t>
                      </a:r>
                      <a:endParaRPr lang="en-GB" sz="800" b="1" dirty="0"/>
                    </a:p>
                  </a:txBody>
                  <a:tcPr anchor="ctr">
                    <a:solidFill>
                      <a:schemeClr val="bg2">
                        <a:lumMod val="75000"/>
                      </a:schemeClr>
                    </a:solidFill>
                  </a:tcPr>
                </a:tc>
                <a:tc>
                  <a:txBody>
                    <a:bodyPr/>
                    <a:lstStyle/>
                    <a:p>
                      <a:r>
                        <a:rPr lang="en-GB" sz="700" b="1" dirty="0"/>
                        <a:t>MOD0696 - Addressing inequities between Capacity booking under the UNC and arrangements set out in relevant NExAs</a:t>
                      </a:r>
                    </a:p>
                  </a:txBody>
                  <a:tcPr anchor="ctr">
                    <a:solidFill>
                      <a:schemeClr val="bg2">
                        <a:lumMod val="75000"/>
                      </a:schemeClr>
                    </a:solidFill>
                  </a:tcPr>
                </a:tc>
                <a:tc>
                  <a:txBody>
                    <a:bodyPr/>
                    <a:lstStyle/>
                    <a:p>
                      <a:r>
                        <a:rPr lang="en-GB" sz="700" b="1" dirty="0"/>
                        <a:t>Gazprom</a:t>
                      </a:r>
                    </a:p>
                  </a:txBody>
                  <a:tcPr anchor="ctr">
                    <a:solidFill>
                      <a:schemeClr val="bg2">
                        <a:lumMod val="75000"/>
                      </a:schemeClr>
                    </a:solidFill>
                  </a:tcPr>
                </a:tc>
                <a:tc>
                  <a:txBody>
                    <a:bodyPr/>
                    <a:lstStyle/>
                    <a:p>
                      <a:r>
                        <a:rPr lang="en-GB" sz="700" b="1" dirty="0"/>
                        <a:t>Shipper</a:t>
                      </a:r>
                    </a:p>
                    <a:p>
                      <a:r>
                        <a:rPr lang="en-GB" sz="700" b="1" dirty="0"/>
                        <a:t>DN</a:t>
                      </a:r>
                    </a:p>
                  </a:txBody>
                  <a:tcPr anchor="ctr">
                    <a:solidFill>
                      <a:schemeClr val="bg2">
                        <a:lumMod val="75000"/>
                      </a:schemeClr>
                    </a:solidFill>
                  </a:tcPr>
                </a:tc>
                <a:tc>
                  <a:txBody>
                    <a:bodyPr/>
                    <a:lstStyle/>
                    <a:p>
                      <a:r>
                        <a:rPr lang="en-GB" sz="700" b="1" dirty="0"/>
                        <a:t>Shipper</a:t>
                      </a:r>
                    </a:p>
                    <a:p>
                      <a:r>
                        <a:rPr lang="en-GB" sz="700" b="1" dirty="0"/>
                        <a:t>DN</a:t>
                      </a:r>
                    </a:p>
                  </a:txBody>
                  <a:tcPr anchor="ctr">
                    <a:solidFill>
                      <a:schemeClr val="bg2">
                        <a:lumMod val="75000"/>
                      </a:schemeClr>
                    </a:solidFill>
                  </a:tcPr>
                </a:tc>
                <a:tc>
                  <a:txBody>
                    <a:bodyPr/>
                    <a:lstStyle/>
                    <a:p>
                      <a:r>
                        <a:rPr lang="en-GB" sz="700" b="1" dirty="0"/>
                        <a:t>Tbc</a:t>
                      </a:r>
                    </a:p>
                  </a:txBody>
                  <a:tcPr anchor="ctr">
                    <a:solidFill>
                      <a:schemeClr val="bg2">
                        <a:lumMod val="75000"/>
                      </a:schemeClr>
                    </a:solidFill>
                  </a:tcPr>
                </a:tc>
                <a:tc>
                  <a:txBody>
                    <a:bodyPr/>
                    <a:lstStyle/>
                    <a:p>
                      <a:r>
                        <a:rPr lang="en-GB" sz="700" b="1" dirty="0"/>
                        <a:t>Tbc</a:t>
                      </a:r>
                    </a:p>
                  </a:txBody>
                  <a:tcPr anchor="ctr">
                    <a:solidFill>
                      <a:schemeClr val="bg2">
                        <a:lumMod val="75000"/>
                      </a:schemeClr>
                    </a:solidFill>
                  </a:tcPr>
                </a:tc>
                <a:tc>
                  <a:txBody>
                    <a:bodyPr/>
                    <a:lstStyle/>
                    <a:p>
                      <a:r>
                        <a:rPr lang="en-GB" sz="700" b="1" dirty="0"/>
                        <a:t>Tbc </a:t>
                      </a:r>
                    </a:p>
                  </a:txBody>
                  <a:tcPr anchor="ctr">
                    <a:solidFill>
                      <a:schemeClr val="bg2">
                        <a:lumMod val="75000"/>
                      </a:schemeClr>
                    </a:solidFill>
                  </a:tcPr>
                </a:tc>
                <a:tc>
                  <a:txBody>
                    <a:bodyPr/>
                    <a:lstStyle/>
                    <a:p>
                      <a:r>
                        <a:rPr lang="en-GB" sz="700" b="1" dirty="0"/>
                        <a:t>N/A</a:t>
                      </a:r>
                    </a:p>
                  </a:txBody>
                  <a:tcPr anchor="ctr">
                    <a:solidFill>
                      <a:schemeClr val="bg2">
                        <a:lumMod val="75000"/>
                      </a:schemeClr>
                    </a:solidFill>
                  </a:tcPr>
                </a:tc>
                <a:extLst>
                  <a:ext uri="{0D108BD9-81ED-4DB2-BD59-A6C34878D82A}">
                    <a16:rowId xmlns:a16="http://schemas.microsoft.com/office/drawing/2014/main" val="171027236"/>
                  </a:ext>
                </a:extLst>
              </a:tr>
              <a:tr h="334888">
                <a:tc>
                  <a:txBody>
                    <a:bodyPr/>
                    <a:lstStyle/>
                    <a:p>
                      <a:pPr algn="ctr"/>
                      <a:r>
                        <a:rPr lang="en-GB" sz="800" b="1" dirty="0">
                          <a:hlinkClick r:id="rId5"/>
                        </a:rPr>
                        <a:t>5345</a:t>
                      </a:r>
                      <a:endParaRPr lang="en-GB" sz="800" b="1" dirty="0"/>
                    </a:p>
                  </a:txBody>
                  <a:tcPr anchor="ctr">
                    <a:solidFill>
                      <a:schemeClr val="bg2">
                        <a:lumMod val="75000"/>
                      </a:schemeClr>
                    </a:solidFill>
                  </a:tcPr>
                </a:tc>
                <a:tc>
                  <a:txBody>
                    <a:bodyPr/>
                    <a:lstStyle/>
                    <a:p>
                      <a:r>
                        <a:rPr lang="en-US" sz="700" b="1" dirty="0"/>
                        <a:t>Deferral of creation of Class change reads for DM to NDM and NDM to DM sites at Transfer </a:t>
                      </a:r>
                      <a:endParaRPr lang="en-GB" sz="700" b="1" dirty="0"/>
                    </a:p>
                  </a:txBody>
                  <a:tcPr anchor="ctr">
                    <a:solidFill>
                      <a:schemeClr val="bg2">
                        <a:lumMod val="75000"/>
                      </a:schemeClr>
                    </a:solidFill>
                  </a:tcPr>
                </a:tc>
                <a:tc>
                  <a:txBody>
                    <a:bodyPr/>
                    <a:lstStyle/>
                    <a:p>
                      <a:r>
                        <a:rPr lang="en-GB" sz="700" b="1" dirty="0"/>
                        <a:t>CDSP</a:t>
                      </a:r>
                    </a:p>
                  </a:txBody>
                  <a:tcPr anchor="ctr">
                    <a:solidFill>
                      <a:schemeClr val="bg2">
                        <a:lumMod val="75000"/>
                      </a:schemeClr>
                    </a:solidFill>
                  </a:tcPr>
                </a:tc>
                <a:tc>
                  <a:txBody>
                    <a:bodyPr/>
                    <a:lstStyle/>
                    <a:p>
                      <a:r>
                        <a:rPr lang="en-GB" sz="700" b="1" dirty="0"/>
                        <a:t>Xoserve</a:t>
                      </a:r>
                    </a:p>
                  </a:txBody>
                  <a:tcPr anchor="ctr">
                    <a:solidFill>
                      <a:schemeClr val="bg2">
                        <a:lumMod val="75000"/>
                      </a:schemeClr>
                    </a:solidFill>
                  </a:tcPr>
                </a:tc>
                <a:tc>
                  <a:txBody>
                    <a:bodyPr/>
                    <a:lstStyle/>
                    <a:p>
                      <a:r>
                        <a:rPr lang="en-GB" sz="700" b="1" dirty="0"/>
                        <a:t>Shipper</a:t>
                      </a:r>
                    </a:p>
                  </a:txBody>
                  <a:tcPr anchor="ctr">
                    <a:solidFill>
                      <a:schemeClr val="bg2">
                        <a:lumMod val="75000"/>
                      </a:schemeClr>
                    </a:solidFill>
                  </a:tcPr>
                </a:tc>
                <a:tc>
                  <a:txBody>
                    <a:bodyPr/>
                    <a:lstStyle/>
                    <a:p>
                      <a:r>
                        <a:rPr lang="en-GB" sz="700" b="1" dirty="0"/>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1210505939"/>
                  </a:ext>
                </a:extLst>
              </a:tr>
              <a:tr h="272216">
                <a:tc>
                  <a:txBody>
                    <a:bodyPr/>
                    <a:lstStyle/>
                    <a:p>
                      <a:pPr algn="ctr"/>
                      <a:r>
                        <a:rPr lang="en-GB" sz="800" b="1" dirty="0">
                          <a:hlinkClick r:id="rId6"/>
                        </a:rPr>
                        <a:t>5453</a:t>
                      </a:r>
                      <a:endParaRPr lang="en-GB" sz="800" b="1" dirty="0"/>
                    </a:p>
                  </a:txBody>
                  <a:tcPr anchor="ctr">
                    <a:solidFill>
                      <a:schemeClr val="bg2">
                        <a:lumMod val="75000"/>
                      </a:schemeClr>
                    </a:solidFill>
                  </a:tcPr>
                </a:tc>
                <a:tc>
                  <a:txBody>
                    <a:bodyPr/>
                    <a:lstStyle/>
                    <a:p>
                      <a:r>
                        <a:rPr lang="en-GB" sz="700" b="1" dirty="0"/>
                        <a:t>GSOS 2, 3 &amp; 13 Payment Automation</a:t>
                      </a:r>
                    </a:p>
                  </a:txBody>
                  <a:tcPr anchor="ctr">
                    <a:solidFill>
                      <a:schemeClr val="bg2">
                        <a:lumMod val="75000"/>
                      </a:schemeClr>
                    </a:solidFill>
                  </a:tcPr>
                </a:tc>
                <a:tc>
                  <a:txBody>
                    <a:bodyPr/>
                    <a:lstStyle/>
                    <a:p>
                      <a:r>
                        <a:rPr lang="en-GB" sz="700" b="1" dirty="0"/>
                        <a:t>SGN</a:t>
                      </a:r>
                    </a:p>
                  </a:txBody>
                  <a:tcPr anchor="ctr">
                    <a:solidFill>
                      <a:schemeClr val="bg2">
                        <a:lumMod val="75000"/>
                      </a:schemeClr>
                    </a:solidFill>
                  </a:tcPr>
                </a:tc>
                <a:tc>
                  <a:txBody>
                    <a:bodyPr/>
                    <a:lstStyle/>
                    <a:p>
                      <a:r>
                        <a:rPr lang="en-GB" sz="700" b="1" dirty="0"/>
                        <a:t>Shipper </a:t>
                      </a:r>
                    </a:p>
                    <a:p>
                      <a:r>
                        <a:rPr lang="en-GB" sz="700" b="1" dirty="0"/>
                        <a:t>DN</a:t>
                      </a:r>
                    </a:p>
                  </a:txBody>
                  <a:tcPr anchor="ctr">
                    <a:solidFill>
                      <a:schemeClr val="bg2">
                        <a:lumMod val="75000"/>
                      </a:schemeClr>
                    </a:solidFill>
                  </a:tcPr>
                </a:tc>
                <a:tc>
                  <a:txBody>
                    <a:bodyPr/>
                    <a:lstStyle/>
                    <a:p>
                      <a:r>
                        <a:rPr lang="en-GB" sz="700" b="1" dirty="0"/>
                        <a:t>DN</a:t>
                      </a:r>
                    </a:p>
                  </a:txBody>
                  <a:tcPr anchor="ctr">
                    <a:solidFill>
                      <a:schemeClr val="bg2">
                        <a:lumMod val="75000"/>
                      </a:schemeClr>
                    </a:solidFill>
                  </a:tcPr>
                </a:tc>
                <a:tc>
                  <a:txBody>
                    <a:bodyPr/>
                    <a:lstStyle/>
                    <a:p>
                      <a:r>
                        <a:rPr lang="en-GB" sz="700" b="1" dirty="0"/>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1756185737"/>
                  </a:ext>
                </a:extLst>
              </a:tr>
              <a:tr h="274880">
                <a:tc>
                  <a:txBody>
                    <a:bodyPr/>
                    <a:lstStyle/>
                    <a:p>
                      <a:pPr algn="ctr"/>
                      <a:r>
                        <a:rPr lang="en-GB" sz="800" b="1" dirty="0">
                          <a:hlinkClick r:id="rId7"/>
                        </a:rPr>
                        <a:t>5471</a:t>
                      </a:r>
                      <a:endParaRPr lang="en-GB" sz="800" b="1" dirty="0"/>
                    </a:p>
                  </a:txBody>
                  <a:tcPr anchor="ctr">
                    <a:solidFill>
                      <a:schemeClr val="bg2">
                        <a:lumMod val="75000"/>
                      </a:schemeClr>
                    </a:solidFill>
                  </a:tcPr>
                </a:tc>
                <a:tc>
                  <a:txBody>
                    <a:bodyPr/>
                    <a:lstStyle/>
                    <a:p>
                      <a:r>
                        <a:rPr lang="en-GB" sz="700" b="1" dirty="0"/>
                        <a:t>DSC Core Customer Access to Data</a:t>
                      </a:r>
                    </a:p>
                  </a:txBody>
                  <a:tcPr anchor="ctr">
                    <a:solidFill>
                      <a:schemeClr val="bg2">
                        <a:lumMod val="75000"/>
                      </a:schemeClr>
                    </a:solidFill>
                  </a:tcPr>
                </a:tc>
                <a:tc>
                  <a:txBody>
                    <a:bodyPr/>
                    <a:lstStyle/>
                    <a:p>
                      <a:r>
                        <a:rPr lang="en-GB" sz="700" b="1" dirty="0"/>
                        <a:t>CDSP</a:t>
                      </a:r>
                    </a:p>
                  </a:txBody>
                  <a:tcPr anchor="ctr">
                    <a:solidFill>
                      <a:schemeClr val="bg2">
                        <a:lumMod val="75000"/>
                      </a:schemeClr>
                    </a:solidFill>
                  </a:tcPr>
                </a:tc>
                <a:tc>
                  <a:txBody>
                    <a:bodyPr/>
                    <a:lstStyle/>
                    <a:p>
                      <a:r>
                        <a:rPr lang="en-GB" sz="700" b="1" dirty="0"/>
                        <a:t>Shipper</a:t>
                      </a:r>
                    </a:p>
                    <a:p>
                      <a:r>
                        <a:rPr lang="en-GB" sz="700" b="1" dirty="0"/>
                        <a:t>DN</a:t>
                      </a:r>
                    </a:p>
                    <a:p>
                      <a:r>
                        <a:rPr lang="en-GB" sz="700" b="1" dirty="0"/>
                        <a:t>IGT</a:t>
                      </a:r>
                    </a:p>
                  </a:txBody>
                  <a:tcPr anchor="ctr">
                    <a:solidFill>
                      <a:schemeClr val="bg2">
                        <a:lumMod val="75000"/>
                      </a:schemeClr>
                    </a:solidFill>
                  </a:tcPr>
                </a:tc>
                <a:tc>
                  <a:txBody>
                    <a:bodyPr/>
                    <a:lstStyle/>
                    <a:p>
                      <a:r>
                        <a:rPr lang="en-GB" sz="700" b="1" dirty="0"/>
                        <a:t>IGT</a:t>
                      </a:r>
                    </a:p>
                    <a:p>
                      <a:r>
                        <a:rPr lang="en-GB" sz="700" b="1" dirty="0"/>
                        <a:t>Shipper</a:t>
                      </a:r>
                    </a:p>
                    <a:p>
                      <a:r>
                        <a:rPr lang="en-GB" sz="700" b="1" dirty="0"/>
                        <a:t>DN</a:t>
                      </a:r>
                    </a:p>
                  </a:txBody>
                  <a:tcPr anchor="ctr">
                    <a:solidFill>
                      <a:schemeClr val="bg2">
                        <a:lumMod val="75000"/>
                      </a:schemeClr>
                    </a:solidFill>
                  </a:tcPr>
                </a:tc>
                <a:tc>
                  <a:txBody>
                    <a:bodyPr/>
                    <a:lstStyle/>
                    <a:p>
                      <a:r>
                        <a:rPr lang="en-GB" sz="700" b="1" dirty="0"/>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728929541"/>
                  </a:ext>
                </a:extLst>
              </a:tr>
              <a:tr h="360040">
                <a:tc>
                  <a:txBody>
                    <a:bodyPr/>
                    <a:lstStyle/>
                    <a:p>
                      <a:pPr algn="ctr"/>
                      <a:r>
                        <a:rPr lang="en-GB" sz="800" b="1" dirty="0">
                          <a:hlinkClick r:id="rId8"/>
                        </a:rPr>
                        <a:t>5473</a:t>
                      </a:r>
                      <a:endParaRPr lang="en-GB" sz="800" b="1" dirty="0"/>
                    </a:p>
                  </a:txBody>
                  <a:tcPr anchor="ctr">
                    <a:solidFill>
                      <a:schemeClr val="bg2">
                        <a:lumMod val="75000"/>
                      </a:schemeClr>
                    </a:solidFill>
                  </a:tcPr>
                </a:tc>
                <a:tc>
                  <a:txBody>
                    <a:bodyPr/>
                    <a:lstStyle/>
                    <a:p>
                      <a:r>
                        <a:rPr lang="en-GB" sz="700" b="1" dirty="0"/>
                        <a:t>Meter Asset Details Proactive Management Service </a:t>
                      </a:r>
                    </a:p>
                  </a:txBody>
                  <a:tcPr anchor="ctr">
                    <a:solidFill>
                      <a:schemeClr val="bg2">
                        <a:lumMod val="75000"/>
                      </a:schemeClr>
                    </a:solidFill>
                  </a:tcPr>
                </a:tc>
                <a:tc>
                  <a:txBody>
                    <a:bodyPr/>
                    <a:lstStyle/>
                    <a:p>
                      <a:r>
                        <a:rPr lang="en-GB" sz="700" b="1" dirty="0"/>
                        <a:t>CDSP</a:t>
                      </a:r>
                    </a:p>
                  </a:txBody>
                  <a:tcPr anchor="ctr">
                    <a:solidFill>
                      <a:schemeClr val="bg2">
                        <a:lumMod val="75000"/>
                      </a:schemeClr>
                    </a:solidFill>
                  </a:tcPr>
                </a:tc>
                <a:tc>
                  <a:txBody>
                    <a:bodyPr/>
                    <a:lstStyle/>
                    <a:p>
                      <a:r>
                        <a:rPr lang="en-GB" sz="700" b="1" dirty="0"/>
                        <a:t>Shipper</a:t>
                      </a:r>
                    </a:p>
                  </a:txBody>
                  <a:tcPr anchor="ctr">
                    <a:solidFill>
                      <a:schemeClr val="bg2">
                        <a:lumMod val="75000"/>
                      </a:schemeClr>
                    </a:solidFill>
                  </a:tcPr>
                </a:tc>
                <a:tc>
                  <a:txBody>
                    <a:bodyPr/>
                    <a:lstStyle/>
                    <a:p>
                      <a:r>
                        <a:rPr lang="en-GB" sz="700" b="1" dirty="0"/>
                        <a:t>Shipper</a:t>
                      </a:r>
                    </a:p>
                  </a:txBody>
                  <a:tcPr anchor="ctr">
                    <a:solidFill>
                      <a:schemeClr val="bg2">
                        <a:lumMod val="75000"/>
                      </a:schemeClr>
                    </a:solidFill>
                  </a:tcPr>
                </a:tc>
                <a:tc>
                  <a:txBody>
                    <a:bodyPr/>
                    <a:lstStyle/>
                    <a:p>
                      <a:r>
                        <a:rPr lang="en-GB" sz="700" b="1" dirty="0"/>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2909369830"/>
                  </a:ext>
                </a:extLst>
              </a:tr>
            </a:tbl>
          </a:graphicData>
        </a:graphic>
      </p:graphicFrame>
      <p:sp>
        <p:nvSpPr>
          <p:cNvPr id="5" name="Title 1">
            <a:extLst>
              <a:ext uri="{FF2B5EF4-FFF2-40B4-BE49-F238E27FC236}">
                <a16:creationId xmlns:a16="http://schemas.microsoft.com/office/drawing/2014/main" id="{313471BF-15C9-4F69-80B8-9D297D4C536E}"/>
              </a:ext>
            </a:extLst>
          </p:cNvPr>
          <p:cNvSpPr>
            <a:spLocks noGrp="1"/>
          </p:cNvSpPr>
          <p:nvPr>
            <p:ph type="title"/>
          </p:nvPr>
        </p:nvSpPr>
        <p:spPr>
          <a:xfrm>
            <a:off x="611560" y="20426"/>
            <a:ext cx="8229600" cy="434083"/>
          </a:xfrm>
        </p:spPr>
        <p:txBody>
          <a:bodyPr>
            <a:normAutofit/>
          </a:bodyPr>
          <a:lstStyle/>
          <a:p>
            <a:r>
              <a:rPr lang="en-GB" sz="2000" dirty="0">
                <a:latin typeface="Arial"/>
                <a:cs typeface="Arial"/>
              </a:rPr>
              <a:t>Change Backlog – On Hold Details</a:t>
            </a:r>
            <a:endParaRPr lang="en-GB" sz="2000" dirty="0"/>
          </a:p>
        </p:txBody>
      </p:sp>
      <p:sp>
        <p:nvSpPr>
          <p:cNvPr id="2" name="TextBox 1">
            <a:extLst>
              <a:ext uri="{FF2B5EF4-FFF2-40B4-BE49-F238E27FC236}">
                <a16:creationId xmlns:a16="http://schemas.microsoft.com/office/drawing/2014/main" id="{432E60B2-DC49-4D3E-8514-A558F65B570A}"/>
              </a:ext>
            </a:extLst>
          </p:cNvPr>
          <p:cNvSpPr txBox="1"/>
          <p:nvPr/>
        </p:nvSpPr>
        <p:spPr>
          <a:xfrm>
            <a:off x="83963" y="4689810"/>
            <a:ext cx="8396820" cy="230832"/>
          </a:xfrm>
          <a:prstGeom prst="rect">
            <a:avLst/>
          </a:prstGeom>
          <a:noFill/>
        </p:spPr>
        <p:txBody>
          <a:bodyPr wrap="square" rtlCol="0">
            <a:spAutoFit/>
          </a:bodyPr>
          <a:lstStyle/>
          <a:p>
            <a:r>
              <a:rPr lang="en-GB" sz="900" b="1" dirty="0"/>
              <a:t>*</a:t>
            </a:r>
            <a:r>
              <a:rPr lang="en-GB" sz="800" b="1" dirty="0"/>
              <a:t>Mod0651 : 28.01.23 - Change Status remains on hold and will be reviewed on a monthly basis with </a:t>
            </a:r>
            <a:r>
              <a:rPr lang="en-GB" sz="800" b="1" dirty="0" err="1"/>
              <a:t>ChMC</a:t>
            </a:r>
            <a:r>
              <a:rPr lang="en-GB" sz="800" b="1" dirty="0"/>
              <a:t> – in line with request from UNCC </a:t>
            </a:r>
          </a:p>
        </p:txBody>
      </p:sp>
    </p:spTree>
    <p:extLst>
      <p:ext uri="{BB962C8B-B14F-4D97-AF65-F5344CB8AC3E}">
        <p14:creationId xmlns:p14="http://schemas.microsoft.com/office/powerpoint/2010/main" val="3464951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18465" y="142977"/>
            <a:ext cx="9144000" cy="637580"/>
          </a:xfrm>
        </p:spPr>
        <p:txBody>
          <a:bodyPr>
            <a:normAutofit/>
          </a:bodyPr>
          <a:lstStyle/>
          <a:p>
            <a:r>
              <a:rPr lang="en-GB" sz="2000" dirty="0">
                <a:solidFill>
                  <a:schemeClr val="accent1"/>
                </a:solidFill>
              </a:rPr>
              <a:t>DSC Change Pack Plan</a:t>
            </a:r>
            <a:r>
              <a:rPr lang="en-GB" sz="1400" dirty="0">
                <a:solidFill>
                  <a:schemeClr val="accent1"/>
                </a:solidFill>
              </a:rPr>
              <a:t> </a:t>
            </a:r>
          </a:p>
        </p:txBody>
      </p:sp>
      <p:grpSp>
        <p:nvGrpSpPr>
          <p:cNvPr id="6" name="Group 5">
            <a:extLst>
              <a:ext uri="{FF2B5EF4-FFF2-40B4-BE49-F238E27FC236}">
                <a16:creationId xmlns:a16="http://schemas.microsoft.com/office/drawing/2014/main" id="{9C3B95EE-A6E7-49AF-9FEF-CF37768AB3FD}"/>
              </a:ext>
            </a:extLst>
          </p:cNvPr>
          <p:cNvGrpSpPr/>
          <p:nvPr/>
        </p:nvGrpSpPr>
        <p:grpSpPr>
          <a:xfrm>
            <a:off x="57537" y="607348"/>
            <a:ext cx="8969871" cy="3526346"/>
            <a:chOff x="21207" y="962894"/>
            <a:chExt cx="9161914" cy="3405138"/>
          </a:xfrm>
        </p:grpSpPr>
        <p:sp>
          <p:nvSpPr>
            <p:cNvPr id="19" name="Rectangle 18"/>
            <p:cNvSpPr/>
            <p:nvPr/>
          </p:nvSpPr>
          <p:spPr>
            <a:xfrm>
              <a:off x="21207" y="1249184"/>
              <a:ext cx="9161914" cy="3118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endParaRPr>
            </a:p>
          </p:txBody>
        </p:sp>
        <p:cxnSp>
          <p:nvCxnSpPr>
            <p:cNvPr id="10" name="Straight Connector 9"/>
            <p:cNvCxnSpPr>
              <a:cxnSpLocks/>
            </p:cNvCxnSpPr>
            <p:nvPr/>
          </p:nvCxnSpPr>
          <p:spPr>
            <a:xfrm>
              <a:off x="107504" y="1249184"/>
              <a:ext cx="9036496" cy="1161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669" y="966875"/>
              <a:ext cx="1013830" cy="252618"/>
            </a:xfrm>
            <a:prstGeom prst="rect">
              <a:avLst/>
            </a:prstGeom>
            <a:noFill/>
          </p:spPr>
          <p:txBody>
            <a:bodyPr wrap="none" rtlCol="0">
              <a:spAutoFit/>
            </a:bodyPr>
            <a:lstStyle/>
            <a:p>
              <a:r>
                <a:rPr lang="en-GB" sz="1100" b="1" dirty="0">
                  <a:solidFill>
                    <a:schemeClr val="tx2"/>
                  </a:solidFill>
                </a:rPr>
                <a:t>February-23</a:t>
              </a:r>
            </a:p>
          </p:txBody>
        </p:sp>
        <p:sp>
          <p:nvSpPr>
            <p:cNvPr id="12" name="TextBox 11"/>
            <p:cNvSpPr txBox="1"/>
            <p:nvPr/>
          </p:nvSpPr>
          <p:spPr>
            <a:xfrm>
              <a:off x="4165517" y="972794"/>
              <a:ext cx="803425" cy="252618"/>
            </a:xfrm>
            <a:prstGeom prst="rect">
              <a:avLst/>
            </a:prstGeom>
            <a:noFill/>
          </p:spPr>
          <p:txBody>
            <a:bodyPr wrap="none" rtlCol="0">
              <a:spAutoFit/>
            </a:bodyPr>
            <a:lstStyle/>
            <a:p>
              <a:r>
                <a:rPr lang="en-GB" sz="1100" b="1" dirty="0">
                  <a:solidFill>
                    <a:schemeClr val="tx2"/>
                  </a:solidFill>
                </a:rPr>
                <a:t>March-23</a:t>
              </a:r>
            </a:p>
          </p:txBody>
        </p:sp>
        <p:sp>
          <p:nvSpPr>
            <p:cNvPr id="26" name="TextBox 25">
              <a:extLst>
                <a:ext uri="{FF2B5EF4-FFF2-40B4-BE49-F238E27FC236}">
                  <a16:creationId xmlns:a16="http://schemas.microsoft.com/office/drawing/2014/main" id="{C7A0A5D6-667D-460C-BCF1-EB2CE7D08F82}"/>
                </a:ext>
              </a:extLst>
            </p:cNvPr>
            <p:cNvSpPr txBox="1"/>
            <p:nvPr/>
          </p:nvSpPr>
          <p:spPr>
            <a:xfrm>
              <a:off x="8388825" y="962894"/>
              <a:ext cx="724024" cy="252618"/>
            </a:xfrm>
            <a:prstGeom prst="rect">
              <a:avLst/>
            </a:prstGeom>
            <a:noFill/>
          </p:spPr>
          <p:txBody>
            <a:bodyPr wrap="none" rtlCol="0">
              <a:spAutoFit/>
            </a:bodyPr>
            <a:lstStyle/>
            <a:p>
              <a:r>
                <a:rPr lang="en-GB" sz="1100" b="1" dirty="0">
                  <a:solidFill>
                    <a:schemeClr val="tx2"/>
                  </a:solidFill>
                </a:rPr>
                <a:t>April-23</a:t>
              </a:r>
            </a:p>
          </p:txBody>
        </p:sp>
      </p:grpSp>
      <p:grpSp>
        <p:nvGrpSpPr>
          <p:cNvPr id="8" name="Group 7">
            <a:extLst>
              <a:ext uri="{FF2B5EF4-FFF2-40B4-BE49-F238E27FC236}">
                <a16:creationId xmlns:a16="http://schemas.microsoft.com/office/drawing/2014/main" id="{920E6F46-7EF3-41C5-A90C-CA05722EC5B9}"/>
              </a:ext>
            </a:extLst>
          </p:cNvPr>
          <p:cNvGrpSpPr/>
          <p:nvPr/>
        </p:nvGrpSpPr>
        <p:grpSpPr>
          <a:xfrm>
            <a:off x="0" y="4230233"/>
            <a:ext cx="6804247" cy="780226"/>
            <a:chOff x="39751" y="4317697"/>
            <a:chExt cx="6804247" cy="687937"/>
          </a:xfrm>
        </p:grpSpPr>
        <p:sp>
          <p:nvSpPr>
            <p:cNvPr id="18" name="Rechteck 4"/>
            <p:cNvSpPr/>
            <p:nvPr/>
          </p:nvSpPr>
          <p:spPr bwMode="gray">
            <a:xfrm>
              <a:off x="95971" y="4350297"/>
              <a:ext cx="6604012" cy="654882"/>
            </a:xfrm>
            <a:prstGeom prst="rect">
              <a:avLst/>
            </a:prstGeom>
            <a:noFill/>
            <a:ln w="28575" cap="flat" cmpd="sng" algn="ctr">
              <a:solidFill>
                <a:schemeClr val="accent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buClr>
                  <a:srgbClr val="3C3732"/>
                </a:buClr>
              </a:pPr>
              <a:endParaRPr lang="en-GB" sz="900" err="1">
                <a:solidFill>
                  <a:prstClr val="black"/>
                </a:solidFill>
              </a:endParaRPr>
            </a:p>
          </p:txBody>
        </p:sp>
        <p:sp>
          <p:nvSpPr>
            <p:cNvPr id="4" name="TextBox 3"/>
            <p:cNvSpPr txBox="1"/>
            <p:nvPr/>
          </p:nvSpPr>
          <p:spPr>
            <a:xfrm>
              <a:off x="139553" y="4354343"/>
              <a:ext cx="6704445" cy="651291"/>
            </a:xfrm>
            <a:prstGeom prst="rect">
              <a:avLst/>
            </a:prstGeom>
            <a:noFill/>
          </p:spPr>
          <p:txBody>
            <a:bodyPr wrap="square" rtlCol="0">
              <a:spAutoFit/>
            </a:bodyPr>
            <a:lstStyle/>
            <a:p>
              <a:endParaRPr lang="en-GB" sz="700" i="1" dirty="0">
                <a:solidFill>
                  <a:schemeClr val="tx2"/>
                </a:solidFill>
              </a:endParaRPr>
            </a:p>
            <a:p>
              <a:r>
                <a:rPr lang="en-GB" sz="700" i="1" dirty="0">
                  <a:solidFill>
                    <a:schemeClr val="tx2"/>
                  </a:solidFill>
                </a:rPr>
                <a:t>             =  Design Change Pack for Consultation              </a:t>
              </a:r>
            </a:p>
            <a:p>
              <a:r>
                <a:rPr lang="en-GB" sz="700" i="1" dirty="0">
                  <a:solidFill>
                    <a:schemeClr val="tx2"/>
                  </a:solidFill>
                </a:rPr>
                <a:t>             </a:t>
              </a:r>
            </a:p>
            <a:p>
              <a:r>
                <a:rPr lang="en-GB" sz="700" i="1" dirty="0">
                  <a:solidFill>
                    <a:schemeClr val="tx2"/>
                  </a:solidFill>
                </a:rPr>
                <a:t>             =  Solution Option Change Pack for Consultation </a:t>
              </a:r>
            </a:p>
            <a:p>
              <a:endParaRPr lang="en-GB" sz="700" i="1" dirty="0">
                <a:solidFill>
                  <a:schemeClr val="tx2"/>
                </a:solidFill>
              </a:endParaRPr>
            </a:p>
            <a:p>
              <a:r>
                <a:rPr lang="en-GB" sz="700" i="1" dirty="0">
                  <a:solidFill>
                    <a:schemeClr val="tx2"/>
                  </a:solidFill>
                </a:rPr>
                <a:t>             =  For Information Change Pack </a:t>
              </a:r>
            </a:p>
          </p:txBody>
        </p:sp>
        <p:sp>
          <p:nvSpPr>
            <p:cNvPr id="38" name="Rectangle 37">
              <a:extLst>
                <a:ext uri="{FF2B5EF4-FFF2-40B4-BE49-F238E27FC236}">
                  <a16:creationId xmlns:a16="http://schemas.microsoft.com/office/drawing/2014/main" id="{CC1537F1-BD3A-463C-9E1A-F5AE2835A0B4}"/>
                </a:ext>
              </a:extLst>
            </p:cNvPr>
            <p:cNvSpPr/>
            <p:nvPr/>
          </p:nvSpPr>
          <p:spPr>
            <a:xfrm>
              <a:off x="241415" y="4670641"/>
              <a:ext cx="264516" cy="84701"/>
            </a:xfrm>
            <a:prstGeom prst="rect">
              <a:avLst/>
            </a:prstGeom>
            <a:solidFill>
              <a:schemeClr val="accent3">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tx1"/>
                </a:solidFill>
              </a:endParaRPr>
            </a:p>
          </p:txBody>
        </p:sp>
        <p:sp>
          <p:nvSpPr>
            <p:cNvPr id="39" name="Rectangle 38">
              <a:extLst>
                <a:ext uri="{FF2B5EF4-FFF2-40B4-BE49-F238E27FC236}">
                  <a16:creationId xmlns:a16="http://schemas.microsoft.com/office/drawing/2014/main" id="{FFB2F77C-DBB2-4E1B-8CBB-8E76E585AC92}"/>
                </a:ext>
              </a:extLst>
            </p:cNvPr>
            <p:cNvSpPr/>
            <p:nvPr/>
          </p:nvSpPr>
          <p:spPr>
            <a:xfrm>
              <a:off x="250221" y="4485134"/>
              <a:ext cx="264516" cy="84702"/>
            </a:xfrm>
            <a:prstGeom prst="rect">
              <a:avLst/>
            </a:prstGeom>
            <a:solidFill>
              <a:schemeClr val="tx2">
                <a:lumMod val="40000"/>
                <a:lumOff val="60000"/>
              </a:schemeClr>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tx1"/>
                </a:solidFill>
              </a:endParaRPr>
            </a:p>
          </p:txBody>
        </p:sp>
        <p:sp>
          <p:nvSpPr>
            <p:cNvPr id="5" name="TextBox 4">
              <a:extLst>
                <a:ext uri="{FF2B5EF4-FFF2-40B4-BE49-F238E27FC236}">
                  <a16:creationId xmlns:a16="http://schemas.microsoft.com/office/drawing/2014/main" id="{51B8C1C9-68D5-4122-BBBF-2CF9BB5E367C}"/>
                </a:ext>
              </a:extLst>
            </p:cNvPr>
            <p:cNvSpPr txBox="1"/>
            <p:nvPr/>
          </p:nvSpPr>
          <p:spPr>
            <a:xfrm>
              <a:off x="39751" y="4317697"/>
              <a:ext cx="1944411" cy="230832"/>
            </a:xfrm>
            <a:prstGeom prst="rect">
              <a:avLst/>
            </a:prstGeom>
            <a:noFill/>
          </p:spPr>
          <p:txBody>
            <a:bodyPr wrap="square" rtlCol="0">
              <a:spAutoFit/>
            </a:bodyPr>
            <a:lstStyle/>
            <a:p>
              <a:r>
                <a:rPr lang="en-GB" sz="900" b="1" dirty="0">
                  <a:solidFill>
                    <a:schemeClr val="tx2"/>
                  </a:solidFill>
                </a:rPr>
                <a:t>Delivery Key</a:t>
              </a:r>
            </a:p>
          </p:txBody>
        </p:sp>
      </p:grpSp>
      <p:sp>
        <p:nvSpPr>
          <p:cNvPr id="40" name="TextBox 39">
            <a:extLst>
              <a:ext uri="{FF2B5EF4-FFF2-40B4-BE49-F238E27FC236}">
                <a16:creationId xmlns:a16="http://schemas.microsoft.com/office/drawing/2014/main" id="{2CF2454D-4CAC-425A-9B7C-46154DF707B6}"/>
              </a:ext>
            </a:extLst>
          </p:cNvPr>
          <p:cNvSpPr txBox="1"/>
          <p:nvPr/>
        </p:nvSpPr>
        <p:spPr>
          <a:xfrm>
            <a:off x="-12039" y="4993614"/>
            <a:ext cx="1475084" cy="200055"/>
          </a:xfrm>
          <a:prstGeom prst="rect">
            <a:avLst/>
          </a:prstGeom>
          <a:noFill/>
        </p:spPr>
        <p:txBody>
          <a:bodyPr wrap="none" lIns="91440" tIns="45720" rIns="91440" bIns="45720" rtlCol="0" anchor="t">
            <a:spAutoFit/>
          </a:bodyPr>
          <a:lstStyle/>
          <a:p>
            <a:r>
              <a:rPr lang="en-GB" sz="700" dirty="0"/>
              <a:t>Slide produced 28 January 2023</a:t>
            </a:r>
            <a:endParaRPr lang="en-GB" dirty="0"/>
          </a:p>
        </p:txBody>
      </p:sp>
      <p:sp>
        <p:nvSpPr>
          <p:cNvPr id="44" name="Rectangle 43">
            <a:extLst>
              <a:ext uri="{FF2B5EF4-FFF2-40B4-BE49-F238E27FC236}">
                <a16:creationId xmlns:a16="http://schemas.microsoft.com/office/drawing/2014/main" id="{DAFEE9CF-B4A0-4BE0-9DED-B3B680B0ED80}"/>
              </a:ext>
            </a:extLst>
          </p:cNvPr>
          <p:cNvSpPr/>
          <p:nvPr/>
        </p:nvSpPr>
        <p:spPr>
          <a:xfrm>
            <a:off x="201664" y="4846175"/>
            <a:ext cx="264516" cy="112519"/>
          </a:xfrm>
          <a:prstGeom prst="rect">
            <a:avLst/>
          </a:prstGeom>
          <a:solidFill>
            <a:schemeClr val="bg2">
              <a:lumMod val="75000"/>
            </a:schemeClr>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tx1"/>
              </a:solidFill>
            </a:endParaRPr>
          </a:p>
        </p:txBody>
      </p:sp>
      <p:sp>
        <p:nvSpPr>
          <p:cNvPr id="46" name="Rectangle 45">
            <a:extLst>
              <a:ext uri="{FF2B5EF4-FFF2-40B4-BE49-F238E27FC236}">
                <a16:creationId xmlns:a16="http://schemas.microsoft.com/office/drawing/2014/main" id="{6CDD913D-265C-4298-8B0E-6ED3C6EBFD88}"/>
              </a:ext>
            </a:extLst>
          </p:cNvPr>
          <p:cNvSpPr/>
          <p:nvPr/>
        </p:nvSpPr>
        <p:spPr>
          <a:xfrm>
            <a:off x="96172" y="2724087"/>
            <a:ext cx="4380038" cy="295393"/>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solidFill>
                  <a:prstClr val="black"/>
                </a:solidFill>
              </a:rPr>
              <a:t>XRN5535A - </a:t>
            </a:r>
            <a:r>
              <a:rPr kumimoji="0" lang="en-GB" sz="800" b="1" i="0" u="none" strike="noStrike" kern="1200" cap="none" spc="0" normalizeH="0" baseline="0" noProof="0" dirty="0">
                <a:ln>
                  <a:noFill/>
                </a:ln>
                <a:solidFill>
                  <a:prstClr val="black"/>
                </a:solidFill>
                <a:effectLst/>
                <a:uLnTx/>
                <a:uFillTx/>
                <a:ea typeface="+mn-ea"/>
                <a:cs typeface="+mn-cs"/>
              </a:rPr>
              <a:t>Processing of CSS Switch Requests Received in ‘Time Period 5’</a:t>
            </a:r>
          </a:p>
        </p:txBody>
      </p:sp>
      <p:sp>
        <p:nvSpPr>
          <p:cNvPr id="37" name="Rectangle 36">
            <a:extLst>
              <a:ext uri="{FF2B5EF4-FFF2-40B4-BE49-F238E27FC236}">
                <a16:creationId xmlns:a16="http://schemas.microsoft.com/office/drawing/2014/main" id="{4DB3ADE4-ED1A-42DE-BC49-E7DEE64E821A}"/>
              </a:ext>
            </a:extLst>
          </p:cNvPr>
          <p:cNvSpPr/>
          <p:nvPr/>
        </p:nvSpPr>
        <p:spPr>
          <a:xfrm>
            <a:off x="4551023" y="1139690"/>
            <a:ext cx="4473164" cy="303586"/>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XRN5454 – SOLR Reporting Suite</a:t>
            </a:r>
          </a:p>
        </p:txBody>
      </p:sp>
      <p:sp>
        <p:nvSpPr>
          <p:cNvPr id="41" name="Rectangle 40">
            <a:extLst>
              <a:ext uri="{FF2B5EF4-FFF2-40B4-BE49-F238E27FC236}">
                <a16:creationId xmlns:a16="http://schemas.microsoft.com/office/drawing/2014/main" id="{5419E763-E40E-4B40-B397-23494AC7E540}"/>
              </a:ext>
            </a:extLst>
          </p:cNvPr>
          <p:cNvSpPr/>
          <p:nvPr/>
        </p:nvSpPr>
        <p:spPr>
          <a:xfrm>
            <a:off x="94894" y="1147882"/>
            <a:ext cx="4387326" cy="303586"/>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solidFill>
                  <a:schemeClr val="tx1"/>
                </a:solidFill>
              </a:rPr>
              <a:t>XRN5547 - </a:t>
            </a:r>
            <a:r>
              <a:rPr kumimoji="0" lang="en-US" sz="800" b="1" i="0" u="none" strike="noStrike" kern="1200" cap="none" spc="0" normalizeH="0" baseline="0" noProof="0" dirty="0">
                <a:ln>
                  <a:noFill/>
                </a:ln>
                <a:solidFill>
                  <a:prstClr val="black"/>
                </a:solidFill>
                <a:effectLst/>
                <a:uLnTx/>
                <a:uFillTx/>
                <a:ea typeface="+mn-ea"/>
                <a:cs typeface="+mn-cs"/>
              </a:rPr>
              <a:t>Updating the Comprehensive Invoice Master List and INV template</a:t>
            </a:r>
            <a:endParaRPr kumimoji="0" lang="en-GB" sz="800" b="1" i="0" u="none" strike="noStrike" kern="1200" cap="none" spc="0" normalizeH="0" baseline="0" noProof="0" dirty="0">
              <a:ln>
                <a:noFill/>
              </a:ln>
              <a:solidFill>
                <a:prstClr val="black"/>
              </a:solidFill>
              <a:effectLst/>
              <a:uLnTx/>
              <a:uFillTx/>
              <a:ea typeface="+mn-ea"/>
              <a:cs typeface="+mn-cs"/>
            </a:endParaRPr>
          </a:p>
        </p:txBody>
      </p:sp>
      <p:sp>
        <p:nvSpPr>
          <p:cNvPr id="34" name="Rectangle 33">
            <a:extLst>
              <a:ext uri="{FF2B5EF4-FFF2-40B4-BE49-F238E27FC236}">
                <a16:creationId xmlns:a16="http://schemas.microsoft.com/office/drawing/2014/main" id="{AC9C99C9-B5FC-4E76-9741-B1F94912A7E8}"/>
              </a:ext>
            </a:extLst>
          </p:cNvPr>
          <p:cNvSpPr/>
          <p:nvPr/>
        </p:nvSpPr>
        <p:spPr>
          <a:xfrm>
            <a:off x="96172" y="1541482"/>
            <a:ext cx="4387326" cy="295393"/>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800" b="1" dirty="0">
                <a:solidFill>
                  <a:prstClr val="black"/>
                </a:solidFill>
                <a:cs typeface="Arial" panose="020B0604020202020204" pitchFamily="34" charset="0"/>
              </a:rPr>
              <a:t>XRN5606 - </a:t>
            </a:r>
            <a:r>
              <a:rPr kumimoji="0" lang="en-US" sz="800" b="1" i="0" u="none" strike="noStrike" kern="1200" cap="none" spc="0" normalizeH="0" baseline="0" noProof="0" dirty="0">
                <a:ln>
                  <a:noFill/>
                </a:ln>
                <a:solidFill>
                  <a:prstClr val="black"/>
                </a:solidFill>
                <a:effectLst/>
                <a:uLnTx/>
                <a:uFillTx/>
                <a:ea typeface="+mn-ea"/>
                <a:cs typeface="Arial" panose="020B0604020202020204" pitchFamily="34" charset="0"/>
              </a:rPr>
              <a:t>Revision of Virtual Last Resort User and Contingent Procurement of Supplier Demand Event Triggers (Modification 0813)</a:t>
            </a:r>
          </a:p>
        </p:txBody>
      </p:sp>
      <p:sp>
        <p:nvSpPr>
          <p:cNvPr id="42" name="Rectangle 41">
            <a:extLst>
              <a:ext uri="{FF2B5EF4-FFF2-40B4-BE49-F238E27FC236}">
                <a16:creationId xmlns:a16="http://schemas.microsoft.com/office/drawing/2014/main" id="{407F813E-0120-409F-A9E5-29BD8AC650C3}"/>
              </a:ext>
            </a:extLst>
          </p:cNvPr>
          <p:cNvSpPr/>
          <p:nvPr/>
        </p:nvSpPr>
        <p:spPr>
          <a:xfrm>
            <a:off x="96172" y="1919943"/>
            <a:ext cx="4387326" cy="295393"/>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ea typeface="+mn-ea"/>
                <a:cs typeface="Arial" panose="020B0604020202020204" pitchFamily="34" charset="0"/>
              </a:rPr>
              <a:t>XRN5602 - Releasing of unused capacity under a specific set of circumstances (Modification 0818)</a:t>
            </a:r>
          </a:p>
        </p:txBody>
      </p:sp>
      <p:sp>
        <p:nvSpPr>
          <p:cNvPr id="43" name="Rectangle 42">
            <a:extLst>
              <a:ext uri="{FF2B5EF4-FFF2-40B4-BE49-F238E27FC236}">
                <a16:creationId xmlns:a16="http://schemas.microsoft.com/office/drawing/2014/main" id="{5FEBCD14-4DD1-485A-9F72-43951B76765B}"/>
              </a:ext>
            </a:extLst>
          </p:cNvPr>
          <p:cNvSpPr/>
          <p:nvPr/>
        </p:nvSpPr>
        <p:spPr>
          <a:xfrm>
            <a:off x="4551022" y="2321200"/>
            <a:ext cx="4449567" cy="288557"/>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solidFill>
                  <a:schemeClr val="tx1"/>
                </a:solidFill>
              </a:rPr>
              <a:t>XRN5482 - </a:t>
            </a:r>
            <a:r>
              <a:rPr kumimoji="0" lang="en-GB" sz="800" b="1" i="0" u="none" strike="noStrike" kern="1200" cap="none" spc="0" normalizeH="0" baseline="0" noProof="0" dirty="0">
                <a:ln>
                  <a:noFill/>
                </a:ln>
                <a:solidFill>
                  <a:prstClr val="black"/>
                </a:solidFill>
                <a:effectLst/>
                <a:uLnTx/>
                <a:uFillTx/>
                <a:ea typeface="+mn-ea"/>
                <a:cs typeface="+mn-cs"/>
              </a:rPr>
              <a:t>Replacement of reads associated to a meter asset technical details change or update (RGMA)</a:t>
            </a:r>
          </a:p>
        </p:txBody>
      </p:sp>
      <p:sp>
        <p:nvSpPr>
          <p:cNvPr id="49" name="Rectangle 48">
            <a:extLst>
              <a:ext uri="{FF2B5EF4-FFF2-40B4-BE49-F238E27FC236}">
                <a16:creationId xmlns:a16="http://schemas.microsoft.com/office/drawing/2014/main" id="{137890FC-B804-4457-AF86-A3C16BDB4737}"/>
              </a:ext>
            </a:extLst>
          </p:cNvPr>
          <p:cNvSpPr/>
          <p:nvPr/>
        </p:nvSpPr>
        <p:spPr>
          <a:xfrm>
            <a:off x="4551023" y="1919842"/>
            <a:ext cx="4473164" cy="295393"/>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800" b="1" dirty="0">
                <a:solidFill>
                  <a:schemeClr val="tx1"/>
                </a:solidFill>
              </a:rPr>
              <a:t>XRN5605 - </a:t>
            </a:r>
            <a:r>
              <a:rPr kumimoji="0" lang="en-US" sz="800" b="1" i="0" u="none" strike="noStrike" kern="1200" cap="none" spc="0" normalizeH="0" baseline="0" noProof="0" dirty="0">
                <a:ln>
                  <a:noFill/>
                </a:ln>
                <a:solidFill>
                  <a:prstClr val="black"/>
                </a:solidFill>
                <a:effectLst/>
                <a:uLnTx/>
                <a:uFillTx/>
                <a:ea typeface="+mn-ea"/>
                <a:cs typeface="Arial" panose="020B0604020202020204" pitchFamily="34" charset="0"/>
              </a:rPr>
              <a:t>Amendments to the must read process (IGT159V)</a:t>
            </a:r>
          </a:p>
        </p:txBody>
      </p:sp>
      <p:sp>
        <p:nvSpPr>
          <p:cNvPr id="50" name="Rectangle 49">
            <a:extLst>
              <a:ext uri="{FF2B5EF4-FFF2-40B4-BE49-F238E27FC236}">
                <a16:creationId xmlns:a16="http://schemas.microsoft.com/office/drawing/2014/main" id="{4E306D14-5ACF-47ED-98F6-C0F4F4B10E64}"/>
              </a:ext>
            </a:extLst>
          </p:cNvPr>
          <p:cNvSpPr/>
          <p:nvPr/>
        </p:nvSpPr>
        <p:spPr>
          <a:xfrm>
            <a:off x="4554244" y="1536118"/>
            <a:ext cx="4473164" cy="295393"/>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800" b="1" dirty="0">
                <a:solidFill>
                  <a:schemeClr val="tx1"/>
                </a:solidFill>
              </a:rPr>
              <a:t>XRN5604 - </a:t>
            </a:r>
            <a:r>
              <a:rPr kumimoji="0" lang="en-US" sz="800" b="1" i="0" u="none" strike="noStrike" kern="1200" cap="none" spc="0" normalizeH="0" baseline="0" noProof="0" dirty="0">
                <a:ln>
                  <a:noFill/>
                </a:ln>
                <a:solidFill>
                  <a:prstClr val="black"/>
                </a:solidFill>
                <a:effectLst/>
                <a:uLnTx/>
                <a:uFillTx/>
                <a:ea typeface="+mn-ea"/>
                <a:cs typeface="Arial" panose="020B0604020202020204" pitchFamily="34" charset="0"/>
              </a:rPr>
              <a:t>Shipper Agreed Read (SAR) exceptions process (Modification 0811S)</a:t>
            </a:r>
          </a:p>
        </p:txBody>
      </p:sp>
      <p:sp>
        <p:nvSpPr>
          <p:cNvPr id="52" name="Rectangle 51">
            <a:extLst>
              <a:ext uri="{FF2B5EF4-FFF2-40B4-BE49-F238E27FC236}">
                <a16:creationId xmlns:a16="http://schemas.microsoft.com/office/drawing/2014/main" id="{B5538DEE-C36B-4729-BD1D-8EA0434DAA5A}"/>
              </a:ext>
            </a:extLst>
          </p:cNvPr>
          <p:cNvSpPr/>
          <p:nvPr/>
        </p:nvSpPr>
        <p:spPr>
          <a:xfrm>
            <a:off x="96172" y="3090326"/>
            <a:ext cx="4384730" cy="295393"/>
          </a:xfrm>
          <a:prstGeom prst="rect">
            <a:avLst/>
          </a:prstGeom>
          <a:solidFill>
            <a:schemeClr val="bg2">
              <a:lumMod val="75000"/>
            </a:schemeClr>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solidFill>
                  <a:schemeClr val="tx1"/>
                </a:solidFill>
              </a:rPr>
              <a:t>XRN5379 - </a:t>
            </a:r>
            <a:r>
              <a:rPr kumimoji="0" lang="en-GB" sz="800" b="1" i="0" u="none" strike="noStrike" kern="1200" cap="none" spc="0" normalizeH="0" baseline="0" noProof="0" dirty="0">
                <a:ln>
                  <a:noFill/>
                </a:ln>
                <a:solidFill>
                  <a:prstClr val="black"/>
                </a:solidFill>
                <a:effectLst/>
                <a:uLnTx/>
                <a:uFillTx/>
                <a:ea typeface="+mn-ea"/>
                <a:cs typeface="+mn-cs"/>
              </a:rPr>
              <a:t>Class 1 Read Service Procurement Exercise - MOD0710 (DM Sampling) </a:t>
            </a:r>
            <a:r>
              <a:rPr lang="en-GB" sz="800" b="1" dirty="0">
                <a:solidFill>
                  <a:schemeClr val="tx1"/>
                </a:solidFill>
              </a:rPr>
              <a:t> </a:t>
            </a:r>
          </a:p>
        </p:txBody>
      </p:sp>
      <p:sp>
        <p:nvSpPr>
          <p:cNvPr id="54" name="Rectangle 53">
            <a:extLst>
              <a:ext uri="{FF2B5EF4-FFF2-40B4-BE49-F238E27FC236}">
                <a16:creationId xmlns:a16="http://schemas.microsoft.com/office/drawing/2014/main" id="{1432FB00-A2E4-4EB6-85D4-BA63CE5CABBA}"/>
              </a:ext>
            </a:extLst>
          </p:cNvPr>
          <p:cNvSpPr/>
          <p:nvPr/>
        </p:nvSpPr>
        <p:spPr>
          <a:xfrm>
            <a:off x="96172" y="2321200"/>
            <a:ext cx="4380038" cy="303586"/>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XRN5556D – CMS Project</a:t>
            </a:r>
          </a:p>
          <a:p>
            <a:pPr algn="ctr"/>
            <a:r>
              <a:rPr lang="en-GB" sz="800" b="1" dirty="0">
                <a:solidFill>
                  <a:schemeClr val="tx1"/>
                </a:solidFill>
              </a:rPr>
              <a:t>Isolation and Dead to Live Contacts </a:t>
            </a:r>
          </a:p>
        </p:txBody>
      </p:sp>
    </p:spTree>
    <p:extLst>
      <p:ext uri="{BB962C8B-B14F-4D97-AF65-F5344CB8AC3E}">
        <p14:creationId xmlns:p14="http://schemas.microsoft.com/office/powerpoint/2010/main" val="3605588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1329" y="1812131"/>
            <a:ext cx="7772400" cy="1102519"/>
          </a:xfrm>
        </p:spPr>
        <p:txBody>
          <a:bodyPr>
            <a:normAutofit/>
          </a:bodyPr>
          <a:lstStyle/>
          <a:p>
            <a:r>
              <a:rPr lang="en-GB"/>
              <a:t>REC Change   </a:t>
            </a:r>
          </a:p>
        </p:txBody>
      </p:sp>
      <p:sp>
        <p:nvSpPr>
          <p:cNvPr id="3" name="Subtitle 2"/>
          <p:cNvSpPr>
            <a:spLocks noGrp="1"/>
          </p:cNvSpPr>
          <p:nvPr>
            <p:ph type="subTitle" idx="1"/>
          </p:nvPr>
        </p:nvSpPr>
        <p:spPr>
          <a:xfrm>
            <a:off x="1237129" y="2926612"/>
            <a:ext cx="6400800" cy="1314450"/>
          </a:xfrm>
        </p:spPr>
        <p:txBody>
          <a:bodyPr vert="horz" lIns="91440" tIns="45720" rIns="91440" bIns="45720" rtlCol="0" anchor="t">
            <a:normAutofit/>
          </a:bodyPr>
          <a:lstStyle/>
          <a:p>
            <a:r>
              <a:rPr lang="en-GB">
                <a:latin typeface="Arial"/>
                <a:cs typeface="Arial"/>
              </a:rPr>
              <a:t> 8</a:t>
            </a:r>
            <a:r>
              <a:rPr lang="en-GB" baseline="30000">
                <a:latin typeface="Arial"/>
                <a:cs typeface="Arial"/>
              </a:rPr>
              <a:t>th</a:t>
            </a:r>
            <a:r>
              <a:rPr lang="en-GB">
                <a:latin typeface="Arial"/>
                <a:cs typeface="Arial"/>
              </a:rPr>
              <a:t> February 2022</a:t>
            </a:r>
            <a:endParaRPr lang="en-GB"/>
          </a:p>
        </p:txBody>
      </p:sp>
    </p:spTree>
    <p:extLst>
      <p:ext uri="{BB962C8B-B14F-4D97-AF65-F5344CB8AC3E}">
        <p14:creationId xmlns:p14="http://schemas.microsoft.com/office/powerpoint/2010/main" val="2398315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4F50-C3A8-447A-86DD-194FD7E20010}"/>
              </a:ext>
            </a:extLst>
          </p:cNvPr>
          <p:cNvSpPr>
            <a:spLocks noGrp="1"/>
          </p:cNvSpPr>
          <p:nvPr>
            <p:ph type="title"/>
          </p:nvPr>
        </p:nvSpPr>
        <p:spPr/>
        <p:txBody>
          <a:bodyPr/>
          <a:lstStyle/>
          <a:p>
            <a:r>
              <a:rPr lang="en-GB"/>
              <a:t>Introduction</a:t>
            </a:r>
          </a:p>
        </p:txBody>
      </p:sp>
      <p:sp>
        <p:nvSpPr>
          <p:cNvPr id="3" name="Content Placeholder 2">
            <a:extLst>
              <a:ext uri="{FF2B5EF4-FFF2-40B4-BE49-F238E27FC236}">
                <a16:creationId xmlns:a16="http://schemas.microsoft.com/office/drawing/2014/main" id="{0B85589B-786C-4948-887F-E4E01ED20321}"/>
              </a:ext>
            </a:extLst>
          </p:cNvPr>
          <p:cNvSpPr>
            <a:spLocks noGrp="1"/>
          </p:cNvSpPr>
          <p:nvPr>
            <p:ph idx="1"/>
          </p:nvPr>
        </p:nvSpPr>
        <p:spPr>
          <a:xfrm>
            <a:off x="457200" y="833158"/>
            <a:ext cx="8229600" cy="4013161"/>
          </a:xfrm>
        </p:spPr>
        <p:txBody>
          <a:bodyPr>
            <a:normAutofit fontScale="62500" lnSpcReduction="20000"/>
          </a:bodyPr>
          <a:lstStyle/>
          <a:p>
            <a:pPr marL="0" indent="0">
              <a:buNone/>
            </a:pPr>
            <a:r>
              <a:rPr lang="en-GB" sz="2000" b="1"/>
              <a:t>The following 7 slides have been included in this months ChMC pack to give you an overview of the ongoing REC Changes, we have broken these down into the following sections:</a:t>
            </a:r>
          </a:p>
          <a:p>
            <a:pPr marL="0" indent="0">
              <a:buNone/>
            </a:pPr>
            <a:endParaRPr lang="en-GB" sz="2000" b="1"/>
          </a:p>
          <a:p>
            <a:r>
              <a:rPr lang="en-GB" sz="2000"/>
              <a:t>In progress – we are currently progressing through the Change journey</a:t>
            </a:r>
          </a:p>
          <a:p>
            <a:r>
              <a:rPr lang="en-GB" sz="2000"/>
              <a:t>Under Prioritisation Review by REC Code Managers – due to CM workload/prioritisation</a:t>
            </a:r>
          </a:p>
          <a:p>
            <a:pPr marL="0" indent="0">
              <a:buNone/>
            </a:pPr>
            <a:endParaRPr lang="en-GB" sz="2000"/>
          </a:p>
          <a:p>
            <a:pPr marL="0" indent="0">
              <a:buNone/>
            </a:pPr>
            <a:r>
              <a:rPr lang="en-GB" sz="2000"/>
              <a:t>We have included a new slide this month on the Changes which will be coming into our space in the next few weeks. </a:t>
            </a:r>
          </a:p>
          <a:p>
            <a:pPr marL="0" indent="0">
              <a:buNone/>
            </a:pPr>
            <a:endParaRPr lang="en-GB" sz="2000"/>
          </a:p>
          <a:p>
            <a:pPr marL="0" indent="0">
              <a:buNone/>
            </a:pPr>
            <a:r>
              <a:rPr lang="en-GB" sz="2000"/>
              <a:t>We believe the changes will require CDSP action and therefore need to draw attention to this demand as it will require prioritisation over other DSC changes in our Change Backlog</a:t>
            </a:r>
          </a:p>
          <a:p>
            <a:pPr marL="0" indent="0">
              <a:buNone/>
            </a:pPr>
            <a:endParaRPr lang="en-GB" sz="2000"/>
          </a:p>
          <a:p>
            <a:pPr marL="0" indent="0">
              <a:buNone/>
            </a:pPr>
            <a:r>
              <a:rPr lang="en-GB" sz="2000"/>
              <a:t>As agreed last month, I have also included REC related Changes which do not have an associated R00 number but do have an XRN. </a:t>
            </a:r>
          </a:p>
          <a:p>
            <a:pPr marL="0" indent="0">
              <a:buNone/>
            </a:pPr>
            <a:endParaRPr lang="en-GB" sz="2000"/>
          </a:p>
          <a:p>
            <a:pPr marL="0" indent="0">
              <a:buNone/>
            </a:pPr>
            <a:r>
              <a:rPr lang="en-GB" sz="2000" b="1"/>
              <a:t>Note: We are currently undertaking a review of all REC Change and have began removing Changes which we have confirmed have no impact to Gas services. In the coming months, we will continue to monitor the Changes listed and add/remove from this pack as required. </a:t>
            </a:r>
          </a:p>
          <a:p>
            <a:pPr marL="0" indent="0">
              <a:buNone/>
            </a:pPr>
            <a:endParaRPr lang="en-GB" sz="2000"/>
          </a:p>
          <a:p>
            <a:pPr marL="0" indent="0">
              <a:buNone/>
            </a:pPr>
            <a:r>
              <a:rPr lang="en-GB" sz="2000"/>
              <a:t>Further information on the Changes can be found on the </a:t>
            </a:r>
            <a:r>
              <a:rPr lang="en-GB" sz="2000">
                <a:hlinkClick r:id="rId3"/>
              </a:rPr>
              <a:t>REC Portal</a:t>
            </a:r>
            <a:endParaRPr lang="en-GB" sz="2000"/>
          </a:p>
          <a:p>
            <a:endParaRPr lang="en-GB" sz="2000"/>
          </a:p>
        </p:txBody>
      </p:sp>
    </p:spTree>
    <p:extLst>
      <p:ext uri="{BB962C8B-B14F-4D97-AF65-F5344CB8AC3E}">
        <p14:creationId xmlns:p14="http://schemas.microsoft.com/office/powerpoint/2010/main" val="2931624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93162-1D16-42B2-9678-78E75C5422DF}"/>
              </a:ext>
            </a:extLst>
          </p:cNvPr>
          <p:cNvSpPr>
            <a:spLocks noGrp="1"/>
          </p:cNvSpPr>
          <p:nvPr>
            <p:ph type="title"/>
          </p:nvPr>
        </p:nvSpPr>
        <p:spPr>
          <a:xfrm>
            <a:off x="457200" y="81381"/>
            <a:ext cx="8229600" cy="637580"/>
          </a:xfrm>
        </p:spPr>
        <p:txBody>
          <a:bodyPr>
            <a:normAutofit/>
          </a:bodyPr>
          <a:lstStyle/>
          <a:p>
            <a:r>
              <a:rPr lang="en-GB" sz="2400"/>
              <a:t>Overview of REC Changes (high level)</a:t>
            </a:r>
          </a:p>
        </p:txBody>
      </p:sp>
      <p:graphicFrame>
        <p:nvGraphicFramePr>
          <p:cNvPr id="7" name="Content Placeholder 6">
            <a:extLst>
              <a:ext uri="{FF2B5EF4-FFF2-40B4-BE49-F238E27FC236}">
                <a16:creationId xmlns:a16="http://schemas.microsoft.com/office/drawing/2014/main" id="{8B24F045-44C9-49AF-8EDA-7F69CEF0770E}"/>
              </a:ext>
            </a:extLst>
          </p:cNvPr>
          <p:cNvGraphicFramePr>
            <a:graphicFrameLocks noGrp="1"/>
          </p:cNvGraphicFramePr>
          <p:nvPr>
            <p:ph idx="1"/>
          </p:nvPr>
        </p:nvGraphicFramePr>
        <p:xfrm>
          <a:off x="3403600" y="982530"/>
          <a:ext cx="5613653" cy="39069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41E992CA-2BDE-4DFD-82D1-5771A0E55B44}"/>
              </a:ext>
            </a:extLst>
          </p:cNvPr>
          <p:cNvGraphicFramePr/>
          <p:nvPr/>
        </p:nvGraphicFramePr>
        <p:xfrm>
          <a:off x="-641983" y="980273"/>
          <a:ext cx="4664150" cy="3555574"/>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8EE43A57-D497-41DF-A109-AA9F5AF0CB81}"/>
              </a:ext>
            </a:extLst>
          </p:cNvPr>
          <p:cNvSpPr txBox="1"/>
          <p:nvPr/>
        </p:nvSpPr>
        <p:spPr>
          <a:xfrm>
            <a:off x="5431572" y="1092972"/>
            <a:ext cx="2354075" cy="369332"/>
          </a:xfrm>
          <a:prstGeom prst="rect">
            <a:avLst/>
          </a:prstGeom>
          <a:noFill/>
        </p:spPr>
        <p:txBody>
          <a:bodyPr wrap="square" rtlCol="0">
            <a:spAutoFit/>
          </a:bodyPr>
          <a:lstStyle/>
          <a:p>
            <a:r>
              <a:rPr lang="en-GB" b="1">
                <a:solidFill>
                  <a:srgbClr val="024C90"/>
                </a:solidFill>
              </a:rPr>
              <a:t>In Progress Change</a:t>
            </a:r>
          </a:p>
        </p:txBody>
      </p:sp>
      <p:cxnSp>
        <p:nvCxnSpPr>
          <p:cNvPr id="8" name="Straight Connector 7">
            <a:extLst>
              <a:ext uri="{FF2B5EF4-FFF2-40B4-BE49-F238E27FC236}">
                <a16:creationId xmlns:a16="http://schemas.microsoft.com/office/drawing/2014/main" id="{4DF62E1B-9D74-4B9C-867A-41E8F3BDFBB7}"/>
              </a:ext>
            </a:extLst>
          </p:cNvPr>
          <p:cNvCxnSpPr>
            <a:cxnSpLocks/>
          </p:cNvCxnSpPr>
          <p:nvPr/>
        </p:nvCxnSpPr>
        <p:spPr>
          <a:xfrm>
            <a:off x="3314700" y="718961"/>
            <a:ext cx="0" cy="4170539"/>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5457DBA9-C98A-4828-94F6-575F345223E1}"/>
              </a:ext>
            </a:extLst>
          </p:cNvPr>
          <p:cNvSpPr txBox="1"/>
          <p:nvPr/>
        </p:nvSpPr>
        <p:spPr>
          <a:xfrm>
            <a:off x="1244599" y="2310140"/>
            <a:ext cx="254000" cy="261610"/>
          </a:xfrm>
          <a:prstGeom prst="rect">
            <a:avLst/>
          </a:prstGeom>
          <a:noFill/>
        </p:spPr>
        <p:txBody>
          <a:bodyPr wrap="square" rtlCol="0">
            <a:spAutoFit/>
          </a:bodyPr>
          <a:lstStyle/>
          <a:p>
            <a:r>
              <a:rPr lang="en-GB" sz="1100"/>
              <a:t>4</a:t>
            </a:r>
          </a:p>
        </p:txBody>
      </p:sp>
    </p:spTree>
    <p:extLst>
      <p:ext uri="{BB962C8B-B14F-4D97-AF65-F5344CB8AC3E}">
        <p14:creationId xmlns:p14="http://schemas.microsoft.com/office/powerpoint/2010/main" val="2697205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78C3F-E0FA-4B29-9B87-B69AD5F7FFB6}"/>
              </a:ext>
            </a:extLst>
          </p:cNvPr>
          <p:cNvSpPr>
            <a:spLocks noGrp="1"/>
          </p:cNvSpPr>
          <p:nvPr>
            <p:ph type="title"/>
          </p:nvPr>
        </p:nvSpPr>
        <p:spPr>
          <a:xfrm>
            <a:off x="314075" y="163248"/>
            <a:ext cx="8515847" cy="320060"/>
          </a:xfrm>
        </p:spPr>
        <p:txBody>
          <a:bodyPr>
            <a:noAutofit/>
          </a:bodyPr>
          <a:lstStyle/>
          <a:p>
            <a:r>
              <a:rPr lang="en-GB" sz="1800"/>
              <a:t>REC Change Pipeline – In progress</a:t>
            </a:r>
          </a:p>
        </p:txBody>
      </p:sp>
      <p:graphicFrame>
        <p:nvGraphicFramePr>
          <p:cNvPr id="4" name="Table 4">
            <a:extLst>
              <a:ext uri="{FF2B5EF4-FFF2-40B4-BE49-F238E27FC236}">
                <a16:creationId xmlns:a16="http://schemas.microsoft.com/office/drawing/2014/main" id="{ECD16D18-8AA7-4A8A-B537-7FD016093441}"/>
              </a:ext>
            </a:extLst>
          </p:cNvPr>
          <p:cNvGraphicFramePr>
            <a:graphicFrameLocks noGrp="1"/>
          </p:cNvGraphicFramePr>
          <p:nvPr/>
        </p:nvGraphicFramePr>
        <p:xfrm>
          <a:off x="111419" y="549399"/>
          <a:ext cx="8921160" cy="3796089"/>
        </p:xfrm>
        <a:graphic>
          <a:graphicData uri="http://schemas.openxmlformats.org/drawingml/2006/table">
            <a:tbl>
              <a:tblPr firstRow="1" bandRow="1">
                <a:tableStyleId>{5C22544A-7EE6-4342-B048-85BDC9FD1C3A}</a:tableStyleId>
              </a:tblPr>
              <a:tblGrid>
                <a:gridCol w="558432">
                  <a:extLst>
                    <a:ext uri="{9D8B030D-6E8A-4147-A177-3AD203B41FA5}">
                      <a16:colId xmlns:a16="http://schemas.microsoft.com/office/drawing/2014/main" val="4027058344"/>
                    </a:ext>
                  </a:extLst>
                </a:gridCol>
                <a:gridCol w="1254642">
                  <a:extLst>
                    <a:ext uri="{9D8B030D-6E8A-4147-A177-3AD203B41FA5}">
                      <a16:colId xmlns:a16="http://schemas.microsoft.com/office/drawing/2014/main" val="2162668323"/>
                    </a:ext>
                  </a:extLst>
                </a:gridCol>
                <a:gridCol w="776177">
                  <a:extLst>
                    <a:ext uri="{9D8B030D-6E8A-4147-A177-3AD203B41FA5}">
                      <a16:colId xmlns:a16="http://schemas.microsoft.com/office/drawing/2014/main" val="3779861357"/>
                    </a:ext>
                  </a:extLst>
                </a:gridCol>
                <a:gridCol w="733646">
                  <a:extLst>
                    <a:ext uri="{9D8B030D-6E8A-4147-A177-3AD203B41FA5}">
                      <a16:colId xmlns:a16="http://schemas.microsoft.com/office/drawing/2014/main" val="2574131077"/>
                    </a:ext>
                  </a:extLst>
                </a:gridCol>
                <a:gridCol w="680484">
                  <a:extLst>
                    <a:ext uri="{9D8B030D-6E8A-4147-A177-3AD203B41FA5}">
                      <a16:colId xmlns:a16="http://schemas.microsoft.com/office/drawing/2014/main" val="1331661363"/>
                    </a:ext>
                  </a:extLst>
                </a:gridCol>
                <a:gridCol w="1020726">
                  <a:extLst>
                    <a:ext uri="{9D8B030D-6E8A-4147-A177-3AD203B41FA5}">
                      <a16:colId xmlns:a16="http://schemas.microsoft.com/office/drawing/2014/main" val="3255583653"/>
                    </a:ext>
                  </a:extLst>
                </a:gridCol>
                <a:gridCol w="1446027">
                  <a:extLst>
                    <a:ext uri="{9D8B030D-6E8A-4147-A177-3AD203B41FA5}">
                      <a16:colId xmlns:a16="http://schemas.microsoft.com/office/drawing/2014/main" val="1493277682"/>
                    </a:ext>
                  </a:extLst>
                </a:gridCol>
                <a:gridCol w="808075">
                  <a:extLst>
                    <a:ext uri="{9D8B030D-6E8A-4147-A177-3AD203B41FA5}">
                      <a16:colId xmlns:a16="http://schemas.microsoft.com/office/drawing/2014/main" val="2058559583"/>
                    </a:ext>
                  </a:extLst>
                </a:gridCol>
                <a:gridCol w="691116">
                  <a:extLst>
                    <a:ext uri="{9D8B030D-6E8A-4147-A177-3AD203B41FA5}">
                      <a16:colId xmlns:a16="http://schemas.microsoft.com/office/drawing/2014/main" val="1065136424"/>
                    </a:ext>
                  </a:extLst>
                </a:gridCol>
                <a:gridCol w="951835">
                  <a:extLst>
                    <a:ext uri="{9D8B030D-6E8A-4147-A177-3AD203B41FA5}">
                      <a16:colId xmlns:a16="http://schemas.microsoft.com/office/drawing/2014/main" val="195784657"/>
                    </a:ext>
                  </a:extLst>
                </a:gridCol>
              </a:tblGrid>
              <a:tr h="536930">
                <a:tc>
                  <a:txBody>
                    <a:bodyPr/>
                    <a:lstStyle/>
                    <a:p>
                      <a:pPr algn="ctr"/>
                      <a:r>
                        <a:rPr lang="en-GB" sz="950"/>
                        <a:t>Title </a:t>
                      </a:r>
                    </a:p>
                  </a:txBody>
                  <a:tcPr/>
                </a:tc>
                <a:tc>
                  <a:txBody>
                    <a:bodyPr/>
                    <a:lstStyle/>
                    <a:p>
                      <a:pPr algn="ctr"/>
                      <a:r>
                        <a:rPr lang="en-GB" sz="950"/>
                        <a:t>Description</a:t>
                      </a:r>
                    </a:p>
                  </a:txBody>
                  <a:tcPr/>
                </a:tc>
                <a:tc>
                  <a:txBody>
                    <a:bodyPr/>
                    <a:lstStyle/>
                    <a:p>
                      <a:pPr algn="ctr"/>
                      <a:r>
                        <a:rPr lang="en-GB" sz="950"/>
                        <a:t>XRN / </a:t>
                      </a:r>
                      <a:r>
                        <a:rPr lang="en-GB" sz="950">
                          <a:solidFill>
                            <a:schemeClr val="bg1"/>
                          </a:solidFill>
                        </a:rPr>
                        <a:t>UNC Mod</a:t>
                      </a:r>
                    </a:p>
                  </a:txBody>
                  <a:tcPr/>
                </a:tc>
                <a:tc>
                  <a:txBody>
                    <a:bodyPr/>
                    <a:lstStyle/>
                    <a:p>
                      <a:pPr algn="ctr"/>
                      <a:r>
                        <a:rPr lang="en-GB" sz="950"/>
                        <a:t>Proposer</a:t>
                      </a:r>
                    </a:p>
                  </a:txBody>
                  <a:tcPr/>
                </a:tc>
                <a:tc>
                  <a:txBody>
                    <a:bodyPr/>
                    <a:lstStyle/>
                    <a:p>
                      <a:pPr algn="ctr"/>
                      <a:r>
                        <a:rPr lang="en-GB" sz="950"/>
                        <a:t>Impact/</a:t>
                      </a:r>
                    </a:p>
                    <a:p>
                      <a:pPr algn="ctr"/>
                      <a:r>
                        <a:rPr lang="en-GB" sz="950"/>
                        <a:t>Funding</a:t>
                      </a:r>
                    </a:p>
                  </a:txBody>
                  <a:tcPr/>
                </a:tc>
                <a:tc>
                  <a:txBody>
                    <a:bodyPr/>
                    <a:lstStyle/>
                    <a:p>
                      <a:pPr algn="ctr"/>
                      <a:r>
                        <a:rPr lang="en-GB" sz="950"/>
                        <a:t>Status</a:t>
                      </a:r>
                    </a:p>
                  </a:txBody>
                  <a:tcPr/>
                </a:tc>
                <a:tc>
                  <a:txBody>
                    <a:bodyPr/>
                    <a:lstStyle/>
                    <a:p>
                      <a:pPr marL="0" algn="ctr" defTabSz="914400" rtl="0" eaLnBrk="1" latinLnBrk="0" hangingPunct="1"/>
                      <a:r>
                        <a:rPr lang="en-GB" sz="950" b="1" kern="1200">
                          <a:solidFill>
                            <a:schemeClr val="lt1"/>
                          </a:solidFill>
                          <a:latin typeface="+mn-lt"/>
                          <a:ea typeface="+mn-ea"/>
                          <a:cs typeface="+mn-cs"/>
                        </a:rPr>
                        <a:t>Next Action date</a:t>
                      </a:r>
                    </a:p>
                  </a:txBody>
                  <a:tcPr/>
                </a:tc>
                <a:tc>
                  <a:txBody>
                    <a:bodyPr/>
                    <a:lstStyle/>
                    <a:p>
                      <a:pPr marL="0" algn="ctr" defTabSz="914400" rtl="0" eaLnBrk="1" latinLnBrk="0" hangingPunct="1"/>
                      <a:r>
                        <a:rPr lang="en-GB" sz="950" b="1" kern="1200">
                          <a:solidFill>
                            <a:schemeClr val="lt1"/>
                          </a:solidFill>
                          <a:latin typeface="+mn-lt"/>
                          <a:ea typeface="+mn-ea"/>
                          <a:cs typeface="+mn-cs"/>
                        </a:rPr>
                        <a:t>Release Type</a:t>
                      </a:r>
                    </a:p>
                  </a:txBody>
                  <a:tcPr/>
                </a:tc>
                <a:tc>
                  <a:txBody>
                    <a:bodyPr/>
                    <a:lstStyle/>
                    <a:p>
                      <a:pPr marL="0" algn="ctr" defTabSz="914400" rtl="0" eaLnBrk="1" latinLnBrk="0" hangingPunct="1"/>
                      <a:r>
                        <a:rPr lang="en-GB" sz="950" b="1" kern="1200">
                          <a:solidFill>
                            <a:schemeClr val="bg1"/>
                          </a:solidFill>
                          <a:latin typeface="+mn-lt"/>
                          <a:ea typeface="+mn-ea"/>
                          <a:cs typeface="+mn-cs"/>
                        </a:rPr>
                        <a:t>REC Priority</a:t>
                      </a:r>
                    </a:p>
                  </a:txBody>
                  <a:tcPr/>
                </a:tc>
                <a:tc>
                  <a:txBody>
                    <a:bodyPr/>
                    <a:lstStyle/>
                    <a:p>
                      <a:pPr marL="0" algn="ctr" defTabSz="914400" rtl="0" eaLnBrk="1" latinLnBrk="0" hangingPunct="1"/>
                      <a:r>
                        <a:rPr lang="en-GB" sz="950" b="1" kern="1200">
                          <a:solidFill>
                            <a:schemeClr val="lt1"/>
                          </a:solidFill>
                          <a:latin typeface="+mn-lt"/>
                          <a:ea typeface="+mn-ea"/>
                          <a:cs typeface="+mn-cs"/>
                        </a:rPr>
                        <a:t>Attachments</a:t>
                      </a:r>
                    </a:p>
                  </a:txBody>
                  <a:tcPr/>
                </a:tc>
                <a:extLst>
                  <a:ext uri="{0D108BD9-81ED-4DB2-BD59-A6C34878D82A}">
                    <a16:rowId xmlns:a16="http://schemas.microsoft.com/office/drawing/2014/main" val="135677372"/>
                  </a:ext>
                </a:extLst>
              </a:tr>
              <a:tr h="562748">
                <a:tc>
                  <a:txBody>
                    <a:bodyPr/>
                    <a:lstStyle/>
                    <a:p>
                      <a:r>
                        <a:rPr lang="en-GB" sz="950" kern="1200">
                          <a:solidFill>
                            <a:schemeClr val="dk1"/>
                          </a:solidFill>
                          <a:latin typeface="+mn-lt"/>
                          <a:ea typeface="+mn-ea"/>
                          <a:cs typeface="+mn-cs"/>
                          <a:hlinkClick r:id="rId3"/>
                        </a:rPr>
                        <a:t>R0025</a:t>
                      </a:r>
                      <a:endParaRPr lang="en-GB" sz="950" kern="1200">
                        <a:solidFill>
                          <a:schemeClr val="dk1"/>
                        </a:solidFill>
                        <a:latin typeface="+mn-lt"/>
                        <a:ea typeface="+mn-ea"/>
                        <a:cs typeface="+mn-cs"/>
                      </a:endParaRPr>
                    </a:p>
                  </a:txBody>
                  <a:tcPr>
                    <a:solidFill>
                      <a:schemeClr val="accent1">
                        <a:lumMod val="20000"/>
                        <a:lumOff val="80000"/>
                      </a:schemeClr>
                    </a:solidFill>
                  </a:tcPr>
                </a:tc>
                <a:tc>
                  <a:txBody>
                    <a:bodyPr/>
                    <a:lstStyle/>
                    <a:p>
                      <a:r>
                        <a:rPr lang="en-GB" sz="950" b="0" i="0">
                          <a:solidFill>
                            <a:srgbClr val="272833"/>
                          </a:solidFill>
                          <a:effectLst/>
                          <a:latin typeface="+mn-lt"/>
                        </a:rPr>
                        <a:t>Service Provider Performance Charges (DCC)</a:t>
                      </a:r>
                      <a:endParaRPr lang="en-GB" sz="950" b="0" kern="1200">
                        <a:solidFill>
                          <a:schemeClr val="dk1"/>
                        </a:solidFill>
                        <a:latin typeface="+mn-lt"/>
                        <a:ea typeface="+mn-ea"/>
                        <a:cs typeface="+mn-cs"/>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50" b="0" i="0" u="none" strike="noStrike" kern="1200" cap="none" spc="0" normalizeH="0" baseline="0" noProof="0">
                          <a:ln>
                            <a:noFill/>
                          </a:ln>
                          <a:solidFill>
                            <a:prstClr val="black"/>
                          </a:solidFill>
                          <a:effectLst/>
                          <a:uLnTx/>
                          <a:uFillTx/>
                          <a:latin typeface="+mn-lt"/>
                          <a:ea typeface="+mn-ea"/>
                          <a:cs typeface="+mn-cs"/>
                        </a:rPr>
                        <a:t>N/A</a:t>
                      </a:r>
                    </a:p>
                  </a:txBody>
                  <a:tcPr>
                    <a:solidFill>
                      <a:schemeClr val="accent1">
                        <a:lumMod val="20000"/>
                        <a:lumOff val="80000"/>
                      </a:schemeClr>
                    </a:solidFill>
                  </a:tcPr>
                </a:tc>
                <a:tc>
                  <a:txBody>
                    <a:bodyPr/>
                    <a:lstStyle/>
                    <a:p>
                      <a:r>
                        <a:rPr lang="en-GB" sz="950" b="0" kern="1200">
                          <a:solidFill>
                            <a:schemeClr val="dk1"/>
                          </a:solidFill>
                          <a:latin typeface="+mn-lt"/>
                          <a:ea typeface="+mn-ea"/>
                          <a:cs typeface="+mn-cs"/>
                        </a:rPr>
                        <a:t>Deloitte (RPA)</a:t>
                      </a:r>
                    </a:p>
                  </a:txBody>
                  <a:tcPr>
                    <a:solidFill>
                      <a:schemeClr val="accent1">
                        <a:lumMod val="20000"/>
                        <a:lumOff val="80000"/>
                      </a:schemeClr>
                    </a:solidFill>
                  </a:tcPr>
                </a:tc>
                <a:tc>
                  <a:txBody>
                    <a:bodyPr/>
                    <a:lstStyle/>
                    <a:p>
                      <a:r>
                        <a:rPr lang="en-GB" sz="950" b="0" kern="1200">
                          <a:solidFill>
                            <a:schemeClr val="dk1"/>
                          </a:solidFill>
                          <a:latin typeface="+mn-lt"/>
                          <a:ea typeface="+mn-ea"/>
                          <a:cs typeface="+mn-cs"/>
                        </a:rPr>
                        <a:t>-</a:t>
                      </a:r>
                    </a:p>
                  </a:txBody>
                  <a:tcPr>
                    <a:solidFill>
                      <a:schemeClr val="accent1">
                        <a:lumMod val="20000"/>
                        <a:lumOff val="80000"/>
                      </a:schemeClr>
                    </a:solidFill>
                  </a:tcPr>
                </a:tc>
                <a:tc>
                  <a:txBody>
                    <a:bodyPr/>
                    <a:lstStyle/>
                    <a:p>
                      <a:r>
                        <a:rPr lang="en-GB" sz="950" kern="1200">
                          <a:solidFill>
                            <a:schemeClr val="dk1"/>
                          </a:solidFill>
                          <a:latin typeface="+mn-lt"/>
                          <a:ea typeface="+mn-ea"/>
                          <a:cs typeface="+mn-cs"/>
                        </a:rPr>
                        <a:t>Awaiting Authority decision</a:t>
                      </a:r>
                    </a:p>
                  </a:txBody>
                  <a:tcPr>
                    <a:solidFill>
                      <a:schemeClr val="accent1">
                        <a:lumMod val="20000"/>
                        <a:lumOff val="80000"/>
                      </a:schemeClr>
                    </a:solidFill>
                  </a:tcPr>
                </a:tc>
                <a:tc>
                  <a:txBody>
                    <a:bodyPr/>
                    <a:lstStyle/>
                    <a:p>
                      <a:r>
                        <a:rPr lang="en-GB" sz="950" kern="1200">
                          <a:solidFill>
                            <a:schemeClr val="dk1"/>
                          </a:solidFill>
                          <a:latin typeface="+mn-lt"/>
                          <a:ea typeface="+mn-ea"/>
                          <a:cs typeface="+mn-cs"/>
                        </a:rPr>
                        <a:t>01/04/2023 – Proposed Implementation date</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50" b="0" i="0" u="none" strike="noStrike" kern="1200" cap="none" spc="0" normalizeH="0" baseline="0">
                          <a:ln>
                            <a:noFill/>
                          </a:ln>
                          <a:solidFill>
                            <a:prstClr val="black"/>
                          </a:solidFill>
                          <a:effectLst/>
                          <a:uLnTx/>
                          <a:uFillTx/>
                          <a:latin typeface="+mn-lt"/>
                          <a:ea typeface="+mn-ea"/>
                          <a:cs typeface="+mn-cs"/>
                        </a:rPr>
                        <a:t>TBC</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50" b="0" i="0" u="none" strike="noStrike" kern="1200" cap="none" spc="0" normalizeH="0" baseline="0">
                          <a:ln>
                            <a:noFill/>
                          </a:ln>
                          <a:solidFill>
                            <a:prstClr val="black"/>
                          </a:solidFill>
                          <a:effectLst/>
                          <a:uLnTx/>
                          <a:uFillTx/>
                          <a:latin typeface="+mn-lt"/>
                          <a:ea typeface="+mn-ea"/>
                          <a:cs typeface="+mn-cs"/>
                        </a:rPr>
                        <a:t>High</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50" b="0" i="0" u="none" strike="noStrike" kern="1200" cap="none" spc="0" normalizeH="0" baseline="0">
                        <a:ln>
                          <a:noFill/>
                        </a:ln>
                        <a:solidFill>
                          <a:prstClr val="black"/>
                        </a:solidFill>
                        <a:effectLst/>
                        <a:uLnTx/>
                        <a:uFillTx/>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val="3168937970"/>
                  </a:ext>
                </a:extLst>
              </a:tr>
              <a:tr h="712565">
                <a:tc>
                  <a:txBody>
                    <a:bodyPr/>
                    <a:lstStyle/>
                    <a:p>
                      <a:r>
                        <a:rPr lang="en-GB" sz="950" kern="1200">
                          <a:solidFill>
                            <a:schemeClr val="dk1"/>
                          </a:solidFill>
                          <a:latin typeface="+mn-lt"/>
                          <a:ea typeface="+mn-ea"/>
                          <a:cs typeface="+mn-cs"/>
                          <a:hlinkClick r:id="rId4"/>
                        </a:rPr>
                        <a:t>R0047</a:t>
                      </a:r>
                      <a:endParaRPr lang="en-GB" sz="950" kern="1200">
                        <a:solidFill>
                          <a:schemeClr val="dk1"/>
                        </a:solidFill>
                        <a:latin typeface="+mn-lt"/>
                        <a:ea typeface="+mn-ea"/>
                        <a:cs typeface="+mn-cs"/>
                      </a:endParaRPr>
                    </a:p>
                  </a:txBody>
                  <a:tcPr>
                    <a:solidFill>
                      <a:schemeClr val="accent1">
                        <a:lumMod val="20000"/>
                        <a:lumOff val="80000"/>
                      </a:schemeClr>
                    </a:solidFill>
                  </a:tcPr>
                </a:tc>
                <a:tc>
                  <a:txBody>
                    <a:bodyPr/>
                    <a:lstStyle/>
                    <a:p>
                      <a:r>
                        <a:rPr lang="en-GB" sz="950" b="0" i="0">
                          <a:solidFill>
                            <a:srgbClr val="272833"/>
                          </a:solidFill>
                          <a:effectLst/>
                          <a:latin typeface="+mn-lt"/>
                        </a:rPr>
                        <a:t>Metering Code of Practice Consolidation Review</a:t>
                      </a:r>
                      <a:endParaRPr lang="en-GB" sz="950" b="0" kern="1200">
                        <a:solidFill>
                          <a:schemeClr val="dk1"/>
                        </a:solidFill>
                        <a:latin typeface="+mn-lt"/>
                        <a:ea typeface="+mn-ea"/>
                        <a:cs typeface="+mn-cs"/>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50" b="0" i="0" u="none" strike="noStrike" kern="1200" cap="none" spc="0" normalizeH="0" baseline="0" noProof="0">
                          <a:ln>
                            <a:noFill/>
                          </a:ln>
                          <a:solidFill>
                            <a:prstClr val="black"/>
                          </a:solidFill>
                          <a:effectLst/>
                          <a:uLnTx/>
                          <a:uFillTx/>
                          <a:latin typeface="+mn-lt"/>
                          <a:ea typeface="+mn-ea"/>
                          <a:cs typeface="+mn-cs"/>
                        </a:rPr>
                        <a:t>N/A</a:t>
                      </a:r>
                    </a:p>
                  </a:txBody>
                  <a:tcPr>
                    <a:solidFill>
                      <a:schemeClr val="accent1">
                        <a:lumMod val="20000"/>
                        <a:lumOff val="80000"/>
                      </a:schemeClr>
                    </a:solidFill>
                  </a:tcPr>
                </a:tc>
                <a:tc>
                  <a:txBody>
                    <a:bodyPr/>
                    <a:lstStyle/>
                    <a:p>
                      <a:r>
                        <a:rPr lang="en-GB" sz="950" b="0" kern="1200">
                          <a:solidFill>
                            <a:schemeClr val="dk1"/>
                          </a:solidFill>
                          <a:latin typeface="+mn-lt"/>
                          <a:ea typeface="+mn-ea"/>
                          <a:cs typeface="+mn-cs"/>
                        </a:rPr>
                        <a:t>RECCo</a:t>
                      </a:r>
                    </a:p>
                  </a:txBody>
                  <a:tcPr>
                    <a:solidFill>
                      <a:schemeClr val="accent1">
                        <a:lumMod val="20000"/>
                        <a:lumOff val="80000"/>
                      </a:schemeClr>
                    </a:solidFill>
                  </a:tcPr>
                </a:tc>
                <a:tc>
                  <a:txBody>
                    <a:bodyPr/>
                    <a:lstStyle/>
                    <a:p>
                      <a:r>
                        <a:rPr lang="en-GB" sz="950" b="0" kern="1200">
                          <a:solidFill>
                            <a:schemeClr val="dk1"/>
                          </a:solidFill>
                          <a:latin typeface="+mn-lt"/>
                          <a:ea typeface="+mn-ea"/>
                          <a:cs typeface="+mn-cs"/>
                        </a:rPr>
                        <a:t>-</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50" kern="1200">
                          <a:solidFill>
                            <a:schemeClr val="dk1"/>
                          </a:solidFill>
                          <a:latin typeface="+mn-lt"/>
                          <a:ea typeface="+mn-ea"/>
                          <a:cs typeface="+mn-cs"/>
                        </a:rPr>
                        <a:t>Approved - awaiting implementation</a:t>
                      </a:r>
                    </a:p>
                  </a:txBody>
                  <a:tcPr>
                    <a:solidFill>
                      <a:schemeClr val="accent1">
                        <a:lumMod val="20000"/>
                        <a:lumOff val="80000"/>
                      </a:schemeClr>
                    </a:solidFill>
                  </a:tcPr>
                </a:tc>
                <a:tc>
                  <a:txBody>
                    <a:bodyPr/>
                    <a:lstStyle/>
                    <a:p>
                      <a:r>
                        <a:rPr lang="en-GB" sz="950" kern="1200">
                          <a:solidFill>
                            <a:schemeClr val="dk1"/>
                          </a:solidFill>
                          <a:latin typeface="+mn-lt"/>
                          <a:ea typeface="+mn-ea"/>
                          <a:cs typeface="+mn-cs"/>
                        </a:rPr>
                        <a:t>01/04/2023 – Proposed Implementation date</a:t>
                      </a:r>
                    </a:p>
                  </a:txBody>
                  <a:tcPr>
                    <a:solidFill>
                      <a:schemeClr val="accent1">
                        <a:lumMod val="20000"/>
                        <a:lumOff val="80000"/>
                      </a:schemeClr>
                    </a:solidFill>
                  </a:tcPr>
                </a:tc>
                <a:tc>
                  <a:txBody>
                    <a:bodyPr/>
                    <a:lstStyle/>
                    <a:p>
                      <a:r>
                        <a:rPr lang="en-GB" sz="950" kern="1200">
                          <a:solidFill>
                            <a:schemeClr val="dk1"/>
                          </a:solidFill>
                          <a:latin typeface="+mn-lt"/>
                          <a:ea typeface="+mn-ea"/>
                          <a:cs typeface="+mn-cs"/>
                        </a:rPr>
                        <a:t>Standalone</a:t>
                      </a:r>
                    </a:p>
                  </a:txBody>
                  <a:tcPr>
                    <a:solidFill>
                      <a:schemeClr val="accent1">
                        <a:lumMod val="20000"/>
                        <a:lumOff val="80000"/>
                      </a:schemeClr>
                    </a:solidFill>
                  </a:tcPr>
                </a:tc>
                <a:tc>
                  <a:txBody>
                    <a:bodyPr/>
                    <a:lstStyle/>
                    <a:p>
                      <a:r>
                        <a:rPr lang="en-GB" sz="950" kern="1200">
                          <a:solidFill>
                            <a:schemeClr val="dk1"/>
                          </a:solidFill>
                          <a:latin typeface="+mn-lt"/>
                          <a:ea typeface="+mn-ea"/>
                          <a:cs typeface="+mn-cs"/>
                        </a:rPr>
                        <a:t>High</a:t>
                      </a:r>
                    </a:p>
                  </a:txBody>
                  <a:tcPr>
                    <a:solidFill>
                      <a:schemeClr val="accent1">
                        <a:lumMod val="20000"/>
                        <a:lumOff val="80000"/>
                      </a:schemeClr>
                    </a:solidFill>
                  </a:tcPr>
                </a:tc>
                <a:tc>
                  <a:txBody>
                    <a:bodyPr/>
                    <a:lstStyle/>
                    <a:p>
                      <a:r>
                        <a:rPr lang="en-GB" sz="950" kern="1200">
                          <a:solidFill>
                            <a:schemeClr val="dk1"/>
                          </a:solidFill>
                          <a:latin typeface="+mn-lt"/>
                          <a:ea typeface="+mn-ea"/>
                          <a:cs typeface="+mn-cs"/>
                        </a:rPr>
                        <a:t>N/A</a:t>
                      </a:r>
                    </a:p>
                  </a:txBody>
                  <a:tcPr>
                    <a:solidFill>
                      <a:schemeClr val="accent1">
                        <a:lumMod val="20000"/>
                        <a:lumOff val="80000"/>
                      </a:schemeClr>
                    </a:solidFill>
                  </a:tcPr>
                </a:tc>
                <a:extLst>
                  <a:ext uri="{0D108BD9-81ED-4DB2-BD59-A6C34878D82A}">
                    <a16:rowId xmlns:a16="http://schemas.microsoft.com/office/drawing/2014/main" val="1038711857"/>
                  </a:ext>
                </a:extLst>
              </a:tr>
              <a:tr h="558716">
                <a:tc>
                  <a:txBody>
                    <a:bodyPr/>
                    <a:lstStyle/>
                    <a:p>
                      <a:r>
                        <a:rPr lang="en-GB" sz="950" kern="1200">
                          <a:solidFill>
                            <a:schemeClr val="dk1"/>
                          </a:solidFill>
                          <a:latin typeface="+mn-lt"/>
                          <a:ea typeface="+mn-ea"/>
                          <a:cs typeface="+mn-cs"/>
                          <a:hlinkClick r:id="rId5"/>
                        </a:rPr>
                        <a:t>R0052</a:t>
                      </a:r>
                      <a:endParaRPr lang="en-GB" sz="950" kern="1200">
                        <a:solidFill>
                          <a:schemeClr val="dk1"/>
                        </a:solidFill>
                        <a:latin typeface="+mn-lt"/>
                        <a:ea typeface="+mn-ea"/>
                        <a:cs typeface="+mn-cs"/>
                      </a:endParaRPr>
                    </a:p>
                  </a:txBody>
                  <a:tcPr>
                    <a:solidFill>
                      <a:schemeClr val="accent3">
                        <a:lumMod val="20000"/>
                        <a:lumOff val="80000"/>
                      </a:schemeClr>
                    </a:solidFill>
                  </a:tcPr>
                </a:tc>
                <a:tc>
                  <a:txBody>
                    <a:bodyPr/>
                    <a:lstStyle/>
                    <a:p>
                      <a:r>
                        <a:rPr lang="en-GB" sz="950" kern="1200">
                          <a:solidFill>
                            <a:schemeClr val="dk1"/>
                          </a:solidFill>
                          <a:latin typeface="+mn-lt"/>
                          <a:ea typeface="+mn-ea"/>
                          <a:cs typeface="+mn-cs"/>
                        </a:rPr>
                        <a:t>GES Service Definition Document</a:t>
                      </a:r>
                    </a:p>
                  </a:txBody>
                  <a:tcPr>
                    <a:solidFill>
                      <a:schemeClr val="accent3">
                        <a:lumMod val="20000"/>
                        <a:lumOff val="80000"/>
                      </a:schemeClr>
                    </a:solidFill>
                  </a:tcPr>
                </a:tc>
                <a:tc>
                  <a:txBody>
                    <a:bodyPr/>
                    <a:lstStyle/>
                    <a:p>
                      <a:r>
                        <a:rPr lang="en-GB" sz="950" kern="1200">
                          <a:solidFill>
                            <a:schemeClr val="dk1"/>
                          </a:solidFill>
                          <a:latin typeface="+mn-lt"/>
                          <a:ea typeface="+mn-ea"/>
                          <a:cs typeface="+mn-cs"/>
                        </a:rPr>
                        <a:t>N/A</a:t>
                      </a:r>
                    </a:p>
                  </a:txBody>
                  <a:tcPr>
                    <a:solidFill>
                      <a:schemeClr val="accent3">
                        <a:lumMod val="20000"/>
                        <a:lumOff val="80000"/>
                      </a:schemeClr>
                    </a:solidFill>
                  </a:tcPr>
                </a:tc>
                <a:tc>
                  <a:txBody>
                    <a:bodyPr/>
                    <a:lstStyle/>
                    <a:p>
                      <a:r>
                        <a:rPr lang="en-GB" sz="950" b="0" kern="1200">
                          <a:solidFill>
                            <a:schemeClr val="dk1"/>
                          </a:solidFill>
                          <a:latin typeface="+mn-lt"/>
                          <a:ea typeface="+mn-ea"/>
                          <a:cs typeface="+mn-cs"/>
                        </a:rPr>
                        <a:t>Deloitte</a:t>
                      </a:r>
                    </a:p>
                  </a:txBody>
                  <a:tcPr>
                    <a:solidFill>
                      <a:schemeClr val="accent3">
                        <a:lumMod val="20000"/>
                        <a:lumOff val="80000"/>
                      </a:schemeClr>
                    </a:solidFill>
                  </a:tcPr>
                </a:tc>
                <a:tc>
                  <a:txBody>
                    <a:bodyPr/>
                    <a:lstStyle/>
                    <a:p>
                      <a:r>
                        <a:rPr lang="en-GB" sz="950" b="0" kern="1200">
                          <a:solidFill>
                            <a:schemeClr val="dk1"/>
                          </a:solidFill>
                          <a:latin typeface="+mn-lt"/>
                          <a:ea typeface="+mn-ea"/>
                          <a:cs typeface="+mn-cs"/>
                        </a:rPr>
                        <a:t>GES</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50" kern="1200">
                          <a:solidFill>
                            <a:schemeClr val="dk1"/>
                          </a:solidFill>
                          <a:latin typeface="+mn-lt"/>
                          <a:ea typeface="+mn-ea"/>
                          <a:cs typeface="+mn-cs"/>
                        </a:rPr>
                        <a:t>Approved - awaiting implementation</a:t>
                      </a:r>
                    </a:p>
                  </a:txBody>
                  <a:tcPr>
                    <a:solidFill>
                      <a:schemeClr val="accent3">
                        <a:lumMod val="20000"/>
                        <a:lumOff val="80000"/>
                      </a:schemeClr>
                    </a:solidFill>
                  </a:tcPr>
                </a:tc>
                <a:tc>
                  <a:txBody>
                    <a:bodyPr/>
                    <a:lstStyle/>
                    <a:p>
                      <a:r>
                        <a:rPr lang="en-GB" sz="950" kern="1200">
                          <a:solidFill>
                            <a:schemeClr val="dk1"/>
                          </a:solidFill>
                          <a:latin typeface="+mn-lt"/>
                          <a:ea typeface="+mn-ea"/>
                          <a:cs typeface="+mn-cs"/>
                        </a:rPr>
                        <a:t>24/02/2023 – Proposed Implementation date</a:t>
                      </a:r>
                    </a:p>
                  </a:txBody>
                  <a:tcPr>
                    <a:solidFill>
                      <a:schemeClr val="accent3">
                        <a:lumMod val="20000"/>
                        <a:lumOff val="80000"/>
                      </a:schemeClr>
                    </a:solidFill>
                  </a:tcPr>
                </a:tc>
                <a:tc>
                  <a:txBody>
                    <a:bodyPr/>
                    <a:lstStyle/>
                    <a:p>
                      <a:r>
                        <a:rPr lang="en-GB" sz="950" kern="1200">
                          <a:solidFill>
                            <a:schemeClr val="dk1"/>
                          </a:solidFill>
                          <a:latin typeface="+mn-lt"/>
                          <a:ea typeface="+mn-ea"/>
                          <a:cs typeface="+mn-cs"/>
                        </a:rPr>
                        <a:t>Major, Feb 23</a:t>
                      </a:r>
                    </a:p>
                  </a:txBody>
                  <a:tcPr>
                    <a:solidFill>
                      <a:schemeClr val="accent3">
                        <a:lumMod val="20000"/>
                        <a:lumOff val="80000"/>
                      </a:schemeClr>
                    </a:solidFill>
                  </a:tcPr>
                </a:tc>
                <a:tc>
                  <a:txBody>
                    <a:bodyPr/>
                    <a:lstStyle/>
                    <a:p>
                      <a:r>
                        <a:rPr lang="en-GB" sz="950" kern="1200">
                          <a:solidFill>
                            <a:schemeClr val="dk1"/>
                          </a:solidFill>
                          <a:latin typeface="+mn-lt"/>
                          <a:ea typeface="+mn-ea"/>
                          <a:cs typeface="+mn-cs"/>
                        </a:rPr>
                        <a:t>Medium</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50" b="0" i="0" u="none" strike="noStrike" kern="1200" cap="none" spc="0" normalizeH="0" baseline="0" noProof="0">
                          <a:ln>
                            <a:noFill/>
                          </a:ln>
                          <a:solidFill>
                            <a:prstClr val="black"/>
                          </a:solidFill>
                          <a:effectLst/>
                          <a:uLnTx/>
                          <a:uFillTx/>
                          <a:latin typeface="Arial"/>
                          <a:ea typeface="+mn-ea"/>
                          <a:cs typeface="+mn-cs"/>
                        </a:rPr>
                        <a:t>N/A</a:t>
                      </a:r>
                    </a:p>
                  </a:txBody>
                  <a:tcPr>
                    <a:solidFill>
                      <a:schemeClr val="accent3">
                        <a:lumMod val="20000"/>
                        <a:lumOff val="80000"/>
                      </a:schemeClr>
                    </a:solidFill>
                  </a:tcPr>
                </a:tc>
                <a:extLst>
                  <a:ext uri="{0D108BD9-81ED-4DB2-BD59-A6C34878D82A}">
                    <a16:rowId xmlns:a16="http://schemas.microsoft.com/office/drawing/2014/main" val="1757799031"/>
                  </a:ext>
                </a:extLst>
              </a:tr>
              <a:tr h="558716">
                <a:tc>
                  <a:txBody>
                    <a:bodyPr/>
                    <a:lstStyle/>
                    <a:p>
                      <a:r>
                        <a:rPr lang="en-GB" sz="950" kern="1200">
                          <a:solidFill>
                            <a:schemeClr val="dk1"/>
                          </a:solidFill>
                          <a:latin typeface="+mn-lt"/>
                          <a:ea typeface="+mn-ea"/>
                          <a:cs typeface="+mn-cs"/>
                          <a:hlinkClick r:id="rId6"/>
                        </a:rPr>
                        <a:t>R0055</a:t>
                      </a:r>
                      <a:endParaRPr lang="en-GB" sz="950" kern="1200">
                        <a:solidFill>
                          <a:schemeClr val="dk1"/>
                        </a:solidFill>
                        <a:latin typeface="+mn-lt"/>
                        <a:ea typeface="+mn-ea"/>
                        <a:cs typeface="+mn-cs"/>
                      </a:endParaRPr>
                    </a:p>
                  </a:txBody>
                  <a:tcPr>
                    <a:solidFill>
                      <a:schemeClr val="accent3">
                        <a:lumMod val="20000"/>
                        <a:lumOff val="80000"/>
                      </a:schemeClr>
                    </a:solidFill>
                  </a:tcPr>
                </a:tc>
                <a:tc>
                  <a:txBody>
                    <a:bodyPr/>
                    <a:lstStyle/>
                    <a:p>
                      <a:r>
                        <a:rPr lang="en-GB" sz="950" kern="1200">
                          <a:solidFill>
                            <a:schemeClr val="dk1"/>
                          </a:solidFill>
                          <a:latin typeface="+mn-lt"/>
                          <a:ea typeface="+mn-ea"/>
                          <a:cs typeface="+mn-cs"/>
                        </a:rPr>
                        <a:t>Switching Operator Outage Notification Lead Time</a:t>
                      </a:r>
                    </a:p>
                  </a:txBody>
                  <a:tcPr>
                    <a:solidFill>
                      <a:schemeClr val="accent3">
                        <a:lumMod val="20000"/>
                        <a:lumOff val="80000"/>
                      </a:schemeClr>
                    </a:solidFill>
                  </a:tcPr>
                </a:tc>
                <a:tc>
                  <a:txBody>
                    <a:bodyPr/>
                    <a:lstStyle/>
                    <a:p>
                      <a:r>
                        <a:rPr lang="en-GB" sz="950" kern="1200">
                          <a:solidFill>
                            <a:schemeClr val="dk1"/>
                          </a:solidFill>
                          <a:latin typeface="+mn-lt"/>
                          <a:ea typeface="+mn-ea"/>
                          <a:cs typeface="+mn-cs"/>
                          <a:hlinkClick r:id="rId7"/>
                        </a:rPr>
                        <a:t>XRN 5595</a:t>
                      </a:r>
                      <a:endParaRPr lang="en-GB" sz="950" kern="1200">
                        <a:solidFill>
                          <a:schemeClr val="dk1"/>
                        </a:solidFill>
                        <a:latin typeface="+mn-lt"/>
                        <a:ea typeface="+mn-ea"/>
                        <a:cs typeface="+mn-cs"/>
                      </a:endParaRPr>
                    </a:p>
                  </a:txBody>
                  <a:tcPr>
                    <a:solidFill>
                      <a:schemeClr val="accent3">
                        <a:lumMod val="20000"/>
                        <a:lumOff val="80000"/>
                      </a:schemeClr>
                    </a:solidFill>
                  </a:tcPr>
                </a:tc>
                <a:tc>
                  <a:txBody>
                    <a:bodyPr/>
                    <a:lstStyle/>
                    <a:p>
                      <a:r>
                        <a:rPr lang="en-GB" sz="950" b="0" i="0" kern="1200">
                          <a:solidFill>
                            <a:srgbClr val="272833"/>
                          </a:solidFill>
                          <a:effectLst/>
                          <a:latin typeface="+mn-lt"/>
                          <a:ea typeface="+mn-ea"/>
                          <a:cs typeface="+mn-cs"/>
                        </a:rPr>
                        <a:t>DCC</a:t>
                      </a:r>
                    </a:p>
                  </a:txBody>
                  <a:tcPr>
                    <a:solidFill>
                      <a:schemeClr val="accent3">
                        <a:lumMod val="20000"/>
                        <a:lumOff val="80000"/>
                      </a:schemeClr>
                    </a:solidFill>
                  </a:tcPr>
                </a:tc>
                <a:tc>
                  <a:txBody>
                    <a:bodyPr/>
                    <a:lstStyle/>
                    <a:p>
                      <a:r>
                        <a:rPr lang="en-GB" sz="950" b="0" i="0" kern="1200">
                          <a:solidFill>
                            <a:srgbClr val="272833"/>
                          </a:solidFill>
                          <a:effectLst/>
                          <a:latin typeface="+mn-lt"/>
                          <a:ea typeface="+mn-ea"/>
                          <a:cs typeface="+mn-cs"/>
                        </a:rPr>
                        <a:t>GRDS, GES</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50" kern="1200">
                          <a:solidFill>
                            <a:schemeClr val="dk1"/>
                          </a:solidFill>
                          <a:latin typeface="+mn-lt"/>
                          <a:ea typeface="+mn-ea"/>
                          <a:cs typeface="+mn-cs"/>
                        </a:rPr>
                        <a:t>Approved - awaiting implementation</a:t>
                      </a:r>
                    </a:p>
                  </a:txBody>
                  <a:tcPr>
                    <a:solidFill>
                      <a:schemeClr val="accent3">
                        <a:lumMod val="20000"/>
                        <a:lumOff val="80000"/>
                      </a:schemeClr>
                    </a:solidFill>
                  </a:tcPr>
                </a:tc>
                <a:tc>
                  <a:txBody>
                    <a:bodyPr/>
                    <a:lstStyle/>
                    <a:p>
                      <a:r>
                        <a:rPr lang="en-GB" sz="950" kern="1200">
                          <a:solidFill>
                            <a:schemeClr val="dk1"/>
                          </a:solidFill>
                          <a:latin typeface="+mn-lt"/>
                          <a:ea typeface="+mn-ea"/>
                          <a:cs typeface="+mn-cs"/>
                        </a:rPr>
                        <a:t>24/02/2023 – Proposed Implementation date</a:t>
                      </a:r>
                    </a:p>
                  </a:txBody>
                  <a:tcPr>
                    <a:solidFill>
                      <a:schemeClr val="accent3">
                        <a:lumMod val="20000"/>
                        <a:lumOff val="80000"/>
                      </a:schemeClr>
                    </a:solidFill>
                  </a:tcPr>
                </a:tc>
                <a:tc>
                  <a:txBody>
                    <a:bodyPr/>
                    <a:lstStyle/>
                    <a:p>
                      <a:r>
                        <a:rPr lang="en-GB" sz="950" kern="1200">
                          <a:solidFill>
                            <a:schemeClr val="dk1"/>
                          </a:solidFill>
                          <a:latin typeface="+mn-lt"/>
                          <a:ea typeface="+mn-ea"/>
                          <a:cs typeface="+mn-cs"/>
                        </a:rPr>
                        <a:t>Major, Feb 23</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50" kern="1200">
                          <a:solidFill>
                            <a:schemeClr val="dk1"/>
                          </a:solidFill>
                          <a:latin typeface="+mn-lt"/>
                          <a:ea typeface="+mn-ea"/>
                          <a:cs typeface="+mn-cs"/>
                        </a:rPr>
                        <a:t>Medium</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50" b="0" i="0" u="none" strike="noStrike" kern="1200" cap="none" spc="0" normalizeH="0" baseline="0" noProof="0">
                          <a:ln>
                            <a:noFill/>
                          </a:ln>
                          <a:solidFill>
                            <a:prstClr val="black"/>
                          </a:solidFill>
                          <a:effectLst/>
                          <a:uLnTx/>
                          <a:uFillTx/>
                          <a:latin typeface="Arial"/>
                          <a:ea typeface="+mn-ea"/>
                          <a:cs typeface="+mn-cs"/>
                        </a:rPr>
                        <a:t>N/A</a:t>
                      </a:r>
                    </a:p>
                  </a:txBody>
                  <a:tcPr>
                    <a:solidFill>
                      <a:schemeClr val="accent3">
                        <a:lumMod val="20000"/>
                        <a:lumOff val="80000"/>
                      </a:schemeClr>
                    </a:solidFill>
                  </a:tcPr>
                </a:tc>
                <a:extLst>
                  <a:ext uri="{0D108BD9-81ED-4DB2-BD59-A6C34878D82A}">
                    <a16:rowId xmlns:a16="http://schemas.microsoft.com/office/drawing/2014/main" val="62102565"/>
                  </a:ext>
                </a:extLst>
              </a:tr>
              <a:tr h="866414">
                <a:tc>
                  <a:txBody>
                    <a:bodyPr/>
                    <a:lstStyle/>
                    <a:p>
                      <a:r>
                        <a:rPr lang="en-GB" sz="950" kern="1200">
                          <a:solidFill>
                            <a:schemeClr val="dk1"/>
                          </a:solidFill>
                          <a:latin typeface="+mn-lt"/>
                          <a:ea typeface="+mn-ea"/>
                          <a:cs typeface="+mn-cs"/>
                          <a:hlinkClick r:id="rId8"/>
                        </a:rPr>
                        <a:t>R0063</a:t>
                      </a:r>
                      <a:endParaRPr lang="en-GB" sz="950" kern="1200">
                        <a:solidFill>
                          <a:schemeClr val="dk1"/>
                        </a:solidFill>
                        <a:latin typeface="+mn-lt"/>
                        <a:ea typeface="+mn-ea"/>
                        <a:cs typeface="+mn-cs"/>
                      </a:endParaRPr>
                    </a:p>
                  </a:txBody>
                  <a:tcPr>
                    <a:solidFill>
                      <a:schemeClr val="accent1">
                        <a:lumMod val="20000"/>
                        <a:lumOff val="80000"/>
                      </a:schemeClr>
                    </a:solidFill>
                  </a:tcPr>
                </a:tc>
                <a:tc>
                  <a:txBody>
                    <a:bodyPr/>
                    <a:lstStyle/>
                    <a:p>
                      <a:pPr marL="0" algn="l" defTabSz="914400" rtl="0" eaLnBrk="1" latinLnBrk="0" hangingPunct="1"/>
                      <a:r>
                        <a:rPr lang="en-US" sz="950" kern="1200">
                          <a:solidFill>
                            <a:schemeClr val="dk1"/>
                          </a:solidFill>
                          <a:latin typeface="+mn-lt"/>
                          <a:ea typeface="+mn-ea"/>
                          <a:cs typeface="+mn-cs"/>
                        </a:rPr>
                        <a:t>Addition of key information to all Service Now tickets</a:t>
                      </a:r>
                      <a:endParaRPr lang="en-GB" sz="950" kern="1200">
                        <a:solidFill>
                          <a:schemeClr val="dk1"/>
                        </a:solidFill>
                        <a:latin typeface="+mn-lt"/>
                        <a:ea typeface="+mn-ea"/>
                        <a:cs typeface="+mn-cs"/>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50" b="0" i="0" u="none" strike="noStrike" kern="1200" cap="none" spc="0" normalizeH="0" baseline="0" noProof="0">
                          <a:ln>
                            <a:noFill/>
                          </a:ln>
                          <a:solidFill>
                            <a:prstClr val="black"/>
                          </a:solidFill>
                          <a:effectLst/>
                          <a:uLnTx/>
                          <a:uFillTx/>
                          <a:latin typeface="+mn-lt"/>
                          <a:ea typeface="+mn-ea"/>
                          <a:cs typeface="+mn-cs"/>
                        </a:rPr>
                        <a:t>N/A</a:t>
                      </a:r>
                    </a:p>
                  </a:txBody>
                  <a:tcPr>
                    <a:solidFill>
                      <a:schemeClr val="accent1">
                        <a:lumMod val="20000"/>
                        <a:lumOff val="80000"/>
                      </a:schemeClr>
                    </a:solidFill>
                  </a:tcPr>
                </a:tc>
                <a:tc>
                  <a:txBody>
                    <a:bodyPr/>
                    <a:lstStyle/>
                    <a:p>
                      <a:r>
                        <a:rPr lang="en-US" sz="950" b="0" i="0" kern="1200">
                          <a:solidFill>
                            <a:srgbClr val="272833"/>
                          </a:solidFill>
                          <a:effectLst/>
                          <a:latin typeface="+mn-lt"/>
                          <a:ea typeface="+mn-ea"/>
                          <a:cs typeface="+mn-cs"/>
                        </a:rPr>
                        <a:t>St Clements Ltd (on behalf of DNOs)</a:t>
                      </a:r>
                      <a:endParaRPr lang="en-GB" sz="950" b="0" i="0" kern="1200">
                        <a:solidFill>
                          <a:srgbClr val="272833"/>
                        </a:solidFill>
                        <a:effectLst/>
                        <a:latin typeface="+mn-lt"/>
                        <a:ea typeface="+mn-ea"/>
                        <a:cs typeface="+mn-cs"/>
                      </a:endParaRPr>
                    </a:p>
                  </a:txBody>
                  <a:tcPr>
                    <a:solidFill>
                      <a:schemeClr val="accent1">
                        <a:lumMod val="20000"/>
                        <a:lumOff val="80000"/>
                      </a:schemeClr>
                    </a:solidFill>
                  </a:tcPr>
                </a:tc>
                <a:tc>
                  <a:txBody>
                    <a:bodyPr/>
                    <a:lstStyle/>
                    <a:p>
                      <a:r>
                        <a:rPr lang="en-GB" sz="950" b="0" kern="1200">
                          <a:solidFill>
                            <a:schemeClr val="dk1"/>
                          </a:solidFill>
                          <a:latin typeface="+mn-lt"/>
                          <a:ea typeface="+mn-ea"/>
                          <a:cs typeface="+mn-cs"/>
                        </a:rPr>
                        <a:t>-</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50" kern="1200">
                          <a:solidFill>
                            <a:schemeClr val="dk1"/>
                          </a:solidFill>
                          <a:latin typeface="+mn-lt"/>
                          <a:ea typeface="+mn-ea"/>
                          <a:cs typeface="+mn-cs"/>
                        </a:rPr>
                        <a:t>Solution development</a:t>
                      </a:r>
                    </a:p>
                  </a:txBody>
                  <a:tcPr>
                    <a:solidFill>
                      <a:schemeClr val="accent1">
                        <a:lumMod val="20000"/>
                        <a:lumOff val="80000"/>
                      </a:schemeClr>
                    </a:solidFill>
                  </a:tcPr>
                </a:tc>
                <a:tc>
                  <a:txBody>
                    <a:bodyPr/>
                    <a:lstStyle/>
                    <a:p>
                      <a:r>
                        <a:rPr lang="en-GB" sz="950" kern="1200">
                          <a:solidFill>
                            <a:schemeClr val="dk1"/>
                          </a:solidFill>
                          <a:latin typeface="+mn-lt"/>
                          <a:ea typeface="+mn-ea"/>
                          <a:cs typeface="+mn-cs"/>
                        </a:rPr>
                        <a:t>07/02/2023 – Solution Development closeout date</a:t>
                      </a:r>
                    </a:p>
                  </a:txBody>
                  <a:tcPr>
                    <a:solidFill>
                      <a:schemeClr val="accent1">
                        <a:lumMod val="20000"/>
                        <a:lumOff val="80000"/>
                      </a:schemeClr>
                    </a:solidFill>
                  </a:tcPr>
                </a:tc>
                <a:tc>
                  <a:txBody>
                    <a:bodyPr/>
                    <a:lstStyle/>
                    <a:p>
                      <a:r>
                        <a:rPr lang="en-GB" sz="950" kern="1200">
                          <a:solidFill>
                            <a:schemeClr val="dk1"/>
                          </a:solidFill>
                          <a:latin typeface="+mn-lt"/>
                          <a:ea typeface="+mn-ea"/>
                          <a:cs typeface="+mn-cs"/>
                        </a:rPr>
                        <a:t>TBC</a:t>
                      </a:r>
                    </a:p>
                  </a:txBody>
                  <a:tcPr>
                    <a:solidFill>
                      <a:schemeClr val="accent1">
                        <a:lumMod val="20000"/>
                        <a:lumOff val="80000"/>
                      </a:schemeClr>
                    </a:solidFill>
                  </a:tcPr>
                </a:tc>
                <a:tc>
                  <a:txBody>
                    <a:bodyPr/>
                    <a:lstStyle/>
                    <a:p>
                      <a:r>
                        <a:rPr lang="en-GB" sz="950" kern="1200">
                          <a:solidFill>
                            <a:schemeClr val="dk1"/>
                          </a:solidFill>
                          <a:latin typeface="+mn-lt"/>
                          <a:ea typeface="+mn-ea"/>
                          <a:cs typeface="+mn-cs"/>
                        </a:rPr>
                        <a:t>Medium</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50" b="0" i="0" u="none" strike="noStrike" kern="1200" cap="none" spc="0" normalizeH="0" baseline="0" noProof="0">
                          <a:ln>
                            <a:noFill/>
                          </a:ln>
                          <a:solidFill>
                            <a:prstClr val="black"/>
                          </a:solidFill>
                          <a:effectLst/>
                          <a:uLnTx/>
                          <a:uFillTx/>
                          <a:latin typeface="Arial"/>
                          <a:ea typeface="+mn-ea"/>
                          <a:cs typeface="+mn-cs"/>
                        </a:rPr>
                        <a:t>N/A</a:t>
                      </a:r>
                    </a:p>
                  </a:txBody>
                  <a:tcPr>
                    <a:solidFill>
                      <a:schemeClr val="accent1">
                        <a:lumMod val="20000"/>
                        <a:lumOff val="80000"/>
                      </a:schemeClr>
                    </a:solidFill>
                  </a:tcPr>
                </a:tc>
                <a:extLst>
                  <a:ext uri="{0D108BD9-81ED-4DB2-BD59-A6C34878D82A}">
                    <a16:rowId xmlns:a16="http://schemas.microsoft.com/office/drawing/2014/main" val="973231662"/>
                  </a:ext>
                </a:extLst>
              </a:tr>
            </a:tbl>
          </a:graphicData>
        </a:graphic>
      </p:graphicFrame>
      <p:grpSp>
        <p:nvGrpSpPr>
          <p:cNvPr id="10" name="Group 9">
            <a:extLst>
              <a:ext uri="{FF2B5EF4-FFF2-40B4-BE49-F238E27FC236}">
                <a16:creationId xmlns:a16="http://schemas.microsoft.com/office/drawing/2014/main" id="{CEADE08A-24CD-4784-873B-7EA4EEE7FF12}"/>
              </a:ext>
            </a:extLst>
          </p:cNvPr>
          <p:cNvGrpSpPr/>
          <p:nvPr/>
        </p:nvGrpSpPr>
        <p:grpSpPr>
          <a:xfrm>
            <a:off x="188250" y="4363270"/>
            <a:ext cx="3401154" cy="475676"/>
            <a:chOff x="188250" y="4480964"/>
            <a:chExt cx="3401154" cy="475676"/>
          </a:xfrm>
        </p:grpSpPr>
        <p:grpSp>
          <p:nvGrpSpPr>
            <p:cNvPr id="12" name="Group 11">
              <a:extLst>
                <a:ext uri="{FF2B5EF4-FFF2-40B4-BE49-F238E27FC236}">
                  <a16:creationId xmlns:a16="http://schemas.microsoft.com/office/drawing/2014/main" id="{75549163-695B-4B13-BD28-CBC27F841B75}"/>
                </a:ext>
              </a:extLst>
            </p:cNvPr>
            <p:cNvGrpSpPr/>
            <p:nvPr/>
          </p:nvGrpSpPr>
          <p:grpSpPr>
            <a:xfrm>
              <a:off x="188250" y="4480964"/>
              <a:ext cx="2347510" cy="475676"/>
              <a:chOff x="66502" y="4450261"/>
              <a:chExt cx="2347510" cy="475676"/>
            </a:xfrm>
          </p:grpSpPr>
          <p:grpSp>
            <p:nvGrpSpPr>
              <p:cNvPr id="13" name="Group 12">
                <a:extLst>
                  <a:ext uri="{FF2B5EF4-FFF2-40B4-BE49-F238E27FC236}">
                    <a16:creationId xmlns:a16="http://schemas.microsoft.com/office/drawing/2014/main" id="{5BB125DB-4A28-49F0-9EA9-94C0987F401A}"/>
                  </a:ext>
                </a:extLst>
              </p:cNvPr>
              <p:cNvGrpSpPr/>
              <p:nvPr/>
            </p:nvGrpSpPr>
            <p:grpSpPr>
              <a:xfrm>
                <a:off x="66502" y="4450261"/>
                <a:ext cx="1577167" cy="475676"/>
                <a:chOff x="0" y="4426024"/>
                <a:chExt cx="1577167" cy="475676"/>
              </a:xfrm>
            </p:grpSpPr>
            <p:grpSp>
              <p:nvGrpSpPr>
                <p:cNvPr id="16" name="Group 15">
                  <a:extLst>
                    <a:ext uri="{FF2B5EF4-FFF2-40B4-BE49-F238E27FC236}">
                      <a16:creationId xmlns:a16="http://schemas.microsoft.com/office/drawing/2014/main" id="{D9D6A2E7-2FA1-4C87-8B75-8DBEED055C3A}"/>
                    </a:ext>
                  </a:extLst>
                </p:cNvPr>
                <p:cNvGrpSpPr/>
                <p:nvPr/>
              </p:nvGrpSpPr>
              <p:grpSpPr>
                <a:xfrm>
                  <a:off x="0" y="4650688"/>
                  <a:ext cx="1577167" cy="251012"/>
                  <a:chOff x="233082" y="4628585"/>
                  <a:chExt cx="1577167" cy="251012"/>
                </a:xfrm>
              </p:grpSpPr>
              <p:sp>
                <p:nvSpPr>
                  <p:cNvPr id="18" name="Rectangle 17">
                    <a:extLst>
                      <a:ext uri="{FF2B5EF4-FFF2-40B4-BE49-F238E27FC236}">
                        <a16:creationId xmlns:a16="http://schemas.microsoft.com/office/drawing/2014/main" id="{586A32F4-13E9-453E-815A-B93A703FB164}"/>
                      </a:ext>
                    </a:extLst>
                  </p:cNvPr>
                  <p:cNvSpPr/>
                  <p:nvPr/>
                </p:nvSpPr>
                <p:spPr>
                  <a:xfrm>
                    <a:off x="233082" y="4628585"/>
                    <a:ext cx="250701" cy="251012"/>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E6F69E1B-1F7B-48C7-B459-854FC49F7FDD}"/>
                      </a:ext>
                    </a:extLst>
                  </p:cNvPr>
                  <p:cNvSpPr txBox="1"/>
                  <p:nvPr/>
                </p:nvSpPr>
                <p:spPr>
                  <a:xfrm>
                    <a:off x="483783" y="4646369"/>
                    <a:ext cx="1326466" cy="215444"/>
                  </a:xfrm>
                  <a:prstGeom prst="rect">
                    <a:avLst/>
                  </a:prstGeom>
                  <a:noFill/>
                </p:spPr>
                <p:txBody>
                  <a:bodyPr wrap="square" rtlCol="0">
                    <a:spAutoFit/>
                  </a:bodyPr>
                  <a:lstStyle/>
                  <a:p>
                    <a:r>
                      <a:rPr lang="en-GB" sz="800"/>
                      <a:t>Currently working on</a:t>
                    </a:r>
                  </a:p>
                </p:txBody>
              </p:sp>
            </p:grpSp>
            <p:sp>
              <p:nvSpPr>
                <p:cNvPr id="17" name="TextBox 16">
                  <a:extLst>
                    <a:ext uri="{FF2B5EF4-FFF2-40B4-BE49-F238E27FC236}">
                      <a16:creationId xmlns:a16="http://schemas.microsoft.com/office/drawing/2014/main" id="{92D90E6F-7703-4612-9293-7A245893E5AD}"/>
                    </a:ext>
                  </a:extLst>
                </p:cNvPr>
                <p:cNvSpPr txBox="1"/>
                <p:nvPr/>
              </p:nvSpPr>
              <p:spPr>
                <a:xfrm>
                  <a:off x="0" y="4426024"/>
                  <a:ext cx="806823" cy="230832"/>
                </a:xfrm>
                <a:prstGeom prst="rect">
                  <a:avLst/>
                </a:prstGeom>
                <a:noFill/>
              </p:spPr>
              <p:txBody>
                <a:bodyPr wrap="square" rtlCol="0">
                  <a:spAutoFit/>
                </a:bodyPr>
                <a:lstStyle/>
                <a:p>
                  <a:r>
                    <a:rPr lang="en-GB" sz="900" b="1"/>
                    <a:t>Key:</a:t>
                  </a:r>
                </a:p>
              </p:txBody>
            </p:sp>
          </p:grpSp>
          <p:sp>
            <p:nvSpPr>
              <p:cNvPr id="14" name="Rectangle 13">
                <a:extLst>
                  <a:ext uri="{FF2B5EF4-FFF2-40B4-BE49-F238E27FC236}">
                    <a16:creationId xmlns:a16="http://schemas.microsoft.com/office/drawing/2014/main" id="{062CE2E0-5456-4B36-9C25-B0AD63AF7558}"/>
                  </a:ext>
                </a:extLst>
              </p:cNvPr>
              <p:cNvSpPr/>
              <p:nvPr/>
            </p:nvSpPr>
            <p:spPr>
              <a:xfrm>
                <a:off x="1518318" y="4674925"/>
                <a:ext cx="250701" cy="251012"/>
              </a:xfrm>
              <a:prstGeom prst="rect">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442D9D6C-551F-44C0-8409-8BA8D03E9671}"/>
                  </a:ext>
                </a:extLst>
              </p:cNvPr>
              <p:cNvSpPr txBox="1"/>
              <p:nvPr/>
            </p:nvSpPr>
            <p:spPr>
              <a:xfrm>
                <a:off x="1769019" y="4690440"/>
                <a:ext cx="644993" cy="217713"/>
              </a:xfrm>
              <a:prstGeom prst="rect">
                <a:avLst/>
              </a:prstGeom>
              <a:noFill/>
            </p:spPr>
            <p:txBody>
              <a:bodyPr wrap="square" rtlCol="0">
                <a:spAutoFit/>
              </a:bodyPr>
              <a:lstStyle/>
              <a:p>
                <a:r>
                  <a:rPr lang="en-GB" sz="800"/>
                  <a:t>Upcoming</a:t>
                </a:r>
              </a:p>
            </p:txBody>
          </p:sp>
        </p:grpSp>
        <p:sp>
          <p:nvSpPr>
            <p:cNvPr id="20" name="Rectangle 19">
              <a:extLst>
                <a:ext uri="{FF2B5EF4-FFF2-40B4-BE49-F238E27FC236}">
                  <a16:creationId xmlns:a16="http://schemas.microsoft.com/office/drawing/2014/main" id="{AD089015-CB43-4D70-96D1-C55C1000E8A8}"/>
                </a:ext>
              </a:extLst>
            </p:cNvPr>
            <p:cNvSpPr/>
            <p:nvPr/>
          </p:nvSpPr>
          <p:spPr>
            <a:xfrm>
              <a:off x="2614735" y="4705628"/>
              <a:ext cx="250701" cy="251012"/>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8402550D-C7D4-4FAB-8264-5AB9E3327230}"/>
                </a:ext>
              </a:extLst>
            </p:cNvPr>
            <p:cNvSpPr txBox="1"/>
            <p:nvPr/>
          </p:nvSpPr>
          <p:spPr>
            <a:xfrm>
              <a:off x="2914787" y="4723412"/>
              <a:ext cx="674617" cy="215444"/>
            </a:xfrm>
            <a:prstGeom prst="rect">
              <a:avLst/>
            </a:prstGeom>
            <a:noFill/>
          </p:spPr>
          <p:txBody>
            <a:bodyPr wrap="square" rtlCol="0">
              <a:spAutoFit/>
            </a:bodyPr>
            <a:lstStyle/>
            <a:p>
              <a:r>
                <a:rPr lang="en-GB" sz="800"/>
                <a:t>Monitoring</a:t>
              </a:r>
            </a:p>
          </p:txBody>
        </p:sp>
      </p:grpSp>
      <p:graphicFrame>
        <p:nvGraphicFramePr>
          <p:cNvPr id="22" name="Object 21">
            <a:extLst>
              <a:ext uri="{FF2B5EF4-FFF2-40B4-BE49-F238E27FC236}">
                <a16:creationId xmlns:a16="http://schemas.microsoft.com/office/drawing/2014/main" id="{0D95B650-9C77-4992-88A8-0166A20855CB}"/>
              </a:ext>
            </a:extLst>
          </p:cNvPr>
          <p:cNvGraphicFramePr>
            <a:graphicFrameLocks noChangeAspect="1"/>
          </p:cNvGraphicFramePr>
          <p:nvPr>
            <p:extLst>
              <p:ext uri="{D42A27DB-BD31-4B8C-83A1-F6EECF244321}">
                <p14:modId xmlns:p14="http://schemas.microsoft.com/office/powerpoint/2010/main" val="3728392916"/>
              </p:ext>
            </p:extLst>
          </p:nvPr>
        </p:nvGraphicFramePr>
        <p:xfrm>
          <a:off x="8297929" y="1104202"/>
          <a:ext cx="621954" cy="548528"/>
        </p:xfrm>
        <a:graphic>
          <a:graphicData uri="http://schemas.openxmlformats.org/presentationml/2006/ole">
            <mc:AlternateContent xmlns:mc="http://schemas.openxmlformats.org/markup-compatibility/2006">
              <mc:Choice xmlns:v="urn:schemas-microsoft-com:vml" Requires="v">
                <p:oleObj name="Document" showAsIcon="1" r:id="rId9" imgW="914400" imgH="806400" progId="Word.Document.12">
                  <p:embed/>
                </p:oleObj>
              </mc:Choice>
              <mc:Fallback>
                <p:oleObj name="Document" showAsIcon="1" r:id="rId9" imgW="914400" imgH="806400" progId="Word.Document.12">
                  <p:embed/>
                  <p:pic>
                    <p:nvPicPr>
                      <p:cNvPr id="22" name="Object 21">
                        <a:extLst>
                          <a:ext uri="{FF2B5EF4-FFF2-40B4-BE49-F238E27FC236}">
                            <a16:creationId xmlns:a16="http://schemas.microsoft.com/office/drawing/2014/main" id="{0D95B650-9C77-4992-88A8-0166A20855CB}"/>
                          </a:ext>
                        </a:extLst>
                      </p:cNvPr>
                      <p:cNvPicPr/>
                      <p:nvPr/>
                    </p:nvPicPr>
                    <p:blipFill>
                      <a:blip r:embed="rId10"/>
                      <a:stretch>
                        <a:fillRect/>
                      </a:stretch>
                    </p:blipFill>
                    <p:spPr>
                      <a:xfrm>
                        <a:off x="8297929" y="1104202"/>
                        <a:ext cx="621954" cy="548528"/>
                      </a:xfrm>
                      <a:prstGeom prst="rect">
                        <a:avLst/>
                      </a:prstGeom>
                    </p:spPr>
                  </p:pic>
                </p:oleObj>
              </mc:Fallback>
            </mc:AlternateContent>
          </a:graphicData>
        </a:graphic>
      </p:graphicFrame>
    </p:spTree>
    <p:extLst>
      <p:ext uri="{BB962C8B-B14F-4D97-AF65-F5344CB8AC3E}">
        <p14:creationId xmlns:p14="http://schemas.microsoft.com/office/powerpoint/2010/main" val="3442323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169DB1F2-B906-40E7-9539-649BD69F6A78}"/>
              </a:ext>
            </a:extLst>
          </p:cNvPr>
          <p:cNvGrpSpPr/>
          <p:nvPr/>
        </p:nvGrpSpPr>
        <p:grpSpPr>
          <a:xfrm>
            <a:off x="188250" y="4458926"/>
            <a:ext cx="3401154" cy="475676"/>
            <a:chOff x="188250" y="4480964"/>
            <a:chExt cx="3401154" cy="475676"/>
          </a:xfrm>
        </p:grpSpPr>
        <p:grpSp>
          <p:nvGrpSpPr>
            <p:cNvPr id="25" name="Group 24">
              <a:extLst>
                <a:ext uri="{FF2B5EF4-FFF2-40B4-BE49-F238E27FC236}">
                  <a16:creationId xmlns:a16="http://schemas.microsoft.com/office/drawing/2014/main" id="{7AC3656E-A53A-4DBE-B205-C5F47EE504F4}"/>
                </a:ext>
              </a:extLst>
            </p:cNvPr>
            <p:cNvGrpSpPr/>
            <p:nvPr/>
          </p:nvGrpSpPr>
          <p:grpSpPr>
            <a:xfrm>
              <a:off x="188250" y="4480964"/>
              <a:ext cx="2347510" cy="475676"/>
              <a:chOff x="66502" y="4450261"/>
              <a:chExt cx="2347510" cy="475676"/>
            </a:xfrm>
          </p:grpSpPr>
          <p:grpSp>
            <p:nvGrpSpPr>
              <p:cNvPr id="28" name="Group 27">
                <a:extLst>
                  <a:ext uri="{FF2B5EF4-FFF2-40B4-BE49-F238E27FC236}">
                    <a16:creationId xmlns:a16="http://schemas.microsoft.com/office/drawing/2014/main" id="{BE0DAC09-7B24-4341-B432-B71DDCA51C65}"/>
                  </a:ext>
                </a:extLst>
              </p:cNvPr>
              <p:cNvGrpSpPr/>
              <p:nvPr/>
            </p:nvGrpSpPr>
            <p:grpSpPr>
              <a:xfrm>
                <a:off x="66502" y="4450261"/>
                <a:ext cx="1577167" cy="475676"/>
                <a:chOff x="0" y="4426024"/>
                <a:chExt cx="1577167" cy="475676"/>
              </a:xfrm>
            </p:grpSpPr>
            <p:grpSp>
              <p:nvGrpSpPr>
                <p:cNvPr id="31" name="Group 30">
                  <a:extLst>
                    <a:ext uri="{FF2B5EF4-FFF2-40B4-BE49-F238E27FC236}">
                      <a16:creationId xmlns:a16="http://schemas.microsoft.com/office/drawing/2014/main" id="{92833DCA-E9BA-4614-A711-4C5EC52ADE0B}"/>
                    </a:ext>
                  </a:extLst>
                </p:cNvPr>
                <p:cNvGrpSpPr/>
                <p:nvPr/>
              </p:nvGrpSpPr>
              <p:grpSpPr>
                <a:xfrm>
                  <a:off x="0" y="4650688"/>
                  <a:ext cx="1577167" cy="251012"/>
                  <a:chOff x="233082" y="4628585"/>
                  <a:chExt cx="1577167" cy="251012"/>
                </a:xfrm>
              </p:grpSpPr>
              <p:sp>
                <p:nvSpPr>
                  <p:cNvPr id="33" name="Rectangle 32">
                    <a:extLst>
                      <a:ext uri="{FF2B5EF4-FFF2-40B4-BE49-F238E27FC236}">
                        <a16:creationId xmlns:a16="http://schemas.microsoft.com/office/drawing/2014/main" id="{2E5E59F7-F5C0-4542-AEA4-1CA538CC0823}"/>
                      </a:ext>
                    </a:extLst>
                  </p:cNvPr>
                  <p:cNvSpPr/>
                  <p:nvPr/>
                </p:nvSpPr>
                <p:spPr>
                  <a:xfrm>
                    <a:off x="233082" y="4628585"/>
                    <a:ext cx="250701" cy="251012"/>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C7872618-A61C-4188-A6AE-495DDD75DED8}"/>
                      </a:ext>
                    </a:extLst>
                  </p:cNvPr>
                  <p:cNvSpPr txBox="1"/>
                  <p:nvPr/>
                </p:nvSpPr>
                <p:spPr>
                  <a:xfrm>
                    <a:off x="483783" y="4646369"/>
                    <a:ext cx="1326466" cy="215444"/>
                  </a:xfrm>
                  <a:prstGeom prst="rect">
                    <a:avLst/>
                  </a:prstGeom>
                  <a:noFill/>
                </p:spPr>
                <p:txBody>
                  <a:bodyPr wrap="square" rtlCol="0">
                    <a:spAutoFit/>
                  </a:bodyPr>
                  <a:lstStyle/>
                  <a:p>
                    <a:r>
                      <a:rPr lang="en-GB" sz="800"/>
                      <a:t>Currently working on</a:t>
                    </a:r>
                  </a:p>
                </p:txBody>
              </p:sp>
            </p:grpSp>
            <p:sp>
              <p:nvSpPr>
                <p:cNvPr id="32" name="TextBox 31">
                  <a:extLst>
                    <a:ext uri="{FF2B5EF4-FFF2-40B4-BE49-F238E27FC236}">
                      <a16:creationId xmlns:a16="http://schemas.microsoft.com/office/drawing/2014/main" id="{7A7CF289-0E78-44FC-A71B-D69591072859}"/>
                    </a:ext>
                  </a:extLst>
                </p:cNvPr>
                <p:cNvSpPr txBox="1"/>
                <p:nvPr/>
              </p:nvSpPr>
              <p:spPr>
                <a:xfrm>
                  <a:off x="0" y="4426024"/>
                  <a:ext cx="806823" cy="230832"/>
                </a:xfrm>
                <a:prstGeom prst="rect">
                  <a:avLst/>
                </a:prstGeom>
                <a:noFill/>
              </p:spPr>
              <p:txBody>
                <a:bodyPr wrap="square" rtlCol="0">
                  <a:spAutoFit/>
                </a:bodyPr>
                <a:lstStyle/>
                <a:p>
                  <a:r>
                    <a:rPr lang="en-GB" sz="900" b="1"/>
                    <a:t>Key:</a:t>
                  </a:r>
                </a:p>
              </p:txBody>
            </p:sp>
          </p:grpSp>
          <p:sp>
            <p:nvSpPr>
              <p:cNvPr id="29" name="Rectangle 28">
                <a:extLst>
                  <a:ext uri="{FF2B5EF4-FFF2-40B4-BE49-F238E27FC236}">
                    <a16:creationId xmlns:a16="http://schemas.microsoft.com/office/drawing/2014/main" id="{1C25515B-E849-457E-AA5A-BFED9981E11E}"/>
                  </a:ext>
                </a:extLst>
              </p:cNvPr>
              <p:cNvSpPr/>
              <p:nvPr/>
            </p:nvSpPr>
            <p:spPr>
              <a:xfrm>
                <a:off x="1518318" y="4674925"/>
                <a:ext cx="250701" cy="251012"/>
              </a:xfrm>
              <a:prstGeom prst="rect">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0A895E6F-6D7F-4C57-99A4-32AC35649579}"/>
                  </a:ext>
                </a:extLst>
              </p:cNvPr>
              <p:cNvSpPr txBox="1"/>
              <p:nvPr/>
            </p:nvSpPr>
            <p:spPr>
              <a:xfrm>
                <a:off x="1769019" y="4690440"/>
                <a:ext cx="644993" cy="217713"/>
              </a:xfrm>
              <a:prstGeom prst="rect">
                <a:avLst/>
              </a:prstGeom>
              <a:noFill/>
            </p:spPr>
            <p:txBody>
              <a:bodyPr wrap="square" rtlCol="0">
                <a:spAutoFit/>
              </a:bodyPr>
              <a:lstStyle/>
              <a:p>
                <a:r>
                  <a:rPr lang="en-GB" sz="800"/>
                  <a:t>Upcoming</a:t>
                </a:r>
              </a:p>
            </p:txBody>
          </p:sp>
        </p:grpSp>
        <p:sp>
          <p:nvSpPr>
            <p:cNvPr id="26" name="Rectangle 25">
              <a:extLst>
                <a:ext uri="{FF2B5EF4-FFF2-40B4-BE49-F238E27FC236}">
                  <a16:creationId xmlns:a16="http://schemas.microsoft.com/office/drawing/2014/main" id="{400F69E2-2D79-432C-8EE3-6C2A27D00071}"/>
                </a:ext>
              </a:extLst>
            </p:cNvPr>
            <p:cNvSpPr/>
            <p:nvPr/>
          </p:nvSpPr>
          <p:spPr>
            <a:xfrm>
              <a:off x="2614735" y="4705628"/>
              <a:ext cx="250701" cy="251012"/>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D993DC1D-1BB4-4CF6-A7E6-1B6AE8674BAE}"/>
                </a:ext>
              </a:extLst>
            </p:cNvPr>
            <p:cNvSpPr txBox="1"/>
            <p:nvPr/>
          </p:nvSpPr>
          <p:spPr>
            <a:xfrm>
              <a:off x="2914787" y="4723412"/>
              <a:ext cx="674617" cy="215444"/>
            </a:xfrm>
            <a:prstGeom prst="rect">
              <a:avLst/>
            </a:prstGeom>
            <a:noFill/>
          </p:spPr>
          <p:txBody>
            <a:bodyPr wrap="square" rtlCol="0">
              <a:spAutoFit/>
            </a:bodyPr>
            <a:lstStyle/>
            <a:p>
              <a:r>
                <a:rPr lang="en-GB" sz="800"/>
                <a:t>Monitoring</a:t>
              </a:r>
            </a:p>
          </p:txBody>
        </p:sp>
      </p:grpSp>
      <p:graphicFrame>
        <p:nvGraphicFramePr>
          <p:cNvPr id="19" name="Table 4">
            <a:extLst>
              <a:ext uri="{FF2B5EF4-FFF2-40B4-BE49-F238E27FC236}">
                <a16:creationId xmlns:a16="http://schemas.microsoft.com/office/drawing/2014/main" id="{71AA9CD6-E631-4BB5-B34F-5CF096B511E5}"/>
              </a:ext>
            </a:extLst>
          </p:cNvPr>
          <p:cNvGraphicFramePr>
            <a:graphicFrameLocks noGrp="1"/>
          </p:cNvGraphicFramePr>
          <p:nvPr/>
        </p:nvGraphicFramePr>
        <p:xfrm>
          <a:off x="111420" y="450284"/>
          <a:ext cx="8921160" cy="3316700"/>
        </p:xfrm>
        <a:graphic>
          <a:graphicData uri="http://schemas.openxmlformats.org/drawingml/2006/table">
            <a:tbl>
              <a:tblPr firstRow="1" bandRow="1">
                <a:tableStyleId>{5C22544A-7EE6-4342-B048-85BDC9FD1C3A}</a:tableStyleId>
              </a:tblPr>
              <a:tblGrid>
                <a:gridCol w="558431">
                  <a:extLst>
                    <a:ext uri="{9D8B030D-6E8A-4147-A177-3AD203B41FA5}">
                      <a16:colId xmlns:a16="http://schemas.microsoft.com/office/drawing/2014/main" val="2783340181"/>
                    </a:ext>
                  </a:extLst>
                </a:gridCol>
                <a:gridCol w="1127051">
                  <a:extLst>
                    <a:ext uri="{9D8B030D-6E8A-4147-A177-3AD203B41FA5}">
                      <a16:colId xmlns:a16="http://schemas.microsoft.com/office/drawing/2014/main" val="1650494708"/>
                    </a:ext>
                  </a:extLst>
                </a:gridCol>
                <a:gridCol w="850605">
                  <a:extLst>
                    <a:ext uri="{9D8B030D-6E8A-4147-A177-3AD203B41FA5}">
                      <a16:colId xmlns:a16="http://schemas.microsoft.com/office/drawing/2014/main" val="1181846"/>
                    </a:ext>
                  </a:extLst>
                </a:gridCol>
                <a:gridCol w="786809">
                  <a:extLst>
                    <a:ext uri="{9D8B030D-6E8A-4147-A177-3AD203B41FA5}">
                      <a16:colId xmlns:a16="http://schemas.microsoft.com/office/drawing/2014/main" val="3038975976"/>
                    </a:ext>
                  </a:extLst>
                </a:gridCol>
                <a:gridCol w="669851">
                  <a:extLst>
                    <a:ext uri="{9D8B030D-6E8A-4147-A177-3AD203B41FA5}">
                      <a16:colId xmlns:a16="http://schemas.microsoft.com/office/drawing/2014/main" val="635768676"/>
                    </a:ext>
                  </a:extLst>
                </a:gridCol>
                <a:gridCol w="871870">
                  <a:extLst>
                    <a:ext uri="{9D8B030D-6E8A-4147-A177-3AD203B41FA5}">
                      <a16:colId xmlns:a16="http://schemas.microsoft.com/office/drawing/2014/main" val="3610219536"/>
                    </a:ext>
                  </a:extLst>
                </a:gridCol>
                <a:gridCol w="1382233">
                  <a:extLst>
                    <a:ext uri="{9D8B030D-6E8A-4147-A177-3AD203B41FA5}">
                      <a16:colId xmlns:a16="http://schemas.microsoft.com/office/drawing/2014/main" val="747045653"/>
                    </a:ext>
                  </a:extLst>
                </a:gridCol>
                <a:gridCol w="1116418">
                  <a:extLst>
                    <a:ext uri="{9D8B030D-6E8A-4147-A177-3AD203B41FA5}">
                      <a16:colId xmlns:a16="http://schemas.microsoft.com/office/drawing/2014/main" val="329573755"/>
                    </a:ext>
                  </a:extLst>
                </a:gridCol>
                <a:gridCol w="606056">
                  <a:extLst>
                    <a:ext uri="{9D8B030D-6E8A-4147-A177-3AD203B41FA5}">
                      <a16:colId xmlns:a16="http://schemas.microsoft.com/office/drawing/2014/main" val="2745108040"/>
                    </a:ext>
                  </a:extLst>
                </a:gridCol>
                <a:gridCol w="951836">
                  <a:extLst>
                    <a:ext uri="{9D8B030D-6E8A-4147-A177-3AD203B41FA5}">
                      <a16:colId xmlns:a16="http://schemas.microsoft.com/office/drawing/2014/main" val="2801349151"/>
                    </a:ext>
                  </a:extLst>
                </a:gridCol>
              </a:tblGrid>
              <a:tr h="399380">
                <a:tc>
                  <a:txBody>
                    <a:bodyPr/>
                    <a:lstStyle/>
                    <a:p>
                      <a:pPr algn="ctr"/>
                      <a:r>
                        <a:rPr lang="en-GB" sz="950"/>
                        <a:t>Title </a:t>
                      </a:r>
                    </a:p>
                  </a:txBody>
                  <a:tcPr/>
                </a:tc>
                <a:tc>
                  <a:txBody>
                    <a:bodyPr/>
                    <a:lstStyle/>
                    <a:p>
                      <a:pPr algn="ctr"/>
                      <a:r>
                        <a:rPr lang="en-GB" sz="950"/>
                        <a:t>Description</a:t>
                      </a:r>
                    </a:p>
                  </a:txBody>
                  <a:tcPr/>
                </a:tc>
                <a:tc>
                  <a:txBody>
                    <a:bodyPr/>
                    <a:lstStyle/>
                    <a:p>
                      <a:pPr algn="ctr"/>
                      <a:r>
                        <a:rPr lang="en-GB" sz="950"/>
                        <a:t>XRN / </a:t>
                      </a:r>
                      <a:r>
                        <a:rPr lang="en-GB" sz="950">
                          <a:solidFill>
                            <a:schemeClr val="bg1"/>
                          </a:solidFill>
                        </a:rPr>
                        <a:t>UNC Mod</a:t>
                      </a:r>
                    </a:p>
                  </a:txBody>
                  <a:tcPr/>
                </a:tc>
                <a:tc>
                  <a:txBody>
                    <a:bodyPr/>
                    <a:lstStyle/>
                    <a:p>
                      <a:pPr algn="ctr"/>
                      <a:r>
                        <a:rPr lang="en-GB" sz="950"/>
                        <a:t>Proposer</a:t>
                      </a:r>
                    </a:p>
                  </a:txBody>
                  <a:tcPr/>
                </a:tc>
                <a:tc>
                  <a:txBody>
                    <a:bodyPr/>
                    <a:lstStyle/>
                    <a:p>
                      <a:pPr algn="ctr"/>
                      <a:r>
                        <a:rPr lang="en-GB" sz="950"/>
                        <a:t>Impact/</a:t>
                      </a:r>
                    </a:p>
                    <a:p>
                      <a:pPr algn="ctr"/>
                      <a:r>
                        <a:rPr lang="en-GB" sz="950"/>
                        <a:t>Funding</a:t>
                      </a:r>
                    </a:p>
                  </a:txBody>
                  <a:tcPr/>
                </a:tc>
                <a:tc>
                  <a:txBody>
                    <a:bodyPr/>
                    <a:lstStyle/>
                    <a:p>
                      <a:pPr algn="ctr"/>
                      <a:r>
                        <a:rPr lang="en-GB" sz="950"/>
                        <a:t>Status</a:t>
                      </a:r>
                    </a:p>
                  </a:txBody>
                  <a:tcPr/>
                </a:tc>
                <a:tc>
                  <a:txBody>
                    <a:bodyPr/>
                    <a:lstStyle/>
                    <a:p>
                      <a:pPr marL="0" algn="ctr" defTabSz="914400" rtl="0" eaLnBrk="1" latinLnBrk="0" hangingPunct="1"/>
                      <a:r>
                        <a:rPr lang="en-GB" sz="950" b="1" kern="1200">
                          <a:solidFill>
                            <a:schemeClr val="lt1"/>
                          </a:solidFill>
                          <a:latin typeface="+mn-lt"/>
                          <a:ea typeface="+mn-ea"/>
                          <a:cs typeface="+mn-cs"/>
                        </a:rPr>
                        <a:t>Next Action date</a:t>
                      </a:r>
                    </a:p>
                  </a:txBody>
                  <a:tcPr/>
                </a:tc>
                <a:tc>
                  <a:txBody>
                    <a:bodyPr/>
                    <a:lstStyle/>
                    <a:p>
                      <a:pPr marL="0" algn="ctr" defTabSz="914400" rtl="0" eaLnBrk="1" latinLnBrk="0" hangingPunct="1"/>
                      <a:r>
                        <a:rPr lang="en-GB" sz="950" b="1" kern="1200">
                          <a:solidFill>
                            <a:schemeClr val="lt1"/>
                          </a:solidFill>
                          <a:latin typeface="+mn-lt"/>
                          <a:ea typeface="+mn-ea"/>
                          <a:cs typeface="+mn-cs"/>
                        </a:rPr>
                        <a:t>Release Type</a:t>
                      </a:r>
                    </a:p>
                  </a:txBody>
                  <a:tcPr/>
                </a:tc>
                <a:tc>
                  <a:txBody>
                    <a:bodyPr/>
                    <a:lstStyle/>
                    <a:p>
                      <a:pPr marL="0" algn="ctr" defTabSz="914400" rtl="0" eaLnBrk="1" latinLnBrk="0" hangingPunct="1"/>
                      <a:r>
                        <a:rPr lang="en-GB" sz="950" b="1" kern="1200">
                          <a:solidFill>
                            <a:schemeClr val="bg1"/>
                          </a:solidFill>
                          <a:latin typeface="+mn-lt"/>
                          <a:ea typeface="+mn-ea"/>
                          <a:cs typeface="+mn-cs"/>
                        </a:rPr>
                        <a:t>REC Priority</a:t>
                      </a:r>
                    </a:p>
                  </a:txBody>
                  <a:tcPr/>
                </a:tc>
                <a:tc>
                  <a:txBody>
                    <a:bodyPr/>
                    <a:lstStyle/>
                    <a:p>
                      <a:pPr marL="0" algn="ctr" defTabSz="914400" rtl="0" eaLnBrk="1" latinLnBrk="0" hangingPunct="1"/>
                      <a:r>
                        <a:rPr lang="en-GB" sz="950" b="1" kern="1200">
                          <a:solidFill>
                            <a:schemeClr val="lt1"/>
                          </a:solidFill>
                          <a:latin typeface="+mn-lt"/>
                          <a:ea typeface="+mn-ea"/>
                          <a:cs typeface="+mn-cs"/>
                        </a:rPr>
                        <a:t>Attachments</a:t>
                      </a:r>
                    </a:p>
                  </a:txBody>
                  <a:tcPr/>
                </a:tc>
                <a:extLst>
                  <a:ext uri="{0D108BD9-81ED-4DB2-BD59-A6C34878D82A}">
                    <a16:rowId xmlns:a16="http://schemas.microsoft.com/office/drawing/2014/main" val="403943123"/>
                  </a:ext>
                </a:extLst>
              </a:tr>
              <a:tr h="707520">
                <a:tc>
                  <a:txBody>
                    <a:bodyPr/>
                    <a:lstStyle/>
                    <a:p>
                      <a:r>
                        <a:rPr lang="en-GB" sz="950" kern="1200">
                          <a:solidFill>
                            <a:schemeClr val="dk1"/>
                          </a:solidFill>
                          <a:latin typeface="+mn-lt"/>
                          <a:ea typeface="+mn-ea"/>
                          <a:cs typeface="+mn-cs"/>
                          <a:hlinkClick r:id="rId3"/>
                        </a:rPr>
                        <a:t>R0067</a:t>
                      </a:r>
                      <a:endParaRPr lang="en-GB" sz="950" kern="1200">
                        <a:solidFill>
                          <a:schemeClr val="dk1"/>
                        </a:solidFill>
                        <a:latin typeface="+mn-lt"/>
                        <a:ea typeface="+mn-ea"/>
                        <a:cs typeface="+mn-cs"/>
                      </a:endParaRPr>
                    </a:p>
                  </a:txBody>
                  <a:tcPr>
                    <a:solidFill>
                      <a:schemeClr val="accent3">
                        <a:lumMod val="20000"/>
                        <a:lumOff val="80000"/>
                      </a:schemeClr>
                    </a:solidFill>
                  </a:tcPr>
                </a:tc>
                <a:tc>
                  <a:txBody>
                    <a:bodyPr/>
                    <a:lstStyle/>
                    <a:p>
                      <a:r>
                        <a:rPr lang="en-GB" sz="950" kern="1200">
                          <a:solidFill>
                            <a:schemeClr val="dk1"/>
                          </a:solidFill>
                          <a:latin typeface="+mn-lt"/>
                          <a:ea typeface="+mn-ea"/>
                          <a:cs typeface="+mn-cs"/>
                        </a:rPr>
                        <a:t>Introduction of CSS refresh functionality</a:t>
                      </a:r>
                    </a:p>
                  </a:txBody>
                  <a:tcPr>
                    <a:solidFill>
                      <a:schemeClr val="accent3">
                        <a:lumMod val="20000"/>
                        <a:lumOff val="80000"/>
                      </a:schemeClr>
                    </a:solidFill>
                  </a:tcPr>
                </a:tc>
                <a:tc>
                  <a:txBody>
                    <a:bodyPr/>
                    <a:lstStyle/>
                    <a:p>
                      <a:r>
                        <a:rPr lang="en-GB" sz="950" kern="1200">
                          <a:solidFill>
                            <a:schemeClr val="dk1"/>
                          </a:solidFill>
                          <a:latin typeface="+mn-lt"/>
                          <a:ea typeface="+mn-ea"/>
                          <a:cs typeface="+mn-cs"/>
                          <a:hlinkClick r:id="rId4"/>
                        </a:rPr>
                        <a:t>XRN 5567</a:t>
                      </a:r>
                      <a:r>
                        <a:rPr lang="en-GB" sz="950" kern="1200">
                          <a:solidFill>
                            <a:schemeClr val="dk1"/>
                          </a:solidFill>
                          <a:latin typeface="+mn-lt"/>
                          <a:ea typeface="+mn-ea"/>
                          <a:cs typeface="+mn-cs"/>
                        </a:rPr>
                        <a:t> / </a:t>
                      </a:r>
                      <a:r>
                        <a:rPr lang="en-GB" sz="950" kern="1200">
                          <a:solidFill>
                            <a:schemeClr val="tx1"/>
                          </a:solidFill>
                          <a:latin typeface="+mn-lt"/>
                          <a:ea typeface="+mn-ea"/>
                          <a:cs typeface="+mn-cs"/>
                        </a:rPr>
                        <a:t>UNC Mod expected</a:t>
                      </a:r>
                    </a:p>
                  </a:txBody>
                  <a:tcPr>
                    <a:solidFill>
                      <a:schemeClr val="accent3">
                        <a:lumMod val="20000"/>
                        <a:lumOff val="80000"/>
                      </a:schemeClr>
                    </a:solidFill>
                  </a:tcPr>
                </a:tc>
                <a:tc>
                  <a:txBody>
                    <a:bodyPr/>
                    <a:lstStyle/>
                    <a:p>
                      <a:r>
                        <a:rPr lang="en-GB" sz="950" b="0" kern="1200">
                          <a:solidFill>
                            <a:schemeClr val="dk1"/>
                          </a:solidFill>
                          <a:latin typeface="+mn-lt"/>
                          <a:ea typeface="+mn-ea"/>
                          <a:cs typeface="+mn-cs"/>
                        </a:rPr>
                        <a:t>Capgemini (RTS)</a:t>
                      </a:r>
                    </a:p>
                  </a:txBody>
                  <a:tcPr>
                    <a:solidFill>
                      <a:schemeClr val="accent3">
                        <a:lumMod val="20000"/>
                        <a:lumOff val="80000"/>
                      </a:schemeClr>
                    </a:solidFill>
                  </a:tcPr>
                </a:tc>
                <a:tc>
                  <a:txBody>
                    <a:bodyPr/>
                    <a:lstStyle/>
                    <a:p>
                      <a:r>
                        <a:rPr lang="en-GB" sz="950" b="0" kern="1200">
                          <a:solidFill>
                            <a:schemeClr val="dk1"/>
                          </a:solidFill>
                          <a:latin typeface="+mn-lt"/>
                          <a:ea typeface="+mn-ea"/>
                          <a:cs typeface="+mn-cs"/>
                        </a:rPr>
                        <a:t>GRDS</a:t>
                      </a:r>
                    </a:p>
                  </a:txBody>
                  <a:tcPr>
                    <a:solidFill>
                      <a:schemeClr val="accent3">
                        <a:lumMod val="20000"/>
                        <a:lumOff val="80000"/>
                      </a:schemeClr>
                    </a:solidFill>
                  </a:tcPr>
                </a:tc>
                <a:tc>
                  <a:txBody>
                    <a:bodyPr/>
                    <a:lstStyle/>
                    <a:p>
                      <a:r>
                        <a:rPr lang="en-GB" sz="950" kern="1200">
                          <a:solidFill>
                            <a:schemeClr val="dk1"/>
                          </a:solidFill>
                          <a:latin typeface="+mn-lt"/>
                          <a:ea typeface="+mn-ea"/>
                          <a:cs typeface="+mn-cs"/>
                        </a:rPr>
                        <a:t>Consultation</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50" kern="1200">
                          <a:solidFill>
                            <a:schemeClr val="dk1"/>
                          </a:solidFill>
                          <a:latin typeface="+mn-lt"/>
                          <a:ea typeface="+mn-ea"/>
                          <a:cs typeface="+mn-cs"/>
                        </a:rPr>
                        <a:t>02/2023 –Technical Release planning</a:t>
                      </a:r>
                    </a:p>
                    <a:p>
                      <a:r>
                        <a:rPr lang="en-GB" sz="950" kern="1200">
                          <a:solidFill>
                            <a:schemeClr val="dk1"/>
                          </a:solidFill>
                          <a:latin typeface="+mn-lt"/>
                          <a:ea typeface="+mn-ea"/>
                          <a:cs typeface="+mn-cs"/>
                        </a:rPr>
                        <a:t>30/06/2023 – Legal text change implemented</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50" b="0" i="0" u="none" strike="noStrike" kern="1200" cap="none" spc="0" normalizeH="0" baseline="0">
                          <a:ln>
                            <a:noFill/>
                          </a:ln>
                          <a:solidFill>
                            <a:schemeClr val="tx1"/>
                          </a:solidFill>
                          <a:effectLst/>
                          <a:uLnTx/>
                          <a:uFillTx/>
                          <a:latin typeface="+mn-lt"/>
                          <a:ea typeface="+mn-ea"/>
                          <a:cs typeface="+mn-cs"/>
                        </a:rPr>
                        <a:t>Legal text – Major, June 23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50" b="0" i="0" u="none" strike="noStrike" kern="1200" cap="none" spc="0" normalizeH="0" baseline="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50" b="0" i="0" u="none" strike="noStrike" kern="1200" cap="none" spc="0" normalizeH="0" baseline="0">
                          <a:ln>
                            <a:noFill/>
                          </a:ln>
                          <a:solidFill>
                            <a:schemeClr val="tx1"/>
                          </a:solidFill>
                          <a:effectLst/>
                          <a:uLnTx/>
                          <a:uFillTx/>
                          <a:latin typeface="+mn-lt"/>
                          <a:ea typeface="+mn-ea"/>
                          <a:cs typeface="+mn-cs"/>
                        </a:rPr>
                        <a:t>Technical Change - Standalone</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50" b="0" i="0" u="none" strike="noStrike" kern="1200" cap="none" spc="0" normalizeH="0" baseline="0">
                          <a:ln>
                            <a:noFill/>
                          </a:ln>
                          <a:solidFill>
                            <a:prstClr val="black"/>
                          </a:solidFill>
                          <a:effectLst/>
                          <a:uLnTx/>
                          <a:uFillTx/>
                          <a:latin typeface="+mn-lt"/>
                          <a:ea typeface="+mn-ea"/>
                          <a:cs typeface="+mn-cs"/>
                        </a:rPr>
                        <a:t>High</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50" b="0" i="0" u="none" strike="noStrike" kern="1200" cap="none" spc="0" normalizeH="0" baseline="0" noProof="0">
                          <a:ln>
                            <a:noFill/>
                          </a:ln>
                          <a:solidFill>
                            <a:prstClr val="black"/>
                          </a:solidFill>
                          <a:effectLst/>
                          <a:uLnTx/>
                          <a:uFillTx/>
                          <a:latin typeface="Arial"/>
                          <a:ea typeface="+mn-ea"/>
                          <a:cs typeface="+mn-cs"/>
                        </a:rPr>
                        <a:t>N/A</a:t>
                      </a:r>
                    </a:p>
                  </a:txBody>
                  <a:tcPr>
                    <a:solidFill>
                      <a:schemeClr val="accent3">
                        <a:lumMod val="20000"/>
                        <a:lumOff val="80000"/>
                      </a:schemeClr>
                    </a:solidFill>
                  </a:tcPr>
                </a:tc>
                <a:extLst>
                  <a:ext uri="{0D108BD9-81ED-4DB2-BD59-A6C34878D82A}">
                    <a16:rowId xmlns:a16="http://schemas.microsoft.com/office/drawing/2014/main" val="4106032839"/>
                  </a:ext>
                </a:extLst>
              </a:tr>
              <a:tr h="707520">
                <a:tc>
                  <a:txBody>
                    <a:bodyPr/>
                    <a:lstStyle/>
                    <a:p>
                      <a:r>
                        <a:rPr lang="en-GB" sz="950" kern="1200">
                          <a:solidFill>
                            <a:schemeClr val="dk1"/>
                          </a:solidFill>
                          <a:latin typeface="+mn-lt"/>
                          <a:ea typeface="+mn-ea"/>
                          <a:cs typeface="+mn-cs"/>
                          <a:hlinkClick r:id="rId5"/>
                        </a:rPr>
                        <a:t>R0070</a:t>
                      </a:r>
                      <a:endParaRPr lang="en-GB" sz="950" kern="1200">
                        <a:solidFill>
                          <a:schemeClr val="dk1"/>
                        </a:solidFill>
                        <a:latin typeface="+mn-lt"/>
                        <a:ea typeface="+mn-ea"/>
                        <a:cs typeface="+mn-cs"/>
                      </a:endParaRPr>
                    </a:p>
                  </a:txBody>
                  <a:tcPr>
                    <a:solidFill>
                      <a:schemeClr val="accent3">
                        <a:lumMod val="20000"/>
                        <a:lumOff val="80000"/>
                      </a:schemeClr>
                    </a:solidFill>
                  </a:tcPr>
                </a:tc>
                <a:tc>
                  <a:txBody>
                    <a:bodyPr/>
                    <a:lstStyle/>
                    <a:p>
                      <a:r>
                        <a:rPr lang="en-GB" sz="950" kern="1200">
                          <a:solidFill>
                            <a:schemeClr val="dk1"/>
                          </a:solidFill>
                          <a:latin typeface="+mn-lt"/>
                          <a:ea typeface="+mn-ea"/>
                          <a:cs typeface="+mn-cs"/>
                        </a:rPr>
                        <a:t>Provision of Enduring Test Environments </a:t>
                      </a:r>
                    </a:p>
                  </a:txBody>
                  <a:tcPr>
                    <a:solidFill>
                      <a:schemeClr val="accent3">
                        <a:lumMod val="20000"/>
                        <a:lumOff val="80000"/>
                      </a:schemeClr>
                    </a:solidFill>
                  </a:tcPr>
                </a:tc>
                <a:tc>
                  <a:txBody>
                    <a:bodyPr/>
                    <a:lstStyle/>
                    <a:p>
                      <a:r>
                        <a:rPr lang="en-GB" sz="950" kern="1200">
                          <a:solidFill>
                            <a:schemeClr val="dk1"/>
                          </a:solidFill>
                          <a:latin typeface="+mn-lt"/>
                          <a:ea typeface="+mn-ea"/>
                          <a:cs typeface="+mn-cs"/>
                        </a:rPr>
                        <a:t>N/A</a:t>
                      </a:r>
                    </a:p>
                  </a:txBody>
                  <a:tcPr>
                    <a:solidFill>
                      <a:schemeClr val="accent3">
                        <a:lumMod val="20000"/>
                        <a:lumOff val="80000"/>
                      </a:schemeClr>
                    </a:solidFill>
                  </a:tcPr>
                </a:tc>
                <a:tc>
                  <a:txBody>
                    <a:bodyPr/>
                    <a:lstStyle/>
                    <a:p>
                      <a:pPr marL="0" algn="l" defTabSz="914400" rtl="0" eaLnBrk="1" latinLnBrk="0" hangingPunct="1"/>
                      <a:r>
                        <a:rPr lang="en-GB" sz="950" b="0" i="0" kern="1200">
                          <a:solidFill>
                            <a:srgbClr val="272833"/>
                          </a:solidFill>
                          <a:effectLst/>
                          <a:latin typeface="+mn-lt"/>
                          <a:ea typeface="+mn-ea"/>
                          <a:cs typeface="+mn-cs"/>
                        </a:rPr>
                        <a:t>Capgemini</a:t>
                      </a:r>
                    </a:p>
                  </a:txBody>
                  <a:tcPr>
                    <a:solidFill>
                      <a:schemeClr val="accent3">
                        <a:lumMod val="20000"/>
                        <a:lumOff val="80000"/>
                      </a:schemeClr>
                    </a:solidFill>
                  </a:tcPr>
                </a:tc>
                <a:tc>
                  <a:txBody>
                    <a:bodyPr/>
                    <a:lstStyle/>
                    <a:p>
                      <a:pPr marL="0" algn="l" defTabSz="914400" rtl="0" eaLnBrk="1" latinLnBrk="0" hangingPunct="1"/>
                      <a:r>
                        <a:rPr lang="en-GB" sz="950" b="0" i="0" kern="1200">
                          <a:solidFill>
                            <a:schemeClr val="tx1"/>
                          </a:solidFill>
                          <a:effectLst/>
                          <a:latin typeface="+mn-lt"/>
                          <a:ea typeface="+mn-ea"/>
                          <a:cs typeface="+mn-cs"/>
                        </a:rPr>
                        <a:t>GRDS, GES</a:t>
                      </a:r>
                    </a:p>
                  </a:txBody>
                  <a:tcPr>
                    <a:solidFill>
                      <a:schemeClr val="accent3">
                        <a:lumMod val="20000"/>
                        <a:lumOff val="80000"/>
                      </a:schemeClr>
                    </a:solidFill>
                  </a:tcPr>
                </a:tc>
                <a:tc>
                  <a:txBody>
                    <a:bodyPr/>
                    <a:lstStyle/>
                    <a:p>
                      <a:r>
                        <a:rPr lang="en-GB" sz="950" kern="1200">
                          <a:solidFill>
                            <a:schemeClr val="dk1"/>
                          </a:solidFill>
                          <a:latin typeface="+mn-lt"/>
                          <a:ea typeface="+mn-ea"/>
                          <a:cs typeface="+mn-cs"/>
                        </a:rPr>
                        <a:t>Consultation</a:t>
                      </a:r>
                    </a:p>
                  </a:txBody>
                  <a:tcPr>
                    <a:solidFill>
                      <a:schemeClr val="accent3">
                        <a:lumMod val="20000"/>
                        <a:lumOff val="80000"/>
                      </a:schemeClr>
                    </a:solidFill>
                  </a:tcPr>
                </a:tc>
                <a:tc>
                  <a:txBody>
                    <a:bodyPr/>
                    <a:lstStyle/>
                    <a:p>
                      <a:r>
                        <a:rPr lang="en-GB" sz="950" kern="1200">
                          <a:solidFill>
                            <a:schemeClr val="dk1"/>
                          </a:solidFill>
                          <a:latin typeface="+mn-lt"/>
                          <a:ea typeface="+mn-ea"/>
                          <a:cs typeface="+mn-cs"/>
                        </a:rPr>
                        <a:t>02/02/202</a:t>
                      </a:r>
                      <a:r>
                        <a:rPr lang="en-GB" sz="950" kern="1200">
                          <a:solidFill>
                            <a:schemeClr val="tx1"/>
                          </a:solidFill>
                          <a:latin typeface="+mn-lt"/>
                          <a:ea typeface="+mn-ea"/>
                          <a:cs typeface="+mn-cs"/>
                        </a:rPr>
                        <a:t>3</a:t>
                      </a:r>
                      <a:r>
                        <a:rPr lang="en-GB" sz="950" kern="1200">
                          <a:solidFill>
                            <a:schemeClr val="dk1"/>
                          </a:solidFill>
                          <a:latin typeface="+mn-lt"/>
                          <a:ea typeface="+mn-ea"/>
                          <a:cs typeface="+mn-cs"/>
                        </a:rPr>
                        <a:t> – Initial impact assessment due to be issued</a:t>
                      </a:r>
                    </a:p>
                  </a:txBody>
                  <a:tcPr>
                    <a:solidFill>
                      <a:schemeClr val="accent3">
                        <a:lumMod val="20000"/>
                        <a:lumOff val="80000"/>
                      </a:schemeClr>
                    </a:solidFill>
                  </a:tcPr>
                </a:tc>
                <a:tc>
                  <a:txBody>
                    <a:bodyPr/>
                    <a:lstStyle/>
                    <a:p>
                      <a:r>
                        <a:rPr lang="en-GB" sz="950" kern="1200">
                          <a:solidFill>
                            <a:schemeClr val="dk1"/>
                          </a:solidFill>
                          <a:latin typeface="+mn-lt"/>
                          <a:ea typeface="+mn-ea"/>
                          <a:cs typeface="+mn-cs"/>
                        </a:rPr>
                        <a:t>Standalone</a:t>
                      </a:r>
                    </a:p>
                  </a:txBody>
                  <a:tcPr>
                    <a:solidFill>
                      <a:schemeClr val="accent3">
                        <a:lumMod val="20000"/>
                        <a:lumOff val="80000"/>
                      </a:schemeClr>
                    </a:solidFill>
                  </a:tcPr>
                </a:tc>
                <a:tc>
                  <a:txBody>
                    <a:bodyPr/>
                    <a:lstStyle/>
                    <a:p>
                      <a:r>
                        <a:rPr lang="en-GB" sz="950" kern="1200">
                          <a:solidFill>
                            <a:schemeClr val="dk1"/>
                          </a:solidFill>
                          <a:latin typeface="+mn-lt"/>
                          <a:ea typeface="+mn-ea"/>
                          <a:cs typeface="+mn-cs"/>
                        </a:rPr>
                        <a:t>High</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50" b="0" i="0" u="none" strike="noStrike" kern="1200" cap="none" spc="0" normalizeH="0" baseline="0" noProof="0">
                          <a:ln>
                            <a:noFill/>
                          </a:ln>
                          <a:solidFill>
                            <a:prstClr val="black"/>
                          </a:solidFill>
                          <a:effectLst/>
                          <a:uLnTx/>
                          <a:uFillTx/>
                          <a:latin typeface="Arial"/>
                          <a:ea typeface="+mn-ea"/>
                          <a:cs typeface="+mn-cs"/>
                        </a:rPr>
                        <a:t>N/A</a:t>
                      </a:r>
                    </a:p>
                  </a:txBody>
                  <a:tcPr>
                    <a:solidFill>
                      <a:schemeClr val="accent3">
                        <a:lumMod val="20000"/>
                        <a:lumOff val="80000"/>
                      </a:schemeClr>
                    </a:solidFill>
                  </a:tcPr>
                </a:tc>
                <a:extLst>
                  <a:ext uri="{0D108BD9-81ED-4DB2-BD59-A6C34878D82A}">
                    <a16:rowId xmlns:a16="http://schemas.microsoft.com/office/drawing/2014/main" val="390568879"/>
                  </a:ext>
                </a:extLst>
              </a:tr>
              <a:tr h="707520">
                <a:tc>
                  <a:txBody>
                    <a:bodyPr/>
                    <a:lstStyle/>
                    <a:p>
                      <a:r>
                        <a:rPr lang="en-GB" sz="950" kern="1200">
                          <a:solidFill>
                            <a:schemeClr val="dk1"/>
                          </a:solidFill>
                          <a:latin typeface="+mn-lt"/>
                          <a:ea typeface="+mn-ea"/>
                          <a:cs typeface="+mn-cs"/>
                          <a:hlinkClick r:id="rId6"/>
                        </a:rPr>
                        <a:t>R0074</a:t>
                      </a:r>
                      <a:endParaRPr lang="en-GB" sz="950" kern="1200">
                        <a:solidFill>
                          <a:schemeClr val="dk1"/>
                        </a:solidFill>
                        <a:latin typeface="+mn-lt"/>
                        <a:ea typeface="+mn-ea"/>
                        <a:cs typeface="+mn-cs"/>
                      </a:endParaRPr>
                    </a:p>
                  </a:txBody>
                  <a:tcPr>
                    <a:solidFill>
                      <a:schemeClr val="accent3">
                        <a:lumMod val="20000"/>
                        <a:lumOff val="80000"/>
                      </a:schemeClr>
                    </a:solidFill>
                  </a:tcPr>
                </a:tc>
                <a:tc>
                  <a:txBody>
                    <a:bodyPr/>
                    <a:lstStyle/>
                    <a:p>
                      <a:r>
                        <a:rPr lang="en-GB" sz="950" kern="1200">
                          <a:solidFill>
                            <a:schemeClr val="dk1"/>
                          </a:solidFill>
                          <a:latin typeface="+mn-lt"/>
                          <a:ea typeface="+mn-ea"/>
                          <a:cs typeface="+mn-cs"/>
                        </a:rPr>
                        <a:t>Release of Community View Data Items to MEMs in GES</a:t>
                      </a:r>
                    </a:p>
                  </a:txBody>
                  <a:tcPr>
                    <a:solidFill>
                      <a:schemeClr val="accent3">
                        <a:lumMod val="20000"/>
                        <a:lumOff val="80000"/>
                      </a:schemeClr>
                    </a:solidFill>
                  </a:tcPr>
                </a:tc>
                <a:tc>
                  <a:txBody>
                    <a:bodyPr/>
                    <a:lstStyle/>
                    <a:p>
                      <a:r>
                        <a:rPr lang="en-GB" sz="950" kern="1200">
                          <a:solidFill>
                            <a:schemeClr val="dk1"/>
                          </a:solidFill>
                          <a:latin typeface="+mn-lt"/>
                          <a:ea typeface="+mn-ea"/>
                          <a:cs typeface="+mn-cs"/>
                        </a:rPr>
                        <a:t>N/A</a:t>
                      </a:r>
                    </a:p>
                  </a:txBody>
                  <a:tcPr>
                    <a:solidFill>
                      <a:schemeClr val="accent3">
                        <a:lumMod val="20000"/>
                        <a:lumOff val="80000"/>
                      </a:schemeClr>
                    </a:solidFill>
                  </a:tcPr>
                </a:tc>
                <a:tc>
                  <a:txBody>
                    <a:bodyPr/>
                    <a:lstStyle/>
                    <a:p>
                      <a:pPr marL="0" algn="l" defTabSz="914400" rtl="0" eaLnBrk="1" latinLnBrk="0" hangingPunct="1"/>
                      <a:r>
                        <a:rPr lang="en-GB" sz="950" b="0" i="0" kern="1200">
                          <a:solidFill>
                            <a:srgbClr val="272833"/>
                          </a:solidFill>
                          <a:effectLst/>
                          <a:latin typeface="+mn-lt"/>
                          <a:ea typeface="+mn-ea"/>
                          <a:cs typeface="+mn-cs"/>
                        </a:rPr>
                        <a:t>Xoserve</a:t>
                      </a:r>
                    </a:p>
                  </a:txBody>
                  <a:tcPr>
                    <a:solidFill>
                      <a:schemeClr val="accent3">
                        <a:lumMod val="20000"/>
                        <a:lumOff val="80000"/>
                      </a:schemeClr>
                    </a:solidFill>
                  </a:tcPr>
                </a:tc>
                <a:tc>
                  <a:txBody>
                    <a:bodyPr/>
                    <a:lstStyle/>
                    <a:p>
                      <a:pPr marL="0" algn="l" defTabSz="914400" rtl="0" eaLnBrk="1" latinLnBrk="0" hangingPunct="1"/>
                      <a:r>
                        <a:rPr lang="en-GB" sz="950" b="0" i="0" kern="1200">
                          <a:solidFill>
                            <a:srgbClr val="272833"/>
                          </a:solidFill>
                          <a:effectLst/>
                          <a:latin typeface="+mn-lt"/>
                          <a:ea typeface="+mn-ea"/>
                          <a:cs typeface="+mn-cs"/>
                        </a:rPr>
                        <a:t>GES</a:t>
                      </a:r>
                    </a:p>
                  </a:txBody>
                  <a:tcPr>
                    <a:solidFill>
                      <a:schemeClr val="accent3">
                        <a:lumMod val="20000"/>
                        <a:lumOff val="80000"/>
                      </a:schemeClr>
                    </a:solidFill>
                  </a:tcPr>
                </a:tc>
                <a:tc>
                  <a:txBody>
                    <a:bodyPr/>
                    <a:lstStyle/>
                    <a:p>
                      <a:r>
                        <a:rPr lang="en-GB" sz="950" kern="1200">
                          <a:solidFill>
                            <a:schemeClr val="dk1"/>
                          </a:solidFill>
                          <a:latin typeface="+mn-lt"/>
                          <a:ea typeface="+mn-ea"/>
                          <a:cs typeface="+mn-cs"/>
                        </a:rPr>
                        <a:t>Consultation</a:t>
                      </a:r>
                    </a:p>
                  </a:txBody>
                  <a:tcPr>
                    <a:solidFill>
                      <a:schemeClr val="accent3">
                        <a:lumMod val="20000"/>
                        <a:lumOff val="80000"/>
                      </a:schemeClr>
                    </a:solidFill>
                  </a:tcPr>
                </a:tc>
                <a:tc>
                  <a:txBody>
                    <a:bodyPr/>
                    <a:lstStyle/>
                    <a:p>
                      <a:r>
                        <a:rPr lang="en-GB" sz="950" kern="1200">
                          <a:solidFill>
                            <a:schemeClr val="dk1"/>
                          </a:solidFill>
                          <a:latin typeface="+mn-lt"/>
                          <a:ea typeface="+mn-ea"/>
                          <a:cs typeface="+mn-cs"/>
                        </a:rPr>
                        <a:t>22/02/2023 – Technical expert Panel review</a:t>
                      </a:r>
                    </a:p>
                    <a:p>
                      <a:r>
                        <a:rPr lang="en-GB" sz="950" kern="1200">
                          <a:solidFill>
                            <a:schemeClr val="dk1"/>
                          </a:solidFill>
                          <a:latin typeface="+mn-lt"/>
                          <a:ea typeface="+mn-ea"/>
                          <a:cs typeface="+mn-cs"/>
                        </a:rPr>
                        <a:t>24/02/2023 - Changes to the DAM</a:t>
                      </a:r>
                    </a:p>
                    <a:p>
                      <a:r>
                        <a:rPr lang="en-GB" sz="950" kern="1200">
                          <a:solidFill>
                            <a:schemeClr val="dk1"/>
                          </a:solidFill>
                          <a:latin typeface="+mn-lt"/>
                          <a:ea typeface="+mn-ea"/>
                          <a:cs typeface="+mn-cs"/>
                        </a:rPr>
                        <a:t>27/02/2023 – Functional Change planning</a:t>
                      </a:r>
                    </a:p>
                  </a:txBody>
                  <a:tcPr>
                    <a:solidFill>
                      <a:schemeClr val="accent3">
                        <a:lumMod val="20000"/>
                        <a:lumOff val="80000"/>
                      </a:schemeClr>
                    </a:solidFill>
                  </a:tcPr>
                </a:tc>
                <a:tc>
                  <a:txBody>
                    <a:bodyPr/>
                    <a:lstStyle/>
                    <a:p>
                      <a:r>
                        <a:rPr lang="en-GB" sz="950" kern="1200">
                          <a:solidFill>
                            <a:schemeClr val="tx1"/>
                          </a:solidFill>
                          <a:latin typeface="+mn-lt"/>
                          <a:ea typeface="+mn-ea"/>
                          <a:cs typeface="+mn-cs"/>
                        </a:rPr>
                        <a:t>Changes to the DAM – Major, Feb 23</a:t>
                      </a:r>
                    </a:p>
                    <a:p>
                      <a:endParaRPr lang="en-GB" sz="950" kern="1200">
                        <a:solidFill>
                          <a:schemeClr val="tx1"/>
                        </a:solidFill>
                        <a:latin typeface="+mn-lt"/>
                        <a:ea typeface="+mn-ea"/>
                        <a:cs typeface="+mn-cs"/>
                      </a:endParaRPr>
                    </a:p>
                    <a:p>
                      <a:r>
                        <a:rPr lang="en-GB" sz="950" kern="1200">
                          <a:solidFill>
                            <a:schemeClr val="tx1"/>
                          </a:solidFill>
                          <a:latin typeface="+mn-lt"/>
                          <a:ea typeface="+mn-ea"/>
                          <a:cs typeface="+mn-cs"/>
                        </a:rPr>
                        <a:t>Functional Change - TBC</a:t>
                      </a:r>
                    </a:p>
                  </a:txBody>
                  <a:tcPr>
                    <a:solidFill>
                      <a:schemeClr val="accent3">
                        <a:lumMod val="20000"/>
                        <a:lumOff val="80000"/>
                      </a:schemeClr>
                    </a:solidFill>
                  </a:tcPr>
                </a:tc>
                <a:tc>
                  <a:txBody>
                    <a:bodyPr/>
                    <a:lstStyle/>
                    <a:p>
                      <a:r>
                        <a:rPr lang="en-GB" sz="950" kern="1200">
                          <a:solidFill>
                            <a:schemeClr val="dk1"/>
                          </a:solidFill>
                          <a:latin typeface="+mn-lt"/>
                          <a:ea typeface="+mn-ea"/>
                          <a:cs typeface="+mn-cs"/>
                        </a:rPr>
                        <a:t>High</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50" b="0" i="0" u="none" strike="noStrike" kern="1200" cap="none" spc="0" normalizeH="0" baseline="0" noProof="0">
                        <a:ln>
                          <a:noFill/>
                        </a:ln>
                        <a:effectLst/>
                        <a:uLnTx/>
                        <a:uFillTx/>
                        <a:latin typeface="Arial"/>
                        <a:ea typeface="+mn-ea"/>
                        <a:cs typeface="+mn-cs"/>
                      </a:endParaRPr>
                    </a:p>
                  </a:txBody>
                  <a:tcPr>
                    <a:solidFill>
                      <a:schemeClr val="accent3">
                        <a:lumMod val="20000"/>
                        <a:lumOff val="80000"/>
                      </a:schemeClr>
                    </a:solidFill>
                  </a:tcPr>
                </a:tc>
                <a:extLst>
                  <a:ext uri="{0D108BD9-81ED-4DB2-BD59-A6C34878D82A}">
                    <a16:rowId xmlns:a16="http://schemas.microsoft.com/office/drawing/2014/main" val="4229407147"/>
                  </a:ext>
                </a:extLst>
              </a:tr>
            </a:tbl>
          </a:graphicData>
        </a:graphic>
      </p:graphicFrame>
      <p:graphicFrame>
        <p:nvGraphicFramePr>
          <p:cNvPr id="2" name="Object 1">
            <a:extLst>
              <a:ext uri="{FF2B5EF4-FFF2-40B4-BE49-F238E27FC236}">
                <a16:creationId xmlns:a16="http://schemas.microsoft.com/office/drawing/2014/main" id="{7C48F556-7E88-4624-AA59-67C55C57CB91}"/>
              </a:ext>
            </a:extLst>
          </p:cNvPr>
          <p:cNvGraphicFramePr>
            <a:graphicFrameLocks noChangeAspect="1"/>
          </p:cNvGraphicFramePr>
          <p:nvPr>
            <p:extLst>
              <p:ext uri="{D42A27DB-BD31-4B8C-83A1-F6EECF244321}">
                <p14:modId xmlns:p14="http://schemas.microsoft.com/office/powerpoint/2010/main" val="3806561717"/>
              </p:ext>
            </p:extLst>
          </p:nvPr>
        </p:nvGraphicFramePr>
        <p:xfrm>
          <a:off x="8168056" y="2816917"/>
          <a:ext cx="783556" cy="691053"/>
        </p:xfrm>
        <a:graphic>
          <a:graphicData uri="http://schemas.openxmlformats.org/presentationml/2006/ole">
            <mc:AlternateContent xmlns:mc="http://schemas.openxmlformats.org/markup-compatibility/2006">
              <mc:Choice xmlns:v="urn:schemas-microsoft-com:vml" Requires="v">
                <p:oleObj name="Document" showAsIcon="1" r:id="rId7" imgW="914400" imgH="806400" progId="Word.Document.12">
                  <p:embed/>
                </p:oleObj>
              </mc:Choice>
              <mc:Fallback>
                <p:oleObj name="Document" showAsIcon="1" r:id="rId7" imgW="914400" imgH="806400" progId="Word.Document.12">
                  <p:embed/>
                  <p:pic>
                    <p:nvPicPr>
                      <p:cNvPr id="2" name="Object 1">
                        <a:extLst>
                          <a:ext uri="{FF2B5EF4-FFF2-40B4-BE49-F238E27FC236}">
                            <a16:creationId xmlns:a16="http://schemas.microsoft.com/office/drawing/2014/main" id="{7C48F556-7E88-4624-AA59-67C55C57CB91}"/>
                          </a:ext>
                        </a:extLst>
                      </p:cNvPr>
                      <p:cNvPicPr/>
                      <p:nvPr/>
                    </p:nvPicPr>
                    <p:blipFill>
                      <a:blip r:embed="rId8"/>
                      <a:stretch>
                        <a:fillRect/>
                      </a:stretch>
                    </p:blipFill>
                    <p:spPr>
                      <a:xfrm>
                        <a:off x="8168056" y="2816917"/>
                        <a:ext cx="783556" cy="691053"/>
                      </a:xfrm>
                      <a:prstGeom prst="rect">
                        <a:avLst/>
                      </a:prstGeom>
                    </p:spPr>
                  </p:pic>
                </p:oleObj>
              </mc:Fallback>
            </mc:AlternateContent>
          </a:graphicData>
        </a:graphic>
      </p:graphicFrame>
    </p:spTree>
    <p:extLst>
      <p:ext uri="{BB962C8B-B14F-4D97-AF65-F5344CB8AC3E}">
        <p14:creationId xmlns:p14="http://schemas.microsoft.com/office/powerpoint/2010/main" val="2606053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CD16D18-8AA7-4A8A-B537-7FD016093441}"/>
              </a:ext>
            </a:extLst>
          </p:cNvPr>
          <p:cNvGraphicFramePr>
            <a:graphicFrameLocks noGrp="1"/>
          </p:cNvGraphicFramePr>
          <p:nvPr/>
        </p:nvGraphicFramePr>
        <p:xfrm>
          <a:off x="111420" y="955874"/>
          <a:ext cx="8921160" cy="2329440"/>
        </p:xfrm>
        <a:graphic>
          <a:graphicData uri="http://schemas.openxmlformats.org/drawingml/2006/table">
            <a:tbl>
              <a:tblPr firstRow="1" bandRow="1">
                <a:tableStyleId>{5C22544A-7EE6-4342-B048-85BDC9FD1C3A}</a:tableStyleId>
              </a:tblPr>
              <a:tblGrid>
                <a:gridCol w="537884">
                  <a:extLst>
                    <a:ext uri="{9D8B030D-6E8A-4147-A177-3AD203B41FA5}">
                      <a16:colId xmlns:a16="http://schemas.microsoft.com/office/drawing/2014/main" val="4027058344"/>
                    </a:ext>
                  </a:extLst>
                </a:gridCol>
                <a:gridCol w="1586751">
                  <a:extLst>
                    <a:ext uri="{9D8B030D-6E8A-4147-A177-3AD203B41FA5}">
                      <a16:colId xmlns:a16="http://schemas.microsoft.com/office/drawing/2014/main" val="2162668323"/>
                    </a:ext>
                  </a:extLst>
                </a:gridCol>
                <a:gridCol w="514830">
                  <a:extLst>
                    <a:ext uri="{9D8B030D-6E8A-4147-A177-3AD203B41FA5}">
                      <a16:colId xmlns:a16="http://schemas.microsoft.com/office/drawing/2014/main" val="3779861357"/>
                    </a:ext>
                  </a:extLst>
                </a:gridCol>
                <a:gridCol w="744670">
                  <a:extLst>
                    <a:ext uri="{9D8B030D-6E8A-4147-A177-3AD203B41FA5}">
                      <a16:colId xmlns:a16="http://schemas.microsoft.com/office/drawing/2014/main" val="2574131077"/>
                    </a:ext>
                  </a:extLst>
                </a:gridCol>
                <a:gridCol w="682907">
                  <a:extLst>
                    <a:ext uri="{9D8B030D-6E8A-4147-A177-3AD203B41FA5}">
                      <a16:colId xmlns:a16="http://schemas.microsoft.com/office/drawing/2014/main" val="1331661363"/>
                    </a:ext>
                  </a:extLst>
                </a:gridCol>
                <a:gridCol w="1030147">
                  <a:extLst>
                    <a:ext uri="{9D8B030D-6E8A-4147-A177-3AD203B41FA5}">
                      <a16:colId xmlns:a16="http://schemas.microsoft.com/office/drawing/2014/main" val="3255583653"/>
                    </a:ext>
                  </a:extLst>
                </a:gridCol>
                <a:gridCol w="1469984">
                  <a:extLst>
                    <a:ext uri="{9D8B030D-6E8A-4147-A177-3AD203B41FA5}">
                      <a16:colId xmlns:a16="http://schemas.microsoft.com/office/drawing/2014/main" val="1493277682"/>
                    </a:ext>
                  </a:extLst>
                </a:gridCol>
                <a:gridCol w="833378">
                  <a:extLst>
                    <a:ext uri="{9D8B030D-6E8A-4147-A177-3AD203B41FA5}">
                      <a16:colId xmlns:a16="http://schemas.microsoft.com/office/drawing/2014/main" val="2058559583"/>
                    </a:ext>
                  </a:extLst>
                </a:gridCol>
                <a:gridCol w="636607">
                  <a:extLst>
                    <a:ext uri="{9D8B030D-6E8A-4147-A177-3AD203B41FA5}">
                      <a16:colId xmlns:a16="http://schemas.microsoft.com/office/drawing/2014/main" val="1065136424"/>
                    </a:ext>
                  </a:extLst>
                </a:gridCol>
                <a:gridCol w="884002">
                  <a:extLst>
                    <a:ext uri="{9D8B030D-6E8A-4147-A177-3AD203B41FA5}">
                      <a16:colId xmlns:a16="http://schemas.microsoft.com/office/drawing/2014/main" val="195784657"/>
                    </a:ext>
                  </a:extLst>
                </a:gridCol>
              </a:tblGrid>
              <a:tr h="364043">
                <a:tc>
                  <a:txBody>
                    <a:bodyPr/>
                    <a:lstStyle/>
                    <a:p>
                      <a:pPr algn="ctr"/>
                      <a:r>
                        <a:rPr lang="en-GB" sz="900"/>
                        <a:t>Title </a:t>
                      </a:r>
                    </a:p>
                  </a:txBody>
                  <a:tcPr/>
                </a:tc>
                <a:tc>
                  <a:txBody>
                    <a:bodyPr/>
                    <a:lstStyle/>
                    <a:p>
                      <a:pPr algn="ctr"/>
                      <a:r>
                        <a:rPr lang="en-GB" sz="900"/>
                        <a:t>Description</a:t>
                      </a:r>
                    </a:p>
                  </a:txBody>
                  <a:tcPr/>
                </a:tc>
                <a:tc>
                  <a:txBody>
                    <a:bodyPr/>
                    <a:lstStyle/>
                    <a:p>
                      <a:pPr algn="ctr"/>
                      <a:r>
                        <a:rPr lang="en-GB" sz="900"/>
                        <a:t>XRN</a:t>
                      </a:r>
                    </a:p>
                  </a:txBody>
                  <a:tcPr/>
                </a:tc>
                <a:tc>
                  <a:txBody>
                    <a:bodyPr/>
                    <a:lstStyle/>
                    <a:p>
                      <a:pPr algn="ctr"/>
                      <a:r>
                        <a:rPr lang="en-GB" sz="900"/>
                        <a:t>Proposer</a:t>
                      </a:r>
                    </a:p>
                  </a:txBody>
                  <a:tcPr/>
                </a:tc>
                <a:tc>
                  <a:txBody>
                    <a:bodyPr/>
                    <a:lstStyle/>
                    <a:p>
                      <a:pPr algn="ctr"/>
                      <a:r>
                        <a:rPr lang="en-GB" sz="900"/>
                        <a:t>Impact/</a:t>
                      </a:r>
                    </a:p>
                    <a:p>
                      <a:pPr algn="ctr"/>
                      <a:r>
                        <a:rPr lang="en-GB" sz="900"/>
                        <a:t>Funding</a:t>
                      </a:r>
                    </a:p>
                  </a:txBody>
                  <a:tcPr/>
                </a:tc>
                <a:tc>
                  <a:txBody>
                    <a:bodyPr/>
                    <a:lstStyle/>
                    <a:p>
                      <a:pPr algn="ctr"/>
                      <a:r>
                        <a:rPr lang="en-GB" sz="900"/>
                        <a:t>Status</a:t>
                      </a:r>
                    </a:p>
                  </a:txBody>
                  <a:tcPr/>
                </a:tc>
                <a:tc>
                  <a:txBody>
                    <a:bodyPr/>
                    <a:lstStyle/>
                    <a:p>
                      <a:pPr marL="0" algn="ctr" defTabSz="914400" rtl="0" eaLnBrk="1" latinLnBrk="0" hangingPunct="1"/>
                      <a:r>
                        <a:rPr lang="en-GB" sz="900" b="1" kern="1200">
                          <a:solidFill>
                            <a:schemeClr val="lt1"/>
                          </a:solidFill>
                          <a:latin typeface="+mn-lt"/>
                          <a:ea typeface="+mn-ea"/>
                          <a:cs typeface="+mn-cs"/>
                        </a:rPr>
                        <a:t>Next Action date</a:t>
                      </a:r>
                    </a:p>
                  </a:txBody>
                  <a:tcPr/>
                </a:tc>
                <a:tc>
                  <a:txBody>
                    <a:bodyPr/>
                    <a:lstStyle/>
                    <a:p>
                      <a:pPr marL="0" algn="ctr" defTabSz="914400" rtl="0" eaLnBrk="1" latinLnBrk="0" hangingPunct="1"/>
                      <a:r>
                        <a:rPr lang="en-GB" sz="900" b="1" kern="1200">
                          <a:solidFill>
                            <a:schemeClr val="lt1"/>
                          </a:solidFill>
                          <a:latin typeface="+mn-lt"/>
                          <a:ea typeface="+mn-ea"/>
                          <a:cs typeface="+mn-cs"/>
                        </a:rPr>
                        <a:t>Release Type</a:t>
                      </a:r>
                    </a:p>
                  </a:txBody>
                  <a:tcPr/>
                </a:tc>
                <a:tc>
                  <a:txBody>
                    <a:bodyPr/>
                    <a:lstStyle/>
                    <a:p>
                      <a:pPr marL="0" algn="ctr" defTabSz="914400" rtl="0" eaLnBrk="1" latinLnBrk="0" hangingPunct="1"/>
                      <a:r>
                        <a:rPr lang="en-GB" sz="900" b="1" kern="1200">
                          <a:solidFill>
                            <a:schemeClr val="lt1"/>
                          </a:solidFill>
                          <a:latin typeface="+mn-lt"/>
                          <a:ea typeface="+mn-ea"/>
                          <a:cs typeface="+mn-cs"/>
                        </a:rPr>
                        <a:t>Priority</a:t>
                      </a:r>
                    </a:p>
                  </a:txBody>
                  <a:tcPr/>
                </a:tc>
                <a:tc>
                  <a:txBody>
                    <a:bodyPr/>
                    <a:lstStyle/>
                    <a:p>
                      <a:pPr marL="0" algn="ctr" defTabSz="914400" rtl="0" eaLnBrk="1" latinLnBrk="0" hangingPunct="1"/>
                      <a:r>
                        <a:rPr lang="en-GB" sz="900" b="1" kern="1200">
                          <a:solidFill>
                            <a:schemeClr val="lt1"/>
                          </a:solidFill>
                          <a:latin typeface="+mn-lt"/>
                          <a:ea typeface="+mn-ea"/>
                          <a:cs typeface="+mn-cs"/>
                        </a:rPr>
                        <a:t>Attachments</a:t>
                      </a:r>
                    </a:p>
                  </a:txBody>
                  <a:tcPr/>
                </a:tc>
                <a:extLst>
                  <a:ext uri="{0D108BD9-81ED-4DB2-BD59-A6C34878D82A}">
                    <a16:rowId xmlns:a16="http://schemas.microsoft.com/office/drawing/2014/main" val="135677372"/>
                  </a:ext>
                </a:extLst>
              </a:tr>
              <a:tr h="524640">
                <a:tc>
                  <a:txBody>
                    <a:bodyPr/>
                    <a:lstStyle/>
                    <a:p>
                      <a:r>
                        <a:rPr lang="en-GB" sz="900" kern="1200">
                          <a:solidFill>
                            <a:schemeClr val="dk1"/>
                          </a:solidFill>
                          <a:latin typeface="+mn-lt"/>
                          <a:ea typeface="+mn-ea"/>
                          <a:cs typeface="+mn-cs"/>
                        </a:rPr>
                        <a:t>R0048</a:t>
                      </a:r>
                    </a:p>
                  </a:txBody>
                  <a:tcPr>
                    <a:solidFill>
                      <a:schemeClr val="accent6">
                        <a:lumMod val="40000"/>
                        <a:lumOff val="60000"/>
                      </a:schemeClr>
                    </a:solidFill>
                  </a:tcPr>
                </a:tc>
                <a:tc>
                  <a:txBody>
                    <a:bodyPr/>
                    <a:lstStyle/>
                    <a:p>
                      <a:pPr marL="0" algn="l" defTabSz="914400" rtl="0" eaLnBrk="1" latinLnBrk="0" hangingPunct="1"/>
                      <a:r>
                        <a:rPr lang="en-GB" sz="900" kern="1200">
                          <a:solidFill>
                            <a:schemeClr val="dk1"/>
                          </a:solidFill>
                          <a:latin typeface="+mn-lt"/>
                          <a:ea typeface="+mn-ea"/>
                          <a:cs typeface="+mn-cs"/>
                        </a:rPr>
                        <a:t>DCC Service Organisation Control 2 (SOC2) Assessments</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N/A</a:t>
                      </a:r>
                    </a:p>
                  </a:txBody>
                  <a:tcPr>
                    <a:solidFill>
                      <a:schemeClr val="accent6">
                        <a:lumMod val="40000"/>
                        <a:lumOff val="60000"/>
                      </a:schemeClr>
                    </a:solidFill>
                  </a:tcPr>
                </a:tc>
                <a:tc>
                  <a:txBody>
                    <a:bodyPr/>
                    <a:lstStyle/>
                    <a:p>
                      <a:r>
                        <a:rPr lang="en-GB" sz="900" b="0" kern="1200">
                          <a:solidFill>
                            <a:schemeClr val="dk1"/>
                          </a:solidFill>
                          <a:latin typeface="+mn-lt"/>
                          <a:ea typeface="+mn-ea"/>
                          <a:cs typeface="+mn-cs"/>
                        </a:rPr>
                        <a:t>DCC</a:t>
                      </a:r>
                    </a:p>
                  </a:txBody>
                  <a:tcPr>
                    <a:solidFill>
                      <a:schemeClr val="accent6">
                        <a:lumMod val="40000"/>
                        <a:lumOff val="60000"/>
                      </a:schemeClr>
                    </a:solidFill>
                  </a:tcPr>
                </a:tc>
                <a:tc>
                  <a:txBody>
                    <a:bodyPr/>
                    <a:lstStyle/>
                    <a:p>
                      <a:r>
                        <a:rPr lang="en-GB" sz="900" b="0" kern="1200">
                          <a:solidFill>
                            <a:schemeClr val="dk1"/>
                          </a:solidFill>
                          <a:latin typeface="+mn-lt"/>
                          <a:ea typeface="+mn-ea"/>
                          <a:cs typeface="+mn-cs"/>
                        </a:rPr>
                        <a:t>-</a:t>
                      </a:r>
                    </a:p>
                  </a:txBody>
                  <a:tcPr>
                    <a:solidFill>
                      <a:schemeClr val="accent6">
                        <a:lumMod val="40000"/>
                        <a:lumOff val="60000"/>
                      </a:schemeClr>
                    </a:solidFill>
                  </a:tcPr>
                </a:tc>
                <a:tc>
                  <a:txBody>
                    <a:bodyPr/>
                    <a:lstStyle/>
                    <a:p>
                      <a:r>
                        <a:rPr lang="en-GB" sz="900" kern="1200">
                          <a:solidFill>
                            <a:schemeClr val="dk1"/>
                          </a:solidFill>
                          <a:latin typeface="+mn-lt"/>
                          <a:ea typeface="+mn-ea"/>
                          <a:cs typeface="+mn-cs"/>
                        </a:rPr>
                        <a:t>Solution development</a:t>
                      </a:r>
                    </a:p>
                  </a:txBody>
                  <a:tcPr>
                    <a:solidFill>
                      <a:schemeClr val="accent6">
                        <a:lumMod val="40000"/>
                        <a:lumOff val="60000"/>
                      </a:schemeClr>
                    </a:solidFill>
                  </a:tcPr>
                </a:tc>
                <a:tc>
                  <a:txBody>
                    <a:bodyPr/>
                    <a:lstStyle/>
                    <a:p>
                      <a:r>
                        <a:rPr lang="en-US" sz="900"/>
                        <a:t>17/02/2023 -Preliminary Change Report and consultation issued</a:t>
                      </a:r>
                      <a:endParaRPr lang="en-GB" sz="900" kern="1200">
                        <a:solidFill>
                          <a:schemeClr val="dk1"/>
                        </a:solidFill>
                        <a:latin typeface="+mn-lt"/>
                        <a:ea typeface="+mn-ea"/>
                        <a:cs typeface="+mn-cs"/>
                      </a:endParaRP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a:ln>
                            <a:noFill/>
                          </a:ln>
                          <a:solidFill>
                            <a:prstClr val="black"/>
                          </a:solidFill>
                          <a:effectLst/>
                          <a:uLnTx/>
                          <a:uFillTx/>
                          <a:latin typeface="+mn-lt"/>
                          <a:ea typeface="+mn-ea"/>
                          <a:cs typeface="+mn-cs"/>
                        </a:rPr>
                        <a:t>TBC</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kern="1200" cap="none" spc="0" normalizeH="0" baseline="0">
                          <a:ln>
                            <a:noFill/>
                          </a:ln>
                          <a:effectLst/>
                          <a:uLnTx/>
                          <a:uFillTx/>
                          <a:latin typeface="+mn-lt"/>
                          <a:ea typeface="+mn-ea"/>
                          <a:cs typeface="+mn-cs"/>
                        </a:rPr>
                        <a:t>Low</a:t>
                      </a:r>
                      <a:endParaRPr kumimoji="0" lang="en-GB" sz="900" b="0" i="0" u="none" strike="noStrike" kern="1200" cap="none" spc="0" normalizeH="0" baseline="0">
                        <a:ln>
                          <a:noFill/>
                        </a:ln>
                        <a:solidFill>
                          <a:prstClr val="black"/>
                        </a:solidFill>
                        <a:effectLst/>
                        <a:uLnTx/>
                        <a:uFillTx/>
                        <a:latin typeface="+mn-lt"/>
                        <a:ea typeface="+mn-ea"/>
                        <a:cs typeface="+mn-cs"/>
                      </a:endParaRP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a:ln>
                          <a:noFill/>
                        </a:ln>
                        <a:solidFill>
                          <a:prstClr val="black"/>
                        </a:solidFill>
                        <a:effectLst/>
                        <a:uLnTx/>
                        <a:uFillTx/>
                        <a:latin typeface="+mn-lt"/>
                        <a:ea typeface="+mn-ea"/>
                        <a:cs typeface="+mn-cs"/>
                      </a:endParaRPr>
                    </a:p>
                  </a:txBody>
                  <a:tcPr>
                    <a:solidFill>
                      <a:schemeClr val="accent6">
                        <a:lumMod val="40000"/>
                        <a:lumOff val="60000"/>
                      </a:schemeClr>
                    </a:solidFill>
                  </a:tcPr>
                </a:tc>
                <a:extLst>
                  <a:ext uri="{0D108BD9-81ED-4DB2-BD59-A6C34878D82A}">
                    <a16:rowId xmlns:a16="http://schemas.microsoft.com/office/drawing/2014/main" val="4164702590"/>
                  </a:ext>
                </a:extLst>
              </a:tr>
              <a:tr h="524640">
                <a:tc>
                  <a:txBody>
                    <a:bodyPr/>
                    <a:lstStyle/>
                    <a:p>
                      <a:r>
                        <a:rPr lang="en-GB" sz="900" kern="1200">
                          <a:solidFill>
                            <a:schemeClr val="dk1"/>
                          </a:solidFill>
                          <a:latin typeface="+mn-lt"/>
                          <a:ea typeface="+mn-ea"/>
                          <a:cs typeface="+mn-cs"/>
                        </a:rPr>
                        <a:t>R0073</a:t>
                      </a:r>
                    </a:p>
                  </a:txBody>
                  <a:tcPr>
                    <a:solidFill>
                      <a:schemeClr val="accent6">
                        <a:lumMod val="40000"/>
                        <a:lumOff val="60000"/>
                      </a:schemeClr>
                    </a:solidFill>
                  </a:tcPr>
                </a:tc>
                <a:tc>
                  <a:txBody>
                    <a:bodyPr/>
                    <a:lstStyle/>
                    <a:p>
                      <a:pPr marL="0" algn="l" defTabSz="914400" rtl="0" eaLnBrk="1" latinLnBrk="0" hangingPunct="1"/>
                      <a:r>
                        <a:rPr lang="en-US" sz="900" kern="1200">
                          <a:solidFill>
                            <a:schemeClr val="dk1"/>
                          </a:solidFill>
                          <a:latin typeface="+mn-lt"/>
                          <a:ea typeface="+mn-ea"/>
                          <a:cs typeface="+mn-cs"/>
                        </a:rPr>
                        <a:t>Introduction of a Housekeeping Change Proposal Process</a:t>
                      </a:r>
                      <a:endParaRPr lang="en-GB" sz="900" kern="1200">
                        <a:solidFill>
                          <a:schemeClr val="dk1"/>
                        </a:solidFill>
                        <a:latin typeface="+mn-lt"/>
                        <a:ea typeface="+mn-ea"/>
                        <a:cs typeface="+mn-cs"/>
                      </a:endParaRP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N/A</a:t>
                      </a:r>
                    </a:p>
                  </a:txBody>
                  <a:tcPr>
                    <a:solidFill>
                      <a:schemeClr val="accent6">
                        <a:lumMod val="40000"/>
                        <a:lumOff val="60000"/>
                      </a:schemeClr>
                    </a:solidFill>
                  </a:tcPr>
                </a:tc>
                <a:tc>
                  <a:txBody>
                    <a:bodyPr/>
                    <a:lstStyle/>
                    <a:p>
                      <a:r>
                        <a:rPr lang="en-US" sz="900" b="0" kern="1200">
                          <a:solidFill>
                            <a:schemeClr val="dk1"/>
                          </a:solidFill>
                          <a:latin typeface="+mn-lt"/>
                          <a:ea typeface="+mn-ea"/>
                          <a:cs typeface="+mn-cs"/>
                        </a:rPr>
                        <a:t>Gemserv</a:t>
                      </a:r>
                    </a:p>
                  </a:txBody>
                  <a:tcPr>
                    <a:solidFill>
                      <a:schemeClr val="accent6">
                        <a:lumMod val="40000"/>
                        <a:lumOff val="60000"/>
                      </a:schemeClr>
                    </a:solidFill>
                  </a:tcPr>
                </a:tc>
                <a:tc>
                  <a:txBody>
                    <a:bodyPr/>
                    <a:lstStyle/>
                    <a:p>
                      <a:r>
                        <a:rPr lang="en-GB" sz="900" b="0" kern="1200">
                          <a:solidFill>
                            <a:schemeClr val="dk1"/>
                          </a:solidFill>
                          <a:latin typeface="+mn-lt"/>
                          <a:ea typeface="+mn-ea"/>
                          <a:cs typeface="+mn-cs"/>
                        </a:rPr>
                        <a:t>-</a:t>
                      </a:r>
                    </a:p>
                  </a:txBody>
                  <a:tcPr>
                    <a:solidFill>
                      <a:schemeClr val="accent6">
                        <a:lumMod val="40000"/>
                        <a:lumOff val="60000"/>
                      </a:schemeClr>
                    </a:solidFill>
                  </a:tcPr>
                </a:tc>
                <a:tc>
                  <a:txBody>
                    <a:bodyPr/>
                    <a:lstStyle/>
                    <a:p>
                      <a:r>
                        <a:rPr lang="en-GB" sz="900" kern="1200">
                          <a:solidFill>
                            <a:schemeClr val="dk1"/>
                          </a:solidFill>
                          <a:latin typeface="+mn-lt"/>
                          <a:ea typeface="+mn-ea"/>
                          <a:cs typeface="+mn-cs"/>
                        </a:rPr>
                        <a:t>Preliminary Assessment</a:t>
                      </a:r>
                    </a:p>
                  </a:txBody>
                  <a:tcPr>
                    <a:solidFill>
                      <a:schemeClr val="accent6">
                        <a:lumMod val="40000"/>
                        <a:lumOff val="60000"/>
                      </a:schemeClr>
                    </a:solidFill>
                  </a:tcPr>
                </a:tc>
                <a:tc>
                  <a:txBody>
                    <a:bodyPr/>
                    <a:lstStyle/>
                    <a:p>
                      <a:r>
                        <a:rPr lang="en-GB" sz="900" kern="1200">
                          <a:solidFill>
                            <a:schemeClr val="dk1"/>
                          </a:solidFill>
                          <a:latin typeface="+mn-lt"/>
                          <a:ea typeface="+mn-ea"/>
                          <a:cs typeface="+mn-cs"/>
                        </a:rPr>
                        <a:t>27/01/2023 - </a:t>
                      </a:r>
                      <a:r>
                        <a:rPr lang="en-US" sz="900"/>
                        <a:t>Preliminary Change Report and consultation issued</a:t>
                      </a:r>
                      <a:endParaRPr lang="en-GB" sz="900" kern="1200">
                        <a:solidFill>
                          <a:schemeClr val="dk1"/>
                        </a:solidFill>
                        <a:latin typeface="+mn-lt"/>
                        <a:ea typeface="+mn-ea"/>
                        <a:cs typeface="+mn-cs"/>
                      </a:endParaRP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a:ln>
                            <a:noFill/>
                          </a:ln>
                          <a:solidFill>
                            <a:prstClr val="black"/>
                          </a:solidFill>
                          <a:effectLst/>
                          <a:uLnTx/>
                          <a:uFillTx/>
                          <a:latin typeface="+mn-lt"/>
                          <a:ea typeface="+mn-ea"/>
                          <a:cs typeface="+mn-cs"/>
                        </a:rPr>
                        <a:t>TBC</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kern="1200" cap="none" spc="0" normalizeH="0" baseline="0">
                          <a:ln>
                            <a:noFill/>
                          </a:ln>
                          <a:effectLst/>
                          <a:uLnTx/>
                          <a:uFillTx/>
                          <a:latin typeface="+mn-lt"/>
                          <a:ea typeface="+mn-ea"/>
                          <a:cs typeface="+mn-cs"/>
                        </a:rPr>
                        <a:t>Low</a:t>
                      </a:r>
                      <a:endParaRPr kumimoji="0" lang="en-GB" sz="900" b="0" i="0" u="none" strike="noStrike" kern="1200" cap="none" spc="0" normalizeH="0" baseline="0">
                        <a:ln>
                          <a:noFill/>
                        </a:ln>
                        <a:solidFill>
                          <a:prstClr val="black"/>
                        </a:solidFill>
                        <a:effectLst/>
                        <a:uLnTx/>
                        <a:uFillTx/>
                        <a:latin typeface="+mn-lt"/>
                        <a:ea typeface="+mn-ea"/>
                        <a:cs typeface="+mn-cs"/>
                      </a:endParaRP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a:ln>
                          <a:noFill/>
                        </a:ln>
                        <a:solidFill>
                          <a:prstClr val="black"/>
                        </a:solidFill>
                        <a:effectLst/>
                        <a:uLnTx/>
                        <a:uFillTx/>
                        <a:latin typeface="+mn-lt"/>
                        <a:ea typeface="+mn-ea"/>
                        <a:cs typeface="+mn-cs"/>
                      </a:endParaRPr>
                    </a:p>
                  </a:txBody>
                  <a:tcPr>
                    <a:solidFill>
                      <a:schemeClr val="accent6">
                        <a:lumMod val="40000"/>
                        <a:lumOff val="60000"/>
                      </a:schemeClr>
                    </a:solidFill>
                  </a:tcPr>
                </a:tc>
                <a:extLst>
                  <a:ext uri="{0D108BD9-81ED-4DB2-BD59-A6C34878D82A}">
                    <a16:rowId xmlns:a16="http://schemas.microsoft.com/office/drawing/2014/main" val="3792875445"/>
                  </a:ext>
                </a:extLst>
              </a:tr>
              <a:tr h="598427">
                <a:tc>
                  <a:txBody>
                    <a:bodyPr/>
                    <a:lstStyle/>
                    <a:p>
                      <a:r>
                        <a:rPr lang="en-GB" sz="900" kern="1200">
                          <a:solidFill>
                            <a:schemeClr val="dk1"/>
                          </a:solidFill>
                          <a:latin typeface="+mn-lt"/>
                          <a:ea typeface="+mn-ea"/>
                          <a:cs typeface="+mn-cs"/>
                        </a:rPr>
                        <a:t>R0088</a:t>
                      </a:r>
                    </a:p>
                  </a:txBody>
                  <a:tcPr>
                    <a:solidFill>
                      <a:schemeClr val="accent6">
                        <a:lumMod val="40000"/>
                        <a:lumOff val="60000"/>
                      </a:schemeClr>
                    </a:solidFill>
                  </a:tcPr>
                </a:tc>
                <a:tc>
                  <a:txBody>
                    <a:bodyPr/>
                    <a:lstStyle/>
                    <a:p>
                      <a:pPr marL="0" algn="l" defTabSz="914400" rtl="0" eaLnBrk="1" latinLnBrk="0" hangingPunct="1"/>
                      <a:r>
                        <a:rPr lang="en-US" sz="900" kern="1200">
                          <a:solidFill>
                            <a:schemeClr val="dk1"/>
                          </a:solidFill>
                          <a:latin typeface="+mn-lt"/>
                          <a:ea typeface="+mn-ea"/>
                          <a:cs typeface="+mn-cs"/>
                        </a:rPr>
                        <a:t>Make Shipper NExA values available on the GES portal</a:t>
                      </a:r>
                      <a:endParaRPr lang="en-GB" sz="900" kern="1200">
                        <a:solidFill>
                          <a:schemeClr val="dk1"/>
                        </a:solidFill>
                        <a:latin typeface="+mn-lt"/>
                        <a:ea typeface="+mn-ea"/>
                        <a:cs typeface="+mn-cs"/>
                      </a:endParaRP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N/A</a:t>
                      </a:r>
                    </a:p>
                  </a:txBody>
                  <a:tcPr>
                    <a:solidFill>
                      <a:schemeClr val="accent6">
                        <a:lumMod val="40000"/>
                        <a:lumOff val="60000"/>
                      </a:schemeClr>
                    </a:solidFill>
                  </a:tcPr>
                </a:tc>
                <a:tc>
                  <a:txBody>
                    <a:bodyPr/>
                    <a:lstStyle/>
                    <a:p>
                      <a:r>
                        <a:rPr lang="en-GB" sz="900" b="0" kern="1200">
                          <a:solidFill>
                            <a:schemeClr val="dk1"/>
                          </a:solidFill>
                          <a:latin typeface="+mn-lt"/>
                          <a:ea typeface="+mn-ea"/>
                          <a:cs typeface="+mn-cs"/>
                        </a:rPr>
                        <a:t>Xoserve</a:t>
                      </a:r>
                    </a:p>
                  </a:txBody>
                  <a:tcPr>
                    <a:solidFill>
                      <a:schemeClr val="accent6">
                        <a:lumMod val="40000"/>
                        <a:lumOff val="60000"/>
                      </a:schemeClr>
                    </a:solidFill>
                  </a:tcPr>
                </a:tc>
                <a:tc>
                  <a:txBody>
                    <a:bodyPr/>
                    <a:lstStyle/>
                    <a:p>
                      <a:r>
                        <a:rPr lang="en-GB" sz="900" b="0" kern="1200">
                          <a:solidFill>
                            <a:schemeClr val="dk1"/>
                          </a:solidFill>
                          <a:latin typeface="+mn-lt"/>
                          <a:ea typeface="+mn-ea"/>
                          <a:cs typeface="+mn-cs"/>
                        </a:rPr>
                        <a:t>-</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a:solidFill>
                            <a:schemeClr val="dk1"/>
                          </a:solidFill>
                          <a:latin typeface="+mn-lt"/>
                          <a:ea typeface="+mn-ea"/>
                          <a:cs typeface="+mn-cs"/>
                        </a:rPr>
                        <a:t>New</a:t>
                      </a:r>
                    </a:p>
                  </a:txBody>
                  <a:tcPr>
                    <a:solidFill>
                      <a:schemeClr val="accent6">
                        <a:lumMod val="40000"/>
                        <a:lumOff val="60000"/>
                      </a:schemeClr>
                    </a:solidFill>
                  </a:tcPr>
                </a:tc>
                <a:tc>
                  <a:txBody>
                    <a:bodyPr/>
                    <a:lstStyle/>
                    <a:p>
                      <a:r>
                        <a:rPr lang="en-GB" sz="900" kern="1200">
                          <a:solidFill>
                            <a:schemeClr val="dk1"/>
                          </a:solidFill>
                          <a:latin typeface="+mn-lt"/>
                          <a:ea typeface="+mn-ea"/>
                          <a:cs typeface="+mn-cs"/>
                        </a:rPr>
                        <a:t>02/2023 - Impact assessment being issued (awaiting formal approval from Code manager before IA date is confirmed)</a:t>
                      </a:r>
                    </a:p>
                  </a:txBody>
                  <a:tcPr>
                    <a:solidFill>
                      <a:schemeClr val="accent6">
                        <a:lumMod val="40000"/>
                        <a:lumOff val="60000"/>
                      </a:schemeClr>
                    </a:solidFill>
                  </a:tcPr>
                </a:tc>
                <a:tc>
                  <a:txBody>
                    <a:bodyPr/>
                    <a:lstStyle/>
                    <a:p>
                      <a:r>
                        <a:rPr lang="en-GB" sz="900" kern="1200">
                          <a:solidFill>
                            <a:schemeClr val="dk1"/>
                          </a:solidFill>
                          <a:latin typeface="+mn-lt"/>
                          <a:ea typeface="+mn-ea"/>
                          <a:cs typeface="+mn-cs"/>
                        </a:rPr>
                        <a:t>Major, June 23 to align with</a:t>
                      </a:r>
                    </a:p>
                  </a:txBody>
                  <a:tcPr>
                    <a:solidFill>
                      <a:schemeClr val="accent6">
                        <a:lumMod val="40000"/>
                        <a:lumOff val="60000"/>
                      </a:schemeClr>
                    </a:solidFill>
                  </a:tcPr>
                </a:tc>
                <a:tc>
                  <a:txBody>
                    <a:bodyPr/>
                    <a:lstStyle/>
                    <a:p>
                      <a:r>
                        <a:rPr lang="en-GB" sz="900" kern="1200">
                          <a:solidFill>
                            <a:schemeClr val="dk1"/>
                          </a:solidFill>
                          <a:latin typeface="+mn-lt"/>
                          <a:ea typeface="+mn-ea"/>
                          <a:cs typeface="+mn-cs"/>
                        </a:rPr>
                        <a:t>Medium</a:t>
                      </a:r>
                    </a:p>
                  </a:txBody>
                  <a:tcPr>
                    <a:solidFill>
                      <a:schemeClr val="accent6">
                        <a:lumMod val="40000"/>
                        <a:lumOff val="60000"/>
                      </a:schemeClr>
                    </a:solidFill>
                  </a:tcPr>
                </a:tc>
                <a:tc>
                  <a:txBody>
                    <a:bodyPr/>
                    <a:lstStyle/>
                    <a:p>
                      <a:endParaRPr lang="en-GB" sz="900" kern="1200">
                        <a:solidFill>
                          <a:schemeClr val="dk1"/>
                        </a:solidFill>
                        <a:latin typeface="+mn-lt"/>
                        <a:ea typeface="+mn-ea"/>
                        <a:cs typeface="+mn-cs"/>
                      </a:endParaRPr>
                    </a:p>
                  </a:txBody>
                  <a:tcPr>
                    <a:solidFill>
                      <a:schemeClr val="accent6">
                        <a:lumMod val="40000"/>
                        <a:lumOff val="60000"/>
                      </a:schemeClr>
                    </a:solidFill>
                  </a:tcPr>
                </a:tc>
                <a:extLst>
                  <a:ext uri="{0D108BD9-81ED-4DB2-BD59-A6C34878D82A}">
                    <a16:rowId xmlns:a16="http://schemas.microsoft.com/office/drawing/2014/main" val="1038711857"/>
                  </a:ext>
                </a:extLst>
              </a:tr>
            </a:tbl>
          </a:graphicData>
        </a:graphic>
      </p:graphicFrame>
      <p:grpSp>
        <p:nvGrpSpPr>
          <p:cNvPr id="22" name="Group 21">
            <a:extLst>
              <a:ext uri="{FF2B5EF4-FFF2-40B4-BE49-F238E27FC236}">
                <a16:creationId xmlns:a16="http://schemas.microsoft.com/office/drawing/2014/main" id="{169DB1F2-B906-40E7-9539-649BD69F6A78}"/>
              </a:ext>
            </a:extLst>
          </p:cNvPr>
          <p:cNvGrpSpPr/>
          <p:nvPr/>
        </p:nvGrpSpPr>
        <p:grpSpPr>
          <a:xfrm>
            <a:off x="181239" y="4363233"/>
            <a:ext cx="3401154" cy="475676"/>
            <a:chOff x="188250" y="4480964"/>
            <a:chExt cx="3401154" cy="475676"/>
          </a:xfrm>
        </p:grpSpPr>
        <p:grpSp>
          <p:nvGrpSpPr>
            <p:cNvPr id="25" name="Group 24">
              <a:extLst>
                <a:ext uri="{FF2B5EF4-FFF2-40B4-BE49-F238E27FC236}">
                  <a16:creationId xmlns:a16="http://schemas.microsoft.com/office/drawing/2014/main" id="{7AC3656E-A53A-4DBE-B205-C5F47EE504F4}"/>
                </a:ext>
              </a:extLst>
            </p:cNvPr>
            <p:cNvGrpSpPr/>
            <p:nvPr/>
          </p:nvGrpSpPr>
          <p:grpSpPr>
            <a:xfrm>
              <a:off x="188250" y="4480964"/>
              <a:ext cx="2347510" cy="475676"/>
              <a:chOff x="66502" y="4450261"/>
              <a:chExt cx="2347510" cy="475676"/>
            </a:xfrm>
          </p:grpSpPr>
          <p:grpSp>
            <p:nvGrpSpPr>
              <p:cNvPr id="28" name="Group 27">
                <a:extLst>
                  <a:ext uri="{FF2B5EF4-FFF2-40B4-BE49-F238E27FC236}">
                    <a16:creationId xmlns:a16="http://schemas.microsoft.com/office/drawing/2014/main" id="{BE0DAC09-7B24-4341-B432-B71DDCA51C65}"/>
                  </a:ext>
                </a:extLst>
              </p:cNvPr>
              <p:cNvGrpSpPr/>
              <p:nvPr/>
            </p:nvGrpSpPr>
            <p:grpSpPr>
              <a:xfrm>
                <a:off x="66502" y="4450261"/>
                <a:ext cx="1577167" cy="475676"/>
                <a:chOff x="0" y="4426024"/>
                <a:chExt cx="1577167" cy="475676"/>
              </a:xfrm>
            </p:grpSpPr>
            <p:grpSp>
              <p:nvGrpSpPr>
                <p:cNvPr id="31" name="Group 30">
                  <a:extLst>
                    <a:ext uri="{FF2B5EF4-FFF2-40B4-BE49-F238E27FC236}">
                      <a16:creationId xmlns:a16="http://schemas.microsoft.com/office/drawing/2014/main" id="{92833DCA-E9BA-4614-A711-4C5EC52ADE0B}"/>
                    </a:ext>
                  </a:extLst>
                </p:cNvPr>
                <p:cNvGrpSpPr/>
                <p:nvPr/>
              </p:nvGrpSpPr>
              <p:grpSpPr>
                <a:xfrm>
                  <a:off x="0" y="4650688"/>
                  <a:ext cx="1577167" cy="251012"/>
                  <a:chOff x="233082" y="4628585"/>
                  <a:chExt cx="1577167" cy="251012"/>
                </a:xfrm>
              </p:grpSpPr>
              <p:sp>
                <p:nvSpPr>
                  <p:cNvPr id="33" name="Rectangle 32">
                    <a:extLst>
                      <a:ext uri="{FF2B5EF4-FFF2-40B4-BE49-F238E27FC236}">
                        <a16:creationId xmlns:a16="http://schemas.microsoft.com/office/drawing/2014/main" id="{2E5E59F7-F5C0-4542-AEA4-1CA538CC0823}"/>
                      </a:ext>
                    </a:extLst>
                  </p:cNvPr>
                  <p:cNvSpPr/>
                  <p:nvPr/>
                </p:nvSpPr>
                <p:spPr>
                  <a:xfrm>
                    <a:off x="233082" y="4628585"/>
                    <a:ext cx="250701" cy="251012"/>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C7872618-A61C-4188-A6AE-495DDD75DED8}"/>
                      </a:ext>
                    </a:extLst>
                  </p:cNvPr>
                  <p:cNvSpPr txBox="1"/>
                  <p:nvPr/>
                </p:nvSpPr>
                <p:spPr>
                  <a:xfrm>
                    <a:off x="483783" y="4646369"/>
                    <a:ext cx="1326466" cy="215444"/>
                  </a:xfrm>
                  <a:prstGeom prst="rect">
                    <a:avLst/>
                  </a:prstGeom>
                  <a:noFill/>
                </p:spPr>
                <p:txBody>
                  <a:bodyPr wrap="square" rtlCol="0">
                    <a:spAutoFit/>
                  </a:bodyPr>
                  <a:lstStyle/>
                  <a:p>
                    <a:r>
                      <a:rPr lang="en-GB" sz="800"/>
                      <a:t>Currently working on</a:t>
                    </a:r>
                  </a:p>
                </p:txBody>
              </p:sp>
            </p:grpSp>
            <p:sp>
              <p:nvSpPr>
                <p:cNvPr id="32" name="TextBox 31">
                  <a:extLst>
                    <a:ext uri="{FF2B5EF4-FFF2-40B4-BE49-F238E27FC236}">
                      <a16:creationId xmlns:a16="http://schemas.microsoft.com/office/drawing/2014/main" id="{7A7CF289-0E78-44FC-A71B-D69591072859}"/>
                    </a:ext>
                  </a:extLst>
                </p:cNvPr>
                <p:cNvSpPr txBox="1"/>
                <p:nvPr/>
              </p:nvSpPr>
              <p:spPr>
                <a:xfrm>
                  <a:off x="0" y="4426024"/>
                  <a:ext cx="806823" cy="230832"/>
                </a:xfrm>
                <a:prstGeom prst="rect">
                  <a:avLst/>
                </a:prstGeom>
                <a:noFill/>
              </p:spPr>
              <p:txBody>
                <a:bodyPr wrap="square" rtlCol="0">
                  <a:spAutoFit/>
                </a:bodyPr>
                <a:lstStyle/>
                <a:p>
                  <a:r>
                    <a:rPr lang="en-GB" sz="900" b="1"/>
                    <a:t>Key:</a:t>
                  </a:r>
                </a:p>
              </p:txBody>
            </p:sp>
          </p:grpSp>
          <p:sp>
            <p:nvSpPr>
              <p:cNvPr id="29" name="Rectangle 28">
                <a:extLst>
                  <a:ext uri="{FF2B5EF4-FFF2-40B4-BE49-F238E27FC236}">
                    <a16:creationId xmlns:a16="http://schemas.microsoft.com/office/drawing/2014/main" id="{1C25515B-E849-457E-AA5A-BFED9981E11E}"/>
                  </a:ext>
                </a:extLst>
              </p:cNvPr>
              <p:cNvSpPr/>
              <p:nvPr/>
            </p:nvSpPr>
            <p:spPr>
              <a:xfrm>
                <a:off x="1518318" y="4674925"/>
                <a:ext cx="250701" cy="251012"/>
              </a:xfrm>
              <a:prstGeom prst="rect">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0A895E6F-6D7F-4C57-99A4-32AC35649579}"/>
                  </a:ext>
                </a:extLst>
              </p:cNvPr>
              <p:cNvSpPr txBox="1"/>
              <p:nvPr/>
            </p:nvSpPr>
            <p:spPr>
              <a:xfrm>
                <a:off x="1769019" y="4690440"/>
                <a:ext cx="644993" cy="217713"/>
              </a:xfrm>
              <a:prstGeom prst="rect">
                <a:avLst/>
              </a:prstGeom>
              <a:noFill/>
            </p:spPr>
            <p:txBody>
              <a:bodyPr wrap="square" rtlCol="0">
                <a:spAutoFit/>
              </a:bodyPr>
              <a:lstStyle/>
              <a:p>
                <a:r>
                  <a:rPr lang="en-GB" sz="800"/>
                  <a:t>Upcoming</a:t>
                </a:r>
              </a:p>
            </p:txBody>
          </p:sp>
        </p:grpSp>
        <p:sp>
          <p:nvSpPr>
            <p:cNvPr id="26" name="Rectangle 25">
              <a:extLst>
                <a:ext uri="{FF2B5EF4-FFF2-40B4-BE49-F238E27FC236}">
                  <a16:creationId xmlns:a16="http://schemas.microsoft.com/office/drawing/2014/main" id="{400F69E2-2D79-432C-8EE3-6C2A27D00071}"/>
                </a:ext>
              </a:extLst>
            </p:cNvPr>
            <p:cNvSpPr/>
            <p:nvPr/>
          </p:nvSpPr>
          <p:spPr>
            <a:xfrm>
              <a:off x="2614735" y="4705628"/>
              <a:ext cx="250701" cy="251012"/>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D993DC1D-1BB4-4CF6-A7E6-1B6AE8674BAE}"/>
                </a:ext>
              </a:extLst>
            </p:cNvPr>
            <p:cNvSpPr txBox="1"/>
            <p:nvPr/>
          </p:nvSpPr>
          <p:spPr>
            <a:xfrm>
              <a:off x="2914787" y="4723412"/>
              <a:ext cx="674617" cy="215444"/>
            </a:xfrm>
            <a:prstGeom prst="rect">
              <a:avLst/>
            </a:prstGeom>
            <a:noFill/>
          </p:spPr>
          <p:txBody>
            <a:bodyPr wrap="square" rtlCol="0">
              <a:spAutoFit/>
            </a:bodyPr>
            <a:lstStyle/>
            <a:p>
              <a:r>
                <a:rPr lang="en-GB" sz="800"/>
                <a:t>Monitoring</a:t>
              </a:r>
            </a:p>
          </p:txBody>
        </p:sp>
      </p:grpSp>
      <p:sp>
        <p:nvSpPr>
          <p:cNvPr id="16" name="TextBox 15">
            <a:extLst>
              <a:ext uri="{FF2B5EF4-FFF2-40B4-BE49-F238E27FC236}">
                <a16:creationId xmlns:a16="http://schemas.microsoft.com/office/drawing/2014/main" id="{0CD6CE24-004D-4E99-9D6D-DA6B385D2D4E}"/>
              </a:ext>
            </a:extLst>
          </p:cNvPr>
          <p:cNvSpPr txBox="1"/>
          <p:nvPr/>
        </p:nvSpPr>
        <p:spPr>
          <a:xfrm>
            <a:off x="3582393" y="226682"/>
            <a:ext cx="1979214" cy="369332"/>
          </a:xfrm>
          <a:prstGeom prst="rect">
            <a:avLst/>
          </a:prstGeom>
          <a:noFill/>
        </p:spPr>
        <p:txBody>
          <a:bodyPr wrap="square">
            <a:spAutoFit/>
          </a:bodyPr>
          <a:lstStyle/>
          <a:p>
            <a:r>
              <a:rPr lang="en-GB" b="1">
                <a:solidFill>
                  <a:srgbClr val="3E5AA8"/>
                </a:solidFill>
                <a:latin typeface="Arial" panose="020B0604020202020204" pitchFamily="34" charset="0"/>
                <a:ea typeface="+mj-ea"/>
                <a:cs typeface="Arial" panose="020B0604020202020204" pitchFamily="34" charset="0"/>
              </a:rPr>
              <a:t>REC IA Demand</a:t>
            </a:r>
          </a:p>
        </p:txBody>
      </p:sp>
    </p:spTree>
    <p:extLst>
      <p:ext uri="{BB962C8B-B14F-4D97-AF65-F5344CB8AC3E}">
        <p14:creationId xmlns:p14="http://schemas.microsoft.com/office/powerpoint/2010/main" val="3394815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D90A9F99-EAE0-4DB3-8068-A81A9195DE2B}"/>
              </a:ext>
            </a:extLst>
          </p:cNvPr>
          <p:cNvSpPr txBox="1"/>
          <p:nvPr/>
        </p:nvSpPr>
        <p:spPr>
          <a:xfrm>
            <a:off x="3042357" y="336227"/>
            <a:ext cx="3145792" cy="369332"/>
          </a:xfrm>
          <a:prstGeom prst="rect">
            <a:avLst/>
          </a:prstGeom>
          <a:noFill/>
        </p:spPr>
        <p:txBody>
          <a:bodyPr wrap="square">
            <a:spAutoFit/>
          </a:bodyPr>
          <a:lstStyle/>
          <a:p>
            <a:r>
              <a:rPr kumimoji="0" lang="en-GB"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REC R</a:t>
            </a:r>
            <a:r>
              <a:rPr lang="en-GB" b="1">
                <a:solidFill>
                  <a:srgbClr val="3E5AA8"/>
                </a:solidFill>
                <a:latin typeface="Arial" panose="020B0604020202020204" pitchFamily="34" charset="0"/>
                <a:ea typeface="+mj-ea"/>
                <a:cs typeface="Arial" panose="020B0604020202020204" pitchFamily="34" charset="0"/>
              </a:rPr>
              <a:t>elated XRN Changes</a:t>
            </a:r>
            <a:endParaRPr lang="en-GB"/>
          </a:p>
        </p:txBody>
      </p:sp>
      <p:graphicFrame>
        <p:nvGraphicFramePr>
          <p:cNvPr id="24" name="Table 4">
            <a:extLst>
              <a:ext uri="{FF2B5EF4-FFF2-40B4-BE49-F238E27FC236}">
                <a16:creationId xmlns:a16="http://schemas.microsoft.com/office/drawing/2014/main" id="{2421B425-12E0-4870-9755-D655F82DD0DF}"/>
              </a:ext>
            </a:extLst>
          </p:cNvPr>
          <p:cNvGraphicFramePr>
            <a:graphicFrameLocks noGrp="1"/>
          </p:cNvGraphicFramePr>
          <p:nvPr/>
        </p:nvGraphicFramePr>
        <p:xfrm>
          <a:off x="111415" y="1045979"/>
          <a:ext cx="8921159" cy="1432560"/>
        </p:xfrm>
        <a:graphic>
          <a:graphicData uri="http://schemas.openxmlformats.org/drawingml/2006/table">
            <a:tbl>
              <a:tblPr firstRow="1" bandRow="1">
                <a:tableStyleId>{5C22544A-7EE6-4342-B048-85BDC9FD1C3A}</a:tableStyleId>
              </a:tblPr>
              <a:tblGrid>
                <a:gridCol w="1887604">
                  <a:extLst>
                    <a:ext uri="{9D8B030D-6E8A-4147-A177-3AD203B41FA5}">
                      <a16:colId xmlns:a16="http://schemas.microsoft.com/office/drawing/2014/main" val="2162668323"/>
                    </a:ext>
                  </a:extLst>
                </a:gridCol>
                <a:gridCol w="612443">
                  <a:extLst>
                    <a:ext uri="{9D8B030D-6E8A-4147-A177-3AD203B41FA5}">
                      <a16:colId xmlns:a16="http://schemas.microsoft.com/office/drawing/2014/main" val="3779861357"/>
                    </a:ext>
                  </a:extLst>
                </a:gridCol>
                <a:gridCol w="885862">
                  <a:extLst>
                    <a:ext uri="{9D8B030D-6E8A-4147-A177-3AD203B41FA5}">
                      <a16:colId xmlns:a16="http://schemas.microsoft.com/office/drawing/2014/main" val="2574131077"/>
                    </a:ext>
                  </a:extLst>
                </a:gridCol>
                <a:gridCol w="812388">
                  <a:extLst>
                    <a:ext uri="{9D8B030D-6E8A-4147-A177-3AD203B41FA5}">
                      <a16:colId xmlns:a16="http://schemas.microsoft.com/office/drawing/2014/main" val="1331661363"/>
                    </a:ext>
                  </a:extLst>
                </a:gridCol>
                <a:gridCol w="1225466">
                  <a:extLst>
                    <a:ext uri="{9D8B030D-6E8A-4147-A177-3AD203B41FA5}">
                      <a16:colId xmlns:a16="http://schemas.microsoft.com/office/drawing/2014/main" val="3255583653"/>
                    </a:ext>
                  </a:extLst>
                </a:gridCol>
                <a:gridCol w="1748697">
                  <a:extLst>
                    <a:ext uri="{9D8B030D-6E8A-4147-A177-3AD203B41FA5}">
                      <a16:colId xmlns:a16="http://schemas.microsoft.com/office/drawing/2014/main" val="1493277682"/>
                    </a:ext>
                  </a:extLst>
                </a:gridCol>
                <a:gridCol w="991389">
                  <a:extLst>
                    <a:ext uri="{9D8B030D-6E8A-4147-A177-3AD203B41FA5}">
                      <a16:colId xmlns:a16="http://schemas.microsoft.com/office/drawing/2014/main" val="2058559583"/>
                    </a:ext>
                  </a:extLst>
                </a:gridCol>
                <a:gridCol w="757310">
                  <a:extLst>
                    <a:ext uri="{9D8B030D-6E8A-4147-A177-3AD203B41FA5}">
                      <a16:colId xmlns:a16="http://schemas.microsoft.com/office/drawing/2014/main" val="1065136424"/>
                    </a:ext>
                  </a:extLst>
                </a:gridCol>
              </a:tblGrid>
              <a:tr h="364043">
                <a:tc>
                  <a:txBody>
                    <a:bodyPr/>
                    <a:lstStyle/>
                    <a:p>
                      <a:pPr algn="ctr"/>
                      <a:r>
                        <a:rPr lang="en-GB" sz="950"/>
                        <a:t>Description</a:t>
                      </a:r>
                    </a:p>
                  </a:txBody>
                  <a:tcPr/>
                </a:tc>
                <a:tc>
                  <a:txBody>
                    <a:bodyPr/>
                    <a:lstStyle/>
                    <a:p>
                      <a:pPr algn="ctr"/>
                      <a:r>
                        <a:rPr lang="en-GB" sz="950"/>
                        <a:t>XRN</a:t>
                      </a:r>
                    </a:p>
                  </a:txBody>
                  <a:tcPr/>
                </a:tc>
                <a:tc>
                  <a:txBody>
                    <a:bodyPr/>
                    <a:lstStyle/>
                    <a:p>
                      <a:pPr algn="ctr"/>
                      <a:r>
                        <a:rPr lang="en-GB" sz="950"/>
                        <a:t>Proposer</a:t>
                      </a:r>
                    </a:p>
                  </a:txBody>
                  <a:tcPr/>
                </a:tc>
                <a:tc>
                  <a:txBody>
                    <a:bodyPr/>
                    <a:lstStyle/>
                    <a:p>
                      <a:pPr algn="ctr"/>
                      <a:r>
                        <a:rPr lang="en-GB" sz="950"/>
                        <a:t>Impact/</a:t>
                      </a:r>
                    </a:p>
                    <a:p>
                      <a:pPr algn="ctr"/>
                      <a:r>
                        <a:rPr lang="en-GB" sz="950"/>
                        <a:t>Funding</a:t>
                      </a:r>
                    </a:p>
                  </a:txBody>
                  <a:tcPr/>
                </a:tc>
                <a:tc>
                  <a:txBody>
                    <a:bodyPr/>
                    <a:lstStyle/>
                    <a:p>
                      <a:pPr algn="ctr"/>
                      <a:r>
                        <a:rPr lang="en-GB" sz="950"/>
                        <a:t>Status</a:t>
                      </a:r>
                    </a:p>
                  </a:txBody>
                  <a:tcPr/>
                </a:tc>
                <a:tc>
                  <a:txBody>
                    <a:bodyPr/>
                    <a:lstStyle/>
                    <a:p>
                      <a:pPr marL="0" algn="ctr" defTabSz="914400" rtl="0" eaLnBrk="1" latinLnBrk="0" hangingPunct="1"/>
                      <a:r>
                        <a:rPr lang="en-GB" sz="950" b="1" kern="1200">
                          <a:solidFill>
                            <a:schemeClr val="lt1"/>
                          </a:solidFill>
                          <a:latin typeface="+mn-lt"/>
                          <a:ea typeface="+mn-ea"/>
                          <a:cs typeface="+mn-cs"/>
                        </a:rPr>
                        <a:t>Next Action date</a:t>
                      </a:r>
                    </a:p>
                  </a:txBody>
                  <a:tcPr/>
                </a:tc>
                <a:tc>
                  <a:txBody>
                    <a:bodyPr/>
                    <a:lstStyle/>
                    <a:p>
                      <a:pPr marL="0" algn="ctr" defTabSz="914400" rtl="0" eaLnBrk="1" latinLnBrk="0" hangingPunct="1"/>
                      <a:r>
                        <a:rPr lang="en-GB" sz="950" b="1" kern="1200">
                          <a:solidFill>
                            <a:schemeClr val="lt1"/>
                          </a:solidFill>
                          <a:latin typeface="+mn-lt"/>
                          <a:ea typeface="+mn-ea"/>
                          <a:cs typeface="+mn-cs"/>
                        </a:rPr>
                        <a:t>Release Type</a:t>
                      </a:r>
                    </a:p>
                  </a:txBody>
                  <a:tcPr/>
                </a:tc>
                <a:tc>
                  <a:txBody>
                    <a:bodyPr/>
                    <a:lstStyle/>
                    <a:p>
                      <a:pPr marL="0" algn="ctr" defTabSz="914400" rtl="0" eaLnBrk="1" latinLnBrk="0" hangingPunct="1"/>
                      <a:r>
                        <a:rPr lang="en-GB" sz="950" b="1" kern="1200">
                          <a:solidFill>
                            <a:schemeClr val="lt1"/>
                          </a:solidFill>
                          <a:latin typeface="+mn-lt"/>
                          <a:ea typeface="+mn-ea"/>
                          <a:cs typeface="+mn-cs"/>
                        </a:rPr>
                        <a:t>Priority</a:t>
                      </a:r>
                    </a:p>
                  </a:txBody>
                  <a:tcPr/>
                </a:tc>
                <a:extLst>
                  <a:ext uri="{0D108BD9-81ED-4DB2-BD59-A6C34878D82A}">
                    <a16:rowId xmlns:a16="http://schemas.microsoft.com/office/drawing/2014/main" val="135677372"/>
                  </a:ext>
                </a:extLst>
              </a:tr>
              <a:tr h="524640">
                <a:tc>
                  <a:txBody>
                    <a:bodyPr/>
                    <a:lstStyle/>
                    <a:p>
                      <a:pPr marL="0" algn="l" defTabSz="914400" rtl="0" eaLnBrk="1" latinLnBrk="0" hangingPunct="1"/>
                      <a:r>
                        <a:rPr lang="en-US" sz="950" kern="1200">
                          <a:solidFill>
                            <a:schemeClr val="dk1"/>
                          </a:solidFill>
                          <a:latin typeface="+mn-lt"/>
                          <a:ea typeface="+mn-ea"/>
                          <a:cs typeface="+mn-cs"/>
                        </a:rPr>
                        <a:t>Processing of CSS Switch Requests Received in ‘Time Period 5</a:t>
                      </a:r>
                      <a:endParaRPr lang="en-GB" sz="950" kern="1200">
                        <a:solidFill>
                          <a:schemeClr val="dk1"/>
                        </a:solidFill>
                        <a:latin typeface="+mn-lt"/>
                        <a:ea typeface="+mn-ea"/>
                        <a:cs typeface="+mn-cs"/>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50" b="0" i="0" u="none" strike="noStrike" kern="1200" cap="none" spc="0" normalizeH="0" baseline="0" noProof="0">
                          <a:ln>
                            <a:noFill/>
                          </a:ln>
                          <a:solidFill>
                            <a:prstClr val="black"/>
                          </a:solidFill>
                          <a:effectLst/>
                          <a:uLnTx/>
                          <a:uFillTx/>
                          <a:latin typeface="+mn-lt"/>
                          <a:ea typeface="+mn-ea"/>
                          <a:cs typeface="+mn-cs"/>
                        </a:rPr>
                        <a:t>XRN 5535</a:t>
                      </a:r>
                    </a:p>
                  </a:txBody>
                  <a:tcPr>
                    <a:solidFill>
                      <a:schemeClr val="accent1">
                        <a:lumMod val="20000"/>
                        <a:lumOff val="80000"/>
                      </a:schemeClr>
                    </a:solidFill>
                  </a:tcPr>
                </a:tc>
                <a:tc>
                  <a:txBody>
                    <a:bodyPr/>
                    <a:lstStyle/>
                    <a:p>
                      <a:r>
                        <a:rPr lang="en-GB" sz="950" b="0" kern="1200">
                          <a:solidFill>
                            <a:schemeClr val="dk1"/>
                          </a:solidFill>
                          <a:latin typeface="+mn-lt"/>
                          <a:ea typeface="+mn-ea"/>
                          <a:cs typeface="+mn-cs"/>
                        </a:rPr>
                        <a:t>Xoserve</a:t>
                      </a:r>
                    </a:p>
                  </a:txBody>
                  <a:tcPr>
                    <a:solidFill>
                      <a:schemeClr val="accent1">
                        <a:lumMod val="20000"/>
                        <a:lumOff val="80000"/>
                      </a:schemeClr>
                    </a:solidFill>
                  </a:tcPr>
                </a:tc>
                <a:tc>
                  <a:txBody>
                    <a:bodyPr/>
                    <a:lstStyle/>
                    <a:p>
                      <a:r>
                        <a:rPr lang="en-GB" sz="950" b="0" kern="1200">
                          <a:solidFill>
                            <a:schemeClr val="tx1"/>
                          </a:solidFill>
                          <a:latin typeface="+mn-lt"/>
                          <a:ea typeface="+mn-ea"/>
                          <a:cs typeface="+mn-cs"/>
                        </a:rPr>
                        <a:t>GRDS</a:t>
                      </a:r>
                    </a:p>
                  </a:txBody>
                  <a:tcPr>
                    <a:solidFill>
                      <a:schemeClr val="accent1">
                        <a:lumMod val="20000"/>
                        <a:lumOff val="80000"/>
                      </a:schemeClr>
                    </a:solidFill>
                  </a:tcPr>
                </a:tc>
                <a:tc>
                  <a:txBody>
                    <a:bodyPr/>
                    <a:lstStyle/>
                    <a:p>
                      <a:r>
                        <a:rPr lang="en-GB" sz="950" kern="1200">
                          <a:solidFill>
                            <a:schemeClr val="dk1"/>
                          </a:solidFill>
                          <a:latin typeface="+mn-lt"/>
                          <a:ea typeface="+mn-ea"/>
                          <a:cs typeface="+mn-cs"/>
                        </a:rPr>
                        <a:t>Under Development</a:t>
                      </a:r>
                    </a:p>
                  </a:txBody>
                  <a:tcPr>
                    <a:solidFill>
                      <a:schemeClr val="accent1">
                        <a:lumMod val="20000"/>
                        <a:lumOff val="80000"/>
                      </a:schemeClr>
                    </a:solidFill>
                  </a:tcPr>
                </a:tc>
                <a:tc>
                  <a:txBody>
                    <a:bodyPr/>
                    <a:lstStyle/>
                    <a:p>
                      <a:r>
                        <a:rPr lang="en-GB" sz="950" kern="1200">
                          <a:solidFill>
                            <a:schemeClr val="tx1"/>
                          </a:solidFill>
                          <a:latin typeface="+mn-lt"/>
                          <a:ea typeface="+mn-ea"/>
                          <a:cs typeface="+mn-cs"/>
                        </a:rPr>
                        <a:t>Progression of BER / Design Change Pack</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50" b="0" i="0" u="none" strike="noStrike" kern="1200" cap="none" spc="0" normalizeH="0" baseline="0">
                          <a:ln>
                            <a:noFill/>
                          </a:ln>
                          <a:solidFill>
                            <a:prstClr val="black"/>
                          </a:solidFill>
                          <a:effectLst/>
                          <a:uLnTx/>
                          <a:uFillTx/>
                          <a:latin typeface="+mn-lt"/>
                          <a:ea typeface="+mn-ea"/>
                          <a:cs typeface="+mn-cs"/>
                        </a:rPr>
                        <a:t>TBC</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50" b="0" i="0" u="none" strike="noStrike" kern="1200" cap="none" spc="0" normalizeH="0" baseline="0">
                          <a:ln>
                            <a:noFill/>
                          </a:ln>
                          <a:solidFill>
                            <a:schemeClr val="tx1"/>
                          </a:solidFill>
                          <a:effectLst/>
                          <a:uLnTx/>
                          <a:uFillTx/>
                          <a:latin typeface="+mn-lt"/>
                          <a:ea typeface="+mn-ea"/>
                          <a:cs typeface="+mn-cs"/>
                        </a:rPr>
                        <a:t>High</a:t>
                      </a:r>
                    </a:p>
                  </a:txBody>
                  <a:tcPr>
                    <a:solidFill>
                      <a:schemeClr val="accent1">
                        <a:lumMod val="20000"/>
                        <a:lumOff val="80000"/>
                      </a:schemeClr>
                    </a:solidFill>
                  </a:tcPr>
                </a:tc>
                <a:extLst>
                  <a:ext uri="{0D108BD9-81ED-4DB2-BD59-A6C34878D82A}">
                    <a16:rowId xmlns:a16="http://schemas.microsoft.com/office/drawing/2014/main" val="4164702590"/>
                  </a:ext>
                </a:extLst>
              </a:tr>
              <a:tr h="524640">
                <a:tc>
                  <a:txBody>
                    <a:bodyPr/>
                    <a:lstStyle/>
                    <a:p>
                      <a:pPr marL="0" algn="l" defTabSz="914400" rtl="0" eaLnBrk="1" latinLnBrk="0" hangingPunct="1"/>
                      <a:r>
                        <a:rPr lang="en-US" sz="950" kern="1200">
                          <a:solidFill>
                            <a:schemeClr val="dk1"/>
                          </a:solidFill>
                          <a:latin typeface="+mn-lt"/>
                          <a:ea typeface="+mn-ea"/>
                          <a:cs typeface="+mn-cs"/>
                        </a:rPr>
                        <a:t>Resolution of Address Interactions between DCC and CDSP</a:t>
                      </a:r>
                      <a:endParaRPr lang="en-GB" sz="950" kern="1200">
                        <a:solidFill>
                          <a:schemeClr val="dk1"/>
                        </a:solidFill>
                        <a:latin typeface="+mn-lt"/>
                        <a:ea typeface="+mn-ea"/>
                        <a:cs typeface="+mn-cs"/>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50" b="0" i="0" u="none" strike="noStrike" kern="1200" cap="none" spc="0" normalizeH="0" baseline="0" noProof="0">
                          <a:ln>
                            <a:noFill/>
                          </a:ln>
                          <a:solidFill>
                            <a:prstClr val="black"/>
                          </a:solidFill>
                          <a:effectLst/>
                          <a:uLnTx/>
                          <a:uFillTx/>
                          <a:latin typeface="+mn-lt"/>
                          <a:ea typeface="+mn-ea"/>
                          <a:cs typeface="+mn-cs"/>
                        </a:rPr>
                        <a:t>XRN 5546</a:t>
                      </a:r>
                    </a:p>
                  </a:txBody>
                  <a:tcPr>
                    <a:solidFill>
                      <a:schemeClr val="accent1">
                        <a:lumMod val="20000"/>
                        <a:lumOff val="80000"/>
                      </a:schemeClr>
                    </a:solidFill>
                  </a:tcPr>
                </a:tc>
                <a:tc>
                  <a:txBody>
                    <a:bodyPr/>
                    <a:lstStyle/>
                    <a:p>
                      <a:r>
                        <a:rPr lang="en-US" sz="950" b="0" kern="1200">
                          <a:solidFill>
                            <a:schemeClr val="dk1"/>
                          </a:solidFill>
                          <a:latin typeface="+mn-lt"/>
                          <a:ea typeface="+mn-ea"/>
                          <a:cs typeface="+mn-cs"/>
                        </a:rPr>
                        <a:t>Xoserve</a:t>
                      </a:r>
                    </a:p>
                  </a:txBody>
                  <a:tcPr>
                    <a:solidFill>
                      <a:schemeClr val="accent1">
                        <a:lumMod val="20000"/>
                        <a:lumOff val="80000"/>
                      </a:schemeClr>
                    </a:solidFill>
                  </a:tcPr>
                </a:tc>
                <a:tc>
                  <a:txBody>
                    <a:bodyPr/>
                    <a:lstStyle/>
                    <a:p>
                      <a:r>
                        <a:rPr lang="en-GB" sz="950" b="0" kern="1200">
                          <a:solidFill>
                            <a:schemeClr val="tx1"/>
                          </a:solidFill>
                          <a:latin typeface="+mn-lt"/>
                          <a:ea typeface="+mn-ea"/>
                          <a:cs typeface="+mn-cs"/>
                        </a:rPr>
                        <a:t>GRDS</a:t>
                      </a:r>
                    </a:p>
                  </a:txBody>
                  <a:tcPr>
                    <a:solidFill>
                      <a:schemeClr val="accent1">
                        <a:lumMod val="20000"/>
                        <a:lumOff val="80000"/>
                      </a:schemeClr>
                    </a:solidFill>
                  </a:tcPr>
                </a:tc>
                <a:tc>
                  <a:txBody>
                    <a:bodyPr/>
                    <a:lstStyle/>
                    <a:p>
                      <a:r>
                        <a:rPr lang="en-GB" sz="950" kern="1200">
                          <a:solidFill>
                            <a:schemeClr val="dk1"/>
                          </a:solidFill>
                          <a:latin typeface="+mn-lt"/>
                          <a:ea typeface="+mn-ea"/>
                          <a:cs typeface="+mn-cs"/>
                        </a:rPr>
                        <a:t>Under development</a:t>
                      </a:r>
                    </a:p>
                  </a:txBody>
                  <a:tcPr>
                    <a:solidFill>
                      <a:schemeClr val="accent1">
                        <a:lumMod val="20000"/>
                        <a:lumOff val="80000"/>
                      </a:schemeClr>
                    </a:solidFill>
                  </a:tcPr>
                </a:tc>
                <a:tc>
                  <a:txBody>
                    <a:bodyPr/>
                    <a:lstStyle/>
                    <a:p>
                      <a:r>
                        <a:rPr lang="en-GB" sz="950" kern="1200">
                          <a:solidFill>
                            <a:schemeClr val="dk1"/>
                          </a:solidFill>
                          <a:latin typeface="+mn-lt"/>
                          <a:ea typeface="+mn-ea"/>
                          <a:cs typeface="+mn-cs"/>
                        </a:rPr>
                        <a:t>Regular conversations with DCC as work is ongoing </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50" b="0" i="0" u="none" strike="noStrike" kern="1200" cap="none" spc="0" normalizeH="0" baseline="0">
                          <a:ln>
                            <a:noFill/>
                          </a:ln>
                          <a:solidFill>
                            <a:prstClr val="black"/>
                          </a:solidFill>
                          <a:effectLst/>
                          <a:uLnTx/>
                          <a:uFillTx/>
                          <a:latin typeface="+mn-lt"/>
                          <a:ea typeface="+mn-ea"/>
                          <a:cs typeface="+mn-cs"/>
                        </a:rPr>
                        <a:t>TBC</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50" b="0" i="0" u="none" strike="noStrike" kern="1200" cap="none" spc="0" normalizeH="0" baseline="0">
                          <a:ln>
                            <a:noFill/>
                          </a:ln>
                          <a:solidFill>
                            <a:schemeClr val="tx1"/>
                          </a:solidFill>
                          <a:effectLst/>
                          <a:uLnTx/>
                          <a:uFillTx/>
                          <a:latin typeface="+mn-lt"/>
                          <a:ea typeface="+mn-ea"/>
                          <a:cs typeface="+mn-cs"/>
                        </a:rPr>
                        <a:t>Medium</a:t>
                      </a:r>
                    </a:p>
                  </a:txBody>
                  <a:tcPr>
                    <a:solidFill>
                      <a:schemeClr val="accent1">
                        <a:lumMod val="20000"/>
                        <a:lumOff val="80000"/>
                      </a:schemeClr>
                    </a:solidFill>
                  </a:tcPr>
                </a:tc>
                <a:extLst>
                  <a:ext uri="{0D108BD9-81ED-4DB2-BD59-A6C34878D82A}">
                    <a16:rowId xmlns:a16="http://schemas.microsoft.com/office/drawing/2014/main" val="3792875445"/>
                  </a:ext>
                </a:extLst>
              </a:tr>
            </a:tbl>
          </a:graphicData>
        </a:graphic>
      </p:graphicFrame>
      <p:grpSp>
        <p:nvGrpSpPr>
          <p:cNvPr id="22" name="Group 21">
            <a:extLst>
              <a:ext uri="{FF2B5EF4-FFF2-40B4-BE49-F238E27FC236}">
                <a16:creationId xmlns:a16="http://schemas.microsoft.com/office/drawing/2014/main" id="{169DB1F2-B906-40E7-9539-649BD69F6A78}"/>
              </a:ext>
            </a:extLst>
          </p:cNvPr>
          <p:cNvGrpSpPr/>
          <p:nvPr/>
        </p:nvGrpSpPr>
        <p:grpSpPr>
          <a:xfrm>
            <a:off x="188250" y="4331597"/>
            <a:ext cx="3401154" cy="475676"/>
            <a:chOff x="188250" y="4480964"/>
            <a:chExt cx="3401154" cy="475676"/>
          </a:xfrm>
        </p:grpSpPr>
        <p:grpSp>
          <p:nvGrpSpPr>
            <p:cNvPr id="25" name="Group 24">
              <a:extLst>
                <a:ext uri="{FF2B5EF4-FFF2-40B4-BE49-F238E27FC236}">
                  <a16:creationId xmlns:a16="http://schemas.microsoft.com/office/drawing/2014/main" id="{7AC3656E-A53A-4DBE-B205-C5F47EE504F4}"/>
                </a:ext>
              </a:extLst>
            </p:cNvPr>
            <p:cNvGrpSpPr/>
            <p:nvPr/>
          </p:nvGrpSpPr>
          <p:grpSpPr>
            <a:xfrm>
              <a:off x="188250" y="4480964"/>
              <a:ext cx="2347510" cy="475676"/>
              <a:chOff x="66502" y="4450261"/>
              <a:chExt cx="2347510" cy="475676"/>
            </a:xfrm>
          </p:grpSpPr>
          <p:grpSp>
            <p:nvGrpSpPr>
              <p:cNvPr id="28" name="Group 27">
                <a:extLst>
                  <a:ext uri="{FF2B5EF4-FFF2-40B4-BE49-F238E27FC236}">
                    <a16:creationId xmlns:a16="http://schemas.microsoft.com/office/drawing/2014/main" id="{BE0DAC09-7B24-4341-B432-B71DDCA51C65}"/>
                  </a:ext>
                </a:extLst>
              </p:cNvPr>
              <p:cNvGrpSpPr/>
              <p:nvPr/>
            </p:nvGrpSpPr>
            <p:grpSpPr>
              <a:xfrm>
                <a:off x="66502" y="4450261"/>
                <a:ext cx="1577167" cy="475676"/>
                <a:chOff x="0" y="4426024"/>
                <a:chExt cx="1577167" cy="475676"/>
              </a:xfrm>
            </p:grpSpPr>
            <p:grpSp>
              <p:nvGrpSpPr>
                <p:cNvPr id="31" name="Group 30">
                  <a:extLst>
                    <a:ext uri="{FF2B5EF4-FFF2-40B4-BE49-F238E27FC236}">
                      <a16:creationId xmlns:a16="http://schemas.microsoft.com/office/drawing/2014/main" id="{92833DCA-E9BA-4614-A711-4C5EC52ADE0B}"/>
                    </a:ext>
                  </a:extLst>
                </p:cNvPr>
                <p:cNvGrpSpPr/>
                <p:nvPr/>
              </p:nvGrpSpPr>
              <p:grpSpPr>
                <a:xfrm>
                  <a:off x="0" y="4650688"/>
                  <a:ext cx="1577167" cy="251012"/>
                  <a:chOff x="233082" y="4628585"/>
                  <a:chExt cx="1577167" cy="251012"/>
                </a:xfrm>
              </p:grpSpPr>
              <p:sp>
                <p:nvSpPr>
                  <p:cNvPr id="33" name="Rectangle 32">
                    <a:extLst>
                      <a:ext uri="{FF2B5EF4-FFF2-40B4-BE49-F238E27FC236}">
                        <a16:creationId xmlns:a16="http://schemas.microsoft.com/office/drawing/2014/main" id="{2E5E59F7-F5C0-4542-AEA4-1CA538CC0823}"/>
                      </a:ext>
                    </a:extLst>
                  </p:cNvPr>
                  <p:cNvSpPr/>
                  <p:nvPr/>
                </p:nvSpPr>
                <p:spPr>
                  <a:xfrm>
                    <a:off x="233082" y="4628585"/>
                    <a:ext cx="250701" cy="251012"/>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C7872618-A61C-4188-A6AE-495DDD75DED8}"/>
                      </a:ext>
                    </a:extLst>
                  </p:cNvPr>
                  <p:cNvSpPr txBox="1"/>
                  <p:nvPr/>
                </p:nvSpPr>
                <p:spPr>
                  <a:xfrm>
                    <a:off x="483783" y="4646369"/>
                    <a:ext cx="1326466" cy="215444"/>
                  </a:xfrm>
                  <a:prstGeom prst="rect">
                    <a:avLst/>
                  </a:prstGeom>
                  <a:noFill/>
                </p:spPr>
                <p:txBody>
                  <a:bodyPr wrap="square" rtlCol="0">
                    <a:spAutoFit/>
                  </a:bodyPr>
                  <a:lstStyle/>
                  <a:p>
                    <a:r>
                      <a:rPr lang="en-GB" sz="800"/>
                      <a:t>Currently working on</a:t>
                    </a:r>
                  </a:p>
                </p:txBody>
              </p:sp>
            </p:grpSp>
            <p:sp>
              <p:nvSpPr>
                <p:cNvPr id="32" name="TextBox 31">
                  <a:extLst>
                    <a:ext uri="{FF2B5EF4-FFF2-40B4-BE49-F238E27FC236}">
                      <a16:creationId xmlns:a16="http://schemas.microsoft.com/office/drawing/2014/main" id="{7A7CF289-0E78-44FC-A71B-D69591072859}"/>
                    </a:ext>
                  </a:extLst>
                </p:cNvPr>
                <p:cNvSpPr txBox="1"/>
                <p:nvPr/>
              </p:nvSpPr>
              <p:spPr>
                <a:xfrm>
                  <a:off x="0" y="4426024"/>
                  <a:ext cx="806823" cy="230832"/>
                </a:xfrm>
                <a:prstGeom prst="rect">
                  <a:avLst/>
                </a:prstGeom>
                <a:noFill/>
              </p:spPr>
              <p:txBody>
                <a:bodyPr wrap="square" rtlCol="0">
                  <a:spAutoFit/>
                </a:bodyPr>
                <a:lstStyle/>
                <a:p>
                  <a:r>
                    <a:rPr lang="en-GB" sz="900" b="1"/>
                    <a:t>Key:</a:t>
                  </a:r>
                </a:p>
              </p:txBody>
            </p:sp>
          </p:grpSp>
          <p:sp>
            <p:nvSpPr>
              <p:cNvPr id="29" name="Rectangle 28">
                <a:extLst>
                  <a:ext uri="{FF2B5EF4-FFF2-40B4-BE49-F238E27FC236}">
                    <a16:creationId xmlns:a16="http://schemas.microsoft.com/office/drawing/2014/main" id="{1C25515B-E849-457E-AA5A-BFED9981E11E}"/>
                  </a:ext>
                </a:extLst>
              </p:cNvPr>
              <p:cNvSpPr/>
              <p:nvPr/>
            </p:nvSpPr>
            <p:spPr>
              <a:xfrm>
                <a:off x="1518318" y="4674925"/>
                <a:ext cx="250701" cy="251012"/>
              </a:xfrm>
              <a:prstGeom prst="rect">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0A895E6F-6D7F-4C57-99A4-32AC35649579}"/>
                  </a:ext>
                </a:extLst>
              </p:cNvPr>
              <p:cNvSpPr txBox="1"/>
              <p:nvPr/>
            </p:nvSpPr>
            <p:spPr>
              <a:xfrm>
                <a:off x="1769019" y="4690440"/>
                <a:ext cx="644993" cy="217713"/>
              </a:xfrm>
              <a:prstGeom prst="rect">
                <a:avLst/>
              </a:prstGeom>
              <a:noFill/>
            </p:spPr>
            <p:txBody>
              <a:bodyPr wrap="square" rtlCol="0">
                <a:spAutoFit/>
              </a:bodyPr>
              <a:lstStyle/>
              <a:p>
                <a:r>
                  <a:rPr lang="en-GB" sz="800"/>
                  <a:t>Upcoming</a:t>
                </a:r>
              </a:p>
            </p:txBody>
          </p:sp>
        </p:grpSp>
        <p:sp>
          <p:nvSpPr>
            <p:cNvPr id="26" name="Rectangle 25">
              <a:extLst>
                <a:ext uri="{FF2B5EF4-FFF2-40B4-BE49-F238E27FC236}">
                  <a16:creationId xmlns:a16="http://schemas.microsoft.com/office/drawing/2014/main" id="{400F69E2-2D79-432C-8EE3-6C2A27D00071}"/>
                </a:ext>
              </a:extLst>
            </p:cNvPr>
            <p:cNvSpPr/>
            <p:nvPr/>
          </p:nvSpPr>
          <p:spPr>
            <a:xfrm>
              <a:off x="2614735" y="4705628"/>
              <a:ext cx="250701" cy="251012"/>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D993DC1D-1BB4-4CF6-A7E6-1B6AE8674BAE}"/>
                </a:ext>
              </a:extLst>
            </p:cNvPr>
            <p:cNvSpPr txBox="1"/>
            <p:nvPr/>
          </p:nvSpPr>
          <p:spPr>
            <a:xfrm>
              <a:off x="2914787" y="4723412"/>
              <a:ext cx="674617" cy="215444"/>
            </a:xfrm>
            <a:prstGeom prst="rect">
              <a:avLst/>
            </a:prstGeom>
            <a:noFill/>
          </p:spPr>
          <p:txBody>
            <a:bodyPr wrap="square" rtlCol="0">
              <a:spAutoFit/>
            </a:bodyPr>
            <a:lstStyle/>
            <a:p>
              <a:r>
                <a:rPr lang="en-GB" sz="800"/>
                <a:t>Monitoring</a:t>
              </a:r>
            </a:p>
          </p:txBody>
        </p:sp>
      </p:grpSp>
    </p:spTree>
    <p:extLst>
      <p:ext uri="{BB962C8B-B14F-4D97-AF65-F5344CB8AC3E}">
        <p14:creationId xmlns:p14="http://schemas.microsoft.com/office/powerpoint/2010/main" val="3712717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latin typeface="Arial"/>
                <a:cs typeface="Arial"/>
              </a:rPr>
              <a:t>Section 2: DSC Change Budget &amp; Horizon Planning</a:t>
            </a:r>
            <a:endParaRPr lang="en-GB" sz="3600" dirty="0">
              <a:latin typeface="Arial"/>
              <a:cs typeface="Arial"/>
            </a:endParaRPr>
          </a:p>
        </p:txBody>
      </p:sp>
    </p:spTree>
    <p:extLst>
      <p:ext uri="{BB962C8B-B14F-4D97-AF65-F5344CB8AC3E}">
        <p14:creationId xmlns:p14="http://schemas.microsoft.com/office/powerpoint/2010/main" val="3614299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78C3F-E0FA-4B29-9B87-B69AD5F7FFB6}"/>
              </a:ext>
            </a:extLst>
          </p:cNvPr>
          <p:cNvSpPr>
            <a:spLocks noGrp="1"/>
          </p:cNvSpPr>
          <p:nvPr>
            <p:ph type="title"/>
          </p:nvPr>
        </p:nvSpPr>
        <p:spPr>
          <a:xfrm>
            <a:off x="978011" y="0"/>
            <a:ext cx="7187978" cy="616355"/>
          </a:xfrm>
        </p:spPr>
        <p:txBody>
          <a:bodyPr>
            <a:normAutofit/>
          </a:bodyPr>
          <a:lstStyle/>
          <a:p>
            <a:r>
              <a:rPr lang="en-GB" sz="2000"/>
              <a:t>REC Change Pipeline – Under Prioritisation Review</a:t>
            </a:r>
          </a:p>
        </p:txBody>
      </p:sp>
      <p:graphicFrame>
        <p:nvGraphicFramePr>
          <p:cNvPr id="3" name="Table 3">
            <a:extLst>
              <a:ext uri="{FF2B5EF4-FFF2-40B4-BE49-F238E27FC236}">
                <a16:creationId xmlns:a16="http://schemas.microsoft.com/office/drawing/2014/main" id="{4A0885CD-C12F-4105-9D5D-9DA779802850}"/>
              </a:ext>
            </a:extLst>
          </p:cNvPr>
          <p:cNvGraphicFramePr>
            <a:graphicFrameLocks noGrp="1"/>
          </p:cNvGraphicFramePr>
          <p:nvPr/>
        </p:nvGraphicFramePr>
        <p:xfrm>
          <a:off x="230522" y="468707"/>
          <a:ext cx="8652222" cy="4335780"/>
        </p:xfrm>
        <a:graphic>
          <a:graphicData uri="http://schemas.openxmlformats.org/drawingml/2006/table">
            <a:tbl>
              <a:tblPr firstRow="1" bandRow="1">
                <a:tableStyleId>{5C22544A-7EE6-4342-B048-85BDC9FD1C3A}</a:tableStyleId>
              </a:tblPr>
              <a:tblGrid>
                <a:gridCol w="704573">
                  <a:extLst>
                    <a:ext uri="{9D8B030D-6E8A-4147-A177-3AD203B41FA5}">
                      <a16:colId xmlns:a16="http://schemas.microsoft.com/office/drawing/2014/main" val="2718274602"/>
                    </a:ext>
                  </a:extLst>
                </a:gridCol>
                <a:gridCol w="5935256">
                  <a:extLst>
                    <a:ext uri="{9D8B030D-6E8A-4147-A177-3AD203B41FA5}">
                      <a16:colId xmlns:a16="http://schemas.microsoft.com/office/drawing/2014/main" val="2896332416"/>
                    </a:ext>
                  </a:extLst>
                </a:gridCol>
                <a:gridCol w="2012393">
                  <a:extLst>
                    <a:ext uri="{9D8B030D-6E8A-4147-A177-3AD203B41FA5}">
                      <a16:colId xmlns:a16="http://schemas.microsoft.com/office/drawing/2014/main" val="2937892801"/>
                    </a:ext>
                  </a:extLst>
                </a:gridCol>
              </a:tblGrid>
              <a:tr h="215172">
                <a:tc>
                  <a:txBody>
                    <a:bodyPr/>
                    <a:lstStyle/>
                    <a:p>
                      <a:pPr algn="ctr"/>
                      <a:r>
                        <a:rPr lang="en-GB" sz="850">
                          <a:latin typeface="+mn-lt"/>
                        </a:rPr>
                        <a:t>Title </a:t>
                      </a:r>
                    </a:p>
                  </a:txBody>
                  <a:tcPr/>
                </a:tc>
                <a:tc>
                  <a:txBody>
                    <a:bodyPr/>
                    <a:lstStyle/>
                    <a:p>
                      <a:pPr algn="ctr"/>
                      <a:r>
                        <a:rPr lang="en-GB" sz="850">
                          <a:latin typeface="+mn-lt"/>
                        </a:rPr>
                        <a:t>Description</a:t>
                      </a:r>
                    </a:p>
                  </a:txBody>
                  <a:tcPr/>
                </a:tc>
                <a:tc>
                  <a:txBody>
                    <a:bodyPr/>
                    <a:lstStyle/>
                    <a:p>
                      <a:pPr algn="ctr"/>
                      <a:r>
                        <a:rPr lang="en-GB" sz="850">
                          <a:latin typeface="+mn-lt"/>
                        </a:rPr>
                        <a:t>Status</a:t>
                      </a:r>
                    </a:p>
                  </a:txBody>
                  <a:tcPr/>
                </a:tc>
                <a:extLst>
                  <a:ext uri="{0D108BD9-81ED-4DB2-BD59-A6C34878D82A}">
                    <a16:rowId xmlns:a16="http://schemas.microsoft.com/office/drawing/2014/main" val="118947466"/>
                  </a:ext>
                </a:extLst>
              </a:tr>
              <a:tr h="215223">
                <a:tc>
                  <a:txBody>
                    <a:bodyPr/>
                    <a:lstStyle/>
                    <a:p>
                      <a:r>
                        <a:rPr lang="en-GB" sz="900" kern="1200">
                          <a:solidFill>
                            <a:schemeClr val="dk1"/>
                          </a:solidFill>
                          <a:latin typeface="+mn-lt"/>
                          <a:ea typeface="+mn-ea"/>
                          <a:cs typeface="+mn-cs"/>
                          <a:hlinkClick r:id="rId3"/>
                        </a:rPr>
                        <a:t>R0049</a:t>
                      </a:r>
                      <a:endParaRPr lang="en-GB" sz="900" kern="1200">
                        <a:solidFill>
                          <a:schemeClr val="dk1"/>
                        </a:solidFill>
                        <a:latin typeface="+mn-lt"/>
                        <a:ea typeface="+mn-ea"/>
                        <a:cs typeface="+mn-cs"/>
                      </a:endParaRPr>
                    </a:p>
                  </a:txBody>
                  <a:tcPr/>
                </a:tc>
                <a:tc>
                  <a:txBody>
                    <a:bodyPr/>
                    <a:lstStyle/>
                    <a:p>
                      <a:r>
                        <a:rPr lang="en-GB" sz="900" b="0" i="0">
                          <a:solidFill>
                            <a:srgbClr val="272833"/>
                          </a:solidFill>
                          <a:effectLst/>
                          <a:latin typeface="+mn-lt"/>
                        </a:rPr>
                        <a:t>Intellectual Property Rights and Services Data Main Body changes</a:t>
                      </a:r>
                      <a:endParaRPr lang="en-GB" sz="9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2813766753"/>
                  </a:ext>
                </a:extLst>
              </a:tr>
              <a:tr h="199622">
                <a:tc>
                  <a:txBody>
                    <a:bodyPr/>
                    <a:lstStyle/>
                    <a:p>
                      <a:r>
                        <a:rPr lang="en-GB" sz="900" kern="1200">
                          <a:solidFill>
                            <a:schemeClr val="dk1"/>
                          </a:solidFill>
                          <a:latin typeface="+mn-lt"/>
                          <a:ea typeface="+mn-ea"/>
                          <a:cs typeface="+mn-cs"/>
                          <a:hlinkClick r:id="rId4"/>
                        </a:rPr>
                        <a:t>R0051</a:t>
                      </a:r>
                      <a:endParaRPr lang="en-GB" sz="900" kern="1200">
                        <a:solidFill>
                          <a:schemeClr val="dk1"/>
                        </a:solidFill>
                        <a:latin typeface="+mn-lt"/>
                        <a:ea typeface="+mn-ea"/>
                        <a:cs typeface="+mn-cs"/>
                      </a:endParaRPr>
                    </a:p>
                  </a:txBody>
                  <a:tcPr/>
                </a:tc>
                <a:tc>
                  <a:txBody>
                    <a:bodyPr/>
                    <a:lstStyle/>
                    <a:p>
                      <a:r>
                        <a:rPr lang="en-GB" sz="900" b="0" i="0">
                          <a:solidFill>
                            <a:srgbClr val="272833"/>
                          </a:solidFill>
                          <a:effectLst/>
                          <a:latin typeface="+mn-lt"/>
                        </a:rPr>
                        <a:t>Switch Request Objections (Change of Occupier)</a:t>
                      </a:r>
                      <a:endParaRPr lang="en-GB" sz="9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2718757512"/>
                  </a:ext>
                </a:extLst>
              </a:tr>
              <a:tr h="209794">
                <a:tc>
                  <a:txBody>
                    <a:bodyPr/>
                    <a:lstStyle/>
                    <a:p>
                      <a:r>
                        <a:rPr lang="en-GB" sz="900" kern="1200">
                          <a:solidFill>
                            <a:schemeClr val="dk1"/>
                          </a:solidFill>
                          <a:latin typeface="+mn-lt"/>
                          <a:ea typeface="+mn-ea"/>
                          <a:cs typeface="+mn-cs"/>
                          <a:hlinkClick r:id="rId5"/>
                        </a:rPr>
                        <a:t>R0056</a:t>
                      </a:r>
                      <a:endParaRPr lang="en-GB" sz="90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latin typeface="+mn-lt"/>
                        </a:rPr>
                        <a:t>EES/GES additional service request for Housing Ass</a:t>
                      </a:r>
                      <a:r>
                        <a:rPr lang="en-GB" sz="900">
                          <a:solidFill>
                            <a:schemeClr val="tx1"/>
                          </a:solidFill>
                          <a:latin typeface="+mn-lt"/>
                        </a:rPr>
                        <a:t>ociations</a:t>
                      </a:r>
                      <a:r>
                        <a:rPr lang="en-GB" sz="900">
                          <a:latin typeface="+mn-lt"/>
                        </a:rPr>
                        <a:t> to be added to the Matrix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399371416"/>
                  </a:ext>
                </a:extLst>
              </a:tr>
              <a:tr h="223926">
                <a:tc>
                  <a:txBody>
                    <a:bodyPr/>
                    <a:lstStyle/>
                    <a:p>
                      <a:r>
                        <a:rPr lang="en-GB" sz="900">
                          <a:latin typeface="+mn-lt"/>
                          <a:hlinkClick r:id="rId6"/>
                        </a:rPr>
                        <a:t>R0059</a:t>
                      </a:r>
                      <a:endParaRPr lang="en-GB" sz="900">
                        <a:latin typeface="+mn-lt"/>
                      </a:endParaRPr>
                    </a:p>
                  </a:txBody>
                  <a:tcPr/>
                </a:tc>
                <a:tc>
                  <a:txBody>
                    <a:bodyPr/>
                    <a:lstStyle/>
                    <a:p>
                      <a:r>
                        <a:rPr lang="en-GB" sz="900" b="0" i="0">
                          <a:solidFill>
                            <a:srgbClr val="272833"/>
                          </a:solidFill>
                          <a:effectLst/>
                          <a:latin typeface="+mn-lt"/>
                        </a:rPr>
                        <a:t>Maintenance of Qualification Schedule Change</a:t>
                      </a:r>
                      <a:endParaRPr lang="en-GB" sz="9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1922997412"/>
                  </a:ext>
                </a:extLst>
              </a:tr>
              <a:tr h="224444">
                <a:tc>
                  <a:txBody>
                    <a:bodyPr/>
                    <a:lstStyle/>
                    <a:p>
                      <a:r>
                        <a:rPr lang="en-GB" sz="900">
                          <a:latin typeface="+mn-lt"/>
                          <a:hlinkClick r:id="rId7"/>
                        </a:rPr>
                        <a:t>R0068</a:t>
                      </a:r>
                      <a:endParaRPr lang="en-GB" sz="900">
                        <a:latin typeface="+mn-lt"/>
                      </a:endParaRPr>
                    </a:p>
                  </a:txBody>
                  <a:tcPr/>
                </a:tc>
                <a:tc>
                  <a:txBody>
                    <a:bodyPr/>
                    <a:lstStyle/>
                    <a:p>
                      <a:r>
                        <a:rPr lang="en-GB" sz="900" b="0" i="0">
                          <a:solidFill>
                            <a:srgbClr val="272833"/>
                          </a:solidFill>
                          <a:effectLst/>
                          <a:latin typeface="+mn-lt"/>
                        </a:rPr>
                        <a:t>REC Data Protection Changes</a:t>
                      </a:r>
                      <a:endParaRPr lang="en-GB" sz="9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549377029"/>
                  </a:ext>
                </a:extLst>
              </a:tr>
              <a:tr h="224444">
                <a:tc>
                  <a:txBody>
                    <a:bodyPr/>
                    <a:lstStyle/>
                    <a:p>
                      <a:r>
                        <a:rPr lang="en-GB" sz="900">
                          <a:latin typeface="+mn-lt"/>
                          <a:hlinkClick r:id="rId8" tooltip="R0069"/>
                        </a:rPr>
                        <a:t>R0069</a:t>
                      </a:r>
                      <a:endParaRPr lang="en-GB" sz="900">
                        <a:latin typeface="+mn-lt"/>
                      </a:endParaRPr>
                    </a:p>
                  </a:txBody>
                  <a:tcPr/>
                </a:tc>
                <a:tc>
                  <a:txBody>
                    <a:bodyPr/>
                    <a:lstStyle/>
                    <a:p>
                      <a:r>
                        <a:rPr lang="en-GB" sz="900" b="0" i="0" kern="1200">
                          <a:solidFill>
                            <a:schemeClr val="dk1"/>
                          </a:solidFill>
                          <a:effectLst/>
                          <a:latin typeface="+mn-lt"/>
                          <a:ea typeface="+mn-ea"/>
                          <a:cs typeface="+mn-cs"/>
                        </a:rPr>
                        <a:t>Amendments to Sample Access Agreement</a:t>
                      </a:r>
                      <a:endParaRPr lang="en-GB" sz="9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3673555656"/>
                  </a:ext>
                </a:extLst>
              </a:tr>
              <a:tr h="215048">
                <a:tc>
                  <a:txBody>
                    <a:bodyPr/>
                    <a:lstStyle/>
                    <a:p>
                      <a:r>
                        <a:rPr lang="en-GB" sz="900" kern="1200">
                          <a:solidFill>
                            <a:schemeClr val="dk1"/>
                          </a:solidFill>
                          <a:latin typeface="+mn-lt"/>
                          <a:ea typeface="+mn-ea"/>
                          <a:cs typeface="+mn-cs"/>
                          <a:hlinkClick r:id="rId9"/>
                        </a:rPr>
                        <a:t>R0071</a:t>
                      </a:r>
                      <a:endParaRPr lang="en-GB" sz="900" kern="1200">
                        <a:solidFill>
                          <a:schemeClr val="dk1"/>
                        </a:solidFill>
                        <a:latin typeface="+mn-lt"/>
                        <a:ea typeface="+mn-ea"/>
                        <a:cs typeface="+mn-cs"/>
                      </a:endParaRPr>
                    </a:p>
                  </a:txBody>
                  <a:tcPr/>
                </a:tc>
                <a:tc>
                  <a:txBody>
                    <a:bodyPr/>
                    <a:lstStyle/>
                    <a:p>
                      <a:r>
                        <a:rPr lang="en-GB" sz="900">
                          <a:latin typeface="+mn-lt"/>
                        </a:rPr>
                        <a:t>DCC access to EES and GES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2237897611"/>
                  </a:ext>
                </a:extLst>
              </a:tr>
              <a:tr h="220683">
                <a:tc>
                  <a:txBody>
                    <a:bodyPr/>
                    <a:lstStyle/>
                    <a:p>
                      <a:r>
                        <a:rPr lang="en-GB" sz="900">
                          <a:latin typeface="+mn-lt"/>
                          <a:hlinkClick r:id="rId10"/>
                        </a:rPr>
                        <a:t>R0073</a:t>
                      </a:r>
                      <a:endParaRPr lang="en-GB" sz="900">
                        <a:latin typeface="+mn-lt"/>
                      </a:endParaRPr>
                    </a:p>
                  </a:txBody>
                  <a:tcPr/>
                </a:tc>
                <a:tc>
                  <a:txBody>
                    <a:bodyPr/>
                    <a:lstStyle/>
                    <a:p>
                      <a:r>
                        <a:rPr lang="en-GB" sz="900" b="0" i="0" kern="1200">
                          <a:solidFill>
                            <a:schemeClr val="dk1"/>
                          </a:solidFill>
                          <a:effectLst/>
                          <a:latin typeface="+mn-lt"/>
                          <a:ea typeface="+mn-ea"/>
                          <a:cs typeface="+mn-cs"/>
                        </a:rPr>
                        <a:t>Introduction of a Housekeeping Change Proposal Process</a:t>
                      </a:r>
                      <a:endParaRPr lang="en-GB" sz="9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1396945176"/>
                  </a:ext>
                </a:extLst>
              </a:tr>
              <a:tr h="198830">
                <a:tc>
                  <a:txBody>
                    <a:bodyPr/>
                    <a:lstStyle/>
                    <a:p>
                      <a:r>
                        <a:rPr lang="en-GB" sz="900">
                          <a:latin typeface="+mn-lt"/>
                          <a:hlinkClick r:id="rId11"/>
                        </a:rPr>
                        <a:t>R0075</a:t>
                      </a:r>
                      <a:endParaRPr lang="en-GB" sz="900">
                        <a:latin typeface="+mn-lt"/>
                      </a:endParaRPr>
                    </a:p>
                  </a:txBody>
                  <a:tcPr/>
                </a:tc>
                <a:tc>
                  <a:txBody>
                    <a:bodyPr/>
                    <a:lstStyle/>
                    <a:p>
                      <a:r>
                        <a:rPr lang="en-GB" sz="900" kern="1200">
                          <a:solidFill>
                            <a:schemeClr val="dk1"/>
                          </a:solidFill>
                          <a:latin typeface="+mn-lt"/>
                          <a:ea typeface="+mn-ea"/>
                          <a:cs typeface="+mn-cs"/>
                        </a:rPr>
                        <a:t>Enabling Software Product Qualification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24708934"/>
                  </a:ext>
                </a:extLst>
              </a:tr>
              <a:tr h="216131">
                <a:tc>
                  <a:txBody>
                    <a:bodyPr/>
                    <a:lstStyle/>
                    <a:p>
                      <a:r>
                        <a:rPr lang="en-GB" sz="900">
                          <a:latin typeface="+mn-lt"/>
                          <a:hlinkClick r:id="rId12"/>
                        </a:rPr>
                        <a:t>R0080</a:t>
                      </a:r>
                      <a:endParaRPr lang="en-GB" sz="900">
                        <a:latin typeface="+mn-lt"/>
                      </a:endParaRPr>
                    </a:p>
                  </a:txBody>
                  <a:tcPr/>
                </a:tc>
                <a:tc>
                  <a:txBody>
                    <a:bodyPr/>
                    <a:lstStyle/>
                    <a:p>
                      <a:r>
                        <a:rPr lang="en-GB" sz="900" kern="1200">
                          <a:solidFill>
                            <a:schemeClr val="dk1"/>
                          </a:solidFill>
                          <a:latin typeface="+mn-lt"/>
                          <a:ea typeface="+mn-ea"/>
                          <a:cs typeface="+mn-cs"/>
                        </a:rPr>
                        <a:t>I</a:t>
                      </a:r>
                      <a:r>
                        <a:rPr lang="en-US" sz="900" kern="1200">
                          <a:solidFill>
                            <a:schemeClr val="dk1"/>
                          </a:solidFill>
                          <a:latin typeface="+mn-lt"/>
                          <a:ea typeface="+mn-ea"/>
                          <a:cs typeface="+mn-cs"/>
                        </a:rPr>
                        <a:t>mprovements to "Failed to deliver" CSS messages</a:t>
                      </a:r>
                      <a:endParaRPr lang="en-GB" sz="90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2422000444"/>
                  </a:ext>
                </a:extLst>
              </a:tr>
              <a:tr h="215013">
                <a:tc>
                  <a:txBody>
                    <a:bodyPr/>
                    <a:lstStyle/>
                    <a:p>
                      <a:r>
                        <a:rPr lang="en-GB" sz="900">
                          <a:latin typeface="+mn-lt"/>
                          <a:hlinkClick r:id="rId13"/>
                        </a:rPr>
                        <a:t>R0081</a:t>
                      </a:r>
                      <a:endParaRPr lang="en-GB" sz="900">
                        <a:latin typeface="+mn-lt"/>
                      </a:endParaRPr>
                    </a:p>
                  </a:txBody>
                  <a:tcPr/>
                </a:tc>
                <a:tc>
                  <a:txBody>
                    <a:bodyPr/>
                    <a:lstStyle/>
                    <a:p>
                      <a:r>
                        <a:rPr lang="en-GB" sz="900" kern="1200">
                          <a:solidFill>
                            <a:schemeClr val="dk1"/>
                          </a:solidFill>
                          <a:latin typeface="+mn-lt"/>
                          <a:ea typeface="+mn-ea"/>
                          <a:cs typeface="+mn-cs"/>
                        </a:rPr>
                        <a:t>CSS Market message retry strategy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2606947876"/>
                  </a:ext>
                </a:extLst>
              </a:tr>
              <a:tr h="168351">
                <a:tc>
                  <a:txBody>
                    <a:bodyPr/>
                    <a:lstStyle/>
                    <a:p>
                      <a:r>
                        <a:rPr lang="en-GB" sz="900">
                          <a:latin typeface="+mn-lt"/>
                          <a:hlinkClick r:id="rId14"/>
                        </a:rPr>
                        <a:t>R0082</a:t>
                      </a:r>
                      <a:endParaRPr lang="en-GB" sz="900">
                        <a:latin typeface="+mn-lt"/>
                      </a:endParaRPr>
                    </a:p>
                  </a:txBody>
                  <a:tcPr/>
                </a:tc>
                <a:tc>
                  <a:txBody>
                    <a:bodyPr/>
                    <a:lstStyle/>
                    <a:p>
                      <a:r>
                        <a:rPr lang="en-US" sz="900" kern="1200">
                          <a:solidFill>
                            <a:schemeClr val="dk1"/>
                          </a:solidFill>
                          <a:latin typeface="+mn-lt"/>
                          <a:ea typeface="+mn-ea"/>
                          <a:cs typeface="+mn-cs"/>
                        </a:rPr>
                        <a:t>Formalising the Submission of PPMIP Unallocated Transaction Report (UTR) Files</a:t>
                      </a:r>
                      <a:endParaRPr lang="en-GB" sz="90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299890261"/>
                  </a:ext>
                </a:extLst>
              </a:tr>
              <a:tr h="193893">
                <a:tc>
                  <a:txBody>
                    <a:bodyPr/>
                    <a:lstStyle/>
                    <a:p>
                      <a:r>
                        <a:rPr lang="en-GB" sz="900">
                          <a:latin typeface="+mn-lt"/>
                          <a:hlinkClick r:id="rId15"/>
                        </a:rPr>
                        <a:t>R0084</a:t>
                      </a:r>
                      <a:endParaRPr lang="en-GB" sz="900">
                        <a:latin typeface="+mn-lt"/>
                      </a:endParaRPr>
                    </a:p>
                  </a:txBody>
                  <a:tcPr/>
                </a:tc>
                <a:tc>
                  <a:txBody>
                    <a:bodyPr/>
                    <a:lstStyle/>
                    <a:p>
                      <a:r>
                        <a:rPr lang="en-US" sz="900" kern="1200">
                          <a:solidFill>
                            <a:schemeClr val="dk1"/>
                          </a:solidFill>
                          <a:latin typeface="+mn-lt"/>
                          <a:ea typeface="+mn-ea"/>
                          <a:cs typeface="+mn-cs"/>
                        </a:rPr>
                        <a:t>Housekeeping changes to the approved legal text for R0047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2542806816"/>
                  </a:ext>
                </a:extLst>
              </a:tr>
              <a:tr h="193893">
                <a:tc>
                  <a:txBody>
                    <a:bodyPr/>
                    <a:lstStyle/>
                    <a:p>
                      <a:r>
                        <a:rPr lang="en-GB" sz="900">
                          <a:latin typeface="+mn-lt"/>
                          <a:hlinkClick r:id="rId16"/>
                        </a:rPr>
                        <a:t>R0085</a:t>
                      </a:r>
                      <a:endParaRPr lang="en-GB" sz="900">
                        <a:latin typeface="+mn-lt"/>
                      </a:endParaRPr>
                    </a:p>
                  </a:txBody>
                  <a:tcPr/>
                </a:tc>
                <a:tc>
                  <a:txBody>
                    <a:bodyPr/>
                    <a:lstStyle/>
                    <a:p>
                      <a:r>
                        <a:rPr lang="en-US" sz="900" kern="1200">
                          <a:solidFill>
                            <a:schemeClr val="dk1"/>
                          </a:solidFill>
                          <a:latin typeface="+mn-lt"/>
                          <a:ea typeface="+mn-ea"/>
                          <a:cs typeface="+mn-cs"/>
                        </a:rPr>
                        <a:t>Switching Programme Designation of the Steady State Commencement Date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1271573250"/>
                  </a:ext>
                </a:extLst>
              </a:tr>
              <a:tr h="193893">
                <a:tc>
                  <a:txBody>
                    <a:bodyPr/>
                    <a:lstStyle/>
                    <a:p>
                      <a:r>
                        <a:rPr lang="en-GB" sz="900">
                          <a:latin typeface="+mn-lt"/>
                          <a:hlinkClick r:id="rId17"/>
                        </a:rPr>
                        <a:t>R0087</a:t>
                      </a:r>
                      <a:endParaRPr lang="en-GB" sz="900">
                        <a:latin typeface="+mn-lt"/>
                      </a:endParaRPr>
                    </a:p>
                  </a:txBody>
                  <a:tcPr/>
                </a:tc>
                <a:tc>
                  <a:txBody>
                    <a:bodyPr/>
                    <a:lstStyle/>
                    <a:p>
                      <a:r>
                        <a:rPr lang="en-US" sz="900" kern="1200">
                          <a:solidFill>
                            <a:schemeClr val="dk1"/>
                          </a:solidFill>
                          <a:latin typeface="+mn-lt"/>
                          <a:ea typeface="+mn-ea"/>
                          <a:cs typeface="+mn-cs"/>
                        </a:rPr>
                        <a:t>MAP GES data access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3512105105"/>
                  </a:ext>
                </a:extLst>
              </a:tr>
              <a:tr h="193893">
                <a:tc>
                  <a:txBody>
                    <a:bodyPr/>
                    <a:lstStyle/>
                    <a:p>
                      <a:r>
                        <a:rPr lang="en-GB" sz="900">
                          <a:latin typeface="+mn-lt"/>
                          <a:hlinkClick r:id="rId18"/>
                        </a:rPr>
                        <a:t>R0089</a:t>
                      </a:r>
                      <a:endParaRPr lang="en-GB" sz="900">
                        <a:latin typeface="+mn-lt"/>
                      </a:endParaRPr>
                    </a:p>
                  </a:txBody>
                  <a:tcPr/>
                </a:tc>
                <a:tc>
                  <a:txBody>
                    <a:bodyPr/>
                    <a:lstStyle/>
                    <a:p>
                      <a:r>
                        <a:rPr lang="en-US" sz="900" kern="1200">
                          <a:solidFill>
                            <a:schemeClr val="dk1"/>
                          </a:solidFill>
                          <a:latin typeface="+mn-lt"/>
                          <a:ea typeface="+mn-ea"/>
                          <a:cs typeface="+mn-cs"/>
                        </a:rPr>
                        <a:t>Removal of Pre-COVID AQ Value from Data Access Matrix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2883865010"/>
                  </a:ext>
                </a:extLst>
              </a:tr>
              <a:tr h="193893">
                <a:tc>
                  <a:txBody>
                    <a:bodyPr/>
                    <a:lstStyle/>
                    <a:p>
                      <a:r>
                        <a:rPr lang="en-GB" sz="900">
                          <a:latin typeface="+mn-lt"/>
                          <a:hlinkClick r:id="rId19"/>
                        </a:rPr>
                        <a:t>R0090</a:t>
                      </a:r>
                      <a:endParaRPr lang="en-GB" sz="900">
                        <a:latin typeface="+mn-lt"/>
                      </a:endParaRPr>
                    </a:p>
                  </a:txBody>
                  <a:tcPr/>
                </a:tc>
                <a:tc>
                  <a:txBody>
                    <a:bodyPr/>
                    <a:lstStyle/>
                    <a:p>
                      <a:r>
                        <a:rPr lang="en-US" sz="900" kern="1200">
                          <a:solidFill>
                            <a:schemeClr val="dk1"/>
                          </a:solidFill>
                          <a:latin typeface="+mn-lt"/>
                          <a:ea typeface="+mn-ea"/>
                          <a:cs typeface="+mn-cs"/>
                        </a:rPr>
                        <a:t>Alignment of Data Specification with Pre-REC Rules and Consequential Impacts on R0011 Legal Text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3962321553"/>
                  </a:ext>
                </a:extLst>
              </a:tr>
              <a:tr h="193893">
                <a:tc>
                  <a:txBody>
                    <a:bodyPr/>
                    <a:lstStyle/>
                    <a:p>
                      <a:r>
                        <a:rPr lang="en-GB" sz="900">
                          <a:latin typeface="+mn-lt"/>
                          <a:hlinkClick r:id="rId20"/>
                        </a:rPr>
                        <a:t>R0091</a:t>
                      </a:r>
                      <a:endParaRPr lang="en-GB" sz="900">
                        <a:latin typeface="+mn-lt"/>
                      </a:endParaRPr>
                    </a:p>
                  </a:txBody>
                  <a:tcPr/>
                </a:tc>
                <a:tc>
                  <a:txBody>
                    <a:bodyPr/>
                    <a:lstStyle/>
                    <a:p>
                      <a:r>
                        <a:rPr lang="en-US" sz="900" kern="1200">
                          <a:solidFill>
                            <a:schemeClr val="dk1"/>
                          </a:solidFill>
                          <a:latin typeface="+mn-lt"/>
                          <a:ea typeface="+mn-ea"/>
                          <a:cs typeface="+mn-cs"/>
                        </a:rPr>
                        <a:t>Clarifications to the Theft Detection Incentive Schemes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3946607123"/>
                  </a:ext>
                </a:extLst>
              </a:tr>
            </a:tbl>
          </a:graphicData>
        </a:graphic>
      </p:graphicFrame>
    </p:spTree>
    <p:extLst>
      <p:ext uri="{BB962C8B-B14F-4D97-AF65-F5344CB8AC3E}">
        <p14:creationId xmlns:p14="http://schemas.microsoft.com/office/powerpoint/2010/main" val="436337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Section 3: Capture</a:t>
            </a:r>
            <a:endParaRPr lang="en-GB" sz="2400" b="0" dirty="0">
              <a:solidFill>
                <a:schemeClr val="tx1"/>
              </a:solidFill>
            </a:endParaRPr>
          </a:p>
        </p:txBody>
      </p:sp>
    </p:spTree>
    <p:extLst>
      <p:ext uri="{BB962C8B-B14F-4D97-AF65-F5344CB8AC3E}">
        <p14:creationId xmlns:p14="http://schemas.microsoft.com/office/powerpoint/2010/main" val="434622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199" y="228253"/>
            <a:ext cx="8594333" cy="438497"/>
          </a:xfrm>
        </p:spPr>
        <p:txBody>
          <a:bodyPr>
            <a:normAutofit fontScale="90000"/>
          </a:bodyPr>
          <a:lstStyle/>
          <a:p>
            <a:r>
              <a:rPr lang="en-US" sz="2700" dirty="0"/>
              <a:t>New Change Proposals</a:t>
            </a:r>
            <a:endParaRPr lang="en-GB" sz="2400" dirty="0">
              <a:solidFill>
                <a:schemeClr val="tx1"/>
              </a:solidFill>
            </a:endParaRPr>
          </a:p>
        </p:txBody>
      </p:sp>
      <p:sp>
        <p:nvSpPr>
          <p:cNvPr id="3" name="Content Placeholder 2">
            <a:extLst>
              <a:ext uri="{FF2B5EF4-FFF2-40B4-BE49-F238E27FC236}">
                <a16:creationId xmlns:a16="http://schemas.microsoft.com/office/drawing/2014/main" id="{8305965E-4D48-4A02-84D8-0877867BBAD2}"/>
              </a:ext>
            </a:extLst>
          </p:cNvPr>
          <p:cNvSpPr>
            <a:spLocks noGrp="1"/>
          </p:cNvSpPr>
          <p:nvPr>
            <p:ph idx="1"/>
          </p:nvPr>
        </p:nvSpPr>
        <p:spPr/>
        <p:txBody>
          <a:bodyPr>
            <a:normAutofit/>
          </a:bodyPr>
          <a:lstStyle/>
          <a:p>
            <a:pPr marL="0" indent="0">
              <a:buNone/>
            </a:pPr>
            <a:r>
              <a:rPr lang="en-US" sz="2000" dirty="0">
                <a:latin typeface="Arial"/>
                <a:cs typeface="Arial"/>
              </a:rPr>
              <a:t>For Approval</a:t>
            </a:r>
          </a:p>
          <a:p>
            <a:pPr marL="0" indent="0">
              <a:buNone/>
            </a:pPr>
            <a:endParaRPr lang="en-US" sz="2000" dirty="0">
              <a:latin typeface="Arial"/>
              <a:cs typeface="Arial"/>
            </a:endParaRPr>
          </a:p>
          <a:p>
            <a:r>
              <a:rPr lang="en-US" sz="2000" dirty="0">
                <a:latin typeface="Arial"/>
                <a:cs typeface="Arial"/>
              </a:rPr>
              <a:t>XRN5614 Improving IGT SMP New Connection Process to support accurate and timely Supplier Registrations </a:t>
            </a:r>
          </a:p>
          <a:p>
            <a:pPr marL="0" indent="0">
              <a:buNone/>
            </a:pPr>
            <a:endParaRPr lang="en-US" sz="2000" dirty="0">
              <a:latin typeface="Arial"/>
              <a:cs typeface="Arial"/>
            </a:endParaRPr>
          </a:p>
          <a:p>
            <a:r>
              <a:rPr lang="en-US" sz="2000" dirty="0">
                <a:latin typeface="Arial"/>
                <a:cs typeface="Arial"/>
              </a:rPr>
              <a:t>XRN5616 CSEP Annual Quantity Capacity Management </a:t>
            </a:r>
          </a:p>
          <a:p>
            <a:endParaRPr lang="en-US" sz="1800" dirty="0">
              <a:latin typeface="Arial"/>
              <a:cs typeface="Arial"/>
            </a:endParaRPr>
          </a:p>
        </p:txBody>
      </p:sp>
    </p:spTree>
    <p:extLst>
      <p:ext uri="{BB962C8B-B14F-4D97-AF65-F5344CB8AC3E}">
        <p14:creationId xmlns:p14="http://schemas.microsoft.com/office/powerpoint/2010/main" val="4043476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415449"/>
            <a:ext cx="8856984" cy="232964"/>
          </a:xfrm>
        </p:spPr>
        <p:txBody>
          <a:bodyPr>
            <a:noAutofit/>
          </a:bodyPr>
          <a:lstStyle/>
          <a:p>
            <a:r>
              <a:rPr lang="en-US" sz="1600" dirty="0"/>
              <a:t>XRN5614 Improving IGT SMP New Connection Process to support accurate and timely Supplier Registrations</a:t>
            </a:r>
            <a:br>
              <a:rPr lang="en-US" sz="1600" dirty="0"/>
            </a:br>
            <a:endParaRPr lang="en-US" sz="1600" dirty="0"/>
          </a:p>
        </p:txBody>
      </p:sp>
      <p:graphicFrame>
        <p:nvGraphicFramePr>
          <p:cNvPr id="5" name="Table 4"/>
          <p:cNvGraphicFramePr>
            <a:graphicFrameLocks noGrp="1"/>
          </p:cNvGraphicFramePr>
          <p:nvPr>
            <p:extLst>
              <p:ext uri="{D42A27DB-BD31-4B8C-83A1-F6EECF244321}">
                <p14:modId xmlns:p14="http://schemas.microsoft.com/office/powerpoint/2010/main" val="890008993"/>
              </p:ext>
            </p:extLst>
          </p:nvPr>
        </p:nvGraphicFramePr>
        <p:xfrm>
          <a:off x="129426" y="801802"/>
          <a:ext cx="3692688" cy="1633761"/>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391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Impacted /Voting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dirty="0">
                          <a:ln>
                            <a:noFill/>
                          </a:ln>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770579297"/>
              </p:ext>
            </p:extLst>
          </p:nvPr>
        </p:nvGraphicFramePr>
        <p:xfrm>
          <a:off x="129426" y="2483489"/>
          <a:ext cx="3692688" cy="1346272"/>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7977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  and Associated Funding Split</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tx1"/>
                          </a:solidFill>
                          <a:latin typeface="Arial" panose="020B0604020202020204" pitchFamily="34" charset="0"/>
                          <a:ea typeface="+mn-ea"/>
                          <a:cs typeface="Arial" panose="020B0604020202020204" pitchFamily="34" charset="0"/>
                        </a:rPr>
                        <a:t>Service Area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kern="1200" baseline="0" dirty="0">
                          <a:solidFill>
                            <a:schemeClr val="tx1"/>
                          </a:solidFill>
                          <a:latin typeface="Arial" panose="020B0604020202020204" pitchFamily="34" charset="0"/>
                          <a:ea typeface="+mn-ea"/>
                          <a:cs typeface="Arial" panose="020B0604020202020204" pitchFamily="34" charset="0"/>
                        </a:rPr>
                        <a:t>Manage updates to customer portfolio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kern="1200" baseline="0" dirty="0">
                          <a:solidFill>
                            <a:schemeClr val="tx1"/>
                          </a:solidFill>
                          <a:latin typeface="Arial" panose="020B0604020202020204" pitchFamily="34" charset="0"/>
                          <a:ea typeface="+mn-ea"/>
                          <a:cs typeface="Arial" panose="020B0604020202020204" pitchFamily="34" charset="0"/>
                        </a:rPr>
                        <a:t>90% Shipper, 10% DNO</a:t>
                      </a:r>
                      <a:endParaRPr lang="en-GB" sz="1050" b="0" kern="1200" baseline="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548481">
                <a:tc>
                  <a:txBody>
                    <a:bodyPr/>
                    <a:lstStyle/>
                    <a:p>
                      <a:pPr marL="0" marR="0" lvl="0" indent="0" algn="l" rtl="0" eaLnBrk="1" fontAlgn="auto" latinLnBrk="0" hangingPunct="1">
                        <a:lnSpc>
                          <a:spcPct val="100000"/>
                        </a:lnSpc>
                        <a:spcBef>
                          <a:spcPts val="0"/>
                        </a:spcBef>
                        <a:spcAft>
                          <a:spcPts val="0"/>
                        </a:spcAft>
                        <a:buClrTx/>
                        <a:buSzTx/>
                        <a:buFontTx/>
                        <a:buNone/>
                      </a:pPr>
                      <a:r>
                        <a:rPr lang="en-GB" sz="1100" b="1" kern="1200" dirty="0">
                          <a:solidFill>
                            <a:schemeClr val="bg1"/>
                          </a:solidFill>
                          <a:latin typeface="+mn-lt"/>
                          <a:ea typeface="+mn-ea"/>
                          <a:cs typeface="+mn-cs"/>
                        </a:rPr>
                        <a:t>Proposed Funding Split from Proposer</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tx1"/>
                          </a:solidFill>
                          <a:latin typeface="+mn-lt"/>
                          <a:ea typeface="+mn-ea"/>
                          <a:cs typeface="+mn-cs"/>
                        </a:rPr>
                        <a:t>50% Shipper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tx1"/>
                          </a:solidFill>
                          <a:latin typeface="+mn-lt"/>
                          <a:ea typeface="+mn-ea"/>
                          <a:cs typeface="+mn-cs"/>
                        </a:rPr>
                        <a:t>50% IGT</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3324289315"/>
              </p:ext>
            </p:extLst>
          </p:nvPr>
        </p:nvGraphicFramePr>
        <p:xfrm>
          <a:off x="129426" y="4456795"/>
          <a:ext cx="3692675" cy="367827"/>
        </p:xfrm>
        <a:graphic>
          <a:graphicData uri="http://schemas.openxmlformats.org/drawingml/2006/table">
            <a:tbl>
              <a:tblPr firstRow="1" bandRow="1">
                <a:tableStyleId>{FABFCF23-3B69-468F-B69F-88F6DE6A72F2}</a:tableStyleId>
              </a:tblPr>
              <a:tblGrid>
                <a:gridCol w="1435191">
                  <a:extLst>
                    <a:ext uri="{9D8B030D-6E8A-4147-A177-3AD203B41FA5}">
                      <a16:colId xmlns:a16="http://schemas.microsoft.com/office/drawing/2014/main" val="3477608926"/>
                    </a:ext>
                  </a:extLst>
                </a:gridCol>
                <a:gridCol w="2257484">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4165037002"/>
              </p:ext>
            </p:extLst>
          </p:nvPr>
        </p:nvGraphicFramePr>
        <p:xfrm>
          <a:off x="4073161" y="798700"/>
          <a:ext cx="5070839" cy="3982199"/>
        </p:xfrm>
        <a:graphic>
          <a:graphicData uri="http://schemas.openxmlformats.org/drawingml/2006/table">
            <a:tbl>
              <a:tblPr firstRow="1" bandRow="1">
                <a:tableStyleId>{E8B1032C-EA38-4F05-BA0D-38AFFFC7BED3}</a:tableStyleId>
              </a:tblPr>
              <a:tblGrid>
                <a:gridCol w="5070839">
                  <a:extLst>
                    <a:ext uri="{9D8B030D-6E8A-4147-A177-3AD203B41FA5}">
                      <a16:colId xmlns:a16="http://schemas.microsoft.com/office/drawing/2014/main" val="20000"/>
                    </a:ext>
                  </a:extLst>
                </a:gridCol>
              </a:tblGrid>
              <a:tr h="4922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Change</a:t>
                      </a:r>
                      <a:r>
                        <a:rPr lang="en-GB" sz="1100" b="1" kern="1200" baseline="0">
                          <a:solidFill>
                            <a:schemeClr val="tx1"/>
                          </a:solidFill>
                          <a:latin typeface="+mn-lt"/>
                          <a:ea typeface="+mn-ea"/>
                          <a:cs typeface="+mn-cs"/>
                        </a:rPr>
                        <a:t> Description</a:t>
                      </a:r>
                      <a:endParaRPr lang="en-GB" sz="1100" b="1" kern="120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488286">
                <a:tc>
                  <a:txBody>
                    <a:bodyPr/>
                    <a:lstStyle/>
                    <a:p>
                      <a:pPr lvl="0">
                        <a:buNone/>
                      </a:pPr>
                      <a:r>
                        <a:rPr lang="en-US" sz="1600" kern="1200" dirty="0">
                          <a:solidFill>
                            <a:schemeClr val="tx1"/>
                          </a:solidFill>
                          <a:effectLst/>
                          <a:latin typeface="+mn-lt"/>
                          <a:ea typeface="+mn-ea"/>
                          <a:cs typeface="+mn-cs"/>
                        </a:rPr>
                        <a:t>In circumstances where Shipper and / or Supplier details agreed with a Developer differ to those recorded within central industry systems, IGTs require a mechanism to ensure this information can be passed to the relevant Shipper </a:t>
                      </a:r>
                      <a:r>
                        <a:rPr lang="en-US" sz="1600" kern="1200" dirty="0" err="1">
                          <a:solidFill>
                            <a:schemeClr val="tx1"/>
                          </a:solidFill>
                          <a:effectLst/>
                          <a:latin typeface="+mn-lt"/>
                          <a:ea typeface="+mn-ea"/>
                          <a:cs typeface="+mn-cs"/>
                        </a:rPr>
                        <a:t>organisations</a:t>
                      </a:r>
                      <a:r>
                        <a:rPr lang="en-US" sz="1600" kern="1200" dirty="0">
                          <a:solidFill>
                            <a:schemeClr val="tx1"/>
                          </a:solidFill>
                          <a:effectLst/>
                          <a:latin typeface="+mn-lt"/>
                          <a:ea typeface="+mn-ea"/>
                          <a:cs typeface="+mn-cs"/>
                        </a:rPr>
                        <a:t>, allowing appropriate action to be taken. </a:t>
                      </a:r>
                    </a:p>
                    <a:p>
                      <a:pPr lvl="0">
                        <a:buNone/>
                      </a:pPr>
                      <a:endParaRPr lang="en-US" sz="1600" kern="1200" dirty="0">
                        <a:solidFill>
                          <a:schemeClr val="tx1"/>
                        </a:solidFill>
                        <a:effectLst/>
                        <a:latin typeface="+mn-lt"/>
                        <a:ea typeface="+mn-ea"/>
                        <a:cs typeface="+mn-cs"/>
                      </a:endParaRPr>
                    </a:p>
                    <a:p>
                      <a:pPr lvl="0">
                        <a:buNone/>
                      </a:pPr>
                      <a:r>
                        <a:rPr lang="en-US" sz="1600" kern="1200" dirty="0">
                          <a:solidFill>
                            <a:schemeClr val="tx1"/>
                          </a:solidFill>
                          <a:effectLst/>
                          <a:latin typeface="+mn-lt"/>
                          <a:ea typeface="+mn-ea"/>
                          <a:cs typeface="+mn-cs"/>
                        </a:rPr>
                        <a:t>The provision of this information, tracking of relevant updates to central industry records and monitoring of performance can be used to assess </a:t>
                      </a:r>
                      <a:r>
                        <a:rPr lang="en-US" sz="1600" kern="1200" dirty="0" err="1">
                          <a:solidFill>
                            <a:schemeClr val="tx1"/>
                          </a:solidFill>
                          <a:effectLst/>
                          <a:latin typeface="+mn-lt"/>
                          <a:ea typeface="+mn-ea"/>
                          <a:cs typeface="+mn-cs"/>
                        </a:rPr>
                        <a:t>realisation</a:t>
                      </a:r>
                      <a:r>
                        <a:rPr lang="en-US" sz="1600" kern="1200" dirty="0">
                          <a:solidFill>
                            <a:schemeClr val="tx1"/>
                          </a:solidFill>
                          <a:effectLst/>
                          <a:latin typeface="+mn-lt"/>
                          <a:ea typeface="+mn-ea"/>
                          <a:cs typeface="+mn-cs"/>
                        </a:rPr>
                        <a:t> of intended benefits of this change and should be considered as an enduring requirement. </a:t>
                      </a:r>
                    </a:p>
                    <a:p>
                      <a:pPr lvl="0">
                        <a:buNone/>
                      </a:pPr>
                      <a:endParaRPr lang="en-GB" sz="1100" kern="1200" dirty="0">
                        <a:solidFill>
                          <a:schemeClr val="tx1"/>
                        </a:solidFill>
                        <a:effectLst/>
                        <a:latin typeface="+mn-lt"/>
                        <a:ea typeface="+mn-ea"/>
                        <a:cs typeface="+mn-cs"/>
                      </a:endParaRPr>
                    </a:p>
                    <a:p>
                      <a:pPr lvl="0">
                        <a:buNone/>
                      </a:pPr>
                      <a:r>
                        <a:rPr lang="en-GB" sz="1100" b="0" i="0" u="none" strike="noStrike" kern="1200" noProof="0" dirty="0">
                          <a:solidFill>
                            <a:srgbClr val="FF0000"/>
                          </a:solidFill>
                          <a:effectLst/>
                          <a:latin typeface="Arial"/>
                          <a:hlinkClick r:id="rId3"/>
                        </a:rPr>
                        <a:t>Link to CP</a:t>
                      </a:r>
                      <a:endParaRPr lang="en-GB" dirty="0">
                        <a:solidFill>
                          <a:srgbClr val="FF0000"/>
                        </a:solidFill>
                      </a:endParaRPr>
                    </a:p>
                    <a:p>
                      <a:endParaRPr lang="en-GB" sz="900" kern="1200" dirty="0">
                        <a:solidFill>
                          <a:schemeClr val="tx1"/>
                        </a:solidFill>
                        <a:effectLst/>
                        <a:latin typeface="+mn-lt"/>
                        <a:ea typeface="+mn-ea"/>
                        <a:cs typeface="+mn-cs"/>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348244544"/>
              </p:ext>
            </p:extLst>
          </p:nvPr>
        </p:nvGraphicFramePr>
        <p:xfrm>
          <a:off x="143508" y="3883311"/>
          <a:ext cx="3692673" cy="502920"/>
        </p:xfrm>
        <a:graphic>
          <a:graphicData uri="http://schemas.openxmlformats.org/drawingml/2006/table">
            <a:tbl>
              <a:tblPr firstRow="1" bandRow="1">
                <a:tableStyleId>{FABFCF23-3B69-468F-B69F-88F6DE6A72F2}</a:tableStyleId>
              </a:tblPr>
              <a:tblGrid>
                <a:gridCol w="1406086">
                  <a:extLst>
                    <a:ext uri="{9D8B030D-6E8A-4147-A177-3AD203B41FA5}">
                      <a16:colId xmlns:a16="http://schemas.microsoft.com/office/drawing/2014/main" val="3477608926"/>
                    </a:ext>
                  </a:extLst>
                </a:gridCol>
                <a:gridCol w="2286587">
                  <a:extLst>
                    <a:ext uri="{9D8B030D-6E8A-4147-A177-3AD203B41FA5}">
                      <a16:colId xmlns:a16="http://schemas.microsoft.com/office/drawing/2014/main" val="2478473174"/>
                    </a:ext>
                  </a:extLst>
                </a:gridCol>
              </a:tblGrid>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kern="1200" baseline="0" dirty="0">
                          <a:solidFill>
                            <a:schemeClr val="tx1"/>
                          </a:solidFill>
                          <a:latin typeface="Arial" panose="020B0604020202020204" pitchFamily="34" charset="0"/>
                          <a:ea typeface="+mn-ea"/>
                          <a:cs typeface="Arial" panose="020B0604020202020204" pitchFamily="34" charset="0"/>
                        </a:rPr>
                        <a:t>Non-regulatory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kern="1200" baseline="0" dirty="0">
                          <a:solidFill>
                            <a:schemeClr val="tx1"/>
                          </a:solidFill>
                          <a:latin typeface="Arial" panose="020B0604020202020204" pitchFamily="34" charset="0"/>
                          <a:ea typeface="+mn-ea"/>
                          <a:cs typeface="Arial" panose="020B0604020202020204" pitchFamily="34" charset="0"/>
                        </a:rPr>
                        <a:t>Medium</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spTree>
    <p:extLst>
      <p:ext uri="{BB962C8B-B14F-4D97-AF65-F5344CB8AC3E}">
        <p14:creationId xmlns:p14="http://schemas.microsoft.com/office/powerpoint/2010/main" val="711046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415449"/>
            <a:ext cx="8856984" cy="232964"/>
          </a:xfrm>
        </p:spPr>
        <p:txBody>
          <a:bodyPr>
            <a:noAutofit/>
          </a:bodyPr>
          <a:lstStyle/>
          <a:p>
            <a:r>
              <a:rPr lang="en-US" sz="1600" dirty="0"/>
              <a:t>XRN5616 CSEP Annual Quantity Capacity Management </a:t>
            </a:r>
            <a:br>
              <a:rPr lang="en-US" sz="1600" dirty="0"/>
            </a:br>
            <a:endParaRPr lang="en-US" sz="1600" dirty="0"/>
          </a:p>
        </p:txBody>
      </p:sp>
      <p:graphicFrame>
        <p:nvGraphicFramePr>
          <p:cNvPr id="5" name="Table 4"/>
          <p:cNvGraphicFramePr>
            <a:graphicFrameLocks noGrp="1"/>
          </p:cNvGraphicFramePr>
          <p:nvPr>
            <p:extLst>
              <p:ext uri="{D42A27DB-BD31-4B8C-83A1-F6EECF244321}">
                <p14:modId xmlns:p14="http://schemas.microsoft.com/office/powerpoint/2010/main" val="4160201996"/>
              </p:ext>
            </p:extLst>
          </p:nvPr>
        </p:nvGraphicFramePr>
        <p:xfrm>
          <a:off x="90824" y="825147"/>
          <a:ext cx="3692688" cy="1633761"/>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391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Impacted /Voting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dirty="0">
                          <a:ln>
                            <a:noFill/>
                          </a:ln>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801821288"/>
              </p:ext>
            </p:extLst>
          </p:nvPr>
        </p:nvGraphicFramePr>
        <p:xfrm>
          <a:off x="90824" y="2525390"/>
          <a:ext cx="3692688" cy="1339086"/>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7709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  and Associated Funding Split</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tx1"/>
                          </a:solidFill>
                          <a:latin typeface="Arial" panose="020B0604020202020204" pitchFamily="34" charset="0"/>
                          <a:ea typeface="+mn-ea"/>
                          <a:cs typeface="Arial" panose="020B0604020202020204" pitchFamily="34" charset="0"/>
                        </a:rPr>
                        <a:t>Service Area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kern="1200" baseline="0" dirty="0">
                          <a:solidFill>
                            <a:schemeClr val="tx1"/>
                          </a:solidFill>
                          <a:latin typeface="Arial" panose="020B0604020202020204" pitchFamily="34" charset="0"/>
                          <a:ea typeface="+mn-ea"/>
                          <a:cs typeface="Arial" panose="020B0604020202020204" pitchFamily="34" charset="0"/>
                        </a:rPr>
                        <a:t>Manage updates to customer portfolio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kern="1200" baseline="0" dirty="0">
                          <a:solidFill>
                            <a:schemeClr val="tx1"/>
                          </a:solidFill>
                          <a:latin typeface="Arial" panose="020B0604020202020204" pitchFamily="34" charset="0"/>
                          <a:ea typeface="+mn-ea"/>
                          <a:cs typeface="Arial" panose="020B0604020202020204" pitchFamily="34" charset="0"/>
                        </a:rPr>
                        <a:t>90% Shipper, 10% DNO</a:t>
                      </a:r>
                      <a:endParaRPr lang="en-GB" sz="1050" b="0" kern="1200" baseline="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568164">
                <a:tc>
                  <a:txBody>
                    <a:bodyPr/>
                    <a:lstStyle/>
                    <a:p>
                      <a:pPr marL="0" marR="0" lvl="0" indent="0" algn="l" rtl="0" eaLnBrk="1" fontAlgn="auto" latinLnBrk="0" hangingPunct="1">
                        <a:lnSpc>
                          <a:spcPct val="100000"/>
                        </a:lnSpc>
                        <a:spcBef>
                          <a:spcPts val="0"/>
                        </a:spcBef>
                        <a:spcAft>
                          <a:spcPts val="0"/>
                        </a:spcAft>
                        <a:buClrTx/>
                        <a:buSzTx/>
                        <a:buFontTx/>
                        <a:buNone/>
                      </a:pPr>
                      <a:r>
                        <a:rPr lang="en-GB" sz="1100" b="1" kern="1200" dirty="0">
                          <a:solidFill>
                            <a:schemeClr val="bg1"/>
                          </a:solidFill>
                          <a:latin typeface="+mn-lt"/>
                          <a:ea typeface="+mn-ea"/>
                          <a:cs typeface="+mn-cs"/>
                        </a:rPr>
                        <a:t>Proposed Funding Split from Proposer</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tx1"/>
                          </a:solidFill>
                          <a:latin typeface="+mn-lt"/>
                          <a:ea typeface="+mn-ea"/>
                          <a:cs typeface="+mn-cs"/>
                        </a:rPr>
                        <a:t>50% DNO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tx1"/>
                          </a:solidFill>
                          <a:latin typeface="+mn-lt"/>
                          <a:ea typeface="+mn-ea"/>
                          <a:cs typeface="+mn-cs"/>
                        </a:rPr>
                        <a:t>50% IGT</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3142610209"/>
              </p:ext>
            </p:extLst>
          </p:nvPr>
        </p:nvGraphicFramePr>
        <p:xfrm>
          <a:off x="71476" y="4544137"/>
          <a:ext cx="3692675" cy="367827"/>
        </p:xfrm>
        <a:graphic>
          <a:graphicData uri="http://schemas.openxmlformats.org/drawingml/2006/table">
            <a:tbl>
              <a:tblPr firstRow="1" bandRow="1">
                <a:tableStyleId>{FABFCF23-3B69-468F-B69F-88F6DE6A72F2}</a:tableStyleId>
              </a:tblPr>
              <a:tblGrid>
                <a:gridCol w="1435191">
                  <a:extLst>
                    <a:ext uri="{9D8B030D-6E8A-4147-A177-3AD203B41FA5}">
                      <a16:colId xmlns:a16="http://schemas.microsoft.com/office/drawing/2014/main" val="3477608926"/>
                    </a:ext>
                  </a:extLst>
                </a:gridCol>
                <a:gridCol w="2257484">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1263947410"/>
              </p:ext>
            </p:extLst>
          </p:nvPr>
        </p:nvGraphicFramePr>
        <p:xfrm>
          <a:off x="4073161" y="798700"/>
          <a:ext cx="5070839" cy="3980525"/>
        </p:xfrm>
        <a:graphic>
          <a:graphicData uri="http://schemas.openxmlformats.org/drawingml/2006/table">
            <a:tbl>
              <a:tblPr firstRow="1" bandRow="1">
                <a:tableStyleId>{E8B1032C-EA38-4F05-BA0D-38AFFFC7BED3}</a:tableStyleId>
              </a:tblPr>
              <a:tblGrid>
                <a:gridCol w="5070839">
                  <a:extLst>
                    <a:ext uri="{9D8B030D-6E8A-4147-A177-3AD203B41FA5}">
                      <a16:colId xmlns:a16="http://schemas.microsoft.com/office/drawing/2014/main" val="20000"/>
                    </a:ext>
                  </a:extLst>
                </a:gridCol>
              </a:tblGrid>
              <a:tr h="4922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Change</a:t>
                      </a:r>
                      <a:r>
                        <a:rPr lang="en-GB" sz="1100" b="1" kern="1200" baseline="0">
                          <a:solidFill>
                            <a:schemeClr val="tx1"/>
                          </a:solidFill>
                          <a:latin typeface="+mn-lt"/>
                          <a:ea typeface="+mn-ea"/>
                          <a:cs typeface="+mn-cs"/>
                        </a:rPr>
                        <a:t> Description</a:t>
                      </a:r>
                      <a:endParaRPr lang="en-GB" sz="1100" b="1" kern="120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488286">
                <a:tc>
                  <a:txBody>
                    <a:bodyPr/>
                    <a:lstStyle/>
                    <a:p>
                      <a:pPr lvl="0">
                        <a:buNone/>
                      </a:pPr>
                      <a:endParaRPr lang="en-GB" sz="1100" kern="1200" dirty="0">
                        <a:solidFill>
                          <a:schemeClr val="tx1"/>
                        </a:solidFill>
                        <a:effectLst/>
                        <a:latin typeface="+mn-lt"/>
                        <a:ea typeface="+mn-ea"/>
                        <a:cs typeface="+mn-cs"/>
                      </a:endParaRPr>
                    </a:p>
                    <a:p>
                      <a:pPr lvl="0">
                        <a:buNone/>
                      </a:pPr>
                      <a:r>
                        <a:rPr lang="en-US" sz="2000" kern="1200" dirty="0">
                          <a:solidFill>
                            <a:schemeClr val="tx1"/>
                          </a:solidFill>
                          <a:effectLst/>
                          <a:latin typeface="+mn-lt"/>
                          <a:ea typeface="+mn-ea"/>
                          <a:cs typeface="+mn-cs"/>
                        </a:rPr>
                        <a:t>This change will introduce a process to enable GDNs to review, </a:t>
                      </a:r>
                      <a:r>
                        <a:rPr lang="en-US" sz="2000" kern="1200" dirty="0" err="1">
                          <a:solidFill>
                            <a:schemeClr val="tx1"/>
                          </a:solidFill>
                          <a:effectLst/>
                          <a:latin typeface="+mn-lt"/>
                          <a:ea typeface="+mn-ea"/>
                          <a:cs typeface="+mn-cs"/>
                        </a:rPr>
                        <a:t>authorise</a:t>
                      </a:r>
                      <a:r>
                        <a:rPr lang="en-US" sz="2000" kern="1200" dirty="0">
                          <a:solidFill>
                            <a:schemeClr val="tx1"/>
                          </a:solidFill>
                          <a:effectLst/>
                          <a:latin typeface="+mn-lt"/>
                          <a:ea typeface="+mn-ea"/>
                          <a:cs typeface="+mn-cs"/>
                        </a:rPr>
                        <a:t> and approve the application for the creation of MPRNs on IGT CSEP sites where the CSEP will exceed the agreed demands aligned to obligations set out in IGTAD B 2.2.1 (c).</a:t>
                      </a:r>
                    </a:p>
                    <a:p>
                      <a:pPr lvl="0">
                        <a:buNone/>
                      </a:pPr>
                      <a:endParaRPr lang="en-US" sz="1100" kern="1200" dirty="0">
                        <a:solidFill>
                          <a:schemeClr val="tx1"/>
                        </a:solidFill>
                        <a:effectLst/>
                        <a:latin typeface="+mn-lt"/>
                        <a:ea typeface="+mn-ea"/>
                        <a:cs typeface="+mn-cs"/>
                      </a:endParaRPr>
                    </a:p>
                    <a:p>
                      <a:pPr lvl="0">
                        <a:buNone/>
                      </a:pPr>
                      <a:endParaRPr lang="en-GB" sz="1100" kern="1200" dirty="0">
                        <a:solidFill>
                          <a:schemeClr val="tx1"/>
                        </a:solidFill>
                        <a:effectLst/>
                        <a:latin typeface="+mn-lt"/>
                        <a:ea typeface="+mn-ea"/>
                        <a:cs typeface="+mn-cs"/>
                      </a:endParaRPr>
                    </a:p>
                    <a:p>
                      <a:pPr lvl="0">
                        <a:buNone/>
                      </a:pPr>
                      <a:endParaRPr lang="en-GB" sz="1100" kern="1200" dirty="0">
                        <a:solidFill>
                          <a:schemeClr val="tx1"/>
                        </a:solidFill>
                        <a:effectLst/>
                        <a:latin typeface="+mn-lt"/>
                        <a:ea typeface="+mn-ea"/>
                        <a:cs typeface="+mn-cs"/>
                      </a:endParaRPr>
                    </a:p>
                    <a:p>
                      <a:pPr lvl="0">
                        <a:buNone/>
                      </a:pPr>
                      <a:r>
                        <a:rPr lang="en-GB" sz="1100" b="0" i="0" u="none" strike="noStrike" kern="1200" noProof="0" dirty="0">
                          <a:solidFill>
                            <a:srgbClr val="FF0000"/>
                          </a:solidFill>
                          <a:effectLst/>
                          <a:latin typeface="Arial"/>
                          <a:hlinkClick r:id="rId3"/>
                        </a:rPr>
                        <a:t>Link to CP</a:t>
                      </a:r>
                      <a:endParaRPr lang="en-GB" dirty="0">
                        <a:solidFill>
                          <a:srgbClr val="FF0000"/>
                        </a:solidFill>
                      </a:endParaRPr>
                    </a:p>
                    <a:p>
                      <a:endParaRPr lang="en-GB" sz="900" kern="1200" dirty="0">
                        <a:solidFill>
                          <a:schemeClr val="tx1"/>
                        </a:solidFill>
                        <a:effectLst/>
                        <a:latin typeface="+mn-lt"/>
                        <a:ea typeface="+mn-ea"/>
                        <a:cs typeface="+mn-cs"/>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3954524337"/>
              </p:ext>
            </p:extLst>
          </p:nvPr>
        </p:nvGraphicFramePr>
        <p:xfrm>
          <a:off x="71478" y="3944898"/>
          <a:ext cx="3692673" cy="502920"/>
        </p:xfrm>
        <a:graphic>
          <a:graphicData uri="http://schemas.openxmlformats.org/drawingml/2006/table">
            <a:tbl>
              <a:tblPr firstRow="1" bandRow="1">
                <a:tableStyleId>{FABFCF23-3B69-468F-B69F-88F6DE6A72F2}</a:tableStyleId>
              </a:tblPr>
              <a:tblGrid>
                <a:gridCol w="1408299">
                  <a:extLst>
                    <a:ext uri="{9D8B030D-6E8A-4147-A177-3AD203B41FA5}">
                      <a16:colId xmlns:a16="http://schemas.microsoft.com/office/drawing/2014/main" val="3477608926"/>
                    </a:ext>
                  </a:extLst>
                </a:gridCol>
                <a:gridCol w="2284374">
                  <a:extLst>
                    <a:ext uri="{9D8B030D-6E8A-4147-A177-3AD203B41FA5}">
                      <a16:colId xmlns:a16="http://schemas.microsoft.com/office/drawing/2014/main" val="2478473174"/>
                    </a:ext>
                  </a:extLst>
                </a:gridCol>
              </a:tblGrid>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kern="1200" baseline="0" dirty="0">
                          <a:solidFill>
                            <a:schemeClr val="tx1"/>
                          </a:solidFill>
                          <a:latin typeface="Arial" panose="020B0604020202020204" pitchFamily="34" charset="0"/>
                          <a:ea typeface="+mn-ea"/>
                          <a:cs typeface="Arial" panose="020B0604020202020204" pitchFamily="34" charset="0"/>
                        </a:rPr>
                        <a:t>Non-regulatory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kern="1200" baseline="0" dirty="0">
                          <a:solidFill>
                            <a:schemeClr val="tx1"/>
                          </a:solidFill>
                          <a:latin typeface="Arial" panose="020B0604020202020204" pitchFamily="34" charset="0"/>
                          <a:ea typeface="+mn-ea"/>
                          <a:cs typeface="Arial" panose="020B0604020202020204" pitchFamily="34" charset="0"/>
                        </a:rPr>
                        <a:t>Medium</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spTree>
    <p:extLst>
      <p:ext uri="{BB962C8B-B14F-4D97-AF65-F5344CB8AC3E}">
        <p14:creationId xmlns:p14="http://schemas.microsoft.com/office/powerpoint/2010/main" val="3801809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br>
              <a:rPr lang="en-GB" dirty="0">
                <a:latin typeface="Arial"/>
                <a:cs typeface="Arial"/>
              </a:rPr>
            </a:br>
            <a:r>
              <a:rPr lang="en-GB" sz="3100" dirty="0">
                <a:latin typeface="Arial"/>
                <a:cs typeface="Arial"/>
              </a:rPr>
              <a:t>section 4. Design &amp; Delivery</a:t>
            </a:r>
            <a:br>
              <a:rPr lang="en-GB" dirty="0"/>
            </a:br>
            <a:br>
              <a:rPr lang="en-GB" dirty="0"/>
            </a:br>
            <a:endParaRPr lang="en-GB" sz="2000" dirty="0">
              <a:solidFill>
                <a:schemeClr val="tx1"/>
              </a:solidFill>
            </a:endParaRPr>
          </a:p>
        </p:txBody>
      </p:sp>
    </p:spTree>
    <p:extLst>
      <p:ext uri="{BB962C8B-B14F-4D97-AF65-F5344CB8AC3E}">
        <p14:creationId xmlns:p14="http://schemas.microsoft.com/office/powerpoint/2010/main" val="3320118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A60AD12-684D-4CF6-A84F-796E3404F567}"/>
              </a:ext>
            </a:extLst>
          </p:cNvPr>
          <p:cNvSpPr>
            <a:spLocks noGrp="1"/>
          </p:cNvSpPr>
          <p:nvPr>
            <p:ph type="title"/>
          </p:nvPr>
        </p:nvSpPr>
        <p:spPr/>
        <p:txBody>
          <a:bodyPr>
            <a:normAutofit/>
          </a:bodyPr>
          <a:lstStyle/>
          <a:p>
            <a:r>
              <a:rPr lang="en-GB" sz="2000" dirty="0"/>
              <a:t>Design Change Pack </a:t>
            </a:r>
          </a:p>
        </p:txBody>
      </p:sp>
      <p:sp>
        <p:nvSpPr>
          <p:cNvPr id="5" name="Content Placeholder 4">
            <a:extLst>
              <a:ext uri="{FF2B5EF4-FFF2-40B4-BE49-F238E27FC236}">
                <a16:creationId xmlns:a16="http://schemas.microsoft.com/office/drawing/2014/main" id="{74E5C359-EDF7-4B98-9E7A-26420788651C}"/>
              </a:ext>
            </a:extLst>
          </p:cNvPr>
          <p:cNvSpPr>
            <a:spLocks noGrp="1"/>
          </p:cNvSpPr>
          <p:nvPr>
            <p:ph idx="1"/>
          </p:nvPr>
        </p:nvSpPr>
        <p:spPr>
          <a:xfrm>
            <a:off x="457200" y="851579"/>
            <a:ext cx="8229600" cy="3880411"/>
          </a:xfrm>
        </p:spPr>
        <p:txBody>
          <a:bodyPr>
            <a:normAutofit/>
          </a:bodyPr>
          <a:lstStyle/>
          <a:p>
            <a:pPr marL="0" indent="0">
              <a:buNone/>
            </a:pPr>
            <a:r>
              <a:rPr lang="en-US" sz="1800" dirty="0"/>
              <a:t>For Approval </a:t>
            </a:r>
          </a:p>
          <a:p>
            <a:pPr marL="0" indent="0">
              <a:buNone/>
            </a:pPr>
            <a:endParaRPr lang="en-US" sz="1800" dirty="0"/>
          </a:p>
          <a:p>
            <a:r>
              <a:rPr lang="en-US" sz="1800" dirty="0"/>
              <a:t>XRN4990-  Transfer of Sites with Low Valid Meter Reading Submission Performance from Classes 2 and 3 into Class 4</a:t>
            </a:r>
          </a:p>
          <a:p>
            <a:pPr marL="0" indent="0">
              <a:buNone/>
            </a:pPr>
            <a:endParaRPr lang="en-US" sz="1800" dirty="0"/>
          </a:p>
          <a:p>
            <a:r>
              <a:rPr lang="en-US" sz="1800" dirty="0"/>
              <a:t>XRN5567 Detailed Design Change Pack - Implementation of Resend Functionality for Messages from CSS to GRDA (REC CP R0067) </a:t>
            </a:r>
          </a:p>
          <a:p>
            <a:endParaRPr lang="en-US" sz="1800" dirty="0"/>
          </a:p>
          <a:p>
            <a:pPr marL="0" indent="0">
              <a:buNone/>
            </a:pPr>
            <a:r>
              <a:rPr lang="en-US" sz="1800" dirty="0"/>
              <a:t>For Information</a:t>
            </a:r>
          </a:p>
          <a:p>
            <a:pPr marL="0" indent="0">
              <a:buNone/>
            </a:pPr>
            <a:endParaRPr lang="en-US" sz="1800" dirty="0"/>
          </a:p>
          <a:p>
            <a:r>
              <a:rPr lang="en-US" sz="1800" dirty="0"/>
              <a:t>XRN5472 Creation of a UK Link API to consume daily weather data for Demand Estimation processes </a:t>
            </a:r>
          </a:p>
        </p:txBody>
      </p:sp>
    </p:spTree>
    <p:extLst>
      <p:ext uri="{BB962C8B-B14F-4D97-AF65-F5344CB8AC3E}">
        <p14:creationId xmlns:p14="http://schemas.microsoft.com/office/powerpoint/2010/main" val="1431544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0"/>
            <a:ext cx="9028601" cy="813490"/>
          </a:xfrm>
        </p:spPr>
        <p:txBody>
          <a:bodyPr>
            <a:noAutofit/>
          </a:bodyPr>
          <a:lstStyle/>
          <a:p>
            <a:r>
              <a:rPr lang="en-US" sz="1800" dirty="0"/>
              <a:t>XRN4990 Transfer of Sites with Low Valid Meter Reading Submission Performance from Classes 2 and 3 into Class 4 (Modification 0664VS)</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667448"/>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1440092787"/>
              </p:ext>
            </p:extLst>
          </p:nvPr>
        </p:nvGraphicFramePr>
        <p:xfrm>
          <a:off x="115398" y="1038911"/>
          <a:ext cx="8913199" cy="1371102"/>
        </p:xfrm>
        <a:graphic>
          <a:graphicData uri="http://schemas.openxmlformats.org/drawingml/2006/table">
            <a:tbl>
              <a:tblPr firstRow="1" bandRow="1">
                <a:tableStyleId>{2D5ABB26-0587-4C30-8999-92F81FD0307C}</a:tableStyleId>
              </a:tblPr>
              <a:tblGrid>
                <a:gridCol w="1198013">
                  <a:extLst>
                    <a:ext uri="{9D8B030D-6E8A-4147-A177-3AD203B41FA5}">
                      <a16:colId xmlns:a16="http://schemas.microsoft.com/office/drawing/2014/main" val="1006639987"/>
                    </a:ext>
                  </a:extLst>
                </a:gridCol>
                <a:gridCol w="1685821">
                  <a:extLst>
                    <a:ext uri="{9D8B030D-6E8A-4147-A177-3AD203B41FA5}">
                      <a16:colId xmlns:a16="http://schemas.microsoft.com/office/drawing/2014/main" val="4080995352"/>
                    </a:ext>
                  </a:extLst>
                </a:gridCol>
                <a:gridCol w="1024128">
                  <a:extLst>
                    <a:ext uri="{9D8B030D-6E8A-4147-A177-3AD203B41FA5}">
                      <a16:colId xmlns:a16="http://schemas.microsoft.com/office/drawing/2014/main" val="965499758"/>
                    </a:ext>
                  </a:extLst>
                </a:gridCol>
                <a:gridCol w="764771">
                  <a:extLst>
                    <a:ext uri="{9D8B030D-6E8A-4147-A177-3AD203B41FA5}">
                      <a16:colId xmlns:a16="http://schemas.microsoft.com/office/drawing/2014/main" val="1790722003"/>
                    </a:ext>
                  </a:extLst>
                </a:gridCol>
                <a:gridCol w="1346662">
                  <a:extLst>
                    <a:ext uri="{9D8B030D-6E8A-4147-A177-3AD203B41FA5}">
                      <a16:colId xmlns:a16="http://schemas.microsoft.com/office/drawing/2014/main" val="2553637847"/>
                    </a:ext>
                  </a:extLst>
                </a:gridCol>
                <a:gridCol w="713985">
                  <a:extLst>
                    <a:ext uri="{9D8B030D-6E8A-4147-A177-3AD203B41FA5}">
                      <a16:colId xmlns:a16="http://schemas.microsoft.com/office/drawing/2014/main" val="201100273"/>
                    </a:ext>
                  </a:extLst>
                </a:gridCol>
                <a:gridCol w="749921">
                  <a:extLst>
                    <a:ext uri="{9D8B030D-6E8A-4147-A177-3AD203B41FA5}">
                      <a16:colId xmlns:a16="http://schemas.microsoft.com/office/drawing/2014/main" val="174316984"/>
                    </a:ext>
                  </a:extLst>
                </a:gridCol>
                <a:gridCol w="749921">
                  <a:extLst>
                    <a:ext uri="{9D8B030D-6E8A-4147-A177-3AD203B41FA5}">
                      <a16:colId xmlns:a16="http://schemas.microsoft.com/office/drawing/2014/main" val="614572945"/>
                    </a:ext>
                  </a:extLst>
                </a:gridCol>
                <a:gridCol w="679977">
                  <a:extLst>
                    <a:ext uri="{9D8B030D-6E8A-4147-A177-3AD203B41FA5}">
                      <a16:colId xmlns:a16="http://schemas.microsoft.com/office/drawing/2014/main" val="2798237816"/>
                    </a:ext>
                  </a:extLst>
                </a:gridCol>
              </a:tblGrid>
              <a:tr h="286580">
                <a:tc rowSpan="2">
                  <a:txBody>
                    <a:bodyPr/>
                    <a:lstStyle/>
                    <a:p>
                      <a:r>
                        <a:rPr lang="en-GB" sz="10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Impacted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28658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7979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dirty="0">
                          <a:solidFill>
                            <a:schemeClr val="accent4"/>
                          </a:solidFill>
                          <a:effectLst/>
                          <a:latin typeface="+mn-lt"/>
                          <a:ea typeface="+mn-ea"/>
                          <a:cs typeface="+mn-cs"/>
                          <a:hlinkClick r:id="rId3"/>
                        </a:rPr>
                        <a:t>3128.1 - VO - PO</a:t>
                      </a:r>
                      <a:endParaRPr lang="en-GB" sz="1000" u="none" kern="1200" dirty="0">
                        <a:solidFill>
                          <a:schemeClr val="accent4"/>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Service Area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mn-lt"/>
                          <a:ea typeface="+mn-ea"/>
                          <a:cs typeface="+mn-cs"/>
                        </a:rPr>
                        <a:t>100% Shipper</a:t>
                      </a:r>
                      <a:endParaRPr lang="en-GB" sz="1000"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mn-lt"/>
                          <a:ea typeface="+mn-ea"/>
                          <a:cs typeface="+mn-cs"/>
                        </a:rPr>
                        <a:t>Shipper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mn-lt"/>
                          <a:ea typeface="+mn-ea"/>
                          <a:cs typeface="+mn-cs"/>
                        </a:rPr>
                        <a:t>Shipper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mn-lt"/>
                          <a:ea typeface="+mn-ea"/>
                          <a:cs typeface="+mn-cs"/>
                        </a:rPr>
                        <a:t>February 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accent4"/>
                          </a:solidFill>
                          <a:latin typeface="+mn-lt"/>
                          <a:ea typeface="+mn-ea"/>
                          <a:cs typeface="+mn-cs"/>
                          <a:hlinkClick r:id="rId4"/>
                        </a:rPr>
                        <a:t>Link to CP</a:t>
                      </a:r>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2584919041"/>
              </p:ext>
            </p:extLst>
          </p:nvPr>
        </p:nvGraphicFramePr>
        <p:xfrm>
          <a:off x="115398" y="2571750"/>
          <a:ext cx="8913200" cy="1908092"/>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228376">
                <a:tc>
                  <a:txBody>
                    <a:bodyPr/>
                    <a:lstStyle/>
                    <a:p>
                      <a:pPr marL="0" algn="l" defTabSz="914400" rtl="0" eaLnBrk="1" latinLnBrk="0" hangingPunct="1"/>
                      <a:r>
                        <a:rPr lang="en-GB" sz="1100" kern="1200">
                          <a:solidFill>
                            <a:schemeClr val="tx1"/>
                          </a:solidFill>
                          <a:latin typeface="+mn-lt"/>
                          <a:ea typeface="+mn-ea"/>
                          <a:cs typeface="+mn-cs"/>
                        </a:rPr>
                        <a:t>Org</a:t>
                      </a:r>
                    </a:p>
                  </a:txBody>
                  <a:tcP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r>
                        <a:rPr lang="en-GB" sz="1100" dirty="0"/>
                        <a:t>Comments</a:t>
                      </a:r>
                    </a:p>
                  </a:txBody>
                  <a:tcPr>
                    <a:solidFill>
                      <a:schemeClr val="accent4">
                        <a:lumMod val="40000"/>
                        <a:lumOff val="60000"/>
                      </a:schemeClr>
                    </a:solidFill>
                  </a:tcPr>
                </a:tc>
                <a:extLst>
                  <a:ext uri="{0D108BD9-81ED-4DB2-BD59-A6C34878D82A}">
                    <a16:rowId xmlns:a16="http://schemas.microsoft.com/office/drawing/2014/main" val="10001"/>
                  </a:ext>
                </a:extLst>
              </a:tr>
              <a:tr h="719590">
                <a:tc>
                  <a:txBody>
                    <a:bodyPr/>
                    <a:lstStyle/>
                    <a:p>
                      <a:pPr algn="ctr"/>
                      <a:endParaRPr lang="en-GB" sz="900" dirty="0"/>
                    </a:p>
                  </a:txBody>
                  <a:tcPr marL="6350" marR="6350" marT="6350" marB="0" anchor="ctr"/>
                </a:tc>
                <a:tc>
                  <a:txBody>
                    <a:bodyPr/>
                    <a:lstStyle/>
                    <a:p>
                      <a:pPr algn="ctr">
                        <a:lnSpc>
                          <a:spcPct val="115000"/>
                        </a:lnSpc>
                        <a:spcAft>
                          <a:spcPts val="0"/>
                        </a:spcAft>
                      </a:pPr>
                      <a:endParaRPr lang="en-GB" sz="900" kern="1200" dirty="0">
                        <a:solidFill>
                          <a:schemeClr val="tx1"/>
                        </a:solidFill>
                        <a:effectLst/>
                        <a:latin typeface="+mn-lt"/>
                        <a:ea typeface="+mn-ea"/>
                        <a:cs typeface="+mn-cs"/>
                      </a:endParaRPr>
                    </a:p>
                  </a:txBody>
                  <a:tcPr marL="59044" marR="59044" marT="0" marB="0" anchor="ctr"/>
                </a:tc>
                <a:tc>
                  <a:txBody>
                    <a:bodyPr/>
                    <a:lstStyle/>
                    <a:p>
                      <a:r>
                        <a:rPr lang="en-GB" sz="1200" b="0" kern="1200" dirty="0">
                          <a:solidFill>
                            <a:schemeClr val="tx1"/>
                          </a:solidFill>
                          <a:effectLst/>
                          <a:latin typeface="+mn-lt"/>
                          <a:ea typeface="+mn-ea"/>
                          <a:cs typeface="+mn-cs"/>
                        </a:rPr>
                        <a:t>No representations received</a:t>
                      </a:r>
                    </a:p>
                  </a:txBody>
                  <a:tcPr marL="6350" marR="6350" marT="6350" marB="0" anchor="ctr"/>
                </a:tc>
                <a:extLst>
                  <a:ext uri="{0D108BD9-81ED-4DB2-BD59-A6C34878D82A}">
                    <a16:rowId xmlns:a16="http://schemas.microsoft.com/office/drawing/2014/main" val="941584291"/>
                  </a:ext>
                </a:extLst>
              </a:tr>
              <a:tr h="478222">
                <a:tc>
                  <a:txBody>
                    <a:bodyPr/>
                    <a:lstStyle/>
                    <a:p>
                      <a:pPr algn="ctr"/>
                      <a:endParaRPr lang="en-GB" sz="1100"/>
                    </a:p>
                  </a:txBody>
                  <a:tcPr marL="6350" marR="6350" marT="6350" marB="0"/>
                </a:tc>
                <a:tc>
                  <a:txBody>
                    <a:bodyPr/>
                    <a:lstStyle/>
                    <a:p>
                      <a:pPr algn="ctr">
                        <a:lnSpc>
                          <a:spcPct val="115000"/>
                        </a:lnSpc>
                        <a:spcAft>
                          <a:spcPts val="0"/>
                        </a:spcAft>
                      </a:pPr>
                      <a:endParaRPr lang="en-GB" sz="1100" kern="1200">
                        <a:solidFill>
                          <a:schemeClr val="tx1"/>
                        </a:solidFill>
                        <a:effectLst/>
                        <a:latin typeface="+mn-lt"/>
                        <a:ea typeface="+mn-ea"/>
                        <a:cs typeface="+mn-cs"/>
                      </a:endParaRPr>
                    </a:p>
                  </a:txBody>
                  <a:tcPr marL="59044" marR="59044" marT="0" marB="0"/>
                </a:tc>
                <a:tc>
                  <a:txBody>
                    <a:bodyPr/>
                    <a:lstStyle/>
                    <a:p>
                      <a:pPr>
                        <a:lnSpc>
                          <a:spcPct val="115000"/>
                        </a:lnSpc>
                        <a:spcAft>
                          <a:spcPts val="1000"/>
                        </a:spcAft>
                      </a:pP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1996597032"/>
                  </a:ext>
                </a:extLst>
              </a:tr>
              <a:tr h="451200">
                <a:tc>
                  <a:txBody>
                    <a:bodyPr/>
                    <a:lstStyle/>
                    <a:p>
                      <a:pPr algn="ctr"/>
                      <a:endParaRPr lang="en-GB" sz="1100"/>
                    </a:p>
                  </a:txBody>
                  <a:tcPr marL="6350" marR="6350" marT="6350" marB="0"/>
                </a:tc>
                <a:tc>
                  <a:txBody>
                    <a:bodyPr/>
                    <a:lstStyle/>
                    <a:p>
                      <a:pPr algn="ctr">
                        <a:lnSpc>
                          <a:spcPct val="115000"/>
                        </a:lnSpc>
                        <a:spcAft>
                          <a:spcPts val="0"/>
                        </a:spcAft>
                      </a:pPr>
                      <a:endParaRPr lang="en-GB" sz="1100" kern="1200">
                        <a:solidFill>
                          <a:schemeClr val="tx1"/>
                        </a:solidFill>
                        <a:effectLst/>
                        <a:latin typeface="+mn-lt"/>
                        <a:ea typeface="+mn-ea"/>
                        <a:cs typeface="+mn-cs"/>
                      </a:endParaRPr>
                    </a:p>
                  </a:txBody>
                  <a:tcPr marL="59044" marR="59044" marT="0" marB="0"/>
                </a:tc>
                <a:tc>
                  <a:txBody>
                    <a:bodyPr/>
                    <a:lstStyle/>
                    <a:p>
                      <a:endParaRPr lang="en-GB" sz="1100" dirty="0"/>
                    </a:p>
                  </a:txBody>
                  <a:tcPr marL="6350" marR="6350" marT="6350" marB="0" anchor="ctr"/>
                </a:tc>
                <a:extLst>
                  <a:ext uri="{0D108BD9-81ED-4DB2-BD59-A6C34878D82A}">
                    <a16:rowId xmlns:a16="http://schemas.microsoft.com/office/drawing/2014/main" val="3990851652"/>
                  </a:ext>
                </a:extLst>
              </a:tr>
            </a:tbl>
          </a:graphicData>
        </a:graphic>
      </p:graphicFrame>
    </p:spTree>
    <p:extLst>
      <p:ext uri="{BB962C8B-B14F-4D97-AF65-F5344CB8AC3E}">
        <p14:creationId xmlns:p14="http://schemas.microsoft.com/office/powerpoint/2010/main" val="10924397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0"/>
            <a:ext cx="9028601" cy="813490"/>
          </a:xfrm>
        </p:spPr>
        <p:txBody>
          <a:bodyPr>
            <a:noAutofit/>
          </a:bodyPr>
          <a:lstStyle/>
          <a:p>
            <a:r>
              <a:rPr lang="en-US" sz="1800" dirty="0"/>
              <a:t>XRN 5567 Implementation of Resend Functionality for Messages from CSS to GRDA (REC CP R0067) </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667448"/>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2007896404"/>
              </p:ext>
            </p:extLst>
          </p:nvPr>
        </p:nvGraphicFramePr>
        <p:xfrm>
          <a:off x="115398" y="1038911"/>
          <a:ext cx="8913199" cy="1371102"/>
        </p:xfrm>
        <a:graphic>
          <a:graphicData uri="http://schemas.openxmlformats.org/drawingml/2006/table">
            <a:tbl>
              <a:tblPr firstRow="1" bandRow="1">
                <a:tableStyleId>{2D5ABB26-0587-4C30-8999-92F81FD0307C}</a:tableStyleId>
              </a:tblPr>
              <a:tblGrid>
                <a:gridCol w="1198013">
                  <a:extLst>
                    <a:ext uri="{9D8B030D-6E8A-4147-A177-3AD203B41FA5}">
                      <a16:colId xmlns:a16="http://schemas.microsoft.com/office/drawing/2014/main" val="1006639987"/>
                    </a:ext>
                  </a:extLst>
                </a:gridCol>
                <a:gridCol w="1685821">
                  <a:extLst>
                    <a:ext uri="{9D8B030D-6E8A-4147-A177-3AD203B41FA5}">
                      <a16:colId xmlns:a16="http://schemas.microsoft.com/office/drawing/2014/main" val="4080995352"/>
                    </a:ext>
                  </a:extLst>
                </a:gridCol>
                <a:gridCol w="1024128">
                  <a:extLst>
                    <a:ext uri="{9D8B030D-6E8A-4147-A177-3AD203B41FA5}">
                      <a16:colId xmlns:a16="http://schemas.microsoft.com/office/drawing/2014/main" val="965499758"/>
                    </a:ext>
                  </a:extLst>
                </a:gridCol>
                <a:gridCol w="764771">
                  <a:extLst>
                    <a:ext uri="{9D8B030D-6E8A-4147-A177-3AD203B41FA5}">
                      <a16:colId xmlns:a16="http://schemas.microsoft.com/office/drawing/2014/main" val="1790722003"/>
                    </a:ext>
                  </a:extLst>
                </a:gridCol>
                <a:gridCol w="1346662">
                  <a:extLst>
                    <a:ext uri="{9D8B030D-6E8A-4147-A177-3AD203B41FA5}">
                      <a16:colId xmlns:a16="http://schemas.microsoft.com/office/drawing/2014/main" val="2553637847"/>
                    </a:ext>
                  </a:extLst>
                </a:gridCol>
                <a:gridCol w="713985">
                  <a:extLst>
                    <a:ext uri="{9D8B030D-6E8A-4147-A177-3AD203B41FA5}">
                      <a16:colId xmlns:a16="http://schemas.microsoft.com/office/drawing/2014/main" val="201100273"/>
                    </a:ext>
                  </a:extLst>
                </a:gridCol>
                <a:gridCol w="749921">
                  <a:extLst>
                    <a:ext uri="{9D8B030D-6E8A-4147-A177-3AD203B41FA5}">
                      <a16:colId xmlns:a16="http://schemas.microsoft.com/office/drawing/2014/main" val="174316984"/>
                    </a:ext>
                  </a:extLst>
                </a:gridCol>
                <a:gridCol w="749921">
                  <a:extLst>
                    <a:ext uri="{9D8B030D-6E8A-4147-A177-3AD203B41FA5}">
                      <a16:colId xmlns:a16="http://schemas.microsoft.com/office/drawing/2014/main" val="614572945"/>
                    </a:ext>
                  </a:extLst>
                </a:gridCol>
                <a:gridCol w="679977">
                  <a:extLst>
                    <a:ext uri="{9D8B030D-6E8A-4147-A177-3AD203B41FA5}">
                      <a16:colId xmlns:a16="http://schemas.microsoft.com/office/drawing/2014/main" val="2798237816"/>
                    </a:ext>
                  </a:extLst>
                </a:gridCol>
              </a:tblGrid>
              <a:tr h="286580">
                <a:tc rowSpan="2">
                  <a:txBody>
                    <a:bodyPr/>
                    <a:lstStyle/>
                    <a:p>
                      <a:r>
                        <a:rPr lang="en-GB" sz="10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Impacted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28658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797942">
                <a:tc>
                  <a:txBody>
                    <a:bodyPr/>
                    <a:lstStyle/>
                    <a:p>
                      <a:pPr fontAlgn="base"/>
                      <a:r>
                        <a:rPr lang="en-GB" sz="1000" kern="1200" dirty="0">
                          <a:solidFill>
                            <a:schemeClr val="accent4"/>
                          </a:solidFill>
                          <a:effectLst/>
                          <a:latin typeface="+mn-lt"/>
                          <a:ea typeface="+mn-ea"/>
                          <a:cs typeface="+mn-cs"/>
                          <a:hlinkClick r:id="rId3"/>
                        </a:rPr>
                        <a:t>3128.2 - VO - PO</a:t>
                      </a:r>
                      <a:endParaRPr lang="en-GB" sz="1000" kern="1200" dirty="0">
                        <a:solidFill>
                          <a:schemeClr val="accent4"/>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mn-lt"/>
                          <a:ea typeface="+mn-ea"/>
                          <a:cs typeface="+mn-cs"/>
                        </a:rPr>
                        <a:t>Service Area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mn-lt"/>
                          <a:ea typeface="+mn-ea"/>
                          <a:cs typeface="+mn-cs"/>
                        </a:rPr>
                        <a:t>Split: 100% Shipper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mn-lt"/>
                          <a:ea typeface="+mn-ea"/>
                          <a:cs typeface="+mn-cs"/>
                        </a:rPr>
                        <a:t>Shipper, DNO, IGT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mn-lt"/>
                          <a:ea typeface="+mn-ea"/>
                          <a:cs typeface="+mn-cs"/>
                        </a:rPr>
                        <a:t>Shipper, DNO, IGT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mn-lt"/>
                          <a:ea typeface="+mn-ea"/>
                          <a:cs typeface="+mn-cs"/>
                        </a:rPr>
                        <a:t>Adhoc – July/August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accent4"/>
                          </a:solidFill>
                          <a:latin typeface="+mn-lt"/>
                          <a:ea typeface="+mn-ea"/>
                          <a:cs typeface="+mn-cs"/>
                          <a:hlinkClick r:id="rId4"/>
                        </a:rPr>
                        <a:t>Link to CP</a:t>
                      </a:r>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1373247475"/>
              </p:ext>
            </p:extLst>
          </p:nvPr>
        </p:nvGraphicFramePr>
        <p:xfrm>
          <a:off x="115398" y="2571750"/>
          <a:ext cx="8913200" cy="1908092"/>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228376">
                <a:tc>
                  <a:txBody>
                    <a:bodyPr/>
                    <a:lstStyle/>
                    <a:p>
                      <a:pPr marL="0" algn="l" defTabSz="914400" rtl="0" eaLnBrk="1" latinLnBrk="0" hangingPunct="1"/>
                      <a:r>
                        <a:rPr lang="en-GB" sz="1100" kern="1200">
                          <a:solidFill>
                            <a:schemeClr val="tx1"/>
                          </a:solidFill>
                          <a:latin typeface="+mn-lt"/>
                          <a:ea typeface="+mn-ea"/>
                          <a:cs typeface="+mn-cs"/>
                        </a:rPr>
                        <a:t>Org</a:t>
                      </a:r>
                    </a:p>
                  </a:txBody>
                  <a:tcP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r>
                        <a:rPr lang="en-GB" sz="1100"/>
                        <a:t>Comments</a:t>
                      </a:r>
                    </a:p>
                  </a:txBody>
                  <a:tcPr>
                    <a:solidFill>
                      <a:schemeClr val="accent4">
                        <a:lumMod val="40000"/>
                        <a:lumOff val="60000"/>
                      </a:schemeClr>
                    </a:solidFill>
                  </a:tcPr>
                </a:tc>
                <a:extLst>
                  <a:ext uri="{0D108BD9-81ED-4DB2-BD59-A6C34878D82A}">
                    <a16:rowId xmlns:a16="http://schemas.microsoft.com/office/drawing/2014/main" val="10001"/>
                  </a:ext>
                </a:extLst>
              </a:tr>
              <a:tr h="719590">
                <a:tc>
                  <a:txBody>
                    <a:bodyPr/>
                    <a:lstStyle/>
                    <a:p>
                      <a:pPr algn="ctr"/>
                      <a:endParaRPr lang="en-GB" sz="900" dirty="0"/>
                    </a:p>
                  </a:txBody>
                  <a:tcPr marL="6350" marR="6350" marT="6350" marB="0" anchor="ctr"/>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No representations received</a:t>
                      </a:r>
                    </a:p>
                  </a:txBody>
                  <a:tcPr marL="6350" marR="6350" marT="6350" marB="0" anchor="ctr"/>
                </a:tc>
                <a:extLst>
                  <a:ext uri="{0D108BD9-81ED-4DB2-BD59-A6C34878D82A}">
                    <a16:rowId xmlns:a16="http://schemas.microsoft.com/office/drawing/2014/main" val="941584291"/>
                  </a:ext>
                </a:extLst>
              </a:tr>
              <a:tr h="478222">
                <a:tc>
                  <a:txBody>
                    <a:bodyPr/>
                    <a:lstStyle/>
                    <a:p>
                      <a:pPr algn="ctr"/>
                      <a:endParaRPr lang="en-GB" sz="1100"/>
                    </a:p>
                  </a:txBody>
                  <a:tcPr marL="6350" marR="6350" marT="6350" marB="0"/>
                </a:tc>
                <a:tc>
                  <a:txBody>
                    <a:bodyPr/>
                    <a:lstStyle/>
                    <a:p>
                      <a:pPr algn="ctr">
                        <a:lnSpc>
                          <a:spcPct val="115000"/>
                        </a:lnSpc>
                        <a:spcAft>
                          <a:spcPts val="0"/>
                        </a:spcAft>
                      </a:pPr>
                      <a:endParaRPr lang="en-GB" sz="1100" kern="1200">
                        <a:solidFill>
                          <a:schemeClr val="tx1"/>
                        </a:solidFill>
                        <a:effectLst/>
                        <a:latin typeface="+mn-lt"/>
                        <a:ea typeface="+mn-ea"/>
                        <a:cs typeface="+mn-cs"/>
                      </a:endParaRPr>
                    </a:p>
                  </a:txBody>
                  <a:tcPr marL="59044" marR="59044" marT="0" marB="0"/>
                </a:tc>
                <a:tc>
                  <a:txBody>
                    <a:bodyPr/>
                    <a:lstStyle/>
                    <a:p>
                      <a:pPr>
                        <a:lnSpc>
                          <a:spcPct val="115000"/>
                        </a:lnSpc>
                        <a:spcAft>
                          <a:spcPts val="1000"/>
                        </a:spcAft>
                      </a:pP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1996597032"/>
                  </a:ext>
                </a:extLst>
              </a:tr>
              <a:tr h="451200">
                <a:tc>
                  <a:txBody>
                    <a:bodyPr/>
                    <a:lstStyle/>
                    <a:p>
                      <a:pPr algn="ctr"/>
                      <a:endParaRPr lang="en-GB" sz="1100"/>
                    </a:p>
                  </a:txBody>
                  <a:tcPr marL="6350" marR="6350" marT="6350" marB="0"/>
                </a:tc>
                <a:tc>
                  <a:txBody>
                    <a:bodyPr/>
                    <a:lstStyle/>
                    <a:p>
                      <a:pPr algn="ctr">
                        <a:lnSpc>
                          <a:spcPct val="115000"/>
                        </a:lnSpc>
                        <a:spcAft>
                          <a:spcPts val="0"/>
                        </a:spcAft>
                      </a:pPr>
                      <a:endParaRPr lang="en-GB" sz="1100" kern="1200">
                        <a:solidFill>
                          <a:schemeClr val="tx1"/>
                        </a:solidFill>
                        <a:effectLst/>
                        <a:latin typeface="+mn-lt"/>
                        <a:ea typeface="+mn-ea"/>
                        <a:cs typeface="+mn-cs"/>
                      </a:endParaRPr>
                    </a:p>
                  </a:txBody>
                  <a:tcPr marL="59044" marR="59044" marT="0" marB="0"/>
                </a:tc>
                <a:tc>
                  <a:txBody>
                    <a:bodyPr/>
                    <a:lstStyle/>
                    <a:p>
                      <a:endParaRPr lang="en-GB" sz="1100" dirty="0"/>
                    </a:p>
                  </a:txBody>
                  <a:tcPr marL="6350" marR="6350" marT="6350" marB="0" anchor="ctr"/>
                </a:tc>
                <a:extLst>
                  <a:ext uri="{0D108BD9-81ED-4DB2-BD59-A6C34878D82A}">
                    <a16:rowId xmlns:a16="http://schemas.microsoft.com/office/drawing/2014/main" val="3990851652"/>
                  </a:ext>
                </a:extLst>
              </a:tr>
            </a:tbl>
          </a:graphicData>
        </a:graphic>
      </p:graphicFrame>
    </p:spTree>
    <p:extLst>
      <p:ext uri="{BB962C8B-B14F-4D97-AF65-F5344CB8AC3E}">
        <p14:creationId xmlns:p14="http://schemas.microsoft.com/office/powerpoint/2010/main" val="2494295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0"/>
            <a:ext cx="9028601" cy="813490"/>
          </a:xfrm>
        </p:spPr>
        <p:txBody>
          <a:bodyPr>
            <a:noAutofit/>
          </a:bodyPr>
          <a:lstStyle/>
          <a:p>
            <a:r>
              <a:rPr lang="en-US" sz="1800" dirty="0"/>
              <a:t>XRN5472 Creation of a UK Link API to consume daily weather data for Demand Estimation processes</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667448"/>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1489820135"/>
              </p:ext>
            </p:extLst>
          </p:nvPr>
        </p:nvGraphicFramePr>
        <p:xfrm>
          <a:off x="115398" y="1038911"/>
          <a:ext cx="8913199" cy="1371102"/>
        </p:xfrm>
        <a:graphic>
          <a:graphicData uri="http://schemas.openxmlformats.org/drawingml/2006/table">
            <a:tbl>
              <a:tblPr firstRow="1" bandRow="1">
                <a:tableStyleId>{2D5ABB26-0587-4C30-8999-92F81FD0307C}</a:tableStyleId>
              </a:tblPr>
              <a:tblGrid>
                <a:gridCol w="1198013">
                  <a:extLst>
                    <a:ext uri="{9D8B030D-6E8A-4147-A177-3AD203B41FA5}">
                      <a16:colId xmlns:a16="http://schemas.microsoft.com/office/drawing/2014/main" val="1006639987"/>
                    </a:ext>
                  </a:extLst>
                </a:gridCol>
                <a:gridCol w="1685821">
                  <a:extLst>
                    <a:ext uri="{9D8B030D-6E8A-4147-A177-3AD203B41FA5}">
                      <a16:colId xmlns:a16="http://schemas.microsoft.com/office/drawing/2014/main" val="4080995352"/>
                    </a:ext>
                  </a:extLst>
                </a:gridCol>
                <a:gridCol w="1024128">
                  <a:extLst>
                    <a:ext uri="{9D8B030D-6E8A-4147-A177-3AD203B41FA5}">
                      <a16:colId xmlns:a16="http://schemas.microsoft.com/office/drawing/2014/main" val="965499758"/>
                    </a:ext>
                  </a:extLst>
                </a:gridCol>
                <a:gridCol w="764771">
                  <a:extLst>
                    <a:ext uri="{9D8B030D-6E8A-4147-A177-3AD203B41FA5}">
                      <a16:colId xmlns:a16="http://schemas.microsoft.com/office/drawing/2014/main" val="1790722003"/>
                    </a:ext>
                  </a:extLst>
                </a:gridCol>
                <a:gridCol w="1346662">
                  <a:extLst>
                    <a:ext uri="{9D8B030D-6E8A-4147-A177-3AD203B41FA5}">
                      <a16:colId xmlns:a16="http://schemas.microsoft.com/office/drawing/2014/main" val="2553637847"/>
                    </a:ext>
                  </a:extLst>
                </a:gridCol>
                <a:gridCol w="713985">
                  <a:extLst>
                    <a:ext uri="{9D8B030D-6E8A-4147-A177-3AD203B41FA5}">
                      <a16:colId xmlns:a16="http://schemas.microsoft.com/office/drawing/2014/main" val="201100273"/>
                    </a:ext>
                  </a:extLst>
                </a:gridCol>
                <a:gridCol w="749921">
                  <a:extLst>
                    <a:ext uri="{9D8B030D-6E8A-4147-A177-3AD203B41FA5}">
                      <a16:colId xmlns:a16="http://schemas.microsoft.com/office/drawing/2014/main" val="174316984"/>
                    </a:ext>
                  </a:extLst>
                </a:gridCol>
                <a:gridCol w="749921">
                  <a:extLst>
                    <a:ext uri="{9D8B030D-6E8A-4147-A177-3AD203B41FA5}">
                      <a16:colId xmlns:a16="http://schemas.microsoft.com/office/drawing/2014/main" val="614572945"/>
                    </a:ext>
                  </a:extLst>
                </a:gridCol>
                <a:gridCol w="679977">
                  <a:extLst>
                    <a:ext uri="{9D8B030D-6E8A-4147-A177-3AD203B41FA5}">
                      <a16:colId xmlns:a16="http://schemas.microsoft.com/office/drawing/2014/main" val="2798237816"/>
                    </a:ext>
                  </a:extLst>
                </a:gridCol>
              </a:tblGrid>
              <a:tr h="286580">
                <a:tc rowSpan="2">
                  <a:txBody>
                    <a:bodyPr/>
                    <a:lstStyle/>
                    <a:p>
                      <a:r>
                        <a:rPr lang="en-GB" sz="10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Impacted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28658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7979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dirty="0">
                          <a:solidFill>
                            <a:schemeClr val="accent4"/>
                          </a:solidFill>
                          <a:effectLst/>
                          <a:latin typeface="+mn-lt"/>
                          <a:ea typeface="+mn-ea"/>
                          <a:cs typeface="+mn-cs"/>
                          <a:hlinkClick r:id="rId3"/>
                        </a:rPr>
                        <a:t>3128.3 - VO - PO</a:t>
                      </a:r>
                      <a:endParaRPr lang="en-GB" sz="1000" u="none" kern="1200" dirty="0">
                        <a:solidFill>
                          <a:schemeClr val="accent4"/>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mn-lt"/>
                          <a:ea typeface="+mn-ea"/>
                          <a:cs typeface="+mn-cs"/>
                        </a:rPr>
                        <a:t>Service Area 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mn-lt"/>
                          <a:ea typeface="+mn-ea"/>
                          <a:cs typeface="+mn-cs"/>
                        </a:rPr>
                        <a:t>Split: 50% Shipper, 50% DNO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mn-lt"/>
                          <a:ea typeface="+mn-ea"/>
                          <a:cs typeface="+mn-cs"/>
                        </a:rPr>
                        <a:t>N/A – For information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mn-lt"/>
                          <a:ea typeface="+mn-ea"/>
                          <a:cs typeface="+mn-cs"/>
                        </a:rPr>
                        <a:t>Shipper,  DNO, IGT, NGT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mn-lt"/>
                          <a:ea typeface="+mn-ea"/>
                          <a:cs typeface="+mn-cs"/>
                        </a:rPr>
                        <a:t>March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mn-lt"/>
                          <a:ea typeface="+mn-ea"/>
                          <a:cs typeface="+mn-cs"/>
                          <a:hlinkClick r:id="rId4"/>
                        </a:rPr>
                        <a:t>Link to CP</a:t>
                      </a:r>
                      <a:endParaRPr lang="en-GB" sz="1000" b="0"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4766629"/>
              </p:ext>
            </p:extLst>
          </p:nvPr>
        </p:nvGraphicFramePr>
        <p:xfrm>
          <a:off x="115398" y="2571750"/>
          <a:ext cx="8913200" cy="1908092"/>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228376">
                <a:tc>
                  <a:txBody>
                    <a:bodyPr/>
                    <a:lstStyle/>
                    <a:p>
                      <a:pPr marL="0" algn="l" defTabSz="914400" rtl="0" eaLnBrk="1" latinLnBrk="0" hangingPunct="1"/>
                      <a:r>
                        <a:rPr lang="en-GB" sz="1100" kern="1200">
                          <a:solidFill>
                            <a:schemeClr val="tx1"/>
                          </a:solidFill>
                          <a:latin typeface="+mn-lt"/>
                          <a:ea typeface="+mn-ea"/>
                          <a:cs typeface="+mn-cs"/>
                        </a:rPr>
                        <a:t>Org</a:t>
                      </a:r>
                    </a:p>
                  </a:txBody>
                  <a:tcP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r>
                        <a:rPr lang="en-GB" sz="1100"/>
                        <a:t>Comments</a:t>
                      </a:r>
                    </a:p>
                  </a:txBody>
                  <a:tcPr>
                    <a:solidFill>
                      <a:schemeClr val="accent4">
                        <a:lumMod val="40000"/>
                        <a:lumOff val="60000"/>
                      </a:schemeClr>
                    </a:solidFill>
                  </a:tcPr>
                </a:tc>
                <a:extLst>
                  <a:ext uri="{0D108BD9-81ED-4DB2-BD59-A6C34878D82A}">
                    <a16:rowId xmlns:a16="http://schemas.microsoft.com/office/drawing/2014/main" val="10001"/>
                  </a:ext>
                </a:extLst>
              </a:tr>
              <a:tr h="719590">
                <a:tc>
                  <a:txBody>
                    <a:bodyPr/>
                    <a:lstStyle/>
                    <a:p>
                      <a:pPr algn="ctr"/>
                      <a:endParaRPr lang="en-GB" sz="900" dirty="0"/>
                    </a:p>
                  </a:txBody>
                  <a:tcPr marL="6350" marR="6350" marT="6350" marB="0" anchor="ctr"/>
                </a:tc>
                <a:tc>
                  <a:txBody>
                    <a:bodyPr/>
                    <a:lstStyle/>
                    <a:p>
                      <a:pPr algn="ctr">
                        <a:lnSpc>
                          <a:spcPct val="115000"/>
                        </a:lnSpc>
                        <a:spcAft>
                          <a:spcPts val="0"/>
                        </a:spcAft>
                      </a:pPr>
                      <a:endParaRPr lang="en-GB" sz="900" kern="1200" dirty="0">
                        <a:solidFill>
                          <a:schemeClr val="tx1"/>
                        </a:solidFill>
                        <a:effectLst/>
                        <a:latin typeface="+mn-lt"/>
                        <a:ea typeface="+mn-ea"/>
                        <a:cs typeface="+mn-cs"/>
                      </a:endParaRPr>
                    </a:p>
                  </a:txBody>
                  <a:tcPr marL="59044" marR="59044"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For information - </a:t>
                      </a:r>
                      <a:r>
                        <a:rPr lang="en-GB" sz="1200" b="0" kern="1200" dirty="0">
                          <a:solidFill>
                            <a:schemeClr val="tx1"/>
                          </a:solidFill>
                          <a:effectLst/>
                          <a:latin typeface="+mn-lt"/>
                          <a:ea typeface="+mn-ea"/>
                          <a:cs typeface="+mn-cs"/>
                        </a:rPr>
                        <a:t>No representations received</a:t>
                      </a:r>
                    </a:p>
                    <a:p>
                      <a:endParaRPr lang="en-GB" sz="900" kern="1200" dirty="0">
                        <a:solidFill>
                          <a:schemeClr val="tx1"/>
                        </a:solidFill>
                        <a:effectLst/>
                        <a:latin typeface="+mn-lt"/>
                        <a:ea typeface="+mn-ea"/>
                        <a:cs typeface="+mn-cs"/>
                      </a:endParaRPr>
                    </a:p>
                  </a:txBody>
                  <a:tcPr marL="6350" marR="6350" marT="6350" marB="0" anchor="ctr"/>
                </a:tc>
                <a:extLst>
                  <a:ext uri="{0D108BD9-81ED-4DB2-BD59-A6C34878D82A}">
                    <a16:rowId xmlns:a16="http://schemas.microsoft.com/office/drawing/2014/main" val="941584291"/>
                  </a:ext>
                </a:extLst>
              </a:tr>
              <a:tr h="478222">
                <a:tc>
                  <a:txBody>
                    <a:bodyPr/>
                    <a:lstStyle/>
                    <a:p>
                      <a:pPr algn="ctr"/>
                      <a:endParaRPr lang="en-GB" sz="1100"/>
                    </a:p>
                  </a:txBody>
                  <a:tcPr marL="6350" marR="6350" marT="6350" marB="0"/>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tc>
                <a:tc>
                  <a:txBody>
                    <a:bodyPr/>
                    <a:lstStyle/>
                    <a:p>
                      <a:pPr>
                        <a:lnSpc>
                          <a:spcPct val="115000"/>
                        </a:lnSpc>
                        <a:spcAft>
                          <a:spcPts val="1000"/>
                        </a:spcAft>
                      </a:pP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1996597032"/>
                  </a:ext>
                </a:extLst>
              </a:tr>
              <a:tr h="451200">
                <a:tc>
                  <a:txBody>
                    <a:bodyPr/>
                    <a:lstStyle/>
                    <a:p>
                      <a:pPr algn="ctr"/>
                      <a:endParaRPr lang="en-GB" sz="1100"/>
                    </a:p>
                  </a:txBody>
                  <a:tcPr marL="6350" marR="6350" marT="6350" marB="0"/>
                </a:tc>
                <a:tc>
                  <a:txBody>
                    <a:bodyPr/>
                    <a:lstStyle/>
                    <a:p>
                      <a:pPr algn="ctr">
                        <a:lnSpc>
                          <a:spcPct val="115000"/>
                        </a:lnSpc>
                        <a:spcAft>
                          <a:spcPts val="0"/>
                        </a:spcAft>
                      </a:pPr>
                      <a:endParaRPr lang="en-GB" sz="1100" kern="1200">
                        <a:solidFill>
                          <a:schemeClr val="tx1"/>
                        </a:solidFill>
                        <a:effectLst/>
                        <a:latin typeface="+mn-lt"/>
                        <a:ea typeface="+mn-ea"/>
                        <a:cs typeface="+mn-cs"/>
                      </a:endParaRPr>
                    </a:p>
                  </a:txBody>
                  <a:tcPr marL="59044" marR="59044" marT="0" marB="0"/>
                </a:tc>
                <a:tc>
                  <a:txBody>
                    <a:bodyPr/>
                    <a:lstStyle/>
                    <a:p>
                      <a:endParaRPr lang="en-GB" sz="1100" dirty="0"/>
                    </a:p>
                  </a:txBody>
                  <a:tcPr marL="6350" marR="6350" marT="6350" marB="0" anchor="ctr"/>
                </a:tc>
                <a:extLst>
                  <a:ext uri="{0D108BD9-81ED-4DB2-BD59-A6C34878D82A}">
                    <a16:rowId xmlns:a16="http://schemas.microsoft.com/office/drawing/2014/main" val="3990851652"/>
                  </a:ext>
                </a:extLst>
              </a:tr>
            </a:tbl>
          </a:graphicData>
        </a:graphic>
      </p:graphicFrame>
    </p:spTree>
    <p:extLst>
      <p:ext uri="{BB962C8B-B14F-4D97-AF65-F5344CB8AC3E}">
        <p14:creationId xmlns:p14="http://schemas.microsoft.com/office/powerpoint/2010/main" val="1836448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sz="3600" dirty="0">
                <a:latin typeface="Arial"/>
                <a:cs typeface="Arial"/>
              </a:rPr>
              <a:t>General Change Budget BP22 YTD</a:t>
            </a:r>
          </a:p>
        </p:txBody>
      </p:sp>
    </p:spTree>
    <p:extLst>
      <p:ext uri="{BB962C8B-B14F-4D97-AF65-F5344CB8AC3E}">
        <p14:creationId xmlns:p14="http://schemas.microsoft.com/office/powerpoint/2010/main" val="1872652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GB" dirty="0"/>
              <a:t>Standalone Change Documents for Approval (BER, CCR, EQR)</a:t>
            </a:r>
          </a:p>
        </p:txBody>
      </p:sp>
    </p:spTree>
    <p:extLst>
      <p:ext uri="{BB962C8B-B14F-4D97-AF65-F5344CB8AC3E}">
        <p14:creationId xmlns:p14="http://schemas.microsoft.com/office/powerpoint/2010/main" val="3008955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p:txBody>
          <a:bodyPr>
            <a:noAutofit/>
          </a:bodyPr>
          <a:lstStyle/>
          <a:p>
            <a:r>
              <a:rPr lang="en-GB" sz="2000"/>
              <a:t>Standalone Change Documents for Approval (BER, CCR, EQR)</a:t>
            </a:r>
            <a:endParaRPr lang="en-GB" sz="1400">
              <a:latin typeface="Arial"/>
              <a:cs typeface="Arial"/>
            </a:endParaRPr>
          </a:p>
        </p:txBody>
      </p:sp>
      <p:sp>
        <p:nvSpPr>
          <p:cNvPr id="3" name="Content Placeholder 2">
            <a:extLst>
              <a:ext uri="{FF2B5EF4-FFF2-40B4-BE49-F238E27FC236}">
                <a16:creationId xmlns:a16="http://schemas.microsoft.com/office/drawing/2014/main" id="{46664FD0-4BE7-4B08-81D6-8FB1EF60F749}"/>
              </a:ext>
            </a:extLst>
          </p:cNvPr>
          <p:cNvSpPr>
            <a:spLocks noGrp="1"/>
          </p:cNvSpPr>
          <p:nvPr>
            <p:ph idx="1"/>
          </p:nvPr>
        </p:nvSpPr>
        <p:spPr>
          <a:xfrm>
            <a:off x="457200" y="761058"/>
            <a:ext cx="8440994" cy="3970932"/>
          </a:xfrm>
        </p:spPr>
        <p:txBody>
          <a:bodyPr>
            <a:normAutofit/>
          </a:bodyPr>
          <a:lstStyle/>
          <a:p>
            <a:r>
              <a:rPr lang="en-GB" sz="2400" dirty="0"/>
              <a:t>BER for XRN</a:t>
            </a:r>
            <a:r>
              <a:rPr lang="en-US" sz="2400" dirty="0"/>
              <a:t>5535 -  Processing of CSS Switch Requests Received in ‘Time Period 5’ Receive Updates</a:t>
            </a:r>
            <a:endParaRPr lang="en-GB" sz="2400" dirty="0"/>
          </a:p>
          <a:p>
            <a:pPr lvl="1"/>
            <a:r>
              <a:rPr lang="en-GB" sz="1800" dirty="0"/>
              <a:t>Voting Shippers</a:t>
            </a:r>
          </a:p>
          <a:p>
            <a:pPr lvl="1"/>
            <a:endParaRPr lang="en-GB" sz="2000" dirty="0"/>
          </a:p>
          <a:p>
            <a:r>
              <a:rPr lang="en-GB" sz="2400" dirty="0"/>
              <a:t>CCR for XRN</a:t>
            </a:r>
            <a:r>
              <a:rPr lang="en-US" sz="2400" dirty="0"/>
              <a:t>5231 - Provision of a FWACV Service</a:t>
            </a:r>
            <a:endParaRPr lang="en-GB" sz="2400" dirty="0"/>
          </a:p>
          <a:p>
            <a:pPr lvl="1"/>
            <a:r>
              <a:rPr lang="en-GB" sz="1800" dirty="0"/>
              <a:t>Voting DNO, NTS</a:t>
            </a:r>
          </a:p>
          <a:p>
            <a:pPr marL="457200" lvl="1" indent="0">
              <a:buNone/>
            </a:pPr>
            <a:endParaRPr lang="en-GB" sz="1800" dirty="0">
              <a:highlight>
                <a:srgbClr val="FFFF00"/>
              </a:highlight>
            </a:endParaRPr>
          </a:p>
          <a:p>
            <a:pPr marL="400050"/>
            <a:r>
              <a:rPr lang="en-US" sz="2400" dirty="0"/>
              <a:t>CCR for XRN5368 - Gemini Sustain Year 1 Roadmap </a:t>
            </a:r>
          </a:p>
          <a:p>
            <a:pPr lvl="1"/>
            <a:r>
              <a:rPr lang="en-GB" sz="1800" dirty="0"/>
              <a:t>Voting NTS</a:t>
            </a:r>
          </a:p>
        </p:txBody>
      </p:sp>
      <p:graphicFrame>
        <p:nvGraphicFramePr>
          <p:cNvPr id="5" name="Object 4">
            <a:extLst>
              <a:ext uri="{FF2B5EF4-FFF2-40B4-BE49-F238E27FC236}">
                <a16:creationId xmlns:a16="http://schemas.microsoft.com/office/drawing/2014/main" id="{EB6BC67F-B921-4492-ABF1-892098966F53}"/>
              </a:ext>
            </a:extLst>
          </p:cNvPr>
          <p:cNvGraphicFramePr>
            <a:graphicFrameLocks noChangeAspect="1"/>
          </p:cNvGraphicFramePr>
          <p:nvPr>
            <p:extLst>
              <p:ext uri="{D42A27DB-BD31-4B8C-83A1-F6EECF244321}">
                <p14:modId xmlns:p14="http://schemas.microsoft.com/office/powerpoint/2010/main" val="63110818"/>
              </p:ext>
            </p:extLst>
          </p:nvPr>
        </p:nvGraphicFramePr>
        <p:xfrm>
          <a:off x="7772400" y="2571750"/>
          <a:ext cx="914400" cy="806450"/>
        </p:xfrm>
        <a:graphic>
          <a:graphicData uri="http://schemas.openxmlformats.org/presentationml/2006/ole">
            <mc:AlternateContent xmlns:mc="http://schemas.openxmlformats.org/markup-compatibility/2006">
              <mc:Choice xmlns:v="urn:schemas-microsoft-com:vml" Requires="v">
                <p:oleObj name="Document" showAsIcon="1" r:id="rId3" imgW="914400" imgH="806400" progId="Word.Document.12">
                  <p:embed/>
                </p:oleObj>
              </mc:Choice>
              <mc:Fallback>
                <p:oleObj name="Document" showAsIcon="1" r:id="rId3" imgW="914400" imgH="806400" progId="Word.Document.12">
                  <p:embed/>
                  <p:pic>
                    <p:nvPicPr>
                      <p:cNvPr id="5" name="Object 4">
                        <a:extLst>
                          <a:ext uri="{FF2B5EF4-FFF2-40B4-BE49-F238E27FC236}">
                            <a16:creationId xmlns:a16="http://schemas.microsoft.com/office/drawing/2014/main" id="{EB6BC67F-B921-4492-ABF1-892098966F53}"/>
                          </a:ext>
                        </a:extLst>
                      </p:cNvPr>
                      <p:cNvPicPr/>
                      <p:nvPr/>
                    </p:nvPicPr>
                    <p:blipFill>
                      <a:blip r:embed="rId4"/>
                      <a:stretch>
                        <a:fillRect/>
                      </a:stretch>
                    </p:blipFill>
                    <p:spPr>
                      <a:xfrm>
                        <a:off x="7772400" y="2571750"/>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B18B9145-3749-436A-A0A0-82BBB7307092}"/>
              </a:ext>
            </a:extLst>
          </p:cNvPr>
          <p:cNvGraphicFramePr>
            <a:graphicFrameLocks noChangeAspect="1"/>
          </p:cNvGraphicFramePr>
          <p:nvPr>
            <p:extLst>
              <p:ext uri="{D42A27DB-BD31-4B8C-83A1-F6EECF244321}">
                <p14:modId xmlns:p14="http://schemas.microsoft.com/office/powerpoint/2010/main" val="873380894"/>
              </p:ext>
            </p:extLst>
          </p:nvPr>
        </p:nvGraphicFramePr>
        <p:xfrm>
          <a:off x="7830590" y="3806132"/>
          <a:ext cx="914400" cy="806450"/>
        </p:xfrm>
        <a:graphic>
          <a:graphicData uri="http://schemas.openxmlformats.org/presentationml/2006/ole">
            <mc:AlternateContent xmlns:mc="http://schemas.openxmlformats.org/markup-compatibility/2006">
              <mc:Choice xmlns:v="urn:schemas-microsoft-com:vml" Requires="v">
                <p:oleObj name="Document" showAsIcon="1" r:id="rId5" imgW="914400" imgH="806400" progId="Word.Document.12">
                  <p:embed/>
                </p:oleObj>
              </mc:Choice>
              <mc:Fallback>
                <p:oleObj name="Document" showAsIcon="1" r:id="rId5" imgW="914400" imgH="806400" progId="Word.Document.12">
                  <p:embed/>
                  <p:pic>
                    <p:nvPicPr>
                      <p:cNvPr id="7" name="Object 6">
                        <a:extLst>
                          <a:ext uri="{FF2B5EF4-FFF2-40B4-BE49-F238E27FC236}">
                            <a16:creationId xmlns:a16="http://schemas.microsoft.com/office/drawing/2014/main" id="{B18B9145-3749-436A-A0A0-82BBB7307092}"/>
                          </a:ext>
                        </a:extLst>
                      </p:cNvPr>
                      <p:cNvPicPr/>
                      <p:nvPr/>
                    </p:nvPicPr>
                    <p:blipFill>
                      <a:blip r:embed="rId6"/>
                      <a:stretch>
                        <a:fillRect/>
                      </a:stretch>
                    </p:blipFill>
                    <p:spPr>
                      <a:xfrm>
                        <a:off x="7830590" y="3806132"/>
                        <a:ext cx="914400" cy="80645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C9E877B5-A783-4071-89D5-B1793D0D4040}"/>
              </a:ext>
            </a:extLst>
          </p:cNvPr>
          <p:cNvGraphicFramePr>
            <a:graphicFrameLocks noChangeAspect="1"/>
          </p:cNvGraphicFramePr>
          <p:nvPr>
            <p:extLst>
              <p:ext uri="{D42A27DB-BD31-4B8C-83A1-F6EECF244321}">
                <p14:modId xmlns:p14="http://schemas.microsoft.com/office/powerpoint/2010/main" val="3224618477"/>
              </p:ext>
            </p:extLst>
          </p:nvPr>
        </p:nvGraphicFramePr>
        <p:xfrm>
          <a:off x="7772400" y="1382303"/>
          <a:ext cx="914400" cy="806450"/>
        </p:xfrm>
        <a:graphic>
          <a:graphicData uri="http://schemas.openxmlformats.org/presentationml/2006/ole">
            <mc:AlternateContent xmlns:mc="http://schemas.openxmlformats.org/markup-compatibility/2006">
              <mc:Choice xmlns:v="urn:schemas-microsoft-com:vml" Requires="v">
                <p:oleObj name="Document" showAsIcon="1" r:id="rId7" imgW="914400" imgH="806400" progId="Word.Document.12">
                  <p:embed/>
                </p:oleObj>
              </mc:Choice>
              <mc:Fallback>
                <p:oleObj name="Document" showAsIcon="1" r:id="rId7" imgW="914400" imgH="806400" progId="Word.Document.12">
                  <p:embed/>
                  <p:pic>
                    <p:nvPicPr>
                      <p:cNvPr id="4" name="Object 3">
                        <a:extLst>
                          <a:ext uri="{FF2B5EF4-FFF2-40B4-BE49-F238E27FC236}">
                            <a16:creationId xmlns:a16="http://schemas.microsoft.com/office/drawing/2014/main" id="{C9E877B5-A783-4071-89D5-B1793D0D4040}"/>
                          </a:ext>
                        </a:extLst>
                      </p:cNvPr>
                      <p:cNvPicPr/>
                      <p:nvPr/>
                    </p:nvPicPr>
                    <p:blipFill>
                      <a:blip r:embed="rId8"/>
                      <a:stretch>
                        <a:fillRect/>
                      </a:stretch>
                    </p:blipFill>
                    <p:spPr>
                      <a:xfrm>
                        <a:off x="7772400" y="1382303"/>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60803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DDFA-F228-4E44-B394-D26871378D15}"/>
              </a:ext>
            </a:extLst>
          </p:cNvPr>
          <p:cNvSpPr>
            <a:spLocks noGrp="1"/>
          </p:cNvSpPr>
          <p:nvPr>
            <p:ph type="ctrTitle"/>
          </p:nvPr>
        </p:nvSpPr>
        <p:spPr>
          <a:xfrm>
            <a:off x="685800" y="1275606"/>
            <a:ext cx="7772400" cy="1102519"/>
          </a:xfrm>
        </p:spPr>
        <p:txBody>
          <a:bodyPr>
            <a:normAutofit fontScale="90000"/>
          </a:bodyPr>
          <a:lstStyle/>
          <a:p>
            <a:br>
              <a:rPr lang="en-GB" dirty="0"/>
            </a:br>
            <a:br>
              <a:rPr lang="en-GB" dirty="0"/>
            </a:br>
            <a:br>
              <a:rPr lang="en-GB" dirty="0"/>
            </a:br>
            <a:br>
              <a:rPr lang="en-GB" dirty="0"/>
            </a:br>
            <a:r>
              <a:rPr lang="en-GB" dirty="0">
                <a:solidFill>
                  <a:schemeClr val="accent1"/>
                </a:solidFill>
                <a:latin typeface="+mn-lt"/>
              </a:rPr>
              <a:t>March 23 Release</a:t>
            </a:r>
            <a:br>
              <a:rPr lang="en-GB" dirty="0">
                <a:solidFill>
                  <a:schemeClr val="accent1"/>
                </a:solidFill>
                <a:latin typeface="+mn-lt"/>
              </a:rPr>
            </a:br>
            <a:br>
              <a:rPr lang="en-GB" dirty="0">
                <a:solidFill>
                  <a:schemeClr val="accent1"/>
                </a:solidFill>
                <a:latin typeface="+mn-lt"/>
              </a:rPr>
            </a:br>
            <a:r>
              <a:rPr lang="en-GB" sz="2700" dirty="0">
                <a:solidFill>
                  <a:schemeClr val="accent1"/>
                </a:solidFill>
                <a:latin typeface="+mn-lt"/>
              </a:rPr>
              <a:t>XRN5472 </a:t>
            </a:r>
            <a:r>
              <a:rPr lang="en-US" sz="2700" i="0" dirty="0">
                <a:solidFill>
                  <a:schemeClr val="accent1"/>
                </a:solidFill>
                <a:effectLst/>
                <a:latin typeface="+mn-lt"/>
              </a:rPr>
              <a:t>Creation of a UK Link API to consume daily weather data for Demand Estimation processes</a:t>
            </a:r>
            <a:br>
              <a:rPr lang="en-GB" sz="2800" dirty="0">
                <a:solidFill>
                  <a:schemeClr val="accent1"/>
                </a:solidFill>
              </a:rPr>
            </a:br>
            <a:endParaRPr lang="en-GB" dirty="0">
              <a:solidFill>
                <a:schemeClr val="accent1"/>
              </a:solidFill>
            </a:endParaRPr>
          </a:p>
        </p:txBody>
      </p:sp>
      <p:sp>
        <p:nvSpPr>
          <p:cNvPr id="3" name="Subtitle 2">
            <a:extLst>
              <a:ext uri="{FF2B5EF4-FFF2-40B4-BE49-F238E27FC236}">
                <a16:creationId xmlns:a16="http://schemas.microsoft.com/office/drawing/2014/main" id="{C2F2002D-02D2-4812-BCBA-469506040EAD}"/>
              </a:ext>
            </a:extLst>
          </p:cNvPr>
          <p:cNvSpPr>
            <a:spLocks noGrp="1"/>
          </p:cNvSpPr>
          <p:nvPr>
            <p:ph type="subTitle" idx="1"/>
          </p:nvPr>
        </p:nvSpPr>
        <p:spPr>
          <a:xfrm>
            <a:off x="1371600" y="3363838"/>
            <a:ext cx="6400800" cy="1314450"/>
          </a:xfrm>
        </p:spPr>
        <p:txBody>
          <a:bodyPr vert="horz" lIns="91440" tIns="45720" rIns="91440" bIns="45720" rtlCol="0" anchor="t">
            <a:normAutofit fontScale="92500" lnSpcReduction="10000"/>
          </a:bodyPr>
          <a:lstStyle/>
          <a:p>
            <a:endParaRPr lang="en-US" dirty="0">
              <a:solidFill>
                <a:schemeClr val="accent1"/>
              </a:solidFill>
            </a:endParaRPr>
          </a:p>
          <a:p>
            <a:r>
              <a:rPr lang="en-US" dirty="0">
                <a:solidFill>
                  <a:schemeClr val="accent1"/>
                </a:solidFill>
              </a:rPr>
              <a:t>*ChMC Decision Required* </a:t>
            </a:r>
          </a:p>
          <a:p>
            <a:r>
              <a:rPr lang="en-US" dirty="0">
                <a:solidFill>
                  <a:schemeClr val="accent1"/>
                </a:solidFill>
              </a:rPr>
              <a:t>Withdrawal from scope of March23 Release </a:t>
            </a:r>
          </a:p>
        </p:txBody>
      </p:sp>
    </p:spTree>
    <p:extLst>
      <p:ext uri="{BB962C8B-B14F-4D97-AF65-F5344CB8AC3E}">
        <p14:creationId xmlns:p14="http://schemas.microsoft.com/office/powerpoint/2010/main" val="9998384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1900" dirty="0"/>
              <a:t>Project Update – Change to Weather Data Service Provider API and implications to XRN 5472 Delivery Approach </a:t>
            </a:r>
          </a:p>
        </p:txBody>
      </p:sp>
      <p:sp>
        <p:nvSpPr>
          <p:cNvPr id="3" name="Content Placeholder 2"/>
          <p:cNvSpPr>
            <a:spLocks noGrp="1"/>
          </p:cNvSpPr>
          <p:nvPr>
            <p:ph idx="1"/>
          </p:nvPr>
        </p:nvSpPr>
        <p:spPr>
          <a:xfrm>
            <a:off x="179512" y="555526"/>
            <a:ext cx="8513525" cy="4320480"/>
          </a:xfrm>
        </p:spPr>
        <p:txBody>
          <a:bodyPr>
            <a:normAutofit fontScale="25000" lnSpcReduction="20000"/>
          </a:bodyPr>
          <a:lstStyle/>
          <a:p>
            <a:pPr marL="0" indent="0">
              <a:buNone/>
            </a:pPr>
            <a:endParaRPr lang="en-US" sz="5600" b="1" u="sng" dirty="0">
              <a:solidFill>
                <a:schemeClr val="tx2"/>
              </a:solidFill>
              <a:latin typeface="+mn-lt"/>
              <a:cs typeface="+mn-cs"/>
            </a:endParaRPr>
          </a:p>
          <a:p>
            <a:pPr marL="0" indent="0">
              <a:buNone/>
            </a:pPr>
            <a:r>
              <a:rPr lang="en-US" sz="5600" b="1" u="sng" dirty="0">
                <a:solidFill>
                  <a:schemeClr val="tx2"/>
                </a:solidFill>
                <a:latin typeface="+mn-lt"/>
                <a:cs typeface="+mn-cs"/>
              </a:rPr>
              <a:t>Background</a:t>
            </a:r>
          </a:p>
          <a:p>
            <a:pPr marL="0" indent="0">
              <a:buNone/>
            </a:pPr>
            <a:r>
              <a:rPr lang="en-US" sz="5600" dirty="0">
                <a:solidFill>
                  <a:schemeClr val="tx2"/>
                </a:solidFill>
                <a:latin typeface="+mn-lt"/>
                <a:cs typeface="+mn-cs"/>
              </a:rPr>
              <a:t>Following ongoing engagement with our weather data service provider on the proposed API solution, we have been informed that they intend to move all of their clients onto a new version of their API services</a:t>
            </a:r>
          </a:p>
          <a:p>
            <a:pPr marL="0" indent="0">
              <a:buNone/>
            </a:pPr>
            <a:endParaRPr lang="en-US" sz="5600" dirty="0">
              <a:solidFill>
                <a:schemeClr val="tx2"/>
              </a:solidFill>
              <a:latin typeface="+mn-lt"/>
              <a:cs typeface="+mn-cs"/>
            </a:endParaRPr>
          </a:p>
          <a:p>
            <a:pPr marL="0" indent="0">
              <a:buNone/>
            </a:pPr>
            <a:r>
              <a:rPr lang="en-US" sz="5600" dirty="0">
                <a:solidFill>
                  <a:schemeClr val="tx2"/>
                </a:solidFill>
                <a:latin typeface="+mn-lt"/>
                <a:cs typeface="+mn-cs"/>
              </a:rPr>
              <a:t>This activity is expected to take place in late 2023 and will require all clients to upgrade any existing APIs to this new version (version 2) in order to continue to receive the relevant weather data </a:t>
            </a:r>
          </a:p>
          <a:p>
            <a:pPr marL="0" indent="0">
              <a:buNone/>
            </a:pPr>
            <a:endParaRPr lang="en-US" sz="5600" dirty="0">
              <a:solidFill>
                <a:schemeClr val="tx2"/>
              </a:solidFill>
              <a:latin typeface="+mn-lt"/>
              <a:cs typeface="+mn-cs"/>
            </a:endParaRPr>
          </a:p>
          <a:p>
            <a:pPr marL="0" indent="0">
              <a:buNone/>
            </a:pPr>
            <a:r>
              <a:rPr lang="en-US" sz="5600" dirty="0">
                <a:solidFill>
                  <a:schemeClr val="tx2"/>
                </a:solidFill>
                <a:latin typeface="+mn-lt"/>
                <a:cs typeface="+mn-cs"/>
              </a:rPr>
              <a:t>In light of this upgrade, the weather data service provider has offered to extend the existing data transfer mechanism (File Transfer Protocol) </a:t>
            </a:r>
          </a:p>
          <a:p>
            <a:pPr marL="0" indent="0">
              <a:buNone/>
            </a:pPr>
            <a:endParaRPr lang="en-US" sz="5600" dirty="0">
              <a:solidFill>
                <a:schemeClr val="tx2"/>
              </a:solidFill>
              <a:latin typeface="+mn-lt"/>
              <a:cs typeface="+mn-cs"/>
            </a:endParaRPr>
          </a:p>
          <a:p>
            <a:pPr marL="0" indent="0">
              <a:buNone/>
            </a:pPr>
            <a:r>
              <a:rPr lang="en-US" sz="5600" dirty="0">
                <a:solidFill>
                  <a:schemeClr val="tx2"/>
                </a:solidFill>
                <a:latin typeface="+mn-lt"/>
                <a:cs typeface="+mn-cs"/>
              </a:rPr>
              <a:t>This would allow our service to transition to the new API version later in the year without impacting our DSC services continuity </a:t>
            </a:r>
          </a:p>
          <a:p>
            <a:pPr marL="0" indent="0">
              <a:buNone/>
            </a:pPr>
            <a:endParaRPr lang="en-US" sz="5600" dirty="0">
              <a:solidFill>
                <a:schemeClr val="tx2"/>
              </a:solidFill>
              <a:latin typeface="+mn-lt"/>
              <a:cs typeface="+mn-cs"/>
            </a:endParaRPr>
          </a:p>
          <a:p>
            <a:pPr marL="0" indent="0">
              <a:buNone/>
            </a:pPr>
            <a:r>
              <a:rPr lang="en-US" sz="5600" dirty="0">
                <a:solidFill>
                  <a:schemeClr val="tx2"/>
                </a:solidFill>
                <a:latin typeface="+mn-lt"/>
                <a:cs typeface="+mn-cs"/>
              </a:rPr>
              <a:t>As a result this would also avoid the need for the proposed XRN5472 changes to be deployed on 1</a:t>
            </a:r>
            <a:r>
              <a:rPr lang="en-US" sz="5600" baseline="30000" dirty="0">
                <a:solidFill>
                  <a:schemeClr val="tx2"/>
                </a:solidFill>
                <a:latin typeface="+mn-lt"/>
                <a:cs typeface="+mn-cs"/>
              </a:rPr>
              <a:t>st</a:t>
            </a:r>
            <a:r>
              <a:rPr lang="en-US" sz="5600" dirty="0">
                <a:solidFill>
                  <a:schemeClr val="tx2"/>
                </a:solidFill>
                <a:latin typeface="+mn-lt"/>
                <a:cs typeface="+mn-cs"/>
              </a:rPr>
              <a:t> April as have been previously communicated and approved   </a:t>
            </a:r>
          </a:p>
          <a:p>
            <a:pPr marL="0" indent="0">
              <a:buNone/>
            </a:pPr>
            <a:endParaRPr lang="en-US" sz="5600" dirty="0">
              <a:solidFill>
                <a:schemeClr val="tx2"/>
              </a:solidFill>
              <a:latin typeface="+mn-lt"/>
              <a:cs typeface="+mn-cs"/>
            </a:endParaRPr>
          </a:p>
          <a:p>
            <a:pPr marL="0" indent="0">
              <a:buNone/>
            </a:pPr>
            <a:r>
              <a:rPr lang="en-US" sz="5600" dirty="0">
                <a:solidFill>
                  <a:schemeClr val="tx2"/>
                </a:solidFill>
                <a:latin typeface="+mn-lt"/>
                <a:cs typeface="+mn-cs"/>
              </a:rPr>
              <a:t>Following completion of our associated Detailed Design phase (issued in January-23 Change Pack), we have established that the required technical change do not impact or have any interaction with DSC Customers – confirming that the change is entirely internal to the CDSP </a:t>
            </a:r>
          </a:p>
          <a:p>
            <a:endParaRPr lang="en-US" sz="5600" dirty="0">
              <a:solidFill>
                <a:schemeClr val="tx2"/>
              </a:solidFill>
              <a:latin typeface="+mn-lt"/>
              <a:cs typeface="+mn-cs"/>
            </a:endParaRPr>
          </a:p>
          <a:p>
            <a:pPr marL="0" indent="0">
              <a:buNone/>
            </a:pPr>
            <a:endParaRPr lang="en-US" sz="1400" dirty="0">
              <a:solidFill>
                <a:schemeClr val="tx2"/>
              </a:solidFill>
              <a:latin typeface="+mn-lt"/>
              <a:cs typeface="+mn-cs"/>
            </a:endParaRPr>
          </a:p>
          <a:p>
            <a:pPr marL="0" indent="0">
              <a:buNone/>
            </a:pPr>
            <a:r>
              <a:rPr lang="en-US" sz="1400" dirty="0">
                <a:solidFill>
                  <a:schemeClr val="tx2"/>
                </a:solidFill>
                <a:latin typeface="+mn-lt"/>
                <a:cs typeface="+mn-cs"/>
              </a:rPr>
              <a:t>	</a:t>
            </a:r>
          </a:p>
          <a:p>
            <a:pPr marL="0" indent="0">
              <a:buNone/>
            </a:pPr>
            <a:endParaRPr lang="en-US" sz="1400" dirty="0">
              <a:solidFill>
                <a:schemeClr val="tx2"/>
              </a:solidFill>
              <a:latin typeface="+mn-lt"/>
              <a:cs typeface="+mn-cs"/>
            </a:endParaRPr>
          </a:p>
          <a:p>
            <a:pPr marL="0" indent="0">
              <a:buNone/>
            </a:pPr>
            <a:r>
              <a:rPr lang="en-US" sz="1400" dirty="0">
                <a:solidFill>
                  <a:schemeClr val="tx2"/>
                </a:solidFill>
                <a:latin typeface="+mn-lt"/>
                <a:cs typeface="+mn-cs"/>
              </a:rPr>
              <a:t> </a:t>
            </a:r>
          </a:p>
          <a:p>
            <a:pPr marL="0" indent="0">
              <a:buNone/>
            </a:pPr>
            <a:endParaRPr lang="en-US" sz="1400" dirty="0">
              <a:solidFill>
                <a:schemeClr val="tx2"/>
              </a:solidFill>
              <a:latin typeface="+mn-lt"/>
              <a:cs typeface="+mn-cs"/>
            </a:endParaRPr>
          </a:p>
          <a:p>
            <a:pPr marL="0" indent="0">
              <a:buNone/>
            </a:pPr>
            <a:endParaRPr lang="en-GB" sz="2800" dirty="0"/>
          </a:p>
        </p:txBody>
      </p:sp>
    </p:spTree>
    <p:extLst>
      <p:ext uri="{BB962C8B-B14F-4D97-AF65-F5344CB8AC3E}">
        <p14:creationId xmlns:p14="http://schemas.microsoft.com/office/powerpoint/2010/main" val="40589770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200" dirty="0"/>
              <a:t>XRN 5472 Proposal to withdraw Change </a:t>
            </a:r>
          </a:p>
        </p:txBody>
      </p:sp>
      <p:sp>
        <p:nvSpPr>
          <p:cNvPr id="3" name="Content Placeholder 2"/>
          <p:cNvSpPr>
            <a:spLocks noGrp="1"/>
          </p:cNvSpPr>
          <p:nvPr>
            <p:ph idx="1"/>
          </p:nvPr>
        </p:nvSpPr>
        <p:spPr>
          <a:xfrm>
            <a:off x="463437" y="699542"/>
            <a:ext cx="8229600" cy="4032448"/>
          </a:xfrm>
        </p:spPr>
        <p:txBody>
          <a:bodyPr>
            <a:normAutofit fontScale="25000" lnSpcReduction="20000"/>
          </a:bodyPr>
          <a:lstStyle/>
          <a:p>
            <a:pPr marL="0" indent="0">
              <a:buNone/>
            </a:pPr>
            <a:r>
              <a:rPr lang="en-US" sz="5600" b="1" u="sng" dirty="0">
                <a:solidFill>
                  <a:schemeClr val="tx2"/>
                </a:solidFill>
                <a:latin typeface="+mn-lt"/>
                <a:cs typeface="+mn-cs"/>
              </a:rPr>
              <a:t>CDSP Recommendation and related Next Steps</a:t>
            </a:r>
          </a:p>
          <a:p>
            <a:pPr marL="0" indent="0">
              <a:buNone/>
            </a:pPr>
            <a:endParaRPr lang="en-US" sz="5600" b="1" u="sng" dirty="0">
              <a:solidFill>
                <a:schemeClr val="tx2"/>
              </a:solidFill>
              <a:latin typeface="+mn-lt"/>
              <a:cs typeface="+mn-cs"/>
            </a:endParaRPr>
          </a:p>
          <a:p>
            <a:r>
              <a:rPr lang="en-US" sz="5600" dirty="0">
                <a:solidFill>
                  <a:schemeClr val="tx2"/>
                </a:solidFill>
                <a:latin typeface="+mn-lt"/>
                <a:cs typeface="+mn-cs"/>
              </a:rPr>
              <a:t>Having confirmed that the technical changes do not impact or involve DSC customers we recommend that XRN5472 is withdrawn from the scope of March-23 Release </a:t>
            </a:r>
          </a:p>
          <a:p>
            <a:endParaRPr lang="en-US" sz="5600" dirty="0">
              <a:solidFill>
                <a:schemeClr val="tx2"/>
              </a:solidFill>
              <a:latin typeface="+mn-lt"/>
              <a:cs typeface="+mn-cs"/>
            </a:endParaRPr>
          </a:p>
          <a:p>
            <a:r>
              <a:rPr lang="en-US" sz="5600" dirty="0">
                <a:solidFill>
                  <a:schemeClr val="tx2"/>
                </a:solidFill>
                <a:latin typeface="+mn-lt"/>
                <a:cs typeface="+mn-cs"/>
              </a:rPr>
              <a:t>The associated funds that were reserved for this change within the March-23 BER will be returned to DSC Customers </a:t>
            </a:r>
          </a:p>
          <a:p>
            <a:pPr lvl="1">
              <a:buFont typeface="Arial" panose="020B0604020202020204" pitchFamily="34" charset="0"/>
              <a:buChar char="•"/>
            </a:pPr>
            <a:r>
              <a:rPr lang="en-US" sz="5600" dirty="0">
                <a:solidFill>
                  <a:schemeClr val="tx2"/>
                </a:solidFill>
                <a:latin typeface="+mn-lt"/>
                <a:cs typeface="+mn-cs"/>
              </a:rPr>
              <a:t>The CCR will be the mechanism to reconcile funds to the DSC Change Budget</a:t>
            </a:r>
          </a:p>
          <a:p>
            <a:endParaRPr lang="en-US" sz="5600" dirty="0">
              <a:solidFill>
                <a:schemeClr val="tx2"/>
              </a:solidFill>
              <a:latin typeface="+mn-lt"/>
              <a:cs typeface="+mn-cs"/>
            </a:endParaRPr>
          </a:p>
          <a:p>
            <a:r>
              <a:rPr lang="en-US" sz="5600" dirty="0">
                <a:solidFill>
                  <a:schemeClr val="tx2"/>
                </a:solidFill>
                <a:latin typeface="+mn-lt"/>
                <a:cs typeface="+mn-cs"/>
              </a:rPr>
              <a:t>Technical upgrade to the weather data service providers new API version will be planned and coordinated as an internal CDSP project </a:t>
            </a:r>
          </a:p>
          <a:p>
            <a:endParaRPr lang="en-US" sz="5600" dirty="0">
              <a:solidFill>
                <a:schemeClr val="tx2"/>
              </a:solidFill>
              <a:latin typeface="+mn-lt"/>
              <a:cs typeface="+mn-cs"/>
            </a:endParaRPr>
          </a:p>
          <a:p>
            <a:r>
              <a:rPr lang="en-US" sz="5600" dirty="0">
                <a:solidFill>
                  <a:schemeClr val="tx2"/>
                </a:solidFill>
                <a:latin typeface="+mn-lt"/>
                <a:cs typeface="+mn-cs"/>
              </a:rPr>
              <a:t>This approach allows the scope of the March Release, and any later Release to consist of only changes that are Customer impacting and benefitting   </a:t>
            </a:r>
          </a:p>
          <a:p>
            <a:pPr marL="0" indent="0">
              <a:buNone/>
            </a:pPr>
            <a:endParaRPr lang="en-US" sz="5600" dirty="0">
              <a:solidFill>
                <a:schemeClr val="tx2"/>
              </a:solidFill>
              <a:latin typeface="+mn-lt"/>
              <a:cs typeface="+mn-cs"/>
            </a:endParaRPr>
          </a:p>
          <a:p>
            <a:pPr marL="0" indent="0">
              <a:buNone/>
            </a:pPr>
            <a:r>
              <a:rPr lang="en-US" sz="5600" b="1" u="sng" dirty="0">
                <a:solidFill>
                  <a:schemeClr val="tx2"/>
                </a:solidFill>
                <a:latin typeface="+mn-lt"/>
                <a:cs typeface="+mn-cs"/>
              </a:rPr>
              <a:t>DSC ChMC Decision – Approval of </a:t>
            </a:r>
            <a:r>
              <a:rPr lang="en-US" sz="5600" b="1" u="sng" dirty="0" err="1">
                <a:solidFill>
                  <a:schemeClr val="tx2"/>
                </a:solidFill>
                <a:latin typeface="+mn-lt"/>
                <a:cs typeface="+mn-cs"/>
              </a:rPr>
              <a:t>Xoserve’s</a:t>
            </a:r>
            <a:r>
              <a:rPr lang="en-US" sz="5600" b="1" u="sng" dirty="0">
                <a:solidFill>
                  <a:schemeClr val="tx2"/>
                </a:solidFill>
                <a:latin typeface="+mn-lt"/>
                <a:cs typeface="+mn-cs"/>
              </a:rPr>
              <a:t> recommendation to withdraw XRN5472 from March-23 Release scope</a:t>
            </a:r>
          </a:p>
          <a:p>
            <a:pPr marL="0" indent="0">
              <a:buNone/>
            </a:pPr>
            <a:endParaRPr lang="en-US" sz="5600" b="1" u="sng" dirty="0">
              <a:solidFill>
                <a:schemeClr val="tx2"/>
              </a:solidFill>
              <a:latin typeface="+mn-lt"/>
              <a:cs typeface="+mn-cs"/>
            </a:endParaRPr>
          </a:p>
          <a:p>
            <a:r>
              <a:rPr lang="en-US" sz="5600" i="1" dirty="0">
                <a:solidFill>
                  <a:schemeClr val="tx2"/>
                </a:solidFill>
                <a:latin typeface="+mn-lt"/>
                <a:cs typeface="+mn-cs"/>
              </a:rPr>
              <a:t>Vote required from DN and Shipper Customer Classes </a:t>
            </a:r>
          </a:p>
          <a:p>
            <a:pPr marL="0" indent="0">
              <a:buNone/>
            </a:pPr>
            <a:endParaRPr lang="en-US" sz="5600" dirty="0">
              <a:solidFill>
                <a:schemeClr val="tx2"/>
              </a:solidFill>
              <a:latin typeface="+mn-lt"/>
              <a:cs typeface="+mn-cs"/>
            </a:endParaRPr>
          </a:p>
          <a:p>
            <a:pPr marL="0" indent="0">
              <a:buNone/>
            </a:pPr>
            <a:endParaRPr lang="en-GB" sz="2800" dirty="0"/>
          </a:p>
        </p:txBody>
      </p:sp>
    </p:spTree>
    <p:extLst>
      <p:ext uri="{BB962C8B-B14F-4D97-AF65-F5344CB8AC3E}">
        <p14:creationId xmlns:p14="http://schemas.microsoft.com/office/powerpoint/2010/main" val="1942189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DDFA-F228-4E44-B394-D26871378D15}"/>
              </a:ext>
            </a:extLst>
          </p:cNvPr>
          <p:cNvSpPr>
            <a:spLocks noGrp="1"/>
          </p:cNvSpPr>
          <p:nvPr>
            <p:ph type="ctrTitle"/>
          </p:nvPr>
        </p:nvSpPr>
        <p:spPr>
          <a:xfrm>
            <a:off x="685800" y="2261019"/>
            <a:ext cx="7772400" cy="789753"/>
          </a:xfrm>
        </p:spPr>
        <p:txBody>
          <a:bodyPr>
            <a:normAutofit fontScale="90000"/>
          </a:bodyPr>
          <a:lstStyle/>
          <a:p>
            <a:br>
              <a:rPr lang="en-GB" dirty="0"/>
            </a:br>
            <a:r>
              <a:rPr lang="en-GB" dirty="0"/>
              <a:t>XRN5575 March 23 Release</a:t>
            </a:r>
            <a:br>
              <a:rPr lang="en-GB" dirty="0"/>
            </a:br>
            <a:br>
              <a:rPr lang="en-GB" dirty="0"/>
            </a:br>
            <a:br>
              <a:rPr lang="en-GB" sz="2800" dirty="0"/>
            </a:br>
            <a:endParaRPr lang="en-GB" dirty="0"/>
          </a:p>
        </p:txBody>
      </p:sp>
      <p:sp>
        <p:nvSpPr>
          <p:cNvPr id="3" name="Subtitle 2">
            <a:extLst>
              <a:ext uri="{FF2B5EF4-FFF2-40B4-BE49-F238E27FC236}">
                <a16:creationId xmlns:a16="http://schemas.microsoft.com/office/drawing/2014/main" id="{C2F2002D-02D2-4812-BCBA-469506040EAD}"/>
              </a:ext>
            </a:extLst>
          </p:cNvPr>
          <p:cNvSpPr>
            <a:spLocks noGrp="1"/>
          </p:cNvSpPr>
          <p:nvPr>
            <p:ph type="subTitle" idx="1"/>
          </p:nvPr>
        </p:nvSpPr>
        <p:spPr>
          <a:xfrm>
            <a:off x="1371600" y="3596294"/>
            <a:ext cx="6400800" cy="1314450"/>
          </a:xfrm>
        </p:spPr>
        <p:txBody>
          <a:bodyPr vert="horz" lIns="91440" tIns="45720" rIns="91440" bIns="45720" rtlCol="0" anchor="t">
            <a:normAutofit/>
          </a:bodyPr>
          <a:lstStyle/>
          <a:p>
            <a:r>
              <a:rPr lang="en-US" dirty="0"/>
              <a:t>February 2023</a:t>
            </a:r>
          </a:p>
        </p:txBody>
      </p:sp>
    </p:spTree>
    <p:extLst>
      <p:ext uri="{BB962C8B-B14F-4D97-AF65-F5344CB8AC3E}">
        <p14:creationId xmlns:p14="http://schemas.microsoft.com/office/powerpoint/2010/main" val="1590066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471EA89-220B-4A8E-B6C2-F41E96581A16}"/>
              </a:ext>
            </a:extLst>
          </p:cNvPr>
          <p:cNvPicPr>
            <a:picLocks noChangeAspect="1"/>
          </p:cNvPicPr>
          <p:nvPr/>
        </p:nvPicPr>
        <p:blipFill>
          <a:blip r:embed="rId3"/>
          <a:stretch>
            <a:fillRect/>
          </a:stretch>
        </p:blipFill>
        <p:spPr>
          <a:xfrm>
            <a:off x="4319385" y="1480339"/>
            <a:ext cx="4467259" cy="1091411"/>
          </a:xfrm>
          <a:prstGeom prst="rect">
            <a:avLst/>
          </a:prstGeom>
        </p:spPr>
      </p:pic>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nvGraphicFramePr>
        <p:xfrm>
          <a:off x="0" y="390903"/>
          <a:ext cx="9144000" cy="4557596"/>
        </p:xfrm>
        <a:graphic>
          <a:graphicData uri="http://schemas.openxmlformats.org/drawingml/2006/table">
            <a:tbl>
              <a:tblPr firstRow="1" bandRow="1"/>
              <a:tblGrid>
                <a:gridCol w="1481351">
                  <a:extLst>
                    <a:ext uri="{9D8B030D-6E8A-4147-A177-3AD203B41FA5}">
                      <a16:colId xmlns:a16="http://schemas.microsoft.com/office/drawing/2014/main" val="20000"/>
                    </a:ext>
                  </a:extLst>
                </a:gridCol>
                <a:gridCol w="2673351">
                  <a:extLst>
                    <a:ext uri="{9D8B030D-6E8A-4147-A177-3AD203B41FA5}">
                      <a16:colId xmlns:a16="http://schemas.microsoft.com/office/drawing/2014/main" val="1347751506"/>
                    </a:ext>
                  </a:extLst>
                </a:gridCol>
                <a:gridCol w="191403">
                  <a:extLst>
                    <a:ext uri="{9D8B030D-6E8A-4147-A177-3AD203B41FA5}">
                      <a16:colId xmlns:a16="http://schemas.microsoft.com/office/drawing/2014/main" val="20002"/>
                    </a:ext>
                  </a:extLst>
                </a:gridCol>
                <a:gridCol w="2282085">
                  <a:extLst>
                    <a:ext uri="{9D8B030D-6E8A-4147-A177-3AD203B41FA5}">
                      <a16:colId xmlns:a16="http://schemas.microsoft.com/office/drawing/2014/main" val="2880710429"/>
                    </a:ext>
                  </a:extLst>
                </a:gridCol>
                <a:gridCol w="2515810">
                  <a:extLst>
                    <a:ext uri="{9D8B030D-6E8A-4147-A177-3AD203B41FA5}">
                      <a16:colId xmlns:a16="http://schemas.microsoft.com/office/drawing/2014/main" val="20003"/>
                    </a:ext>
                  </a:extLst>
                </a:gridCol>
              </a:tblGrid>
              <a:tr h="222985">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dirty="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1050" b="1" i="0" dirty="0">
                          <a:solidFill>
                            <a:srgbClr val="FFFFFF"/>
                          </a:solidFill>
                          <a:latin typeface="+mn-lt"/>
                          <a:cs typeface="Arial"/>
                        </a:rPr>
                        <a:t>Overall</a:t>
                      </a:r>
                      <a:r>
                        <a:rPr lang="en-GB" sz="1050" b="1" i="0" baseline="0" dirty="0">
                          <a:solidFill>
                            <a:srgbClr val="FFFFFF"/>
                          </a:solidFill>
                          <a:latin typeface="+mn-lt"/>
                          <a:cs typeface="Arial"/>
                        </a:rPr>
                        <a:t> Project RAG Status</a:t>
                      </a:r>
                      <a:endParaRPr lang="en-GB" sz="1050" kern="1200" baseline="0" dirty="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pPr algn="ctr"/>
                      <a:endParaRPr lang="en-GB" sz="1800">
                        <a:solidFill>
                          <a:schemeClr val="tx1"/>
                        </a:solidFill>
                      </a:endParaRPr>
                    </a:p>
                  </a:txBody>
                  <a:tcPr marL="91435" marR="91435" marT="45718" marB="45718">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22985">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mn-lt"/>
                          <a:cs typeface="Arial"/>
                        </a:rPr>
                        <a:t>Schedule</a:t>
                      </a:r>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mn-lt"/>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2298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RAG</a:t>
                      </a:r>
                      <a:r>
                        <a:rPr lang="en-GB" sz="1050" b="1" baseline="0" dirty="0">
                          <a:solidFill>
                            <a:schemeClr val="bg1"/>
                          </a:solidFill>
                          <a:latin typeface="Arial"/>
                          <a:cs typeface="Arial"/>
                        </a:rPr>
                        <a:t> Status</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22985">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                                             Status</a:t>
                      </a:r>
                      <a:r>
                        <a:rPr lang="en-GB" sz="1050" b="1" baseline="0" dirty="0">
                          <a:solidFill>
                            <a:schemeClr val="bg1"/>
                          </a:solidFill>
                          <a:latin typeface="+mn-lt"/>
                          <a:cs typeface="Arial"/>
                        </a:rPr>
                        <a:t> Justification</a:t>
                      </a:r>
                      <a:endParaRPr lang="en-GB" dirty="0">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tc hMerge="1">
                  <a:txBody>
                    <a:bodyPr/>
                    <a:lstStyle/>
                    <a:p>
                      <a:pPr algn="ctr"/>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246081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a:ea typeface="+mn-ea"/>
                          <a:cs typeface="Arial"/>
                        </a:rPr>
                        <a:t>Schedule</a:t>
                      </a:r>
                    </a:p>
                    <a:p>
                      <a:pPr algn="ct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0" indent="0" algn="l">
                        <a:buFont typeface="Arial" panose="020B0604020202020204" pitchFamily="34" charset="0"/>
                        <a:buNone/>
                      </a:pPr>
                      <a:r>
                        <a:rPr lang="en-GB" sz="700" b="0" i="0" u="none" strike="noStrike" kern="1200" cap="none" normalizeH="0" baseline="0" dirty="0">
                          <a:ln>
                            <a:noFill/>
                          </a:ln>
                          <a:solidFill>
                            <a:schemeClr val="tx1"/>
                          </a:solidFill>
                          <a:effectLst/>
                          <a:latin typeface="+mn-lt"/>
                          <a:ea typeface="+mn-ea"/>
                          <a:cs typeface="+mn-cs"/>
                        </a:rPr>
                        <a:t>Overall release is tracking at risk; </a:t>
                      </a:r>
                      <a:r>
                        <a:rPr lang="en-GB" sz="700" b="1" i="0" u="none" strike="noStrike" kern="1200" cap="none" normalizeH="0" baseline="0" dirty="0">
                          <a:ln>
                            <a:noFill/>
                          </a:ln>
                          <a:solidFill>
                            <a:srgbClr val="FFC000"/>
                          </a:solidFill>
                          <a:effectLst/>
                          <a:latin typeface="+mn-lt"/>
                          <a:ea typeface="+mn-ea"/>
                          <a:cs typeface="+mn-cs"/>
                        </a:rPr>
                        <a:t>Amber</a:t>
                      </a:r>
                      <a:r>
                        <a:rPr lang="en-GB" sz="700" b="1" i="0" u="none" strike="noStrike" kern="1200" cap="none" normalizeH="0" baseline="0" dirty="0">
                          <a:ln>
                            <a:noFill/>
                          </a:ln>
                          <a:solidFill>
                            <a:schemeClr val="tx1"/>
                          </a:solidFill>
                          <a:effectLst/>
                          <a:latin typeface="+mn-lt"/>
                          <a:ea typeface="+mn-ea"/>
                          <a:cs typeface="+mn-cs"/>
                        </a:rPr>
                        <a:t>. </a:t>
                      </a:r>
                      <a:r>
                        <a:rPr lang="en-GB" sz="700" b="0" i="0" u="none" strike="noStrike" kern="1200" cap="none" normalizeH="0" baseline="0" dirty="0">
                          <a:ln>
                            <a:noFill/>
                          </a:ln>
                          <a:solidFill>
                            <a:schemeClr val="tx1"/>
                          </a:solidFill>
                          <a:effectLst/>
                          <a:latin typeface="+mn-lt"/>
                          <a:ea typeface="+mn-ea"/>
                          <a:cs typeface="+mn-cs"/>
                        </a:rPr>
                        <a:t>Design phase continues for all three XRNs scoped for this release. </a:t>
                      </a:r>
                      <a:r>
                        <a:rPr lang="en-GB" sz="700" b="0" dirty="0">
                          <a:solidFill>
                            <a:schemeClr val="tx1"/>
                          </a:solidFill>
                          <a:effectLst/>
                          <a:latin typeface="+mn-lt"/>
                          <a:ea typeface="+mn-ea"/>
                          <a:cs typeface="Poppins"/>
                        </a:rPr>
                        <a:t>Build completed as planned for 5379 and 5472 but this is at risk due to status of design. Testing is underway for 5379 and 5472. Return to green is completion of design as planned and approved detailed project plan for delivery including touch-points with DM and NDM service providers.</a:t>
                      </a:r>
                    </a:p>
                    <a:p>
                      <a:pPr marL="0" indent="0" algn="l">
                        <a:buFont typeface="Arial" panose="020B0604020202020204" pitchFamily="34" charset="0"/>
                        <a:buNone/>
                      </a:pPr>
                      <a:endParaRPr lang="en-US" sz="700" b="1" dirty="0">
                        <a:latin typeface="+mn-lt"/>
                      </a:endParaRPr>
                    </a:p>
                    <a:p>
                      <a:pPr marL="0" indent="0" algn="l">
                        <a:buFont typeface="Arial" panose="020B0604020202020204" pitchFamily="34" charset="0"/>
                        <a:buNone/>
                      </a:pPr>
                      <a:r>
                        <a:rPr lang="en-US" sz="700" b="1" dirty="0">
                          <a:latin typeface="+mn-lt"/>
                        </a:rPr>
                        <a:t>Progress update:</a:t>
                      </a:r>
                    </a:p>
                    <a:p>
                      <a:pPr marL="171450" indent="-171450" algn="l">
                        <a:buFont typeface="Arial" panose="020B0604020202020204" pitchFamily="34" charset="0"/>
                        <a:buChar char="•"/>
                      </a:pPr>
                      <a:r>
                        <a:rPr lang="en-US" sz="700" dirty="0">
                          <a:latin typeface="+mn-lt"/>
                        </a:rPr>
                        <a:t>UK Link build complete as planned for 5379 and 5472, build for 5143 due to commence this week</a:t>
                      </a:r>
                    </a:p>
                    <a:p>
                      <a:pPr marL="171450" indent="-171450" algn="l">
                        <a:buFont typeface="Arial" panose="020B0604020202020204" pitchFamily="34" charset="0"/>
                        <a:buChar char="•"/>
                      </a:pPr>
                      <a:r>
                        <a:rPr lang="en-US" sz="700" dirty="0">
                          <a:latin typeface="+mn-lt"/>
                        </a:rPr>
                        <a:t>DM and NDM SP onboarding activities preparation underway</a:t>
                      </a:r>
                    </a:p>
                    <a:p>
                      <a:pPr marL="171450" indent="-171450" algn="l">
                        <a:buFont typeface="Arial" panose="020B0604020202020204" pitchFamily="34" charset="0"/>
                        <a:buChar char="•"/>
                      </a:pPr>
                      <a:r>
                        <a:rPr lang="en-US" sz="700" dirty="0">
                          <a:latin typeface="+mn-lt"/>
                        </a:rPr>
                        <a:t>Engagement with the service provider continues for 5379 including resolving of design queries</a:t>
                      </a:r>
                    </a:p>
                    <a:p>
                      <a:pPr marL="171450" indent="-171450" algn="l">
                        <a:buFont typeface="Arial" panose="020B0604020202020204" pitchFamily="34" charset="0"/>
                        <a:buChar char="•"/>
                      </a:pPr>
                      <a:r>
                        <a:rPr lang="en-US" sz="700" dirty="0">
                          <a:latin typeface="+mn-lt"/>
                        </a:rPr>
                        <a:t>Project in startup and initiation phase including development of detailed project plan. PID, comms plan and RACI have been approved.</a:t>
                      </a:r>
                    </a:p>
                    <a:p>
                      <a:pPr marL="171450" indent="-171450" algn="l">
                        <a:buFont typeface="Arial" panose="020B0604020202020204" pitchFamily="34" charset="0"/>
                        <a:buChar char="•"/>
                      </a:pPr>
                      <a:endParaRPr lang="en-US" sz="700" dirty="0">
                        <a:latin typeface="+mn-lt"/>
                      </a:endParaRPr>
                    </a:p>
                    <a:p>
                      <a:pPr marL="0" indent="0" algn="l">
                        <a:buNone/>
                      </a:pPr>
                      <a:r>
                        <a:rPr lang="en-GB" sz="700" b="1" i="0" u="none" strike="noStrike" kern="1200" cap="none" normalizeH="0" baseline="0" dirty="0">
                          <a:ln>
                            <a:noFill/>
                          </a:ln>
                          <a:solidFill>
                            <a:schemeClr val="tx1"/>
                          </a:solidFill>
                          <a:effectLst/>
                          <a:latin typeface="+mn-lt"/>
                          <a:ea typeface="+mn-ea"/>
                          <a:cs typeface="+mn-cs"/>
                        </a:rPr>
                        <a:t>Decision in February ChMC</a:t>
                      </a:r>
                      <a:r>
                        <a:rPr lang="en-GB" sz="700" b="0" i="0" u="none" strike="noStrike" kern="1200" cap="none" normalizeH="0" baseline="0" dirty="0">
                          <a:ln>
                            <a:noFill/>
                          </a:ln>
                          <a:solidFill>
                            <a:schemeClr val="tx1"/>
                          </a:solidFill>
                          <a:effectLst/>
                          <a:latin typeface="+mn-lt"/>
                          <a:ea typeface="+mn-ea"/>
                          <a:cs typeface="+mn-cs"/>
                        </a:rPr>
                        <a:t>: Approval is being sought to descope 5472 from March-23 due to the weather data supplier making available the file based solution for long enough to allow Xoserve to move to their strategic platform in one implementation as opposed to two implementations in 2023</a:t>
                      </a:r>
                      <a:endParaRPr lang="en-GB" sz="700" b="1" baseline="0"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indent="0" algn="l">
                        <a:buFont typeface="Arial" panose="020B0604020202020204" pitchFamily="34" charset="0"/>
                        <a:buNone/>
                      </a:pPr>
                      <a:endParaRPr lang="en-US" sz="800" dirty="0"/>
                    </a:p>
                    <a:p>
                      <a:pPr marL="0" indent="0" algn="l">
                        <a:buNone/>
                      </a:pPr>
                      <a:r>
                        <a:rPr lang="en-US" sz="700" dirty="0"/>
                        <a:t>  </a:t>
                      </a:r>
                    </a:p>
                    <a:p>
                      <a:pPr marL="0" indent="0" algn="l">
                        <a:buNone/>
                      </a:pPr>
                      <a:endParaRPr lang="en-US" sz="700" dirty="0"/>
                    </a:p>
                    <a:p>
                      <a:pPr marL="0" indent="0" algn="l">
                        <a:buNone/>
                      </a:pPr>
                      <a:endParaRPr lang="en-US" sz="700" dirty="0"/>
                    </a:p>
                    <a:p>
                      <a:pPr marL="0" indent="0" algn="l">
                        <a:buNone/>
                      </a:pPr>
                      <a:endParaRPr lang="en-US" sz="700" dirty="0"/>
                    </a:p>
                    <a:p>
                      <a:pPr marL="0" indent="0" algn="l">
                        <a:buNone/>
                      </a:pPr>
                      <a:endParaRPr lang="en-US" sz="700" dirty="0"/>
                    </a:p>
                    <a:p>
                      <a:pPr marL="171450" indent="-171450" algn="l">
                        <a:buFont typeface="Arial" panose="020B0604020202020204" pitchFamily="34" charset="0"/>
                        <a:buChar char="•"/>
                      </a:pPr>
                      <a:endParaRPr lang="en-US" sz="800" dirty="0"/>
                    </a:p>
                    <a:p>
                      <a:pPr marL="0" indent="0" algn="l">
                        <a:buFont typeface="Arial" panose="020B0604020202020204" pitchFamily="34" charset="0"/>
                        <a:buNone/>
                      </a:pPr>
                      <a:endParaRPr lang="en-US" sz="800" dirty="0"/>
                    </a:p>
                    <a:p>
                      <a:pPr marL="0" indent="0" algn="l">
                        <a:buFont typeface="Arial" panose="020B0604020202020204" pitchFamily="34" charset="0"/>
                        <a:buNone/>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800" b="0" i="0" u="none" strike="noStrike" kern="1200" cap="none" normalizeH="0" baseline="0" dirty="0">
                        <a:ln>
                          <a:noFill/>
                        </a:ln>
                        <a:solidFill>
                          <a:schemeClr val="tx1"/>
                        </a:solidFill>
                        <a:effectLst/>
                        <a:latin typeface="+mn-lt"/>
                        <a:ea typeface="+mn-ea"/>
                        <a:cs typeface="Poppins"/>
                      </a:endParaRPr>
                    </a:p>
                    <a:p>
                      <a:pPr marL="0" marR="0" lvl="0" indent="0" algn="l">
                        <a:lnSpc>
                          <a:spcPct val="100000"/>
                        </a:lnSpc>
                        <a:spcBef>
                          <a:spcPts val="0"/>
                        </a:spcBef>
                        <a:spcAft>
                          <a:spcPts val="0"/>
                        </a:spcAft>
                        <a:buClrTx/>
                        <a:buSzTx/>
                        <a:buFont typeface="Arial" panose="020B0604020202020204" pitchFamily="34" charset="0"/>
                        <a:buNone/>
                      </a:pPr>
                      <a:endParaRPr lang="en-GB" sz="800" b="0" i="0" u="none" strike="noStrike" kern="1200" cap="none" normalizeH="0" baseline="0" dirty="0">
                        <a:ln>
                          <a:noFill/>
                        </a:ln>
                        <a:solidFill>
                          <a:schemeClr val="tx1"/>
                        </a:solidFill>
                        <a:effectLst/>
                        <a:latin typeface="+mn-lt"/>
                        <a:ea typeface="+mn-ea"/>
                        <a:cs typeface="Poppins"/>
                      </a:endParaRPr>
                    </a:p>
                    <a:p>
                      <a:pPr marL="0" marR="0" lvl="0" indent="0" algn="l">
                        <a:lnSpc>
                          <a:spcPct val="100000"/>
                        </a:lnSpc>
                        <a:spcBef>
                          <a:spcPts val="0"/>
                        </a:spcBef>
                        <a:spcAft>
                          <a:spcPts val="0"/>
                        </a:spcAft>
                        <a:buClrTx/>
                        <a:buSzTx/>
                        <a:buFont typeface="Arial" panose="020B0604020202020204" pitchFamily="34" charset="0"/>
                        <a:buNone/>
                      </a:pPr>
                      <a:r>
                        <a:rPr lang="en-GB" sz="800" b="0" i="0" u="none" strike="noStrike" kern="1200" cap="none" normalizeH="0" baseline="0" dirty="0">
                          <a:ln>
                            <a:noFill/>
                          </a:ln>
                          <a:solidFill>
                            <a:schemeClr val="tx1"/>
                          </a:solidFill>
                          <a:effectLst/>
                          <a:latin typeface="+mn-lt"/>
                          <a:ea typeface="+mn-ea"/>
                          <a:cs typeface="Poppins"/>
                        </a:rPr>
                        <a:t>Implementation date of 25</a:t>
                      </a:r>
                      <a:r>
                        <a:rPr lang="en-GB" sz="800" b="0" i="0" u="none" strike="noStrike" kern="1200" cap="none" normalizeH="0" baseline="30000" dirty="0">
                          <a:ln>
                            <a:noFill/>
                          </a:ln>
                          <a:solidFill>
                            <a:schemeClr val="tx1"/>
                          </a:solidFill>
                          <a:effectLst/>
                          <a:latin typeface="+mn-lt"/>
                          <a:ea typeface="+mn-ea"/>
                          <a:cs typeface="Poppins"/>
                        </a:rPr>
                        <a:t>th</a:t>
                      </a:r>
                      <a:r>
                        <a:rPr lang="en-GB" sz="800" b="0" i="0" u="none" strike="noStrike" kern="1200" cap="none" normalizeH="0" baseline="0" dirty="0">
                          <a:ln>
                            <a:noFill/>
                          </a:ln>
                          <a:solidFill>
                            <a:schemeClr val="tx1"/>
                          </a:solidFill>
                          <a:effectLst/>
                          <a:latin typeface="+mn-lt"/>
                          <a:ea typeface="+mn-ea"/>
                          <a:cs typeface="Poppins"/>
                        </a:rPr>
                        <a:t> March with a go-live of 1</a:t>
                      </a:r>
                      <a:r>
                        <a:rPr lang="en-GB" sz="800" b="0" i="0" u="none" strike="noStrike" kern="1200" cap="none" normalizeH="0" baseline="30000" dirty="0">
                          <a:ln>
                            <a:noFill/>
                          </a:ln>
                          <a:solidFill>
                            <a:schemeClr val="tx1"/>
                          </a:solidFill>
                          <a:effectLst/>
                          <a:latin typeface="+mn-lt"/>
                          <a:ea typeface="+mn-ea"/>
                          <a:cs typeface="Poppins"/>
                        </a:rPr>
                        <a:t>st</a:t>
                      </a:r>
                      <a:r>
                        <a:rPr lang="en-GB" sz="800" b="0" i="0" u="none" strike="noStrike" kern="1200" cap="none" normalizeH="0" baseline="0" dirty="0">
                          <a:ln>
                            <a:noFill/>
                          </a:ln>
                          <a:solidFill>
                            <a:schemeClr val="tx1"/>
                          </a:solidFill>
                          <a:effectLst/>
                          <a:latin typeface="+mn-lt"/>
                          <a:ea typeface="+mn-ea"/>
                          <a:cs typeface="Poppins"/>
                        </a:rPr>
                        <a:t> April, the contingency implementation date is 1</a:t>
                      </a:r>
                      <a:r>
                        <a:rPr lang="en-GB" sz="800" b="0" i="0" u="none" strike="noStrike" kern="1200" cap="none" normalizeH="0" baseline="30000" dirty="0">
                          <a:ln>
                            <a:noFill/>
                          </a:ln>
                          <a:solidFill>
                            <a:schemeClr val="tx1"/>
                          </a:solidFill>
                          <a:effectLst/>
                          <a:latin typeface="+mn-lt"/>
                          <a:ea typeface="+mn-ea"/>
                          <a:cs typeface="Poppins"/>
                        </a:rPr>
                        <a:t>st</a:t>
                      </a:r>
                      <a:r>
                        <a:rPr lang="en-GB" sz="800" b="0" i="0" u="none" strike="noStrike" kern="1200" cap="none" normalizeH="0" baseline="0" dirty="0">
                          <a:ln>
                            <a:noFill/>
                          </a:ln>
                          <a:solidFill>
                            <a:schemeClr val="tx1"/>
                          </a:solidFill>
                          <a:effectLst/>
                          <a:latin typeface="+mn-lt"/>
                          <a:ea typeface="+mn-ea"/>
                          <a:cs typeface="Poppins"/>
                        </a:rPr>
                        <a:t> April with a go-live of 1</a:t>
                      </a:r>
                      <a:r>
                        <a:rPr lang="en-GB" sz="800" b="0" i="0" u="none" strike="noStrike" kern="1200" cap="none" normalizeH="0" baseline="30000" dirty="0">
                          <a:ln>
                            <a:noFill/>
                          </a:ln>
                          <a:solidFill>
                            <a:schemeClr val="tx1"/>
                          </a:solidFill>
                          <a:effectLst/>
                          <a:latin typeface="+mn-lt"/>
                          <a:ea typeface="+mn-ea"/>
                          <a:cs typeface="Poppins"/>
                        </a:rPr>
                        <a:t>st</a:t>
                      </a:r>
                      <a:r>
                        <a:rPr lang="en-GB" sz="800" b="0" i="0" u="none" strike="noStrike" kern="1200" cap="none" normalizeH="0" baseline="0" dirty="0">
                          <a:ln>
                            <a:noFill/>
                          </a:ln>
                          <a:solidFill>
                            <a:schemeClr val="tx1"/>
                          </a:solidFill>
                          <a:effectLst/>
                          <a:latin typeface="+mn-lt"/>
                          <a:ea typeface="+mn-ea"/>
                          <a:cs typeface="Poppins"/>
                        </a:rPr>
                        <a:t> April</a:t>
                      </a:r>
                      <a:endParaRPr lang="en-GB" sz="800" b="0" i="0" u="none" strike="noStrike" kern="1200" cap="none" normalizeH="0" baseline="0" dirty="0">
                        <a:ln>
                          <a:noFill/>
                        </a:ln>
                        <a:solidFill>
                          <a:schemeClr val="tx1"/>
                        </a:solidFill>
                        <a:effectLst/>
                        <a:latin typeface="+mn-lt"/>
                        <a:ea typeface="+mn-ea"/>
                        <a:cs typeface="+mn-cs"/>
                      </a:endParaRPr>
                    </a:p>
                    <a:p>
                      <a:pPr marL="0" indent="0" algn="l">
                        <a:buFont typeface="Arial" panose="020B0604020202020204" pitchFamily="34" charset="0"/>
                        <a:buNone/>
                      </a:pPr>
                      <a:endParaRPr lang="en-US" sz="800"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50414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0" i="0" kern="1200" dirty="0">
                          <a:solidFill>
                            <a:schemeClr val="tx1"/>
                          </a:solidFill>
                          <a:effectLst/>
                          <a:latin typeface="+mn-lt"/>
                          <a:ea typeface="+mn-ea"/>
                          <a:cs typeface="+mn-cs"/>
                        </a:rPr>
                        <a:t>68566 (I) Delay to test commencement for March-23 impacting delivery plan, work underway to mitigate this before using available contingency</a:t>
                      </a:r>
                    </a:p>
                    <a:p>
                      <a:r>
                        <a:rPr lang="en-US" sz="600" b="0" i="0" kern="1200" dirty="0">
                          <a:solidFill>
                            <a:schemeClr val="tx1"/>
                          </a:solidFill>
                          <a:effectLst/>
                          <a:latin typeface="+mn-lt"/>
                          <a:ea typeface="+mn-ea"/>
                          <a:cs typeface="+mn-cs"/>
                        </a:rPr>
                        <a:t>68488 &amp; 68489: (R) The design has not yet completed for the changes in this release, therefore the aspirational delivery timescales are at risk</a:t>
                      </a:r>
                    </a:p>
                    <a:p>
                      <a:r>
                        <a:rPr lang="en-US" sz="600" b="0" i="0" kern="1200" dirty="0">
                          <a:solidFill>
                            <a:schemeClr val="tx1"/>
                          </a:solidFill>
                          <a:effectLst/>
                          <a:latin typeface="+mn-lt"/>
                          <a:ea typeface="+mn-ea"/>
                          <a:cs typeface="+mn-cs"/>
                        </a:rPr>
                        <a:t>68126: (R) The NDM service provider (SP) is not yet agreed, until the NDM SP is engaged and plans shared there is a risk that plans will not align to validate end to end functionality before 1</a:t>
                      </a:r>
                      <a:r>
                        <a:rPr lang="en-US" sz="600" b="0" i="0" kern="1200" baseline="30000" dirty="0">
                          <a:solidFill>
                            <a:schemeClr val="tx1"/>
                          </a:solidFill>
                          <a:effectLst/>
                          <a:latin typeface="+mn-lt"/>
                          <a:ea typeface="+mn-ea"/>
                          <a:cs typeface="+mn-cs"/>
                        </a:rPr>
                        <a:t>st</a:t>
                      </a:r>
                      <a:r>
                        <a:rPr lang="en-US" sz="600" b="0" i="0" kern="1200" dirty="0">
                          <a:solidFill>
                            <a:schemeClr val="tx1"/>
                          </a:solidFill>
                          <a:effectLst/>
                          <a:latin typeface="+mn-lt"/>
                          <a:ea typeface="+mn-ea"/>
                          <a:cs typeface="+mn-cs"/>
                        </a:rPr>
                        <a:t> April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600" b="0" i="0" kern="1200" dirty="0">
                          <a:solidFill>
                            <a:schemeClr val="tx1"/>
                          </a:solidFill>
                          <a:effectLst/>
                          <a:latin typeface="+mn-lt"/>
                          <a:ea typeface="+mn-ea"/>
                          <a:cs typeface="+mn-cs"/>
                        </a:rPr>
                        <a:t>68498: (R) The DM SP is agreed, but not yet fully engaged, until the DM SP is engaged and plans shared there is a risk that plans will not align to validate end to end functionality before 1</a:t>
                      </a:r>
                      <a:r>
                        <a:rPr lang="en-US" sz="600" b="0" i="0" kern="1200" baseline="30000" dirty="0">
                          <a:solidFill>
                            <a:schemeClr val="tx1"/>
                          </a:solidFill>
                          <a:effectLst/>
                          <a:latin typeface="+mn-lt"/>
                          <a:ea typeface="+mn-ea"/>
                          <a:cs typeface="+mn-cs"/>
                        </a:rPr>
                        <a:t>st</a:t>
                      </a:r>
                      <a:r>
                        <a:rPr lang="en-US" sz="600" b="0" i="0" kern="1200" dirty="0">
                          <a:solidFill>
                            <a:schemeClr val="tx1"/>
                          </a:solidFill>
                          <a:effectLst/>
                          <a:latin typeface="+mn-lt"/>
                          <a:ea typeface="+mn-ea"/>
                          <a:cs typeface="+mn-cs"/>
                        </a:rPr>
                        <a:t> April</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22298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l"/>
                      <a:r>
                        <a:rPr lang="en-US" sz="700" b="0" i="0" u="none" strike="noStrike" kern="1200" noProof="0" dirty="0">
                          <a:solidFill>
                            <a:schemeClr val="tx1"/>
                          </a:solidFill>
                          <a:effectLst/>
                          <a:latin typeface="Arial"/>
                        </a:rPr>
                        <a:t>Forecast to complete delivery against approved BER</a:t>
                      </a:r>
                      <a:endParaRPr lang="en-GB" sz="700" b="1" baseline="0"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379113">
                <a:tc>
                  <a:txBody>
                    <a:bodyPr/>
                    <a:lstStyle/>
                    <a:p>
                      <a:pPr algn="ctr"/>
                      <a:r>
                        <a:rPr lang="en-GB" sz="1050" b="1" baseline="0" dirty="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rtl="0" fontAlgn="base"/>
                      <a:r>
                        <a:rPr lang="en-US" sz="700" b="1" i="0" u="none" strike="noStrike" kern="1200" dirty="0">
                          <a:solidFill>
                            <a:schemeClr val="tx1"/>
                          </a:solidFill>
                          <a:effectLst/>
                          <a:latin typeface="+mn-lt"/>
                          <a:ea typeface="+mn-ea"/>
                          <a:cs typeface="+mn-cs"/>
                        </a:rPr>
                        <a:t>XRN5143 - </a:t>
                      </a:r>
                      <a:r>
                        <a:rPr lang="en-US" sz="700" b="0" i="0" u="none" strike="noStrike" kern="1200" dirty="0">
                          <a:solidFill>
                            <a:schemeClr val="tx1"/>
                          </a:solidFill>
                          <a:effectLst/>
                          <a:latin typeface="+mn-lt"/>
                          <a:ea typeface="+mn-ea"/>
                          <a:cs typeface="+mn-cs"/>
                        </a:rPr>
                        <a:t>Transfer of NDM sampling obligations from Cadent, WWU, and NGN to the CDSP </a:t>
                      </a:r>
                    </a:p>
                    <a:p>
                      <a:pPr rtl="0" fontAlgn="base"/>
                      <a:r>
                        <a:rPr lang="en-US" sz="700" b="1" i="0" u="none" strike="noStrike" kern="1200" dirty="0">
                          <a:solidFill>
                            <a:schemeClr val="tx1"/>
                          </a:solidFill>
                          <a:effectLst/>
                          <a:latin typeface="+mn-lt"/>
                          <a:ea typeface="+mn-ea"/>
                          <a:cs typeface="+mn-cs"/>
                        </a:rPr>
                        <a:t>XRN5379 - </a:t>
                      </a:r>
                      <a:r>
                        <a:rPr lang="en-US" sz="700" b="0" i="0" u="none" strike="noStrike" kern="1200" dirty="0">
                          <a:solidFill>
                            <a:schemeClr val="tx1"/>
                          </a:solidFill>
                          <a:effectLst/>
                          <a:latin typeface="+mn-lt"/>
                          <a:ea typeface="+mn-ea"/>
                          <a:cs typeface="+mn-cs"/>
                        </a:rPr>
                        <a:t>Class 1 Read Service Procurement Exercise (Modification 0710)</a:t>
                      </a:r>
                    </a:p>
                    <a:p>
                      <a:pPr rtl="0" fontAlgn="base"/>
                      <a:r>
                        <a:rPr lang="en-US" sz="700" b="1" i="0" u="none" strike="noStrike" kern="1200" dirty="0">
                          <a:solidFill>
                            <a:schemeClr val="tx1"/>
                          </a:solidFill>
                          <a:effectLst/>
                          <a:latin typeface="+mn-lt"/>
                          <a:ea typeface="+mn-ea"/>
                          <a:cs typeface="+mn-cs"/>
                        </a:rPr>
                        <a:t>XRN5472 - </a:t>
                      </a:r>
                      <a:r>
                        <a:rPr lang="en-US" sz="700" b="0" i="0" u="none" strike="noStrike" kern="1200" dirty="0">
                          <a:solidFill>
                            <a:schemeClr val="tx1"/>
                          </a:solidFill>
                          <a:effectLst/>
                          <a:latin typeface="+mn-lt"/>
                          <a:ea typeface="+mn-ea"/>
                          <a:cs typeface="+mn-cs"/>
                        </a:rPr>
                        <a:t>Creation of a UK Link API to consume daily weather data for Demand Estimation processes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57044" y="-58462"/>
            <a:ext cx="8229600" cy="637580"/>
          </a:xfrm>
        </p:spPr>
        <p:txBody>
          <a:bodyPr>
            <a:normAutofit/>
          </a:bodyPr>
          <a:lstStyle/>
          <a:p>
            <a:r>
              <a:rPr lang="en-GB" sz="1600">
                <a:latin typeface="Arial"/>
                <a:cs typeface="Arial"/>
              </a:rPr>
              <a:t>XRN5575 – March 23 Adhoc Release -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625766" cy="200055"/>
          </a:xfrm>
          <a:prstGeom prst="rect">
            <a:avLst/>
          </a:prstGeom>
          <a:noFill/>
        </p:spPr>
        <p:txBody>
          <a:bodyPr wrap="none" lIns="91440" tIns="45720" rIns="91440" bIns="45720" rtlCol="0" anchor="t">
            <a:spAutoFit/>
          </a:bodyPr>
          <a:lstStyle/>
          <a:p>
            <a:r>
              <a:rPr lang="en-GB" sz="700" dirty="0"/>
              <a:t>Slide updated on 24th January 2022</a:t>
            </a:r>
            <a:endParaRPr lang="en-GB" dirty="0"/>
          </a:p>
        </p:txBody>
      </p:sp>
      <p:grpSp>
        <p:nvGrpSpPr>
          <p:cNvPr id="21" name="Group 20">
            <a:extLst>
              <a:ext uri="{FF2B5EF4-FFF2-40B4-BE49-F238E27FC236}">
                <a16:creationId xmlns:a16="http://schemas.microsoft.com/office/drawing/2014/main" id="{7F69C754-A2B7-42E7-A95D-34326B9ADA63}"/>
              </a:ext>
            </a:extLst>
          </p:cNvPr>
          <p:cNvGrpSpPr/>
          <p:nvPr/>
        </p:nvGrpSpPr>
        <p:grpSpPr>
          <a:xfrm>
            <a:off x="4795522" y="2687639"/>
            <a:ext cx="2861652" cy="200055"/>
            <a:chOff x="4309575" y="3517379"/>
            <a:chExt cx="2861652" cy="200055"/>
          </a:xfrm>
        </p:grpSpPr>
        <p:grpSp>
          <p:nvGrpSpPr>
            <p:cNvPr id="6" name="Group 5">
              <a:extLst>
                <a:ext uri="{FF2B5EF4-FFF2-40B4-BE49-F238E27FC236}">
                  <a16:creationId xmlns:a16="http://schemas.microsoft.com/office/drawing/2014/main" id="{C00F5C7A-7DE9-4E56-920B-E5E147C6EBD4}"/>
                </a:ext>
              </a:extLst>
            </p:cNvPr>
            <p:cNvGrpSpPr/>
            <p:nvPr/>
          </p:nvGrpSpPr>
          <p:grpSpPr>
            <a:xfrm>
              <a:off x="4309575" y="3517379"/>
              <a:ext cx="741910" cy="200055"/>
              <a:chOff x="4089862" y="3477140"/>
              <a:chExt cx="741910" cy="200055"/>
            </a:xfrm>
          </p:grpSpPr>
          <p:sp>
            <p:nvSpPr>
              <p:cNvPr id="7" name="Oval 6">
                <a:extLst>
                  <a:ext uri="{FF2B5EF4-FFF2-40B4-BE49-F238E27FC236}">
                    <a16:creationId xmlns:a16="http://schemas.microsoft.com/office/drawing/2014/main" id="{891FDCCB-752F-418A-A9D0-310AC089410C}"/>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7">
                <a:extLst>
                  <a:ext uri="{FF2B5EF4-FFF2-40B4-BE49-F238E27FC236}">
                    <a16:creationId xmlns:a16="http://schemas.microsoft.com/office/drawing/2014/main" id="{D10FF982-1EC8-4484-862D-7340064BDED9}"/>
                  </a:ext>
                </a:extLst>
              </p:cNvPr>
              <p:cNvSpPr txBox="1"/>
              <p:nvPr/>
            </p:nvSpPr>
            <p:spPr>
              <a:xfrm>
                <a:off x="4116878" y="3477140"/>
                <a:ext cx="714894" cy="200055"/>
              </a:xfrm>
              <a:prstGeom prst="rect">
                <a:avLst/>
              </a:prstGeom>
              <a:noFill/>
            </p:spPr>
            <p:txBody>
              <a:bodyPr wrap="square" rtlCol="0">
                <a:spAutoFit/>
              </a:bodyPr>
              <a:lstStyle/>
              <a:p>
                <a:r>
                  <a:rPr lang="en-GB" sz="700"/>
                  <a:t>Complete</a:t>
                </a:r>
              </a:p>
            </p:txBody>
          </p:sp>
        </p:grpSp>
        <p:grpSp>
          <p:nvGrpSpPr>
            <p:cNvPr id="9" name="Group 8">
              <a:extLst>
                <a:ext uri="{FF2B5EF4-FFF2-40B4-BE49-F238E27FC236}">
                  <a16:creationId xmlns:a16="http://schemas.microsoft.com/office/drawing/2014/main" id="{4EC52DCE-2008-4732-9AA5-A47EAAD5CBDF}"/>
                </a:ext>
              </a:extLst>
            </p:cNvPr>
            <p:cNvGrpSpPr/>
            <p:nvPr/>
          </p:nvGrpSpPr>
          <p:grpSpPr>
            <a:xfrm>
              <a:off x="5080579" y="3517379"/>
              <a:ext cx="741910" cy="200055"/>
              <a:chOff x="4089862" y="3477140"/>
              <a:chExt cx="741910" cy="200055"/>
            </a:xfrm>
          </p:grpSpPr>
          <p:sp>
            <p:nvSpPr>
              <p:cNvPr id="10" name="Oval 9">
                <a:extLst>
                  <a:ext uri="{FF2B5EF4-FFF2-40B4-BE49-F238E27FC236}">
                    <a16:creationId xmlns:a16="http://schemas.microsoft.com/office/drawing/2014/main" id="{42C43FFD-9FF3-4EF1-B48C-F3F52EAB4D74}"/>
                  </a:ext>
                </a:extLst>
              </p:cNvPr>
              <p:cNvSpPr/>
              <p:nvPr/>
            </p:nvSpPr>
            <p:spPr>
              <a:xfrm>
                <a:off x="4089862" y="3562003"/>
                <a:ext cx="54033" cy="45719"/>
              </a:xfrm>
              <a:prstGeom prst="ellipse">
                <a:avLst/>
              </a:prstGeom>
              <a:solidFill>
                <a:srgbClr val="92D050"/>
              </a:solidFill>
              <a:ln>
                <a:solidFill>
                  <a:srgbClr val="9CC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TextBox 10">
                <a:extLst>
                  <a:ext uri="{FF2B5EF4-FFF2-40B4-BE49-F238E27FC236}">
                    <a16:creationId xmlns:a16="http://schemas.microsoft.com/office/drawing/2014/main" id="{C11F1660-03A9-4421-90E7-6B9A8D68AEE8}"/>
                  </a:ext>
                </a:extLst>
              </p:cNvPr>
              <p:cNvSpPr txBox="1"/>
              <p:nvPr/>
            </p:nvSpPr>
            <p:spPr>
              <a:xfrm>
                <a:off x="4116878" y="3477140"/>
                <a:ext cx="714894" cy="200055"/>
              </a:xfrm>
              <a:prstGeom prst="rect">
                <a:avLst/>
              </a:prstGeom>
              <a:noFill/>
            </p:spPr>
            <p:txBody>
              <a:bodyPr wrap="square" rtlCol="0">
                <a:spAutoFit/>
              </a:bodyPr>
              <a:lstStyle/>
              <a:p>
                <a:r>
                  <a:rPr lang="en-GB" sz="700"/>
                  <a:t>On Track</a:t>
                </a:r>
              </a:p>
            </p:txBody>
          </p:sp>
        </p:grpSp>
        <p:grpSp>
          <p:nvGrpSpPr>
            <p:cNvPr id="12" name="Group 11">
              <a:extLst>
                <a:ext uri="{FF2B5EF4-FFF2-40B4-BE49-F238E27FC236}">
                  <a16:creationId xmlns:a16="http://schemas.microsoft.com/office/drawing/2014/main" id="{1CBDC873-8ACE-4B55-84C1-36CCD1380D6D}"/>
                </a:ext>
              </a:extLst>
            </p:cNvPr>
            <p:cNvGrpSpPr/>
            <p:nvPr/>
          </p:nvGrpSpPr>
          <p:grpSpPr>
            <a:xfrm>
              <a:off x="5795473" y="3517379"/>
              <a:ext cx="741910" cy="200055"/>
              <a:chOff x="4089862" y="3477140"/>
              <a:chExt cx="741910" cy="200055"/>
            </a:xfrm>
          </p:grpSpPr>
          <p:sp>
            <p:nvSpPr>
              <p:cNvPr id="13" name="Oval 12">
                <a:extLst>
                  <a:ext uri="{FF2B5EF4-FFF2-40B4-BE49-F238E27FC236}">
                    <a16:creationId xmlns:a16="http://schemas.microsoft.com/office/drawing/2014/main" id="{19A3E629-54CF-4D8C-97CB-B2D239AF49B7}"/>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 name="TextBox 13">
                <a:extLst>
                  <a:ext uri="{FF2B5EF4-FFF2-40B4-BE49-F238E27FC236}">
                    <a16:creationId xmlns:a16="http://schemas.microsoft.com/office/drawing/2014/main" id="{586036A5-BDBE-46A6-A94B-1D2E719FA5F1}"/>
                  </a:ext>
                </a:extLst>
              </p:cNvPr>
              <p:cNvSpPr txBox="1"/>
              <p:nvPr/>
            </p:nvSpPr>
            <p:spPr>
              <a:xfrm>
                <a:off x="4116878" y="3477140"/>
                <a:ext cx="714894" cy="200055"/>
              </a:xfrm>
              <a:prstGeom prst="rect">
                <a:avLst/>
              </a:prstGeom>
              <a:noFill/>
            </p:spPr>
            <p:txBody>
              <a:bodyPr wrap="square" rtlCol="0">
                <a:spAutoFit/>
              </a:bodyPr>
              <a:lstStyle/>
              <a:p>
                <a:r>
                  <a:rPr lang="en-GB" sz="700"/>
                  <a:t>At Risk</a:t>
                </a:r>
              </a:p>
            </p:txBody>
          </p:sp>
        </p:grpSp>
        <p:grpSp>
          <p:nvGrpSpPr>
            <p:cNvPr id="15" name="Group 14">
              <a:extLst>
                <a:ext uri="{FF2B5EF4-FFF2-40B4-BE49-F238E27FC236}">
                  <a16:creationId xmlns:a16="http://schemas.microsoft.com/office/drawing/2014/main" id="{5B859870-D5CA-454D-8299-952E351E1D55}"/>
                </a:ext>
              </a:extLst>
            </p:cNvPr>
            <p:cNvGrpSpPr/>
            <p:nvPr/>
          </p:nvGrpSpPr>
          <p:grpSpPr>
            <a:xfrm>
              <a:off x="6429317" y="3517379"/>
              <a:ext cx="741910" cy="200055"/>
              <a:chOff x="4089862" y="3477140"/>
              <a:chExt cx="741910" cy="200055"/>
            </a:xfrm>
          </p:grpSpPr>
          <p:sp>
            <p:nvSpPr>
              <p:cNvPr id="16" name="Oval 15">
                <a:extLst>
                  <a:ext uri="{FF2B5EF4-FFF2-40B4-BE49-F238E27FC236}">
                    <a16:creationId xmlns:a16="http://schemas.microsoft.com/office/drawing/2014/main" id="{95DF9D2D-2684-4464-B881-A3FC48AD853F}"/>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7" name="TextBox 16">
                <a:extLst>
                  <a:ext uri="{FF2B5EF4-FFF2-40B4-BE49-F238E27FC236}">
                    <a16:creationId xmlns:a16="http://schemas.microsoft.com/office/drawing/2014/main" id="{D875BF0E-EAFE-431D-A9BE-CBF56ED4E5D5}"/>
                  </a:ext>
                </a:extLst>
              </p:cNvPr>
              <p:cNvSpPr txBox="1"/>
              <p:nvPr/>
            </p:nvSpPr>
            <p:spPr>
              <a:xfrm>
                <a:off x="4116878" y="3477140"/>
                <a:ext cx="714894" cy="200055"/>
              </a:xfrm>
              <a:prstGeom prst="rect">
                <a:avLst/>
              </a:prstGeom>
              <a:noFill/>
            </p:spPr>
            <p:txBody>
              <a:bodyPr wrap="square" rtlCol="0">
                <a:spAutoFit/>
              </a:bodyPr>
              <a:lstStyle/>
              <a:p>
                <a:r>
                  <a:rPr lang="en-GB" sz="700"/>
                  <a:t>Overdue</a:t>
                </a:r>
              </a:p>
            </p:txBody>
          </p:sp>
        </p:grpSp>
      </p:grpSp>
    </p:spTree>
    <p:extLst>
      <p:ext uri="{BB962C8B-B14F-4D97-AF65-F5344CB8AC3E}">
        <p14:creationId xmlns:p14="http://schemas.microsoft.com/office/powerpoint/2010/main" val="12163189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US" dirty="0"/>
              <a:t>February 2023 Major Release</a:t>
            </a:r>
            <a:endParaRPr lang="en-GB" dirty="0"/>
          </a:p>
        </p:txBody>
      </p:sp>
    </p:spTree>
    <p:extLst>
      <p:ext uri="{BB962C8B-B14F-4D97-AF65-F5344CB8AC3E}">
        <p14:creationId xmlns:p14="http://schemas.microsoft.com/office/powerpoint/2010/main" val="2688025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81E577F-012F-4F5B-B637-1300F8B84C40}"/>
              </a:ext>
            </a:extLst>
          </p:cNvPr>
          <p:cNvPicPr>
            <a:picLocks noChangeAspect="1"/>
          </p:cNvPicPr>
          <p:nvPr/>
        </p:nvPicPr>
        <p:blipFill>
          <a:blip r:embed="rId3"/>
          <a:stretch>
            <a:fillRect/>
          </a:stretch>
        </p:blipFill>
        <p:spPr>
          <a:xfrm>
            <a:off x="4572000" y="1525885"/>
            <a:ext cx="4118776" cy="1665660"/>
          </a:xfrm>
          <a:prstGeom prst="rect">
            <a:avLst/>
          </a:prstGeom>
        </p:spPr>
      </p:pic>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nvGraphicFramePr>
        <p:xfrm>
          <a:off x="193884" y="365549"/>
          <a:ext cx="8756232" cy="4712107"/>
        </p:xfrm>
        <a:graphic>
          <a:graphicData uri="http://schemas.openxmlformats.org/drawingml/2006/table">
            <a:tbl>
              <a:tblPr firstRow="1" bandRow="1"/>
              <a:tblGrid>
                <a:gridCol w="1705070">
                  <a:extLst>
                    <a:ext uri="{9D8B030D-6E8A-4147-A177-3AD203B41FA5}">
                      <a16:colId xmlns:a16="http://schemas.microsoft.com/office/drawing/2014/main" val="20000"/>
                    </a:ext>
                  </a:extLst>
                </a:gridCol>
                <a:gridCol w="2273444">
                  <a:extLst>
                    <a:ext uri="{9D8B030D-6E8A-4147-A177-3AD203B41FA5}">
                      <a16:colId xmlns:a16="http://schemas.microsoft.com/office/drawing/2014/main" val="20001"/>
                    </a:ext>
                  </a:extLst>
                </a:gridCol>
                <a:gridCol w="412302">
                  <a:extLst>
                    <a:ext uri="{9D8B030D-6E8A-4147-A177-3AD203B41FA5}">
                      <a16:colId xmlns:a16="http://schemas.microsoft.com/office/drawing/2014/main" val="20002"/>
                    </a:ext>
                  </a:extLst>
                </a:gridCol>
                <a:gridCol w="1956294">
                  <a:extLst>
                    <a:ext uri="{9D8B030D-6E8A-4147-A177-3AD203B41FA5}">
                      <a16:colId xmlns:a16="http://schemas.microsoft.com/office/drawing/2014/main" val="2880710429"/>
                    </a:ext>
                  </a:extLst>
                </a:gridCol>
                <a:gridCol w="2409122">
                  <a:extLst>
                    <a:ext uri="{9D8B030D-6E8A-4147-A177-3AD203B41FA5}">
                      <a16:colId xmlns:a16="http://schemas.microsoft.com/office/drawing/2014/main" val="20003"/>
                    </a:ext>
                  </a:extLst>
                </a:gridCol>
              </a:tblGrid>
              <a:tr h="240574">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1050" b="1" i="0" dirty="0">
                          <a:solidFill>
                            <a:srgbClr val="FFFFFF"/>
                          </a:solidFill>
                          <a:latin typeface="+mn-lt"/>
                          <a:cs typeface="Arial"/>
                        </a:rPr>
                        <a:t>Overall</a:t>
                      </a:r>
                      <a:r>
                        <a:rPr lang="en-GB" sz="1050" b="1" i="0" baseline="0" dirty="0">
                          <a:solidFill>
                            <a:srgbClr val="FFFFFF"/>
                          </a:solidFill>
                          <a:latin typeface="+mn-lt"/>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26134">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mn-lt"/>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mn-lt"/>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2613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RAG</a:t>
                      </a:r>
                      <a:r>
                        <a:rPr lang="en-GB" sz="1050" b="1" baseline="0" dirty="0">
                          <a:solidFill>
                            <a:schemeClr val="bg1"/>
                          </a:solidFill>
                          <a:latin typeface="Arial"/>
                          <a:cs typeface="Arial"/>
                        </a:rPr>
                        <a:t> Status</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a:solidFill>
                          <a:schemeClr val="bg1"/>
                        </a:solidFill>
                        <a:latin typeface="+mn-lt"/>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186062">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                                             Status</a:t>
                      </a:r>
                      <a:r>
                        <a:rPr lang="en-GB" sz="1050" b="1" baseline="0" dirty="0">
                          <a:solidFill>
                            <a:schemeClr val="bg1"/>
                          </a:solidFill>
                          <a:latin typeface="+mn-lt"/>
                          <a:cs typeface="Arial"/>
                        </a:rPr>
                        <a:t> Justification</a:t>
                      </a:r>
                      <a:endParaRPr lang="en-GB" dirty="0">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18710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a:ea typeface="+mn-ea"/>
                          <a:cs typeface="Arial"/>
                        </a:rPr>
                        <a:t>Schedule</a:t>
                      </a:r>
                    </a:p>
                    <a:p>
                      <a:pPr algn="ct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0" indent="0" algn="l">
                        <a:buFont typeface="Arial" panose="020B0604020202020204" pitchFamily="34" charset="0"/>
                        <a:buNone/>
                      </a:pPr>
                      <a:r>
                        <a:rPr lang="en-GB" sz="700" b="0" i="0" u="none" strike="noStrike" kern="1200" cap="none" normalizeH="0" baseline="0" dirty="0">
                          <a:ln>
                            <a:noFill/>
                          </a:ln>
                          <a:solidFill>
                            <a:schemeClr val="tx1"/>
                          </a:solidFill>
                          <a:effectLst/>
                          <a:latin typeface="+mn-lt"/>
                          <a:ea typeface="+mn-ea"/>
                          <a:cs typeface="+mn-cs"/>
                        </a:rPr>
                        <a:t>Overall release is tracking on target; </a:t>
                      </a:r>
                      <a:r>
                        <a:rPr lang="en-GB" sz="700" b="1" i="0" u="none" strike="noStrike" kern="1200" cap="none" normalizeH="0" baseline="0" dirty="0">
                          <a:ln>
                            <a:noFill/>
                          </a:ln>
                          <a:solidFill>
                            <a:srgbClr val="00B050"/>
                          </a:solidFill>
                          <a:effectLst/>
                          <a:latin typeface="+mn-lt"/>
                          <a:ea typeface="+mn-ea"/>
                          <a:cs typeface="+mn-cs"/>
                        </a:rPr>
                        <a:t>Green</a:t>
                      </a:r>
                      <a:r>
                        <a:rPr lang="en-GB" sz="700" b="1" i="0" u="none" strike="noStrike" kern="1200" cap="none" normalizeH="0" baseline="0" dirty="0">
                          <a:ln>
                            <a:noFill/>
                          </a:ln>
                          <a:solidFill>
                            <a:schemeClr val="tx1"/>
                          </a:solidFill>
                          <a:effectLst/>
                          <a:latin typeface="+mn-lt"/>
                          <a:ea typeface="+mn-ea"/>
                          <a:cs typeface="+mn-cs"/>
                        </a:rPr>
                        <a:t>, </a:t>
                      </a:r>
                      <a:r>
                        <a:rPr lang="en-GB" sz="700" b="0" i="0" u="none" strike="noStrike" kern="1200" cap="none" normalizeH="0" baseline="0" dirty="0">
                          <a:ln>
                            <a:noFill/>
                          </a:ln>
                          <a:solidFill>
                            <a:schemeClr val="tx1"/>
                          </a:solidFill>
                          <a:effectLst/>
                          <a:latin typeface="+mn-lt"/>
                          <a:ea typeface="+mn-ea"/>
                          <a:cs typeface="+mn-cs"/>
                        </a:rPr>
                        <a:t>UK Link regression testing phase completed on 19/01 as per plan. </a:t>
                      </a:r>
                      <a:r>
                        <a:rPr lang="en-GB" sz="700" b="0" dirty="0">
                          <a:solidFill>
                            <a:schemeClr val="tx1"/>
                          </a:solidFill>
                          <a:effectLst/>
                          <a:latin typeface="+mn-lt"/>
                          <a:ea typeface="+mn-ea"/>
                          <a:cs typeface="Poppins"/>
                        </a:rPr>
                        <a:t>Currently on track to complete performance testing phase 17/02</a:t>
                      </a:r>
                      <a:endParaRPr lang="en-US" sz="700" b="1" dirty="0">
                        <a:latin typeface="+mn-lt"/>
                      </a:endParaRPr>
                    </a:p>
                    <a:p>
                      <a:pPr marL="0" indent="0" algn="l">
                        <a:buFont typeface="Arial" panose="020B0604020202020204" pitchFamily="34" charset="0"/>
                        <a:buNone/>
                      </a:pPr>
                      <a:r>
                        <a:rPr lang="en-US" sz="700" b="1" dirty="0">
                          <a:latin typeface="+mn-lt"/>
                        </a:rPr>
                        <a:t>Progress update:</a:t>
                      </a:r>
                    </a:p>
                    <a:p>
                      <a:pPr marL="171450" indent="-171450" algn="l">
                        <a:buFont typeface="Arial" panose="020B0604020202020204" pitchFamily="34" charset="0"/>
                        <a:buChar char="•"/>
                      </a:pPr>
                      <a:r>
                        <a:rPr lang="en-US" sz="700" dirty="0">
                          <a:latin typeface="+mn-lt"/>
                        </a:rPr>
                        <a:t>Regression testing complete on 19/01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dirty="0">
                          <a:latin typeface="+mn-lt"/>
                        </a:rPr>
                        <a:t>Performance testing in progress, on track to complete on 17/02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dirty="0">
                          <a:latin typeface="+mn-lt"/>
                        </a:rPr>
                        <a:t>DDP build for XRN4990 completed on 18/01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dirty="0">
                          <a:latin typeface="+mn-lt"/>
                        </a:rPr>
                        <a:t>DDP testing for XRN4990 in progress, on track to complete by 21/02</a:t>
                      </a:r>
                    </a:p>
                    <a:p>
                      <a:pPr marL="171450" indent="-171450" algn="l">
                        <a:buFont typeface="Arial" panose="020B0604020202020204" pitchFamily="34" charset="0"/>
                        <a:buChar char="•"/>
                      </a:pPr>
                      <a:r>
                        <a:rPr lang="en-GB" sz="700" dirty="0">
                          <a:latin typeface="+mn-lt"/>
                        </a:rPr>
                        <a:t>February 23 Change Awareness Session with Industry participants completed on 24/01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dirty="0">
                          <a:latin typeface="+mn-lt"/>
                        </a:rPr>
                        <a:t>Progress update provided in Shipper Constituency meeting on 25/01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dirty="0">
                          <a:latin typeface="+mn-lt"/>
                        </a:rPr>
                        <a:t>Implementation preparation commenced ready for planned go live on 25/02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dirty="0">
                          <a:latin typeface="+mn-lt"/>
                        </a:rPr>
                        <a:t>Implementation Approach walkthrough included in this </a:t>
                      </a:r>
                      <a:r>
                        <a:rPr lang="en-US" sz="700" dirty="0" err="1">
                          <a:latin typeface="+mn-lt"/>
                        </a:rPr>
                        <a:t>ChMC</a:t>
                      </a:r>
                      <a:r>
                        <a:rPr lang="en-US" sz="700" dirty="0">
                          <a:latin typeface="+mn-lt"/>
                        </a:rPr>
                        <a:t> meeting.</a:t>
                      </a:r>
                    </a:p>
                    <a:p>
                      <a:pPr marL="0" indent="0" algn="l">
                        <a:buFont typeface="Arial" panose="020B0604020202020204" pitchFamily="34" charset="0"/>
                        <a:buNone/>
                      </a:pPr>
                      <a:endParaRPr lang="en-US" sz="700">
                        <a:latin typeface="+mn-lt"/>
                      </a:endParaRPr>
                    </a:p>
                    <a:p>
                      <a:pPr marL="0" indent="0" algn="l">
                        <a:buNone/>
                      </a:pPr>
                      <a:r>
                        <a:rPr lang="en-GB" sz="700" b="1" i="0" u="none" strike="noStrike" kern="1200" cap="none" normalizeH="0" baseline="0" dirty="0">
                          <a:ln>
                            <a:noFill/>
                          </a:ln>
                          <a:solidFill>
                            <a:schemeClr val="tx1"/>
                          </a:solidFill>
                          <a:effectLst/>
                          <a:latin typeface="+mn-lt"/>
                          <a:ea typeface="+mn-ea"/>
                          <a:cs typeface="+mn-cs"/>
                        </a:rPr>
                        <a:t>Decision in February </a:t>
                      </a:r>
                      <a:r>
                        <a:rPr lang="en-GB" sz="700" b="1" i="0" u="none" strike="noStrike" kern="1200" cap="none" normalizeH="0" baseline="0" dirty="0" err="1">
                          <a:ln>
                            <a:noFill/>
                          </a:ln>
                          <a:solidFill>
                            <a:schemeClr val="tx1"/>
                          </a:solidFill>
                          <a:effectLst/>
                          <a:latin typeface="+mn-lt"/>
                          <a:ea typeface="+mn-ea"/>
                          <a:cs typeface="+mn-cs"/>
                        </a:rPr>
                        <a:t>ChMC</a:t>
                      </a:r>
                      <a:r>
                        <a:rPr lang="en-GB" sz="700" b="0" i="0" u="none" strike="noStrike" kern="1200" cap="none" normalizeH="0" baseline="0" dirty="0">
                          <a:ln>
                            <a:noFill/>
                          </a:ln>
                          <a:solidFill>
                            <a:schemeClr val="tx1"/>
                          </a:solidFill>
                          <a:effectLst/>
                          <a:latin typeface="+mn-lt"/>
                          <a:ea typeface="+mn-ea"/>
                          <a:cs typeface="+mn-cs"/>
                        </a:rPr>
                        <a:t>: None</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indent="0" algn="l">
                        <a:buFont typeface="Arial" panose="020B0604020202020204" pitchFamily="34" charset="0"/>
                        <a:buNone/>
                      </a:pPr>
                      <a:endParaRPr lang="en-US" sz="800"/>
                    </a:p>
                    <a:p>
                      <a:pPr marL="0" indent="0" algn="l">
                        <a:buNone/>
                      </a:pPr>
                      <a:r>
                        <a:rPr lang="en-US" sz="700" dirty="0"/>
                        <a:t>  </a:t>
                      </a:r>
                    </a:p>
                    <a:p>
                      <a:pPr marL="0" indent="0" algn="l">
                        <a:buNone/>
                      </a:pPr>
                      <a:endParaRPr lang="en-US" sz="700"/>
                    </a:p>
                    <a:p>
                      <a:pPr marL="0" indent="0" algn="l">
                        <a:buNone/>
                      </a:pPr>
                      <a:endParaRPr lang="en-US" sz="700"/>
                    </a:p>
                    <a:p>
                      <a:pPr marL="0" indent="0" algn="l">
                        <a:buNone/>
                      </a:pPr>
                      <a:endParaRPr lang="en-US" sz="700"/>
                    </a:p>
                    <a:p>
                      <a:pPr marL="0" indent="0" algn="l">
                        <a:buNone/>
                      </a:pPr>
                      <a:endParaRPr lang="en-US" sz="700"/>
                    </a:p>
                    <a:p>
                      <a:pPr marL="171450" indent="-171450" algn="l">
                        <a:buFont typeface="Arial" panose="020B0604020202020204" pitchFamily="34" charset="0"/>
                        <a:buChar char="•"/>
                      </a:pPr>
                      <a:endParaRPr lang="en-US" sz="800"/>
                    </a:p>
                    <a:p>
                      <a:pPr marL="0" indent="0" algn="l">
                        <a:buFont typeface="Arial" panose="020B0604020202020204" pitchFamily="34" charset="0"/>
                        <a:buNone/>
                      </a:pPr>
                      <a:endParaRPr lang="en-US" sz="800"/>
                    </a:p>
                    <a:p>
                      <a:pPr marL="0" indent="0" algn="l">
                        <a:buFont typeface="Arial" panose="020B0604020202020204" pitchFamily="34" charset="0"/>
                        <a:buNone/>
                      </a:pPr>
                      <a:endParaRPr lang="en-US" sz="800"/>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0" indent="0" algn="l">
                        <a:buFont typeface="Arial" panose="020B0604020202020204" pitchFamily="34" charset="0"/>
                        <a:buNone/>
                      </a:pPr>
                      <a:endParaRPr lang="en-US" sz="800"/>
                    </a:p>
                    <a:p>
                      <a:pPr marL="0" indent="0" algn="l">
                        <a:buFont typeface="Arial" panose="020B0604020202020204" pitchFamily="34" charset="0"/>
                        <a:buNone/>
                      </a:pPr>
                      <a:endParaRPr lang="en-US" sz="800"/>
                    </a:p>
                    <a:p>
                      <a:pPr marL="0" indent="0" algn="l">
                        <a:buFont typeface="Arial" panose="020B0604020202020204" pitchFamily="34" charset="0"/>
                        <a:buNone/>
                      </a:pPr>
                      <a:endParaRPr lang="en-GB" sz="700" b="0" i="0" u="none" strike="noStrike" kern="1200">
                        <a:solidFill>
                          <a:schemeClr val="tx1"/>
                        </a:solidFill>
                        <a:effectLst/>
                        <a:latin typeface="+mn-lt"/>
                        <a:ea typeface="+mn-ea"/>
                        <a:cs typeface="+mn-cs"/>
                      </a:endParaRPr>
                    </a:p>
                    <a:p>
                      <a:pPr marL="0" indent="0" algn="l">
                        <a:buFont typeface="Arial" panose="020B0604020202020204" pitchFamily="34" charset="0"/>
                        <a:buNone/>
                      </a:pPr>
                      <a:r>
                        <a:rPr lang="en-GB" sz="700" b="0" i="0" u="none" strike="noStrike" kern="1200" dirty="0">
                          <a:solidFill>
                            <a:schemeClr val="tx1"/>
                          </a:solidFill>
                          <a:effectLst/>
                          <a:latin typeface="+mn-lt"/>
                          <a:ea typeface="+mn-ea"/>
                          <a:cs typeface="+mn-cs"/>
                        </a:rPr>
                        <a:t>Implementation date of 25</a:t>
                      </a:r>
                      <a:r>
                        <a:rPr lang="en-GB" sz="700" b="0" i="0" u="none" strike="noStrike" kern="1200" baseline="30000" dirty="0">
                          <a:solidFill>
                            <a:schemeClr val="tx1"/>
                          </a:solidFill>
                          <a:effectLst/>
                          <a:latin typeface="+mn-lt"/>
                          <a:ea typeface="+mn-ea"/>
                          <a:cs typeface="+mn-cs"/>
                        </a:rPr>
                        <a:t>th</a:t>
                      </a:r>
                      <a:r>
                        <a:rPr lang="en-GB" sz="700" b="0" i="0" u="none" strike="noStrike" kern="1200" dirty="0">
                          <a:solidFill>
                            <a:schemeClr val="tx1"/>
                          </a:solidFill>
                          <a:effectLst/>
                          <a:latin typeface="+mn-lt"/>
                          <a:ea typeface="+mn-ea"/>
                          <a:cs typeface="+mn-cs"/>
                        </a:rPr>
                        <a:t> February; with a contingency implementation date of 4</a:t>
                      </a:r>
                      <a:r>
                        <a:rPr lang="en-GB" sz="700" b="0" i="0" u="none" strike="noStrike" kern="1200" baseline="30000" dirty="0">
                          <a:solidFill>
                            <a:schemeClr val="tx1"/>
                          </a:solidFill>
                          <a:effectLst/>
                          <a:latin typeface="+mn-lt"/>
                          <a:ea typeface="+mn-ea"/>
                          <a:cs typeface="+mn-cs"/>
                        </a:rPr>
                        <a:t>th</a:t>
                      </a:r>
                      <a:r>
                        <a:rPr lang="en-GB" sz="700" b="0" i="0" u="none" strike="noStrike" kern="1200" dirty="0">
                          <a:solidFill>
                            <a:schemeClr val="tx1"/>
                          </a:solidFill>
                          <a:effectLst/>
                          <a:latin typeface="+mn-lt"/>
                          <a:ea typeface="+mn-ea"/>
                          <a:cs typeface="+mn-cs"/>
                        </a:rPr>
                        <a:t> March</a:t>
                      </a:r>
                      <a:endParaRPr lang="en-US" sz="700"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15921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marR="0" lvl="0" indent="0" algn="l" eaLnBrk="1" fontAlgn="b" latinLnBrk="0" hangingPunct="1">
                        <a:lnSpc>
                          <a:spcPct val="100000"/>
                        </a:lnSpc>
                        <a:spcBef>
                          <a:spcPts val="0"/>
                        </a:spcBef>
                        <a:spcAft>
                          <a:spcPts val="0"/>
                        </a:spcAft>
                        <a:buClrTx/>
                        <a:buSzTx/>
                        <a:buFontTx/>
                        <a:buNone/>
                      </a:pPr>
                      <a:r>
                        <a:rPr lang="en-GB" sz="700" kern="1200" dirty="0">
                          <a:solidFill>
                            <a:schemeClr val="tx1"/>
                          </a:solidFill>
                          <a:latin typeface="+mn-lt"/>
                          <a:ea typeface="+mn-ea"/>
                          <a:cs typeface="+mn-cs"/>
                        </a:rPr>
                        <a:t>There is a risk that the solution being delivered under XRN5298 may not work as expected at the point SGN go live with the H100 project - due to a gap between XRN5298 being delivered as part of the Feb 23 release, and the date at which the H100 project itself is scheduled to go live</a:t>
                      </a:r>
                    </a:p>
                    <a:p>
                      <a:pPr marL="0" marR="0" lvl="0" indent="0" algn="l" defTabSz="914400" eaLnBrk="1" fontAlgn="b" latinLnBrk="0" hangingPunct="1">
                        <a:lnSpc>
                          <a:spcPct val="100000"/>
                        </a:lnSpc>
                        <a:spcBef>
                          <a:spcPts val="0"/>
                        </a:spcBef>
                        <a:spcAft>
                          <a:spcPts val="0"/>
                        </a:spcAft>
                        <a:buClrTx/>
                        <a:buSzTx/>
                        <a:buFontTx/>
                        <a:buNone/>
                        <a:tabLst/>
                        <a:defRPr/>
                      </a:pPr>
                      <a:endParaRPr lang="en-GB" sz="700" kern="1200">
                        <a:solidFill>
                          <a:schemeClr val="tx1"/>
                        </a:solidFill>
                        <a:latin typeface="+mn-lt"/>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US" sz="700" b="0" i="0" kern="1200" dirty="0">
                          <a:solidFill>
                            <a:schemeClr val="tx1"/>
                          </a:solidFill>
                          <a:effectLst/>
                          <a:latin typeface="+mn-lt"/>
                          <a:ea typeface="+mn-ea"/>
                          <a:cs typeface="+mn-cs"/>
                        </a:rPr>
                        <a:t>Update – </a:t>
                      </a:r>
                      <a:r>
                        <a:rPr lang="en-GB" sz="700" kern="1200" dirty="0">
                          <a:solidFill>
                            <a:schemeClr val="tx1"/>
                          </a:solidFill>
                          <a:latin typeface="+mn-lt"/>
                          <a:ea typeface="+mn-ea"/>
                          <a:cs typeface="+mn-cs"/>
                        </a:rPr>
                        <a:t>SGN have confirmed that Q4 2024 is when the first H100 connections will go live. Discussions underway regarding options for carrying out additional regression testing closer to the H100 go live</a:t>
                      </a:r>
                      <a:endParaRPr lang="en-US" sz="700" kern="1200" dirty="0">
                        <a:solidFill>
                          <a:schemeClr val="tx1"/>
                        </a:solidFill>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15575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lvl="0" indent="0">
                        <a:buNone/>
                      </a:pPr>
                      <a:r>
                        <a:rPr lang="en-US" sz="700" b="0" i="0" u="none" strike="noStrike" kern="1200" noProof="0" dirty="0">
                          <a:solidFill>
                            <a:schemeClr val="tx1"/>
                          </a:solidFill>
                          <a:effectLst/>
                          <a:latin typeface="Arial"/>
                        </a:rPr>
                        <a:t>Forecast to complete delivery against approved BER </a:t>
                      </a:r>
                      <a:endParaRPr kumimoji="0" lang="en-US" sz="700"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753309">
                <a:tc>
                  <a:txBody>
                    <a:bodyPr/>
                    <a:lstStyle/>
                    <a:p>
                      <a:pPr algn="ctr"/>
                      <a:r>
                        <a:rPr lang="en-GB" sz="1050" b="1" baseline="0" dirty="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rtl="0" fontAlgn="base"/>
                      <a:r>
                        <a:rPr lang="en-US" sz="600" b="1" i="0" u="none" strike="noStrike" kern="1200" dirty="0">
                          <a:solidFill>
                            <a:schemeClr val="tx1"/>
                          </a:solidFill>
                          <a:effectLst/>
                          <a:latin typeface="+mn-lt"/>
                          <a:ea typeface="+mn-ea"/>
                          <a:cs typeface="+mn-cs"/>
                        </a:rPr>
                        <a:t>XRN4900 </a:t>
                      </a:r>
                      <a:r>
                        <a:rPr lang="en-US" sz="600" b="0" i="0" u="none" strike="noStrike" kern="1200" dirty="0">
                          <a:solidFill>
                            <a:schemeClr val="tx1"/>
                          </a:solidFill>
                          <a:effectLst/>
                          <a:latin typeface="+mn-lt"/>
                          <a:ea typeface="+mn-ea"/>
                          <a:cs typeface="+mn-cs"/>
                        </a:rPr>
                        <a:t>-</a:t>
                      </a:r>
                      <a:r>
                        <a:rPr lang="en-US" sz="600" b="1" i="0" u="none" strike="noStrike" kern="1200" dirty="0">
                          <a:solidFill>
                            <a:schemeClr val="tx1"/>
                          </a:solidFill>
                          <a:effectLst/>
                          <a:latin typeface="+mn-lt"/>
                          <a:ea typeface="+mn-ea"/>
                          <a:cs typeface="+mn-cs"/>
                        </a:rPr>
                        <a:t> </a:t>
                      </a:r>
                      <a:r>
                        <a:rPr lang="en-US" sz="600" b="0" i="0" u="none" strike="noStrike" kern="1200" dirty="0">
                          <a:solidFill>
                            <a:schemeClr val="tx1"/>
                          </a:solidFill>
                          <a:effectLst/>
                          <a:latin typeface="+mn-lt"/>
                          <a:ea typeface="+mn-ea"/>
                          <a:cs typeface="+mn-cs"/>
                        </a:rPr>
                        <a:t>Biomethane/Propane Reduction</a:t>
                      </a:r>
                    </a:p>
                    <a:p>
                      <a:pPr rtl="0" fontAlgn="base"/>
                      <a:r>
                        <a:rPr lang="en-US" sz="600" b="1" i="0" u="none" strike="noStrike" kern="1200" dirty="0">
                          <a:solidFill>
                            <a:schemeClr val="tx1"/>
                          </a:solidFill>
                          <a:effectLst/>
                          <a:latin typeface="+mn-lt"/>
                          <a:ea typeface="+mn-ea"/>
                          <a:cs typeface="+mn-cs"/>
                        </a:rPr>
                        <a:t>XRN</a:t>
                      </a:r>
                      <a:r>
                        <a:rPr lang="en-GB" sz="600" b="1" i="0" u="none" strike="noStrike" kern="1200" dirty="0">
                          <a:solidFill>
                            <a:schemeClr val="tx1"/>
                          </a:solidFill>
                          <a:effectLst/>
                          <a:latin typeface="+mn-lt"/>
                          <a:ea typeface="+mn-ea"/>
                          <a:cs typeface="+mn-cs"/>
                        </a:rPr>
                        <a:t>4978</a:t>
                      </a:r>
                      <a:r>
                        <a:rPr lang="en-GB" sz="600" b="0" i="0" u="none" strike="noStrike" kern="1200" dirty="0">
                          <a:solidFill>
                            <a:schemeClr val="tx1"/>
                          </a:solidFill>
                          <a:effectLst/>
                          <a:latin typeface="+mn-lt"/>
                          <a:ea typeface="+mn-ea"/>
                          <a:cs typeface="+mn-cs"/>
                        </a:rPr>
                        <a:t> - Shipper - Notification of Rolling AQ Value</a:t>
                      </a:r>
                    </a:p>
                    <a:p>
                      <a:pPr rtl="0" fontAlgn="base"/>
                      <a:r>
                        <a:rPr lang="en-US" sz="600" b="1" i="0" u="none" strike="noStrike" kern="1200" dirty="0">
                          <a:solidFill>
                            <a:schemeClr val="tx1"/>
                          </a:solidFill>
                          <a:effectLst/>
                          <a:latin typeface="+mn-lt"/>
                          <a:ea typeface="+mn-ea"/>
                          <a:cs typeface="+mn-cs"/>
                        </a:rPr>
                        <a:t>XRN4989B </a:t>
                      </a:r>
                      <a:r>
                        <a:rPr lang="en-US" sz="600" b="0" i="0" u="none" strike="noStrike" kern="1200" dirty="0">
                          <a:solidFill>
                            <a:schemeClr val="tx1"/>
                          </a:solidFill>
                          <a:effectLst/>
                          <a:latin typeface="+mn-lt"/>
                          <a:ea typeface="+mn-ea"/>
                          <a:cs typeface="+mn-cs"/>
                        </a:rPr>
                        <a:t>- </a:t>
                      </a:r>
                      <a:r>
                        <a:rPr lang="en-GB" sz="600" b="0" i="0" u="none" strike="noStrike" kern="1200" dirty="0">
                          <a:solidFill>
                            <a:schemeClr val="tx1"/>
                          </a:solidFill>
                          <a:effectLst/>
                          <a:latin typeface="+mn-lt"/>
                          <a:ea typeface="+mn-ea"/>
                          <a:cs typeface="+mn-cs"/>
                        </a:rPr>
                        <a:t>Residual AMT activities </a:t>
                      </a:r>
                    </a:p>
                    <a:p>
                      <a:pPr rtl="0" fontAlgn="base"/>
                      <a:r>
                        <a:rPr lang="en-US" sz="600" b="1" i="0" u="none" strike="noStrike" kern="1200" dirty="0">
                          <a:solidFill>
                            <a:schemeClr val="tx1"/>
                          </a:solidFill>
                          <a:effectLst/>
                          <a:latin typeface="+mn-lt"/>
                          <a:ea typeface="+mn-ea"/>
                          <a:cs typeface="+mn-cs"/>
                        </a:rPr>
                        <a:t>XRN4990</a:t>
                      </a:r>
                      <a:r>
                        <a:rPr lang="en-US" sz="600" b="0" i="0" u="none" strike="noStrike" kern="1200" dirty="0">
                          <a:solidFill>
                            <a:schemeClr val="tx1"/>
                          </a:solidFill>
                          <a:effectLst/>
                          <a:latin typeface="+mn-lt"/>
                          <a:ea typeface="+mn-ea"/>
                          <a:cs typeface="+mn-cs"/>
                        </a:rPr>
                        <a:t> -</a:t>
                      </a:r>
                      <a:r>
                        <a:rPr lang="en-US" sz="600" b="1" i="0" u="none" strike="noStrike" kern="1200" dirty="0">
                          <a:solidFill>
                            <a:schemeClr val="tx1"/>
                          </a:solidFill>
                          <a:effectLst/>
                          <a:latin typeface="+mn-lt"/>
                          <a:ea typeface="+mn-ea"/>
                          <a:cs typeface="+mn-cs"/>
                        </a:rPr>
                        <a:t> </a:t>
                      </a:r>
                      <a:r>
                        <a:rPr lang="en-GB" sz="600" b="0" i="0" u="none" strike="noStrike" kern="1200" dirty="0">
                          <a:solidFill>
                            <a:schemeClr val="tx1"/>
                          </a:solidFill>
                          <a:effectLst/>
                          <a:latin typeface="+mn-lt"/>
                          <a:ea typeface="+mn-ea"/>
                          <a:cs typeface="+mn-cs"/>
                        </a:rPr>
                        <a:t>MOD0664 – Transfer of Sites with Low Read Submission Performance from Class 2 and 3 into Class 4</a:t>
                      </a:r>
                      <a:endParaRPr lang="en-US" sz="600" b="0" i="0" kern="1200" dirty="0">
                        <a:solidFill>
                          <a:schemeClr val="tx1"/>
                        </a:solidFill>
                        <a:effectLst/>
                        <a:latin typeface="+mn-lt"/>
                        <a:ea typeface="+mn-ea"/>
                        <a:cs typeface="+mn-cs"/>
                      </a:endParaRPr>
                    </a:p>
                    <a:p>
                      <a:pPr rtl="0" fontAlgn="base"/>
                      <a:r>
                        <a:rPr lang="en-US" sz="600" b="1" i="0" u="none" strike="noStrike" kern="1200" dirty="0">
                          <a:solidFill>
                            <a:schemeClr val="tx1"/>
                          </a:solidFill>
                          <a:effectLst/>
                          <a:latin typeface="+mn-lt"/>
                          <a:ea typeface="+mn-ea"/>
                          <a:cs typeface="+mn-cs"/>
                        </a:rPr>
                        <a:t>XRN4992B </a:t>
                      </a:r>
                      <a:r>
                        <a:rPr lang="en-US" sz="600" b="0" i="0" u="none" strike="noStrike" kern="1200" dirty="0">
                          <a:solidFill>
                            <a:schemeClr val="tx1"/>
                          </a:solidFill>
                          <a:effectLst/>
                          <a:latin typeface="+mn-lt"/>
                          <a:ea typeface="+mn-ea"/>
                          <a:cs typeface="+mn-cs"/>
                        </a:rPr>
                        <a:t>- </a:t>
                      </a:r>
                      <a:r>
                        <a:rPr lang="en-GB" sz="600" b="0" i="0" u="none" strike="noStrike" kern="1200" dirty="0">
                          <a:solidFill>
                            <a:schemeClr val="tx1"/>
                          </a:solidFill>
                          <a:effectLst/>
                          <a:latin typeface="+mn-lt"/>
                          <a:ea typeface="+mn-ea"/>
                          <a:cs typeface="+mn-cs"/>
                        </a:rPr>
                        <a:t>MOD0797 - </a:t>
                      </a:r>
                      <a:r>
                        <a:rPr lang="en-GB" sz="600" b="0" i="0" u="none" strike="noStrike" kern="1200" noProof="0" dirty="0">
                          <a:effectLst/>
                        </a:rPr>
                        <a:t>Last Resort Supply Payments Volumetric Charges</a:t>
                      </a:r>
                      <a:endParaRPr lang="en-GB" dirty="0"/>
                    </a:p>
                    <a:p>
                      <a:pPr lvl="0">
                        <a:buNone/>
                      </a:pPr>
                      <a:r>
                        <a:rPr lang="en-US" sz="600" b="1" i="0" kern="1200" dirty="0">
                          <a:solidFill>
                            <a:schemeClr val="tx1"/>
                          </a:solidFill>
                          <a:effectLst/>
                          <a:latin typeface="+mn-lt"/>
                          <a:ea typeface="+mn-ea"/>
                          <a:cs typeface="+mn-cs"/>
                        </a:rPr>
                        <a:t>XRN5298 </a:t>
                      </a:r>
                      <a:r>
                        <a:rPr lang="en-US" sz="600" b="0" i="0" kern="1200" dirty="0">
                          <a:solidFill>
                            <a:schemeClr val="tx1"/>
                          </a:solidFill>
                          <a:effectLst/>
                          <a:latin typeface="+mn-lt"/>
                          <a:ea typeface="+mn-ea"/>
                          <a:cs typeface="+mn-cs"/>
                        </a:rPr>
                        <a:t>-</a:t>
                      </a:r>
                      <a:r>
                        <a:rPr lang="en-US" sz="600" b="1" i="0" kern="1200" dirty="0">
                          <a:solidFill>
                            <a:schemeClr val="tx1"/>
                          </a:solidFill>
                          <a:effectLst/>
                          <a:latin typeface="+mn-lt"/>
                          <a:ea typeface="+mn-ea"/>
                          <a:cs typeface="+mn-cs"/>
                        </a:rPr>
                        <a:t> </a:t>
                      </a:r>
                      <a:r>
                        <a:rPr lang="en-GB" sz="600" b="0" i="0" kern="1200" dirty="0">
                          <a:solidFill>
                            <a:schemeClr val="tx1"/>
                          </a:solidFill>
                          <a:effectLst/>
                          <a:latin typeface="+mn-lt"/>
                          <a:ea typeface="+mn-ea"/>
                          <a:cs typeface="+mn-cs"/>
                        </a:rPr>
                        <a:t>H100 Fife Project – Hydrogen Network Trial</a:t>
                      </a:r>
                      <a:endParaRPr lang="en-GB" dirty="0"/>
                    </a:p>
                    <a:p>
                      <a:pPr rtl="0" fontAlgn="base"/>
                      <a:endParaRPr lang="en-US" sz="600" b="0" i="0" kern="1200">
                        <a:solidFill>
                          <a:schemeClr val="tx1"/>
                        </a:solidFill>
                        <a:effectLs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57044" y="-58462"/>
            <a:ext cx="8229600" cy="637580"/>
          </a:xfrm>
        </p:spPr>
        <p:txBody>
          <a:bodyPr>
            <a:normAutofit/>
          </a:bodyPr>
          <a:lstStyle/>
          <a:p>
            <a:r>
              <a:rPr lang="en-GB" sz="1600">
                <a:latin typeface="Arial"/>
                <a:cs typeface="Arial"/>
              </a:rPr>
              <a:t>XRN5533 – February 23 Major Release -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649811" cy="200055"/>
          </a:xfrm>
          <a:prstGeom prst="rect">
            <a:avLst/>
          </a:prstGeom>
          <a:noFill/>
        </p:spPr>
        <p:txBody>
          <a:bodyPr wrap="none" lIns="91440" tIns="45720" rIns="91440" bIns="45720" rtlCol="0" anchor="t">
            <a:spAutoFit/>
          </a:bodyPr>
          <a:lstStyle/>
          <a:p>
            <a:r>
              <a:rPr lang="en-GB" sz="700"/>
              <a:t>Slide updated on 25</a:t>
            </a:r>
            <a:r>
              <a:rPr lang="en-GB" sz="700" baseline="30000"/>
              <a:t>th</a:t>
            </a:r>
            <a:r>
              <a:rPr lang="en-GB" sz="700"/>
              <a:t> January 2023</a:t>
            </a:r>
            <a:endParaRPr lang="en-GB"/>
          </a:p>
        </p:txBody>
      </p:sp>
      <p:grpSp>
        <p:nvGrpSpPr>
          <p:cNvPr id="21" name="Group 20">
            <a:extLst>
              <a:ext uri="{FF2B5EF4-FFF2-40B4-BE49-F238E27FC236}">
                <a16:creationId xmlns:a16="http://schemas.microsoft.com/office/drawing/2014/main" id="{7F69C754-A2B7-42E7-A95D-34326B9ADA63}"/>
              </a:ext>
            </a:extLst>
          </p:cNvPr>
          <p:cNvGrpSpPr/>
          <p:nvPr/>
        </p:nvGrpSpPr>
        <p:grpSpPr>
          <a:xfrm>
            <a:off x="4892774" y="2898424"/>
            <a:ext cx="2843369" cy="184666"/>
            <a:chOff x="4309575" y="3532768"/>
            <a:chExt cx="2843369" cy="184666"/>
          </a:xfrm>
        </p:grpSpPr>
        <p:grpSp>
          <p:nvGrpSpPr>
            <p:cNvPr id="6" name="Group 5">
              <a:extLst>
                <a:ext uri="{FF2B5EF4-FFF2-40B4-BE49-F238E27FC236}">
                  <a16:creationId xmlns:a16="http://schemas.microsoft.com/office/drawing/2014/main" id="{C00F5C7A-7DE9-4E56-920B-E5E147C6EBD4}"/>
                </a:ext>
              </a:extLst>
            </p:cNvPr>
            <p:cNvGrpSpPr/>
            <p:nvPr/>
          </p:nvGrpSpPr>
          <p:grpSpPr>
            <a:xfrm>
              <a:off x="4309575" y="3532768"/>
              <a:ext cx="741910" cy="184666"/>
              <a:chOff x="4089862" y="3492529"/>
              <a:chExt cx="741910" cy="184666"/>
            </a:xfrm>
          </p:grpSpPr>
          <p:sp>
            <p:nvSpPr>
              <p:cNvPr id="7" name="Oval 6">
                <a:extLst>
                  <a:ext uri="{FF2B5EF4-FFF2-40B4-BE49-F238E27FC236}">
                    <a16:creationId xmlns:a16="http://schemas.microsoft.com/office/drawing/2014/main" id="{891FDCCB-752F-418A-A9D0-310AC089410C}"/>
                  </a:ext>
                </a:extLst>
              </p:cNvPr>
              <p:cNvSpPr/>
              <p:nvPr/>
            </p:nvSpPr>
            <p:spPr>
              <a:xfrm>
                <a:off x="4089862" y="3562003"/>
                <a:ext cx="54033" cy="45719"/>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7">
                <a:extLst>
                  <a:ext uri="{FF2B5EF4-FFF2-40B4-BE49-F238E27FC236}">
                    <a16:creationId xmlns:a16="http://schemas.microsoft.com/office/drawing/2014/main" id="{D10FF982-1EC8-4484-862D-7340064BDED9}"/>
                  </a:ext>
                </a:extLst>
              </p:cNvPr>
              <p:cNvSpPr txBox="1"/>
              <p:nvPr/>
            </p:nvSpPr>
            <p:spPr>
              <a:xfrm>
                <a:off x="4116878" y="3492529"/>
                <a:ext cx="714894" cy="184666"/>
              </a:xfrm>
              <a:prstGeom prst="rect">
                <a:avLst/>
              </a:prstGeom>
              <a:noFill/>
            </p:spPr>
            <p:txBody>
              <a:bodyPr wrap="square" rtlCol="0">
                <a:spAutoFit/>
              </a:bodyPr>
              <a:lstStyle/>
              <a:p>
                <a:r>
                  <a:rPr lang="en-GB" sz="600"/>
                  <a:t>Complete</a:t>
                </a:r>
              </a:p>
            </p:txBody>
          </p:sp>
        </p:grpSp>
        <p:grpSp>
          <p:nvGrpSpPr>
            <p:cNvPr id="9" name="Group 8">
              <a:extLst>
                <a:ext uri="{FF2B5EF4-FFF2-40B4-BE49-F238E27FC236}">
                  <a16:creationId xmlns:a16="http://schemas.microsoft.com/office/drawing/2014/main" id="{4EC52DCE-2008-4732-9AA5-A47EAAD5CBDF}"/>
                </a:ext>
              </a:extLst>
            </p:cNvPr>
            <p:cNvGrpSpPr/>
            <p:nvPr/>
          </p:nvGrpSpPr>
          <p:grpSpPr>
            <a:xfrm>
              <a:off x="5080579" y="3532768"/>
              <a:ext cx="741910" cy="184666"/>
              <a:chOff x="4089862" y="3492529"/>
              <a:chExt cx="741910" cy="184666"/>
            </a:xfrm>
          </p:grpSpPr>
          <p:sp>
            <p:nvSpPr>
              <p:cNvPr id="10" name="Oval 9">
                <a:extLst>
                  <a:ext uri="{FF2B5EF4-FFF2-40B4-BE49-F238E27FC236}">
                    <a16:creationId xmlns:a16="http://schemas.microsoft.com/office/drawing/2014/main" id="{42C43FFD-9FF3-4EF1-B48C-F3F52EAB4D74}"/>
                  </a:ext>
                </a:extLst>
              </p:cNvPr>
              <p:cNvSpPr/>
              <p:nvPr/>
            </p:nvSpPr>
            <p:spPr>
              <a:xfrm>
                <a:off x="4089862" y="3562003"/>
                <a:ext cx="54033" cy="45719"/>
              </a:xfrm>
              <a:prstGeom prst="ellipse">
                <a:avLst/>
              </a:prstGeom>
              <a:solidFill>
                <a:srgbClr val="92D050"/>
              </a:solidFill>
              <a:ln>
                <a:solidFill>
                  <a:srgbClr val="9CC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TextBox 10">
                <a:extLst>
                  <a:ext uri="{FF2B5EF4-FFF2-40B4-BE49-F238E27FC236}">
                    <a16:creationId xmlns:a16="http://schemas.microsoft.com/office/drawing/2014/main" id="{C11F1660-03A9-4421-90E7-6B9A8D68AEE8}"/>
                  </a:ext>
                </a:extLst>
              </p:cNvPr>
              <p:cNvSpPr txBox="1"/>
              <p:nvPr/>
            </p:nvSpPr>
            <p:spPr>
              <a:xfrm>
                <a:off x="4116878" y="3492529"/>
                <a:ext cx="714894" cy="184666"/>
              </a:xfrm>
              <a:prstGeom prst="rect">
                <a:avLst/>
              </a:prstGeom>
              <a:noFill/>
            </p:spPr>
            <p:txBody>
              <a:bodyPr wrap="square" rtlCol="0">
                <a:spAutoFit/>
              </a:bodyPr>
              <a:lstStyle/>
              <a:p>
                <a:r>
                  <a:rPr lang="en-GB" sz="600"/>
                  <a:t>On Track</a:t>
                </a:r>
              </a:p>
            </p:txBody>
          </p:sp>
        </p:grpSp>
        <p:grpSp>
          <p:nvGrpSpPr>
            <p:cNvPr id="12" name="Group 11">
              <a:extLst>
                <a:ext uri="{FF2B5EF4-FFF2-40B4-BE49-F238E27FC236}">
                  <a16:creationId xmlns:a16="http://schemas.microsoft.com/office/drawing/2014/main" id="{1CBDC873-8ACE-4B55-84C1-36CCD1380D6D}"/>
                </a:ext>
              </a:extLst>
            </p:cNvPr>
            <p:cNvGrpSpPr/>
            <p:nvPr/>
          </p:nvGrpSpPr>
          <p:grpSpPr>
            <a:xfrm>
              <a:off x="5795473" y="3532768"/>
              <a:ext cx="740684" cy="184666"/>
              <a:chOff x="4089862" y="3492529"/>
              <a:chExt cx="740684" cy="184666"/>
            </a:xfrm>
          </p:grpSpPr>
          <p:sp>
            <p:nvSpPr>
              <p:cNvPr id="13" name="Oval 12">
                <a:extLst>
                  <a:ext uri="{FF2B5EF4-FFF2-40B4-BE49-F238E27FC236}">
                    <a16:creationId xmlns:a16="http://schemas.microsoft.com/office/drawing/2014/main" id="{19A3E629-54CF-4D8C-97CB-B2D239AF49B7}"/>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 name="TextBox 13">
                <a:extLst>
                  <a:ext uri="{FF2B5EF4-FFF2-40B4-BE49-F238E27FC236}">
                    <a16:creationId xmlns:a16="http://schemas.microsoft.com/office/drawing/2014/main" id="{586036A5-BDBE-46A6-A94B-1D2E719FA5F1}"/>
                  </a:ext>
                </a:extLst>
              </p:cNvPr>
              <p:cNvSpPr txBox="1"/>
              <p:nvPr/>
            </p:nvSpPr>
            <p:spPr>
              <a:xfrm>
                <a:off x="4115652" y="3492529"/>
                <a:ext cx="714894" cy="184666"/>
              </a:xfrm>
              <a:prstGeom prst="rect">
                <a:avLst/>
              </a:prstGeom>
              <a:noFill/>
            </p:spPr>
            <p:txBody>
              <a:bodyPr wrap="square" rtlCol="0">
                <a:spAutoFit/>
              </a:bodyPr>
              <a:lstStyle/>
              <a:p>
                <a:r>
                  <a:rPr lang="en-GB" sz="600"/>
                  <a:t>At Risk</a:t>
                </a:r>
              </a:p>
            </p:txBody>
          </p:sp>
        </p:grpSp>
        <p:grpSp>
          <p:nvGrpSpPr>
            <p:cNvPr id="15" name="Group 14">
              <a:extLst>
                <a:ext uri="{FF2B5EF4-FFF2-40B4-BE49-F238E27FC236}">
                  <a16:creationId xmlns:a16="http://schemas.microsoft.com/office/drawing/2014/main" id="{5B859870-D5CA-454D-8299-952E351E1D55}"/>
                </a:ext>
              </a:extLst>
            </p:cNvPr>
            <p:cNvGrpSpPr/>
            <p:nvPr/>
          </p:nvGrpSpPr>
          <p:grpSpPr>
            <a:xfrm>
              <a:off x="6429317" y="3532768"/>
              <a:ext cx="723627" cy="184666"/>
              <a:chOff x="4089862" y="3492529"/>
              <a:chExt cx="723627" cy="184666"/>
            </a:xfrm>
          </p:grpSpPr>
          <p:sp>
            <p:nvSpPr>
              <p:cNvPr id="16" name="Oval 15">
                <a:extLst>
                  <a:ext uri="{FF2B5EF4-FFF2-40B4-BE49-F238E27FC236}">
                    <a16:creationId xmlns:a16="http://schemas.microsoft.com/office/drawing/2014/main" id="{95DF9D2D-2684-4464-B881-A3FC48AD853F}"/>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7" name="TextBox 16">
                <a:extLst>
                  <a:ext uri="{FF2B5EF4-FFF2-40B4-BE49-F238E27FC236}">
                    <a16:creationId xmlns:a16="http://schemas.microsoft.com/office/drawing/2014/main" id="{D875BF0E-EAFE-431D-A9BE-CBF56ED4E5D5}"/>
                  </a:ext>
                </a:extLst>
              </p:cNvPr>
              <p:cNvSpPr txBox="1"/>
              <p:nvPr/>
            </p:nvSpPr>
            <p:spPr>
              <a:xfrm>
                <a:off x="4098595" y="3492529"/>
                <a:ext cx="714894" cy="184666"/>
              </a:xfrm>
              <a:prstGeom prst="rect">
                <a:avLst/>
              </a:prstGeom>
              <a:noFill/>
            </p:spPr>
            <p:txBody>
              <a:bodyPr wrap="square" rtlCol="0">
                <a:spAutoFit/>
              </a:bodyPr>
              <a:lstStyle/>
              <a:p>
                <a:r>
                  <a:rPr lang="en-GB" sz="600"/>
                  <a:t>Overdue</a:t>
                </a:r>
              </a:p>
            </p:txBody>
          </p:sp>
        </p:grpSp>
      </p:grpSp>
    </p:spTree>
    <p:extLst>
      <p:ext uri="{BB962C8B-B14F-4D97-AF65-F5344CB8AC3E}">
        <p14:creationId xmlns:p14="http://schemas.microsoft.com/office/powerpoint/2010/main" val="31583581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DDFA-F228-4E44-B394-D26871378D15}"/>
              </a:ext>
            </a:extLst>
          </p:cNvPr>
          <p:cNvSpPr>
            <a:spLocks noGrp="1"/>
          </p:cNvSpPr>
          <p:nvPr>
            <p:ph type="ctrTitle"/>
          </p:nvPr>
        </p:nvSpPr>
        <p:spPr/>
        <p:txBody>
          <a:bodyPr>
            <a:normAutofit fontScale="90000"/>
          </a:bodyPr>
          <a:lstStyle/>
          <a:p>
            <a:br>
              <a:rPr lang="en-GB"/>
            </a:br>
            <a:r>
              <a:rPr lang="en-GB"/>
              <a:t>XRN5533 February 23 Release</a:t>
            </a:r>
            <a:br>
              <a:rPr lang="en-GB"/>
            </a:br>
            <a:br>
              <a:rPr lang="en-GB"/>
            </a:br>
            <a:r>
              <a:rPr lang="en-GB" sz="2800"/>
              <a:t>Implementation Approach</a:t>
            </a:r>
            <a:br>
              <a:rPr lang="en-GB" sz="2800"/>
            </a:br>
            <a:endParaRPr lang="en-GB"/>
          </a:p>
        </p:txBody>
      </p:sp>
      <p:sp>
        <p:nvSpPr>
          <p:cNvPr id="3" name="Subtitle 2">
            <a:extLst>
              <a:ext uri="{FF2B5EF4-FFF2-40B4-BE49-F238E27FC236}">
                <a16:creationId xmlns:a16="http://schemas.microsoft.com/office/drawing/2014/main" id="{C2F2002D-02D2-4812-BCBA-469506040EAD}"/>
              </a:ext>
            </a:extLst>
          </p:cNvPr>
          <p:cNvSpPr>
            <a:spLocks noGrp="1"/>
          </p:cNvSpPr>
          <p:nvPr>
            <p:ph type="subTitle" idx="1"/>
          </p:nvPr>
        </p:nvSpPr>
        <p:spPr/>
        <p:txBody>
          <a:bodyPr vert="horz" lIns="91440" tIns="45720" rIns="91440" bIns="45720" rtlCol="0" anchor="t">
            <a:normAutofit/>
          </a:bodyPr>
          <a:lstStyle/>
          <a:p>
            <a:r>
              <a:rPr lang="en-US"/>
              <a:t>February 2023</a:t>
            </a:r>
          </a:p>
        </p:txBody>
      </p:sp>
    </p:spTree>
    <p:extLst>
      <p:ext uri="{BB962C8B-B14F-4D97-AF65-F5344CB8AC3E}">
        <p14:creationId xmlns:p14="http://schemas.microsoft.com/office/powerpoint/2010/main" val="1924799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sz="3600">
                <a:latin typeface="Arial"/>
                <a:cs typeface="Arial"/>
              </a:rPr>
              <a:t>General Change Budget BP22 YTD</a:t>
            </a:r>
          </a:p>
        </p:txBody>
      </p:sp>
    </p:spTree>
    <p:extLst>
      <p:ext uri="{BB962C8B-B14F-4D97-AF65-F5344CB8AC3E}">
        <p14:creationId xmlns:p14="http://schemas.microsoft.com/office/powerpoint/2010/main" val="18855134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200">
                <a:solidFill>
                  <a:schemeClr val="accent1"/>
                </a:solidFill>
              </a:rPr>
              <a:t>Principles</a:t>
            </a:r>
            <a:endParaRPr lang="en-GB" sz="2200">
              <a:solidFill>
                <a:schemeClr val="accent1"/>
              </a:solidFill>
            </a:endParaRPr>
          </a:p>
        </p:txBody>
      </p:sp>
      <p:sp>
        <p:nvSpPr>
          <p:cNvPr id="12" name="TextBox 11">
            <a:extLst>
              <a:ext uri="{FF2B5EF4-FFF2-40B4-BE49-F238E27FC236}">
                <a16:creationId xmlns:a16="http://schemas.microsoft.com/office/drawing/2014/main" id="{7F195A05-DB60-4518-8E15-71C313ECBD87}"/>
              </a:ext>
            </a:extLst>
          </p:cNvPr>
          <p:cNvSpPr txBox="1"/>
          <p:nvPr/>
        </p:nvSpPr>
        <p:spPr>
          <a:xfrm>
            <a:off x="457200" y="1203598"/>
            <a:ext cx="8063356" cy="2246769"/>
          </a:xfrm>
          <a:prstGeom prst="rect">
            <a:avLst/>
          </a:prstGeom>
          <a:noFill/>
        </p:spPr>
        <p:txBody>
          <a:bodyPr wrap="square">
            <a:spAutoFit/>
          </a:bodyPr>
          <a:lstStyle/>
          <a:p>
            <a:pPr marL="285750" indent="-285750">
              <a:buFont typeface="Arial" panose="020B0604020202020204" pitchFamily="34" charset="0"/>
              <a:buChar char="•"/>
            </a:pPr>
            <a:r>
              <a:rPr lang="en-GB" sz="1400">
                <a:solidFill>
                  <a:schemeClr val="accent1"/>
                </a:solidFill>
              </a:rPr>
              <a:t>Project plan for each activity for both Implementation Dress Rehearsal (IDR) and Implementation will be defined and agreed by all parties involved </a:t>
            </a:r>
          </a:p>
          <a:p>
            <a:endParaRPr lang="en-GB" sz="1400">
              <a:solidFill>
                <a:schemeClr val="accent1"/>
              </a:solidFill>
            </a:endParaRPr>
          </a:p>
          <a:p>
            <a:pPr marL="285750" indent="-285750">
              <a:buFont typeface="Arial" panose="020B0604020202020204" pitchFamily="34" charset="0"/>
              <a:buChar char="•"/>
            </a:pPr>
            <a:r>
              <a:rPr lang="en-GB" sz="1400">
                <a:solidFill>
                  <a:schemeClr val="accent1"/>
                </a:solidFill>
              </a:rPr>
              <a:t>All external customers and internal business training and awareness sessions will have been completed prior to implementation (see Further Comms slide)</a:t>
            </a:r>
          </a:p>
          <a:p>
            <a:endParaRPr lang="en-GB" sz="1400">
              <a:solidFill>
                <a:schemeClr val="accent1"/>
              </a:solidFill>
            </a:endParaRPr>
          </a:p>
          <a:p>
            <a:pPr marL="285750" indent="-285750">
              <a:buFont typeface="Arial" panose="020B0604020202020204" pitchFamily="34" charset="0"/>
              <a:buChar char="•"/>
            </a:pPr>
            <a:r>
              <a:rPr lang="en-GB" sz="1400">
                <a:solidFill>
                  <a:schemeClr val="accent1"/>
                </a:solidFill>
              </a:rPr>
              <a:t>All critical activities will be completed prior to implementation date (25th February 23), communication will be provided (as per Further Comms slide)</a:t>
            </a:r>
          </a:p>
          <a:p>
            <a:pPr marL="285750" indent="-285750">
              <a:buFont typeface="Arial" panose="020B0604020202020204" pitchFamily="34" charset="0"/>
              <a:buChar char="•"/>
            </a:pPr>
            <a:endParaRPr lang="en-GB" sz="1400">
              <a:solidFill>
                <a:schemeClr val="accent1"/>
              </a:solidFill>
            </a:endParaRPr>
          </a:p>
          <a:p>
            <a:pPr marL="285750" indent="-285750">
              <a:buFont typeface="Arial" panose="020B0604020202020204" pitchFamily="34" charset="0"/>
              <a:buChar char="•"/>
            </a:pPr>
            <a:r>
              <a:rPr lang="en-GB" sz="1400">
                <a:solidFill>
                  <a:schemeClr val="accent1"/>
                </a:solidFill>
              </a:rPr>
              <a:t>Standard maintenance window will be utilised for code deployments (from 5am -7am)</a:t>
            </a:r>
          </a:p>
        </p:txBody>
      </p:sp>
    </p:spTree>
    <p:extLst>
      <p:ext uri="{BB962C8B-B14F-4D97-AF65-F5344CB8AC3E}">
        <p14:creationId xmlns:p14="http://schemas.microsoft.com/office/powerpoint/2010/main" val="9185357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defRPr/>
            </a:pPr>
            <a:r>
              <a:rPr lang="en-GB" sz="2400" b="1"/>
              <a:t>XRNs in Scope of February 23 Release</a:t>
            </a:r>
            <a:endParaRPr lang="en-GB" sz="2400" b="1">
              <a:latin typeface="Arial"/>
              <a:cs typeface="Arial"/>
            </a:endParaRPr>
          </a:p>
        </p:txBody>
      </p:sp>
      <p:graphicFrame>
        <p:nvGraphicFramePr>
          <p:cNvPr id="4" name="Table 6">
            <a:extLst>
              <a:ext uri="{FF2B5EF4-FFF2-40B4-BE49-F238E27FC236}">
                <a16:creationId xmlns:a16="http://schemas.microsoft.com/office/drawing/2014/main" id="{96523C2B-B6A3-4DAF-94CE-1572EA363188}"/>
              </a:ext>
            </a:extLst>
          </p:cNvPr>
          <p:cNvGraphicFramePr>
            <a:graphicFrameLocks noGrp="1"/>
          </p:cNvGraphicFramePr>
          <p:nvPr/>
        </p:nvGraphicFramePr>
        <p:xfrm>
          <a:off x="554531" y="1059582"/>
          <a:ext cx="8034938" cy="3287599"/>
        </p:xfrm>
        <a:graphic>
          <a:graphicData uri="http://schemas.openxmlformats.org/drawingml/2006/table">
            <a:tbl>
              <a:tblPr firstRow="1" bandRow="1">
                <a:tableStyleId>{5C22544A-7EE6-4342-B048-85BDC9FD1C3A}</a:tableStyleId>
              </a:tblPr>
              <a:tblGrid>
                <a:gridCol w="2001245">
                  <a:extLst>
                    <a:ext uri="{9D8B030D-6E8A-4147-A177-3AD203B41FA5}">
                      <a16:colId xmlns:a16="http://schemas.microsoft.com/office/drawing/2014/main" val="1345653949"/>
                    </a:ext>
                  </a:extLst>
                </a:gridCol>
                <a:gridCol w="6033693">
                  <a:extLst>
                    <a:ext uri="{9D8B030D-6E8A-4147-A177-3AD203B41FA5}">
                      <a16:colId xmlns:a16="http://schemas.microsoft.com/office/drawing/2014/main" val="1476889768"/>
                    </a:ext>
                  </a:extLst>
                </a:gridCol>
              </a:tblGrid>
              <a:tr h="551551">
                <a:tc>
                  <a:txBody>
                    <a:bodyPr/>
                    <a:lstStyle/>
                    <a:p>
                      <a:r>
                        <a:rPr lang="en-GB" sz="1600">
                          <a:solidFill>
                            <a:schemeClr val="tx1"/>
                          </a:solidFill>
                          <a:latin typeface="+mj-lt"/>
                        </a:rPr>
                        <a:t>Change Reference</a:t>
                      </a:r>
                    </a:p>
                  </a:txBody>
                  <a:tcPr anchor="ctr"/>
                </a:tc>
                <a:tc>
                  <a:txBody>
                    <a:bodyPr/>
                    <a:lstStyle/>
                    <a:p>
                      <a:r>
                        <a:rPr lang="en-GB" sz="1600">
                          <a:solidFill>
                            <a:schemeClr val="tx1"/>
                          </a:solidFill>
                          <a:latin typeface="+mj-lt"/>
                        </a:rPr>
                        <a:t>Change Title</a:t>
                      </a:r>
                    </a:p>
                  </a:txBody>
                  <a:tcPr anchor="ctr"/>
                </a:tc>
                <a:extLst>
                  <a:ext uri="{0D108BD9-81ED-4DB2-BD59-A6C34878D82A}">
                    <a16:rowId xmlns:a16="http://schemas.microsoft.com/office/drawing/2014/main" val="3499597582"/>
                  </a:ext>
                </a:extLst>
              </a:tr>
              <a:tr h="424932">
                <a:tc>
                  <a:txBody>
                    <a:bodyPr/>
                    <a:lstStyle/>
                    <a:p>
                      <a:r>
                        <a:rPr lang="en-GB" sz="1400">
                          <a:solidFill>
                            <a:schemeClr val="tx1"/>
                          </a:solidFill>
                          <a:latin typeface="+mj-lt"/>
                        </a:rPr>
                        <a:t>XRN4900</a:t>
                      </a:r>
                    </a:p>
                  </a:txBody>
                  <a:tcPr anchor="ctr"/>
                </a:tc>
                <a:tc>
                  <a:txBody>
                    <a:bodyPr/>
                    <a:lstStyle/>
                    <a:p>
                      <a:r>
                        <a:rPr lang="en-US" sz="1400" kern="1200">
                          <a:solidFill>
                            <a:schemeClr val="tx1"/>
                          </a:solidFill>
                          <a:latin typeface="+mj-lt"/>
                          <a:ea typeface="+mn-ea"/>
                          <a:cs typeface="+mn-cs"/>
                        </a:rPr>
                        <a:t>Biomethane Sites with Reduced Propane Injection</a:t>
                      </a:r>
                      <a:endParaRPr lang="en-GB" sz="1400" kern="1200">
                        <a:solidFill>
                          <a:schemeClr val="tx1"/>
                        </a:solidFill>
                        <a:latin typeface="+mj-lt"/>
                        <a:ea typeface="+mn-ea"/>
                        <a:cs typeface="+mn-cs"/>
                      </a:endParaRPr>
                    </a:p>
                  </a:txBody>
                  <a:tcPr anchor="ctr"/>
                </a:tc>
                <a:extLst>
                  <a:ext uri="{0D108BD9-81ED-4DB2-BD59-A6C34878D82A}">
                    <a16:rowId xmlns:a16="http://schemas.microsoft.com/office/drawing/2014/main" val="225486470"/>
                  </a:ext>
                </a:extLst>
              </a:tr>
              <a:tr h="424932">
                <a:tc>
                  <a:txBody>
                    <a:bodyPr/>
                    <a:lstStyle/>
                    <a:p>
                      <a:r>
                        <a:rPr lang="en-GB" sz="1400">
                          <a:solidFill>
                            <a:schemeClr val="tx1"/>
                          </a:solidFill>
                          <a:latin typeface="+mj-lt"/>
                        </a:rPr>
                        <a:t>XRN5298</a:t>
                      </a:r>
                    </a:p>
                  </a:txBody>
                  <a:tcPr anchor="ct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1200">
                          <a:solidFill>
                            <a:schemeClr val="tx1"/>
                          </a:solidFill>
                          <a:latin typeface="+mn-lt"/>
                          <a:ea typeface="+mn-ea"/>
                          <a:cs typeface="+mn-cs"/>
                        </a:rPr>
                        <a:t>MOD0799 - </a:t>
                      </a:r>
                      <a:r>
                        <a:rPr lang="en-US" sz="1400" kern="1200">
                          <a:solidFill>
                            <a:schemeClr val="tx1"/>
                          </a:solidFill>
                          <a:latin typeface="+mj-lt"/>
                          <a:ea typeface="+mn-ea"/>
                          <a:cs typeface="+mn-cs"/>
                        </a:rPr>
                        <a:t>H100 Fife Project Phase 1</a:t>
                      </a:r>
                      <a:endParaRPr lang="en-GB" sz="1400" kern="1200">
                        <a:solidFill>
                          <a:schemeClr val="tx1"/>
                        </a:solidFill>
                        <a:latin typeface="+mj-lt"/>
                        <a:ea typeface="+mn-ea"/>
                        <a:cs typeface="+mn-cs"/>
                      </a:endParaRPr>
                    </a:p>
                  </a:txBody>
                  <a:tcPr anchor="ctr"/>
                </a:tc>
                <a:extLst>
                  <a:ext uri="{0D108BD9-81ED-4DB2-BD59-A6C34878D82A}">
                    <a16:rowId xmlns:a16="http://schemas.microsoft.com/office/drawing/2014/main" val="506109469"/>
                  </a:ext>
                </a:extLst>
              </a:tr>
              <a:tr h="424932">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400">
                          <a:solidFill>
                            <a:schemeClr val="tx1"/>
                          </a:solidFill>
                          <a:latin typeface="+mj-lt"/>
                        </a:rPr>
                        <a:t>XRN4978</a:t>
                      </a:r>
                    </a:p>
                  </a:txBody>
                  <a:tcPr anchor="ctr"/>
                </a:tc>
                <a:tc>
                  <a:txBody>
                    <a:bodyPr/>
                    <a:lstStyle/>
                    <a:p>
                      <a:r>
                        <a:rPr lang="en-GB" sz="1400">
                          <a:solidFill>
                            <a:schemeClr val="tx1"/>
                          </a:solidFill>
                          <a:latin typeface="+mj-lt"/>
                          <a:ea typeface="+mn-ea"/>
                          <a:cs typeface="+mn-cs"/>
                        </a:rPr>
                        <a:t>Shipper - Notification of Rolling AQ Value</a:t>
                      </a:r>
                    </a:p>
                  </a:txBody>
                  <a:tcPr anchor="ctr"/>
                </a:tc>
                <a:extLst>
                  <a:ext uri="{0D108BD9-81ED-4DB2-BD59-A6C34878D82A}">
                    <a16:rowId xmlns:a16="http://schemas.microsoft.com/office/drawing/2014/main" val="1922355459"/>
                  </a:ext>
                </a:extLst>
              </a:tr>
              <a:tr h="424932">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400">
                          <a:solidFill>
                            <a:schemeClr val="tx1"/>
                          </a:solidFill>
                          <a:latin typeface="+mj-lt"/>
                        </a:rPr>
                        <a:t>XRN4989B</a:t>
                      </a:r>
                    </a:p>
                  </a:txBody>
                  <a:tcPr anchor="ctr"/>
                </a:tc>
                <a:tc>
                  <a:txBody>
                    <a:bodyPr/>
                    <a:lstStyle/>
                    <a:p>
                      <a:r>
                        <a:rPr lang="en-US" sz="1400">
                          <a:solidFill>
                            <a:schemeClr val="tx1"/>
                          </a:solidFill>
                          <a:latin typeface="+mj-lt"/>
                          <a:ea typeface="+mn-ea"/>
                          <a:cs typeface="+mn-cs"/>
                        </a:rPr>
                        <a:t>AMT Residual activities</a:t>
                      </a:r>
                      <a:endParaRPr lang="en-GB" sz="1200" b="0" i="1">
                        <a:solidFill>
                          <a:schemeClr val="tx1"/>
                        </a:solidFill>
                        <a:latin typeface="+mj-lt"/>
                        <a:ea typeface="+mn-ea"/>
                        <a:cs typeface="+mn-cs"/>
                      </a:endParaRPr>
                    </a:p>
                  </a:txBody>
                  <a:tcPr anchor="ctr"/>
                </a:tc>
                <a:extLst>
                  <a:ext uri="{0D108BD9-81ED-4DB2-BD59-A6C34878D82A}">
                    <a16:rowId xmlns:a16="http://schemas.microsoft.com/office/drawing/2014/main" val="1832876636"/>
                  </a:ext>
                </a:extLst>
              </a:tr>
              <a:tr h="424932">
                <a:tc>
                  <a:txBody>
                    <a:bodyPr/>
                    <a:lstStyle/>
                    <a:p>
                      <a:r>
                        <a:rPr lang="en-GB" sz="1400">
                          <a:solidFill>
                            <a:schemeClr val="tx1"/>
                          </a:solidFill>
                          <a:latin typeface="+mj-lt"/>
                        </a:rPr>
                        <a:t>XRN4990</a:t>
                      </a:r>
                    </a:p>
                  </a:txBody>
                  <a:tcPr anchor="ctr"/>
                </a:tc>
                <a:tc>
                  <a:txBody>
                    <a:bodyPr/>
                    <a:lstStyle/>
                    <a:p>
                      <a:pPr fontAlgn="base"/>
                      <a:r>
                        <a:rPr lang="en-US" sz="1400"/>
                        <a:t>MOD0664 - Transfer of Sites with Low Read Submission Performance from Class 2 and 3 to Class 4</a:t>
                      </a:r>
                      <a:endParaRPr lang="en-US" sz="1400">
                        <a:solidFill>
                          <a:schemeClr val="tx1"/>
                        </a:solidFill>
                        <a:latin typeface="+mj-lt"/>
                        <a:ea typeface="+mn-ea"/>
                        <a:cs typeface="+mn-cs"/>
                      </a:endParaRPr>
                    </a:p>
                  </a:txBody>
                  <a:tcPr anchor="ctr"/>
                </a:tc>
                <a:extLst>
                  <a:ext uri="{0D108BD9-81ED-4DB2-BD59-A6C34878D82A}">
                    <a16:rowId xmlns:a16="http://schemas.microsoft.com/office/drawing/2014/main" val="3743270544"/>
                  </a:ext>
                </a:extLst>
              </a:tr>
              <a:tr h="424932">
                <a:tc>
                  <a:txBody>
                    <a:bodyPr/>
                    <a:lstStyle/>
                    <a:p>
                      <a:r>
                        <a:rPr lang="en-GB" sz="1400">
                          <a:solidFill>
                            <a:schemeClr val="tx1"/>
                          </a:solidFill>
                          <a:latin typeface="+mj-lt"/>
                        </a:rPr>
                        <a:t>XRN4992B</a:t>
                      </a:r>
                    </a:p>
                  </a:txBody>
                  <a:tcPr anchor="ct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400"/>
                        <a:t>MOD0797 (Urgent) -  Last Resort Supply Payments Volumetric Charges (Enduring Solution)</a:t>
                      </a:r>
                      <a:endParaRPr lang="en-GB" sz="1400">
                        <a:solidFill>
                          <a:schemeClr val="tx1"/>
                        </a:solidFill>
                        <a:latin typeface="+mj-lt"/>
                        <a:ea typeface="+mn-ea"/>
                        <a:cs typeface="+mn-cs"/>
                      </a:endParaRPr>
                    </a:p>
                  </a:txBody>
                  <a:tcPr anchor="ctr"/>
                </a:tc>
                <a:extLst>
                  <a:ext uri="{0D108BD9-81ED-4DB2-BD59-A6C34878D82A}">
                    <a16:rowId xmlns:a16="http://schemas.microsoft.com/office/drawing/2014/main" val="4178896411"/>
                  </a:ext>
                </a:extLst>
              </a:tr>
            </a:tbl>
          </a:graphicData>
        </a:graphic>
      </p:graphicFrame>
    </p:spTree>
    <p:extLst>
      <p:ext uri="{BB962C8B-B14F-4D97-AF65-F5344CB8AC3E}">
        <p14:creationId xmlns:p14="http://schemas.microsoft.com/office/powerpoint/2010/main" val="40001978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138" y="130524"/>
            <a:ext cx="7631723" cy="833882"/>
          </a:xfrm>
        </p:spPr>
        <p:txBody>
          <a:bodyPr anchor="ctr">
            <a:normAutofit/>
          </a:bodyPr>
          <a:lstStyle/>
          <a:p>
            <a:pPr>
              <a:lnSpc>
                <a:spcPct val="90000"/>
              </a:lnSpc>
            </a:pPr>
            <a:r>
              <a:rPr lang="en-GB" sz="2300"/>
              <a:t>February 23 Release High Level Implementation Plan</a:t>
            </a:r>
            <a:br>
              <a:rPr lang="en-GB" sz="2300" b="1">
                <a:latin typeface="Arial"/>
                <a:cs typeface="Arial"/>
              </a:rPr>
            </a:br>
            <a:endParaRPr lang="en-GB" sz="2300"/>
          </a:p>
        </p:txBody>
      </p:sp>
      <p:sp>
        <p:nvSpPr>
          <p:cNvPr id="3" name="Content Placeholder 2"/>
          <p:cNvSpPr>
            <a:spLocks noGrp="1"/>
          </p:cNvSpPr>
          <p:nvPr>
            <p:ph idx="1"/>
          </p:nvPr>
        </p:nvSpPr>
        <p:spPr>
          <a:xfrm>
            <a:off x="1043608" y="1275606"/>
            <a:ext cx="7631722" cy="575928"/>
          </a:xfrm>
        </p:spPr>
        <p:txBody>
          <a:bodyPr anchor="ctr">
            <a:normAutofit/>
          </a:bodyPr>
          <a:lstStyle/>
          <a:p>
            <a:pPr marL="285750" indent="-285750">
              <a:buFont typeface="Arial" panose="020B0604020202020204" pitchFamily="34" charset="0"/>
              <a:buChar char="•"/>
            </a:pPr>
            <a:r>
              <a:rPr lang="en-GB" sz="1400">
                <a:latin typeface="+mn-lt"/>
                <a:cs typeface="+mn-cs"/>
              </a:rPr>
              <a:t>The implementation for the 5 changes consists of code transports for multiple systems</a:t>
            </a:r>
          </a:p>
          <a:p>
            <a:pPr marL="285750" indent="-285750"/>
            <a:r>
              <a:rPr lang="en-GB" sz="1400">
                <a:latin typeface="+mn-lt"/>
                <a:cs typeface="+mn-cs"/>
              </a:rPr>
              <a:t>Go live date is 25</a:t>
            </a:r>
            <a:r>
              <a:rPr lang="en-GB" sz="1400" baseline="30000">
                <a:latin typeface="+mn-lt"/>
                <a:cs typeface="+mn-cs"/>
              </a:rPr>
              <a:t>th</a:t>
            </a:r>
            <a:r>
              <a:rPr lang="en-GB" sz="1400">
                <a:latin typeface="+mn-lt"/>
                <a:cs typeface="+mn-cs"/>
              </a:rPr>
              <a:t> February 23 </a:t>
            </a:r>
          </a:p>
          <a:p>
            <a:pPr marL="285750" indent="-285750" algn="ctr">
              <a:buFont typeface="Arial" panose="020B0604020202020204" pitchFamily="34" charset="0"/>
              <a:buChar char="•"/>
            </a:pPr>
            <a:endParaRPr lang="en-GB" sz="1400">
              <a:latin typeface="+mn-lt"/>
              <a:cs typeface="+mn-cs"/>
            </a:endParaRPr>
          </a:p>
          <a:p>
            <a:pPr marL="0" indent="0" algn="ctr">
              <a:buNone/>
            </a:pPr>
            <a:endParaRPr lang="en-US" sz="1400">
              <a:latin typeface="+mn-lt"/>
              <a:cs typeface="+mn-cs"/>
            </a:endParaRPr>
          </a:p>
          <a:p>
            <a:pPr marL="0" indent="0" algn="ctr">
              <a:buNone/>
            </a:pPr>
            <a:endParaRPr lang="en-GB" sz="1400"/>
          </a:p>
        </p:txBody>
      </p:sp>
      <p:pic>
        <p:nvPicPr>
          <p:cNvPr id="1028" name="Picture 4" descr="Timeline&#10;&#10;Description automatically generated">
            <a:extLst>
              <a:ext uri="{FF2B5EF4-FFF2-40B4-BE49-F238E27FC236}">
                <a16:creationId xmlns:a16="http://schemas.microsoft.com/office/drawing/2014/main" id="{B8BE3C6F-4812-43B6-9F2D-9F9AECC7BEA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55896" y="1707654"/>
            <a:ext cx="6429922" cy="2924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1407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200"/>
              <a:t>File Transition</a:t>
            </a:r>
          </a:p>
        </p:txBody>
      </p:sp>
      <p:sp>
        <p:nvSpPr>
          <p:cNvPr id="3" name="Content Placeholder 2"/>
          <p:cNvSpPr>
            <a:spLocks noGrp="1"/>
          </p:cNvSpPr>
          <p:nvPr>
            <p:ph idx="1"/>
          </p:nvPr>
        </p:nvSpPr>
        <p:spPr>
          <a:xfrm>
            <a:off x="445161" y="915566"/>
            <a:ext cx="8229600" cy="3607049"/>
          </a:xfrm>
        </p:spPr>
        <p:txBody>
          <a:bodyPr>
            <a:normAutofit/>
          </a:bodyPr>
          <a:lstStyle/>
          <a:p>
            <a:pPr marL="285750" indent="-285750">
              <a:buFont typeface="Arial" panose="020B0604020202020204" pitchFamily="34" charset="0"/>
              <a:buChar char="•"/>
            </a:pPr>
            <a:r>
              <a:rPr lang="en-US" sz="1600">
                <a:solidFill>
                  <a:schemeClr val="tx2"/>
                </a:solidFill>
                <a:latin typeface="+mn-lt"/>
                <a:cs typeface="+mn-cs"/>
              </a:rPr>
              <a:t>To incorporate the changes to files and associated processing the EFT/AMT channels will need to be closed </a:t>
            </a:r>
          </a:p>
          <a:p>
            <a:pPr marL="285750" indent="-285750">
              <a:buFont typeface="Arial" panose="020B0604020202020204" pitchFamily="34" charset="0"/>
              <a:buChar char="•"/>
            </a:pPr>
            <a:endParaRPr lang="en-US" sz="1600">
              <a:solidFill>
                <a:schemeClr val="tx2"/>
              </a:solidFill>
              <a:latin typeface="+mn-lt"/>
              <a:cs typeface="+mn-cs"/>
            </a:endParaRPr>
          </a:p>
          <a:p>
            <a:r>
              <a:rPr lang="en-GB" sz="1600">
                <a:solidFill>
                  <a:schemeClr val="tx2"/>
                </a:solidFill>
                <a:latin typeface="+mn-lt"/>
                <a:cs typeface="+mn-cs"/>
              </a:rPr>
              <a:t>We will follow the standard processing times and ensure that none of the file types identified in the following slide are awaiting processing and/or have processed successfully before we close the channels</a:t>
            </a:r>
          </a:p>
          <a:p>
            <a:pPr marL="285750" indent="-285750">
              <a:buFont typeface="Arial" panose="020B0604020202020204" pitchFamily="34" charset="0"/>
              <a:buChar char="•"/>
            </a:pPr>
            <a:endParaRPr lang="en-US" sz="1600">
              <a:solidFill>
                <a:schemeClr val="tx2"/>
              </a:solidFill>
              <a:latin typeface="+mn-lt"/>
              <a:cs typeface="+mn-cs"/>
            </a:endParaRPr>
          </a:p>
          <a:p>
            <a:pPr marL="285750" indent="-285750">
              <a:buFont typeface="Arial" panose="020B0604020202020204" pitchFamily="34" charset="0"/>
              <a:buChar char="•"/>
            </a:pPr>
            <a:r>
              <a:rPr lang="en-US" sz="1600">
                <a:solidFill>
                  <a:schemeClr val="tx2"/>
                </a:solidFill>
                <a:latin typeface="+mn-lt"/>
                <a:cs typeface="+mn-cs"/>
              </a:rPr>
              <a:t>Monitoring of all inbound files and confirmation of all response outbound files will be completed by Friday 24</a:t>
            </a:r>
            <a:r>
              <a:rPr lang="en-US" sz="1600" baseline="30000">
                <a:solidFill>
                  <a:schemeClr val="tx2"/>
                </a:solidFill>
                <a:latin typeface="+mn-lt"/>
                <a:cs typeface="+mn-cs"/>
              </a:rPr>
              <a:t>th</a:t>
            </a:r>
            <a:r>
              <a:rPr lang="en-US" sz="1600">
                <a:solidFill>
                  <a:schemeClr val="tx2"/>
                </a:solidFill>
                <a:latin typeface="+mn-lt"/>
                <a:cs typeface="+mn-cs"/>
              </a:rPr>
              <a:t> February 23:59:59 prior to any transports taking place</a:t>
            </a:r>
          </a:p>
          <a:p>
            <a:pPr marL="285750" indent="-285750">
              <a:buFont typeface="Arial" panose="020B0604020202020204" pitchFamily="34" charset="0"/>
              <a:buChar char="•"/>
            </a:pPr>
            <a:endParaRPr lang="en-US" sz="1600">
              <a:solidFill>
                <a:schemeClr val="tx2"/>
              </a:solidFill>
              <a:latin typeface="+mn-lt"/>
              <a:cs typeface="+mn-cs"/>
            </a:endParaRPr>
          </a:p>
          <a:p>
            <a:pPr marL="285750" indent="-285750">
              <a:buFont typeface="Arial" panose="020B0604020202020204" pitchFamily="34" charset="0"/>
              <a:buChar char="•"/>
            </a:pPr>
            <a:r>
              <a:rPr lang="en-US" sz="1600">
                <a:solidFill>
                  <a:schemeClr val="tx2"/>
                </a:solidFill>
                <a:latin typeface="+mn-lt"/>
                <a:cs typeface="+mn-cs"/>
              </a:rPr>
              <a:t>Channels will be re-opened by Saturday 25</a:t>
            </a:r>
            <a:r>
              <a:rPr lang="en-US" sz="1600" baseline="30000">
                <a:solidFill>
                  <a:schemeClr val="tx2"/>
                </a:solidFill>
                <a:latin typeface="+mn-lt"/>
                <a:cs typeface="+mn-cs"/>
              </a:rPr>
              <a:t>th</a:t>
            </a:r>
            <a:r>
              <a:rPr lang="en-US" sz="1600">
                <a:solidFill>
                  <a:schemeClr val="tx2"/>
                </a:solidFill>
                <a:latin typeface="+mn-lt"/>
                <a:cs typeface="+mn-cs"/>
              </a:rPr>
              <a:t> February 09:00:00 for the next standard job processing time</a:t>
            </a:r>
          </a:p>
          <a:p>
            <a:pPr marL="0" indent="0">
              <a:buNone/>
            </a:pPr>
            <a:endParaRPr lang="en-US" sz="1600">
              <a:solidFill>
                <a:schemeClr val="tx2"/>
              </a:solidFill>
              <a:latin typeface="+mn-lt"/>
              <a:cs typeface="+mn-cs"/>
            </a:endParaRPr>
          </a:p>
          <a:p>
            <a:pPr marL="0" indent="0">
              <a:buNone/>
            </a:pPr>
            <a:endParaRPr lang="en-GB" sz="2800"/>
          </a:p>
        </p:txBody>
      </p:sp>
    </p:spTree>
    <p:extLst>
      <p:ext uri="{BB962C8B-B14F-4D97-AF65-F5344CB8AC3E}">
        <p14:creationId xmlns:p14="http://schemas.microsoft.com/office/powerpoint/2010/main" val="36456168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200"/>
              <a:t>File Format Transition plan </a:t>
            </a:r>
          </a:p>
        </p:txBody>
      </p:sp>
      <p:sp>
        <p:nvSpPr>
          <p:cNvPr id="3" name="Content Placeholder 2"/>
          <p:cNvSpPr>
            <a:spLocks noGrp="1"/>
          </p:cNvSpPr>
          <p:nvPr>
            <p:ph idx="1"/>
          </p:nvPr>
        </p:nvSpPr>
        <p:spPr>
          <a:xfrm>
            <a:off x="463437" y="699542"/>
            <a:ext cx="8229600" cy="3607049"/>
          </a:xfrm>
        </p:spPr>
        <p:txBody>
          <a:bodyPr>
            <a:normAutofit fontScale="92500" lnSpcReduction="10000"/>
          </a:bodyPr>
          <a:lstStyle/>
          <a:p>
            <a:pPr marL="0" indent="0">
              <a:buNone/>
            </a:pPr>
            <a:r>
              <a:rPr lang="en-US" sz="1600" b="1" u="sng">
                <a:solidFill>
                  <a:schemeClr val="tx2"/>
                </a:solidFill>
                <a:latin typeface="+mn-lt"/>
                <a:cs typeface="+mn-cs"/>
              </a:rPr>
              <a:t>Inbound files</a:t>
            </a:r>
          </a:p>
          <a:p>
            <a:r>
              <a:rPr lang="en-US" sz="1600">
                <a:solidFill>
                  <a:schemeClr val="tx2"/>
                </a:solidFill>
                <a:latin typeface="+mn-lt"/>
                <a:cs typeface="+mn-cs"/>
              </a:rPr>
              <a:t>SPC ,CNF, BRN ,*CVD and CSS files</a:t>
            </a:r>
          </a:p>
          <a:p>
            <a:r>
              <a:rPr lang="en-US" sz="1600">
                <a:solidFill>
                  <a:schemeClr val="tx2"/>
                </a:solidFill>
                <a:latin typeface="+mn-lt"/>
                <a:cs typeface="+mn-cs"/>
              </a:rPr>
              <a:t>All the inbounds files will be processed by 23:00:00 (24/02/23) and will restart processing as per the BAU timing once the channels would be restored on 25/02/23. </a:t>
            </a:r>
          </a:p>
          <a:p>
            <a:pPr marL="0" indent="0">
              <a:buNone/>
            </a:pPr>
            <a:r>
              <a:rPr lang="en-US" sz="1600">
                <a:solidFill>
                  <a:schemeClr val="tx2"/>
                </a:solidFill>
                <a:latin typeface="+mn-lt"/>
                <a:cs typeface="+mn-cs"/>
              </a:rPr>
              <a:t>      * </a:t>
            </a:r>
            <a:r>
              <a:rPr lang="en-US" sz="1400">
                <a:solidFill>
                  <a:schemeClr val="tx2"/>
                </a:solidFill>
                <a:latin typeface="+mn-lt"/>
                <a:cs typeface="+mn-cs"/>
              </a:rPr>
              <a:t>The CVD file would start processing from 09:30 hrs. (25/02/23). </a:t>
            </a:r>
          </a:p>
          <a:p>
            <a:pPr marL="0" indent="0">
              <a:buNone/>
            </a:pPr>
            <a:r>
              <a:rPr lang="en-US" sz="1600" b="1" u="sng">
                <a:solidFill>
                  <a:schemeClr val="tx2"/>
                </a:solidFill>
                <a:latin typeface="+mn-lt"/>
                <a:cs typeface="+mn-cs"/>
              </a:rPr>
              <a:t>Outbound files</a:t>
            </a:r>
          </a:p>
          <a:p>
            <a:r>
              <a:rPr lang="en-US" sz="1600">
                <a:solidFill>
                  <a:schemeClr val="tx2"/>
                </a:solidFill>
                <a:latin typeface="+mn-lt"/>
                <a:cs typeface="+mn-cs"/>
              </a:rPr>
              <a:t>SCR, ASN, TMC, BRR, NRL, ZCS, IIS,**CVN ,***CVR, JRS,URS, SFR, SCR, AQR, MDR and MBR.</a:t>
            </a:r>
          </a:p>
          <a:p>
            <a:r>
              <a:rPr lang="en-US" sz="1600">
                <a:solidFill>
                  <a:schemeClr val="tx2"/>
                </a:solidFill>
                <a:latin typeface="+mn-lt"/>
                <a:cs typeface="+mn-cs"/>
              </a:rPr>
              <a:t>All the outbound files will be processed by 23:59:00 (24/02/23) and will restart processing as per the BAU timing once the channels would be restored on 25/02/23.</a:t>
            </a:r>
          </a:p>
          <a:p>
            <a:pPr marL="0" indent="0">
              <a:buNone/>
            </a:pPr>
            <a:r>
              <a:rPr lang="en-US" sz="1600">
                <a:solidFill>
                  <a:schemeClr val="tx2"/>
                </a:solidFill>
                <a:latin typeface="+mn-lt"/>
                <a:cs typeface="+mn-cs"/>
              </a:rPr>
              <a:t>      </a:t>
            </a:r>
            <a:r>
              <a:rPr lang="en-US" sz="1400">
                <a:solidFill>
                  <a:schemeClr val="tx2"/>
                </a:solidFill>
                <a:latin typeface="+mn-lt"/>
                <a:cs typeface="+mn-cs"/>
              </a:rPr>
              <a:t>**CVN file would start processing from 11:00 hrs. (25/02/23).</a:t>
            </a:r>
          </a:p>
          <a:p>
            <a:pPr marL="0" indent="0">
              <a:buNone/>
            </a:pPr>
            <a:r>
              <a:rPr lang="en-US" sz="1400">
                <a:solidFill>
                  <a:schemeClr val="tx2"/>
                </a:solidFill>
                <a:latin typeface="+mn-lt"/>
                <a:cs typeface="+mn-cs"/>
              </a:rPr>
              <a:t>       ***CVR file would start processing from 10:00 hrs. (25/02/23).</a:t>
            </a:r>
          </a:p>
          <a:p>
            <a:pPr marL="0" indent="0">
              <a:buNone/>
            </a:pPr>
            <a:endParaRPr lang="en-US" sz="1400">
              <a:solidFill>
                <a:schemeClr val="tx2"/>
              </a:solidFill>
              <a:latin typeface="+mn-lt"/>
              <a:cs typeface="+mn-cs"/>
            </a:endParaRPr>
          </a:p>
          <a:p>
            <a:pPr marL="0" indent="0">
              <a:buNone/>
            </a:pPr>
            <a:endParaRPr lang="en-US" sz="1400">
              <a:solidFill>
                <a:schemeClr val="tx2"/>
              </a:solidFill>
              <a:latin typeface="+mn-lt"/>
              <a:cs typeface="+mn-cs"/>
            </a:endParaRPr>
          </a:p>
          <a:p>
            <a:pPr marL="0" indent="0">
              <a:buNone/>
            </a:pPr>
            <a:r>
              <a:rPr lang="en-US" sz="1400">
                <a:solidFill>
                  <a:schemeClr val="tx2"/>
                </a:solidFill>
                <a:latin typeface="+mn-lt"/>
                <a:cs typeface="+mn-cs"/>
              </a:rPr>
              <a:t> </a:t>
            </a:r>
          </a:p>
          <a:p>
            <a:pPr marL="0" indent="0">
              <a:buNone/>
            </a:pPr>
            <a:endParaRPr lang="en-US" sz="1400">
              <a:solidFill>
                <a:schemeClr val="tx2"/>
              </a:solidFill>
              <a:latin typeface="+mn-lt"/>
              <a:cs typeface="+mn-cs"/>
            </a:endParaRPr>
          </a:p>
          <a:p>
            <a:pPr marL="0" indent="0">
              <a:buNone/>
            </a:pPr>
            <a:endParaRPr lang="en-GB" sz="2800"/>
          </a:p>
        </p:txBody>
      </p:sp>
      <p:sp>
        <p:nvSpPr>
          <p:cNvPr id="6" name="TextBox 5">
            <a:extLst>
              <a:ext uri="{FF2B5EF4-FFF2-40B4-BE49-F238E27FC236}">
                <a16:creationId xmlns:a16="http://schemas.microsoft.com/office/drawing/2014/main" id="{76C8D5D0-8CA7-49B9-9016-F69D65931DE3}"/>
              </a:ext>
            </a:extLst>
          </p:cNvPr>
          <p:cNvSpPr txBox="1"/>
          <p:nvPr/>
        </p:nvSpPr>
        <p:spPr>
          <a:xfrm>
            <a:off x="463436" y="3705294"/>
            <a:ext cx="7785545" cy="292388"/>
          </a:xfrm>
          <a:prstGeom prst="rect">
            <a:avLst/>
          </a:prstGeom>
          <a:noFill/>
        </p:spPr>
        <p:txBody>
          <a:bodyPr wrap="square">
            <a:spAutoFit/>
          </a:bodyPr>
          <a:lstStyle/>
          <a:p>
            <a:pPr marL="0" indent="0">
              <a:buNone/>
            </a:pPr>
            <a:r>
              <a:rPr lang="en-US" sz="1300">
                <a:solidFill>
                  <a:schemeClr val="tx2"/>
                </a:solidFill>
              </a:rPr>
              <a:t>NB-</a:t>
            </a:r>
            <a:r>
              <a:rPr lang="en-US" sz="1300">
                <a:solidFill>
                  <a:schemeClr val="tx2"/>
                </a:solidFill>
                <a:latin typeface="+mn-lt"/>
                <a:cs typeface="+mn-cs"/>
              </a:rPr>
              <a:t>CSS files with reduced SLA of 4hrs will be taken into consideration while planning.</a:t>
            </a:r>
          </a:p>
        </p:txBody>
      </p:sp>
    </p:spTree>
    <p:extLst>
      <p:ext uri="{BB962C8B-B14F-4D97-AF65-F5344CB8AC3E}">
        <p14:creationId xmlns:p14="http://schemas.microsoft.com/office/powerpoint/2010/main" val="14925166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200"/>
              <a:t>Further Communications</a:t>
            </a:r>
          </a:p>
        </p:txBody>
      </p:sp>
      <p:sp>
        <p:nvSpPr>
          <p:cNvPr id="3" name="Content Placeholder 2"/>
          <p:cNvSpPr>
            <a:spLocks noGrp="1"/>
          </p:cNvSpPr>
          <p:nvPr>
            <p:ph idx="1"/>
          </p:nvPr>
        </p:nvSpPr>
        <p:spPr>
          <a:xfrm>
            <a:off x="457200" y="807501"/>
            <a:ext cx="8229600" cy="3607049"/>
          </a:xfrm>
        </p:spPr>
        <p:txBody>
          <a:bodyPr>
            <a:normAutofit lnSpcReduction="10000"/>
          </a:bodyPr>
          <a:lstStyle/>
          <a:p>
            <a:pPr marL="285750" indent="-285750">
              <a:buFont typeface="Arial" panose="020B0604020202020204" pitchFamily="34" charset="0"/>
              <a:buChar char="•"/>
            </a:pPr>
            <a:r>
              <a:rPr lang="en-GB" sz="1500">
                <a:solidFill>
                  <a:schemeClr val="tx2"/>
                </a:solidFill>
                <a:latin typeface="+mn-lt"/>
                <a:cs typeface="+mn-cs"/>
              </a:rPr>
              <a:t>Implementation Go Live is planned for 25</a:t>
            </a:r>
            <a:r>
              <a:rPr lang="en-GB" sz="1500" baseline="30000">
                <a:solidFill>
                  <a:schemeClr val="tx2"/>
                </a:solidFill>
                <a:latin typeface="+mn-lt"/>
                <a:cs typeface="+mn-cs"/>
              </a:rPr>
              <a:t>th</a:t>
            </a:r>
            <a:r>
              <a:rPr lang="en-GB" sz="1500">
                <a:solidFill>
                  <a:schemeClr val="tx2"/>
                </a:solidFill>
                <a:latin typeface="+mn-lt"/>
                <a:cs typeface="+mn-cs"/>
              </a:rPr>
              <a:t> February 2023</a:t>
            </a:r>
          </a:p>
          <a:p>
            <a:pPr marL="285750" indent="-285750">
              <a:buFont typeface="Arial" panose="020B0604020202020204" pitchFamily="34" charset="0"/>
              <a:buChar char="•"/>
            </a:pPr>
            <a:endParaRPr lang="en-GB" sz="1500">
              <a:solidFill>
                <a:schemeClr val="tx2"/>
              </a:solidFill>
              <a:latin typeface="+mn-lt"/>
              <a:cs typeface="+mn-cs"/>
            </a:endParaRPr>
          </a:p>
          <a:p>
            <a:pPr marL="285750" indent="-285750">
              <a:buFont typeface="Arial" panose="020B0604020202020204" pitchFamily="34" charset="0"/>
              <a:buChar char="•"/>
            </a:pPr>
            <a:r>
              <a:rPr lang="en-GB" sz="1500">
                <a:solidFill>
                  <a:schemeClr val="tx2"/>
                </a:solidFill>
                <a:latin typeface="+mn-lt"/>
                <a:cs typeface="+mn-cs"/>
              </a:rPr>
              <a:t>Please note REC Major Release Implementation is 24</a:t>
            </a:r>
            <a:r>
              <a:rPr lang="en-GB" sz="1500" baseline="30000">
                <a:solidFill>
                  <a:schemeClr val="tx2"/>
                </a:solidFill>
                <a:latin typeface="+mn-lt"/>
                <a:cs typeface="+mn-cs"/>
              </a:rPr>
              <a:t>th</a:t>
            </a:r>
            <a:r>
              <a:rPr lang="en-GB" sz="1500">
                <a:solidFill>
                  <a:schemeClr val="tx2"/>
                </a:solidFill>
                <a:latin typeface="+mn-lt"/>
                <a:cs typeface="+mn-cs"/>
              </a:rPr>
              <a:t> February, however the Feb-23 DSC Release does not contain any REC dependencies therefore its planned delivery over the weekend will reduce the risk as agreed in </a:t>
            </a:r>
            <a:r>
              <a:rPr lang="en-GB" sz="1500" err="1">
                <a:solidFill>
                  <a:schemeClr val="tx2"/>
                </a:solidFill>
                <a:latin typeface="+mn-lt"/>
                <a:cs typeface="+mn-cs"/>
              </a:rPr>
              <a:t>ChMC</a:t>
            </a:r>
            <a:endParaRPr lang="en-GB" sz="1500">
              <a:solidFill>
                <a:schemeClr val="tx2"/>
              </a:solidFill>
              <a:latin typeface="+mn-lt"/>
              <a:cs typeface="+mn-cs"/>
            </a:endParaRPr>
          </a:p>
          <a:p>
            <a:pPr marL="285750" indent="-285750">
              <a:buFont typeface="Arial" panose="020B0604020202020204" pitchFamily="34" charset="0"/>
              <a:buChar char="•"/>
            </a:pPr>
            <a:endParaRPr lang="en-GB" sz="1500">
              <a:solidFill>
                <a:schemeClr val="tx2"/>
              </a:solidFill>
              <a:latin typeface="+mn-lt"/>
              <a:cs typeface="+mn-cs"/>
            </a:endParaRPr>
          </a:p>
          <a:p>
            <a:pPr marL="285750" indent="-285750">
              <a:buFont typeface="Arial" panose="020B0604020202020204" pitchFamily="34" charset="0"/>
              <a:buChar char="•"/>
            </a:pPr>
            <a:r>
              <a:rPr lang="en-GB" sz="1500">
                <a:solidFill>
                  <a:schemeClr val="tx2"/>
                </a:solidFill>
                <a:latin typeface="+mn-lt"/>
                <a:cs typeface="+mn-cs"/>
              </a:rPr>
              <a:t>Should we need to use a contingency date the following weekend of 4</a:t>
            </a:r>
            <a:r>
              <a:rPr lang="en-GB" sz="1500" baseline="30000">
                <a:solidFill>
                  <a:schemeClr val="tx2"/>
                </a:solidFill>
                <a:latin typeface="+mn-lt"/>
                <a:cs typeface="+mn-cs"/>
              </a:rPr>
              <a:t>th</a:t>
            </a:r>
            <a:r>
              <a:rPr lang="en-GB" sz="1500">
                <a:solidFill>
                  <a:schemeClr val="tx2"/>
                </a:solidFill>
                <a:latin typeface="+mn-lt"/>
                <a:cs typeface="+mn-cs"/>
              </a:rPr>
              <a:t> March 2023 will be utilised</a:t>
            </a:r>
          </a:p>
          <a:p>
            <a:pPr marL="285750" indent="-285750">
              <a:buFont typeface="Arial" panose="020B0604020202020204" pitchFamily="34" charset="0"/>
              <a:buChar char="•"/>
            </a:pPr>
            <a:endParaRPr lang="en-GB" sz="1500">
              <a:solidFill>
                <a:schemeClr val="tx2"/>
              </a:solidFill>
              <a:latin typeface="+mn-lt"/>
              <a:cs typeface="+mn-cs"/>
            </a:endParaRPr>
          </a:p>
          <a:p>
            <a:pPr marL="285750" indent="-285750">
              <a:buFont typeface="Arial" panose="020B0604020202020204" pitchFamily="34" charset="0"/>
              <a:buChar char="•"/>
            </a:pPr>
            <a:r>
              <a:rPr lang="en-GB" sz="1500">
                <a:solidFill>
                  <a:schemeClr val="tx2"/>
                </a:solidFill>
                <a:latin typeface="+mn-lt"/>
                <a:cs typeface="+mn-cs"/>
              </a:rPr>
              <a:t>Key implementation communications:</a:t>
            </a:r>
          </a:p>
          <a:p>
            <a:pPr marL="742928" lvl="1" indent="-285750">
              <a:buFont typeface="Arial" panose="020B0604020202020204" pitchFamily="34" charset="0"/>
              <a:buChar char="•"/>
            </a:pPr>
            <a:r>
              <a:rPr lang="en-GB" sz="1500">
                <a:solidFill>
                  <a:schemeClr val="tx2"/>
                </a:solidFill>
                <a:latin typeface="+mn-lt"/>
                <a:cs typeface="+mn-cs"/>
              </a:rPr>
              <a:t>Confirmation of planned implementation – 24</a:t>
            </a:r>
            <a:r>
              <a:rPr lang="en-GB" sz="1500" baseline="30000">
                <a:solidFill>
                  <a:schemeClr val="tx2"/>
                </a:solidFill>
                <a:latin typeface="+mn-lt"/>
                <a:cs typeface="+mn-cs"/>
              </a:rPr>
              <a:t>th</a:t>
            </a:r>
            <a:r>
              <a:rPr lang="en-GB" sz="1500">
                <a:solidFill>
                  <a:schemeClr val="tx2"/>
                </a:solidFill>
                <a:latin typeface="+mn-lt"/>
                <a:cs typeface="+mn-cs"/>
              </a:rPr>
              <a:t> February 2023</a:t>
            </a:r>
          </a:p>
          <a:p>
            <a:pPr marL="742928" lvl="1" indent="-285750">
              <a:buFont typeface="Arial" panose="020B0604020202020204" pitchFamily="34" charset="0"/>
              <a:buChar char="•"/>
            </a:pPr>
            <a:r>
              <a:rPr lang="en-GB" sz="1500">
                <a:solidFill>
                  <a:schemeClr val="tx2"/>
                </a:solidFill>
                <a:latin typeface="+mn-lt"/>
                <a:cs typeface="+mn-cs"/>
              </a:rPr>
              <a:t>Successful / Unsuccessful Implementation – 25</a:t>
            </a:r>
            <a:r>
              <a:rPr lang="en-GB" sz="1500" baseline="30000">
                <a:solidFill>
                  <a:schemeClr val="tx2"/>
                </a:solidFill>
                <a:latin typeface="+mn-lt"/>
                <a:cs typeface="+mn-cs"/>
              </a:rPr>
              <a:t>th</a:t>
            </a:r>
            <a:r>
              <a:rPr lang="en-GB" sz="1500">
                <a:solidFill>
                  <a:schemeClr val="tx2"/>
                </a:solidFill>
                <a:latin typeface="+mn-lt"/>
                <a:cs typeface="+mn-cs"/>
              </a:rPr>
              <a:t> February 2023</a:t>
            </a:r>
          </a:p>
          <a:p>
            <a:pPr marL="285750" indent="-285750"/>
            <a:endParaRPr lang="en-GB" sz="1500">
              <a:solidFill>
                <a:schemeClr val="tx2"/>
              </a:solidFill>
              <a:latin typeface="+mn-lt"/>
              <a:cs typeface="+mn-cs"/>
            </a:endParaRPr>
          </a:p>
          <a:p>
            <a:pPr marL="285750" indent="-285750"/>
            <a:r>
              <a:rPr lang="en-GB" sz="1500">
                <a:solidFill>
                  <a:schemeClr val="tx2"/>
                </a:solidFill>
                <a:latin typeface="+mn-lt"/>
                <a:cs typeface="+mn-cs"/>
              </a:rPr>
              <a:t>Further information and training awareness material is available </a:t>
            </a:r>
            <a:r>
              <a:rPr lang="en-GB" sz="1500">
                <a:solidFill>
                  <a:schemeClr val="tx2"/>
                </a:solidFill>
                <a:latin typeface="+mn-lt"/>
                <a:cs typeface="+mn-cs"/>
                <a:hlinkClick r:id="rId2"/>
              </a:rPr>
              <a:t>here</a:t>
            </a:r>
            <a:endParaRPr lang="en-US" sz="1600">
              <a:solidFill>
                <a:schemeClr val="tx2"/>
              </a:solidFill>
              <a:latin typeface="+mn-lt"/>
              <a:cs typeface="+mn-cs"/>
            </a:endParaRPr>
          </a:p>
          <a:p>
            <a:pPr marL="0" indent="0">
              <a:buNone/>
            </a:pPr>
            <a:endParaRPr lang="en-GB" sz="2800"/>
          </a:p>
        </p:txBody>
      </p:sp>
    </p:spTree>
    <p:extLst>
      <p:ext uri="{BB962C8B-B14F-4D97-AF65-F5344CB8AC3E}">
        <p14:creationId xmlns:p14="http://schemas.microsoft.com/office/powerpoint/2010/main" val="30203615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sz="2200"/>
              <a:t>If you have any queries on the changes being delivered as part of the February 23 Release please contact</a:t>
            </a:r>
            <a:br>
              <a:rPr lang="en-GB"/>
            </a:br>
            <a:endParaRPr lang="en-GB"/>
          </a:p>
        </p:txBody>
      </p:sp>
      <p:sp>
        <p:nvSpPr>
          <p:cNvPr id="4" name="Rectangle 3">
            <a:extLst>
              <a:ext uri="{FF2B5EF4-FFF2-40B4-BE49-F238E27FC236}">
                <a16:creationId xmlns:a16="http://schemas.microsoft.com/office/drawing/2014/main" id="{2AC4E57C-B806-4CB4-85E1-179E85FF294C}"/>
              </a:ext>
            </a:extLst>
          </p:cNvPr>
          <p:cNvSpPr/>
          <p:nvPr/>
        </p:nvSpPr>
        <p:spPr>
          <a:xfrm>
            <a:off x="2771800" y="2643758"/>
            <a:ext cx="3852428" cy="646331"/>
          </a:xfrm>
          <a:prstGeom prst="rect">
            <a:avLst/>
          </a:prstGeom>
        </p:spPr>
        <p:txBody>
          <a:bodyPr wrap="square">
            <a:spAutoFit/>
          </a:bodyPr>
          <a:lstStyle/>
          <a:p>
            <a:r>
              <a:rPr lang="en-GB">
                <a:solidFill>
                  <a:srgbClr val="3E5AA8"/>
                </a:solidFill>
                <a:latin typeface="Arial" panose="020B0604020202020204" pitchFamily="34" charset="0"/>
                <a:ea typeface="+mj-ea"/>
                <a:cs typeface="Arial" panose="020B0604020202020204" pitchFamily="34" charset="0"/>
                <a:hlinkClick r:id="rId2"/>
              </a:rPr>
              <a:t>UKLinkDelivery@xoserve.com</a:t>
            </a:r>
            <a:endParaRPr lang="en-GB">
              <a:solidFill>
                <a:srgbClr val="3E5AA8"/>
              </a:solidFill>
              <a:latin typeface="Arial" panose="020B0604020202020204" pitchFamily="34" charset="0"/>
              <a:ea typeface="+mj-ea"/>
              <a:cs typeface="Arial" panose="020B0604020202020204" pitchFamily="34" charset="0"/>
            </a:endParaRPr>
          </a:p>
          <a:p>
            <a:endParaRPr lang="en-GB">
              <a:solidFill>
                <a:srgbClr val="3E5AA8"/>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519088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GB" sz="2800" dirty="0">
                <a:latin typeface="Arial"/>
                <a:cs typeface="Arial"/>
              </a:rPr>
              <a:t>June 2023 Major Release</a:t>
            </a:r>
            <a:endParaRPr lang="en-GB" dirty="0"/>
          </a:p>
        </p:txBody>
      </p:sp>
    </p:spTree>
    <p:extLst>
      <p:ext uri="{BB962C8B-B14F-4D97-AF65-F5344CB8AC3E}">
        <p14:creationId xmlns:p14="http://schemas.microsoft.com/office/powerpoint/2010/main" val="21352098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8F16E-6CE9-3FB0-159C-59268B521626}"/>
              </a:ext>
            </a:extLst>
          </p:cNvPr>
          <p:cNvSpPr>
            <a:spLocks noGrp="1"/>
          </p:cNvSpPr>
          <p:nvPr>
            <p:ph type="title"/>
          </p:nvPr>
        </p:nvSpPr>
        <p:spPr/>
        <p:txBody>
          <a:bodyPr/>
          <a:lstStyle/>
          <a:p>
            <a:r>
              <a:rPr lang="en-GB" dirty="0"/>
              <a:t>XRN 5482 Update – June 23 Delivery</a:t>
            </a:r>
          </a:p>
        </p:txBody>
      </p:sp>
      <p:sp>
        <p:nvSpPr>
          <p:cNvPr id="3" name="Content Placeholder 2">
            <a:extLst>
              <a:ext uri="{FF2B5EF4-FFF2-40B4-BE49-F238E27FC236}">
                <a16:creationId xmlns:a16="http://schemas.microsoft.com/office/drawing/2014/main" id="{500D209C-0FCA-067B-C4F7-33419EF2A8DD}"/>
              </a:ext>
            </a:extLst>
          </p:cNvPr>
          <p:cNvSpPr>
            <a:spLocks noGrp="1"/>
          </p:cNvSpPr>
          <p:nvPr>
            <p:ph idx="1"/>
          </p:nvPr>
        </p:nvSpPr>
        <p:spPr>
          <a:xfrm>
            <a:off x="1" y="761058"/>
            <a:ext cx="9144000" cy="4258964"/>
          </a:xfrm>
        </p:spPr>
        <p:txBody>
          <a:bodyPr vert="horz" lIns="91440" tIns="45720" rIns="91440" bIns="45720" rtlCol="0" anchor="t">
            <a:normAutofit fontScale="62500" lnSpcReduction="20000"/>
          </a:bodyPr>
          <a:lstStyle/>
          <a:p>
            <a:r>
              <a:rPr lang="en-GB" sz="2000" dirty="0">
                <a:latin typeface="Arial"/>
                <a:cs typeface="Arial"/>
              </a:rPr>
              <a:t>XRN5482 was raised by Shipper customers to address issues with the volume of consumption adjustments that were needing to be submitted via CMS to the CDSP, and the operational effort and timescales associated with the reconciliation of consumption charges</a:t>
            </a:r>
          </a:p>
          <a:p>
            <a:r>
              <a:rPr lang="en-GB" sz="2000" dirty="0">
                <a:latin typeface="Arial"/>
                <a:cs typeface="Arial"/>
              </a:rPr>
              <a:t>In July 2022 the volume of outstanding RFAs stood at ~25,000 - CDSP has subsequently worked to reduce this to a current backlog level of ~2,500 and are receiving ~4,000 new RFAs per month.</a:t>
            </a:r>
          </a:p>
          <a:p>
            <a:r>
              <a:rPr lang="en-GB" sz="2000" dirty="0">
                <a:latin typeface="Arial"/>
                <a:cs typeface="Arial"/>
              </a:rPr>
              <a:t>The change was approved into the scope of the June 23 Major Release at </a:t>
            </a:r>
            <a:r>
              <a:rPr lang="en-GB" sz="2000" dirty="0" err="1">
                <a:latin typeface="Arial"/>
                <a:cs typeface="Arial"/>
              </a:rPr>
              <a:t>ChMC</a:t>
            </a:r>
            <a:r>
              <a:rPr lang="en-GB" sz="2000" dirty="0">
                <a:latin typeface="Arial"/>
                <a:cs typeface="Arial"/>
              </a:rPr>
              <a:t> in September 2022 </a:t>
            </a:r>
            <a:endParaRPr lang="en-GB" sz="2000" dirty="0"/>
          </a:p>
          <a:p>
            <a:r>
              <a:rPr lang="en-GB" sz="2000" dirty="0">
                <a:latin typeface="Arial"/>
                <a:cs typeface="Arial"/>
              </a:rPr>
              <a:t>At that point in time the Solution Option had not yet been shared with DSC Customers and no detailed analysis or design work had been undertaken on the proposed solution </a:t>
            </a:r>
            <a:endParaRPr lang="en-GB" sz="2000" dirty="0"/>
          </a:p>
          <a:p>
            <a:r>
              <a:rPr lang="en-GB" sz="2000" dirty="0">
                <a:latin typeface="Arial"/>
                <a:cs typeface="Arial"/>
              </a:rPr>
              <a:t>Solution Options were shared in November 2022 and following consultation were approved at December 2022 </a:t>
            </a:r>
            <a:r>
              <a:rPr lang="en-GB" sz="2000" dirty="0" err="1">
                <a:latin typeface="Arial"/>
                <a:cs typeface="Arial"/>
              </a:rPr>
              <a:t>ChMC</a:t>
            </a:r>
            <a:r>
              <a:rPr lang="en-GB" sz="2000" dirty="0">
                <a:latin typeface="Arial"/>
                <a:cs typeface="Arial"/>
              </a:rPr>
              <a:t> </a:t>
            </a:r>
          </a:p>
          <a:p>
            <a:r>
              <a:rPr lang="en-GB" sz="2000" dirty="0">
                <a:latin typeface="Arial"/>
                <a:cs typeface="Arial"/>
              </a:rPr>
              <a:t>Detailed analysis of the requirements has identified 60 different data scenarios, with approx. 190 business rules that need to be catered for within the CDSP solution</a:t>
            </a:r>
          </a:p>
          <a:p>
            <a:r>
              <a:rPr lang="en-GB" sz="2000" dirty="0">
                <a:latin typeface="Arial"/>
                <a:cs typeface="Arial"/>
              </a:rPr>
              <a:t>Following the completion of this detailed analysis activity, a Detailed Design phase has started but is yet to be completed – our target is to issue a Design Change Pack for consultation in April</a:t>
            </a:r>
          </a:p>
          <a:p>
            <a:r>
              <a:rPr lang="en-GB" sz="2000" dirty="0">
                <a:latin typeface="Arial"/>
                <a:cs typeface="Arial"/>
              </a:rPr>
              <a:t>To protect service performance of several key customer facing processes, the CDSP will require test cases to cover each of the data scenarios identified for this solution </a:t>
            </a:r>
            <a:endParaRPr lang="en-GB" sz="2000" dirty="0"/>
          </a:p>
          <a:p>
            <a:r>
              <a:rPr lang="en-GB" sz="2000" dirty="0">
                <a:latin typeface="Arial"/>
                <a:cs typeface="Arial"/>
              </a:rPr>
              <a:t>Regrettably with Design outstanding and the degree of testing required to deliver this change successfully there is insufficient time left in our June 23 Release plan to incorporate delivery of XRN5482  </a:t>
            </a:r>
            <a:endParaRPr lang="en-GB" sz="2000" dirty="0"/>
          </a:p>
          <a:p>
            <a:r>
              <a:rPr lang="en-GB" sz="2000" dirty="0">
                <a:latin typeface="Arial"/>
                <a:cs typeface="Arial"/>
              </a:rPr>
              <a:t>Options and costs for the delivery of XRN5482 are being investigated including the November 23 Release or alternative </a:t>
            </a:r>
            <a:r>
              <a:rPr lang="en-GB" sz="2000" dirty="0" err="1">
                <a:latin typeface="Arial"/>
                <a:cs typeface="Arial"/>
              </a:rPr>
              <a:t>Adhoc</a:t>
            </a:r>
            <a:r>
              <a:rPr lang="en-GB" sz="2000" dirty="0">
                <a:latin typeface="Arial"/>
                <a:cs typeface="Arial"/>
              </a:rPr>
              <a:t> release dates</a:t>
            </a:r>
          </a:p>
          <a:p>
            <a:r>
              <a:rPr lang="en-GB" sz="2000" dirty="0">
                <a:latin typeface="Arial"/>
                <a:cs typeface="Arial"/>
              </a:rPr>
              <a:t>Once these have been confirmed and the Design Change Pack has been completed, a BER will be presented to </a:t>
            </a:r>
            <a:r>
              <a:rPr lang="en-GB" sz="2000" dirty="0" err="1">
                <a:latin typeface="Arial"/>
                <a:cs typeface="Arial"/>
              </a:rPr>
              <a:t>ChMC</a:t>
            </a:r>
            <a:r>
              <a:rPr lang="en-GB" sz="2000" dirty="0">
                <a:latin typeface="Arial"/>
                <a:cs typeface="Arial"/>
              </a:rPr>
              <a:t> to approve the delivery of the change</a:t>
            </a:r>
          </a:p>
          <a:p>
            <a:endParaRPr lang="en-GB" dirty="0"/>
          </a:p>
        </p:txBody>
      </p:sp>
    </p:spTree>
    <p:extLst>
      <p:ext uri="{BB962C8B-B14F-4D97-AF65-F5344CB8AC3E}">
        <p14:creationId xmlns:p14="http://schemas.microsoft.com/office/powerpoint/2010/main" val="25696320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nvGraphicFramePr>
        <p:xfrm>
          <a:off x="193884" y="368406"/>
          <a:ext cx="8756232" cy="4566267"/>
        </p:xfrm>
        <a:graphic>
          <a:graphicData uri="http://schemas.openxmlformats.org/drawingml/2006/table">
            <a:tbl>
              <a:tblPr firstRow="1" bandRow="1"/>
              <a:tblGrid>
                <a:gridCol w="1705070">
                  <a:extLst>
                    <a:ext uri="{9D8B030D-6E8A-4147-A177-3AD203B41FA5}">
                      <a16:colId xmlns:a16="http://schemas.microsoft.com/office/drawing/2014/main" val="20000"/>
                    </a:ext>
                  </a:extLst>
                </a:gridCol>
                <a:gridCol w="2273444">
                  <a:extLst>
                    <a:ext uri="{9D8B030D-6E8A-4147-A177-3AD203B41FA5}">
                      <a16:colId xmlns:a16="http://schemas.microsoft.com/office/drawing/2014/main" val="20001"/>
                    </a:ext>
                  </a:extLst>
                </a:gridCol>
                <a:gridCol w="183287">
                  <a:extLst>
                    <a:ext uri="{9D8B030D-6E8A-4147-A177-3AD203B41FA5}">
                      <a16:colId xmlns:a16="http://schemas.microsoft.com/office/drawing/2014/main" val="20002"/>
                    </a:ext>
                  </a:extLst>
                </a:gridCol>
                <a:gridCol w="2185309">
                  <a:extLst>
                    <a:ext uri="{9D8B030D-6E8A-4147-A177-3AD203B41FA5}">
                      <a16:colId xmlns:a16="http://schemas.microsoft.com/office/drawing/2014/main" val="2880710429"/>
                    </a:ext>
                  </a:extLst>
                </a:gridCol>
                <a:gridCol w="2409122">
                  <a:extLst>
                    <a:ext uri="{9D8B030D-6E8A-4147-A177-3AD203B41FA5}">
                      <a16:colId xmlns:a16="http://schemas.microsoft.com/office/drawing/2014/main" val="20003"/>
                    </a:ext>
                  </a:extLst>
                </a:gridCol>
              </a:tblGrid>
              <a:tr h="220849">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1050" b="1" i="0">
                          <a:solidFill>
                            <a:srgbClr val="FFFFFF"/>
                          </a:solidFill>
                          <a:latin typeface="+mn-lt"/>
                          <a:cs typeface="Arial"/>
                        </a:rPr>
                        <a:t>Overall</a:t>
                      </a:r>
                      <a:r>
                        <a:rPr lang="en-GB" sz="1050" b="1" i="0" baseline="0">
                          <a:solidFill>
                            <a:srgbClr val="FFFFFF"/>
                          </a:solidFill>
                          <a:latin typeface="+mn-lt"/>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20849">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a:solidFill>
                            <a:schemeClr val="bg1"/>
                          </a:solidFill>
                          <a:latin typeface="+mn-lt"/>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mn-lt"/>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2084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RAG</a:t>
                      </a:r>
                      <a:r>
                        <a:rPr lang="en-GB" sz="1050" b="1" baseline="0">
                          <a:solidFill>
                            <a:schemeClr val="bg1"/>
                          </a:solidFill>
                          <a:latin typeface="Arial"/>
                          <a:cs typeface="Arial"/>
                        </a:rPr>
                        <a:t> Status</a:t>
                      </a: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a:solidFill>
                          <a:schemeClr val="bg1"/>
                        </a:solidFill>
                        <a:latin typeface="+mn-lt"/>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20849">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                                             Status</a:t>
                      </a:r>
                      <a:r>
                        <a:rPr lang="en-GB" sz="1050" b="1" baseline="0">
                          <a:solidFill>
                            <a:schemeClr val="bg1"/>
                          </a:solidFill>
                          <a:latin typeface="+mn-lt"/>
                          <a:cs typeface="Arial"/>
                        </a:rPr>
                        <a:t> Justification</a:t>
                      </a:r>
                      <a:endParaRPr lang="en-GB">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223106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a:solidFill>
                            <a:schemeClr val="bg1"/>
                          </a:solidFill>
                          <a:latin typeface="Arial"/>
                          <a:ea typeface="+mn-ea"/>
                          <a:cs typeface="Arial"/>
                        </a:rPr>
                        <a:t>Schedule</a:t>
                      </a:r>
                    </a:p>
                    <a:p>
                      <a:pPr algn="ct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0" indent="0" algn="l">
                        <a:buFont typeface="Arial" panose="020B0604020202020204" pitchFamily="34" charset="0"/>
                        <a:buNone/>
                      </a:pPr>
                      <a:r>
                        <a:rPr lang="en-US" sz="700" b="0" i="0" u="none" strike="noStrike" kern="1200" cap="none" normalizeH="0" baseline="0">
                          <a:ln>
                            <a:noFill/>
                          </a:ln>
                          <a:solidFill>
                            <a:schemeClr val="tx1"/>
                          </a:solidFill>
                          <a:effectLst/>
                          <a:latin typeface="+mn-lt"/>
                          <a:ea typeface="+mn-ea"/>
                          <a:cs typeface="+mn-cs"/>
                        </a:rPr>
                        <a:t>Overall release is tracking Amber, Start up and initiation phase is in progress. Build commenced and in progress</a:t>
                      </a:r>
                      <a:endParaRPr lang="en-US" sz="700" b="0" i="0" u="none" strike="noStrike" kern="1200" cap="none" normalizeH="0" baseline="0">
                        <a:ln>
                          <a:noFill/>
                        </a:ln>
                        <a:solidFill>
                          <a:srgbClr val="92D050"/>
                        </a:solidFill>
                        <a:effectLst/>
                        <a:latin typeface="+mn-lt"/>
                        <a:ea typeface="+mn-ea"/>
                        <a:cs typeface="+mn-cs"/>
                      </a:endParaRPr>
                    </a:p>
                    <a:p>
                      <a:pPr marL="0" indent="0" algn="l">
                        <a:buFont typeface="Arial" panose="020B0604020202020204" pitchFamily="34" charset="0"/>
                        <a:buNone/>
                      </a:pPr>
                      <a:endParaRPr lang="en-US" sz="700" b="0" i="0" u="none" strike="noStrike" kern="1200" cap="none" normalizeH="0" baseline="0">
                        <a:ln>
                          <a:noFill/>
                        </a:ln>
                        <a:solidFill>
                          <a:schemeClr val="tx1"/>
                        </a:solidFill>
                        <a:effectLst/>
                        <a:latin typeface="+mn-lt"/>
                        <a:ea typeface="+mn-ea"/>
                        <a:cs typeface="+mn-cs"/>
                      </a:endParaRPr>
                    </a:p>
                    <a:p>
                      <a:pPr marL="0" indent="0" algn="l">
                        <a:buFont typeface="Arial" panose="020B0604020202020204" pitchFamily="34" charset="0"/>
                        <a:buNone/>
                      </a:pPr>
                      <a:r>
                        <a:rPr lang="en-US" sz="700" b="0" i="0" u="none" strike="noStrike" kern="1200" cap="none" normalizeH="0" baseline="0">
                          <a:ln>
                            <a:noFill/>
                          </a:ln>
                          <a:solidFill>
                            <a:schemeClr val="tx1"/>
                          </a:solidFill>
                          <a:effectLst/>
                          <a:latin typeface="+mn-lt"/>
                          <a:ea typeface="+mn-ea"/>
                          <a:cs typeface="+mn-cs"/>
                        </a:rPr>
                        <a:t>​Progress update:​</a:t>
                      </a:r>
                    </a:p>
                    <a:p>
                      <a:pPr marL="0" indent="0" algn="l">
                        <a:buFont typeface="Arial" panose="020B0604020202020204" pitchFamily="34" charset="0"/>
                        <a:buNone/>
                      </a:pPr>
                      <a:r>
                        <a:rPr lang="en-US" sz="700" b="0" i="0" u="none" strike="noStrike" kern="1200" cap="none" normalizeH="0" baseline="0">
                          <a:ln>
                            <a:noFill/>
                          </a:ln>
                          <a:solidFill>
                            <a:schemeClr val="tx1"/>
                          </a:solidFill>
                          <a:effectLst/>
                          <a:latin typeface="+mn-lt"/>
                          <a:ea typeface="+mn-ea"/>
                          <a:cs typeface="+mn-cs"/>
                        </a:rPr>
                        <a:t> </a:t>
                      </a:r>
                    </a:p>
                    <a:p>
                      <a:pPr marL="171450" indent="-171450" algn="l">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Start up and initiation phase is in progress and on track to be completed 02/02</a:t>
                      </a:r>
                    </a:p>
                    <a:p>
                      <a:pPr marL="171450" indent="-171450" algn="l">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All Level1 &amp; Level2 milestones approved at DSC+ Change Decision board against approved detailed project plan</a:t>
                      </a:r>
                    </a:p>
                    <a:p>
                      <a:pPr marL="171450" indent="-171450" algn="l">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Build phase commenced on 28/11 on track for completion against milestone of 10/02</a:t>
                      </a:r>
                    </a:p>
                    <a:p>
                      <a:pPr marL="171450" indent="-171450" algn="l">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System integration testing test cases approved </a:t>
                      </a:r>
                    </a:p>
                    <a:p>
                      <a:pPr marL="171450" indent="-171450" algn="l">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Commenced system integration testing on 23/01</a:t>
                      </a:r>
                    </a:p>
                    <a:p>
                      <a:pPr marL="0" indent="0" algn="l">
                        <a:buFont typeface="Arial" panose="020B0604020202020204" pitchFamily="34" charset="0"/>
                        <a:buNone/>
                      </a:pPr>
                      <a:endParaRPr lang="en-US" sz="700" b="0" i="0" u="none" strike="noStrike" kern="1200" cap="none" normalizeH="0" baseline="0">
                        <a:ln>
                          <a:noFill/>
                        </a:ln>
                        <a:solidFill>
                          <a:schemeClr val="tx1"/>
                        </a:solidFill>
                        <a:effectLst/>
                        <a:latin typeface="+mn-lt"/>
                        <a:ea typeface="+mn-ea"/>
                        <a:cs typeface="+mn-cs"/>
                      </a:endParaRPr>
                    </a:p>
                    <a:p>
                      <a:pPr marL="0" indent="0" algn="l">
                        <a:buFont typeface="Arial" panose="020B0604020202020204" pitchFamily="34" charset="0"/>
                        <a:buNone/>
                      </a:pPr>
                      <a:endParaRPr lang="en-US" sz="700" b="0" i="0" u="none" strike="noStrike" kern="1200" cap="none" normalizeH="0" baseline="0">
                        <a:ln>
                          <a:noFill/>
                        </a:ln>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00" b="1" i="0" u="none" strike="noStrike" kern="1200" cap="none" normalizeH="0" baseline="0">
                          <a:ln>
                            <a:noFill/>
                          </a:ln>
                          <a:solidFill>
                            <a:schemeClr val="tx1"/>
                          </a:solidFill>
                          <a:effectLst/>
                          <a:latin typeface="+mn-lt"/>
                          <a:ea typeface="+mn-ea"/>
                          <a:cs typeface="+mn-cs"/>
                        </a:rPr>
                        <a:t>Decision in February </a:t>
                      </a:r>
                      <a:r>
                        <a:rPr lang="en-GB" sz="700" b="1" i="0" u="none" strike="noStrike" kern="1200" cap="none" normalizeH="0" baseline="0" err="1">
                          <a:ln>
                            <a:noFill/>
                          </a:ln>
                          <a:solidFill>
                            <a:schemeClr val="tx1"/>
                          </a:solidFill>
                          <a:effectLst/>
                          <a:latin typeface="+mn-lt"/>
                          <a:ea typeface="+mn-ea"/>
                          <a:cs typeface="+mn-cs"/>
                        </a:rPr>
                        <a:t>ChMC</a:t>
                      </a:r>
                      <a:r>
                        <a:rPr lang="en-GB" sz="700" b="0" i="0" u="none" strike="noStrike" kern="1200" cap="none" normalizeH="0" baseline="0">
                          <a:ln>
                            <a:noFill/>
                          </a:ln>
                          <a:solidFill>
                            <a:schemeClr val="tx1"/>
                          </a:solidFill>
                          <a:effectLst/>
                          <a:latin typeface="+mn-lt"/>
                          <a:ea typeface="+mn-ea"/>
                          <a:cs typeface="+mn-cs"/>
                        </a:rPr>
                        <a:t>: None</a:t>
                      </a:r>
                      <a:endParaRPr lang="en-US" sz="700" b="0" i="0" u="none" strike="noStrike" kern="1200" cap="none" normalizeH="0" baseline="0">
                        <a:ln>
                          <a:noFill/>
                        </a:ln>
                        <a:solidFill>
                          <a:schemeClr val="tx1"/>
                        </a:solidFill>
                        <a:effectLst/>
                        <a:latin typeface="+mn-lt"/>
                        <a:ea typeface="+mn-ea"/>
                        <a:cs typeface="+mn-cs"/>
                      </a:endParaRPr>
                    </a:p>
                    <a:p>
                      <a:pPr marL="171450" indent="-171450" algn="l">
                        <a:buFont typeface="Arial" panose="020B0604020202020204" pitchFamily="34" charset="0"/>
                        <a:buChar char="•"/>
                      </a:pPr>
                      <a:endParaRPr lang="en-US"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indent="0" algn="l">
                        <a:buFont typeface="Arial" panose="020B0604020202020204" pitchFamily="34" charset="0"/>
                        <a:buNone/>
                      </a:pPr>
                      <a:endParaRPr lang="en-US" sz="800"/>
                    </a:p>
                    <a:p>
                      <a:pPr marL="0" indent="0" algn="l">
                        <a:buNone/>
                      </a:pPr>
                      <a:r>
                        <a:rPr lang="en-US" sz="700"/>
                        <a:t>  </a:t>
                      </a:r>
                    </a:p>
                    <a:p>
                      <a:pPr marL="0" indent="0" algn="l">
                        <a:buNone/>
                      </a:pPr>
                      <a:endParaRPr lang="en-US" sz="70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700" b="0" i="0" u="none" strike="noStrike" kern="1200" cap="none" normalizeH="0" baseline="0">
                        <a:ln>
                          <a:noFill/>
                        </a:ln>
                        <a:solidFill>
                          <a:schemeClr val="tx1"/>
                        </a:solidFill>
                        <a:effectLst/>
                        <a:latin typeface="+mn-lt"/>
                        <a:ea typeface="+mn-ea"/>
                        <a:cs typeface="+mn-cs"/>
                      </a:endParaRPr>
                    </a:p>
                    <a:p>
                      <a:pPr marL="0" indent="0" algn="l">
                        <a:buNone/>
                      </a:pPr>
                      <a:endParaRPr lang="en-US" sz="700"/>
                    </a:p>
                    <a:p>
                      <a:pPr marL="0" indent="0" algn="l">
                        <a:buNone/>
                      </a:pPr>
                      <a:endParaRPr lang="en-US" sz="700"/>
                    </a:p>
                    <a:p>
                      <a:pPr marL="171450" indent="-171450" algn="l">
                        <a:buFont typeface="Arial" panose="020B0604020202020204" pitchFamily="34" charset="0"/>
                        <a:buChar char="•"/>
                      </a:pPr>
                      <a:endParaRPr lang="en-US" sz="800"/>
                    </a:p>
                    <a:p>
                      <a:pPr marL="0" indent="0" algn="l">
                        <a:buFont typeface="Arial" panose="020B0604020202020204" pitchFamily="34" charset="0"/>
                        <a:buNone/>
                      </a:pPr>
                      <a:endParaRPr lang="en-US" sz="800"/>
                    </a:p>
                    <a:p>
                      <a:pPr marL="0" indent="0" algn="l">
                        <a:buFont typeface="Arial" panose="020B0604020202020204" pitchFamily="34" charset="0"/>
                        <a:buNone/>
                      </a:pPr>
                      <a:endParaRPr lang="en-US" sz="800"/>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0" indent="0" algn="l">
                        <a:buFont typeface="Arial" panose="020B0604020202020204" pitchFamily="34" charset="0"/>
                        <a:buNone/>
                      </a:pPr>
                      <a:endParaRPr lang="en-US" sz="800"/>
                    </a:p>
                    <a:p>
                      <a:pPr marL="0" indent="0" algn="l">
                        <a:buFont typeface="Arial" panose="020B0604020202020204" pitchFamily="34" charset="0"/>
                        <a:buNone/>
                      </a:pPr>
                      <a:endParaRPr lang="en-US" sz="8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0" i="0" u="none" strike="noStrike" kern="1200" cap="none" normalizeH="0" baseline="0">
                        <a:ln>
                          <a:noFill/>
                        </a:ln>
                        <a:solidFill>
                          <a:schemeClr val="tx1"/>
                        </a:solidFill>
                        <a:effectLst/>
                        <a:latin typeface="+mn-lt"/>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0" i="0" u="none" strike="noStrike" kern="1200" cap="none" normalizeH="0" baseline="0">
                        <a:ln>
                          <a:noFill/>
                        </a:ln>
                        <a:solidFill>
                          <a:schemeClr val="tx1"/>
                        </a:solidFill>
                        <a:effectLst/>
                        <a:latin typeface="+mn-lt"/>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cap="none" normalizeH="0" baseline="0">
                          <a:ln>
                            <a:noFill/>
                          </a:ln>
                          <a:solidFill>
                            <a:schemeClr val="tx1"/>
                          </a:solidFill>
                          <a:effectLst/>
                          <a:latin typeface="+mn-lt"/>
                          <a:ea typeface="+mn-ea"/>
                          <a:cs typeface="Poppins" panose="00000500000000000000" pitchFamily="2" charset="0"/>
                        </a:rPr>
                        <a:t>Implementation date of 24</a:t>
                      </a:r>
                      <a:r>
                        <a:rPr lang="en-GB" sz="800" b="0" i="0" u="none" strike="noStrike" kern="1200" cap="none" normalizeH="0" baseline="30000">
                          <a:ln>
                            <a:noFill/>
                          </a:ln>
                          <a:solidFill>
                            <a:schemeClr val="tx1"/>
                          </a:solidFill>
                          <a:effectLst/>
                          <a:latin typeface="+mn-lt"/>
                          <a:ea typeface="+mn-ea"/>
                          <a:cs typeface="Poppins" panose="00000500000000000000" pitchFamily="2" charset="0"/>
                        </a:rPr>
                        <a:t>th</a:t>
                      </a:r>
                      <a:r>
                        <a:rPr lang="en-GB" sz="800" b="0" i="0" u="none" strike="noStrike" kern="1200" cap="none" normalizeH="0" baseline="0">
                          <a:ln>
                            <a:noFill/>
                          </a:ln>
                          <a:solidFill>
                            <a:schemeClr val="tx1"/>
                          </a:solidFill>
                          <a:effectLst/>
                          <a:latin typeface="+mn-lt"/>
                          <a:ea typeface="+mn-ea"/>
                          <a:cs typeface="Poppins" panose="00000500000000000000" pitchFamily="2" charset="0"/>
                        </a:rPr>
                        <a:t> June, with a contingency implementation date of 1</a:t>
                      </a:r>
                      <a:r>
                        <a:rPr lang="en-GB" sz="800" b="0" i="0" u="none" strike="noStrike" kern="1200" cap="none" normalizeH="0" baseline="30000">
                          <a:ln>
                            <a:noFill/>
                          </a:ln>
                          <a:solidFill>
                            <a:schemeClr val="tx1"/>
                          </a:solidFill>
                          <a:effectLst/>
                          <a:latin typeface="+mn-lt"/>
                          <a:ea typeface="+mn-ea"/>
                          <a:cs typeface="Poppins" panose="00000500000000000000" pitchFamily="2" charset="0"/>
                        </a:rPr>
                        <a:t>st</a:t>
                      </a:r>
                      <a:r>
                        <a:rPr lang="en-GB" sz="800" b="0" i="0" u="none" strike="noStrike" kern="1200" cap="none" normalizeH="0" baseline="0">
                          <a:ln>
                            <a:noFill/>
                          </a:ln>
                          <a:solidFill>
                            <a:schemeClr val="tx1"/>
                          </a:solidFill>
                          <a:effectLst/>
                          <a:latin typeface="+mn-lt"/>
                          <a:ea typeface="+mn-ea"/>
                          <a:cs typeface="Poppins" panose="00000500000000000000" pitchFamily="2" charset="0"/>
                        </a:rPr>
                        <a:t> July</a:t>
                      </a:r>
                      <a:endParaRPr lang="en-GB" sz="800" b="0" i="0" u="none" strike="noStrike" kern="1200" cap="none" normalizeH="0" baseline="0">
                        <a:ln>
                          <a:noFill/>
                        </a:ln>
                        <a:solidFill>
                          <a:schemeClr val="tx1"/>
                        </a:solidFill>
                        <a:effectLst/>
                        <a:latin typeface="+mn-lt"/>
                        <a:ea typeface="+mn-ea"/>
                        <a:cs typeface="+mn-cs"/>
                      </a:endParaRPr>
                    </a:p>
                    <a:p>
                      <a:pPr marL="0" indent="0" algn="l">
                        <a:buFont typeface="Arial" panose="020B0604020202020204" pitchFamily="34" charset="0"/>
                        <a:buNone/>
                      </a:pPr>
                      <a:endParaRPr lang="en-US" sz="80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63538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u="none" strike="noStrike" kern="1200">
                          <a:solidFill>
                            <a:srgbClr val="000000"/>
                          </a:solidFill>
                          <a:effectLst/>
                          <a:latin typeface="Calibri" panose="020F0502020204030204" pitchFamily="34" charset="0"/>
                          <a:ea typeface="+mn-ea"/>
                          <a:cs typeface="Poppins"/>
                        </a:rPr>
                        <a:t>Medium 68572 - There is a risk that code changes made for different XRNs within the release will become interdependent because they will be affecting commons objects in the system(s). Mitigation Action – monitoring the risk with ongoing conversations with supplier. Currently no interdependency has been highlighted, will continue to monitor to the end of build. Expecting confirmation by 27/01</a:t>
                      </a:r>
                      <a:endParaRPr lang="en-US" sz="700" b="0" i="0" u="none" strike="noStrike">
                        <a:solidFill>
                          <a:srgbClr val="000000"/>
                        </a:solidFill>
                        <a:effectLst/>
                        <a:latin typeface="Calibri" panose="020F0502020204030204" pitchFamily="34" charset="0"/>
                        <a:ea typeface="+mn-ea"/>
                        <a:cs typeface="Calibri" panose="020F050202020403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22084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lvl="0" indent="0">
                        <a:buNone/>
                      </a:pPr>
                      <a:r>
                        <a:rPr lang="en-US" sz="700" b="0" i="0" u="none" strike="noStrike" kern="1200" noProof="0">
                          <a:solidFill>
                            <a:schemeClr val="tx1"/>
                          </a:solidFill>
                          <a:effectLst/>
                          <a:latin typeface="Arial"/>
                        </a:rPr>
                        <a:t> </a:t>
                      </a:r>
                      <a:r>
                        <a:rPr lang="en-US" sz="700" b="0" i="0" u="none" strike="noStrike" kern="1200" noProof="0">
                          <a:solidFill>
                            <a:schemeClr val="tx1"/>
                          </a:solidFill>
                          <a:effectLst/>
                          <a:latin typeface="+mn-lt"/>
                        </a:rPr>
                        <a:t>Forecast to complete delivery against approved BER </a:t>
                      </a:r>
                      <a:endParaRPr kumimoji="0" lang="en-US" sz="70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557095">
                <a:tc>
                  <a:txBody>
                    <a:bodyPr/>
                    <a:lstStyle/>
                    <a:p>
                      <a:pPr algn="ctr"/>
                      <a:r>
                        <a:rPr lang="en-GB" sz="1050" b="1" baseline="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rtl="0" fontAlgn="base"/>
                      <a:r>
                        <a:rPr lang="en-US" sz="600" b="1" i="0" u="none" strike="noStrike" kern="1200">
                          <a:solidFill>
                            <a:schemeClr val="tx1"/>
                          </a:solidFill>
                          <a:effectLst/>
                          <a:latin typeface="+mn-lt"/>
                          <a:ea typeface="+mn-ea"/>
                          <a:cs typeface="+mn-cs"/>
                        </a:rPr>
                        <a:t>XRN5091 - Deferral of creation of Class change reads at transfer of ownership</a:t>
                      </a:r>
                    </a:p>
                    <a:p>
                      <a:pPr rtl="0" fontAlgn="base"/>
                      <a:r>
                        <a:rPr lang="en-US" sz="600" b="1" i="0" u="none" strike="noStrike" kern="1200">
                          <a:solidFill>
                            <a:schemeClr val="tx1"/>
                          </a:solidFill>
                          <a:effectLst/>
                          <a:latin typeface="+mn-lt"/>
                          <a:ea typeface="+mn-ea"/>
                          <a:cs typeface="+mn-cs"/>
                        </a:rPr>
                        <a:t>XRN5186 - MOD0701 – Aligning Capacity booking under the UNC and arrangements set out in relevant NEXAs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57044" y="-58462"/>
            <a:ext cx="8229600" cy="637580"/>
          </a:xfrm>
        </p:spPr>
        <p:txBody>
          <a:bodyPr>
            <a:normAutofit/>
          </a:bodyPr>
          <a:lstStyle/>
          <a:p>
            <a:r>
              <a:rPr lang="en-GB" sz="1600">
                <a:latin typeface="Arial"/>
                <a:cs typeface="Arial"/>
              </a:rPr>
              <a:t>XRN5562 – June 23 Major Release-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600118" cy="200055"/>
          </a:xfrm>
          <a:prstGeom prst="rect">
            <a:avLst/>
          </a:prstGeom>
          <a:noFill/>
        </p:spPr>
        <p:txBody>
          <a:bodyPr wrap="none" lIns="91440" tIns="45720" rIns="91440" bIns="45720" rtlCol="0" anchor="t">
            <a:spAutoFit/>
          </a:bodyPr>
          <a:lstStyle/>
          <a:p>
            <a:r>
              <a:rPr lang="en-GB" sz="700"/>
              <a:t>Slide updated on 24</a:t>
            </a:r>
            <a:r>
              <a:rPr lang="en-GB" sz="700" baseline="30000"/>
              <a:t>th</a:t>
            </a:r>
            <a:r>
              <a:rPr lang="en-GB" sz="700"/>
              <a:t> January 2023</a:t>
            </a:r>
            <a:endParaRPr lang="en-GB"/>
          </a:p>
        </p:txBody>
      </p:sp>
      <p:grpSp>
        <p:nvGrpSpPr>
          <p:cNvPr id="21" name="Group 20">
            <a:extLst>
              <a:ext uri="{FF2B5EF4-FFF2-40B4-BE49-F238E27FC236}">
                <a16:creationId xmlns:a16="http://schemas.microsoft.com/office/drawing/2014/main" id="{7F69C754-A2B7-42E7-A95D-34326B9ADA63}"/>
              </a:ext>
            </a:extLst>
          </p:cNvPr>
          <p:cNvGrpSpPr/>
          <p:nvPr/>
        </p:nvGrpSpPr>
        <p:grpSpPr>
          <a:xfrm>
            <a:off x="4505498" y="2817600"/>
            <a:ext cx="2861652" cy="200055"/>
            <a:chOff x="4309575" y="3517379"/>
            <a:chExt cx="2861652" cy="200055"/>
          </a:xfrm>
        </p:grpSpPr>
        <p:grpSp>
          <p:nvGrpSpPr>
            <p:cNvPr id="6" name="Group 5">
              <a:extLst>
                <a:ext uri="{FF2B5EF4-FFF2-40B4-BE49-F238E27FC236}">
                  <a16:creationId xmlns:a16="http://schemas.microsoft.com/office/drawing/2014/main" id="{C00F5C7A-7DE9-4E56-920B-E5E147C6EBD4}"/>
                </a:ext>
              </a:extLst>
            </p:cNvPr>
            <p:cNvGrpSpPr/>
            <p:nvPr/>
          </p:nvGrpSpPr>
          <p:grpSpPr>
            <a:xfrm>
              <a:off x="4309575" y="3517379"/>
              <a:ext cx="741910" cy="200055"/>
              <a:chOff x="4089862" y="3477140"/>
              <a:chExt cx="741910" cy="200055"/>
            </a:xfrm>
          </p:grpSpPr>
          <p:sp>
            <p:nvSpPr>
              <p:cNvPr id="7" name="Oval 6">
                <a:extLst>
                  <a:ext uri="{FF2B5EF4-FFF2-40B4-BE49-F238E27FC236}">
                    <a16:creationId xmlns:a16="http://schemas.microsoft.com/office/drawing/2014/main" id="{891FDCCB-752F-418A-A9D0-310AC089410C}"/>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7">
                <a:extLst>
                  <a:ext uri="{FF2B5EF4-FFF2-40B4-BE49-F238E27FC236}">
                    <a16:creationId xmlns:a16="http://schemas.microsoft.com/office/drawing/2014/main" id="{D10FF982-1EC8-4484-862D-7340064BDED9}"/>
                  </a:ext>
                </a:extLst>
              </p:cNvPr>
              <p:cNvSpPr txBox="1"/>
              <p:nvPr/>
            </p:nvSpPr>
            <p:spPr>
              <a:xfrm>
                <a:off x="4116878" y="3477140"/>
                <a:ext cx="714894" cy="200055"/>
              </a:xfrm>
              <a:prstGeom prst="rect">
                <a:avLst/>
              </a:prstGeom>
              <a:noFill/>
            </p:spPr>
            <p:txBody>
              <a:bodyPr wrap="square" rtlCol="0">
                <a:spAutoFit/>
              </a:bodyPr>
              <a:lstStyle/>
              <a:p>
                <a:r>
                  <a:rPr lang="en-GB" sz="700"/>
                  <a:t>Complete</a:t>
                </a:r>
              </a:p>
            </p:txBody>
          </p:sp>
        </p:grpSp>
        <p:grpSp>
          <p:nvGrpSpPr>
            <p:cNvPr id="9" name="Group 8">
              <a:extLst>
                <a:ext uri="{FF2B5EF4-FFF2-40B4-BE49-F238E27FC236}">
                  <a16:creationId xmlns:a16="http://schemas.microsoft.com/office/drawing/2014/main" id="{4EC52DCE-2008-4732-9AA5-A47EAAD5CBDF}"/>
                </a:ext>
              </a:extLst>
            </p:cNvPr>
            <p:cNvGrpSpPr/>
            <p:nvPr/>
          </p:nvGrpSpPr>
          <p:grpSpPr>
            <a:xfrm>
              <a:off x="5080579" y="3517379"/>
              <a:ext cx="741910" cy="200055"/>
              <a:chOff x="4089862" y="3477140"/>
              <a:chExt cx="741910" cy="200055"/>
            </a:xfrm>
          </p:grpSpPr>
          <p:sp>
            <p:nvSpPr>
              <p:cNvPr id="10" name="Oval 9">
                <a:extLst>
                  <a:ext uri="{FF2B5EF4-FFF2-40B4-BE49-F238E27FC236}">
                    <a16:creationId xmlns:a16="http://schemas.microsoft.com/office/drawing/2014/main" id="{42C43FFD-9FF3-4EF1-B48C-F3F52EAB4D74}"/>
                  </a:ext>
                </a:extLst>
              </p:cNvPr>
              <p:cNvSpPr/>
              <p:nvPr/>
            </p:nvSpPr>
            <p:spPr>
              <a:xfrm>
                <a:off x="4089862" y="3562003"/>
                <a:ext cx="54033" cy="45719"/>
              </a:xfrm>
              <a:prstGeom prst="ellipse">
                <a:avLst/>
              </a:prstGeom>
              <a:solidFill>
                <a:srgbClr val="92D050"/>
              </a:solidFill>
              <a:ln>
                <a:solidFill>
                  <a:srgbClr val="9CC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TextBox 10">
                <a:extLst>
                  <a:ext uri="{FF2B5EF4-FFF2-40B4-BE49-F238E27FC236}">
                    <a16:creationId xmlns:a16="http://schemas.microsoft.com/office/drawing/2014/main" id="{C11F1660-03A9-4421-90E7-6B9A8D68AEE8}"/>
                  </a:ext>
                </a:extLst>
              </p:cNvPr>
              <p:cNvSpPr txBox="1"/>
              <p:nvPr/>
            </p:nvSpPr>
            <p:spPr>
              <a:xfrm>
                <a:off x="4116878" y="3477140"/>
                <a:ext cx="714894" cy="200055"/>
              </a:xfrm>
              <a:prstGeom prst="rect">
                <a:avLst/>
              </a:prstGeom>
              <a:noFill/>
            </p:spPr>
            <p:txBody>
              <a:bodyPr wrap="square" rtlCol="0">
                <a:spAutoFit/>
              </a:bodyPr>
              <a:lstStyle/>
              <a:p>
                <a:r>
                  <a:rPr lang="en-GB" sz="700"/>
                  <a:t>On Track</a:t>
                </a:r>
              </a:p>
            </p:txBody>
          </p:sp>
        </p:grpSp>
        <p:grpSp>
          <p:nvGrpSpPr>
            <p:cNvPr id="12" name="Group 11">
              <a:extLst>
                <a:ext uri="{FF2B5EF4-FFF2-40B4-BE49-F238E27FC236}">
                  <a16:creationId xmlns:a16="http://schemas.microsoft.com/office/drawing/2014/main" id="{1CBDC873-8ACE-4B55-84C1-36CCD1380D6D}"/>
                </a:ext>
              </a:extLst>
            </p:cNvPr>
            <p:cNvGrpSpPr/>
            <p:nvPr/>
          </p:nvGrpSpPr>
          <p:grpSpPr>
            <a:xfrm>
              <a:off x="5795473" y="3517379"/>
              <a:ext cx="741910" cy="200055"/>
              <a:chOff x="4089862" y="3477140"/>
              <a:chExt cx="741910" cy="200055"/>
            </a:xfrm>
          </p:grpSpPr>
          <p:sp>
            <p:nvSpPr>
              <p:cNvPr id="13" name="Oval 12">
                <a:extLst>
                  <a:ext uri="{FF2B5EF4-FFF2-40B4-BE49-F238E27FC236}">
                    <a16:creationId xmlns:a16="http://schemas.microsoft.com/office/drawing/2014/main" id="{19A3E629-54CF-4D8C-97CB-B2D239AF49B7}"/>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 name="TextBox 13">
                <a:extLst>
                  <a:ext uri="{FF2B5EF4-FFF2-40B4-BE49-F238E27FC236}">
                    <a16:creationId xmlns:a16="http://schemas.microsoft.com/office/drawing/2014/main" id="{586036A5-BDBE-46A6-A94B-1D2E719FA5F1}"/>
                  </a:ext>
                </a:extLst>
              </p:cNvPr>
              <p:cNvSpPr txBox="1"/>
              <p:nvPr/>
            </p:nvSpPr>
            <p:spPr>
              <a:xfrm>
                <a:off x="4116878" y="3477140"/>
                <a:ext cx="714894" cy="200055"/>
              </a:xfrm>
              <a:prstGeom prst="rect">
                <a:avLst/>
              </a:prstGeom>
              <a:noFill/>
            </p:spPr>
            <p:txBody>
              <a:bodyPr wrap="square" rtlCol="0">
                <a:spAutoFit/>
              </a:bodyPr>
              <a:lstStyle/>
              <a:p>
                <a:r>
                  <a:rPr lang="en-GB" sz="700"/>
                  <a:t>At Risk</a:t>
                </a:r>
              </a:p>
            </p:txBody>
          </p:sp>
        </p:grpSp>
        <p:grpSp>
          <p:nvGrpSpPr>
            <p:cNvPr id="15" name="Group 14">
              <a:extLst>
                <a:ext uri="{FF2B5EF4-FFF2-40B4-BE49-F238E27FC236}">
                  <a16:creationId xmlns:a16="http://schemas.microsoft.com/office/drawing/2014/main" id="{5B859870-D5CA-454D-8299-952E351E1D55}"/>
                </a:ext>
              </a:extLst>
            </p:cNvPr>
            <p:cNvGrpSpPr/>
            <p:nvPr/>
          </p:nvGrpSpPr>
          <p:grpSpPr>
            <a:xfrm>
              <a:off x="6429317" y="3517379"/>
              <a:ext cx="741910" cy="200055"/>
              <a:chOff x="4089862" y="3477140"/>
              <a:chExt cx="741910" cy="200055"/>
            </a:xfrm>
          </p:grpSpPr>
          <p:sp>
            <p:nvSpPr>
              <p:cNvPr id="16" name="Oval 15">
                <a:extLst>
                  <a:ext uri="{FF2B5EF4-FFF2-40B4-BE49-F238E27FC236}">
                    <a16:creationId xmlns:a16="http://schemas.microsoft.com/office/drawing/2014/main" id="{95DF9D2D-2684-4464-B881-A3FC48AD853F}"/>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7" name="TextBox 16">
                <a:extLst>
                  <a:ext uri="{FF2B5EF4-FFF2-40B4-BE49-F238E27FC236}">
                    <a16:creationId xmlns:a16="http://schemas.microsoft.com/office/drawing/2014/main" id="{D875BF0E-EAFE-431D-A9BE-CBF56ED4E5D5}"/>
                  </a:ext>
                </a:extLst>
              </p:cNvPr>
              <p:cNvSpPr txBox="1"/>
              <p:nvPr/>
            </p:nvSpPr>
            <p:spPr>
              <a:xfrm>
                <a:off x="4116878" y="3477140"/>
                <a:ext cx="714894" cy="200055"/>
              </a:xfrm>
              <a:prstGeom prst="rect">
                <a:avLst/>
              </a:prstGeom>
              <a:noFill/>
            </p:spPr>
            <p:txBody>
              <a:bodyPr wrap="square" rtlCol="0">
                <a:spAutoFit/>
              </a:bodyPr>
              <a:lstStyle/>
              <a:p>
                <a:r>
                  <a:rPr lang="en-GB" sz="700"/>
                  <a:t>Overdue</a:t>
                </a:r>
              </a:p>
            </p:txBody>
          </p:sp>
        </p:grpSp>
      </p:grpSp>
      <p:pic>
        <p:nvPicPr>
          <p:cNvPr id="19" name="Picture 18">
            <a:extLst>
              <a:ext uri="{FF2B5EF4-FFF2-40B4-BE49-F238E27FC236}">
                <a16:creationId xmlns:a16="http://schemas.microsoft.com/office/drawing/2014/main" id="{45B55DF8-819C-478A-8D10-CDA2C4F69DBD}"/>
              </a:ext>
            </a:extLst>
          </p:cNvPr>
          <p:cNvPicPr>
            <a:picLocks noChangeAspect="1"/>
          </p:cNvPicPr>
          <p:nvPr/>
        </p:nvPicPr>
        <p:blipFill>
          <a:blip r:embed="rId3"/>
          <a:stretch>
            <a:fillRect/>
          </a:stretch>
        </p:blipFill>
        <p:spPr>
          <a:xfrm>
            <a:off x="4388383" y="1342889"/>
            <a:ext cx="4527746" cy="1337557"/>
          </a:xfrm>
          <a:prstGeom prst="rect">
            <a:avLst/>
          </a:prstGeom>
        </p:spPr>
      </p:pic>
    </p:spTree>
    <p:extLst>
      <p:ext uri="{BB962C8B-B14F-4D97-AF65-F5344CB8AC3E}">
        <p14:creationId xmlns:p14="http://schemas.microsoft.com/office/powerpoint/2010/main" val="2483725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635" y="114056"/>
            <a:ext cx="8820472" cy="416011"/>
          </a:xfrm>
        </p:spPr>
        <p:txBody>
          <a:bodyPr>
            <a:noAutofit/>
          </a:bodyPr>
          <a:lstStyle/>
          <a:p>
            <a:r>
              <a:rPr lang="en-GB" sz="2000">
                <a:latin typeface="Arial"/>
                <a:cs typeface="Arial"/>
              </a:rPr>
              <a:t>Forecasted Year End Spend (BP22)</a:t>
            </a:r>
          </a:p>
        </p:txBody>
      </p:sp>
      <p:sp>
        <p:nvSpPr>
          <p:cNvPr id="3" name="TextBox 2">
            <a:extLst>
              <a:ext uri="{FF2B5EF4-FFF2-40B4-BE49-F238E27FC236}">
                <a16:creationId xmlns:a16="http://schemas.microsoft.com/office/drawing/2014/main" id="{F06A1C64-9763-42CC-940B-75928C320920}"/>
              </a:ext>
            </a:extLst>
          </p:cNvPr>
          <p:cNvSpPr txBox="1"/>
          <p:nvPr/>
        </p:nvSpPr>
        <p:spPr>
          <a:xfrm>
            <a:off x="539552" y="645186"/>
            <a:ext cx="8064895" cy="769441"/>
          </a:xfrm>
          <a:prstGeom prst="rect">
            <a:avLst/>
          </a:prstGeom>
          <a:noFill/>
        </p:spPr>
        <p:txBody>
          <a:bodyPr wrap="square" rtlCol="0">
            <a:spAutoFit/>
          </a:bodyPr>
          <a:lstStyle/>
          <a:p>
            <a:pPr marL="285750" indent="-285750">
              <a:buFont typeface="Arial" panose="020B0604020202020204" pitchFamily="34" charset="0"/>
              <a:buChar char="•"/>
            </a:pPr>
            <a:r>
              <a:rPr lang="en-GB" sz="1100"/>
              <a:t>The graph below illustrates the current forecast for financial year-end utilisation of the General Change investment budget (BP22) –  this is subject to change should ChMC approve further change delivery</a:t>
            </a:r>
          </a:p>
          <a:p>
            <a:pPr marL="285750" indent="-285750">
              <a:buFont typeface="Arial" panose="020B0604020202020204" pitchFamily="34" charset="0"/>
              <a:buChar char="•"/>
            </a:pPr>
            <a:r>
              <a:rPr lang="en-GB" sz="1100"/>
              <a:t>Total committed spend has increased since last reported by £542k</a:t>
            </a:r>
          </a:p>
          <a:p>
            <a:pPr marL="285750" indent="-285750">
              <a:buFont typeface="Arial" panose="020B0604020202020204" pitchFamily="34" charset="0"/>
              <a:buChar char="•"/>
            </a:pPr>
            <a:r>
              <a:rPr lang="en-GB" sz="1100"/>
              <a:t>Link to </a:t>
            </a:r>
            <a:r>
              <a:rPr lang="en-GB" sz="1100">
                <a:hlinkClick r:id="rId2"/>
              </a:rPr>
              <a:t>Spreadsheet</a:t>
            </a:r>
            <a:endParaRPr lang="en-GB" sz="1100"/>
          </a:p>
        </p:txBody>
      </p:sp>
      <p:graphicFrame>
        <p:nvGraphicFramePr>
          <p:cNvPr id="5" name="Chart 4">
            <a:extLst>
              <a:ext uri="{FF2B5EF4-FFF2-40B4-BE49-F238E27FC236}">
                <a16:creationId xmlns:a16="http://schemas.microsoft.com/office/drawing/2014/main" id="{4E294E9E-E8CA-5B85-70B7-E942435DC4AB}"/>
              </a:ext>
              <a:ext uri="{147F2762-F138-4A5C-976F-8EAC2B608ADB}">
                <a16:predDERef xmlns:a16="http://schemas.microsoft.com/office/drawing/2014/main" pred="{4EEB6BFD-EC0F-4777-AF79-D78AC53CDC81}"/>
              </a:ext>
            </a:extLst>
          </p:cNvPr>
          <p:cNvGraphicFramePr>
            <a:graphicFrameLocks/>
          </p:cNvGraphicFramePr>
          <p:nvPr/>
        </p:nvGraphicFramePr>
        <p:xfrm>
          <a:off x="269201" y="1419622"/>
          <a:ext cx="8605595" cy="35210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49269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800">
                <a:latin typeface="Arial"/>
                <a:cs typeface="Arial"/>
              </a:rPr>
              <a:t>XRN5579 Gemini </a:t>
            </a:r>
            <a:r>
              <a:rPr lang="en-GB">
                <a:latin typeface="Arial"/>
                <a:cs typeface="Arial"/>
              </a:rPr>
              <a:t>Regulatory Change</a:t>
            </a:r>
            <a:endParaRPr lang="en-GB"/>
          </a:p>
        </p:txBody>
      </p:sp>
      <p:sp>
        <p:nvSpPr>
          <p:cNvPr id="3" name="Subtitle 2"/>
          <p:cNvSpPr>
            <a:spLocks noGrp="1"/>
          </p:cNvSpPr>
          <p:nvPr>
            <p:ph type="subTitle" idx="1"/>
          </p:nvPr>
        </p:nvSpPr>
        <p:spPr/>
        <p:txBody>
          <a:bodyPr/>
          <a:lstStyle/>
          <a:p>
            <a:r>
              <a:rPr lang="en-GB" sz="2800">
                <a:latin typeface="Arial"/>
                <a:cs typeface="Arial"/>
              </a:rPr>
              <a:t>CV01 </a:t>
            </a:r>
            <a:r>
              <a:rPr lang="en-US" sz="2800">
                <a:latin typeface="Arial"/>
                <a:cs typeface="Arial"/>
              </a:rPr>
              <a:t>Long Term Flow Swap Automation</a:t>
            </a:r>
            <a:endParaRPr lang="en-GB"/>
          </a:p>
        </p:txBody>
      </p:sp>
    </p:spTree>
    <p:extLst>
      <p:ext uri="{BB962C8B-B14F-4D97-AF65-F5344CB8AC3E}">
        <p14:creationId xmlns:p14="http://schemas.microsoft.com/office/powerpoint/2010/main" val="7650074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53A0-5A0B-4DA1-961B-D4B79BAFDB57}"/>
              </a:ext>
            </a:extLst>
          </p:cNvPr>
          <p:cNvSpPr>
            <a:spLocks noGrp="1"/>
          </p:cNvSpPr>
          <p:nvPr>
            <p:ph type="title"/>
          </p:nvPr>
        </p:nvSpPr>
        <p:spPr/>
        <p:txBody>
          <a:bodyPr/>
          <a:lstStyle/>
          <a:p>
            <a:r>
              <a:rPr lang="en-GB"/>
              <a:t>Summary</a:t>
            </a:r>
          </a:p>
        </p:txBody>
      </p:sp>
      <p:sp>
        <p:nvSpPr>
          <p:cNvPr id="3" name="Content Placeholder 2">
            <a:extLst>
              <a:ext uri="{FF2B5EF4-FFF2-40B4-BE49-F238E27FC236}">
                <a16:creationId xmlns:a16="http://schemas.microsoft.com/office/drawing/2014/main" id="{AC6D20DA-5E9C-4750-8261-637BF4CB3171}"/>
              </a:ext>
            </a:extLst>
          </p:cNvPr>
          <p:cNvSpPr>
            <a:spLocks noGrp="1"/>
          </p:cNvSpPr>
          <p:nvPr>
            <p:ph idx="1"/>
          </p:nvPr>
        </p:nvSpPr>
        <p:spPr/>
        <p:txBody>
          <a:bodyPr>
            <a:noAutofit/>
          </a:bodyPr>
          <a:lstStyle/>
          <a:p>
            <a:pPr marL="0" marR="0" lvl="0" indent="0" algn="l">
              <a:lnSpc>
                <a:spcPct val="100000"/>
              </a:lnSpc>
              <a:spcBef>
                <a:spcPts val="0"/>
              </a:spcBef>
              <a:spcAft>
                <a:spcPts val="0"/>
              </a:spcAft>
              <a:buClrTx/>
              <a:buSzTx/>
              <a:buFont typeface="Arial" panose="020B0604020202020204" pitchFamily="34" charset="0"/>
              <a:buNone/>
            </a:pPr>
            <a:r>
              <a:rPr lang="en-US" sz="1400" b="1" i="0" u="sng" strike="noStrike" kern="1200" cap="none" normalizeH="0" baseline="0">
                <a:ln>
                  <a:noFill/>
                </a:ln>
                <a:solidFill>
                  <a:schemeClr val="tx1"/>
                </a:solidFill>
                <a:effectLst/>
                <a:latin typeface="+mn-lt"/>
                <a:ea typeface="+mn-ea"/>
                <a:cs typeface="+mn-cs"/>
              </a:rPr>
              <a:t>Background</a:t>
            </a:r>
          </a:p>
          <a:p>
            <a:pPr marL="0" indent="0">
              <a:lnSpc>
                <a:spcPct val="115000"/>
              </a:lnSpc>
              <a:spcBef>
                <a:spcPts val="600"/>
              </a:spcBef>
              <a:spcAft>
                <a:spcPts val="600"/>
              </a:spcAft>
              <a:buNone/>
            </a:pPr>
            <a:endParaRPr lang="en-US" sz="1000">
              <a:latin typeface="+mn-lt"/>
              <a:cs typeface="+mn-cs"/>
            </a:endParaRPr>
          </a:p>
          <a:p>
            <a:pPr marL="0" indent="0">
              <a:lnSpc>
                <a:spcPct val="115000"/>
              </a:lnSpc>
              <a:spcBef>
                <a:spcPts val="600"/>
              </a:spcBef>
              <a:spcAft>
                <a:spcPts val="600"/>
              </a:spcAft>
              <a:buNone/>
            </a:pPr>
            <a:r>
              <a:rPr lang="en-US" sz="1200">
                <a:effectLst/>
                <a:latin typeface="Arial" panose="020B0604020202020204" pitchFamily="34" charset="0"/>
                <a:ea typeface="MS PGothic" panose="020B0600070205080204" pitchFamily="34" charset="-128"/>
                <a:cs typeface="Arial" panose="020B0604020202020204" pitchFamily="34" charset="0"/>
              </a:rPr>
              <a:t>National Gas Transmission (NGT) are proposing an update to the Gemini system to improve the Long-Term Flow Swap (LTFS) process. </a:t>
            </a:r>
          </a:p>
          <a:p>
            <a:pPr marL="0" indent="0">
              <a:lnSpc>
                <a:spcPct val="115000"/>
              </a:lnSpc>
              <a:spcBef>
                <a:spcPts val="600"/>
              </a:spcBef>
              <a:spcAft>
                <a:spcPts val="600"/>
              </a:spcAft>
              <a:buNone/>
            </a:pPr>
            <a:r>
              <a:rPr lang="en-US" sz="1200">
                <a:effectLst/>
                <a:latin typeface="Arial" panose="020B0604020202020204" pitchFamily="34" charset="0"/>
                <a:ea typeface="MS PGothic" panose="020B0600070205080204" pitchFamily="34" charset="-128"/>
                <a:cs typeface="Arial" panose="020B0604020202020204" pitchFamily="34" charset="0"/>
              </a:rPr>
              <a:t>This change only impacts NGT and Distribution Network Operator (DNO) users of the system. </a:t>
            </a:r>
          </a:p>
          <a:p>
            <a:pPr marL="0" indent="0">
              <a:lnSpc>
                <a:spcPct val="115000"/>
              </a:lnSpc>
              <a:spcBef>
                <a:spcPts val="600"/>
              </a:spcBef>
              <a:spcAft>
                <a:spcPts val="600"/>
              </a:spcAft>
              <a:buNone/>
            </a:pPr>
            <a:r>
              <a:rPr lang="en-US" sz="1200">
                <a:effectLst/>
                <a:latin typeface="Arial" panose="020B0604020202020204" pitchFamily="34" charset="0"/>
                <a:ea typeface="MS PGothic" panose="020B0600070205080204" pitchFamily="34" charset="-128"/>
                <a:cs typeface="Arial" panose="020B0604020202020204" pitchFamily="34" charset="0"/>
              </a:rPr>
              <a:t>Currently Gemini only allows users to manually add the LTFS details daily, this can lead to errors which have added significant work to NGT’s time-constrained month-end financial reporting processes. There have been examples which have required invoicing adjustments which create additional work.</a:t>
            </a:r>
          </a:p>
          <a:p>
            <a:pPr marL="0" indent="0">
              <a:lnSpc>
                <a:spcPct val="115000"/>
              </a:lnSpc>
              <a:spcBef>
                <a:spcPts val="600"/>
              </a:spcBef>
              <a:spcAft>
                <a:spcPts val="600"/>
              </a:spcAft>
              <a:buNone/>
            </a:pPr>
            <a:r>
              <a:rPr lang="en-US" sz="1200">
                <a:effectLst/>
                <a:latin typeface="Arial" panose="020B0604020202020204" pitchFamily="34" charset="0"/>
                <a:ea typeface="MS PGothic" panose="020B0600070205080204" pitchFamily="34" charset="-128"/>
              </a:rPr>
              <a:t>Going forward NGT and DNO Users will be able to enter the LTFS details for a period of time. Cancel and Accept functionality will also be introduced to reject/accept the flow swap details. </a:t>
            </a:r>
            <a:endParaRPr lang="en-US" sz="1200">
              <a:effectLst/>
            </a:endParaRPr>
          </a:p>
        </p:txBody>
      </p:sp>
    </p:spTree>
    <p:extLst>
      <p:ext uri="{BB962C8B-B14F-4D97-AF65-F5344CB8AC3E}">
        <p14:creationId xmlns:p14="http://schemas.microsoft.com/office/powerpoint/2010/main" val="12564258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53A0-5A0B-4DA1-961B-D4B79BAFDB57}"/>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AC6D20DA-5E9C-4750-8261-637BF4CB3171}"/>
              </a:ext>
            </a:extLst>
          </p:cNvPr>
          <p:cNvSpPr>
            <a:spLocks noGrp="1"/>
          </p:cNvSpPr>
          <p:nvPr>
            <p:ph idx="1"/>
          </p:nvPr>
        </p:nvSpPr>
        <p:spPr/>
        <p:txBody>
          <a:bodyPr>
            <a:normAutofit/>
          </a:bodyPr>
          <a:lstStyle/>
          <a:p>
            <a:pPr marL="0" marR="0" lvl="0" indent="0" algn="l">
              <a:lnSpc>
                <a:spcPct val="100000"/>
              </a:lnSpc>
              <a:spcBef>
                <a:spcPts val="0"/>
              </a:spcBef>
              <a:spcAft>
                <a:spcPts val="0"/>
              </a:spcAft>
              <a:buClrTx/>
              <a:buSzTx/>
              <a:buFont typeface="Arial" panose="020B0604020202020204" pitchFamily="34" charset="0"/>
              <a:buNone/>
            </a:pPr>
            <a:r>
              <a:rPr lang="en-US" sz="1400" b="1" i="0" u="sng" strike="noStrike" kern="1200" cap="none" normalizeH="0" baseline="0" dirty="0">
                <a:ln>
                  <a:noFill/>
                </a:ln>
                <a:solidFill>
                  <a:schemeClr val="tx1"/>
                </a:solidFill>
                <a:effectLst/>
                <a:latin typeface="+mn-lt"/>
                <a:ea typeface="+mn-ea"/>
                <a:cs typeface="+mn-cs"/>
              </a:rPr>
              <a:t>Background (continued)</a:t>
            </a:r>
          </a:p>
          <a:p>
            <a:pPr marL="0" indent="0" rtl="0">
              <a:buNone/>
            </a:pPr>
            <a:endParaRPr lang="en-US" sz="800" dirty="0"/>
          </a:p>
          <a:p>
            <a:pPr marL="0" indent="0" rtl="0">
              <a:buNone/>
            </a:pPr>
            <a:r>
              <a:rPr lang="en-US" sz="1200" dirty="0">
                <a:effectLst/>
              </a:rPr>
              <a:t>In summary: </a:t>
            </a:r>
          </a:p>
          <a:p>
            <a:pPr marL="0" indent="0" rtl="0">
              <a:buNone/>
            </a:pPr>
            <a:endParaRPr lang="en-US" sz="1200" dirty="0">
              <a:latin typeface="Arial" panose="020B0604020202020204" pitchFamily="34" charset="0"/>
              <a:ea typeface="Times New Roman" panose="02020603050405020304" pitchFamily="18" charset="0"/>
              <a:cs typeface="Arial" panose="020B0604020202020204" pitchFamily="34" charset="0"/>
            </a:endParaRPr>
          </a:p>
          <a:p>
            <a:r>
              <a:rPr lang="en-GB" sz="1200" dirty="0">
                <a:effectLst/>
                <a:latin typeface="Arial" panose="020B0604020202020204" pitchFamily="34" charset="0"/>
                <a:ea typeface="Times New Roman" panose="02020603050405020304" pitchFamily="18" charset="0"/>
                <a:cs typeface="Arial" panose="020B0604020202020204" pitchFamily="34" charset="0"/>
              </a:rPr>
              <a:t>The change only applies to LTFS between NGT and DNOs</a:t>
            </a:r>
          </a:p>
          <a:p>
            <a:pPr marL="0" indent="0">
              <a:buNone/>
            </a:pPr>
            <a:endParaRPr lang="en-GB" sz="1200" dirty="0">
              <a:ea typeface="MS PGothic" panose="020B0600070205080204" pitchFamily="34" charset="-128"/>
            </a:endParaRPr>
          </a:p>
          <a:p>
            <a:r>
              <a:rPr lang="en-GB" sz="1200" dirty="0">
                <a:effectLst/>
                <a:latin typeface="Arial" panose="020B0604020202020204" pitchFamily="34" charset="0"/>
                <a:ea typeface="Times New Roman" panose="02020603050405020304" pitchFamily="18" charset="0"/>
                <a:cs typeface="Arial" panose="020B0604020202020204" pitchFamily="34" charset="0"/>
              </a:rPr>
              <a:t>The change only applies to Gemini Exit (not Gemini)</a:t>
            </a:r>
          </a:p>
          <a:p>
            <a:pPr marL="0" indent="0">
              <a:buNone/>
            </a:pP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p>
            <a:r>
              <a:rPr lang="en-GB" sz="1200" dirty="0">
                <a:effectLst/>
                <a:latin typeface="Arial" panose="020B0604020202020204" pitchFamily="34" charset="0"/>
                <a:ea typeface="Times New Roman" panose="02020603050405020304" pitchFamily="18" charset="0"/>
              </a:rPr>
              <a:t>The change will allow LTFS to be set-up for a pre-defined period rather than require daily manual input</a:t>
            </a:r>
          </a:p>
          <a:p>
            <a:pPr marL="0" indent="0">
              <a:buNone/>
            </a:pPr>
            <a:endParaRPr lang="en-GB" sz="1200" dirty="0">
              <a:effectLst/>
              <a:latin typeface="Arial" panose="020B0604020202020204" pitchFamily="34" charset="0"/>
              <a:ea typeface="Times New Roman" panose="02020603050405020304" pitchFamily="18" charset="0"/>
            </a:endParaRPr>
          </a:p>
          <a:p>
            <a:r>
              <a:rPr lang="en-GB" sz="1200" dirty="0">
                <a:effectLst/>
                <a:latin typeface="Arial" panose="020B0604020202020204" pitchFamily="34" charset="0"/>
                <a:ea typeface="Times New Roman" panose="02020603050405020304" pitchFamily="18" charset="0"/>
              </a:rPr>
              <a:t>The change would allow for adding</a:t>
            </a:r>
            <a:r>
              <a:rPr lang="en-GB" sz="1200" b="1" dirty="0">
                <a:effectLst/>
                <a:latin typeface="Arial" panose="020B0604020202020204" pitchFamily="34" charset="0"/>
                <a:ea typeface="Times New Roman" panose="02020603050405020304" pitchFamily="18" charset="0"/>
              </a:rPr>
              <a:t> </a:t>
            </a:r>
            <a:r>
              <a:rPr lang="en-GB" sz="1200" dirty="0">
                <a:effectLst/>
                <a:latin typeface="Arial" panose="020B0604020202020204" pitchFamily="34" charset="0"/>
                <a:ea typeface="Times New Roman" panose="02020603050405020304" pitchFamily="18" charset="0"/>
              </a:rPr>
              <a:t>locations, updating the amount of capacity and changing the dates from and to for the LTFS</a:t>
            </a:r>
          </a:p>
          <a:p>
            <a:pPr marL="0" indent="0">
              <a:buNone/>
            </a:pPr>
            <a:endParaRPr lang="en-GB" sz="1200" dirty="0">
              <a:effectLst/>
              <a:latin typeface="Arial" panose="020B0604020202020204" pitchFamily="34" charset="0"/>
              <a:ea typeface="Times New Roman" panose="02020603050405020304" pitchFamily="18" charset="0"/>
            </a:endParaRPr>
          </a:p>
          <a:p>
            <a:r>
              <a:rPr lang="en-US" sz="1200" dirty="0">
                <a:effectLst/>
                <a:latin typeface="Arial" panose="020B0604020202020204" pitchFamily="34" charset="0"/>
                <a:ea typeface="MS PGothic" panose="020B0600070205080204" pitchFamily="34" charset="-128"/>
                <a:cs typeface="Arial" panose="020B0604020202020204" pitchFamily="34" charset="0"/>
              </a:rPr>
              <a:t>This change would be specifically applicable to the DNO Flow Swap ‘Add’ screen in Gemini Exit (Home &gt; Product &gt; Flow Swap &gt; DNO Flow Swap &gt; Add / Query)</a:t>
            </a:r>
            <a:endParaRPr lang="en-GB" sz="1200" dirty="0">
              <a:effectLst/>
              <a:latin typeface="Arial" panose="020B0604020202020204" pitchFamily="34" charset="0"/>
              <a:ea typeface="MS PGothic" panose="020B0600070205080204" pitchFamily="34" charset="-128"/>
              <a:cs typeface="Arial" panose="020B0604020202020204" pitchFamily="34" charset="0"/>
            </a:endParaRPr>
          </a:p>
          <a:p>
            <a:endParaRPr lang="en-GB" sz="1200" dirty="0">
              <a:effectLst/>
              <a:latin typeface="Arial" panose="020B0604020202020204" pitchFamily="34" charset="0"/>
              <a:ea typeface="MS PGothic" panose="020B0600070205080204" pitchFamily="34" charset="-128"/>
              <a:cs typeface="Arial" panose="020B0604020202020204" pitchFamily="34" charset="0"/>
            </a:endParaRPr>
          </a:p>
          <a:p>
            <a:pPr marL="0" indent="0" rtl="0">
              <a:buNone/>
            </a:pPr>
            <a:endParaRPr lang="en-US" sz="1200" dirty="0"/>
          </a:p>
        </p:txBody>
      </p:sp>
    </p:spTree>
    <p:extLst>
      <p:ext uri="{BB962C8B-B14F-4D97-AF65-F5344CB8AC3E}">
        <p14:creationId xmlns:p14="http://schemas.microsoft.com/office/powerpoint/2010/main" val="1785680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53A0-5A0B-4DA1-961B-D4B79BAFDB57}"/>
              </a:ext>
            </a:extLst>
          </p:cNvPr>
          <p:cNvSpPr>
            <a:spLocks noGrp="1"/>
          </p:cNvSpPr>
          <p:nvPr>
            <p:ph type="title"/>
          </p:nvPr>
        </p:nvSpPr>
        <p:spPr/>
        <p:txBody>
          <a:bodyPr/>
          <a:lstStyle/>
          <a:p>
            <a:r>
              <a:rPr lang="en-GB" dirty="0"/>
              <a:t>Key Milestone Dates</a:t>
            </a:r>
          </a:p>
        </p:txBody>
      </p:sp>
      <p:sp>
        <p:nvSpPr>
          <p:cNvPr id="3" name="Content Placeholder 2">
            <a:extLst>
              <a:ext uri="{FF2B5EF4-FFF2-40B4-BE49-F238E27FC236}">
                <a16:creationId xmlns:a16="http://schemas.microsoft.com/office/drawing/2014/main" id="{AC6D20DA-5E9C-4750-8261-637BF4CB3171}"/>
              </a:ext>
            </a:extLst>
          </p:cNvPr>
          <p:cNvSpPr>
            <a:spLocks noGrp="1"/>
          </p:cNvSpPr>
          <p:nvPr>
            <p:ph idx="1"/>
          </p:nvPr>
        </p:nvSpPr>
        <p:spPr/>
        <p:txBody>
          <a:bodyPr>
            <a:normAutofit/>
          </a:bodyPr>
          <a:lstStyle/>
          <a:p>
            <a:pPr marL="0" marR="0" lvl="0" indent="0" algn="l">
              <a:lnSpc>
                <a:spcPct val="100000"/>
              </a:lnSpc>
              <a:spcBef>
                <a:spcPts val="0"/>
              </a:spcBef>
              <a:spcAft>
                <a:spcPts val="0"/>
              </a:spcAft>
              <a:buClrTx/>
              <a:buSzTx/>
              <a:buFont typeface="Arial" panose="020B0604020202020204" pitchFamily="34" charset="0"/>
              <a:buNone/>
            </a:pPr>
            <a:r>
              <a:rPr lang="en-US" sz="1200" dirty="0"/>
              <a:t>Please be advised that prior to Go-Live of the LTFS change there will be an exercise undertaken to walkthrough / demo the impacted screens with impacted Users. Further details and invites will be issued in due course.</a:t>
            </a:r>
          </a:p>
          <a:p>
            <a:pPr marL="0" marR="0" lvl="0" indent="0" algn="l">
              <a:lnSpc>
                <a:spcPct val="100000"/>
              </a:lnSpc>
              <a:spcBef>
                <a:spcPts val="0"/>
              </a:spcBef>
              <a:spcAft>
                <a:spcPts val="0"/>
              </a:spcAft>
              <a:buClrTx/>
              <a:buSzTx/>
              <a:buFont typeface="Arial" panose="020B0604020202020204" pitchFamily="34" charset="0"/>
              <a:buNone/>
            </a:pPr>
            <a:endParaRPr lang="en-US" sz="1200" dirty="0"/>
          </a:p>
          <a:p>
            <a:pPr marL="0" marR="0" lvl="0" indent="0" algn="l">
              <a:lnSpc>
                <a:spcPct val="100000"/>
              </a:lnSpc>
              <a:spcBef>
                <a:spcPts val="0"/>
              </a:spcBef>
              <a:spcAft>
                <a:spcPts val="0"/>
              </a:spcAft>
              <a:buClrTx/>
              <a:buSzTx/>
              <a:buFont typeface="Arial" panose="020B0604020202020204" pitchFamily="34" charset="0"/>
              <a:buNone/>
            </a:pPr>
            <a:r>
              <a:rPr lang="en-US" sz="1200" dirty="0"/>
              <a:t>The key dates for this change for your awareness are captured below;  </a:t>
            </a:r>
          </a:p>
          <a:p>
            <a:pPr marL="0" marR="0" lvl="0" indent="0" algn="l">
              <a:lnSpc>
                <a:spcPct val="100000"/>
              </a:lnSpc>
              <a:spcBef>
                <a:spcPts val="0"/>
              </a:spcBef>
              <a:spcAft>
                <a:spcPts val="0"/>
              </a:spcAft>
              <a:buClrTx/>
              <a:buSzTx/>
              <a:buFont typeface="Arial" panose="020B0604020202020204" pitchFamily="34" charset="0"/>
              <a:buNone/>
            </a:pPr>
            <a:endParaRPr lang="en-US" sz="1200" dirty="0"/>
          </a:p>
          <a:p>
            <a:pPr rtl="0"/>
            <a:r>
              <a:rPr lang="en-US" sz="1200" b="0" i="0" u="none" strike="noStrike" kern="1200" cap="none" normalizeH="0" baseline="0" dirty="0">
                <a:ln>
                  <a:noFill/>
                </a:ln>
                <a:solidFill>
                  <a:schemeClr val="tx1"/>
                </a:solidFill>
                <a:effectLst/>
                <a:latin typeface="+mn-lt"/>
                <a:ea typeface="+mn-ea"/>
                <a:cs typeface="+mn-cs"/>
              </a:rPr>
              <a:t>Go-Live – 19/03/23</a:t>
            </a:r>
          </a:p>
          <a:p>
            <a:pPr marL="0" indent="0" rtl="0">
              <a:buNone/>
            </a:pPr>
            <a:endParaRPr lang="en-US" sz="1200" b="0" i="0" u="none" strike="noStrike" kern="1200" cap="none" normalizeH="0" baseline="0" dirty="0">
              <a:ln>
                <a:noFill/>
              </a:ln>
              <a:solidFill>
                <a:schemeClr val="tx1"/>
              </a:solidFill>
              <a:effectLst/>
              <a:latin typeface="+mn-lt"/>
              <a:ea typeface="+mn-ea"/>
              <a:cs typeface="+mn-cs"/>
            </a:endParaRPr>
          </a:p>
          <a:p>
            <a:pPr rtl="0"/>
            <a:r>
              <a:rPr lang="en-US" sz="1200" b="0" i="0" u="none" strike="noStrike" kern="1200" cap="none" normalizeH="0" baseline="0" dirty="0">
                <a:ln>
                  <a:noFill/>
                </a:ln>
                <a:solidFill>
                  <a:schemeClr val="tx1"/>
                </a:solidFill>
                <a:effectLst/>
                <a:latin typeface="+mn-lt"/>
                <a:ea typeface="+mn-ea"/>
                <a:cs typeface="+mn-cs"/>
              </a:rPr>
              <a:t>PIS – 20/03/23 to 31/03/23</a:t>
            </a:r>
          </a:p>
          <a:p>
            <a:pPr marL="0" marR="0" lvl="0" indent="0" algn="l">
              <a:lnSpc>
                <a:spcPct val="100000"/>
              </a:lnSpc>
              <a:spcBef>
                <a:spcPts val="0"/>
              </a:spcBef>
              <a:spcAft>
                <a:spcPts val="0"/>
              </a:spcAft>
              <a:buClrTx/>
              <a:buSzTx/>
              <a:buFont typeface="Arial" panose="020B0604020202020204" pitchFamily="34" charset="0"/>
              <a:buNone/>
            </a:pPr>
            <a:endParaRPr lang="en-US" sz="1200" dirty="0"/>
          </a:p>
          <a:p>
            <a:pPr marL="0" marR="0" lvl="0" indent="0" algn="l">
              <a:lnSpc>
                <a:spcPct val="100000"/>
              </a:lnSpc>
              <a:spcBef>
                <a:spcPts val="0"/>
              </a:spcBef>
              <a:spcAft>
                <a:spcPts val="0"/>
              </a:spcAft>
              <a:buClrTx/>
              <a:buSzTx/>
              <a:buFont typeface="Arial" panose="020B0604020202020204" pitchFamily="34" charset="0"/>
              <a:buNone/>
            </a:pPr>
            <a:endParaRPr lang="en-US" sz="1200" dirty="0"/>
          </a:p>
        </p:txBody>
      </p:sp>
    </p:spTree>
    <p:extLst>
      <p:ext uri="{BB962C8B-B14F-4D97-AF65-F5344CB8AC3E}">
        <p14:creationId xmlns:p14="http://schemas.microsoft.com/office/powerpoint/2010/main" val="42797916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622A1-AA50-474F-84B8-AA2CC8FF77DB}"/>
              </a:ext>
            </a:extLst>
          </p:cNvPr>
          <p:cNvSpPr>
            <a:spLocks noGrp="1"/>
          </p:cNvSpPr>
          <p:nvPr>
            <p:ph type="title"/>
          </p:nvPr>
        </p:nvSpPr>
        <p:spPr/>
        <p:txBody>
          <a:bodyPr/>
          <a:lstStyle/>
          <a:p>
            <a:r>
              <a:rPr lang="en-GB" dirty="0"/>
              <a:t>Impacted Gemini Exit Screens</a:t>
            </a:r>
          </a:p>
        </p:txBody>
      </p:sp>
      <p:sp>
        <p:nvSpPr>
          <p:cNvPr id="3" name="Content Placeholder 2">
            <a:extLst>
              <a:ext uri="{FF2B5EF4-FFF2-40B4-BE49-F238E27FC236}">
                <a16:creationId xmlns:a16="http://schemas.microsoft.com/office/drawing/2014/main" id="{1365A00D-4CCB-481F-B897-2252B04C1BAD}"/>
              </a:ext>
            </a:extLst>
          </p:cNvPr>
          <p:cNvSpPr>
            <a:spLocks noGrp="1"/>
          </p:cNvSpPr>
          <p:nvPr>
            <p:ph idx="1"/>
          </p:nvPr>
        </p:nvSpPr>
        <p:spPr/>
        <p:txBody>
          <a:bodyPr>
            <a:normAutofit/>
          </a:bodyPr>
          <a:lstStyle/>
          <a:p>
            <a:pPr marL="0" indent="0">
              <a:buNone/>
            </a:pPr>
            <a:r>
              <a:rPr lang="en-GB" sz="1200" b="1" dirty="0">
                <a:effectLst/>
                <a:latin typeface="+mn-lt"/>
                <a:ea typeface="Calibri" panose="020F0502020204030204" pitchFamily="34" charset="0"/>
                <a:cs typeface="Times New Roman" panose="02020603050405020304" pitchFamily="18" charset="0"/>
              </a:rPr>
              <a:t>Add DNO Flow Swap Screen (Short Term): </a:t>
            </a:r>
            <a:endParaRPr lang="en-GB" sz="1200" dirty="0">
              <a:effectLst/>
              <a:latin typeface="+mn-lt"/>
              <a:ea typeface="Calibri" panose="020F0502020204030204" pitchFamily="34" charset="0"/>
              <a:cs typeface="Times New Roman" panose="02020603050405020304" pitchFamily="18" charset="0"/>
            </a:endParaRPr>
          </a:p>
          <a:p>
            <a:pPr>
              <a:lnSpc>
                <a:spcPct val="107000"/>
              </a:lnSpc>
            </a:pPr>
            <a:r>
              <a:rPr lang="en-GB" sz="1200" dirty="0">
                <a:effectLst/>
                <a:latin typeface="+mn-lt"/>
                <a:ea typeface="Calibri" panose="020F0502020204030204" pitchFamily="34" charset="0"/>
                <a:cs typeface="Times New Roman" panose="02020603050405020304" pitchFamily="18" charset="0"/>
              </a:rPr>
              <a:t>LT/ST toggle button introduced and by default ST (Short Term) option will be selected</a:t>
            </a:r>
          </a:p>
          <a:p>
            <a:pPr>
              <a:lnSpc>
                <a:spcPct val="107000"/>
              </a:lnSpc>
            </a:pPr>
            <a:endParaRPr lang="en-GB" sz="1200" dirty="0">
              <a:latin typeface="+mn-lt"/>
              <a:ea typeface="Calibri" panose="020F0502020204030204" pitchFamily="34" charset="0"/>
              <a:cs typeface="Times New Roman" panose="02020603050405020304" pitchFamily="18" charset="0"/>
            </a:endParaRPr>
          </a:p>
          <a:p>
            <a:pPr>
              <a:lnSpc>
                <a:spcPct val="107000"/>
              </a:lnSpc>
            </a:pPr>
            <a:r>
              <a:rPr lang="en-GB" sz="1200" dirty="0">
                <a:effectLst/>
                <a:latin typeface="+mn-lt"/>
                <a:ea typeface="Calibri" panose="020F0502020204030204" pitchFamily="34" charset="0"/>
                <a:cs typeface="Times New Roman" panose="02020603050405020304" pitchFamily="18" charset="0"/>
              </a:rPr>
              <a:t>The Gas Day value will allow a maximum up to the current System date +30</a:t>
            </a:r>
          </a:p>
          <a:p>
            <a:pPr marL="0" indent="0">
              <a:buNone/>
            </a:pPr>
            <a:endParaRPr lang="en-GB" sz="1200" dirty="0"/>
          </a:p>
        </p:txBody>
      </p:sp>
      <p:pic>
        <p:nvPicPr>
          <p:cNvPr id="6" name="Picture 5">
            <a:extLst>
              <a:ext uri="{FF2B5EF4-FFF2-40B4-BE49-F238E27FC236}">
                <a16:creationId xmlns:a16="http://schemas.microsoft.com/office/drawing/2014/main" id="{ECD80243-1732-484A-ACF7-6345D0C9E9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067694"/>
            <a:ext cx="8229600" cy="2880320"/>
          </a:xfrm>
          <a:prstGeom prst="rect">
            <a:avLst/>
          </a:prstGeom>
        </p:spPr>
      </p:pic>
      <p:sp>
        <p:nvSpPr>
          <p:cNvPr id="5" name="Rectangle 4">
            <a:extLst>
              <a:ext uri="{FF2B5EF4-FFF2-40B4-BE49-F238E27FC236}">
                <a16:creationId xmlns:a16="http://schemas.microsoft.com/office/drawing/2014/main" id="{77A6D2D7-01B8-4AB3-8A2A-E030C2006A0A}"/>
              </a:ext>
            </a:extLst>
          </p:cNvPr>
          <p:cNvSpPr/>
          <p:nvPr/>
        </p:nvSpPr>
        <p:spPr>
          <a:xfrm>
            <a:off x="6012160" y="2499742"/>
            <a:ext cx="1224136" cy="151179"/>
          </a:xfrm>
          <a:prstGeom prst="rect">
            <a:avLst/>
          </a:prstGeom>
          <a:noFill/>
          <a:ln w="222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Rectangle 6">
            <a:extLst>
              <a:ext uri="{FF2B5EF4-FFF2-40B4-BE49-F238E27FC236}">
                <a16:creationId xmlns:a16="http://schemas.microsoft.com/office/drawing/2014/main" id="{B806434C-1459-40A7-BD47-B2ACEBDB6885}"/>
              </a:ext>
            </a:extLst>
          </p:cNvPr>
          <p:cNvSpPr/>
          <p:nvPr/>
        </p:nvSpPr>
        <p:spPr>
          <a:xfrm>
            <a:off x="1187624" y="2628383"/>
            <a:ext cx="1224136" cy="151179"/>
          </a:xfrm>
          <a:prstGeom prst="rect">
            <a:avLst/>
          </a:prstGeom>
          <a:noFill/>
          <a:ln w="222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0750900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622A1-AA50-474F-84B8-AA2CC8FF77DB}"/>
              </a:ext>
            </a:extLst>
          </p:cNvPr>
          <p:cNvSpPr>
            <a:spLocks noGrp="1"/>
          </p:cNvSpPr>
          <p:nvPr>
            <p:ph type="title"/>
          </p:nvPr>
        </p:nvSpPr>
        <p:spPr/>
        <p:txBody>
          <a:bodyPr/>
          <a:lstStyle/>
          <a:p>
            <a:r>
              <a:rPr lang="en-GB" dirty="0"/>
              <a:t>Impacted Gemini Exit Screens</a:t>
            </a:r>
          </a:p>
        </p:txBody>
      </p:sp>
      <p:sp>
        <p:nvSpPr>
          <p:cNvPr id="3" name="Content Placeholder 2">
            <a:extLst>
              <a:ext uri="{FF2B5EF4-FFF2-40B4-BE49-F238E27FC236}">
                <a16:creationId xmlns:a16="http://schemas.microsoft.com/office/drawing/2014/main" id="{1365A00D-4CCB-481F-B897-2252B04C1BAD}"/>
              </a:ext>
            </a:extLst>
          </p:cNvPr>
          <p:cNvSpPr>
            <a:spLocks noGrp="1"/>
          </p:cNvSpPr>
          <p:nvPr>
            <p:ph idx="1"/>
          </p:nvPr>
        </p:nvSpPr>
        <p:spPr/>
        <p:txBody>
          <a:bodyPr>
            <a:normAutofit/>
          </a:bodyPr>
          <a:lstStyle/>
          <a:p>
            <a:pPr marL="0" indent="0">
              <a:lnSpc>
                <a:spcPct val="107000"/>
              </a:lnSpc>
              <a:spcAft>
                <a:spcPts val="800"/>
              </a:spcAft>
              <a:buNone/>
            </a:pPr>
            <a:r>
              <a:rPr lang="en-GB" sz="1200" b="1" dirty="0">
                <a:effectLst/>
                <a:latin typeface="+mn-lt"/>
                <a:ea typeface="Calibri" panose="020F0502020204030204" pitchFamily="34" charset="0"/>
                <a:cs typeface="Times New Roman" panose="02020603050405020304" pitchFamily="18" charset="0"/>
              </a:rPr>
              <a:t>Add DNO Flow Swap Screen (Long Term): </a:t>
            </a:r>
            <a:endParaRPr lang="en-GB" sz="1200" b="1" dirty="0">
              <a:latin typeface="+mn-lt"/>
              <a:ea typeface="Calibri" panose="020F0502020204030204" pitchFamily="34" charset="0"/>
              <a:cs typeface="Times New Roman" panose="02020603050405020304" pitchFamily="18" charset="0"/>
            </a:endParaRPr>
          </a:p>
          <a:p>
            <a:pPr>
              <a:lnSpc>
                <a:spcPct val="107000"/>
              </a:lnSpc>
              <a:spcAft>
                <a:spcPts val="800"/>
              </a:spcAft>
            </a:pPr>
            <a:r>
              <a:rPr lang="en-GB" sz="1200" dirty="0">
                <a:latin typeface="+mn-lt"/>
                <a:ea typeface="Calibri" panose="020F0502020204030204" pitchFamily="34" charset="0"/>
                <a:cs typeface="Times New Roman" panose="02020603050405020304" pitchFamily="18" charset="0"/>
              </a:rPr>
              <a:t>By changing</a:t>
            </a:r>
            <a:r>
              <a:rPr lang="en-GB" sz="1200" dirty="0">
                <a:effectLst/>
                <a:latin typeface="+mn-lt"/>
                <a:ea typeface="Calibri" panose="020F0502020204030204" pitchFamily="34" charset="0"/>
                <a:cs typeface="Times New Roman" panose="02020603050405020304" pitchFamily="18" charset="0"/>
              </a:rPr>
              <a:t> the toggle button LT (Long Term), the user can select the date range up to the current Gas Year end date</a:t>
            </a:r>
          </a:p>
          <a:p>
            <a:pPr>
              <a:lnSpc>
                <a:spcPct val="107000"/>
              </a:lnSpc>
              <a:spcAft>
                <a:spcPts val="800"/>
              </a:spcAft>
            </a:pPr>
            <a:r>
              <a:rPr lang="en-GB" sz="1200" dirty="0">
                <a:effectLst/>
                <a:latin typeface="+mn-lt"/>
                <a:ea typeface="Calibri" panose="020F0502020204030204" pitchFamily="34" charset="0"/>
                <a:cs typeface="Times New Roman" panose="02020603050405020304" pitchFamily="18" charset="0"/>
              </a:rPr>
              <a:t>The Gas Day ‘From’ value will allow a maximum up to the current System date +30</a:t>
            </a:r>
          </a:p>
          <a:p>
            <a:pPr>
              <a:lnSpc>
                <a:spcPct val="107000"/>
              </a:lnSpc>
              <a:spcAft>
                <a:spcPts val="800"/>
              </a:spcAft>
            </a:pPr>
            <a:r>
              <a:rPr lang="en-GB" sz="1200" dirty="0">
                <a:effectLst/>
                <a:latin typeface="+mn-lt"/>
                <a:ea typeface="Calibri" panose="020F0502020204030204" pitchFamily="34" charset="0"/>
                <a:cs typeface="Times New Roman" panose="02020603050405020304" pitchFamily="18" charset="0"/>
              </a:rPr>
              <a:t>Start Time and End Time values will be default to 05 and Duration will be Not Applicable (NA)</a:t>
            </a:r>
          </a:p>
          <a:p>
            <a:pPr>
              <a:lnSpc>
                <a:spcPct val="107000"/>
              </a:lnSpc>
              <a:spcAft>
                <a:spcPts val="800"/>
              </a:spcAft>
            </a:pPr>
            <a:r>
              <a:rPr lang="en-GB" sz="1200" dirty="0">
                <a:effectLst/>
                <a:latin typeface="+mn-lt"/>
                <a:ea typeface="Calibri" panose="020F0502020204030204" pitchFamily="34" charset="0"/>
                <a:cs typeface="Times New Roman" panose="02020603050405020304" pitchFamily="18" charset="0"/>
              </a:rPr>
              <a:t>In the Query results, a user can enter the Long-Term Flow Swap quantity that will be applicable for the date range selected (Inclusive of Gas Day From and Gas Day To)</a:t>
            </a:r>
          </a:p>
          <a:p>
            <a:pPr marL="0" indent="0">
              <a:buNone/>
            </a:pPr>
            <a:endParaRPr lang="en-GB" sz="1200" dirty="0">
              <a:effectLst/>
              <a:latin typeface="+mn-lt"/>
              <a:ea typeface="Calibri" panose="020F0502020204030204" pitchFamily="34" charset="0"/>
              <a:cs typeface="Times New Roman" panose="02020603050405020304" pitchFamily="18" charset="0"/>
            </a:endParaRPr>
          </a:p>
          <a:p>
            <a:pPr marL="0" indent="0">
              <a:buNone/>
            </a:pPr>
            <a:endParaRPr lang="en-GB" sz="1200" dirty="0"/>
          </a:p>
        </p:txBody>
      </p:sp>
    </p:spTree>
    <p:extLst>
      <p:ext uri="{BB962C8B-B14F-4D97-AF65-F5344CB8AC3E}">
        <p14:creationId xmlns:p14="http://schemas.microsoft.com/office/powerpoint/2010/main" val="11055640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622A1-AA50-474F-84B8-AA2CC8FF77DB}"/>
              </a:ext>
            </a:extLst>
          </p:cNvPr>
          <p:cNvSpPr>
            <a:spLocks noGrp="1"/>
          </p:cNvSpPr>
          <p:nvPr>
            <p:ph type="title"/>
          </p:nvPr>
        </p:nvSpPr>
        <p:spPr/>
        <p:txBody>
          <a:bodyPr/>
          <a:lstStyle/>
          <a:p>
            <a:r>
              <a:rPr lang="en-GB" dirty="0"/>
              <a:t>Impacted Gemini Exit Screens</a:t>
            </a:r>
          </a:p>
        </p:txBody>
      </p:sp>
      <p:sp>
        <p:nvSpPr>
          <p:cNvPr id="3" name="Content Placeholder 2">
            <a:extLst>
              <a:ext uri="{FF2B5EF4-FFF2-40B4-BE49-F238E27FC236}">
                <a16:creationId xmlns:a16="http://schemas.microsoft.com/office/drawing/2014/main" id="{1365A00D-4CCB-481F-B897-2252B04C1BAD}"/>
              </a:ext>
            </a:extLst>
          </p:cNvPr>
          <p:cNvSpPr>
            <a:spLocks noGrp="1"/>
          </p:cNvSpPr>
          <p:nvPr>
            <p:ph idx="1"/>
          </p:nvPr>
        </p:nvSpPr>
        <p:spPr/>
        <p:txBody>
          <a:bodyPr>
            <a:normAutofit/>
          </a:bodyPr>
          <a:lstStyle/>
          <a:p>
            <a:pPr marL="0" indent="0">
              <a:lnSpc>
                <a:spcPct val="107000"/>
              </a:lnSpc>
              <a:spcAft>
                <a:spcPts val="800"/>
              </a:spcAft>
              <a:buNone/>
            </a:pPr>
            <a:r>
              <a:rPr lang="en-GB" sz="1200" b="1" dirty="0">
                <a:effectLst/>
                <a:latin typeface="+mn-lt"/>
                <a:ea typeface="Calibri" panose="020F0502020204030204" pitchFamily="34" charset="0"/>
                <a:cs typeface="Times New Roman" panose="02020603050405020304" pitchFamily="18" charset="0"/>
              </a:rPr>
              <a:t>Add DNO Flow Swap Screen (Long Term) (continued): </a:t>
            </a:r>
            <a:endParaRPr lang="en-GB" sz="1200" b="1" dirty="0">
              <a:latin typeface="+mn-lt"/>
              <a:ea typeface="Calibri" panose="020F0502020204030204" pitchFamily="34" charset="0"/>
              <a:cs typeface="Times New Roman" panose="02020603050405020304" pitchFamily="18" charset="0"/>
            </a:endParaRPr>
          </a:p>
          <a:p>
            <a:pPr marL="0" indent="0">
              <a:buNone/>
            </a:pPr>
            <a:endParaRPr lang="en-GB" sz="1200" dirty="0">
              <a:effectLst/>
              <a:latin typeface="+mn-lt"/>
              <a:ea typeface="Calibri" panose="020F0502020204030204" pitchFamily="34" charset="0"/>
              <a:cs typeface="Times New Roman" panose="02020603050405020304" pitchFamily="18" charset="0"/>
            </a:endParaRPr>
          </a:p>
          <a:p>
            <a:pPr marL="0" indent="0">
              <a:buNone/>
            </a:pPr>
            <a:endParaRPr lang="en-GB" sz="1200" dirty="0"/>
          </a:p>
        </p:txBody>
      </p:sp>
      <p:pic>
        <p:nvPicPr>
          <p:cNvPr id="6" name="Picture 5" descr="Graphical user interface, text, application, email&#10;&#10;Description automatically generated">
            <a:extLst>
              <a:ext uri="{FF2B5EF4-FFF2-40B4-BE49-F238E27FC236}">
                <a16:creationId xmlns:a16="http://schemas.microsoft.com/office/drawing/2014/main" id="{E994BDDD-8FA3-4257-AAD6-0A0F5AFCC7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419622"/>
            <a:ext cx="8332076" cy="3456384"/>
          </a:xfrm>
          <a:prstGeom prst="rect">
            <a:avLst/>
          </a:prstGeom>
        </p:spPr>
      </p:pic>
      <p:sp>
        <p:nvSpPr>
          <p:cNvPr id="5" name="Rectangle 4">
            <a:extLst>
              <a:ext uri="{FF2B5EF4-FFF2-40B4-BE49-F238E27FC236}">
                <a16:creationId xmlns:a16="http://schemas.microsoft.com/office/drawing/2014/main" id="{1ACA887E-8CF6-4776-AAE3-36F3897F7ED5}"/>
              </a:ext>
            </a:extLst>
          </p:cNvPr>
          <p:cNvSpPr/>
          <p:nvPr/>
        </p:nvSpPr>
        <p:spPr>
          <a:xfrm>
            <a:off x="6084168" y="1923678"/>
            <a:ext cx="1224136" cy="151179"/>
          </a:xfrm>
          <a:prstGeom prst="rect">
            <a:avLst/>
          </a:prstGeom>
          <a:noFill/>
          <a:ln w="222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Rectangle 6">
            <a:extLst>
              <a:ext uri="{FF2B5EF4-FFF2-40B4-BE49-F238E27FC236}">
                <a16:creationId xmlns:a16="http://schemas.microsoft.com/office/drawing/2014/main" id="{F2D8E37A-EF03-412C-A0CA-419A89F790EB}"/>
              </a:ext>
            </a:extLst>
          </p:cNvPr>
          <p:cNvSpPr/>
          <p:nvPr/>
        </p:nvSpPr>
        <p:spPr>
          <a:xfrm>
            <a:off x="899592" y="2084473"/>
            <a:ext cx="1584176" cy="127238"/>
          </a:xfrm>
          <a:prstGeom prst="rect">
            <a:avLst/>
          </a:prstGeom>
          <a:noFill/>
          <a:ln w="222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 name="Rectangle 7">
            <a:extLst>
              <a:ext uri="{FF2B5EF4-FFF2-40B4-BE49-F238E27FC236}">
                <a16:creationId xmlns:a16="http://schemas.microsoft.com/office/drawing/2014/main" id="{8B03C448-D062-4E45-A6BD-56B4E8DA0B8B}"/>
              </a:ext>
            </a:extLst>
          </p:cNvPr>
          <p:cNvSpPr/>
          <p:nvPr/>
        </p:nvSpPr>
        <p:spPr>
          <a:xfrm>
            <a:off x="3563888" y="2084473"/>
            <a:ext cx="1584176" cy="127238"/>
          </a:xfrm>
          <a:prstGeom prst="rect">
            <a:avLst/>
          </a:prstGeom>
          <a:noFill/>
          <a:ln w="222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Rectangle 8">
            <a:extLst>
              <a:ext uri="{FF2B5EF4-FFF2-40B4-BE49-F238E27FC236}">
                <a16:creationId xmlns:a16="http://schemas.microsoft.com/office/drawing/2014/main" id="{E3719B9E-0E6A-46D1-8A1B-06987745319C}"/>
              </a:ext>
            </a:extLst>
          </p:cNvPr>
          <p:cNvSpPr/>
          <p:nvPr/>
        </p:nvSpPr>
        <p:spPr>
          <a:xfrm>
            <a:off x="1763688" y="2768548"/>
            <a:ext cx="2232248" cy="379266"/>
          </a:xfrm>
          <a:prstGeom prst="rect">
            <a:avLst/>
          </a:prstGeom>
          <a:noFill/>
          <a:ln w="222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 name="Rectangle 9">
            <a:extLst>
              <a:ext uri="{FF2B5EF4-FFF2-40B4-BE49-F238E27FC236}">
                <a16:creationId xmlns:a16="http://schemas.microsoft.com/office/drawing/2014/main" id="{48E0DB3C-A410-48E5-8BFA-AACEB5B80E82}"/>
              </a:ext>
            </a:extLst>
          </p:cNvPr>
          <p:cNvSpPr/>
          <p:nvPr/>
        </p:nvSpPr>
        <p:spPr>
          <a:xfrm>
            <a:off x="683568" y="2571750"/>
            <a:ext cx="6048672" cy="127238"/>
          </a:xfrm>
          <a:prstGeom prst="rect">
            <a:avLst/>
          </a:prstGeom>
          <a:noFill/>
          <a:ln w="222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6965048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622A1-AA50-474F-84B8-AA2CC8FF77DB}"/>
              </a:ext>
            </a:extLst>
          </p:cNvPr>
          <p:cNvSpPr>
            <a:spLocks noGrp="1"/>
          </p:cNvSpPr>
          <p:nvPr>
            <p:ph type="title"/>
          </p:nvPr>
        </p:nvSpPr>
        <p:spPr/>
        <p:txBody>
          <a:bodyPr/>
          <a:lstStyle/>
          <a:p>
            <a:r>
              <a:rPr lang="en-GB" dirty="0"/>
              <a:t>Impacted Gemini Exit Screens</a:t>
            </a:r>
          </a:p>
        </p:txBody>
      </p:sp>
      <p:sp>
        <p:nvSpPr>
          <p:cNvPr id="3" name="Content Placeholder 2">
            <a:extLst>
              <a:ext uri="{FF2B5EF4-FFF2-40B4-BE49-F238E27FC236}">
                <a16:creationId xmlns:a16="http://schemas.microsoft.com/office/drawing/2014/main" id="{1365A00D-4CCB-481F-B897-2252B04C1BAD}"/>
              </a:ext>
            </a:extLst>
          </p:cNvPr>
          <p:cNvSpPr>
            <a:spLocks noGrp="1"/>
          </p:cNvSpPr>
          <p:nvPr>
            <p:ph idx="1"/>
          </p:nvPr>
        </p:nvSpPr>
        <p:spPr/>
        <p:txBody>
          <a:bodyPr>
            <a:normAutofit/>
          </a:bodyPr>
          <a:lstStyle/>
          <a:p>
            <a:pPr marL="0" indent="0">
              <a:lnSpc>
                <a:spcPct val="107000"/>
              </a:lnSpc>
              <a:spcAft>
                <a:spcPts val="800"/>
              </a:spcAft>
              <a:buNone/>
            </a:pPr>
            <a:r>
              <a:rPr lang="en-GB" sz="1200" b="1" dirty="0">
                <a:effectLst/>
                <a:latin typeface="+mn-lt"/>
                <a:ea typeface="Calibri" panose="020F0502020204030204" pitchFamily="34" charset="0"/>
                <a:cs typeface="Times New Roman" panose="02020603050405020304" pitchFamily="18" charset="0"/>
              </a:rPr>
              <a:t>View DNO Flow Swap Screen: </a:t>
            </a:r>
            <a:endParaRPr lang="en-GB" sz="1200" b="1" dirty="0">
              <a:latin typeface="+mn-lt"/>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n-lt"/>
                <a:ea typeface="Calibri" panose="020F0502020204030204" pitchFamily="34" charset="0"/>
                <a:cs typeface="Times New Roman" panose="02020603050405020304" pitchFamily="18" charset="0"/>
              </a:rPr>
              <a:t>Select All or multi Select option is included to select more than one record and perform Bulk Withdraw</a:t>
            </a:r>
          </a:p>
          <a:p>
            <a:pPr>
              <a:lnSpc>
                <a:spcPct val="107000"/>
              </a:lnSpc>
              <a:spcAft>
                <a:spcPts val="800"/>
              </a:spcAft>
            </a:pPr>
            <a:r>
              <a:rPr lang="en-GB" sz="1200" dirty="0">
                <a:effectLst/>
                <a:latin typeface="+mn-lt"/>
                <a:ea typeface="Calibri" panose="020F0502020204030204" pitchFamily="34" charset="0"/>
                <a:cs typeface="Times New Roman" panose="02020603050405020304" pitchFamily="18" charset="0"/>
              </a:rPr>
              <a:t>A user can withdraw the feature dated records (Gas Day &gt;= current System date) if the status is New/Accepted</a:t>
            </a:r>
          </a:p>
          <a:p>
            <a:pPr>
              <a:lnSpc>
                <a:spcPct val="107000"/>
              </a:lnSpc>
              <a:spcAft>
                <a:spcPts val="800"/>
              </a:spcAft>
            </a:pPr>
            <a:r>
              <a:rPr lang="en-GB" sz="1200" dirty="0">
                <a:effectLst/>
                <a:latin typeface="+mn-lt"/>
                <a:ea typeface="Calibri" panose="020F0502020204030204" pitchFamily="34" charset="0"/>
                <a:cs typeface="Times New Roman" panose="02020603050405020304" pitchFamily="18" charset="0"/>
              </a:rPr>
              <a:t>The System will reject (Auto time) the Long-Term Flow Swap requests if not accepted before the end of the Gas Day</a:t>
            </a:r>
          </a:p>
          <a:p>
            <a:pPr marL="0" indent="0">
              <a:lnSpc>
                <a:spcPct val="107000"/>
              </a:lnSpc>
              <a:spcAft>
                <a:spcPts val="800"/>
              </a:spcAft>
              <a:buNone/>
            </a:pPr>
            <a:r>
              <a:rPr lang="en-GB" sz="1200" b="1" dirty="0">
                <a:effectLst/>
                <a:latin typeface="+mn-lt"/>
                <a:ea typeface="Calibri" panose="020F0502020204030204" pitchFamily="34" charset="0"/>
                <a:cs typeface="Times New Roman" panose="02020603050405020304" pitchFamily="18" charset="0"/>
              </a:rPr>
              <a:t> </a:t>
            </a:r>
            <a:endParaRPr lang="en-GB" sz="1200" b="1" dirty="0">
              <a:latin typeface="+mn-lt"/>
              <a:ea typeface="Calibri" panose="020F0502020204030204" pitchFamily="34" charset="0"/>
              <a:cs typeface="Times New Roman" panose="02020603050405020304" pitchFamily="18" charset="0"/>
            </a:endParaRPr>
          </a:p>
          <a:p>
            <a:pPr marL="0" indent="0">
              <a:buNone/>
            </a:pPr>
            <a:endParaRPr lang="en-GB" sz="1200" dirty="0">
              <a:effectLst/>
              <a:latin typeface="+mn-lt"/>
              <a:ea typeface="Calibri" panose="020F0502020204030204" pitchFamily="34" charset="0"/>
              <a:cs typeface="Times New Roman" panose="02020603050405020304" pitchFamily="18" charset="0"/>
            </a:endParaRPr>
          </a:p>
          <a:p>
            <a:pPr marL="0" indent="0">
              <a:buNone/>
            </a:pPr>
            <a:endParaRPr lang="en-GB" sz="1200" dirty="0"/>
          </a:p>
        </p:txBody>
      </p:sp>
    </p:spTree>
    <p:extLst>
      <p:ext uri="{BB962C8B-B14F-4D97-AF65-F5344CB8AC3E}">
        <p14:creationId xmlns:p14="http://schemas.microsoft.com/office/powerpoint/2010/main" val="1742058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622A1-AA50-474F-84B8-AA2CC8FF77DB}"/>
              </a:ext>
            </a:extLst>
          </p:cNvPr>
          <p:cNvSpPr>
            <a:spLocks noGrp="1"/>
          </p:cNvSpPr>
          <p:nvPr>
            <p:ph type="title"/>
          </p:nvPr>
        </p:nvSpPr>
        <p:spPr/>
        <p:txBody>
          <a:bodyPr/>
          <a:lstStyle/>
          <a:p>
            <a:r>
              <a:rPr lang="en-GB" dirty="0"/>
              <a:t>Impacted Gemini Exit Screens</a:t>
            </a:r>
          </a:p>
        </p:txBody>
      </p:sp>
      <p:sp>
        <p:nvSpPr>
          <p:cNvPr id="3" name="Content Placeholder 2">
            <a:extLst>
              <a:ext uri="{FF2B5EF4-FFF2-40B4-BE49-F238E27FC236}">
                <a16:creationId xmlns:a16="http://schemas.microsoft.com/office/drawing/2014/main" id="{1365A00D-4CCB-481F-B897-2252B04C1BAD}"/>
              </a:ext>
            </a:extLst>
          </p:cNvPr>
          <p:cNvSpPr>
            <a:spLocks noGrp="1"/>
          </p:cNvSpPr>
          <p:nvPr>
            <p:ph idx="1"/>
          </p:nvPr>
        </p:nvSpPr>
        <p:spPr/>
        <p:txBody>
          <a:bodyPr>
            <a:normAutofit/>
          </a:bodyPr>
          <a:lstStyle/>
          <a:p>
            <a:pPr marL="0" indent="0">
              <a:lnSpc>
                <a:spcPct val="107000"/>
              </a:lnSpc>
              <a:spcAft>
                <a:spcPts val="800"/>
              </a:spcAft>
              <a:buNone/>
            </a:pPr>
            <a:r>
              <a:rPr lang="en-GB" sz="1200" b="1" dirty="0">
                <a:effectLst/>
                <a:latin typeface="+mn-lt"/>
                <a:ea typeface="Calibri" panose="020F0502020204030204" pitchFamily="34" charset="0"/>
                <a:cs typeface="Times New Roman" panose="02020603050405020304" pitchFamily="18" charset="0"/>
              </a:rPr>
              <a:t>View DNO Flow Swap Screen (continued): </a:t>
            </a:r>
            <a:endParaRPr lang="en-GB" sz="1200" dirty="0">
              <a:effectLst/>
              <a:latin typeface="+mn-lt"/>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200" b="1" dirty="0">
                <a:effectLst/>
                <a:latin typeface="+mn-lt"/>
                <a:ea typeface="Calibri" panose="020F0502020204030204" pitchFamily="34" charset="0"/>
                <a:cs typeface="Times New Roman" panose="02020603050405020304" pitchFamily="18" charset="0"/>
              </a:rPr>
              <a:t> </a:t>
            </a:r>
            <a:endParaRPr lang="en-GB" sz="1200" b="1" dirty="0">
              <a:latin typeface="+mn-lt"/>
              <a:ea typeface="Calibri" panose="020F0502020204030204" pitchFamily="34" charset="0"/>
              <a:cs typeface="Times New Roman" panose="02020603050405020304" pitchFamily="18" charset="0"/>
            </a:endParaRPr>
          </a:p>
          <a:p>
            <a:pPr marL="0" indent="0">
              <a:buNone/>
            </a:pPr>
            <a:endParaRPr lang="en-GB" sz="1200" dirty="0">
              <a:effectLst/>
              <a:latin typeface="+mn-lt"/>
              <a:ea typeface="Calibri" panose="020F0502020204030204" pitchFamily="34" charset="0"/>
              <a:cs typeface="Times New Roman" panose="02020603050405020304" pitchFamily="18" charset="0"/>
            </a:endParaRPr>
          </a:p>
          <a:p>
            <a:pPr marL="0" indent="0">
              <a:buNone/>
            </a:pPr>
            <a:endParaRPr lang="en-GB" sz="1200" dirty="0"/>
          </a:p>
        </p:txBody>
      </p:sp>
      <p:pic>
        <p:nvPicPr>
          <p:cNvPr id="5" name="Picture 4" descr="Table&#10;&#10;Description automatically generated">
            <a:extLst>
              <a:ext uri="{FF2B5EF4-FFF2-40B4-BE49-F238E27FC236}">
                <a16:creationId xmlns:a16="http://schemas.microsoft.com/office/drawing/2014/main" id="{D0D7BB18-30AF-4C35-867A-FEF46A1508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389834"/>
            <a:ext cx="8363272" cy="3486172"/>
          </a:xfrm>
          <a:prstGeom prst="rect">
            <a:avLst/>
          </a:prstGeom>
        </p:spPr>
      </p:pic>
      <p:sp>
        <p:nvSpPr>
          <p:cNvPr id="6" name="Rectangle 5">
            <a:extLst>
              <a:ext uri="{FF2B5EF4-FFF2-40B4-BE49-F238E27FC236}">
                <a16:creationId xmlns:a16="http://schemas.microsoft.com/office/drawing/2014/main" id="{59200093-99C2-4E38-B022-91DEF766CC52}"/>
              </a:ext>
            </a:extLst>
          </p:cNvPr>
          <p:cNvSpPr/>
          <p:nvPr/>
        </p:nvSpPr>
        <p:spPr>
          <a:xfrm>
            <a:off x="424271" y="2508130"/>
            <a:ext cx="691345" cy="2151852"/>
          </a:xfrm>
          <a:prstGeom prst="rect">
            <a:avLst/>
          </a:prstGeom>
          <a:noFill/>
          <a:ln w="222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25862129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DDFA-F228-4E44-B394-D26871378D15}"/>
              </a:ext>
            </a:extLst>
          </p:cNvPr>
          <p:cNvSpPr>
            <a:spLocks noGrp="1"/>
          </p:cNvSpPr>
          <p:nvPr>
            <p:ph type="ctrTitle"/>
          </p:nvPr>
        </p:nvSpPr>
        <p:spPr/>
        <p:txBody>
          <a:bodyPr>
            <a:normAutofit fontScale="90000"/>
          </a:bodyPr>
          <a:lstStyle/>
          <a:p>
            <a:pPr>
              <a:lnSpc>
                <a:spcPct val="100000"/>
              </a:lnSpc>
            </a:pPr>
            <a:r>
              <a:rPr lang="en-US" dirty="0">
                <a:cs typeface="Poppins Black" panose="00000A00000000000000" pitchFamily="2" charset="0"/>
              </a:rPr>
              <a:t>NG TRANSMISSION CHANGE HORIZON PLAN </a:t>
            </a:r>
            <a:br>
              <a:rPr lang="en-US" dirty="0">
                <a:cs typeface="Poppins Black" panose="00000A00000000000000" pitchFamily="2" charset="0"/>
              </a:rPr>
            </a:br>
            <a:r>
              <a:rPr lang="en-US" sz="2400" dirty="0"/>
              <a:t>0 - 2 YEARS JAN 2023 – DEC 2025</a:t>
            </a:r>
            <a:endParaRPr lang="en-GB" sz="2400" dirty="0"/>
          </a:p>
        </p:txBody>
      </p:sp>
      <p:sp>
        <p:nvSpPr>
          <p:cNvPr id="3" name="Subtitle 2">
            <a:extLst>
              <a:ext uri="{FF2B5EF4-FFF2-40B4-BE49-F238E27FC236}">
                <a16:creationId xmlns:a16="http://schemas.microsoft.com/office/drawing/2014/main" id="{C2F2002D-02D2-4812-BCBA-469506040EAD}"/>
              </a:ext>
            </a:extLst>
          </p:cNvPr>
          <p:cNvSpPr>
            <a:spLocks noGrp="1"/>
          </p:cNvSpPr>
          <p:nvPr>
            <p:ph type="subTitle" idx="1"/>
          </p:nvPr>
        </p:nvSpPr>
        <p:spPr>
          <a:xfrm>
            <a:off x="1371600" y="2914650"/>
            <a:ext cx="6400800" cy="665212"/>
          </a:xfrm>
        </p:spPr>
        <p:txBody>
          <a:bodyPr vert="horz" lIns="91440" tIns="45720" rIns="91440" bIns="45720" rtlCol="0" anchor="t">
            <a:normAutofit/>
          </a:bodyPr>
          <a:lstStyle/>
          <a:p>
            <a:r>
              <a:rPr lang="en-US" dirty="0"/>
              <a:t>JANUARY 2023</a:t>
            </a:r>
          </a:p>
        </p:txBody>
      </p:sp>
    </p:spTree>
    <p:extLst>
      <p:ext uri="{BB962C8B-B14F-4D97-AF65-F5344CB8AC3E}">
        <p14:creationId xmlns:p14="http://schemas.microsoft.com/office/powerpoint/2010/main" val="945712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dirty="0"/>
              <a:t>Change Pipeline</a:t>
            </a:r>
            <a:endParaRPr lang="en-GB" sz="3600" dirty="0">
              <a:latin typeface="Arial"/>
              <a:cs typeface="Arial"/>
            </a:endParaRPr>
          </a:p>
        </p:txBody>
      </p:sp>
    </p:spTree>
    <p:extLst>
      <p:ext uri="{BB962C8B-B14F-4D97-AF65-F5344CB8AC3E}">
        <p14:creationId xmlns:p14="http://schemas.microsoft.com/office/powerpoint/2010/main" val="37831641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40099D2-B496-4865-BD41-470137A28D8B}"/>
              </a:ext>
            </a:extLst>
          </p:cNvPr>
          <p:cNvGraphicFramePr>
            <a:graphicFrameLocks noGrp="1"/>
          </p:cNvGraphicFramePr>
          <p:nvPr/>
        </p:nvGraphicFramePr>
        <p:xfrm>
          <a:off x="35497" y="464424"/>
          <a:ext cx="9073003" cy="4561661"/>
        </p:xfrm>
        <a:graphic>
          <a:graphicData uri="http://schemas.openxmlformats.org/drawingml/2006/table">
            <a:tbl>
              <a:tblPr firstRow="1" bandRow="1">
                <a:tableStyleId>{5C22544A-7EE6-4342-B048-85BDC9FD1C3A}</a:tableStyleId>
              </a:tblPr>
              <a:tblGrid>
                <a:gridCol w="985563">
                  <a:extLst>
                    <a:ext uri="{9D8B030D-6E8A-4147-A177-3AD203B41FA5}">
                      <a16:colId xmlns:a16="http://schemas.microsoft.com/office/drawing/2014/main" val="542809358"/>
                    </a:ext>
                  </a:extLst>
                </a:gridCol>
                <a:gridCol w="515099">
                  <a:extLst>
                    <a:ext uri="{9D8B030D-6E8A-4147-A177-3AD203B41FA5}">
                      <a16:colId xmlns:a16="http://schemas.microsoft.com/office/drawing/2014/main" val="4028384899"/>
                    </a:ext>
                  </a:extLst>
                </a:gridCol>
                <a:gridCol w="792083">
                  <a:extLst>
                    <a:ext uri="{9D8B030D-6E8A-4147-A177-3AD203B41FA5}">
                      <a16:colId xmlns:a16="http://schemas.microsoft.com/office/drawing/2014/main" val="2539976336"/>
                    </a:ext>
                  </a:extLst>
                </a:gridCol>
                <a:gridCol w="360037">
                  <a:extLst>
                    <a:ext uri="{9D8B030D-6E8A-4147-A177-3AD203B41FA5}">
                      <a16:colId xmlns:a16="http://schemas.microsoft.com/office/drawing/2014/main" val="133251688"/>
                    </a:ext>
                  </a:extLst>
                </a:gridCol>
                <a:gridCol w="319115">
                  <a:extLst>
                    <a:ext uri="{9D8B030D-6E8A-4147-A177-3AD203B41FA5}">
                      <a16:colId xmlns:a16="http://schemas.microsoft.com/office/drawing/2014/main" val="1682284650"/>
                    </a:ext>
                  </a:extLst>
                </a:gridCol>
                <a:gridCol w="277323">
                  <a:extLst>
                    <a:ext uri="{9D8B030D-6E8A-4147-A177-3AD203B41FA5}">
                      <a16:colId xmlns:a16="http://schemas.microsoft.com/office/drawing/2014/main" val="2792573684"/>
                    </a:ext>
                  </a:extLst>
                </a:gridCol>
                <a:gridCol w="277323">
                  <a:extLst>
                    <a:ext uri="{9D8B030D-6E8A-4147-A177-3AD203B41FA5}">
                      <a16:colId xmlns:a16="http://schemas.microsoft.com/office/drawing/2014/main" val="438433282"/>
                    </a:ext>
                  </a:extLst>
                </a:gridCol>
                <a:gridCol w="277323">
                  <a:extLst>
                    <a:ext uri="{9D8B030D-6E8A-4147-A177-3AD203B41FA5}">
                      <a16:colId xmlns:a16="http://schemas.microsoft.com/office/drawing/2014/main" val="3218376023"/>
                    </a:ext>
                  </a:extLst>
                </a:gridCol>
                <a:gridCol w="277323">
                  <a:extLst>
                    <a:ext uri="{9D8B030D-6E8A-4147-A177-3AD203B41FA5}">
                      <a16:colId xmlns:a16="http://schemas.microsoft.com/office/drawing/2014/main" val="1099884066"/>
                    </a:ext>
                  </a:extLst>
                </a:gridCol>
                <a:gridCol w="277323">
                  <a:extLst>
                    <a:ext uri="{9D8B030D-6E8A-4147-A177-3AD203B41FA5}">
                      <a16:colId xmlns:a16="http://schemas.microsoft.com/office/drawing/2014/main" val="101972404"/>
                    </a:ext>
                  </a:extLst>
                </a:gridCol>
                <a:gridCol w="277323">
                  <a:extLst>
                    <a:ext uri="{9D8B030D-6E8A-4147-A177-3AD203B41FA5}">
                      <a16:colId xmlns:a16="http://schemas.microsoft.com/office/drawing/2014/main" val="3116105998"/>
                    </a:ext>
                  </a:extLst>
                </a:gridCol>
                <a:gridCol w="277323">
                  <a:extLst>
                    <a:ext uri="{9D8B030D-6E8A-4147-A177-3AD203B41FA5}">
                      <a16:colId xmlns:a16="http://schemas.microsoft.com/office/drawing/2014/main" val="1298517402"/>
                    </a:ext>
                  </a:extLst>
                </a:gridCol>
                <a:gridCol w="277323">
                  <a:extLst>
                    <a:ext uri="{9D8B030D-6E8A-4147-A177-3AD203B41FA5}">
                      <a16:colId xmlns:a16="http://schemas.microsoft.com/office/drawing/2014/main" val="4197062541"/>
                    </a:ext>
                  </a:extLst>
                </a:gridCol>
                <a:gridCol w="277323">
                  <a:extLst>
                    <a:ext uri="{9D8B030D-6E8A-4147-A177-3AD203B41FA5}">
                      <a16:colId xmlns:a16="http://schemas.microsoft.com/office/drawing/2014/main" val="881839774"/>
                    </a:ext>
                  </a:extLst>
                </a:gridCol>
                <a:gridCol w="277323">
                  <a:extLst>
                    <a:ext uri="{9D8B030D-6E8A-4147-A177-3AD203B41FA5}">
                      <a16:colId xmlns:a16="http://schemas.microsoft.com/office/drawing/2014/main" val="3201992545"/>
                    </a:ext>
                  </a:extLst>
                </a:gridCol>
                <a:gridCol w="277323">
                  <a:extLst>
                    <a:ext uri="{9D8B030D-6E8A-4147-A177-3AD203B41FA5}">
                      <a16:colId xmlns:a16="http://schemas.microsoft.com/office/drawing/2014/main" val="772316818"/>
                    </a:ext>
                  </a:extLst>
                </a:gridCol>
                <a:gridCol w="277323">
                  <a:extLst>
                    <a:ext uri="{9D8B030D-6E8A-4147-A177-3AD203B41FA5}">
                      <a16:colId xmlns:a16="http://schemas.microsoft.com/office/drawing/2014/main" val="1510459985"/>
                    </a:ext>
                  </a:extLst>
                </a:gridCol>
                <a:gridCol w="277323">
                  <a:extLst>
                    <a:ext uri="{9D8B030D-6E8A-4147-A177-3AD203B41FA5}">
                      <a16:colId xmlns:a16="http://schemas.microsoft.com/office/drawing/2014/main" val="2788497068"/>
                    </a:ext>
                  </a:extLst>
                </a:gridCol>
                <a:gridCol w="277323">
                  <a:extLst>
                    <a:ext uri="{9D8B030D-6E8A-4147-A177-3AD203B41FA5}">
                      <a16:colId xmlns:a16="http://schemas.microsoft.com/office/drawing/2014/main" val="3337496382"/>
                    </a:ext>
                  </a:extLst>
                </a:gridCol>
                <a:gridCol w="277323">
                  <a:extLst>
                    <a:ext uri="{9D8B030D-6E8A-4147-A177-3AD203B41FA5}">
                      <a16:colId xmlns:a16="http://schemas.microsoft.com/office/drawing/2014/main" val="2966851419"/>
                    </a:ext>
                  </a:extLst>
                </a:gridCol>
                <a:gridCol w="277323">
                  <a:extLst>
                    <a:ext uri="{9D8B030D-6E8A-4147-A177-3AD203B41FA5}">
                      <a16:colId xmlns:a16="http://schemas.microsoft.com/office/drawing/2014/main" val="3827292974"/>
                    </a:ext>
                  </a:extLst>
                </a:gridCol>
                <a:gridCol w="277323">
                  <a:extLst>
                    <a:ext uri="{9D8B030D-6E8A-4147-A177-3AD203B41FA5}">
                      <a16:colId xmlns:a16="http://schemas.microsoft.com/office/drawing/2014/main" val="323130426"/>
                    </a:ext>
                  </a:extLst>
                </a:gridCol>
                <a:gridCol w="277323">
                  <a:extLst>
                    <a:ext uri="{9D8B030D-6E8A-4147-A177-3AD203B41FA5}">
                      <a16:colId xmlns:a16="http://schemas.microsoft.com/office/drawing/2014/main" val="125567043"/>
                    </a:ext>
                  </a:extLst>
                </a:gridCol>
                <a:gridCol w="277323">
                  <a:extLst>
                    <a:ext uri="{9D8B030D-6E8A-4147-A177-3AD203B41FA5}">
                      <a16:colId xmlns:a16="http://schemas.microsoft.com/office/drawing/2014/main" val="2083585492"/>
                    </a:ext>
                  </a:extLst>
                </a:gridCol>
                <a:gridCol w="277323">
                  <a:extLst>
                    <a:ext uri="{9D8B030D-6E8A-4147-A177-3AD203B41FA5}">
                      <a16:colId xmlns:a16="http://schemas.microsoft.com/office/drawing/2014/main" val="4205484910"/>
                    </a:ext>
                  </a:extLst>
                </a:gridCol>
                <a:gridCol w="277323">
                  <a:extLst>
                    <a:ext uri="{9D8B030D-6E8A-4147-A177-3AD203B41FA5}">
                      <a16:colId xmlns:a16="http://schemas.microsoft.com/office/drawing/2014/main" val="3137093587"/>
                    </a:ext>
                  </a:extLst>
                </a:gridCol>
                <a:gridCol w="277323">
                  <a:extLst>
                    <a:ext uri="{9D8B030D-6E8A-4147-A177-3AD203B41FA5}">
                      <a16:colId xmlns:a16="http://schemas.microsoft.com/office/drawing/2014/main" val="3377492555"/>
                    </a:ext>
                  </a:extLst>
                </a:gridCol>
              </a:tblGrid>
              <a:tr h="486714">
                <a:tc rowSpan="2" gridSpan="3">
                  <a:txBody>
                    <a:bodyPr/>
                    <a:lstStyle/>
                    <a:p>
                      <a:pPr algn="ctr"/>
                      <a:r>
                        <a:rPr lang="en-GB" sz="1000" dirty="0">
                          <a:latin typeface="Arial" panose="020B0604020202020204" pitchFamily="34" charset="0"/>
                          <a:cs typeface="Arial" panose="020B0604020202020204" pitchFamily="34" charset="0"/>
                        </a:rPr>
                        <a:t>Programmes &amp; Projects </a:t>
                      </a:r>
                    </a:p>
                    <a:p>
                      <a:pPr algn="ctr"/>
                      <a:r>
                        <a:rPr lang="en-GB" sz="1000" dirty="0">
                          <a:latin typeface="Arial" panose="020B0604020202020204" pitchFamily="34" charset="0"/>
                          <a:cs typeface="Arial" panose="020B0604020202020204" pitchFamily="34" charset="0"/>
                        </a:rPr>
                        <a:t>2023-2025</a:t>
                      </a:r>
                    </a:p>
                    <a:p>
                      <a:pPr algn="ctr"/>
                      <a:endParaRPr lang="en-GB" sz="800" dirty="0">
                        <a:latin typeface="+mn-lt"/>
                      </a:endParaRPr>
                    </a:p>
                  </a:txBody>
                  <a:tcPr marL="83127" marR="83127" anchor="ctr">
                    <a:solidFill>
                      <a:schemeClr val="accent1">
                        <a:lumMod val="75000"/>
                      </a:schemeClr>
                    </a:solidFill>
                  </a:tcPr>
                </a:tc>
                <a:tc rowSpan="2" hMerge="1">
                  <a:txBody>
                    <a:bodyPr/>
                    <a:lstStyle/>
                    <a:p>
                      <a:pPr algn="ctr"/>
                      <a:endParaRPr lang="en-GB" sz="800" dirty="0">
                        <a:latin typeface="+mn-lt"/>
                      </a:endParaRPr>
                    </a:p>
                  </a:txBody>
                  <a:tcPr marL="83127" marR="83127" anchor="ctr">
                    <a:solidFill>
                      <a:schemeClr val="accent1">
                        <a:lumMod val="75000"/>
                      </a:schemeClr>
                    </a:solidFill>
                  </a:tcPr>
                </a:tc>
                <a:tc rowSpan="2" hMerge="1">
                  <a:txBody>
                    <a:bodyPr/>
                    <a:lstStyle/>
                    <a:p>
                      <a:pPr algn="ctr"/>
                      <a:endParaRPr lang="en-GB" sz="800" dirty="0">
                        <a:latin typeface="+mn-lt"/>
                      </a:endParaRPr>
                    </a:p>
                  </a:txBody>
                  <a:tcPr marL="83127" marR="83127" anchor="ctr">
                    <a:solidFill>
                      <a:schemeClr val="accent1">
                        <a:lumMod val="75000"/>
                      </a:schemeClr>
                    </a:solidFill>
                  </a:tcPr>
                </a:tc>
                <a:tc gridSpan="12">
                  <a:txBody>
                    <a:bodyPr/>
                    <a:lstStyle/>
                    <a:p>
                      <a:pPr algn="ctr"/>
                      <a:r>
                        <a:rPr lang="en-GB" sz="1100" dirty="0">
                          <a:latin typeface="+mj-lt"/>
                        </a:rPr>
                        <a:t>2023</a:t>
                      </a:r>
                    </a:p>
                  </a:txBody>
                  <a:tcPr anchor="ctr"/>
                </a:tc>
                <a:tc hMerge="1">
                  <a:txBody>
                    <a:bodyPr/>
                    <a:lstStyle/>
                    <a:p>
                      <a:endParaRPr lang="en-GB" dirty="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600" dirty="0">
                        <a:latin typeface="+mj-lt"/>
                      </a:endParaRP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12">
                  <a:txBody>
                    <a:bodyPr/>
                    <a:lstStyle/>
                    <a:p>
                      <a:pPr algn="ctr"/>
                      <a:r>
                        <a:rPr lang="en-GB" sz="1100" dirty="0">
                          <a:latin typeface="+mj-lt"/>
                        </a:rPr>
                        <a:t>2025</a:t>
                      </a: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600" dirty="0">
                        <a:latin typeface="+mj-lt"/>
                      </a:endParaRP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10095581"/>
                  </a:ext>
                </a:extLst>
              </a:tr>
              <a:tr h="290955">
                <a:tc gridSpan="3" vMerge="1">
                  <a:txBody>
                    <a:bodyPr/>
                    <a:lstStyle/>
                    <a:p>
                      <a:pPr algn="ctr"/>
                      <a:endParaRPr lang="en-GB" sz="800" dirty="0">
                        <a:latin typeface="+mn-lt"/>
                      </a:endParaRPr>
                    </a:p>
                  </a:txBody>
                  <a:tcPr marL="83127" marR="83127" anchor="ctr">
                    <a:solidFill>
                      <a:schemeClr val="accent1">
                        <a:lumMod val="75000"/>
                      </a:schemeClr>
                    </a:solidFill>
                  </a:tcPr>
                </a:tc>
                <a:tc hMerge="1" vMerge="1">
                  <a:txBody>
                    <a:bodyPr/>
                    <a:lstStyle/>
                    <a:p>
                      <a:endParaRPr lang="en-GB"/>
                    </a:p>
                  </a:txBody>
                  <a:tcPr/>
                </a:tc>
                <a:tc hMerge="1" vMerge="1">
                  <a:txBody>
                    <a:bodyPr/>
                    <a:lstStyle/>
                    <a:p>
                      <a:endParaRPr lang="en-GB" sz="600" dirty="0">
                        <a:latin typeface="+mj-lt"/>
                      </a:endParaRPr>
                    </a:p>
                  </a:txBody>
                  <a:tcPr anchor="ctr"/>
                </a:tc>
                <a:tc>
                  <a:txBody>
                    <a:bodyPr/>
                    <a:lstStyle/>
                    <a:p>
                      <a:pPr algn="ctr"/>
                      <a:r>
                        <a:rPr lang="en-GB" sz="800" b="0" dirty="0">
                          <a:solidFill>
                            <a:schemeClr val="bg1"/>
                          </a:solidFill>
                          <a:latin typeface="+mn-lt"/>
                        </a:rPr>
                        <a:t>Jan </a:t>
                      </a:r>
                    </a:p>
                  </a:txBody>
                  <a:tcPr vert="vert270" anchor="ctr">
                    <a:solidFill>
                      <a:schemeClr val="bg1">
                        <a:lumMod val="65000"/>
                      </a:schemeClr>
                    </a:solidFill>
                  </a:tcPr>
                </a:tc>
                <a:tc>
                  <a:txBody>
                    <a:bodyPr/>
                    <a:lstStyle/>
                    <a:p>
                      <a:pPr algn="ctr"/>
                      <a:r>
                        <a:rPr lang="en-GB" sz="800" b="0" dirty="0">
                          <a:solidFill>
                            <a:schemeClr val="bg1"/>
                          </a:solidFill>
                          <a:latin typeface="+mn-lt"/>
                        </a:rPr>
                        <a:t>Feb</a:t>
                      </a:r>
                    </a:p>
                  </a:txBody>
                  <a:tcPr vert="vert270" anchor="ctr">
                    <a:solidFill>
                      <a:schemeClr val="bg1">
                        <a:lumMod val="65000"/>
                      </a:schemeClr>
                    </a:solidFill>
                  </a:tcPr>
                </a:tc>
                <a:tc>
                  <a:txBody>
                    <a:bodyPr/>
                    <a:lstStyle/>
                    <a:p>
                      <a:pPr algn="ctr"/>
                      <a:r>
                        <a:rPr lang="en-GB" sz="800" b="0" dirty="0">
                          <a:solidFill>
                            <a:schemeClr val="bg1"/>
                          </a:solidFill>
                          <a:latin typeface="+mn-lt"/>
                        </a:rPr>
                        <a:t>Mar</a:t>
                      </a:r>
                    </a:p>
                  </a:txBody>
                  <a:tcPr vert="vert270" anchor="ctr">
                    <a:solidFill>
                      <a:schemeClr val="bg1">
                        <a:lumMod val="65000"/>
                      </a:schemeClr>
                    </a:solidFill>
                  </a:tcPr>
                </a:tc>
                <a:tc>
                  <a:txBody>
                    <a:bodyPr/>
                    <a:lstStyle/>
                    <a:p>
                      <a:pPr algn="ctr"/>
                      <a:r>
                        <a:rPr lang="en-GB" sz="800" b="0" dirty="0">
                          <a:solidFill>
                            <a:schemeClr val="bg1"/>
                          </a:solidFill>
                          <a:latin typeface="+mn-lt"/>
                        </a:rPr>
                        <a:t>Apr</a:t>
                      </a:r>
                    </a:p>
                  </a:txBody>
                  <a:tcPr vert="vert270" anchor="ctr">
                    <a:solidFill>
                      <a:schemeClr val="bg1">
                        <a:lumMod val="65000"/>
                      </a:schemeClr>
                    </a:solidFill>
                  </a:tcPr>
                </a:tc>
                <a:tc>
                  <a:txBody>
                    <a:bodyPr/>
                    <a:lstStyle/>
                    <a:p>
                      <a:pPr algn="ctr"/>
                      <a:r>
                        <a:rPr lang="en-GB" sz="800" b="0" dirty="0">
                          <a:solidFill>
                            <a:schemeClr val="bg1"/>
                          </a:solidFill>
                          <a:latin typeface="+mn-lt"/>
                        </a:rPr>
                        <a:t>May</a:t>
                      </a:r>
                    </a:p>
                  </a:txBody>
                  <a:tcPr vert="vert270" anchor="ctr">
                    <a:solidFill>
                      <a:schemeClr val="bg1">
                        <a:lumMod val="65000"/>
                      </a:schemeClr>
                    </a:solidFill>
                  </a:tcPr>
                </a:tc>
                <a:tc>
                  <a:txBody>
                    <a:bodyPr/>
                    <a:lstStyle/>
                    <a:p>
                      <a:pPr algn="ctr"/>
                      <a:r>
                        <a:rPr lang="en-GB" sz="800" b="0" dirty="0">
                          <a:solidFill>
                            <a:schemeClr val="bg1"/>
                          </a:solidFill>
                          <a:latin typeface="+mn-lt"/>
                        </a:rPr>
                        <a:t>Jun</a:t>
                      </a:r>
                    </a:p>
                  </a:txBody>
                  <a:tcPr vert="vert270" anchor="ctr">
                    <a:solidFill>
                      <a:schemeClr val="bg1">
                        <a:lumMod val="65000"/>
                      </a:schemeClr>
                    </a:solidFill>
                  </a:tcPr>
                </a:tc>
                <a:tc>
                  <a:txBody>
                    <a:bodyPr/>
                    <a:lstStyle/>
                    <a:p>
                      <a:pPr algn="ctr"/>
                      <a:r>
                        <a:rPr lang="en-GB" sz="800" b="0" dirty="0">
                          <a:solidFill>
                            <a:schemeClr val="bg1"/>
                          </a:solidFill>
                          <a:latin typeface="+mn-lt"/>
                        </a:rPr>
                        <a:t>Jul</a:t>
                      </a:r>
                    </a:p>
                  </a:txBody>
                  <a:tcPr vert="vert270" anchor="ctr">
                    <a:solidFill>
                      <a:schemeClr val="bg1">
                        <a:lumMod val="65000"/>
                      </a:schemeClr>
                    </a:solidFill>
                  </a:tcPr>
                </a:tc>
                <a:tc>
                  <a:txBody>
                    <a:bodyPr/>
                    <a:lstStyle/>
                    <a:p>
                      <a:pPr algn="ctr"/>
                      <a:r>
                        <a:rPr lang="en-GB" sz="800" b="0" dirty="0">
                          <a:solidFill>
                            <a:schemeClr val="bg1"/>
                          </a:solidFill>
                          <a:latin typeface="+mn-lt"/>
                        </a:rPr>
                        <a:t>Aug</a:t>
                      </a:r>
                    </a:p>
                  </a:txBody>
                  <a:tcPr vert="vert270" anchor="ctr">
                    <a:solidFill>
                      <a:schemeClr val="bg1">
                        <a:lumMod val="65000"/>
                      </a:schemeClr>
                    </a:solidFill>
                  </a:tcPr>
                </a:tc>
                <a:tc>
                  <a:txBody>
                    <a:bodyPr/>
                    <a:lstStyle/>
                    <a:p>
                      <a:pPr algn="ctr"/>
                      <a:r>
                        <a:rPr lang="en-GB" sz="800" b="0" dirty="0">
                          <a:solidFill>
                            <a:schemeClr val="bg1"/>
                          </a:solidFill>
                          <a:latin typeface="+mn-lt"/>
                        </a:rPr>
                        <a:t>Sep</a:t>
                      </a:r>
                    </a:p>
                  </a:txBody>
                  <a:tcPr vert="vert270" anchor="ctr">
                    <a:solidFill>
                      <a:schemeClr val="bg1">
                        <a:lumMod val="65000"/>
                      </a:schemeClr>
                    </a:solidFill>
                  </a:tcPr>
                </a:tc>
                <a:tc>
                  <a:txBody>
                    <a:bodyPr/>
                    <a:lstStyle/>
                    <a:p>
                      <a:pPr algn="ctr"/>
                      <a:r>
                        <a:rPr lang="en-GB" sz="800" b="0" dirty="0">
                          <a:solidFill>
                            <a:schemeClr val="bg1"/>
                          </a:solidFill>
                          <a:latin typeface="+mn-lt"/>
                        </a:rPr>
                        <a:t>Oct</a:t>
                      </a:r>
                    </a:p>
                  </a:txBody>
                  <a:tcPr vert="vert270" anchor="ctr">
                    <a:solidFill>
                      <a:schemeClr val="bg1">
                        <a:lumMod val="65000"/>
                      </a:schemeClr>
                    </a:solidFill>
                  </a:tcPr>
                </a:tc>
                <a:tc>
                  <a:txBody>
                    <a:bodyPr/>
                    <a:lstStyle/>
                    <a:p>
                      <a:pPr algn="ctr"/>
                      <a:r>
                        <a:rPr lang="en-GB" sz="800" b="0" dirty="0">
                          <a:solidFill>
                            <a:schemeClr val="bg1"/>
                          </a:solidFill>
                          <a:latin typeface="+mn-lt"/>
                        </a:rPr>
                        <a:t>Nov</a:t>
                      </a:r>
                    </a:p>
                  </a:txBody>
                  <a:tcPr vert="vert270" anchor="ctr">
                    <a:solidFill>
                      <a:schemeClr val="bg1">
                        <a:lumMod val="65000"/>
                      </a:schemeClr>
                    </a:solidFill>
                  </a:tcPr>
                </a:tc>
                <a:tc>
                  <a:txBody>
                    <a:bodyPr/>
                    <a:lstStyle/>
                    <a:p>
                      <a:pPr algn="ctr"/>
                      <a:r>
                        <a:rPr lang="en-GB" sz="800" b="0" dirty="0">
                          <a:solidFill>
                            <a:schemeClr val="bg1"/>
                          </a:solidFill>
                          <a:latin typeface="+mn-lt"/>
                        </a:rPr>
                        <a:t>Dec</a:t>
                      </a:r>
                    </a:p>
                  </a:txBody>
                  <a:tcPr vert="vert270" anchor="ctr">
                    <a:solidFill>
                      <a:schemeClr val="bg1">
                        <a:lumMod val="65000"/>
                      </a:schemeClr>
                    </a:solidFill>
                  </a:tcPr>
                </a:tc>
                <a:tc>
                  <a:txBody>
                    <a:bodyPr/>
                    <a:lstStyle/>
                    <a:p>
                      <a:pPr algn="ctr"/>
                      <a:r>
                        <a:rPr lang="en-GB" sz="800" b="0" dirty="0">
                          <a:solidFill>
                            <a:schemeClr val="bg1"/>
                          </a:solidFill>
                          <a:latin typeface="+mn-lt"/>
                        </a:rPr>
                        <a:t>Jan </a:t>
                      </a:r>
                    </a:p>
                  </a:txBody>
                  <a:tcPr vert="vert270" anchor="ctr">
                    <a:solidFill>
                      <a:schemeClr val="bg1">
                        <a:lumMod val="65000"/>
                      </a:schemeClr>
                    </a:solidFill>
                  </a:tcPr>
                </a:tc>
                <a:tc>
                  <a:txBody>
                    <a:bodyPr/>
                    <a:lstStyle/>
                    <a:p>
                      <a:pPr algn="ctr"/>
                      <a:r>
                        <a:rPr lang="en-GB" sz="800" b="0" dirty="0">
                          <a:solidFill>
                            <a:schemeClr val="bg1"/>
                          </a:solidFill>
                          <a:latin typeface="+mn-lt"/>
                        </a:rPr>
                        <a:t>Feb</a:t>
                      </a:r>
                    </a:p>
                  </a:txBody>
                  <a:tcPr vert="vert270" anchor="ctr">
                    <a:solidFill>
                      <a:schemeClr val="bg1">
                        <a:lumMod val="65000"/>
                      </a:schemeClr>
                    </a:solidFill>
                  </a:tcPr>
                </a:tc>
                <a:tc>
                  <a:txBody>
                    <a:bodyPr/>
                    <a:lstStyle/>
                    <a:p>
                      <a:pPr algn="ctr"/>
                      <a:r>
                        <a:rPr lang="en-GB" sz="800" b="0" dirty="0">
                          <a:solidFill>
                            <a:schemeClr val="bg1"/>
                          </a:solidFill>
                          <a:latin typeface="+mn-lt"/>
                        </a:rPr>
                        <a:t>Mar</a:t>
                      </a:r>
                    </a:p>
                  </a:txBody>
                  <a:tcPr vert="vert270" anchor="ctr">
                    <a:solidFill>
                      <a:schemeClr val="bg1">
                        <a:lumMod val="65000"/>
                      </a:schemeClr>
                    </a:solidFill>
                  </a:tcPr>
                </a:tc>
                <a:tc>
                  <a:txBody>
                    <a:bodyPr/>
                    <a:lstStyle/>
                    <a:p>
                      <a:pPr algn="ctr"/>
                      <a:r>
                        <a:rPr lang="en-GB" sz="800" b="0" dirty="0">
                          <a:solidFill>
                            <a:schemeClr val="bg1"/>
                          </a:solidFill>
                          <a:latin typeface="+mn-lt"/>
                        </a:rPr>
                        <a:t>Apr</a:t>
                      </a:r>
                    </a:p>
                  </a:txBody>
                  <a:tcPr vert="vert270" anchor="ctr">
                    <a:solidFill>
                      <a:schemeClr val="bg1">
                        <a:lumMod val="65000"/>
                      </a:schemeClr>
                    </a:solidFill>
                  </a:tcPr>
                </a:tc>
                <a:tc>
                  <a:txBody>
                    <a:bodyPr/>
                    <a:lstStyle/>
                    <a:p>
                      <a:pPr algn="ctr"/>
                      <a:r>
                        <a:rPr lang="en-GB" sz="800" b="0" dirty="0">
                          <a:solidFill>
                            <a:schemeClr val="bg1"/>
                          </a:solidFill>
                          <a:latin typeface="+mn-lt"/>
                        </a:rPr>
                        <a:t>May</a:t>
                      </a:r>
                    </a:p>
                  </a:txBody>
                  <a:tcPr vert="vert270" anchor="ctr">
                    <a:solidFill>
                      <a:schemeClr val="bg1">
                        <a:lumMod val="65000"/>
                      </a:schemeClr>
                    </a:solidFill>
                  </a:tcPr>
                </a:tc>
                <a:tc>
                  <a:txBody>
                    <a:bodyPr/>
                    <a:lstStyle/>
                    <a:p>
                      <a:pPr algn="ctr"/>
                      <a:r>
                        <a:rPr lang="en-GB" sz="800" b="0" dirty="0">
                          <a:solidFill>
                            <a:schemeClr val="bg1"/>
                          </a:solidFill>
                          <a:latin typeface="+mn-lt"/>
                        </a:rPr>
                        <a:t>Jun</a:t>
                      </a:r>
                    </a:p>
                  </a:txBody>
                  <a:tcPr vert="vert270" anchor="ctr">
                    <a:solidFill>
                      <a:schemeClr val="bg1">
                        <a:lumMod val="65000"/>
                      </a:schemeClr>
                    </a:solidFill>
                  </a:tcPr>
                </a:tc>
                <a:tc>
                  <a:txBody>
                    <a:bodyPr/>
                    <a:lstStyle/>
                    <a:p>
                      <a:pPr algn="ctr"/>
                      <a:r>
                        <a:rPr lang="en-GB" sz="800" b="0" dirty="0">
                          <a:solidFill>
                            <a:schemeClr val="bg1"/>
                          </a:solidFill>
                          <a:latin typeface="+mn-lt"/>
                        </a:rPr>
                        <a:t>Jul</a:t>
                      </a:r>
                    </a:p>
                  </a:txBody>
                  <a:tcPr vert="vert270" anchor="ctr">
                    <a:solidFill>
                      <a:schemeClr val="bg1">
                        <a:lumMod val="65000"/>
                      </a:schemeClr>
                    </a:solidFill>
                  </a:tcPr>
                </a:tc>
                <a:tc>
                  <a:txBody>
                    <a:bodyPr/>
                    <a:lstStyle/>
                    <a:p>
                      <a:pPr algn="ctr"/>
                      <a:r>
                        <a:rPr lang="en-GB" sz="800" b="0" dirty="0">
                          <a:solidFill>
                            <a:schemeClr val="bg1"/>
                          </a:solidFill>
                          <a:latin typeface="+mn-lt"/>
                        </a:rPr>
                        <a:t>Aug</a:t>
                      </a:r>
                    </a:p>
                  </a:txBody>
                  <a:tcPr vert="vert270" anchor="ctr">
                    <a:solidFill>
                      <a:schemeClr val="bg1">
                        <a:lumMod val="65000"/>
                      </a:schemeClr>
                    </a:solidFill>
                  </a:tcPr>
                </a:tc>
                <a:tc>
                  <a:txBody>
                    <a:bodyPr/>
                    <a:lstStyle/>
                    <a:p>
                      <a:pPr algn="ctr"/>
                      <a:r>
                        <a:rPr lang="en-GB" sz="800" b="0" dirty="0">
                          <a:solidFill>
                            <a:schemeClr val="bg1"/>
                          </a:solidFill>
                          <a:latin typeface="+mn-lt"/>
                        </a:rPr>
                        <a:t>Sep</a:t>
                      </a:r>
                    </a:p>
                  </a:txBody>
                  <a:tcPr vert="vert270" anchor="ctr">
                    <a:solidFill>
                      <a:schemeClr val="bg1">
                        <a:lumMod val="65000"/>
                      </a:schemeClr>
                    </a:solidFill>
                  </a:tcPr>
                </a:tc>
                <a:tc>
                  <a:txBody>
                    <a:bodyPr/>
                    <a:lstStyle/>
                    <a:p>
                      <a:pPr algn="ctr"/>
                      <a:r>
                        <a:rPr lang="en-GB" sz="800" dirty="0">
                          <a:solidFill>
                            <a:schemeClr val="bg1"/>
                          </a:solidFill>
                          <a:latin typeface="+mn-lt"/>
                        </a:rPr>
                        <a:t>Oct</a:t>
                      </a:r>
                    </a:p>
                  </a:txBody>
                  <a:tcPr vert="vert270" anchor="ctr">
                    <a:solidFill>
                      <a:schemeClr val="bg1">
                        <a:lumMod val="65000"/>
                      </a:schemeClr>
                    </a:solidFill>
                  </a:tcPr>
                </a:tc>
                <a:tc>
                  <a:txBody>
                    <a:bodyPr/>
                    <a:lstStyle/>
                    <a:p>
                      <a:pPr algn="ctr"/>
                      <a:r>
                        <a:rPr lang="en-GB" sz="800" dirty="0">
                          <a:solidFill>
                            <a:schemeClr val="bg1"/>
                          </a:solidFill>
                          <a:latin typeface="+mn-lt"/>
                        </a:rPr>
                        <a:t>Nov</a:t>
                      </a:r>
                    </a:p>
                  </a:txBody>
                  <a:tcPr vert="vert270" anchor="ctr">
                    <a:solidFill>
                      <a:schemeClr val="bg1">
                        <a:lumMod val="65000"/>
                      </a:schemeClr>
                    </a:solidFill>
                  </a:tcPr>
                </a:tc>
                <a:tc>
                  <a:txBody>
                    <a:bodyPr/>
                    <a:lstStyle/>
                    <a:p>
                      <a:pPr algn="ctr"/>
                      <a:r>
                        <a:rPr lang="en-GB" sz="800" dirty="0">
                          <a:solidFill>
                            <a:schemeClr val="bg1"/>
                          </a:solidFill>
                          <a:latin typeface="+mn-lt"/>
                        </a:rPr>
                        <a:t>Dec</a:t>
                      </a:r>
                    </a:p>
                  </a:txBody>
                  <a:tcPr vert="vert270" anchor="ctr">
                    <a:solidFill>
                      <a:schemeClr val="bg1">
                        <a:lumMod val="65000"/>
                      </a:schemeClr>
                    </a:solidFill>
                  </a:tcPr>
                </a:tc>
                <a:extLst>
                  <a:ext uri="{0D108BD9-81ED-4DB2-BD59-A6C34878D82A}">
                    <a16:rowId xmlns:a16="http://schemas.microsoft.com/office/drawing/2014/main" val="1160549859"/>
                  </a:ext>
                </a:extLst>
              </a:tr>
              <a:tr h="738199">
                <a:tc rowSpan="4">
                  <a:txBody>
                    <a:bodyPr/>
                    <a:lstStyle/>
                    <a:p>
                      <a:pPr algn="ctr"/>
                      <a:endParaRPr lang="en-GB" sz="1100" b="1" dirty="0">
                        <a:solidFill>
                          <a:schemeClr val="bg1"/>
                        </a:solidFill>
                        <a:latin typeface="+mj-lt"/>
                      </a:endParaRPr>
                    </a:p>
                    <a:p>
                      <a:pPr algn="ctr"/>
                      <a:r>
                        <a:rPr lang="en-GB" sz="1100" b="1" dirty="0">
                          <a:solidFill>
                            <a:schemeClr val="bg1"/>
                          </a:solidFill>
                          <a:latin typeface="+mj-lt"/>
                        </a:rPr>
                        <a:t>MAJOR RELEASES</a:t>
                      </a:r>
                    </a:p>
                  </a:txBody>
                  <a:tcPr marL="83127" marR="83127" vert="vert270">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dirty="0">
                          <a:solidFill>
                            <a:schemeClr val="bg1"/>
                          </a:solidFill>
                          <a:latin typeface="Arial" panose="020B0604020202020204" pitchFamily="34" charset="0"/>
                          <a:cs typeface="Arial" panose="020B0604020202020204" pitchFamily="34" charset="0"/>
                        </a:rPr>
                        <a:t>Regulatory / Customer Requested Change </a:t>
                      </a:r>
                    </a:p>
                  </a:txBody>
                  <a:tcPr marL="83127" marR="83127" vert="vert270" anchor="ctr">
                    <a:solidFill>
                      <a:schemeClr val="tx2">
                        <a:lumMod val="75000"/>
                      </a:schemeClr>
                    </a:solidFill>
                  </a:tcPr>
                </a:tc>
                <a:tc>
                  <a:txBody>
                    <a:bodyPr/>
                    <a:lstStyle/>
                    <a:p>
                      <a:pPr algn="ctr"/>
                      <a:r>
                        <a:rPr lang="en-GB" sz="500" b="0" dirty="0">
                          <a:solidFill>
                            <a:schemeClr val="bg1"/>
                          </a:solidFill>
                          <a:latin typeface="Arial" panose="020B0604020202020204" pitchFamily="34" charset="0"/>
                          <a:cs typeface="Arial" panose="020B0604020202020204" pitchFamily="34" charset="0"/>
                        </a:rPr>
                        <a:t>XRN5455 </a:t>
                      </a:r>
                    </a:p>
                    <a:p>
                      <a:pPr algn="ctr"/>
                      <a:r>
                        <a:rPr lang="en-GB" sz="500" b="0" dirty="0">
                          <a:solidFill>
                            <a:schemeClr val="bg1"/>
                          </a:solidFill>
                          <a:latin typeface="Arial" panose="020B0604020202020204" pitchFamily="34" charset="0"/>
                          <a:cs typeface="Arial" panose="020B0604020202020204" pitchFamily="34" charset="0"/>
                        </a:rPr>
                        <a:t>Autumn Release</a:t>
                      </a:r>
                    </a:p>
                  </a:txBody>
                  <a:tcPr vert="vert270" anchor="ctr">
                    <a:solidFill>
                      <a:schemeClr val="tx2">
                        <a:lumMod val="75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extLst>
                  <a:ext uri="{0D108BD9-81ED-4DB2-BD59-A6C34878D82A}">
                    <a16:rowId xmlns:a16="http://schemas.microsoft.com/office/drawing/2014/main" val="630139041"/>
                  </a:ext>
                </a:extLst>
              </a:tr>
              <a:tr h="703066">
                <a:tc vMerge="1">
                  <a:txBody>
                    <a:bodyPr/>
                    <a:lstStyle/>
                    <a:p>
                      <a:endParaRPr lang="en-GB"/>
                    </a:p>
                  </a:txBody>
                  <a:tcPr/>
                </a:tc>
                <a:tc>
                  <a:txBody>
                    <a:bodyPr/>
                    <a:lstStyle/>
                    <a:p>
                      <a:pPr algn="ctr"/>
                      <a:r>
                        <a:rPr lang="en-GB" sz="600" b="0" i="0" u="none" strike="noStrike" baseline="0" dirty="0">
                          <a:solidFill>
                            <a:schemeClr val="bg1"/>
                          </a:solidFill>
                          <a:latin typeface="Arial" panose="020B0604020202020204" pitchFamily="34" charset="0"/>
                          <a:ea typeface="+mn-ea"/>
                          <a:cs typeface="Arial" panose="020B0604020202020204" pitchFamily="34" charset="0"/>
                        </a:rPr>
                        <a:t>UK Link Consequential Changes</a:t>
                      </a:r>
                      <a:endParaRPr lang="en-GB" sz="600" b="0" dirty="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pPr algn="ctr"/>
                      <a:r>
                        <a:rPr lang="en-GB" sz="500" b="1" dirty="0">
                          <a:solidFill>
                            <a:schemeClr val="bg1"/>
                          </a:solidFill>
                          <a:latin typeface="Arial" panose="020B0604020202020204" pitchFamily="34" charset="0"/>
                          <a:cs typeface="Arial" panose="020B0604020202020204" pitchFamily="34" charset="0"/>
                        </a:rPr>
                        <a:t>XRN5231</a:t>
                      </a:r>
                    </a:p>
                    <a:p>
                      <a:pPr algn="ctr"/>
                      <a:r>
                        <a:rPr lang="en-GB" sz="500" b="0" dirty="0">
                          <a:solidFill>
                            <a:schemeClr val="bg1"/>
                          </a:solidFill>
                          <a:latin typeface="Arial" panose="020B0604020202020204" pitchFamily="34" charset="0"/>
                          <a:cs typeface="Arial" panose="020B0604020202020204" pitchFamily="34" charset="0"/>
                        </a:rPr>
                        <a:t>Flow Weighted Average CV</a:t>
                      </a:r>
                    </a:p>
                    <a:p>
                      <a:pPr algn="ctr"/>
                      <a:r>
                        <a:rPr lang="en-GB" sz="500" b="0" dirty="0">
                          <a:solidFill>
                            <a:schemeClr val="bg1"/>
                          </a:solidFill>
                          <a:latin typeface="Arial" panose="020B0604020202020204" pitchFamily="34" charset="0"/>
                          <a:cs typeface="Arial" panose="020B0604020202020204" pitchFamily="34" charset="0"/>
                        </a:rPr>
                        <a:t>FWACV</a:t>
                      </a:r>
                    </a:p>
                  </a:txBody>
                  <a:tcPr vert="vert270" anchor="ctr">
                    <a:solidFill>
                      <a:schemeClr val="tx2">
                        <a:lumMod val="75000"/>
                      </a:schemeClr>
                    </a:solidFill>
                  </a:tcPr>
                </a:tc>
                <a:tc>
                  <a:txBody>
                    <a:bodyPr/>
                    <a:lstStyle/>
                    <a:p>
                      <a:endParaRPr lang="en-GB" dirty="0"/>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dirty="0"/>
                    </a:p>
                  </a:txBody>
                  <a:tcPr>
                    <a:solidFill>
                      <a:schemeClr val="bg1">
                        <a:lumMod val="75000"/>
                      </a:schemeClr>
                    </a:solidFill>
                  </a:tcPr>
                </a:tc>
                <a:extLst>
                  <a:ext uri="{0D108BD9-81ED-4DB2-BD59-A6C34878D82A}">
                    <a16:rowId xmlns:a16="http://schemas.microsoft.com/office/drawing/2014/main" val="4289301108"/>
                  </a:ext>
                </a:extLst>
              </a:tr>
              <a:tr h="703066">
                <a:tc vMerge="1">
                  <a:txBody>
                    <a:bodyPr/>
                    <a:lstStyle/>
                    <a:p>
                      <a:endParaRPr lang="en-GB" sz="600" dirty="0">
                        <a:latin typeface="+mj-lt"/>
                      </a:endParaRPr>
                    </a:p>
                  </a:txBody>
                  <a:tcPr/>
                </a:tc>
                <a:tc>
                  <a:txBody>
                    <a:bodyPr/>
                    <a:lstStyle/>
                    <a:p>
                      <a:pPr algn="ctr"/>
                      <a:r>
                        <a:rPr lang="en-GB" sz="600" b="0" dirty="0">
                          <a:solidFill>
                            <a:schemeClr val="bg1"/>
                          </a:solidFill>
                          <a:latin typeface="Arial" panose="020B0604020202020204" pitchFamily="34" charset="0"/>
                          <a:cs typeface="Arial" panose="020B0604020202020204" pitchFamily="34" charset="0"/>
                        </a:rPr>
                        <a:t>Gemini </a:t>
                      </a:r>
                      <a:r>
                        <a:rPr lang="en-GB" sz="600" b="0">
                          <a:solidFill>
                            <a:schemeClr val="bg1"/>
                          </a:solidFill>
                          <a:latin typeface="Arial" panose="020B0604020202020204" pitchFamily="34" charset="0"/>
                          <a:cs typeface="Arial" panose="020B0604020202020204" pitchFamily="34" charset="0"/>
                        </a:rPr>
                        <a:t>Sustain </a:t>
                      </a:r>
                    </a:p>
                    <a:p>
                      <a:pPr algn="ctr"/>
                      <a:r>
                        <a:rPr lang="en-GB" sz="600" b="0">
                          <a:solidFill>
                            <a:schemeClr val="bg1"/>
                          </a:solidFill>
                          <a:latin typeface="Arial" panose="020B0604020202020204" pitchFamily="34" charset="0"/>
                          <a:cs typeface="Arial" panose="020B0604020202020204" pitchFamily="34" charset="0"/>
                        </a:rPr>
                        <a:t>Yr </a:t>
                      </a:r>
                      <a:r>
                        <a:rPr lang="en-GB" sz="600" b="0" dirty="0">
                          <a:solidFill>
                            <a:schemeClr val="bg1"/>
                          </a:solidFill>
                          <a:latin typeface="Arial" panose="020B0604020202020204" pitchFamily="34" charset="0"/>
                          <a:cs typeface="Arial" panose="020B0604020202020204" pitchFamily="34" charset="0"/>
                        </a:rPr>
                        <a:t>1</a:t>
                      </a:r>
                    </a:p>
                  </a:txBody>
                  <a:tcPr marL="83127" marR="83127" vert="vert270" anchor="ctr">
                    <a:solidFill>
                      <a:schemeClr val="tx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1" dirty="0">
                          <a:solidFill>
                            <a:schemeClr val="bg1"/>
                          </a:solidFill>
                          <a:latin typeface="Arial" panose="020B0604020202020204" pitchFamily="34" charset="0"/>
                          <a:cs typeface="Arial" panose="020B0604020202020204" pitchFamily="34" charset="0"/>
                        </a:rPr>
                        <a:t>XRN5368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0" dirty="0">
                          <a:solidFill>
                            <a:schemeClr val="bg1"/>
                          </a:solidFill>
                          <a:latin typeface="Arial" panose="020B0604020202020204" pitchFamily="34" charset="0"/>
                          <a:cs typeface="Arial" panose="020B0604020202020204" pitchFamily="34" charset="0"/>
                        </a:rPr>
                        <a:t>Gemini Change Programme Sustain Yr1</a:t>
                      </a:r>
                    </a:p>
                  </a:txBody>
                  <a:tcPr vert="vert270" anchor="ctr">
                    <a:solidFill>
                      <a:schemeClr val="tx2">
                        <a:lumMod val="75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extLst>
                  <a:ext uri="{0D108BD9-81ED-4DB2-BD59-A6C34878D82A}">
                    <a16:rowId xmlns:a16="http://schemas.microsoft.com/office/drawing/2014/main" val="1860452353"/>
                  </a:ext>
                </a:extLst>
              </a:tr>
              <a:tr h="727108">
                <a:tc vMerge="1">
                  <a:txBody>
                    <a:bodyPr/>
                    <a:lstStyle/>
                    <a:p>
                      <a:endParaRPr lang="en-GB" sz="600" dirty="0">
                        <a:latin typeface="+mj-lt"/>
                      </a:endParaRPr>
                    </a:p>
                  </a:txBody>
                  <a:tcPr/>
                </a:tc>
                <a:tc>
                  <a:txBody>
                    <a:bodyPr/>
                    <a:lstStyle/>
                    <a:p>
                      <a:pPr algn="ctr"/>
                      <a:r>
                        <a:rPr lang="en-GB" sz="600" b="0" dirty="0">
                          <a:solidFill>
                            <a:schemeClr val="bg1"/>
                          </a:solidFill>
                          <a:latin typeface="Arial" panose="020B0604020202020204" pitchFamily="34" charset="0"/>
                          <a:cs typeface="Arial" panose="020B0604020202020204" pitchFamily="34" charset="0"/>
                        </a:rPr>
                        <a:t>Gemini Sustain +</a:t>
                      </a:r>
                    </a:p>
                  </a:txBody>
                  <a:tcPr marL="83127" marR="83127" vert="vert270" anchor="ctr">
                    <a:solidFill>
                      <a:schemeClr val="tx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1" dirty="0">
                          <a:solidFill>
                            <a:schemeClr val="bg1"/>
                          </a:solidFill>
                          <a:latin typeface="Arial" panose="020B0604020202020204" pitchFamily="34" charset="0"/>
                          <a:cs typeface="Arial" panose="020B0604020202020204" pitchFamily="34" charset="0"/>
                        </a:rPr>
                        <a:t>CP5564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0" dirty="0">
                          <a:solidFill>
                            <a:schemeClr val="bg1"/>
                          </a:solidFill>
                          <a:latin typeface="Arial" panose="020B0604020202020204" pitchFamily="34" charset="0"/>
                          <a:cs typeface="Arial" panose="020B0604020202020204" pitchFamily="34" charset="0"/>
                        </a:rPr>
                        <a:t>Gemini Change Programme Sustain +</a:t>
                      </a:r>
                    </a:p>
                    <a:p>
                      <a:pPr algn="ctr"/>
                      <a:endParaRPr lang="en-GB" sz="500" b="1" dirty="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extLst>
                  <a:ext uri="{0D108BD9-81ED-4DB2-BD59-A6C34878D82A}">
                    <a16:rowId xmlns:a16="http://schemas.microsoft.com/office/drawing/2014/main" val="2311386642"/>
                  </a:ext>
                </a:extLst>
              </a:tr>
              <a:tr h="912553">
                <a:tc>
                  <a:txBody>
                    <a:bodyPr/>
                    <a:lstStyle/>
                    <a:p>
                      <a:pPr algn="ctr"/>
                      <a:endParaRPr lang="en-GB" sz="1100" b="1" dirty="0">
                        <a:solidFill>
                          <a:schemeClr val="bg1"/>
                        </a:solidFill>
                        <a:latin typeface="+mj-lt"/>
                      </a:endParaRPr>
                    </a:p>
                  </a:txBody>
                  <a:tcPr marL="83127" marR="83127" vert="vert270">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dirty="0">
                          <a:solidFill>
                            <a:schemeClr val="bg1"/>
                          </a:solidFill>
                          <a:latin typeface="Arial" panose="020B0604020202020204" pitchFamily="34" charset="0"/>
                          <a:cs typeface="Arial" panose="020B0604020202020204" pitchFamily="34" charset="0"/>
                        </a:rPr>
                        <a:t>Regulatory / Customer Requested Change </a:t>
                      </a:r>
                    </a:p>
                    <a:p>
                      <a:pPr algn="ctr"/>
                      <a:endParaRPr lang="en-GB" sz="600" b="0" dirty="0">
                        <a:solidFill>
                          <a:schemeClr val="bg1"/>
                        </a:solidFill>
                        <a:latin typeface="Arial" panose="020B0604020202020204" pitchFamily="34" charset="0"/>
                        <a:cs typeface="Arial" panose="020B0604020202020204" pitchFamily="34" charset="0"/>
                      </a:endParaRPr>
                    </a:p>
                  </a:txBody>
                  <a:tcPr marL="83127" marR="83127" vert="vert270" anchor="ctr">
                    <a:solidFill>
                      <a:schemeClr val="tx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1" kern="1200" dirty="0">
                          <a:solidFill>
                            <a:schemeClr val="bg1"/>
                          </a:solidFill>
                          <a:latin typeface="Arial" panose="020B0604020202020204" pitchFamily="34" charset="0"/>
                          <a:ea typeface="+mn-ea"/>
                          <a:cs typeface="Arial" panose="020B0604020202020204" pitchFamily="34" charset="0"/>
                        </a:rPr>
                        <a:t>XRN5579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0" dirty="0">
                          <a:solidFill>
                            <a:schemeClr val="bg1"/>
                          </a:solidFill>
                          <a:latin typeface="Arial" panose="020B0604020202020204" pitchFamily="34" charset="0"/>
                          <a:cs typeface="Arial" panose="020B0604020202020204" pitchFamily="34" charset="0"/>
                        </a:rPr>
                        <a:t>Gemini Change </a:t>
                      </a:r>
                      <a:endParaRPr lang="en-GB" sz="500" b="1" kern="1200" dirty="0">
                        <a:solidFill>
                          <a:schemeClr val="bg1"/>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1" kern="1200" dirty="0">
                          <a:solidFill>
                            <a:schemeClr val="bg1"/>
                          </a:solidFill>
                          <a:latin typeface="Arial" panose="020B0604020202020204" pitchFamily="34" charset="0"/>
                          <a:ea typeface="+mn-ea"/>
                          <a:cs typeface="Arial" panose="020B0604020202020204" pitchFamily="34" charset="0"/>
                        </a:rPr>
                        <a:t> </a:t>
                      </a:r>
                    </a:p>
                  </a:txBody>
                  <a:tcPr vert="vert270" anchor="ctr">
                    <a:solidFill>
                      <a:schemeClr val="tx2">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tx2">
                        <a:lumMod val="20000"/>
                        <a:lumOff val="80000"/>
                      </a:schemeClr>
                    </a:solidFill>
                  </a:tcPr>
                </a:tc>
                <a:extLst>
                  <a:ext uri="{0D108BD9-81ED-4DB2-BD59-A6C34878D82A}">
                    <a16:rowId xmlns:a16="http://schemas.microsoft.com/office/drawing/2014/main" val="3645515431"/>
                  </a:ext>
                </a:extLst>
              </a:tr>
            </a:tbl>
          </a:graphicData>
        </a:graphic>
      </p:graphicFrame>
      <p:sp>
        <p:nvSpPr>
          <p:cNvPr id="5" name="Rectangle 4">
            <a:extLst>
              <a:ext uri="{FF2B5EF4-FFF2-40B4-BE49-F238E27FC236}">
                <a16:creationId xmlns:a16="http://schemas.microsoft.com/office/drawing/2014/main" id="{A474353F-EDC7-4969-87B1-C6D685F1162F}"/>
              </a:ext>
            </a:extLst>
          </p:cNvPr>
          <p:cNvSpPr/>
          <p:nvPr/>
        </p:nvSpPr>
        <p:spPr>
          <a:xfrm>
            <a:off x="24007" y="151241"/>
            <a:ext cx="9095985" cy="313183"/>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mj-lt"/>
              </a:rPr>
              <a:t>NG TRANSMISSION CHANGE HORIZON PLAN 0-2 YEARS  2023 – 2025</a:t>
            </a:r>
          </a:p>
        </p:txBody>
      </p:sp>
      <p:sp>
        <p:nvSpPr>
          <p:cNvPr id="37" name="Rectangle 36">
            <a:extLst>
              <a:ext uri="{FF2B5EF4-FFF2-40B4-BE49-F238E27FC236}">
                <a16:creationId xmlns:a16="http://schemas.microsoft.com/office/drawing/2014/main" id="{C39F9791-B8C4-4BF7-99A0-BAEFDB72DF6F}"/>
              </a:ext>
            </a:extLst>
          </p:cNvPr>
          <p:cNvSpPr/>
          <p:nvPr/>
        </p:nvSpPr>
        <p:spPr>
          <a:xfrm>
            <a:off x="2341054" y="1996644"/>
            <a:ext cx="347188" cy="678867"/>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500" b="1" dirty="0">
                <a:solidFill>
                  <a:schemeClr val="bg1"/>
                </a:solidFill>
                <a:latin typeface="Arial" panose="020B0604020202020204" pitchFamily="34" charset="0"/>
                <a:ea typeface="Verdana" panose="020B0604030504040204" pitchFamily="34" charset="0"/>
                <a:cs typeface="Arial" panose="020B0604020202020204" pitchFamily="34" charset="0"/>
              </a:rPr>
              <a:t>Closedown</a:t>
            </a:r>
          </a:p>
          <a:p>
            <a:pPr algn="ctr"/>
            <a:r>
              <a:rPr lang="en-US" sz="500" b="1" dirty="0">
                <a:solidFill>
                  <a:schemeClr val="bg1"/>
                </a:solidFill>
                <a:latin typeface="Arial" panose="020B0604020202020204" pitchFamily="34" charset="0"/>
                <a:ea typeface="Verdana" panose="020B0604030504040204" pitchFamily="34" charset="0"/>
                <a:cs typeface="Arial" panose="020B0604020202020204" pitchFamily="34" charset="0"/>
              </a:rPr>
              <a:t> in Progress</a:t>
            </a:r>
          </a:p>
          <a:p>
            <a:pPr algn="ctr"/>
            <a:endParaRPr lang="en-US" sz="500" b="1" dirty="0">
              <a:solidFill>
                <a:schemeClr val="bg1"/>
              </a:solidFill>
              <a:latin typeface="Arial" panose="020B0604020202020204" pitchFamily="34" charset="0"/>
              <a:ea typeface="Verdana" panose="020B0604030504040204" pitchFamily="34" charset="0"/>
              <a:cs typeface="Arial" panose="020B0604020202020204" pitchFamily="34" charset="0"/>
            </a:endParaRPr>
          </a:p>
          <a:p>
            <a:pPr algn="ctr"/>
            <a:r>
              <a:rPr lang="en-US" sz="500" b="1" dirty="0">
                <a:solidFill>
                  <a:schemeClr val="bg1"/>
                </a:solidFill>
                <a:latin typeface="Arial" panose="020B0604020202020204" pitchFamily="34" charset="0"/>
                <a:ea typeface="Verdana" panose="020B0604030504040204" pitchFamily="34" charset="0"/>
                <a:cs typeface="Arial" panose="020B0604020202020204" pitchFamily="34" charset="0"/>
              </a:rPr>
              <a:t>Oct 22 </a:t>
            </a:r>
          </a:p>
          <a:p>
            <a:pPr algn="ctr"/>
            <a:r>
              <a:rPr lang="en-US" sz="500" b="1" dirty="0">
                <a:solidFill>
                  <a:schemeClr val="bg1"/>
                </a:solidFill>
                <a:latin typeface="Arial" panose="020B0604020202020204" pitchFamily="34" charset="0"/>
                <a:ea typeface="Verdana" panose="020B0604030504040204" pitchFamily="34" charset="0"/>
                <a:cs typeface="Arial" panose="020B0604020202020204" pitchFamily="34" charset="0"/>
              </a:rPr>
              <a:t>to </a:t>
            </a:r>
          </a:p>
          <a:p>
            <a:pPr algn="ctr"/>
            <a:r>
              <a:rPr lang="en-US" sz="500" b="1" dirty="0">
                <a:solidFill>
                  <a:schemeClr val="bg1"/>
                </a:solidFill>
                <a:latin typeface="Arial" panose="020B0604020202020204" pitchFamily="34" charset="0"/>
                <a:ea typeface="Verdana" panose="020B0604030504040204" pitchFamily="34" charset="0"/>
                <a:cs typeface="Arial" panose="020B0604020202020204" pitchFamily="34" charset="0"/>
              </a:rPr>
              <a:t>Jan 23</a:t>
            </a:r>
          </a:p>
          <a:p>
            <a:pPr algn="ctr"/>
            <a:endParaRPr lang="en-US" sz="500" b="1" u="sng"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cxnSp>
        <p:nvCxnSpPr>
          <p:cNvPr id="48" name="Straight Connector 47">
            <a:extLst>
              <a:ext uri="{FF2B5EF4-FFF2-40B4-BE49-F238E27FC236}">
                <a16:creationId xmlns:a16="http://schemas.microsoft.com/office/drawing/2014/main" id="{81B80F05-215A-4BF2-BE1E-43EEB1390E66}"/>
              </a:ext>
            </a:extLst>
          </p:cNvPr>
          <p:cNvCxnSpPr>
            <a:cxnSpLocks/>
          </p:cNvCxnSpPr>
          <p:nvPr/>
        </p:nvCxnSpPr>
        <p:spPr>
          <a:xfrm>
            <a:off x="5780896" y="921629"/>
            <a:ext cx="0" cy="4104456"/>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82ECCCC6-6F36-4A2A-8659-2CBDBA200535}"/>
              </a:ext>
            </a:extLst>
          </p:cNvPr>
          <p:cNvSpPr/>
          <p:nvPr/>
        </p:nvSpPr>
        <p:spPr>
          <a:xfrm>
            <a:off x="2335857" y="3508665"/>
            <a:ext cx="6762423" cy="412339"/>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500" b="1" dirty="0">
                <a:solidFill>
                  <a:schemeClr val="bg1"/>
                </a:solidFill>
                <a:latin typeface="Arial" panose="020B0604020202020204" pitchFamily="34" charset="0"/>
                <a:ea typeface="Verdana" panose="020B0604030504040204" pitchFamily="34" charset="0"/>
                <a:cs typeface="Arial" panose="020B0604020202020204" pitchFamily="34" charset="0"/>
              </a:rPr>
              <a:t> </a:t>
            </a:r>
          </a:p>
          <a:p>
            <a:pPr algn="ctr"/>
            <a:r>
              <a:rPr lang="en-US" sz="600" b="1" dirty="0">
                <a:solidFill>
                  <a:schemeClr val="bg1"/>
                </a:solidFill>
                <a:latin typeface="Arial" panose="020B0604020202020204" pitchFamily="34" charset="0"/>
                <a:ea typeface="Verdana" panose="020B0604030504040204" pitchFamily="34" charset="0"/>
                <a:cs typeface="Arial" panose="020B0604020202020204" pitchFamily="34" charset="0"/>
              </a:rPr>
              <a:t>Design to PIS Oct 22 to Oct 24 </a:t>
            </a:r>
            <a:endParaRPr lang="en-GB" sz="600" b="1" dirty="0">
              <a:latin typeface="Arial" panose="020B0604020202020204" pitchFamily="34" charset="0"/>
            </a:endParaRPr>
          </a:p>
          <a:p>
            <a:pPr algn="ctr"/>
            <a:endParaRPr lang="en-US" sz="500" b="1" u="sng"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60935450-E2F3-48DF-ACDF-FCEE44843D6C}"/>
              </a:ext>
            </a:extLst>
          </p:cNvPr>
          <p:cNvSpPr/>
          <p:nvPr/>
        </p:nvSpPr>
        <p:spPr>
          <a:xfrm>
            <a:off x="2340458" y="1256354"/>
            <a:ext cx="338784" cy="709316"/>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endParaRPr lang="en-US" sz="500" b="1" dirty="0">
              <a:solidFill>
                <a:schemeClr val="bg1"/>
              </a:solidFill>
              <a:latin typeface="Arial" panose="020B0604020202020204" pitchFamily="34" charset="0"/>
              <a:ea typeface="Verdana" panose="020B0604030504040204" pitchFamily="34" charset="0"/>
              <a:cs typeface="Arial" panose="020B0604020202020204" pitchFamily="34" charset="0"/>
            </a:endParaRPr>
          </a:p>
          <a:p>
            <a:pPr algn="ctr"/>
            <a:r>
              <a:rPr lang="en-US" sz="500" b="1" dirty="0">
                <a:solidFill>
                  <a:schemeClr val="bg1"/>
                </a:solidFill>
                <a:latin typeface="Arial" panose="020B0604020202020204" pitchFamily="34" charset="0"/>
                <a:ea typeface="Verdana" panose="020B0604030504040204" pitchFamily="34" charset="0"/>
                <a:cs typeface="Arial" panose="020B0604020202020204" pitchFamily="34" charset="0"/>
              </a:rPr>
              <a:t>Closedown</a:t>
            </a:r>
          </a:p>
          <a:p>
            <a:pPr algn="ctr"/>
            <a:r>
              <a:rPr lang="en-US" sz="500" b="1" dirty="0">
                <a:solidFill>
                  <a:schemeClr val="bg1"/>
                </a:solidFill>
                <a:latin typeface="Arial" panose="020B0604020202020204" pitchFamily="34" charset="0"/>
                <a:ea typeface="Verdana" panose="020B0604030504040204" pitchFamily="34" charset="0"/>
                <a:cs typeface="Arial" panose="020B0604020202020204" pitchFamily="34" charset="0"/>
              </a:rPr>
              <a:t> in Progress</a:t>
            </a:r>
          </a:p>
          <a:p>
            <a:pPr algn="ctr"/>
            <a:endParaRPr lang="en-US" sz="500" b="1" dirty="0">
              <a:solidFill>
                <a:schemeClr val="bg1"/>
              </a:solidFill>
              <a:latin typeface="Arial" panose="020B0604020202020204" pitchFamily="34" charset="0"/>
              <a:ea typeface="Verdana" panose="020B0604030504040204" pitchFamily="34" charset="0"/>
              <a:cs typeface="Arial" panose="020B0604020202020204" pitchFamily="34" charset="0"/>
            </a:endParaRPr>
          </a:p>
          <a:p>
            <a:pPr algn="ctr"/>
            <a:r>
              <a:rPr lang="en-US" sz="500" b="1" dirty="0">
                <a:solidFill>
                  <a:schemeClr val="bg1"/>
                </a:solidFill>
                <a:latin typeface="Arial" panose="020B0604020202020204" pitchFamily="34" charset="0"/>
                <a:ea typeface="Verdana" panose="020B0604030504040204" pitchFamily="34" charset="0"/>
                <a:cs typeface="Arial" panose="020B0604020202020204" pitchFamily="34" charset="0"/>
              </a:rPr>
              <a:t>Nov 22</a:t>
            </a:r>
          </a:p>
          <a:p>
            <a:pPr algn="ctr"/>
            <a:r>
              <a:rPr lang="en-US" sz="500" b="1" dirty="0">
                <a:solidFill>
                  <a:schemeClr val="bg1"/>
                </a:solidFill>
                <a:latin typeface="Arial" panose="020B0604020202020204" pitchFamily="34" charset="0"/>
                <a:ea typeface="Verdana" panose="020B0604030504040204" pitchFamily="34" charset="0"/>
                <a:cs typeface="Arial" panose="020B0604020202020204" pitchFamily="34" charset="0"/>
              </a:rPr>
              <a:t> to </a:t>
            </a:r>
          </a:p>
          <a:p>
            <a:pPr algn="ctr"/>
            <a:r>
              <a:rPr lang="en-US" sz="500" b="1" dirty="0">
                <a:solidFill>
                  <a:schemeClr val="bg1"/>
                </a:solidFill>
                <a:latin typeface="Arial" panose="020B0604020202020204" pitchFamily="34" charset="0"/>
                <a:ea typeface="Verdana" panose="020B0604030504040204" pitchFamily="34" charset="0"/>
                <a:cs typeface="Arial" panose="020B0604020202020204" pitchFamily="34" charset="0"/>
              </a:rPr>
              <a:t>Jan 23</a:t>
            </a:r>
          </a:p>
          <a:p>
            <a:pPr algn="ctr"/>
            <a:endParaRPr lang="en-US" sz="500" b="1" u="sng"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EE12FC4A-72C3-4E9F-9632-21CBD67F3508}"/>
              </a:ext>
            </a:extLst>
          </p:cNvPr>
          <p:cNvSpPr/>
          <p:nvPr/>
        </p:nvSpPr>
        <p:spPr>
          <a:xfrm>
            <a:off x="2348843" y="2705100"/>
            <a:ext cx="648319" cy="658738"/>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500" b="1" dirty="0">
                <a:solidFill>
                  <a:schemeClr val="bg1"/>
                </a:solidFill>
                <a:latin typeface="Arial" panose="020B0604020202020204" pitchFamily="34" charset="0"/>
                <a:ea typeface="Verdana" panose="020B0604030504040204" pitchFamily="34" charset="0"/>
                <a:cs typeface="Arial" panose="020B0604020202020204" pitchFamily="34" charset="0"/>
              </a:rPr>
              <a:t>Closedown</a:t>
            </a:r>
          </a:p>
          <a:p>
            <a:pPr algn="ctr"/>
            <a:r>
              <a:rPr lang="en-US" sz="500" b="1" dirty="0">
                <a:solidFill>
                  <a:schemeClr val="bg1"/>
                </a:solidFill>
                <a:latin typeface="Arial" panose="020B0604020202020204" pitchFamily="34" charset="0"/>
                <a:ea typeface="Verdana" panose="020B0604030504040204" pitchFamily="34" charset="0"/>
                <a:cs typeface="Arial" panose="020B0604020202020204" pitchFamily="34" charset="0"/>
              </a:rPr>
              <a:t> in Progress</a:t>
            </a:r>
          </a:p>
          <a:p>
            <a:pPr algn="ctr"/>
            <a:endParaRPr lang="en-US" sz="500" b="1" dirty="0">
              <a:solidFill>
                <a:schemeClr val="bg1"/>
              </a:solidFill>
              <a:latin typeface="Arial" panose="020B0604020202020204" pitchFamily="34" charset="0"/>
              <a:ea typeface="Verdana" panose="020B0604030504040204" pitchFamily="34" charset="0"/>
              <a:cs typeface="Arial" panose="020B0604020202020204" pitchFamily="34" charset="0"/>
            </a:endParaRPr>
          </a:p>
          <a:p>
            <a:pPr algn="ctr"/>
            <a:r>
              <a:rPr lang="en-US" sz="500" b="1" dirty="0">
                <a:solidFill>
                  <a:schemeClr val="bg1"/>
                </a:solidFill>
                <a:latin typeface="Arial" panose="020B0604020202020204" pitchFamily="34" charset="0"/>
                <a:ea typeface="Verdana" panose="020B0604030504040204" pitchFamily="34" charset="0"/>
                <a:cs typeface="Arial" panose="020B0604020202020204" pitchFamily="34" charset="0"/>
              </a:rPr>
              <a:t>Oct 22 </a:t>
            </a:r>
          </a:p>
          <a:p>
            <a:pPr algn="ctr"/>
            <a:r>
              <a:rPr lang="en-US" sz="500" b="1" dirty="0">
                <a:solidFill>
                  <a:schemeClr val="bg1"/>
                </a:solidFill>
                <a:latin typeface="Arial" panose="020B0604020202020204" pitchFamily="34" charset="0"/>
                <a:ea typeface="Verdana" panose="020B0604030504040204" pitchFamily="34" charset="0"/>
                <a:cs typeface="Arial" panose="020B0604020202020204" pitchFamily="34" charset="0"/>
              </a:rPr>
              <a:t>to </a:t>
            </a:r>
          </a:p>
          <a:p>
            <a:pPr algn="ctr"/>
            <a:r>
              <a:rPr lang="en-US" sz="500" b="1" dirty="0">
                <a:solidFill>
                  <a:schemeClr val="bg1"/>
                </a:solidFill>
                <a:latin typeface="Arial" panose="020B0604020202020204" pitchFamily="34" charset="0"/>
                <a:ea typeface="Verdana" panose="020B0604030504040204" pitchFamily="34" charset="0"/>
                <a:cs typeface="Arial" panose="020B0604020202020204" pitchFamily="34" charset="0"/>
              </a:rPr>
              <a:t>Feb  23</a:t>
            </a:r>
          </a:p>
          <a:p>
            <a:pPr algn="ctr"/>
            <a:endParaRPr lang="en-US" sz="500" b="1" u="sng"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93F75B7E-B7DA-4B3C-9C70-5EFE833E07E6}"/>
              </a:ext>
            </a:extLst>
          </p:cNvPr>
          <p:cNvSpPr/>
          <p:nvPr/>
        </p:nvSpPr>
        <p:spPr>
          <a:xfrm>
            <a:off x="2332838" y="4378627"/>
            <a:ext cx="934973" cy="412339"/>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600" b="1" dirty="0">
                <a:solidFill>
                  <a:schemeClr val="bg1"/>
                </a:solidFill>
                <a:latin typeface="Arial" panose="020B0604020202020204" pitchFamily="34" charset="0"/>
                <a:ea typeface="Verdana" panose="020B0604030504040204" pitchFamily="34" charset="0"/>
                <a:cs typeface="Arial" panose="020B0604020202020204" pitchFamily="34" charset="0"/>
              </a:rPr>
              <a:t> </a:t>
            </a:r>
          </a:p>
          <a:p>
            <a:pPr algn="ctr"/>
            <a:r>
              <a:rPr lang="en-US" sz="600" b="1" dirty="0">
                <a:solidFill>
                  <a:schemeClr val="bg1"/>
                </a:solidFill>
                <a:latin typeface="Arial" panose="020B0604020202020204" pitchFamily="34" charset="0"/>
                <a:ea typeface="Verdana" panose="020B0604030504040204" pitchFamily="34" charset="0"/>
                <a:cs typeface="Arial" panose="020B0604020202020204" pitchFamily="34" charset="0"/>
              </a:rPr>
              <a:t>Jan 23 to </a:t>
            </a:r>
            <a:r>
              <a:rPr lang="en-GB" sz="600" b="1" dirty="0">
                <a:solidFill>
                  <a:schemeClr val="bg1"/>
                </a:solidFill>
                <a:latin typeface="Arial" panose="020B0604020202020204" pitchFamily="34" charset="0"/>
                <a:ea typeface="Verdana" panose="020B0604030504040204" pitchFamily="34" charset="0"/>
                <a:cs typeface="Arial" panose="020B0604020202020204" pitchFamily="34" charset="0"/>
              </a:rPr>
              <a:t>Mar 23 </a:t>
            </a:r>
            <a:endParaRPr lang="en-GB" sz="600" b="1" dirty="0">
              <a:solidFill>
                <a:schemeClr val="bg1"/>
              </a:solidFill>
              <a:latin typeface="Arial" panose="020B0604020202020204" pitchFamily="34" charset="0"/>
            </a:endParaRPr>
          </a:p>
          <a:p>
            <a:pPr algn="ctr"/>
            <a:endParaRPr lang="en-US" sz="600" b="1" u="sng"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5058552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DDFA-F228-4E44-B394-D26871378D15}"/>
              </a:ext>
            </a:extLst>
          </p:cNvPr>
          <p:cNvSpPr>
            <a:spLocks noGrp="1"/>
          </p:cNvSpPr>
          <p:nvPr>
            <p:ph type="ctrTitle"/>
          </p:nvPr>
        </p:nvSpPr>
        <p:spPr/>
        <p:txBody>
          <a:bodyPr/>
          <a:lstStyle/>
          <a:p>
            <a:r>
              <a:rPr lang="en-US">
                <a:latin typeface="Arial"/>
                <a:cs typeface="Arial"/>
              </a:rPr>
              <a:t>DDP Feb </a:t>
            </a:r>
            <a:r>
              <a:rPr lang="en-US" dirty="0">
                <a:latin typeface="Arial"/>
                <a:cs typeface="Arial"/>
              </a:rPr>
              <a:t>CHMC update</a:t>
            </a:r>
            <a:endParaRPr lang="en-US" dirty="0"/>
          </a:p>
        </p:txBody>
      </p:sp>
    </p:spTree>
    <p:extLst>
      <p:ext uri="{BB962C8B-B14F-4D97-AF65-F5344CB8AC3E}">
        <p14:creationId xmlns:p14="http://schemas.microsoft.com/office/powerpoint/2010/main" val="6231724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B31EC-92AE-4AA5-8AE6-2BAC881D1734}"/>
              </a:ext>
            </a:extLst>
          </p:cNvPr>
          <p:cNvSpPr>
            <a:spLocks noGrp="1"/>
          </p:cNvSpPr>
          <p:nvPr>
            <p:ph type="title"/>
          </p:nvPr>
        </p:nvSpPr>
        <p:spPr/>
        <p:txBody>
          <a:bodyPr/>
          <a:lstStyle/>
          <a:p>
            <a:r>
              <a:rPr lang="en-GB" dirty="0"/>
              <a:t>Agenda</a:t>
            </a:r>
          </a:p>
        </p:txBody>
      </p:sp>
      <p:sp>
        <p:nvSpPr>
          <p:cNvPr id="3" name="Content Placeholder 2">
            <a:extLst>
              <a:ext uri="{FF2B5EF4-FFF2-40B4-BE49-F238E27FC236}">
                <a16:creationId xmlns:a16="http://schemas.microsoft.com/office/drawing/2014/main" id="{A509A700-A6A4-4B32-8D51-DDE489F5F7DB}"/>
              </a:ext>
            </a:extLst>
          </p:cNvPr>
          <p:cNvSpPr>
            <a:spLocks noGrp="1"/>
          </p:cNvSpPr>
          <p:nvPr>
            <p:ph idx="1"/>
          </p:nvPr>
        </p:nvSpPr>
        <p:spPr>
          <a:xfrm>
            <a:off x="457200" y="1059582"/>
            <a:ext cx="8229600" cy="2520280"/>
          </a:xfrm>
        </p:spPr>
        <p:txBody>
          <a:bodyPr>
            <a:normAutofit/>
          </a:bodyPr>
          <a:lstStyle/>
          <a:p>
            <a:pPr marL="514350" indent="-514350">
              <a:lnSpc>
                <a:spcPct val="150000"/>
              </a:lnSpc>
              <a:buAutoNum type="arabicPeriod"/>
            </a:pPr>
            <a:r>
              <a:rPr lang="en-GB" sz="1800" dirty="0">
                <a:latin typeface="Poppins" panose="00000500000000000000" pitchFamily="2" charset="0"/>
                <a:cs typeface="Poppins" panose="00000500000000000000" pitchFamily="2" charset="0"/>
              </a:rPr>
              <a:t>Roadmap update</a:t>
            </a:r>
          </a:p>
          <a:p>
            <a:pPr marL="514350" indent="-514350">
              <a:lnSpc>
                <a:spcPct val="150000"/>
              </a:lnSpc>
              <a:buAutoNum type="arabicPeriod"/>
            </a:pPr>
            <a:r>
              <a:rPr lang="en-GB" sz="1800" dirty="0">
                <a:latin typeface="Poppins" panose="00000500000000000000" pitchFamily="2" charset="0"/>
                <a:cs typeface="Poppins" panose="00000500000000000000" pitchFamily="2" charset="0"/>
              </a:rPr>
              <a:t>Latest Sprint update </a:t>
            </a:r>
          </a:p>
          <a:p>
            <a:pPr marL="514350" indent="-514350">
              <a:lnSpc>
                <a:spcPct val="150000"/>
              </a:lnSpc>
              <a:buAutoNum type="arabicPeriod"/>
            </a:pPr>
            <a:r>
              <a:rPr lang="en-GB" sz="1800" dirty="0">
                <a:latin typeface="Poppins" panose="00000500000000000000" pitchFamily="2" charset="0"/>
                <a:cs typeface="Poppins" panose="00000500000000000000" pitchFamily="2" charset="0"/>
              </a:rPr>
              <a:t>Appendix</a:t>
            </a:r>
          </a:p>
          <a:p>
            <a:pPr marL="0" indent="0">
              <a:lnSpc>
                <a:spcPct val="150000"/>
              </a:lnSpc>
              <a:buNone/>
            </a:pPr>
            <a:r>
              <a:rPr lang="en-GB" sz="1800" dirty="0">
                <a:latin typeface="Poppins" panose="00000500000000000000" pitchFamily="2" charset="0"/>
                <a:cs typeface="Poppins" panose="00000500000000000000" pitchFamily="2" charset="0"/>
              </a:rPr>
              <a:t>3.A    Previous release updates</a:t>
            </a:r>
          </a:p>
        </p:txBody>
      </p:sp>
    </p:spTree>
    <p:extLst>
      <p:ext uri="{BB962C8B-B14F-4D97-AF65-F5344CB8AC3E}">
        <p14:creationId xmlns:p14="http://schemas.microsoft.com/office/powerpoint/2010/main" val="26564916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Circle">
            <a:extLst>
              <a:ext uri="{FF2B5EF4-FFF2-40B4-BE49-F238E27FC236}">
                <a16:creationId xmlns:a16="http://schemas.microsoft.com/office/drawing/2014/main" id="{CEEB2682-08B6-4DF0-A4D6-0801E01154F1}"/>
              </a:ext>
            </a:extLst>
          </p:cNvPr>
          <p:cNvSpPr/>
          <p:nvPr/>
        </p:nvSpPr>
        <p:spPr>
          <a:xfrm>
            <a:off x="7223980" y="1426398"/>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587" name="Rounded Rectangle"/>
          <p:cNvSpPr/>
          <p:nvPr/>
        </p:nvSpPr>
        <p:spPr>
          <a:xfrm>
            <a:off x="306236" y="1062113"/>
            <a:ext cx="8566183" cy="2677497"/>
          </a:xfrm>
          <a:prstGeom prst="roundRect">
            <a:avLst>
              <a:gd name="adj" fmla="val 3839"/>
            </a:avLst>
          </a:prstGeom>
          <a:solidFill>
            <a:srgbClr val="E0E1E5">
              <a:alpha val="42767"/>
            </a:srgbClr>
          </a:solidFill>
          <a:ln w="12700">
            <a:miter lim="400000"/>
          </a:ln>
          <a:effectLst>
            <a:outerShdw blurRad="266700" dist="79619" dir="5400000" rotWithShape="0">
              <a:srgbClr val="D5D5D5">
                <a:alpha val="0"/>
              </a:srgbClr>
            </a:outerShdw>
          </a:effectLst>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grpSp>
        <p:nvGrpSpPr>
          <p:cNvPr id="614" name="Group"/>
          <p:cNvGrpSpPr/>
          <p:nvPr/>
        </p:nvGrpSpPr>
        <p:grpSpPr>
          <a:xfrm>
            <a:off x="2092325" y="1748400"/>
            <a:ext cx="6745439" cy="1967728"/>
            <a:chOff x="0" y="0"/>
            <a:chExt cx="17987835" cy="5247272"/>
          </a:xfrm>
        </p:grpSpPr>
        <p:sp>
          <p:nvSpPr>
            <p:cNvPr id="588" name="Line"/>
            <p:cNvSpPr/>
            <p:nvPr/>
          </p:nvSpPr>
          <p:spPr>
            <a:xfrm flipV="1">
              <a:off x="-1" y="0"/>
              <a:ext cx="2"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89" name="Line"/>
            <p:cNvSpPr/>
            <p:nvPr/>
          </p:nvSpPr>
          <p:spPr>
            <a:xfrm flipV="1">
              <a:off x="711200"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0" name="Line"/>
            <p:cNvSpPr/>
            <p:nvPr/>
          </p:nvSpPr>
          <p:spPr>
            <a:xfrm flipV="1">
              <a:off x="1432780"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1" name="Line"/>
            <p:cNvSpPr/>
            <p:nvPr/>
          </p:nvSpPr>
          <p:spPr>
            <a:xfrm flipV="1">
              <a:off x="2156680"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2" name="Line"/>
            <p:cNvSpPr/>
            <p:nvPr/>
          </p:nvSpPr>
          <p:spPr>
            <a:xfrm flipV="1">
              <a:off x="2891365"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3" name="Line"/>
            <p:cNvSpPr/>
            <p:nvPr/>
          </p:nvSpPr>
          <p:spPr>
            <a:xfrm flipV="1">
              <a:off x="3602565"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4" name="Line"/>
            <p:cNvSpPr/>
            <p:nvPr/>
          </p:nvSpPr>
          <p:spPr>
            <a:xfrm flipV="1">
              <a:off x="4324146"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5" name="Line"/>
            <p:cNvSpPr/>
            <p:nvPr/>
          </p:nvSpPr>
          <p:spPr>
            <a:xfrm flipV="1">
              <a:off x="5048046"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6" name="Line"/>
            <p:cNvSpPr/>
            <p:nvPr/>
          </p:nvSpPr>
          <p:spPr>
            <a:xfrm flipV="1">
              <a:off x="5752142"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7" name="Line"/>
            <p:cNvSpPr/>
            <p:nvPr/>
          </p:nvSpPr>
          <p:spPr>
            <a:xfrm flipV="1">
              <a:off x="6463342"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8" name="Line"/>
            <p:cNvSpPr/>
            <p:nvPr/>
          </p:nvSpPr>
          <p:spPr>
            <a:xfrm flipV="1">
              <a:off x="7184922"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9" name="Line"/>
            <p:cNvSpPr/>
            <p:nvPr/>
          </p:nvSpPr>
          <p:spPr>
            <a:xfrm flipV="1">
              <a:off x="7908822"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0" name="Line"/>
            <p:cNvSpPr/>
            <p:nvPr/>
          </p:nvSpPr>
          <p:spPr>
            <a:xfrm flipV="1">
              <a:off x="8643507"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1" name="Line"/>
            <p:cNvSpPr/>
            <p:nvPr/>
          </p:nvSpPr>
          <p:spPr>
            <a:xfrm flipV="1">
              <a:off x="9354707"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2" name="Line"/>
            <p:cNvSpPr/>
            <p:nvPr/>
          </p:nvSpPr>
          <p:spPr>
            <a:xfrm flipV="1">
              <a:off x="10076288"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3" name="Line"/>
            <p:cNvSpPr/>
            <p:nvPr/>
          </p:nvSpPr>
          <p:spPr>
            <a:xfrm flipV="1">
              <a:off x="10800188"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4" name="Line"/>
            <p:cNvSpPr/>
            <p:nvPr/>
          </p:nvSpPr>
          <p:spPr>
            <a:xfrm flipV="1">
              <a:off x="11527364"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5" name="Line"/>
            <p:cNvSpPr/>
            <p:nvPr/>
          </p:nvSpPr>
          <p:spPr>
            <a:xfrm flipV="1">
              <a:off x="12238564"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6" name="Line"/>
            <p:cNvSpPr/>
            <p:nvPr/>
          </p:nvSpPr>
          <p:spPr>
            <a:xfrm flipV="1">
              <a:off x="12960145"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7" name="Line"/>
            <p:cNvSpPr/>
            <p:nvPr/>
          </p:nvSpPr>
          <p:spPr>
            <a:xfrm flipV="1">
              <a:off x="13684045"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8" name="Line"/>
            <p:cNvSpPr/>
            <p:nvPr/>
          </p:nvSpPr>
          <p:spPr>
            <a:xfrm flipV="1">
              <a:off x="14418730"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9" name="Line"/>
            <p:cNvSpPr/>
            <p:nvPr/>
          </p:nvSpPr>
          <p:spPr>
            <a:xfrm flipV="1">
              <a:off x="15129930"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10" name="Line"/>
            <p:cNvSpPr/>
            <p:nvPr/>
          </p:nvSpPr>
          <p:spPr>
            <a:xfrm flipV="1">
              <a:off x="15818050"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11" name="Line"/>
            <p:cNvSpPr/>
            <p:nvPr/>
          </p:nvSpPr>
          <p:spPr>
            <a:xfrm flipV="1">
              <a:off x="16541950"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12" name="Line"/>
            <p:cNvSpPr/>
            <p:nvPr/>
          </p:nvSpPr>
          <p:spPr>
            <a:xfrm flipV="1">
              <a:off x="17276635"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13" name="Line"/>
            <p:cNvSpPr/>
            <p:nvPr/>
          </p:nvSpPr>
          <p:spPr>
            <a:xfrm flipV="1">
              <a:off x="17987835"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grpSp>
      <p:sp>
        <p:nvSpPr>
          <p:cNvPr id="615" name="Future plans"/>
          <p:cNvSpPr txBox="1"/>
          <p:nvPr/>
        </p:nvSpPr>
        <p:spPr>
          <a:xfrm>
            <a:off x="355624" y="-107835"/>
            <a:ext cx="2557613" cy="80432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19050" tIns="19050" rIns="19050" bIns="19050" anchor="ctr">
            <a:spAutoFit/>
          </a:bodyPr>
          <a:lstStyle>
            <a:lvl1pPr algn="l">
              <a:lnSpc>
                <a:spcPts val="7500"/>
              </a:lnSpc>
              <a:defRPr sz="3300">
                <a:solidFill>
                  <a:srgbClr val="1D1143"/>
                </a:solidFill>
                <a:latin typeface="Poppins SemiBold"/>
                <a:ea typeface="Poppins SemiBold"/>
                <a:cs typeface="Poppins SemiBold"/>
                <a:sym typeface="Poppins SemiBold"/>
              </a:defRPr>
            </a:lvl1pPr>
          </a:lstStyle>
          <a:p>
            <a:r>
              <a:rPr lang="en-GB" sz="1238"/>
              <a:t>Roadmap</a:t>
            </a:r>
            <a:endParaRPr sz="1238"/>
          </a:p>
        </p:txBody>
      </p:sp>
      <p:sp>
        <p:nvSpPr>
          <p:cNvPr id="616" name="PRODUCT DEVELOPMENT AND ROLLOUT"/>
          <p:cNvSpPr txBox="1"/>
          <p:nvPr/>
        </p:nvSpPr>
        <p:spPr>
          <a:xfrm>
            <a:off x="359816" y="277175"/>
            <a:ext cx="2598714" cy="78406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19050" tIns="19050" rIns="19050" bIns="19050">
            <a:spAutoFit/>
          </a:bodyPr>
          <a:lstStyle>
            <a:lvl1pPr algn="l">
              <a:lnSpc>
                <a:spcPts val="7500"/>
              </a:lnSpc>
              <a:defRPr sz="1800" spc="90">
                <a:solidFill>
                  <a:srgbClr val="4385F7"/>
                </a:solidFill>
                <a:latin typeface="Poppins Medium"/>
                <a:ea typeface="Poppins Medium"/>
                <a:cs typeface="Poppins Medium"/>
                <a:sym typeface="Poppins Medium"/>
              </a:defRPr>
            </a:lvl1pPr>
          </a:lstStyle>
          <a:p>
            <a:r>
              <a:rPr sz="675"/>
              <a:t>PRODUCT DEVELOPMENT AND ROLLOUT</a:t>
            </a:r>
          </a:p>
        </p:txBody>
      </p:sp>
      <p:sp>
        <p:nvSpPr>
          <p:cNvPr id="618" name="2021"/>
          <p:cNvSpPr txBox="1"/>
          <p:nvPr/>
        </p:nvSpPr>
        <p:spPr>
          <a:xfrm>
            <a:off x="1821533" y="1181456"/>
            <a:ext cx="243656" cy="14234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defRPr>
                <a:solidFill>
                  <a:srgbClr val="1D1143"/>
                </a:solidFill>
                <a:latin typeface="Poppins SemiBold"/>
                <a:ea typeface="Poppins SemiBold"/>
                <a:cs typeface="Poppins SemiBold"/>
                <a:sym typeface="Poppins SemiBold"/>
              </a:defRPr>
            </a:lvl1pPr>
          </a:lstStyle>
          <a:p>
            <a:r>
              <a:rPr sz="675"/>
              <a:t>202</a:t>
            </a:r>
            <a:r>
              <a:rPr lang="en-GB" sz="675"/>
              <a:t>2</a:t>
            </a:r>
            <a:endParaRPr sz="675"/>
          </a:p>
        </p:txBody>
      </p:sp>
      <p:sp>
        <p:nvSpPr>
          <p:cNvPr id="619" name="Circle"/>
          <p:cNvSpPr/>
          <p:nvPr/>
        </p:nvSpPr>
        <p:spPr>
          <a:xfrm>
            <a:off x="1837748"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20" name="05"/>
          <p:cNvSpPr txBox="1"/>
          <p:nvPr/>
        </p:nvSpPr>
        <p:spPr>
          <a:xfrm>
            <a:off x="1873831" y="1479759"/>
            <a:ext cx="134652" cy="14234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defRPr>
                <a:solidFill>
                  <a:srgbClr val="FFFFFF"/>
                </a:solidFill>
              </a:defRPr>
            </a:lvl1pPr>
          </a:lstStyle>
          <a:p>
            <a:r>
              <a:rPr sz="675"/>
              <a:t>0</a:t>
            </a:r>
            <a:r>
              <a:rPr lang="en-GB" sz="675"/>
              <a:t>4</a:t>
            </a:r>
            <a:endParaRPr sz="675"/>
          </a:p>
        </p:txBody>
      </p:sp>
      <p:sp>
        <p:nvSpPr>
          <p:cNvPr id="621" name="Circle"/>
          <p:cNvSpPr/>
          <p:nvPr/>
        </p:nvSpPr>
        <p:spPr>
          <a:xfrm>
            <a:off x="2107623"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22" name="06"/>
          <p:cNvSpPr txBox="1"/>
          <p:nvPr/>
        </p:nvSpPr>
        <p:spPr>
          <a:xfrm>
            <a:off x="2143706" y="1479759"/>
            <a:ext cx="134652" cy="14234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defRPr>
                <a:solidFill>
                  <a:srgbClr val="FFFFFF"/>
                </a:solidFill>
              </a:defRPr>
            </a:lvl1pPr>
          </a:lstStyle>
          <a:p>
            <a:r>
              <a:rPr sz="675"/>
              <a:t>0</a:t>
            </a:r>
            <a:r>
              <a:rPr lang="en-GB" sz="675"/>
              <a:t>5</a:t>
            </a:r>
            <a:endParaRPr sz="675"/>
          </a:p>
        </p:txBody>
      </p:sp>
      <p:sp>
        <p:nvSpPr>
          <p:cNvPr id="623" name="Circle"/>
          <p:cNvSpPr/>
          <p:nvPr/>
        </p:nvSpPr>
        <p:spPr>
          <a:xfrm>
            <a:off x="2377497"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24" name="07"/>
          <p:cNvSpPr txBox="1"/>
          <p:nvPr/>
        </p:nvSpPr>
        <p:spPr>
          <a:xfrm>
            <a:off x="2413580" y="1479759"/>
            <a:ext cx="134652" cy="14234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defRPr>
                <a:solidFill>
                  <a:srgbClr val="FFFFFF"/>
                </a:solidFill>
              </a:defRPr>
            </a:lvl1pPr>
          </a:lstStyle>
          <a:p>
            <a:r>
              <a:rPr sz="675"/>
              <a:t>0</a:t>
            </a:r>
            <a:r>
              <a:rPr lang="en-GB" sz="675"/>
              <a:t>6</a:t>
            </a:r>
            <a:endParaRPr sz="675"/>
          </a:p>
        </p:txBody>
      </p:sp>
      <p:sp>
        <p:nvSpPr>
          <p:cNvPr id="625" name="Circle"/>
          <p:cNvSpPr/>
          <p:nvPr/>
        </p:nvSpPr>
        <p:spPr>
          <a:xfrm>
            <a:off x="2647373"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26" name="08"/>
          <p:cNvSpPr txBox="1"/>
          <p:nvPr/>
        </p:nvSpPr>
        <p:spPr>
          <a:xfrm>
            <a:off x="2683456" y="1479759"/>
            <a:ext cx="134652" cy="14234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defRPr>
                <a:solidFill>
                  <a:srgbClr val="FFFFFF"/>
                </a:solidFill>
              </a:defRPr>
            </a:lvl1pPr>
          </a:lstStyle>
          <a:p>
            <a:r>
              <a:rPr sz="675"/>
              <a:t>0</a:t>
            </a:r>
            <a:r>
              <a:rPr lang="en-GB" sz="675"/>
              <a:t>7</a:t>
            </a:r>
            <a:endParaRPr sz="675"/>
          </a:p>
        </p:txBody>
      </p:sp>
      <p:sp>
        <p:nvSpPr>
          <p:cNvPr id="627" name="Circle"/>
          <p:cNvSpPr/>
          <p:nvPr/>
        </p:nvSpPr>
        <p:spPr>
          <a:xfrm>
            <a:off x="2917247"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28" name="09"/>
          <p:cNvSpPr txBox="1"/>
          <p:nvPr/>
        </p:nvSpPr>
        <p:spPr>
          <a:xfrm>
            <a:off x="2953330" y="1479759"/>
            <a:ext cx="134652" cy="14234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defRPr>
                <a:solidFill>
                  <a:srgbClr val="FFFFFF"/>
                </a:solidFill>
              </a:defRPr>
            </a:lvl1pPr>
          </a:lstStyle>
          <a:p>
            <a:r>
              <a:rPr sz="675"/>
              <a:t>0</a:t>
            </a:r>
            <a:r>
              <a:rPr lang="en-GB" sz="675"/>
              <a:t>8</a:t>
            </a:r>
            <a:endParaRPr sz="675"/>
          </a:p>
        </p:txBody>
      </p:sp>
      <p:sp>
        <p:nvSpPr>
          <p:cNvPr id="629" name="Circle"/>
          <p:cNvSpPr/>
          <p:nvPr/>
        </p:nvSpPr>
        <p:spPr>
          <a:xfrm>
            <a:off x="3187122"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30" name="10"/>
          <p:cNvSpPr txBox="1"/>
          <p:nvPr/>
        </p:nvSpPr>
        <p:spPr>
          <a:xfrm>
            <a:off x="3223205" y="1479759"/>
            <a:ext cx="134652" cy="14234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defRPr>
                <a:solidFill>
                  <a:srgbClr val="FFFFFF"/>
                </a:solidFill>
              </a:defRPr>
            </a:lvl1pPr>
          </a:lstStyle>
          <a:p>
            <a:r>
              <a:rPr lang="en-GB" sz="675"/>
              <a:t>09</a:t>
            </a:r>
            <a:endParaRPr sz="675"/>
          </a:p>
        </p:txBody>
      </p:sp>
      <p:sp>
        <p:nvSpPr>
          <p:cNvPr id="631" name="Circle"/>
          <p:cNvSpPr/>
          <p:nvPr/>
        </p:nvSpPr>
        <p:spPr>
          <a:xfrm>
            <a:off x="3456997"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32" name="11"/>
          <p:cNvSpPr txBox="1"/>
          <p:nvPr/>
        </p:nvSpPr>
        <p:spPr>
          <a:xfrm>
            <a:off x="3493081" y="1479759"/>
            <a:ext cx="134652" cy="14234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defRPr>
                <a:solidFill>
                  <a:srgbClr val="FFFFFF"/>
                </a:solidFill>
              </a:defRPr>
            </a:lvl1pPr>
          </a:lstStyle>
          <a:p>
            <a:r>
              <a:rPr sz="675"/>
              <a:t>1</a:t>
            </a:r>
            <a:r>
              <a:rPr lang="en-GB" sz="675"/>
              <a:t>0</a:t>
            </a:r>
            <a:endParaRPr sz="675"/>
          </a:p>
        </p:txBody>
      </p:sp>
      <p:sp>
        <p:nvSpPr>
          <p:cNvPr id="633" name="Circle"/>
          <p:cNvSpPr/>
          <p:nvPr/>
        </p:nvSpPr>
        <p:spPr>
          <a:xfrm>
            <a:off x="3726872"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34" name="12"/>
          <p:cNvSpPr txBox="1"/>
          <p:nvPr/>
        </p:nvSpPr>
        <p:spPr>
          <a:xfrm>
            <a:off x="3762955" y="1479759"/>
            <a:ext cx="134652" cy="14234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defRPr>
                <a:solidFill>
                  <a:srgbClr val="FFFFFF"/>
                </a:solidFill>
              </a:defRPr>
            </a:lvl1pPr>
          </a:lstStyle>
          <a:p>
            <a:r>
              <a:rPr lang="en-GB" sz="675"/>
              <a:t>11</a:t>
            </a:r>
            <a:endParaRPr sz="675"/>
          </a:p>
        </p:txBody>
      </p:sp>
      <p:sp>
        <p:nvSpPr>
          <p:cNvPr id="635" name="Circle"/>
          <p:cNvSpPr/>
          <p:nvPr/>
        </p:nvSpPr>
        <p:spPr>
          <a:xfrm>
            <a:off x="399674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36" name="01"/>
          <p:cNvSpPr txBox="1"/>
          <p:nvPr/>
        </p:nvSpPr>
        <p:spPr>
          <a:xfrm>
            <a:off x="4032830" y="1479759"/>
            <a:ext cx="134652" cy="14234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defRPr>
                <a:solidFill>
                  <a:srgbClr val="FFFFFF"/>
                </a:solidFill>
              </a:defRPr>
            </a:lvl1pPr>
          </a:lstStyle>
          <a:p>
            <a:r>
              <a:rPr lang="en-GB" sz="675"/>
              <a:t>12</a:t>
            </a:r>
            <a:endParaRPr sz="675"/>
          </a:p>
        </p:txBody>
      </p:sp>
      <p:sp>
        <p:nvSpPr>
          <p:cNvPr id="637" name="Circle"/>
          <p:cNvSpPr/>
          <p:nvPr/>
        </p:nvSpPr>
        <p:spPr>
          <a:xfrm>
            <a:off x="4266622"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38" name="02"/>
          <p:cNvSpPr txBox="1"/>
          <p:nvPr/>
        </p:nvSpPr>
        <p:spPr>
          <a:xfrm>
            <a:off x="4302706" y="1479759"/>
            <a:ext cx="134652" cy="14234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defRPr>
                <a:solidFill>
                  <a:srgbClr val="FFFFFF"/>
                </a:solidFill>
              </a:defRPr>
            </a:lvl1pPr>
          </a:lstStyle>
          <a:p>
            <a:r>
              <a:rPr sz="675"/>
              <a:t>0</a:t>
            </a:r>
            <a:r>
              <a:rPr lang="en-GB" sz="675"/>
              <a:t>1</a:t>
            </a:r>
            <a:endParaRPr sz="675"/>
          </a:p>
        </p:txBody>
      </p:sp>
      <p:sp>
        <p:nvSpPr>
          <p:cNvPr id="639" name="Circle"/>
          <p:cNvSpPr/>
          <p:nvPr/>
        </p:nvSpPr>
        <p:spPr>
          <a:xfrm>
            <a:off x="453649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40" name="03"/>
          <p:cNvSpPr txBox="1"/>
          <p:nvPr/>
        </p:nvSpPr>
        <p:spPr>
          <a:xfrm>
            <a:off x="4572580" y="1479759"/>
            <a:ext cx="134652" cy="14234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defRPr>
                <a:solidFill>
                  <a:srgbClr val="FFFFFF"/>
                </a:solidFill>
              </a:defRPr>
            </a:lvl1pPr>
          </a:lstStyle>
          <a:p>
            <a:r>
              <a:rPr sz="675"/>
              <a:t>0</a:t>
            </a:r>
            <a:r>
              <a:rPr lang="en-GB" sz="675"/>
              <a:t>2</a:t>
            </a:r>
            <a:endParaRPr sz="675"/>
          </a:p>
        </p:txBody>
      </p:sp>
      <p:sp>
        <p:nvSpPr>
          <p:cNvPr id="641" name="Circle"/>
          <p:cNvSpPr/>
          <p:nvPr/>
        </p:nvSpPr>
        <p:spPr>
          <a:xfrm>
            <a:off x="4806372"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42" name="04"/>
          <p:cNvSpPr txBox="1"/>
          <p:nvPr/>
        </p:nvSpPr>
        <p:spPr>
          <a:xfrm>
            <a:off x="4842455" y="1479759"/>
            <a:ext cx="134652" cy="14234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defRPr>
                <a:solidFill>
                  <a:srgbClr val="FFFFFF"/>
                </a:solidFill>
              </a:defRPr>
            </a:lvl1pPr>
          </a:lstStyle>
          <a:p>
            <a:r>
              <a:rPr sz="675"/>
              <a:t>0</a:t>
            </a:r>
            <a:r>
              <a:rPr lang="en-GB" sz="675"/>
              <a:t>3</a:t>
            </a:r>
            <a:endParaRPr sz="675"/>
          </a:p>
        </p:txBody>
      </p:sp>
      <p:sp>
        <p:nvSpPr>
          <p:cNvPr id="643" name="Circle"/>
          <p:cNvSpPr/>
          <p:nvPr/>
        </p:nvSpPr>
        <p:spPr>
          <a:xfrm>
            <a:off x="507624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44" name="05"/>
          <p:cNvSpPr txBox="1"/>
          <p:nvPr/>
        </p:nvSpPr>
        <p:spPr>
          <a:xfrm>
            <a:off x="5112330" y="1479759"/>
            <a:ext cx="134652" cy="14234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defRPr>
                <a:solidFill>
                  <a:srgbClr val="FFFFFF"/>
                </a:solidFill>
              </a:defRPr>
            </a:lvl1pPr>
          </a:lstStyle>
          <a:p>
            <a:r>
              <a:rPr sz="675"/>
              <a:t>0</a:t>
            </a:r>
            <a:r>
              <a:rPr lang="en-GB" sz="675"/>
              <a:t>4</a:t>
            </a:r>
            <a:endParaRPr sz="675"/>
          </a:p>
        </p:txBody>
      </p:sp>
      <p:sp>
        <p:nvSpPr>
          <p:cNvPr id="645" name="Circle"/>
          <p:cNvSpPr/>
          <p:nvPr/>
        </p:nvSpPr>
        <p:spPr>
          <a:xfrm>
            <a:off x="5346122"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46" name="06"/>
          <p:cNvSpPr txBox="1"/>
          <p:nvPr/>
        </p:nvSpPr>
        <p:spPr>
          <a:xfrm>
            <a:off x="5382205" y="1479759"/>
            <a:ext cx="134652" cy="14234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defRPr>
                <a:solidFill>
                  <a:srgbClr val="FFFFFF"/>
                </a:solidFill>
              </a:defRPr>
            </a:lvl1pPr>
          </a:lstStyle>
          <a:p>
            <a:r>
              <a:rPr sz="675"/>
              <a:t>0</a:t>
            </a:r>
            <a:r>
              <a:rPr lang="en-GB" sz="675"/>
              <a:t>5</a:t>
            </a:r>
            <a:endParaRPr sz="675"/>
          </a:p>
        </p:txBody>
      </p:sp>
      <p:sp>
        <p:nvSpPr>
          <p:cNvPr id="647" name="Circle"/>
          <p:cNvSpPr/>
          <p:nvPr/>
        </p:nvSpPr>
        <p:spPr>
          <a:xfrm>
            <a:off x="561599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48" name="07"/>
          <p:cNvSpPr txBox="1"/>
          <p:nvPr/>
        </p:nvSpPr>
        <p:spPr>
          <a:xfrm>
            <a:off x="5652080" y="1479759"/>
            <a:ext cx="134652" cy="14234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defRPr>
                <a:solidFill>
                  <a:srgbClr val="FFFFFF"/>
                </a:solidFill>
              </a:defRPr>
            </a:lvl1pPr>
          </a:lstStyle>
          <a:p>
            <a:r>
              <a:rPr sz="675"/>
              <a:t>0</a:t>
            </a:r>
            <a:r>
              <a:rPr lang="en-GB" sz="675"/>
              <a:t>6</a:t>
            </a:r>
            <a:endParaRPr sz="675"/>
          </a:p>
        </p:txBody>
      </p:sp>
      <p:sp>
        <p:nvSpPr>
          <p:cNvPr id="649" name="Circle"/>
          <p:cNvSpPr/>
          <p:nvPr/>
        </p:nvSpPr>
        <p:spPr>
          <a:xfrm>
            <a:off x="5885871"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50" name="08"/>
          <p:cNvSpPr txBox="1"/>
          <p:nvPr/>
        </p:nvSpPr>
        <p:spPr>
          <a:xfrm>
            <a:off x="5921954" y="1479759"/>
            <a:ext cx="134652" cy="14234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defRPr>
                <a:solidFill>
                  <a:srgbClr val="FFFFFF"/>
                </a:solidFill>
              </a:defRPr>
            </a:lvl1pPr>
          </a:lstStyle>
          <a:p>
            <a:r>
              <a:rPr sz="675"/>
              <a:t>0</a:t>
            </a:r>
            <a:r>
              <a:rPr lang="en-GB" sz="675"/>
              <a:t>7</a:t>
            </a:r>
            <a:endParaRPr sz="675"/>
          </a:p>
        </p:txBody>
      </p:sp>
      <p:sp>
        <p:nvSpPr>
          <p:cNvPr id="651" name="Circle"/>
          <p:cNvSpPr/>
          <p:nvPr/>
        </p:nvSpPr>
        <p:spPr>
          <a:xfrm>
            <a:off x="615574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52" name="09"/>
          <p:cNvSpPr txBox="1"/>
          <p:nvPr/>
        </p:nvSpPr>
        <p:spPr>
          <a:xfrm>
            <a:off x="6191830" y="1479759"/>
            <a:ext cx="134652" cy="14234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defRPr>
                <a:solidFill>
                  <a:srgbClr val="FFFFFF"/>
                </a:solidFill>
              </a:defRPr>
            </a:lvl1pPr>
          </a:lstStyle>
          <a:p>
            <a:r>
              <a:rPr sz="675"/>
              <a:t>0</a:t>
            </a:r>
            <a:r>
              <a:rPr lang="en-GB" sz="675"/>
              <a:t>8</a:t>
            </a:r>
            <a:endParaRPr sz="675"/>
          </a:p>
        </p:txBody>
      </p:sp>
      <p:sp>
        <p:nvSpPr>
          <p:cNvPr id="653" name="Circle"/>
          <p:cNvSpPr/>
          <p:nvPr/>
        </p:nvSpPr>
        <p:spPr>
          <a:xfrm>
            <a:off x="6425622"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54" name="10"/>
          <p:cNvSpPr txBox="1"/>
          <p:nvPr/>
        </p:nvSpPr>
        <p:spPr>
          <a:xfrm>
            <a:off x="6461705" y="1479759"/>
            <a:ext cx="134652" cy="14234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defRPr>
                <a:solidFill>
                  <a:srgbClr val="FFFFFF"/>
                </a:solidFill>
              </a:defRPr>
            </a:lvl1pPr>
          </a:lstStyle>
          <a:p>
            <a:r>
              <a:rPr lang="en-GB" sz="675"/>
              <a:t>09</a:t>
            </a:r>
            <a:endParaRPr sz="675"/>
          </a:p>
        </p:txBody>
      </p:sp>
      <p:sp>
        <p:nvSpPr>
          <p:cNvPr id="655" name="Circle"/>
          <p:cNvSpPr/>
          <p:nvPr/>
        </p:nvSpPr>
        <p:spPr>
          <a:xfrm>
            <a:off x="669549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56" name="11"/>
          <p:cNvSpPr txBox="1"/>
          <p:nvPr/>
        </p:nvSpPr>
        <p:spPr>
          <a:xfrm>
            <a:off x="6731580" y="1479759"/>
            <a:ext cx="134652" cy="14234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defRPr>
                <a:solidFill>
                  <a:srgbClr val="FFFFFF"/>
                </a:solidFill>
              </a:defRPr>
            </a:lvl1pPr>
          </a:lstStyle>
          <a:p>
            <a:r>
              <a:rPr lang="en-GB" sz="675"/>
              <a:t>10</a:t>
            </a:r>
            <a:endParaRPr sz="675"/>
          </a:p>
        </p:txBody>
      </p:sp>
      <p:sp>
        <p:nvSpPr>
          <p:cNvPr id="657" name="Circle"/>
          <p:cNvSpPr/>
          <p:nvPr/>
        </p:nvSpPr>
        <p:spPr>
          <a:xfrm>
            <a:off x="6965372"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58" name="12"/>
          <p:cNvSpPr txBox="1"/>
          <p:nvPr/>
        </p:nvSpPr>
        <p:spPr>
          <a:xfrm>
            <a:off x="7001455" y="1479759"/>
            <a:ext cx="134652" cy="14234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defRPr>
                <a:solidFill>
                  <a:srgbClr val="FFFFFF"/>
                </a:solidFill>
              </a:defRPr>
            </a:lvl1pPr>
          </a:lstStyle>
          <a:p>
            <a:r>
              <a:rPr lang="en-GB" sz="675"/>
              <a:t>11</a:t>
            </a:r>
            <a:endParaRPr sz="675"/>
          </a:p>
        </p:txBody>
      </p:sp>
      <p:sp>
        <p:nvSpPr>
          <p:cNvPr id="660" name="01"/>
          <p:cNvSpPr txBox="1"/>
          <p:nvPr/>
        </p:nvSpPr>
        <p:spPr>
          <a:xfrm>
            <a:off x="7271330" y="1479759"/>
            <a:ext cx="134652" cy="142347"/>
          </a:xfrm>
          <a:prstGeom prst="rect">
            <a:avLst/>
          </a:prstGeom>
          <a:ln w="12700">
            <a:solidFill>
              <a:schemeClr val="accent1"/>
            </a:solidFill>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defRPr>
                <a:solidFill>
                  <a:srgbClr val="FFFFFF"/>
                </a:solidFill>
              </a:defRPr>
            </a:lvl1pPr>
          </a:lstStyle>
          <a:p>
            <a:r>
              <a:rPr lang="en-GB" sz="675"/>
              <a:t>12</a:t>
            </a:r>
            <a:endParaRPr sz="675"/>
          </a:p>
        </p:txBody>
      </p:sp>
      <p:sp>
        <p:nvSpPr>
          <p:cNvPr id="661" name="Circle"/>
          <p:cNvSpPr/>
          <p:nvPr/>
        </p:nvSpPr>
        <p:spPr>
          <a:xfrm>
            <a:off x="7505121" y="1431293"/>
            <a:ext cx="239280" cy="239280"/>
          </a:xfrm>
          <a:prstGeom prst="ellipse">
            <a:avLst/>
          </a:prstGeom>
          <a:solidFill>
            <a:srgbClr val="E0E1E5"/>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62" name="02"/>
          <p:cNvSpPr txBox="1"/>
          <p:nvPr/>
        </p:nvSpPr>
        <p:spPr>
          <a:xfrm>
            <a:off x="7541204" y="1479759"/>
            <a:ext cx="134652" cy="14234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defRPr>
                <a:solidFill>
                  <a:srgbClr val="FFFFFF"/>
                </a:solidFill>
              </a:defRPr>
            </a:lvl1pPr>
          </a:lstStyle>
          <a:p>
            <a:r>
              <a:rPr sz="675"/>
              <a:t>0</a:t>
            </a:r>
            <a:r>
              <a:rPr lang="en-GB" sz="675"/>
              <a:t>1</a:t>
            </a:r>
            <a:endParaRPr sz="675"/>
          </a:p>
        </p:txBody>
      </p:sp>
      <p:sp>
        <p:nvSpPr>
          <p:cNvPr id="663" name="Circle"/>
          <p:cNvSpPr/>
          <p:nvPr/>
        </p:nvSpPr>
        <p:spPr>
          <a:xfrm>
            <a:off x="7774996" y="1431293"/>
            <a:ext cx="239280" cy="239280"/>
          </a:xfrm>
          <a:prstGeom prst="ellipse">
            <a:avLst/>
          </a:prstGeom>
          <a:solidFill>
            <a:srgbClr val="E0E1E5"/>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64" name="03"/>
          <p:cNvSpPr txBox="1"/>
          <p:nvPr/>
        </p:nvSpPr>
        <p:spPr>
          <a:xfrm>
            <a:off x="7811079" y="1479759"/>
            <a:ext cx="134652" cy="14234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defRPr>
                <a:solidFill>
                  <a:srgbClr val="FFFFFF"/>
                </a:solidFill>
              </a:defRPr>
            </a:lvl1pPr>
          </a:lstStyle>
          <a:p>
            <a:r>
              <a:rPr sz="675"/>
              <a:t>0</a:t>
            </a:r>
            <a:r>
              <a:rPr lang="en-GB" sz="675"/>
              <a:t>2</a:t>
            </a:r>
            <a:endParaRPr sz="675"/>
          </a:p>
        </p:txBody>
      </p:sp>
      <p:sp>
        <p:nvSpPr>
          <p:cNvPr id="665" name="2022"/>
          <p:cNvSpPr txBox="1"/>
          <p:nvPr/>
        </p:nvSpPr>
        <p:spPr>
          <a:xfrm>
            <a:off x="3980533" y="1181456"/>
            <a:ext cx="245260" cy="14234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defRPr>
                <a:solidFill>
                  <a:srgbClr val="1D1143"/>
                </a:solidFill>
                <a:latin typeface="Poppins SemiBold"/>
                <a:ea typeface="Poppins SemiBold"/>
                <a:cs typeface="Poppins SemiBold"/>
                <a:sym typeface="Poppins SemiBold"/>
              </a:defRPr>
            </a:lvl1pPr>
          </a:lstStyle>
          <a:p>
            <a:r>
              <a:rPr sz="675"/>
              <a:t>202</a:t>
            </a:r>
            <a:r>
              <a:rPr lang="en-GB" sz="675"/>
              <a:t>3</a:t>
            </a:r>
            <a:endParaRPr sz="675"/>
          </a:p>
        </p:txBody>
      </p:sp>
      <p:sp>
        <p:nvSpPr>
          <p:cNvPr id="666" name="2023"/>
          <p:cNvSpPr txBox="1"/>
          <p:nvPr/>
        </p:nvSpPr>
        <p:spPr>
          <a:xfrm>
            <a:off x="7219032" y="1181456"/>
            <a:ext cx="251672" cy="14234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defRPr>
                <a:solidFill>
                  <a:srgbClr val="1D1143"/>
                </a:solidFill>
                <a:latin typeface="Poppins SemiBold"/>
                <a:ea typeface="Poppins SemiBold"/>
                <a:cs typeface="Poppins SemiBold"/>
                <a:sym typeface="Poppins SemiBold"/>
              </a:defRPr>
            </a:lvl1pPr>
          </a:lstStyle>
          <a:p>
            <a:r>
              <a:rPr sz="675"/>
              <a:t>202</a:t>
            </a:r>
            <a:r>
              <a:rPr lang="en-GB" sz="675"/>
              <a:t>4</a:t>
            </a:r>
            <a:endParaRPr sz="675"/>
          </a:p>
        </p:txBody>
      </p:sp>
      <p:sp>
        <p:nvSpPr>
          <p:cNvPr id="667" name="Rounded Rectangle"/>
          <p:cNvSpPr/>
          <p:nvPr/>
        </p:nvSpPr>
        <p:spPr>
          <a:xfrm>
            <a:off x="1798556" y="1797139"/>
            <a:ext cx="501507" cy="102416"/>
          </a:xfrm>
          <a:prstGeom prst="roundRect">
            <a:avLst>
              <a:gd name="adj" fmla="val 50000"/>
            </a:avLst>
          </a:prstGeom>
          <a:solidFill>
            <a:srgbClr val="00000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70" name="MOBILISATION"/>
          <p:cNvSpPr txBox="1"/>
          <p:nvPr/>
        </p:nvSpPr>
        <p:spPr>
          <a:xfrm>
            <a:off x="466860" y="1766502"/>
            <a:ext cx="1146004" cy="13619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1 – Shipper Pack </a:t>
            </a:r>
            <a:endParaRPr sz="600">
              <a:solidFill>
                <a:schemeClr val="bg2">
                  <a:lumMod val="10000"/>
                </a:schemeClr>
              </a:solidFill>
            </a:endParaRPr>
          </a:p>
        </p:txBody>
      </p:sp>
      <p:sp>
        <p:nvSpPr>
          <p:cNvPr id="673" name="Location Pin"/>
          <p:cNvSpPr/>
          <p:nvPr/>
        </p:nvSpPr>
        <p:spPr>
          <a:xfrm>
            <a:off x="2305913" y="1710073"/>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000000"/>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75" name="Location Pin"/>
          <p:cNvSpPr/>
          <p:nvPr/>
        </p:nvSpPr>
        <p:spPr>
          <a:xfrm>
            <a:off x="2897875" y="1829042"/>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000000"/>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82" name="Circle"/>
          <p:cNvSpPr/>
          <p:nvPr/>
        </p:nvSpPr>
        <p:spPr>
          <a:xfrm>
            <a:off x="8044872" y="1431293"/>
            <a:ext cx="239280" cy="239280"/>
          </a:xfrm>
          <a:prstGeom prst="ellipse">
            <a:avLst/>
          </a:prstGeom>
          <a:solidFill>
            <a:srgbClr val="E0E1E5"/>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83" name="04"/>
          <p:cNvSpPr txBox="1"/>
          <p:nvPr/>
        </p:nvSpPr>
        <p:spPr>
          <a:xfrm>
            <a:off x="8080955" y="1479759"/>
            <a:ext cx="134652" cy="14234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defRPr>
                <a:solidFill>
                  <a:srgbClr val="FFFFFF"/>
                </a:solidFill>
              </a:defRPr>
            </a:lvl1pPr>
          </a:lstStyle>
          <a:p>
            <a:r>
              <a:rPr sz="675"/>
              <a:t>0</a:t>
            </a:r>
            <a:r>
              <a:rPr lang="en-GB" sz="675"/>
              <a:t>3</a:t>
            </a:r>
            <a:endParaRPr sz="675"/>
          </a:p>
        </p:txBody>
      </p:sp>
      <p:sp>
        <p:nvSpPr>
          <p:cNvPr id="688" name="ACTIVITY"/>
          <p:cNvSpPr txBox="1"/>
          <p:nvPr/>
        </p:nvSpPr>
        <p:spPr>
          <a:xfrm>
            <a:off x="459444" y="1514510"/>
            <a:ext cx="1521151" cy="14843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19050" tIns="19050" rIns="19050" bIns="19050">
            <a:spAutoFit/>
          </a:bodyPr>
          <a:lstStyle>
            <a:lvl1pPr algn="l">
              <a:lnSpc>
                <a:spcPct val="110000"/>
              </a:lnSpc>
              <a:defRPr sz="1800" spc="36">
                <a:latin typeface="Poppins SemiBold"/>
                <a:ea typeface="Poppins SemiBold"/>
                <a:cs typeface="Poppins SemiBold"/>
                <a:sym typeface="Poppins SemiBold"/>
              </a:defRPr>
            </a:lvl1pPr>
          </a:lstStyle>
          <a:p>
            <a:r>
              <a:rPr sz="675"/>
              <a:t>ACTIVITY</a:t>
            </a:r>
          </a:p>
        </p:txBody>
      </p:sp>
      <p:sp>
        <p:nvSpPr>
          <p:cNvPr id="702" name="Onboarding 4 per Q"/>
          <p:cNvSpPr txBox="1"/>
          <p:nvPr/>
        </p:nvSpPr>
        <p:spPr>
          <a:xfrm>
            <a:off x="3924155" y="1843789"/>
            <a:ext cx="498534" cy="113557"/>
          </a:xfrm>
          <a:prstGeom prst="rect">
            <a:avLst/>
          </a:prstGeom>
          <a:solidFill>
            <a:srgbClr val="FFFFFF"/>
          </a:solidFill>
          <a:ln w="12700">
            <a:solidFill>
              <a:srgbClr val="E0512C"/>
            </a:solidFill>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lgn="l">
              <a:defRPr sz="1300">
                <a:solidFill>
                  <a:srgbClr val="E0512C"/>
                </a:solidFill>
                <a:latin typeface="Poppins SemiBold"/>
                <a:ea typeface="Poppins SemiBold"/>
                <a:cs typeface="Poppins SemiBold"/>
                <a:sym typeface="Poppins SemiBold"/>
              </a:defRPr>
            </a:lvl1pPr>
          </a:lstStyle>
          <a:p>
            <a:r>
              <a:rPr lang="en-GB" sz="488"/>
              <a:t>Change freeze</a:t>
            </a:r>
            <a:endParaRPr sz="488"/>
          </a:p>
        </p:txBody>
      </p:sp>
      <p:sp>
        <p:nvSpPr>
          <p:cNvPr id="707" name="Circle"/>
          <p:cNvSpPr/>
          <p:nvPr/>
        </p:nvSpPr>
        <p:spPr>
          <a:xfrm>
            <a:off x="466557" y="4235099"/>
            <a:ext cx="51312" cy="51312"/>
          </a:xfrm>
          <a:prstGeom prst="ellipse">
            <a:avLst/>
          </a:prstGeom>
          <a:solidFill>
            <a:srgbClr val="FF000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708" name="Circle"/>
          <p:cNvSpPr/>
          <p:nvPr/>
        </p:nvSpPr>
        <p:spPr>
          <a:xfrm>
            <a:off x="466557" y="4354838"/>
            <a:ext cx="51312" cy="51312"/>
          </a:xfrm>
          <a:prstGeom prst="ellipse">
            <a:avLst/>
          </a:prstGeom>
          <a:solidFill>
            <a:srgbClr val="F5BE4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709" name="Suppliers - Supplier portfolio"/>
          <p:cNvSpPr txBox="1"/>
          <p:nvPr/>
        </p:nvSpPr>
        <p:spPr>
          <a:xfrm>
            <a:off x="532179" y="4206894"/>
            <a:ext cx="1122102" cy="10772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r>
              <a:rPr lang="en-GB" sz="450"/>
              <a:t>Issue – (Requires escalation/support)</a:t>
            </a:r>
            <a:endParaRPr sz="450"/>
          </a:p>
        </p:txBody>
      </p:sp>
      <p:sp>
        <p:nvSpPr>
          <p:cNvPr id="710" name="MAPS - MAP portfolio"/>
          <p:cNvSpPr txBox="1"/>
          <p:nvPr/>
        </p:nvSpPr>
        <p:spPr>
          <a:xfrm>
            <a:off x="532179" y="4323644"/>
            <a:ext cx="977832" cy="10772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r>
              <a:rPr lang="en-GB" sz="450"/>
              <a:t>At risk - (Risk is being managed)</a:t>
            </a:r>
            <a:endParaRPr sz="450"/>
          </a:p>
        </p:txBody>
      </p:sp>
      <p:sp>
        <p:nvSpPr>
          <p:cNvPr id="711" name="Circle"/>
          <p:cNvSpPr/>
          <p:nvPr/>
        </p:nvSpPr>
        <p:spPr>
          <a:xfrm>
            <a:off x="466557" y="4113587"/>
            <a:ext cx="51312" cy="51312"/>
          </a:xfrm>
          <a:prstGeom prst="ellipse">
            <a:avLst/>
          </a:prstGeom>
          <a:solidFill>
            <a:srgbClr val="5AB278"/>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712" name="Local Authorities - Decarbonisation dashboard"/>
          <p:cNvSpPr txBox="1"/>
          <p:nvPr/>
        </p:nvSpPr>
        <p:spPr>
          <a:xfrm>
            <a:off x="532179" y="4085382"/>
            <a:ext cx="282129" cy="10772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r>
              <a:rPr lang="en-GB" sz="450"/>
              <a:t>On track</a:t>
            </a:r>
            <a:endParaRPr sz="450"/>
          </a:p>
        </p:txBody>
      </p:sp>
      <p:sp>
        <p:nvSpPr>
          <p:cNvPr id="713" name="Rounded Rectangle"/>
          <p:cNvSpPr/>
          <p:nvPr/>
        </p:nvSpPr>
        <p:spPr>
          <a:xfrm>
            <a:off x="365109" y="3900882"/>
            <a:ext cx="1709822" cy="980659"/>
          </a:xfrm>
          <a:custGeom>
            <a:avLst/>
            <a:gdLst/>
            <a:ahLst/>
            <a:cxnLst>
              <a:cxn ang="0">
                <a:pos x="wd2" y="hd2"/>
              </a:cxn>
              <a:cxn ang="5400000">
                <a:pos x="wd2" y="hd2"/>
              </a:cxn>
              <a:cxn ang="10800000">
                <a:pos x="wd2" y="hd2"/>
              </a:cxn>
              <a:cxn ang="16200000">
                <a:pos x="wd2" y="hd2"/>
              </a:cxn>
            </a:cxnLst>
            <a:rect l="0" t="0" r="r" b="b"/>
            <a:pathLst>
              <a:path w="21600" h="21600" extrusionOk="0">
                <a:moveTo>
                  <a:pt x="1970" y="21600"/>
                </a:moveTo>
                <a:lnTo>
                  <a:pt x="19630" y="21600"/>
                </a:lnTo>
                <a:cubicBezTo>
                  <a:pt x="20208" y="21600"/>
                  <a:pt x="20555" y="21600"/>
                  <a:pt x="20786" y="21407"/>
                </a:cubicBezTo>
                <a:cubicBezTo>
                  <a:pt x="21120" y="21165"/>
                  <a:pt x="21382" y="20641"/>
                  <a:pt x="21503" y="19976"/>
                </a:cubicBezTo>
                <a:cubicBezTo>
                  <a:pt x="21600" y="19515"/>
                  <a:pt x="21600" y="18823"/>
                  <a:pt x="21600" y="17670"/>
                </a:cubicBezTo>
                <a:lnTo>
                  <a:pt x="21600" y="3930"/>
                </a:lnTo>
                <a:cubicBezTo>
                  <a:pt x="21600" y="2777"/>
                  <a:pt x="21600" y="2085"/>
                  <a:pt x="21503" y="1624"/>
                </a:cubicBezTo>
                <a:cubicBezTo>
                  <a:pt x="21382" y="959"/>
                  <a:pt x="21120" y="435"/>
                  <a:pt x="20786" y="193"/>
                </a:cubicBezTo>
                <a:cubicBezTo>
                  <a:pt x="20555" y="0"/>
                  <a:pt x="20208" y="0"/>
                  <a:pt x="19630" y="0"/>
                </a:cubicBezTo>
                <a:lnTo>
                  <a:pt x="1970" y="0"/>
                </a:lnTo>
                <a:cubicBezTo>
                  <a:pt x="1392" y="0"/>
                  <a:pt x="1045" y="0"/>
                  <a:pt x="814" y="193"/>
                </a:cubicBezTo>
                <a:cubicBezTo>
                  <a:pt x="480" y="435"/>
                  <a:pt x="218" y="959"/>
                  <a:pt x="97" y="1624"/>
                </a:cubicBezTo>
                <a:cubicBezTo>
                  <a:pt x="0" y="2085"/>
                  <a:pt x="0" y="2777"/>
                  <a:pt x="0" y="3930"/>
                </a:cubicBezTo>
                <a:lnTo>
                  <a:pt x="0" y="17670"/>
                </a:lnTo>
                <a:cubicBezTo>
                  <a:pt x="0" y="18823"/>
                  <a:pt x="0" y="19515"/>
                  <a:pt x="97" y="19976"/>
                </a:cubicBezTo>
                <a:cubicBezTo>
                  <a:pt x="218" y="20641"/>
                  <a:pt x="480" y="21165"/>
                  <a:pt x="814" y="21407"/>
                </a:cubicBezTo>
                <a:cubicBezTo>
                  <a:pt x="1045" y="21600"/>
                  <a:pt x="1392" y="21600"/>
                  <a:pt x="1970" y="21600"/>
                </a:cubicBezTo>
                <a:close/>
              </a:path>
            </a:pathLst>
          </a:custGeom>
          <a:ln w="12700">
            <a:solidFill>
              <a:srgbClr val="5E5E5E">
                <a:alpha val="42767"/>
              </a:srgbClr>
            </a:solidFill>
            <a:miter lim="400000"/>
          </a:ln>
          <a:effectLst>
            <a:outerShdw blurRad="266700" dist="79619" dir="5400000" rotWithShape="0">
              <a:srgbClr val="D5D5D5">
                <a:alpha val="0"/>
              </a:srgbClr>
            </a:outerShdw>
          </a:effectLst>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714" name="KEY"/>
          <p:cNvSpPr txBox="1"/>
          <p:nvPr/>
        </p:nvSpPr>
        <p:spPr>
          <a:xfrm>
            <a:off x="466271" y="3930533"/>
            <a:ext cx="147476" cy="10772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defRPr sz="1200">
                <a:latin typeface="Poppins Bold"/>
                <a:ea typeface="Poppins Bold"/>
                <a:cs typeface="Poppins Bold"/>
                <a:sym typeface="Poppins Bold"/>
              </a:defRPr>
            </a:lvl1pPr>
          </a:lstStyle>
          <a:p>
            <a:r>
              <a:rPr sz="450" b="1"/>
              <a:t>KEY</a:t>
            </a:r>
          </a:p>
        </p:txBody>
      </p:sp>
      <p:sp>
        <p:nvSpPr>
          <p:cNvPr id="715" name="Circle"/>
          <p:cNvSpPr/>
          <p:nvPr/>
        </p:nvSpPr>
        <p:spPr>
          <a:xfrm>
            <a:off x="466557" y="4466751"/>
            <a:ext cx="51312" cy="51312"/>
          </a:xfrm>
          <a:prstGeom prst="ellipse">
            <a:avLst/>
          </a:prstGeom>
          <a:solidFill>
            <a:schemeClr val="bg2">
              <a:lumMod val="10000"/>
            </a:schemeClr>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716" name="Business activity"/>
          <p:cNvSpPr txBox="1"/>
          <p:nvPr/>
        </p:nvSpPr>
        <p:spPr>
          <a:xfrm>
            <a:off x="532179" y="4435558"/>
            <a:ext cx="323807" cy="10772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r>
              <a:rPr lang="en-GB" sz="450"/>
              <a:t>Complete</a:t>
            </a:r>
            <a:endParaRPr sz="450"/>
          </a:p>
        </p:txBody>
      </p:sp>
      <p:sp>
        <p:nvSpPr>
          <p:cNvPr id="717" name="Location Pin"/>
          <p:cNvSpPr/>
          <p:nvPr/>
        </p:nvSpPr>
        <p:spPr>
          <a:xfrm>
            <a:off x="466557" y="4587034"/>
            <a:ext cx="51312" cy="8269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E0512C"/>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718" name="Milestone"/>
          <p:cNvSpPr txBox="1"/>
          <p:nvPr/>
        </p:nvSpPr>
        <p:spPr>
          <a:xfrm>
            <a:off x="532179" y="4564896"/>
            <a:ext cx="312586" cy="10772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r>
              <a:rPr sz="450"/>
              <a:t>Milestone</a:t>
            </a:r>
          </a:p>
        </p:txBody>
      </p:sp>
      <p:sp>
        <p:nvSpPr>
          <p:cNvPr id="134" name="MOBILISATION">
            <a:extLst>
              <a:ext uri="{FF2B5EF4-FFF2-40B4-BE49-F238E27FC236}">
                <a16:creationId xmlns:a16="http://schemas.microsoft.com/office/drawing/2014/main" id="{54D18EA2-A4A2-4A4B-A156-7CAFE81873C9}"/>
              </a:ext>
            </a:extLst>
          </p:cNvPr>
          <p:cNvSpPr txBox="1"/>
          <p:nvPr/>
        </p:nvSpPr>
        <p:spPr>
          <a:xfrm>
            <a:off x="456784" y="1932464"/>
            <a:ext cx="1600885" cy="23775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2 –  Golden Bullet forecast &amp; IGT MDD data analysis </a:t>
            </a:r>
          </a:p>
        </p:txBody>
      </p:sp>
      <p:sp>
        <p:nvSpPr>
          <p:cNvPr id="135" name="Rounded Rectangle">
            <a:extLst>
              <a:ext uri="{FF2B5EF4-FFF2-40B4-BE49-F238E27FC236}">
                <a16:creationId xmlns:a16="http://schemas.microsoft.com/office/drawing/2014/main" id="{4BDBFBEF-9E05-4816-87A8-D88EBB6429EB}"/>
              </a:ext>
            </a:extLst>
          </p:cNvPr>
          <p:cNvSpPr/>
          <p:nvPr/>
        </p:nvSpPr>
        <p:spPr>
          <a:xfrm>
            <a:off x="2351854" y="1934495"/>
            <a:ext cx="540213" cy="109029"/>
          </a:xfrm>
          <a:prstGeom prst="roundRect">
            <a:avLst>
              <a:gd name="adj" fmla="val 50000"/>
            </a:avLst>
          </a:prstGeom>
          <a:solidFill>
            <a:srgbClr val="00000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36" name="MOBILISATION">
            <a:extLst>
              <a:ext uri="{FF2B5EF4-FFF2-40B4-BE49-F238E27FC236}">
                <a16:creationId xmlns:a16="http://schemas.microsoft.com/office/drawing/2014/main" id="{771A0BA8-47B0-4180-AF0A-93D451001CE7}"/>
              </a:ext>
            </a:extLst>
          </p:cNvPr>
          <p:cNvSpPr txBox="1"/>
          <p:nvPr/>
        </p:nvSpPr>
        <p:spPr>
          <a:xfrm>
            <a:off x="449209" y="2153413"/>
            <a:ext cx="1701352" cy="13619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3 – </a:t>
            </a:r>
            <a:r>
              <a:rPr lang="en-GB" sz="525">
                <a:solidFill>
                  <a:schemeClr val="bg2">
                    <a:lumMod val="10000"/>
                  </a:schemeClr>
                </a:solidFill>
              </a:rPr>
              <a:t>Golden Bullet invoice</a:t>
            </a:r>
            <a:endParaRPr sz="600">
              <a:solidFill>
                <a:schemeClr val="bg2">
                  <a:lumMod val="10000"/>
                </a:schemeClr>
              </a:solidFill>
            </a:endParaRPr>
          </a:p>
        </p:txBody>
      </p:sp>
      <p:sp>
        <p:nvSpPr>
          <p:cNvPr id="137" name="Rounded Rectangle">
            <a:extLst>
              <a:ext uri="{FF2B5EF4-FFF2-40B4-BE49-F238E27FC236}">
                <a16:creationId xmlns:a16="http://schemas.microsoft.com/office/drawing/2014/main" id="{65620BDE-435E-4501-BD8F-59A796A5DA2F}"/>
              </a:ext>
            </a:extLst>
          </p:cNvPr>
          <p:cNvSpPr/>
          <p:nvPr/>
        </p:nvSpPr>
        <p:spPr>
          <a:xfrm>
            <a:off x="2906240" y="2108763"/>
            <a:ext cx="552497" cy="105210"/>
          </a:xfrm>
          <a:prstGeom prst="roundRect">
            <a:avLst>
              <a:gd name="adj" fmla="val 50000"/>
            </a:avLst>
          </a:prstGeom>
          <a:solidFill>
            <a:schemeClr val="tx1"/>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138" name="Location Pin">
            <a:extLst>
              <a:ext uri="{FF2B5EF4-FFF2-40B4-BE49-F238E27FC236}">
                <a16:creationId xmlns:a16="http://schemas.microsoft.com/office/drawing/2014/main" id="{A77188BA-376D-447D-9748-9BAFCB4F1DE3}"/>
              </a:ext>
            </a:extLst>
          </p:cNvPr>
          <p:cNvSpPr/>
          <p:nvPr/>
        </p:nvSpPr>
        <p:spPr>
          <a:xfrm>
            <a:off x="3483993" y="2019860"/>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chemeClr val="tx1"/>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139" name="MOBILISATION">
            <a:extLst>
              <a:ext uri="{FF2B5EF4-FFF2-40B4-BE49-F238E27FC236}">
                <a16:creationId xmlns:a16="http://schemas.microsoft.com/office/drawing/2014/main" id="{A07069C9-4CC8-4D5B-AB3D-2D4F7692FE17}"/>
              </a:ext>
            </a:extLst>
          </p:cNvPr>
          <p:cNvSpPr txBox="1"/>
          <p:nvPr/>
        </p:nvSpPr>
        <p:spPr>
          <a:xfrm>
            <a:off x="450988" y="2279160"/>
            <a:ext cx="1504481" cy="13619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4 – XRN4990</a:t>
            </a:r>
            <a:endParaRPr sz="600">
              <a:solidFill>
                <a:schemeClr val="bg2">
                  <a:lumMod val="10000"/>
                </a:schemeClr>
              </a:solidFill>
            </a:endParaRPr>
          </a:p>
        </p:txBody>
      </p:sp>
      <p:sp>
        <p:nvSpPr>
          <p:cNvPr id="140" name="Rounded Rectangle">
            <a:extLst>
              <a:ext uri="{FF2B5EF4-FFF2-40B4-BE49-F238E27FC236}">
                <a16:creationId xmlns:a16="http://schemas.microsoft.com/office/drawing/2014/main" id="{C5B1BA05-CBA2-4EFC-B1C8-17926B0D5DF5}"/>
              </a:ext>
            </a:extLst>
          </p:cNvPr>
          <p:cNvSpPr/>
          <p:nvPr/>
        </p:nvSpPr>
        <p:spPr>
          <a:xfrm>
            <a:off x="3458737" y="2263881"/>
            <a:ext cx="491951" cy="129729"/>
          </a:xfrm>
          <a:prstGeom prst="roundRect">
            <a:avLst>
              <a:gd name="adj" fmla="val 50000"/>
            </a:avLst>
          </a:prstGeom>
          <a:solidFill>
            <a:schemeClr val="tx1"/>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41" name="Location Pin">
            <a:extLst>
              <a:ext uri="{FF2B5EF4-FFF2-40B4-BE49-F238E27FC236}">
                <a16:creationId xmlns:a16="http://schemas.microsoft.com/office/drawing/2014/main" id="{ACEB2535-5AC0-4BD5-AE91-B7AB5F841F29}"/>
              </a:ext>
            </a:extLst>
          </p:cNvPr>
          <p:cNvSpPr/>
          <p:nvPr/>
        </p:nvSpPr>
        <p:spPr>
          <a:xfrm>
            <a:off x="3961635" y="2181353"/>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chemeClr val="tx1"/>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42" name="MOBILISATION">
            <a:extLst>
              <a:ext uri="{FF2B5EF4-FFF2-40B4-BE49-F238E27FC236}">
                <a16:creationId xmlns:a16="http://schemas.microsoft.com/office/drawing/2014/main" id="{9AA70ECF-1D6A-493E-A0AB-9F99D01D3F49}"/>
              </a:ext>
            </a:extLst>
          </p:cNvPr>
          <p:cNvSpPr txBox="1"/>
          <p:nvPr/>
        </p:nvSpPr>
        <p:spPr>
          <a:xfrm>
            <a:off x="451851" y="2435301"/>
            <a:ext cx="1581963" cy="13619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5 – XRN4990</a:t>
            </a:r>
            <a:endParaRPr sz="600">
              <a:solidFill>
                <a:schemeClr val="bg2">
                  <a:lumMod val="10000"/>
                </a:schemeClr>
              </a:solidFill>
            </a:endParaRPr>
          </a:p>
        </p:txBody>
      </p:sp>
      <p:sp>
        <p:nvSpPr>
          <p:cNvPr id="143" name="Rounded Rectangle">
            <a:extLst>
              <a:ext uri="{FF2B5EF4-FFF2-40B4-BE49-F238E27FC236}">
                <a16:creationId xmlns:a16="http://schemas.microsoft.com/office/drawing/2014/main" id="{341BE7A7-88F7-4247-85DB-C3AB15629F1A}"/>
              </a:ext>
            </a:extLst>
          </p:cNvPr>
          <p:cNvSpPr/>
          <p:nvPr/>
        </p:nvSpPr>
        <p:spPr>
          <a:xfrm>
            <a:off x="3963310" y="2401424"/>
            <a:ext cx="652696" cy="91828"/>
          </a:xfrm>
          <a:prstGeom prst="roundRect">
            <a:avLst>
              <a:gd name="adj" fmla="val 50000"/>
            </a:avLst>
          </a:prstGeom>
          <a:solidFill>
            <a:srgbClr val="92D050"/>
          </a:solidFill>
          <a:ln w="12700">
            <a:miter lim="400000"/>
          </a:ln>
        </p:spPr>
        <p:txBody>
          <a:bodyPr lIns="19050" tIns="19050" rIns="19050" bIns="19050" anchor="ctr"/>
          <a:lstStyle/>
          <a:p>
            <a:pPr defTabSz="309563"/>
            <a:endParaRPr sz="1200" dirty="0">
              <a:solidFill>
                <a:srgbClr val="FFFFFF"/>
              </a:solidFill>
              <a:highlight>
                <a:srgbClr val="FFFF00"/>
              </a:highlight>
              <a:latin typeface="Helvetica Neue Medium"/>
            </a:endParaRPr>
          </a:p>
        </p:txBody>
      </p:sp>
      <p:sp>
        <p:nvSpPr>
          <p:cNvPr id="2" name="Right Brace 1">
            <a:extLst>
              <a:ext uri="{FF2B5EF4-FFF2-40B4-BE49-F238E27FC236}">
                <a16:creationId xmlns:a16="http://schemas.microsoft.com/office/drawing/2014/main" id="{AB15E77C-35E6-4C86-8067-A2EE963F512E}"/>
              </a:ext>
            </a:extLst>
          </p:cNvPr>
          <p:cNvSpPr/>
          <p:nvPr/>
        </p:nvSpPr>
        <p:spPr>
          <a:xfrm rot="5400000">
            <a:off x="4091179" y="1643612"/>
            <a:ext cx="68105" cy="238950"/>
          </a:xfrm>
          <a:prstGeom prst="rightBrac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90" tIns="17145" rIns="34290" bIns="17145" numCol="1" spcCol="38100" rtlCol="0" anchor="t">
            <a:noAutofit/>
          </a:bodyPr>
          <a:lstStyle/>
          <a:p>
            <a:pPr defTabSz="342900" latinLnBrk="1" hangingPunct="0"/>
            <a:endParaRPr lang="en-GB" sz="675">
              <a:solidFill>
                <a:srgbClr val="000000"/>
              </a:solidFill>
            </a:endParaRPr>
          </a:p>
        </p:txBody>
      </p:sp>
      <p:sp>
        <p:nvSpPr>
          <p:cNvPr id="146" name="MOBILISATION">
            <a:extLst>
              <a:ext uri="{FF2B5EF4-FFF2-40B4-BE49-F238E27FC236}">
                <a16:creationId xmlns:a16="http://schemas.microsoft.com/office/drawing/2014/main" id="{9161EE47-187B-4009-B55D-341E7BE4CDEB}"/>
              </a:ext>
            </a:extLst>
          </p:cNvPr>
          <p:cNvSpPr txBox="1"/>
          <p:nvPr/>
        </p:nvSpPr>
        <p:spPr>
          <a:xfrm>
            <a:off x="477952" y="2604311"/>
            <a:ext cx="1187278" cy="13619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6 – DN tbc  </a:t>
            </a:r>
          </a:p>
        </p:txBody>
      </p:sp>
      <p:sp>
        <p:nvSpPr>
          <p:cNvPr id="147" name="Rounded Rectangle">
            <a:extLst>
              <a:ext uri="{FF2B5EF4-FFF2-40B4-BE49-F238E27FC236}">
                <a16:creationId xmlns:a16="http://schemas.microsoft.com/office/drawing/2014/main" id="{FE54CB8E-10BC-4AD2-B2B7-DA538D2C7511}"/>
              </a:ext>
            </a:extLst>
          </p:cNvPr>
          <p:cNvSpPr/>
          <p:nvPr/>
        </p:nvSpPr>
        <p:spPr>
          <a:xfrm>
            <a:off x="4572580" y="2571750"/>
            <a:ext cx="429961" cy="82401"/>
          </a:xfrm>
          <a:prstGeom prst="roundRect">
            <a:avLst>
              <a:gd name="adj" fmla="val 50000"/>
            </a:avLst>
          </a:pr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48" name="Location Pin">
            <a:extLst>
              <a:ext uri="{FF2B5EF4-FFF2-40B4-BE49-F238E27FC236}">
                <a16:creationId xmlns:a16="http://schemas.microsoft.com/office/drawing/2014/main" id="{E766AFF6-414B-4A50-B27F-A8766617414B}"/>
              </a:ext>
            </a:extLst>
          </p:cNvPr>
          <p:cNvSpPr/>
          <p:nvPr/>
        </p:nvSpPr>
        <p:spPr>
          <a:xfrm>
            <a:off x="5008212" y="2470926"/>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31" name="Location Pin">
            <a:extLst>
              <a:ext uri="{FF2B5EF4-FFF2-40B4-BE49-F238E27FC236}">
                <a16:creationId xmlns:a16="http://schemas.microsoft.com/office/drawing/2014/main" id="{942E5D4B-8630-4907-9429-40DD5263666F}"/>
              </a:ext>
            </a:extLst>
          </p:cNvPr>
          <p:cNvSpPr/>
          <p:nvPr/>
        </p:nvSpPr>
        <p:spPr>
          <a:xfrm>
            <a:off x="4650660" y="2306408"/>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Tree>
    <p:extLst>
      <p:ext uri="{BB962C8B-B14F-4D97-AF65-F5344CB8AC3E}">
        <p14:creationId xmlns:p14="http://schemas.microsoft.com/office/powerpoint/2010/main" val="2111697071"/>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
            <a:extLst>
              <a:ext uri="{FF2B5EF4-FFF2-40B4-BE49-F238E27FC236}">
                <a16:creationId xmlns:a16="http://schemas.microsoft.com/office/drawing/2014/main" id="{270878B1-F807-492B-B54B-15A58D1232B1}"/>
              </a:ext>
            </a:extLst>
          </p:cNvPr>
          <p:cNvGraphicFramePr>
            <a:graphicFrameLocks noGrp="1"/>
          </p:cNvGraphicFramePr>
          <p:nvPr/>
        </p:nvGraphicFramePr>
        <p:xfrm>
          <a:off x="251520" y="555526"/>
          <a:ext cx="8568952" cy="3132714"/>
        </p:xfrm>
        <a:graphic>
          <a:graphicData uri="http://schemas.openxmlformats.org/drawingml/2006/table">
            <a:tbl>
              <a:tblPr firstRow="1" bandRow="1">
                <a:tableStyleId>{5940675A-B579-460E-94D1-54222C63F5DA}</a:tableStyleId>
              </a:tblPr>
              <a:tblGrid>
                <a:gridCol w="4176464">
                  <a:extLst>
                    <a:ext uri="{9D8B030D-6E8A-4147-A177-3AD203B41FA5}">
                      <a16:colId xmlns:a16="http://schemas.microsoft.com/office/drawing/2014/main" val="421334891"/>
                    </a:ext>
                  </a:extLst>
                </a:gridCol>
                <a:gridCol w="4392488">
                  <a:extLst>
                    <a:ext uri="{9D8B030D-6E8A-4147-A177-3AD203B41FA5}">
                      <a16:colId xmlns:a16="http://schemas.microsoft.com/office/drawing/2014/main" val="2119268424"/>
                    </a:ext>
                  </a:extLst>
                </a:gridCol>
              </a:tblGrid>
              <a:tr h="219614">
                <a:tc>
                  <a:txBody>
                    <a:bodyPr/>
                    <a:lstStyle/>
                    <a:p>
                      <a:pPr algn="ctr"/>
                      <a:r>
                        <a:rPr lang="en-GB" sz="1400" dirty="0">
                          <a:solidFill>
                            <a:srgbClr val="000000"/>
                          </a:solidFill>
                          <a:latin typeface="Poppins Medium" panose="00000600000000000000" pitchFamily="2" charset="0"/>
                          <a:cs typeface="Poppins Medium" panose="00000600000000000000" pitchFamily="2" charset="0"/>
                        </a:rPr>
                        <a:t>Data Discovery Platform </a:t>
                      </a:r>
                    </a:p>
                  </a:txBody>
                  <a:tcPr marL="34290" marR="34290" marT="17145" marB="17145" anchor="ctr"/>
                </a:tc>
                <a:tc>
                  <a:txBody>
                    <a:bodyPr/>
                    <a:lstStyle/>
                    <a:p>
                      <a:pPr algn="ctr"/>
                      <a:r>
                        <a:rPr lang="en-GB" sz="1400" dirty="0">
                          <a:solidFill>
                            <a:schemeClr val="tx1"/>
                          </a:solidFill>
                          <a:latin typeface="Poppins Medium" panose="00000600000000000000" pitchFamily="2" charset="0"/>
                          <a:cs typeface="Poppins Medium" panose="00000600000000000000" pitchFamily="2" charset="0"/>
                        </a:rPr>
                        <a:t>Inflight Sprint (part of release 5)</a:t>
                      </a:r>
                    </a:p>
                  </a:txBody>
                  <a:tcPr marL="34290" marR="34290" marT="17145" marB="17145" anchor="ctr">
                    <a:solidFill>
                      <a:srgbClr val="92D050"/>
                    </a:solidFill>
                  </a:tcPr>
                </a:tc>
                <a:extLst>
                  <a:ext uri="{0D108BD9-81ED-4DB2-BD59-A6C34878D82A}">
                    <a16:rowId xmlns:a16="http://schemas.microsoft.com/office/drawing/2014/main" val="577186565"/>
                  </a:ext>
                </a:extLst>
              </a:tr>
              <a:tr h="949408">
                <a:tc gridSpan="2">
                  <a:txBody>
                    <a:bodyPr/>
                    <a:lstStyle/>
                    <a:p>
                      <a:pPr algn="l"/>
                      <a:r>
                        <a:rPr lang="en-GB" sz="1050" b="1" dirty="0">
                          <a:solidFill>
                            <a:srgbClr val="000000"/>
                          </a:solidFill>
                          <a:latin typeface="Poppins Medium" panose="00000600000000000000" pitchFamily="2" charset="0"/>
                          <a:cs typeface="Poppins Medium" panose="00000600000000000000" pitchFamily="2" charset="0"/>
                        </a:rPr>
                        <a:t>Goals:</a:t>
                      </a:r>
                    </a:p>
                    <a:p>
                      <a:pPr marL="171450" indent="-171450" algn="l">
                        <a:buFont typeface="Arial" panose="020B0604020202020204" pitchFamily="34" charset="0"/>
                        <a:buChar char="•"/>
                      </a:pPr>
                      <a:r>
                        <a:rPr lang="en-GB" sz="800" kern="1200" dirty="0">
                          <a:solidFill>
                            <a:srgbClr val="000000"/>
                          </a:solidFill>
                          <a:latin typeface="Poppins Medium" panose="00000600000000000000" pitchFamily="2" charset="0"/>
                          <a:ea typeface="+mn-ea"/>
                          <a:cs typeface="Poppins Medium" panose="00000600000000000000" pitchFamily="2" charset="0"/>
                        </a:rPr>
                        <a:t>Complete Build – complete</a:t>
                      </a:r>
                    </a:p>
                    <a:p>
                      <a:pPr marL="171450" indent="-171450" algn="l">
                        <a:buFont typeface="Arial" panose="020B0604020202020204" pitchFamily="34" charset="0"/>
                        <a:buChar char="•"/>
                      </a:pPr>
                      <a:r>
                        <a:rPr lang="en-GB" sz="800" kern="1200" dirty="0">
                          <a:solidFill>
                            <a:srgbClr val="000000"/>
                          </a:solidFill>
                          <a:latin typeface="Poppins Medium" panose="00000600000000000000" pitchFamily="2" charset="0"/>
                          <a:ea typeface="+mn-ea"/>
                          <a:cs typeface="Poppins Medium" panose="00000600000000000000" pitchFamily="2" charset="0"/>
                        </a:rPr>
                        <a:t>Establish </a:t>
                      </a:r>
                      <a:r>
                        <a:rPr lang="en-GB" sz="800" kern="1200" dirty="0" err="1">
                          <a:solidFill>
                            <a:srgbClr val="000000"/>
                          </a:solidFill>
                          <a:latin typeface="Poppins Medium" panose="00000600000000000000" pitchFamily="2" charset="0"/>
                          <a:ea typeface="+mn-ea"/>
                          <a:cs typeface="Poppins Medium" panose="00000600000000000000" pitchFamily="2" charset="0"/>
                        </a:rPr>
                        <a:t>besta</a:t>
                      </a:r>
                      <a:r>
                        <a:rPr lang="en-GB" sz="800" kern="1200" dirty="0">
                          <a:solidFill>
                            <a:srgbClr val="000000"/>
                          </a:solidFill>
                          <a:latin typeface="Poppins Medium" panose="00000600000000000000" pitchFamily="2" charset="0"/>
                          <a:ea typeface="+mn-ea"/>
                          <a:cs typeface="Poppins Medium" panose="00000600000000000000" pitchFamily="2" charset="0"/>
                        </a:rPr>
                        <a:t> team – complete </a:t>
                      </a:r>
                    </a:p>
                    <a:p>
                      <a:pPr marL="171450" indent="-171450" algn="l">
                        <a:buFont typeface="Arial" panose="020B0604020202020204" pitchFamily="34" charset="0"/>
                        <a:buChar char="•"/>
                      </a:pPr>
                      <a:r>
                        <a:rPr lang="en-GB" sz="800" kern="1200" dirty="0">
                          <a:solidFill>
                            <a:srgbClr val="000000"/>
                          </a:solidFill>
                          <a:latin typeface="Poppins Medium" panose="00000600000000000000" pitchFamily="2" charset="0"/>
                          <a:ea typeface="+mn-ea"/>
                          <a:cs typeface="Poppins Medium" panose="00000600000000000000" pitchFamily="2" charset="0"/>
                        </a:rPr>
                        <a:t>Establish DN sprint goal for release 6 – ongoing </a:t>
                      </a:r>
                    </a:p>
                  </a:txBody>
                  <a:tcPr marL="34290" marR="34290" marT="17145" marB="17145"/>
                </a:tc>
                <a:tc hMerge="1">
                  <a:txBody>
                    <a:bodyPr/>
                    <a:lstStyle/>
                    <a:p>
                      <a:endParaRPr lang="en-GB" dirty="0"/>
                    </a:p>
                  </a:txBody>
                  <a:tcPr/>
                </a:tc>
                <a:extLst>
                  <a:ext uri="{0D108BD9-81ED-4DB2-BD59-A6C34878D82A}">
                    <a16:rowId xmlns:a16="http://schemas.microsoft.com/office/drawing/2014/main" val="232056708"/>
                  </a:ext>
                </a:extLst>
              </a:tr>
              <a:tr h="1935656">
                <a:tc gridSpan="2">
                  <a:txBody>
                    <a:bodyPr/>
                    <a:lstStyle/>
                    <a:p>
                      <a:pPr algn="l"/>
                      <a:r>
                        <a:rPr lang="en-GB" sz="1000" b="1" dirty="0">
                          <a:solidFill>
                            <a:srgbClr val="000000"/>
                          </a:solidFill>
                          <a:latin typeface="Poppins Medium" panose="00000600000000000000" pitchFamily="2" charset="0"/>
                          <a:cs typeface="Poppins Medium" panose="00000600000000000000" pitchFamily="2" charset="0"/>
                        </a:rPr>
                        <a:t>Outcomes:</a:t>
                      </a:r>
                    </a:p>
                    <a:p>
                      <a:pPr algn="l"/>
                      <a:endParaRPr lang="en-GB" sz="800" dirty="0">
                        <a:solidFill>
                          <a:srgbClr val="000000"/>
                        </a:solidFill>
                        <a:latin typeface="Poppins Medium" panose="00000600000000000000" pitchFamily="2" charset="0"/>
                        <a:cs typeface="Poppins Medium" panose="00000600000000000000" pitchFamily="2" charset="0"/>
                      </a:endParaRPr>
                    </a:p>
                    <a:p>
                      <a:pPr marL="171450" indent="-171450" algn="l">
                        <a:buFont typeface="Arial" panose="020B0604020202020204" pitchFamily="34" charset="0"/>
                        <a:buChar char="•"/>
                      </a:pPr>
                      <a:r>
                        <a:rPr lang="en-GB" sz="800" dirty="0">
                          <a:solidFill>
                            <a:srgbClr val="000000"/>
                          </a:solidFill>
                          <a:latin typeface="Poppins Medium" panose="00000600000000000000" pitchFamily="2" charset="0"/>
                          <a:cs typeface="Poppins Medium" panose="00000600000000000000" pitchFamily="2" charset="0"/>
                        </a:rPr>
                        <a:t>XRn4490 build milestone met – complete </a:t>
                      </a:r>
                    </a:p>
                    <a:p>
                      <a:pPr marL="171450" indent="-171450" algn="l">
                        <a:buFont typeface="Arial" panose="020B0604020202020204" pitchFamily="34" charset="0"/>
                        <a:buChar char="•"/>
                      </a:pPr>
                      <a:r>
                        <a:rPr lang="en-GB" sz="800" dirty="0">
                          <a:solidFill>
                            <a:srgbClr val="000000"/>
                          </a:solidFill>
                          <a:latin typeface="Poppins Medium" panose="00000600000000000000" pitchFamily="2" charset="0"/>
                          <a:cs typeface="Poppins Medium" panose="00000600000000000000" pitchFamily="2" charset="0"/>
                        </a:rPr>
                        <a:t>Beta team working with delivery team refine dashboards in preparation for implementation (in line with </a:t>
                      </a:r>
                      <a:r>
                        <a:rPr lang="en-GB" sz="800" dirty="0" err="1">
                          <a:solidFill>
                            <a:srgbClr val="000000"/>
                          </a:solidFill>
                          <a:latin typeface="Poppins Medium" panose="00000600000000000000" pitchFamily="2" charset="0"/>
                          <a:cs typeface="Poppins Medium" panose="00000600000000000000" pitchFamily="2" charset="0"/>
                        </a:rPr>
                        <a:t>feb</a:t>
                      </a:r>
                      <a:r>
                        <a:rPr lang="en-GB" sz="800" dirty="0">
                          <a:solidFill>
                            <a:srgbClr val="000000"/>
                          </a:solidFill>
                          <a:latin typeface="Poppins Medium" panose="00000600000000000000" pitchFamily="2" charset="0"/>
                          <a:cs typeface="Poppins Medium" panose="00000600000000000000" pitchFamily="2" charset="0"/>
                        </a:rPr>
                        <a:t> release) – ongoing</a:t>
                      </a:r>
                    </a:p>
                    <a:p>
                      <a:pPr marL="171450" indent="-171450" algn="l">
                        <a:buFont typeface="Arial" panose="020B0604020202020204" pitchFamily="34" charset="0"/>
                        <a:buChar char="•"/>
                      </a:pPr>
                      <a:r>
                        <a:rPr lang="en-GB" sz="800" dirty="0">
                          <a:solidFill>
                            <a:srgbClr val="000000"/>
                          </a:solidFill>
                          <a:latin typeface="Poppins Medium" panose="00000600000000000000" pitchFamily="2" charset="0"/>
                          <a:cs typeface="Poppins Medium" panose="00000600000000000000" pitchFamily="2" charset="0"/>
                        </a:rPr>
                        <a:t>Work with DNs to establish sprint goal ahead of release 6 </a:t>
                      </a:r>
                    </a:p>
                    <a:p>
                      <a:pPr algn="l"/>
                      <a:endParaRPr lang="en-GB" sz="800" dirty="0">
                        <a:solidFill>
                          <a:srgbClr val="000000"/>
                        </a:solidFill>
                        <a:latin typeface="Poppins Medium" panose="00000600000000000000" pitchFamily="2" charset="0"/>
                        <a:cs typeface="Poppins Medium" panose="00000600000000000000" pitchFamily="2" charset="0"/>
                      </a:endParaRPr>
                    </a:p>
                    <a:p>
                      <a:pPr algn="l"/>
                      <a:endParaRPr lang="en-GB" sz="800" dirty="0">
                        <a:solidFill>
                          <a:srgbClr val="000000"/>
                        </a:solidFill>
                        <a:latin typeface="Poppins Medium" panose="00000600000000000000" pitchFamily="2" charset="0"/>
                        <a:cs typeface="Poppins Medium" panose="00000600000000000000" pitchFamily="2" charset="0"/>
                      </a:endParaRPr>
                    </a:p>
                    <a:p>
                      <a:pPr algn="l"/>
                      <a:endParaRPr lang="en-GB" sz="800" dirty="0">
                        <a:solidFill>
                          <a:srgbClr val="000000"/>
                        </a:solidFill>
                        <a:latin typeface="Poppins Medium" panose="00000600000000000000" pitchFamily="2" charset="0"/>
                        <a:cs typeface="Poppins Medium" panose="00000600000000000000" pitchFamily="2" charset="0"/>
                      </a:endParaRPr>
                    </a:p>
                  </a:txBody>
                  <a:tcPr marL="34290" marR="34290" marT="17145" marB="17145"/>
                </a:tc>
                <a:tc hMerge="1">
                  <a:txBody>
                    <a:bodyPr/>
                    <a:lstStyle/>
                    <a:p>
                      <a:endParaRPr lang="en-GB" dirty="0"/>
                    </a:p>
                  </a:txBody>
                  <a:tcPr/>
                </a:tc>
                <a:extLst>
                  <a:ext uri="{0D108BD9-81ED-4DB2-BD59-A6C34878D82A}">
                    <a16:rowId xmlns:a16="http://schemas.microsoft.com/office/drawing/2014/main" val="515802989"/>
                  </a:ext>
                </a:extLst>
              </a:tr>
            </a:tbl>
          </a:graphicData>
        </a:graphic>
      </p:graphicFrame>
    </p:spTree>
    <p:extLst>
      <p:ext uri="{BB962C8B-B14F-4D97-AF65-F5344CB8AC3E}">
        <p14:creationId xmlns:p14="http://schemas.microsoft.com/office/powerpoint/2010/main" val="2246551944"/>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1E561D-CE76-4E28-B44C-5D7A0AD322EC}"/>
              </a:ext>
            </a:extLst>
          </p:cNvPr>
          <p:cNvSpPr>
            <a:spLocks noGrp="1"/>
          </p:cNvSpPr>
          <p:nvPr>
            <p:ph type="title"/>
          </p:nvPr>
        </p:nvSpPr>
        <p:spPr/>
        <p:txBody>
          <a:bodyPr/>
          <a:lstStyle/>
          <a:p>
            <a:r>
              <a:rPr lang="en-GB"/>
              <a:t>DDP </a:t>
            </a:r>
            <a:r>
              <a:rPr lang="en-GB" dirty="0"/>
              <a:t>Appendix</a:t>
            </a:r>
          </a:p>
        </p:txBody>
      </p:sp>
    </p:spTree>
    <p:extLst>
      <p:ext uri="{BB962C8B-B14F-4D97-AF65-F5344CB8AC3E}">
        <p14:creationId xmlns:p14="http://schemas.microsoft.com/office/powerpoint/2010/main" val="2342963081"/>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
            <a:extLst>
              <a:ext uri="{FF2B5EF4-FFF2-40B4-BE49-F238E27FC236}">
                <a16:creationId xmlns:a16="http://schemas.microsoft.com/office/drawing/2014/main" id="{270878B1-F807-492B-B54B-15A58D1232B1}"/>
              </a:ext>
            </a:extLst>
          </p:cNvPr>
          <p:cNvGraphicFramePr>
            <a:graphicFrameLocks noGrp="1"/>
          </p:cNvGraphicFramePr>
          <p:nvPr/>
        </p:nvGraphicFramePr>
        <p:xfrm>
          <a:off x="251520" y="555526"/>
          <a:ext cx="8568952" cy="3246296"/>
        </p:xfrm>
        <a:graphic>
          <a:graphicData uri="http://schemas.openxmlformats.org/drawingml/2006/table">
            <a:tbl>
              <a:tblPr firstRow="1" bandRow="1">
                <a:tableStyleId>{5940675A-B579-460E-94D1-54222C63F5DA}</a:tableStyleId>
              </a:tblPr>
              <a:tblGrid>
                <a:gridCol w="4176464">
                  <a:extLst>
                    <a:ext uri="{9D8B030D-6E8A-4147-A177-3AD203B41FA5}">
                      <a16:colId xmlns:a16="http://schemas.microsoft.com/office/drawing/2014/main" val="421334891"/>
                    </a:ext>
                  </a:extLst>
                </a:gridCol>
                <a:gridCol w="4392488">
                  <a:extLst>
                    <a:ext uri="{9D8B030D-6E8A-4147-A177-3AD203B41FA5}">
                      <a16:colId xmlns:a16="http://schemas.microsoft.com/office/drawing/2014/main" val="2119268424"/>
                    </a:ext>
                  </a:extLst>
                </a:gridCol>
              </a:tblGrid>
              <a:tr h="219614">
                <a:tc>
                  <a:txBody>
                    <a:bodyPr/>
                    <a:lstStyle/>
                    <a:p>
                      <a:pPr algn="ctr"/>
                      <a:r>
                        <a:rPr lang="en-GB" sz="1400" dirty="0">
                          <a:solidFill>
                            <a:srgbClr val="000000"/>
                          </a:solidFill>
                          <a:latin typeface="Poppins Medium" panose="00000600000000000000" pitchFamily="2" charset="0"/>
                          <a:cs typeface="Poppins Medium" panose="00000600000000000000" pitchFamily="2" charset="0"/>
                        </a:rPr>
                        <a:t>Data Discovery Platform </a:t>
                      </a:r>
                    </a:p>
                  </a:txBody>
                  <a:tcPr marL="34290" marR="34290" marT="17145" marB="17145" anchor="ctr"/>
                </a:tc>
                <a:tc>
                  <a:txBody>
                    <a:bodyPr/>
                    <a:lstStyle/>
                    <a:p>
                      <a:pPr algn="ctr"/>
                      <a:r>
                        <a:rPr lang="en-GB" sz="1400" dirty="0">
                          <a:solidFill>
                            <a:schemeClr val="bg1"/>
                          </a:solidFill>
                          <a:latin typeface="Poppins Medium" panose="00000600000000000000" pitchFamily="2" charset="0"/>
                          <a:cs typeface="Poppins Medium" panose="00000600000000000000" pitchFamily="2" charset="0"/>
                        </a:rPr>
                        <a:t>Release 4</a:t>
                      </a:r>
                    </a:p>
                  </a:txBody>
                  <a:tcPr marL="34290" marR="34290" marT="17145" marB="17145" anchor="ctr">
                    <a:solidFill>
                      <a:schemeClr val="tx1"/>
                    </a:solidFill>
                  </a:tcPr>
                </a:tc>
                <a:extLst>
                  <a:ext uri="{0D108BD9-81ED-4DB2-BD59-A6C34878D82A}">
                    <a16:rowId xmlns:a16="http://schemas.microsoft.com/office/drawing/2014/main" val="577186565"/>
                  </a:ext>
                </a:extLst>
              </a:tr>
              <a:tr h="949408">
                <a:tc gridSpan="2">
                  <a:txBody>
                    <a:bodyPr/>
                    <a:lstStyle/>
                    <a:p>
                      <a:pPr algn="l"/>
                      <a:r>
                        <a:rPr lang="en-GB" sz="1050" b="1" dirty="0">
                          <a:solidFill>
                            <a:srgbClr val="000000"/>
                          </a:solidFill>
                          <a:latin typeface="Poppins Medium" panose="00000600000000000000" pitchFamily="2" charset="0"/>
                          <a:cs typeface="Poppins Medium" panose="00000600000000000000" pitchFamily="2" charset="0"/>
                        </a:rPr>
                        <a:t>Goals:</a:t>
                      </a:r>
                    </a:p>
                    <a:p>
                      <a:pPr algn="l"/>
                      <a:endParaRPr lang="en-GB" sz="900" dirty="0">
                        <a:solidFill>
                          <a:srgbClr val="000000"/>
                        </a:solidFill>
                        <a:latin typeface="Poppins Medium" panose="00000600000000000000" pitchFamily="2" charset="0"/>
                        <a:cs typeface="Poppins Medium" panose="00000600000000000000" pitchFamily="2" charset="0"/>
                      </a:endParaRPr>
                    </a:p>
                    <a:p>
                      <a:pPr marL="171450" indent="-171450" algn="l">
                        <a:buFont typeface="Arial" panose="020B0604020202020204" pitchFamily="34" charset="0"/>
                        <a:buChar char="•"/>
                      </a:pPr>
                      <a:r>
                        <a:rPr lang="en-GB" sz="800" kern="1200" dirty="0">
                          <a:solidFill>
                            <a:srgbClr val="000000"/>
                          </a:solidFill>
                          <a:latin typeface="Poppins Medium" panose="00000600000000000000" pitchFamily="2" charset="0"/>
                          <a:ea typeface="+mn-ea"/>
                          <a:cs typeface="Poppins Medium" panose="00000600000000000000" pitchFamily="2" charset="0"/>
                        </a:rPr>
                        <a:t>Complete detailed design </a:t>
                      </a:r>
                    </a:p>
                    <a:p>
                      <a:pPr marL="171450" indent="-171450" algn="l">
                        <a:buFont typeface="Arial" panose="020B0604020202020204" pitchFamily="34" charset="0"/>
                        <a:buChar char="•"/>
                      </a:pPr>
                      <a:r>
                        <a:rPr lang="en-GB" sz="800" kern="1200" dirty="0">
                          <a:solidFill>
                            <a:srgbClr val="000000"/>
                          </a:solidFill>
                          <a:latin typeface="Poppins Medium" panose="00000600000000000000" pitchFamily="2" charset="0"/>
                          <a:ea typeface="+mn-ea"/>
                          <a:cs typeface="Poppins Medium" panose="00000600000000000000" pitchFamily="2" charset="0"/>
                        </a:rPr>
                        <a:t>Complete source to target </a:t>
                      </a:r>
                    </a:p>
                    <a:p>
                      <a:pPr marL="171450" indent="-171450" algn="l">
                        <a:buFont typeface="Arial" panose="020B0604020202020204" pitchFamily="34" charset="0"/>
                        <a:buChar char="•"/>
                      </a:pPr>
                      <a:r>
                        <a:rPr lang="en-GB" sz="800" kern="1200" dirty="0">
                          <a:solidFill>
                            <a:srgbClr val="000000"/>
                          </a:solidFill>
                          <a:latin typeface="Poppins Medium" panose="00000600000000000000" pitchFamily="2" charset="0"/>
                          <a:ea typeface="+mn-ea"/>
                          <a:cs typeface="Poppins Medium" panose="00000600000000000000" pitchFamily="2" charset="0"/>
                        </a:rPr>
                        <a:t>Build 50% data model </a:t>
                      </a:r>
                    </a:p>
                    <a:p>
                      <a:pPr marL="171450" indent="-171450" algn="l">
                        <a:buFont typeface="Arial" panose="020B0604020202020204" pitchFamily="34" charset="0"/>
                        <a:buChar char="•"/>
                      </a:pPr>
                      <a:r>
                        <a:rPr lang="en-GB" sz="800" kern="1200" dirty="0">
                          <a:solidFill>
                            <a:srgbClr val="000000"/>
                          </a:solidFill>
                          <a:latin typeface="Poppins Medium" panose="00000600000000000000" pitchFamily="2" charset="0"/>
                          <a:ea typeface="+mn-ea"/>
                          <a:cs typeface="Poppins Medium" panose="00000600000000000000" pitchFamily="2" charset="0"/>
                        </a:rPr>
                        <a:t>Enable additional Shipper Pack reports to be self served via DDP</a:t>
                      </a:r>
                    </a:p>
                    <a:p>
                      <a:pPr marL="171450" indent="-171450" algn="l">
                        <a:buFont typeface="Arial" panose="020B0604020202020204" pitchFamily="34" charset="0"/>
                        <a:buChar char="•"/>
                      </a:pPr>
                      <a:r>
                        <a:rPr lang="en-GB" sz="800" kern="1200" dirty="0">
                          <a:solidFill>
                            <a:srgbClr val="000000"/>
                          </a:solidFill>
                          <a:latin typeface="Poppins Medium" panose="00000600000000000000" pitchFamily="2" charset="0"/>
                          <a:ea typeface="+mn-ea"/>
                          <a:cs typeface="Poppins Medium" panose="00000600000000000000" pitchFamily="2" charset="0"/>
                        </a:rPr>
                        <a:t>Facilitate MDD vs </a:t>
                      </a:r>
                      <a:r>
                        <a:rPr lang="en-GB" sz="800" kern="1200" dirty="0" err="1">
                          <a:solidFill>
                            <a:srgbClr val="000000"/>
                          </a:solidFill>
                          <a:latin typeface="Poppins Medium" panose="00000600000000000000" pitchFamily="2" charset="0"/>
                          <a:ea typeface="+mn-ea"/>
                          <a:cs typeface="Poppins Medium" panose="00000600000000000000" pitchFamily="2" charset="0"/>
                        </a:rPr>
                        <a:t>UKLink</a:t>
                      </a:r>
                      <a:r>
                        <a:rPr lang="en-GB" sz="800" kern="1200" dirty="0">
                          <a:solidFill>
                            <a:srgbClr val="000000"/>
                          </a:solidFill>
                          <a:latin typeface="Poppins Medium" panose="00000600000000000000" pitchFamily="2" charset="0"/>
                          <a:ea typeface="+mn-ea"/>
                          <a:cs typeface="Poppins Medium" panose="00000600000000000000" pitchFamily="2" charset="0"/>
                        </a:rPr>
                        <a:t> analysis for IGTs – Stretch</a:t>
                      </a:r>
                    </a:p>
                    <a:p>
                      <a:pPr marL="571500" indent="-571500" algn="l">
                        <a:buFont typeface="Arial" panose="020B0604020202020204" pitchFamily="34" charset="0"/>
                        <a:buChar char="•"/>
                      </a:pPr>
                      <a:endParaRPr lang="en-GB" sz="800" dirty="0">
                        <a:solidFill>
                          <a:srgbClr val="000000"/>
                        </a:solidFill>
                        <a:latin typeface="Poppins Medium" panose="00000600000000000000" pitchFamily="2" charset="0"/>
                        <a:cs typeface="Poppins Medium" panose="00000600000000000000" pitchFamily="2" charset="0"/>
                      </a:endParaRPr>
                    </a:p>
                  </a:txBody>
                  <a:tcPr marL="34290" marR="34290" marT="17145" marB="17145"/>
                </a:tc>
                <a:tc hMerge="1">
                  <a:txBody>
                    <a:bodyPr/>
                    <a:lstStyle/>
                    <a:p>
                      <a:endParaRPr lang="en-GB" dirty="0"/>
                    </a:p>
                  </a:txBody>
                  <a:tcPr/>
                </a:tc>
                <a:extLst>
                  <a:ext uri="{0D108BD9-81ED-4DB2-BD59-A6C34878D82A}">
                    <a16:rowId xmlns:a16="http://schemas.microsoft.com/office/drawing/2014/main" val="232056708"/>
                  </a:ext>
                </a:extLst>
              </a:tr>
              <a:tr h="1935656">
                <a:tc gridSpan="2">
                  <a:txBody>
                    <a:bodyPr/>
                    <a:lstStyle/>
                    <a:p>
                      <a:pPr algn="l"/>
                      <a:r>
                        <a:rPr lang="en-GB" sz="1000" b="1" dirty="0">
                          <a:solidFill>
                            <a:srgbClr val="000000"/>
                          </a:solidFill>
                          <a:latin typeface="Poppins Medium" panose="00000600000000000000" pitchFamily="2" charset="0"/>
                          <a:cs typeface="Poppins Medium" panose="00000600000000000000" pitchFamily="2" charset="0"/>
                        </a:rPr>
                        <a:t>Outcomes:</a:t>
                      </a:r>
                    </a:p>
                    <a:p>
                      <a:pPr algn="l"/>
                      <a:endParaRPr lang="en-GB" sz="800" dirty="0">
                        <a:solidFill>
                          <a:srgbClr val="000000"/>
                        </a:solidFill>
                        <a:latin typeface="Poppins Medium" panose="00000600000000000000" pitchFamily="2" charset="0"/>
                        <a:cs typeface="Poppins Medium" panose="00000600000000000000" pitchFamily="2" charset="0"/>
                      </a:endParaRPr>
                    </a:p>
                    <a:p>
                      <a:pPr marL="171450" indent="-171450" algn="l">
                        <a:buFont typeface="Arial" panose="020B0604020202020204" pitchFamily="34" charset="0"/>
                        <a:buChar char="•"/>
                      </a:pPr>
                      <a:r>
                        <a:rPr lang="en-GB" sz="800" dirty="0">
                          <a:solidFill>
                            <a:srgbClr val="000000"/>
                          </a:solidFill>
                          <a:latin typeface="Poppins Medium" panose="00000600000000000000" pitchFamily="2" charset="0"/>
                          <a:cs typeface="Poppins Medium" panose="00000600000000000000" pitchFamily="2" charset="0"/>
                        </a:rPr>
                        <a:t>Detailed Design for the XRN4990 Solution pertaining to DDP</a:t>
                      </a:r>
                    </a:p>
                    <a:p>
                      <a:pPr marL="171450" indent="-171450" algn="l">
                        <a:buFont typeface="Arial" panose="020B0604020202020204" pitchFamily="34" charset="0"/>
                        <a:buChar char="•"/>
                      </a:pPr>
                      <a:r>
                        <a:rPr lang="en-GB" sz="800" dirty="0">
                          <a:solidFill>
                            <a:srgbClr val="000000"/>
                          </a:solidFill>
                          <a:latin typeface="Poppins Medium" panose="00000600000000000000" pitchFamily="2" charset="0"/>
                          <a:cs typeface="Poppins Medium" panose="00000600000000000000" pitchFamily="2" charset="0"/>
                        </a:rPr>
                        <a:t>Source to target completed for XRN4990</a:t>
                      </a:r>
                    </a:p>
                    <a:p>
                      <a:pPr marL="171450" indent="-171450" algn="l">
                        <a:buFont typeface="Arial" panose="020B0604020202020204" pitchFamily="34" charset="0"/>
                        <a:buChar char="•"/>
                      </a:pPr>
                      <a:r>
                        <a:rPr lang="en-GB" sz="800" dirty="0">
                          <a:solidFill>
                            <a:srgbClr val="000000"/>
                          </a:solidFill>
                          <a:latin typeface="Poppins Medium" panose="00000600000000000000" pitchFamily="2" charset="0"/>
                          <a:cs typeface="Poppins Medium" panose="00000600000000000000" pitchFamily="2" charset="0"/>
                        </a:rPr>
                        <a:t>50% of XRN4990 data model built</a:t>
                      </a:r>
                    </a:p>
                    <a:p>
                      <a:pPr marL="171450" indent="-171450" algn="l">
                        <a:buFont typeface="Arial" panose="020B0604020202020204" pitchFamily="34" charset="0"/>
                        <a:buChar char="•"/>
                      </a:pPr>
                      <a:r>
                        <a:rPr lang="en-GB" sz="800" dirty="0">
                          <a:solidFill>
                            <a:srgbClr val="000000"/>
                          </a:solidFill>
                          <a:latin typeface="Poppins Medium" panose="00000600000000000000" pitchFamily="2" charset="0"/>
                          <a:cs typeface="Poppins Medium" panose="00000600000000000000" pitchFamily="2" charset="0"/>
                        </a:rPr>
                        <a:t>Additional Shipper pack delivery enabling Incorrect read factor and units to be self served via DDP</a:t>
                      </a:r>
                    </a:p>
                    <a:p>
                      <a:pPr marL="171450" indent="-171450" algn="l">
                        <a:buFont typeface="Arial" panose="020B0604020202020204" pitchFamily="34" charset="0"/>
                        <a:buChar char="•"/>
                      </a:pPr>
                      <a:r>
                        <a:rPr lang="en-GB" sz="800" dirty="0">
                          <a:solidFill>
                            <a:srgbClr val="000000"/>
                          </a:solidFill>
                          <a:latin typeface="Poppins Medium" panose="00000600000000000000" pitchFamily="2" charset="0"/>
                          <a:cs typeface="Poppins Medium" panose="00000600000000000000" pitchFamily="2" charset="0"/>
                        </a:rPr>
                        <a:t>Additional shipper pack delivery Shipper read frequency giving shipper portfolio count by MRF and a view of the average industry % by MRF code</a:t>
                      </a:r>
                    </a:p>
                    <a:p>
                      <a:pPr algn="l"/>
                      <a:endParaRPr lang="en-GB" sz="800" dirty="0">
                        <a:solidFill>
                          <a:srgbClr val="000000"/>
                        </a:solidFill>
                        <a:latin typeface="Poppins Medium" panose="00000600000000000000" pitchFamily="2" charset="0"/>
                        <a:cs typeface="Poppins Medium" panose="00000600000000000000" pitchFamily="2" charset="0"/>
                      </a:endParaRPr>
                    </a:p>
                    <a:p>
                      <a:pPr algn="l"/>
                      <a:endParaRPr lang="en-GB" sz="800" dirty="0">
                        <a:solidFill>
                          <a:srgbClr val="000000"/>
                        </a:solidFill>
                        <a:latin typeface="Poppins Medium" panose="00000600000000000000" pitchFamily="2" charset="0"/>
                        <a:cs typeface="Poppins Medium" panose="00000600000000000000" pitchFamily="2" charset="0"/>
                      </a:endParaRPr>
                    </a:p>
                    <a:p>
                      <a:pPr algn="l"/>
                      <a:r>
                        <a:rPr lang="en-GB" sz="1000" b="1" kern="1200" dirty="0">
                          <a:solidFill>
                            <a:srgbClr val="000000"/>
                          </a:solidFill>
                          <a:latin typeface="Poppins Medium" panose="00000600000000000000" pitchFamily="2" charset="0"/>
                          <a:ea typeface="+mn-ea"/>
                          <a:cs typeface="Poppins Medium" panose="00000600000000000000" pitchFamily="2" charset="0"/>
                        </a:rPr>
                        <a:t>Stretch Targets: </a:t>
                      </a:r>
                    </a:p>
                    <a:p>
                      <a:pPr algn="l"/>
                      <a:endParaRPr lang="en-GB" sz="800" dirty="0">
                        <a:solidFill>
                          <a:srgbClr val="000000"/>
                        </a:solidFill>
                        <a:latin typeface="Poppins Medium" panose="00000600000000000000" pitchFamily="2" charset="0"/>
                        <a:cs typeface="Poppins Medium" panose="00000600000000000000"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dirty="0">
                          <a:solidFill>
                            <a:srgbClr val="000000"/>
                          </a:solidFill>
                          <a:latin typeface="Poppins Medium" panose="00000600000000000000" pitchFamily="2" charset="0"/>
                          <a:cs typeface="Poppins Medium" panose="00000600000000000000" pitchFamily="2" charset="0"/>
                        </a:rPr>
                        <a:t>Additional analysis of </a:t>
                      </a:r>
                      <a:r>
                        <a:rPr lang="en-GB" sz="800" dirty="0" err="1">
                          <a:solidFill>
                            <a:srgbClr val="000000"/>
                          </a:solidFill>
                          <a:latin typeface="Poppins Medium" panose="00000600000000000000" pitchFamily="2" charset="0"/>
                          <a:cs typeface="Poppins Medium" panose="00000600000000000000" pitchFamily="2" charset="0"/>
                        </a:rPr>
                        <a:t>UKLink</a:t>
                      </a:r>
                      <a:r>
                        <a:rPr lang="en-GB" sz="800" dirty="0">
                          <a:solidFill>
                            <a:srgbClr val="000000"/>
                          </a:solidFill>
                          <a:latin typeface="Poppins Medium" panose="00000600000000000000" pitchFamily="2" charset="0"/>
                          <a:cs typeface="Poppins Medium" panose="00000600000000000000" pitchFamily="2" charset="0"/>
                        </a:rPr>
                        <a:t> / MDD data quality </a:t>
                      </a:r>
                    </a:p>
                    <a:p>
                      <a:pPr marL="171450" indent="-171450" algn="l">
                        <a:buFont typeface="Arial" panose="020B0604020202020204" pitchFamily="34" charset="0"/>
                        <a:buChar char="•"/>
                      </a:pPr>
                      <a:r>
                        <a:rPr lang="en-GB" sz="800" dirty="0">
                          <a:solidFill>
                            <a:srgbClr val="000000"/>
                          </a:solidFill>
                          <a:latin typeface="Poppins Medium" panose="00000600000000000000" pitchFamily="2" charset="0"/>
                          <a:cs typeface="Poppins Medium" panose="00000600000000000000" pitchFamily="2" charset="0"/>
                        </a:rPr>
                        <a:t>Industry view of read rejections by reasons code to compare company performance against industry average</a:t>
                      </a:r>
                    </a:p>
                  </a:txBody>
                  <a:tcPr marL="34290" marR="34290" marT="17145" marB="17145"/>
                </a:tc>
                <a:tc hMerge="1">
                  <a:txBody>
                    <a:bodyPr/>
                    <a:lstStyle/>
                    <a:p>
                      <a:endParaRPr lang="en-GB" dirty="0"/>
                    </a:p>
                  </a:txBody>
                  <a:tcPr/>
                </a:tc>
                <a:extLst>
                  <a:ext uri="{0D108BD9-81ED-4DB2-BD59-A6C34878D82A}">
                    <a16:rowId xmlns:a16="http://schemas.microsoft.com/office/drawing/2014/main" val="515802989"/>
                  </a:ext>
                </a:extLst>
              </a:tr>
            </a:tbl>
          </a:graphicData>
        </a:graphic>
      </p:graphicFrame>
    </p:spTree>
    <p:extLst>
      <p:ext uri="{BB962C8B-B14F-4D97-AF65-F5344CB8AC3E}">
        <p14:creationId xmlns:p14="http://schemas.microsoft.com/office/powerpoint/2010/main" val="1292243425"/>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CA4638FF-EE41-4161-91EB-02772D2449A8}"/>
              </a:ext>
            </a:extLst>
          </p:cNvPr>
          <p:cNvGraphicFramePr>
            <a:graphicFrameLocks noGrp="1"/>
          </p:cNvGraphicFramePr>
          <p:nvPr/>
        </p:nvGraphicFramePr>
        <p:xfrm>
          <a:off x="585439" y="283553"/>
          <a:ext cx="8171056" cy="4616533"/>
        </p:xfrm>
        <a:graphic>
          <a:graphicData uri="http://schemas.openxmlformats.org/drawingml/2006/table">
            <a:tbl>
              <a:tblPr firstRow="1" bandRow="1">
                <a:tableStyleId>{5940675A-B579-460E-94D1-54222C63F5DA}</a:tableStyleId>
              </a:tblPr>
              <a:tblGrid>
                <a:gridCol w="4085528">
                  <a:extLst>
                    <a:ext uri="{9D8B030D-6E8A-4147-A177-3AD203B41FA5}">
                      <a16:colId xmlns:a16="http://schemas.microsoft.com/office/drawing/2014/main" val="421334891"/>
                    </a:ext>
                  </a:extLst>
                </a:gridCol>
                <a:gridCol w="4085528">
                  <a:extLst>
                    <a:ext uri="{9D8B030D-6E8A-4147-A177-3AD203B41FA5}">
                      <a16:colId xmlns:a16="http://schemas.microsoft.com/office/drawing/2014/main" val="2119268424"/>
                    </a:ext>
                  </a:extLst>
                </a:gridCol>
              </a:tblGrid>
              <a:tr h="448393">
                <a:tc>
                  <a:txBody>
                    <a:bodyPr/>
                    <a:lstStyle/>
                    <a:p>
                      <a:pPr algn="ctr"/>
                      <a:r>
                        <a:rPr lang="en-GB" sz="1400" dirty="0">
                          <a:solidFill>
                            <a:srgbClr val="000000"/>
                          </a:solidFill>
                          <a:latin typeface="Poppins Medium" panose="00000600000000000000" pitchFamily="2" charset="0"/>
                          <a:cs typeface="Poppins Medium" panose="00000600000000000000" pitchFamily="2" charset="0"/>
                        </a:rPr>
                        <a:t>Data Discovery Platform </a:t>
                      </a:r>
                    </a:p>
                  </a:txBody>
                  <a:tcPr marL="34290" marR="34290" marT="17145" marB="17145" anchor="ctr"/>
                </a:tc>
                <a:tc>
                  <a:txBody>
                    <a:bodyPr/>
                    <a:lstStyle/>
                    <a:p>
                      <a:pPr algn="ctr"/>
                      <a:r>
                        <a:rPr lang="en-GB" sz="1400" dirty="0">
                          <a:solidFill>
                            <a:schemeClr val="bg1"/>
                          </a:solidFill>
                          <a:latin typeface="Poppins Medium" panose="00000600000000000000" pitchFamily="2" charset="0"/>
                          <a:cs typeface="Poppins Medium" panose="00000600000000000000" pitchFamily="2" charset="0"/>
                        </a:rPr>
                        <a:t>Release 2 </a:t>
                      </a:r>
                    </a:p>
                  </a:txBody>
                  <a:tcPr marL="34290" marR="34290" marT="17145" marB="17145" anchor="ctr">
                    <a:solidFill>
                      <a:srgbClr val="000000"/>
                    </a:solidFill>
                  </a:tcPr>
                </a:tc>
                <a:extLst>
                  <a:ext uri="{0D108BD9-81ED-4DB2-BD59-A6C34878D82A}">
                    <a16:rowId xmlns:a16="http://schemas.microsoft.com/office/drawing/2014/main" val="577186565"/>
                  </a:ext>
                </a:extLst>
              </a:tr>
              <a:tr h="560070">
                <a:tc gridSpan="2">
                  <a:txBody>
                    <a:bodyPr/>
                    <a:lstStyle/>
                    <a:p>
                      <a:pPr algn="l"/>
                      <a:r>
                        <a:rPr lang="en-GB" sz="1400" dirty="0">
                          <a:solidFill>
                            <a:srgbClr val="000000"/>
                          </a:solidFill>
                          <a:latin typeface="Poppins Medium" panose="00000600000000000000" pitchFamily="2" charset="0"/>
                          <a:cs typeface="Poppins Medium" panose="00000600000000000000" pitchFamily="2" charset="0"/>
                        </a:rPr>
                        <a:t>Goal: </a:t>
                      </a:r>
                    </a:p>
                    <a:p>
                      <a:pPr algn="l"/>
                      <a:r>
                        <a:rPr lang="en-GB" sz="1100" dirty="0">
                          <a:solidFill>
                            <a:srgbClr val="000000"/>
                          </a:solidFill>
                          <a:latin typeface="Poppins Medium" panose="00000600000000000000" pitchFamily="2" charset="0"/>
                          <a:cs typeface="Poppins Medium" panose="00000600000000000000" pitchFamily="2" charset="0"/>
                        </a:rPr>
                        <a:t>Enable Distribution Network Users to access a financial forecasting report (part of the golden bullet), to understand variances between formula year AQ / SOQ and rolling AQ / SOQ to understand the impact this has on revenue.</a:t>
                      </a:r>
                      <a:endParaRPr lang="en-GB" sz="1200" dirty="0">
                        <a:solidFill>
                          <a:srgbClr val="000000"/>
                        </a:solidFill>
                        <a:latin typeface="Poppins Medium" panose="00000600000000000000" pitchFamily="2" charset="0"/>
                        <a:cs typeface="Poppins Medium" panose="00000600000000000000" pitchFamily="2" charset="0"/>
                      </a:endParaRPr>
                    </a:p>
                  </a:txBody>
                  <a:tcPr marL="34290" marR="34290" marT="17145" marB="17145"/>
                </a:tc>
                <a:tc hMerge="1">
                  <a:txBody>
                    <a:bodyPr/>
                    <a:lstStyle/>
                    <a:p>
                      <a:endParaRPr lang="en-GB" dirty="0"/>
                    </a:p>
                  </a:txBody>
                  <a:tcPr/>
                </a:tc>
                <a:extLst>
                  <a:ext uri="{0D108BD9-81ED-4DB2-BD59-A6C34878D82A}">
                    <a16:rowId xmlns:a16="http://schemas.microsoft.com/office/drawing/2014/main" val="232056708"/>
                  </a:ext>
                </a:extLst>
              </a:tr>
              <a:tr h="3567931">
                <a:tc gridSpan="2">
                  <a:txBody>
                    <a:bodyPr/>
                    <a:lstStyle/>
                    <a:p>
                      <a:pPr algn="l"/>
                      <a:r>
                        <a:rPr lang="en-GB" sz="1400" dirty="0">
                          <a:solidFill>
                            <a:srgbClr val="000000"/>
                          </a:solidFill>
                          <a:latin typeface="Poppins Medium" panose="00000600000000000000" pitchFamily="2" charset="0"/>
                          <a:cs typeface="Poppins Medium" panose="00000600000000000000" pitchFamily="2" charset="0"/>
                        </a:rPr>
                        <a:t>User Stories:</a:t>
                      </a:r>
                    </a:p>
                    <a:p>
                      <a:pPr algn="l"/>
                      <a:endParaRPr lang="en-GB" sz="900" dirty="0">
                        <a:solidFill>
                          <a:srgbClr val="000000"/>
                        </a:solidFill>
                        <a:latin typeface="Poppins Medium" panose="00000600000000000000" pitchFamily="2" charset="0"/>
                        <a:cs typeface="Poppins Medium" panose="00000600000000000000" pitchFamily="2" charset="0"/>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A</a:t>
                      </a:r>
                      <a:r>
                        <a:rPr lang="en-US" sz="9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s a DN I want a view of my Formula year AQ/ SOQ and Rolling AQ / SOQ simulation data grouped by: LDZ, Exit Zone, Shipper Short, EUC, Code, Charge Type, Charge Rate, Asset Type, AQ Band and Class</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As a DN I want total FY AQ / SOQ and Rolling AQ / SOQ displayed in kwh and as a percentage, and the difference between the two</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As a DN I want total charges by Rolling and Formula Year AQ / SOQ totals and difference</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As a DN I want the number of MPRNs grouped by charge type between Formula year AQ / SOQ and Rolling AQ /SOQ (by kwh and percentage difference) so I can see how many MPRNs fall into each group and the difference between FY and Rolling for each charge type in both kwh and percent age and split by LDZ, Exit Zone, Class, AQ band, Shipper Short Code and Asset Type Charge types: ZCA, 891, CCA, CFI, ECN, C04</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As a DN I want a trend view between Formula Year and Rolling AQ and SOQ with the total charge position for both</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endParaRP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Stretch element:</a:t>
                      </a: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As a DN I want the number of MPRNs grouped by % difference between FY AQ and rolling AQ and between FY SOQ and Rolling SOQ</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As a DN I want the number of MPRNs grouped by kwh difference between FY AQ and Rolling AQ and FY SOQ and rolling SOQ so I can see how many MPRNs fall into each group</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As a DN I want to see the total number of MPRNs that have had a rate change within the last month, and have these split by reason for the rate change (Shipper change, Class change, other) so I can understand how rate changes are affecting my revenues</a:t>
                      </a:r>
                    </a:p>
                  </a:txBody>
                  <a:tcPr marL="34290" marR="34290" marT="17145" marB="17145"/>
                </a:tc>
                <a:tc hMerge="1">
                  <a:txBody>
                    <a:bodyPr/>
                    <a:lstStyle/>
                    <a:p>
                      <a:endParaRPr lang="en-GB" dirty="0"/>
                    </a:p>
                  </a:txBody>
                  <a:tcPr/>
                </a:tc>
                <a:extLst>
                  <a:ext uri="{0D108BD9-81ED-4DB2-BD59-A6C34878D82A}">
                    <a16:rowId xmlns:a16="http://schemas.microsoft.com/office/drawing/2014/main" val="515802989"/>
                  </a:ext>
                </a:extLst>
              </a:tr>
            </a:tbl>
          </a:graphicData>
        </a:graphic>
      </p:graphicFrame>
    </p:spTree>
    <p:extLst>
      <p:ext uri="{BB962C8B-B14F-4D97-AF65-F5344CB8AC3E}">
        <p14:creationId xmlns:p14="http://schemas.microsoft.com/office/powerpoint/2010/main" val="1263673470"/>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
            <a:extLst>
              <a:ext uri="{FF2B5EF4-FFF2-40B4-BE49-F238E27FC236}">
                <a16:creationId xmlns:a16="http://schemas.microsoft.com/office/drawing/2014/main" id="{D02DE176-DA83-4F05-AD68-0EA63DA29CF5}"/>
              </a:ext>
            </a:extLst>
          </p:cNvPr>
          <p:cNvGraphicFramePr>
            <a:graphicFrameLocks noGrp="1"/>
          </p:cNvGraphicFramePr>
          <p:nvPr/>
        </p:nvGraphicFramePr>
        <p:xfrm>
          <a:off x="365202" y="118680"/>
          <a:ext cx="8413595" cy="4908328"/>
        </p:xfrm>
        <a:graphic>
          <a:graphicData uri="http://schemas.openxmlformats.org/drawingml/2006/table">
            <a:tbl>
              <a:tblPr firstRow="1" bandRow="1">
                <a:tableStyleId>{5940675A-B579-460E-94D1-54222C63F5DA}</a:tableStyleId>
              </a:tblPr>
              <a:tblGrid>
                <a:gridCol w="3871422">
                  <a:extLst>
                    <a:ext uri="{9D8B030D-6E8A-4147-A177-3AD203B41FA5}">
                      <a16:colId xmlns:a16="http://schemas.microsoft.com/office/drawing/2014/main" val="421334891"/>
                    </a:ext>
                  </a:extLst>
                </a:gridCol>
                <a:gridCol w="4542173">
                  <a:extLst>
                    <a:ext uri="{9D8B030D-6E8A-4147-A177-3AD203B41FA5}">
                      <a16:colId xmlns:a16="http://schemas.microsoft.com/office/drawing/2014/main" val="2119268424"/>
                    </a:ext>
                  </a:extLst>
                </a:gridCol>
              </a:tblGrid>
              <a:tr h="404908">
                <a:tc>
                  <a:txBody>
                    <a:bodyPr/>
                    <a:lstStyle/>
                    <a:p>
                      <a:pPr algn="ctr"/>
                      <a:r>
                        <a:rPr lang="en-GB" sz="1400" dirty="0">
                          <a:solidFill>
                            <a:srgbClr val="000000"/>
                          </a:solidFill>
                          <a:latin typeface="Poppins Medium" panose="00000600000000000000" pitchFamily="2" charset="0"/>
                          <a:cs typeface="Poppins Medium" panose="00000600000000000000" pitchFamily="2" charset="0"/>
                        </a:rPr>
                        <a:t>Data Discovery Platform </a:t>
                      </a:r>
                    </a:p>
                  </a:txBody>
                  <a:tcPr marL="34290" marR="34290" marT="17145" marB="17145" anchor="ctr"/>
                </a:tc>
                <a:tc>
                  <a:txBody>
                    <a:bodyPr/>
                    <a:lstStyle/>
                    <a:p>
                      <a:pPr algn="ctr"/>
                      <a:r>
                        <a:rPr lang="en-GB" sz="1400" dirty="0">
                          <a:solidFill>
                            <a:schemeClr val="bg1"/>
                          </a:solidFill>
                          <a:latin typeface="Poppins Medium" panose="00000600000000000000" pitchFamily="2" charset="0"/>
                          <a:cs typeface="Poppins Medium" panose="00000600000000000000" pitchFamily="2" charset="0"/>
                        </a:rPr>
                        <a:t>Release 3</a:t>
                      </a:r>
                    </a:p>
                  </a:txBody>
                  <a:tcPr marL="34290" marR="34290" marT="17145" marB="17145" anchor="ctr">
                    <a:solidFill>
                      <a:schemeClr val="tx1"/>
                    </a:solidFill>
                  </a:tcPr>
                </a:tc>
                <a:extLst>
                  <a:ext uri="{0D108BD9-81ED-4DB2-BD59-A6C34878D82A}">
                    <a16:rowId xmlns:a16="http://schemas.microsoft.com/office/drawing/2014/main" val="577186565"/>
                  </a:ext>
                </a:extLst>
              </a:tr>
              <a:tr h="428076">
                <a:tc gridSpan="2">
                  <a:txBody>
                    <a:bodyPr/>
                    <a:lstStyle/>
                    <a:p>
                      <a:pPr algn="l"/>
                      <a:r>
                        <a:rPr lang="en-GB" sz="1100" dirty="0">
                          <a:solidFill>
                            <a:srgbClr val="000000"/>
                          </a:solidFill>
                          <a:latin typeface="Poppins Medium" panose="00000600000000000000" pitchFamily="2" charset="0"/>
                          <a:cs typeface="Poppins Medium" panose="00000600000000000000" pitchFamily="2" charset="0"/>
                        </a:rPr>
                        <a:t>Goals:</a:t>
                      </a:r>
                      <a:endParaRPr lang="en-GB" sz="900" dirty="0">
                        <a:solidFill>
                          <a:srgbClr val="000000"/>
                        </a:solidFill>
                        <a:latin typeface="Poppins Medium" panose="00000600000000000000" pitchFamily="2" charset="0"/>
                        <a:cs typeface="Poppins Medium" panose="00000600000000000000" pitchFamily="2" charset="0"/>
                      </a:endParaRPr>
                    </a:p>
                    <a:p>
                      <a:pPr marL="571500" indent="-571500" algn="l">
                        <a:buFont typeface="Arial" panose="020B0604020202020204" pitchFamily="34" charset="0"/>
                        <a:buChar char="•"/>
                      </a:pPr>
                      <a:r>
                        <a:rPr lang="en-GB" sz="800" dirty="0">
                          <a:solidFill>
                            <a:srgbClr val="000000"/>
                          </a:solidFill>
                          <a:latin typeface="Poppins Medium" panose="00000600000000000000" pitchFamily="2" charset="0"/>
                          <a:cs typeface="Poppins Medium" panose="00000600000000000000" pitchFamily="2" charset="0"/>
                        </a:rPr>
                        <a:t>Complete model to enable the aggregated invoice element of the Golden Bullet Report </a:t>
                      </a:r>
                    </a:p>
                    <a:p>
                      <a:pPr marL="571500" indent="-571500" algn="l">
                        <a:buFont typeface="Arial" panose="020B0604020202020204" pitchFamily="34" charset="0"/>
                        <a:buChar char="•"/>
                      </a:pPr>
                      <a:r>
                        <a:rPr lang="en-GB" sz="800" dirty="0">
                          <a:solidFill>
                            <a:srgbClr val="000000"/>
                          </a:solidFill>
                          <a:latin typeface="Poppins Medium" panose="00000600000000000000" pitchFamily="2" charset="0"/>
                          <a:cs typeface="Poppins Medium" panose="00000600000000000000" pitchFamily="2" charset="0"/>
                        </a:rPr>
                        <a:t>Enable more elements of the Shipper pack to be self served </a:t>
                      </a:r>
                    </a:p>
                  </a:txBody>
                  <a:tcPr marL="34290" marR="34290" marT="17145" marB="17145"/>
                </a:tc>
                <a:tc hMerge="1">
                  <a:txBody>
                    <a:bodyPr/>
                    <a:lstStyle/>
                    <a:p>
                      <a:endParaRPr lang="en-GB" dirty="0"/>
                    </a:p>
                  </a:txBody>
                  <a:tcPr/>
                </a:tc>
                <a:extLst>
                  <a:ext uri="{0D108BD9-81ED-4DB2-BD59-A6C34878D82A}">
                    <a16:rowId xmlns:a16="http://schemas.microsoft.com/office/drawing/2014/main" val="232056708"/>
                  </a:ext>
                </a:extLst>
              </a:tr>
              <a:tr h="3896593">
                <a:tc gridSpan="2">
                  <a:txBody>
                    <a:bodyPr/>
                    <a:lstStyle/>
                    <a:p>
                      <a:pPr algn="l"/>
                      <a:r>
                        <a:rPr lang="en-GB" sz="800" b="1" dirty="0">
                          <a:solidFill>
                            <a:srgbClr val="000000"/>
                          </a:solidFill>
                          <a:latin typeface="Poppins Medium" panose="00000600000000000000" pitchFamily="2" charset="0"/>
                          <a:cs typeface="Poppins Medium" panose="00000600000000000000" pitchFamily="2" charset="0"/>
                        </a:rPr>
                        <a:t>User Stories:</a:t>
                      </a:r>
                    </a:p>
                    <a:p>
                      <a:pPr algn="l"/>
                      <a:endParaRPr lang="en-GB" sz="800" dirty="0">
                        <a:solidFill>
                          <a:srgbClr val="000000"/>
                        </a:solidFill>
                        <a:latin typeface="Poppins Medium" panose="00000600000000000000" pitchFamily="2" charset="0"/>
                        <a:cs typeface="Poppins Medium" panose="00000600000000000000" pitchFamily="2" charset="0"/>
                      </a:endParaRPr>
                    </a:p>
                    <a:p>
                      <a:pPr marL="342900" indent="-342900" algn="l">
                        <a:buFont typeface="Arial" panose="020B0604020202020204" pitchFamily="34" charset="0"/>
                        <a:buChar char="•"/>
                      </a:pP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Build the data model to enable the DN aggregated  invoice element of the golden bullet to be delivered via DDP  including A new monthly report that consolidates all the detail information shown in : </a:t>
                      </a:r>
                    </a:p>
                    <a:p>
                      <a:pPr algn="l"/>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BOPRI</a:t>
                      </a:r>
                      <a:b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b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SCH606</a:t>
                      </a:r>
                      <a:b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br>
                      <a:r>
                        <a:rPr lang="en-US" sz="800" b="0" i="0" u="none" strike="noStrike" cap="none" spc="0" baseline="0" dirty="0" err="1">
                          <a:solidFill>
                            <a:srgbClr val="000000"/>
                          </a:solidFill>
                          <a:uFillTx/>
                          <a:latin typeface="Poppins Medium" panose="00000600000000000000" pitchFamily="2" charset="0"/>
                          <a:ea typeface="+mn-ea"/>
                          <a:cs typeface="Poppins Medium" panose="00000600000000000000" pitchFamily="2" charset="0"/>
                          <a:sym typeface="Helvetica Neue"/>
                        </a:rPr>
                        <a:t>Geninf</a:t>
                      </a:r>
                      <a:endPar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indent="-342900" algn="l">
                        <a:buFont typeface="Arial" panose="020B0604020202020204" pitchFamily="34" charset="0"/>
                        <a:buChar char="•"/>
                      </a:pP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shows the cash invoices values on </a:t>
                      </a:r>
                      <a:r>
                        <a:rPr lang="en-US" sz="800" b="0" i="0" u="none" strike="noStrike" cap="none" spc="0" baseline="0" dirty="0" err="1">
                          <a:solidFill>
                            <a:srgbClr val="000000"/>
                          </a:solidFill>
                          <a:uFillTx/>
                          <a:latin typeface="Poppins Medium" panose="00000600000000000000" pitchFamily="2" charset="0"/>
                          <a:ea typeface="+mn-ea"/>
                          <a:cs typeface="Poppins Medium" panose="00000600000000000000" pitchFamily="2" charset="0"/>
                          <a:sym typeface="Helvetica Neue"/>
                        </a:rPr>
                        <a:t>aswell</a:t>
                      </a: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 that we have received </a:t>
                      </a:r>
                    </a:p>
                    <a:p>
                      <a:pPr marL="342900" indent="-342900" algn="l">
                        <a:buFont typeface="Arial" panose="020B0604020202020204" pitchFamily="34" charset="0"/>
                        <a:buChar char="•"/>
                      </a:pPr>
                      <a:r>
                        <a:rPr lang="en-US" sz="800" b="0" i="0" u="none" strike="noStrike" cap="none" spc="0" baseline="0" dirty="0" err="1">
                          <a:solidFill>
                            <a:srgbClr val="000000"/>
                          </a:solidFill>
                          <a:uFillTx/>
                          <a:latin typeface="Poppins Medium" panose="00000600000000000000" pitchFamily="2" charset="0"/>
                          <a:ea typeface="+mn-ea"/>
                          <a:cs typeface="Poppins Medium" panose="00000600000000000000" pitchFamily="2" charset="0"/>
                          <a:sym typeface="Helvetica Neue"/>
                        </a:rPr>
                        <a:t>Summarises</a:t>
                      </a: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 it separately by EUC and also by Load Band </a:t>
                      </a:r>
                    </a:p>
                    <a:p>
                      <a:pPr marL="342900" indent="-342900" algn="l">
                        <a:buFont typeface="Arial" panose="020B0604020202020204" pitchFamily="34" charset="0"/>
                        <a:buChar char="•"/>
                      </a:pP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It is also to be used to generate the December ""snapshot"" position and a forward forecast of new charging years monthly invoices so we would like to know in December what the new invoice values will be the following April - so forward forecast what the new capacity values will be inclusive of the new load factors and latest snapshot AQ use this report to populate the results</a:t>
                      </a:r>
                    </a:p>
                    <a:p>
                      <a:pPr marL="342900" indent="-342900" algn="l">
                        <a:buFont typeface="Arial" panose="020B0604020202020204" pitchFamily="34" charset="0"/>
                        <a:buChar char="•"/>
                      </a:pP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Note: December snapshot:</a:t>
                      </a:r>
                    </a:p>
                    <a:p>
                      <a:pPr marL="342900" indent="-342900" algn="l">
                        <a:buFont typeface="Arial" panose="020B0604020202020204" pitchFamily="34" charset="0"/>
                        <a:buChar char="•"/>
                      </a:pP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Capacity charges are established based on the December AQ / SOQ for the following financial year</a:t>
                      </a:r>
                    </a:p>
                    <a:p>
                      <a:pPr algn="l"/>
                      <a:endParaRPr lang="en-GB" sz="800" dirty="0">
                        <a:solidFill>
                          <a:srgbClr val="000000"/>
                        </a:solidFill>
                        <a:latin typeface="Poppins Medium" panose="00000600000000000000" pitchFamily="2" charset="0"/>
                        <a:cs typeface="Poppins Medium" panose="00000600000000000000" pitchFamily="2" charset="0"/>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As a Shipper I want to be able to report on Dead meters via a monthly snapshot and see a trend over 12 months, so that the dead report in the Shipper pack can be retired</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As a Shipper I want my read performance for class 3 sites to be displayed as 'MET' when I have achieved 90% of reads accepted so that I can monitor my read performance</a:t>
                      </a:r>
                    </a:p>
                    <a:p>
                      <a:pPr marL="342900" indent="-342900" algn="l">
                        <a:buFont typeface="Arial" panose="020B0604020202020204" pitchFamily="34" charset="0"/>
                        <a:buChar char="•"/>
                      </a:pP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Analysis of the below user story; As a Shipper I want an industry view of read rejection reasons so that I can compare my performance with industry Read rejections by reason code (numbers). Existing report need enhancing to give;</a:t>
                      </a:r>
                    </a:p>
                    <a:p>
                      <a:pPr marL="457200" lvl="2" indent="-457200" algn="l">
                        <a:buFont typeface="+mj-lt"/>
                        <a:buAutoNum type="arabicPeriod"/>
                      </a:pP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Read rejections by reason code percentage value for a Shipper needs to be added to current dashboard</a:t>
                      </a:r>
                    </a:p>
                    <a:p>
                      <a:pPr marL="457200" lvl="2" indent="-457200" algn="l">
                        <a:buFont typeface="+mj-lt"/>
                        <a:buAutoNum type="arabicPeriod"/>
                      </a:pP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Industry average number of read rejections (number and percentage) needs adding</a:t>
                      </a:r>
                    </a:p>
                    <a:p>
                      <a:pPr marL="457200" lvl="2" indent="-457200" algn="l">
                        <a:buFont typeface="+mj-lt"/>
                        <a:buAutoNum type="arabicPeriod"/>
                      </a:pP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Performance enhancement to give a greater user experience of the large volumes</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endParaRP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Stretch targets:</a:t>
                      </a: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endParaRPr>
                    </a:p>
                    <a:p>
                      <a:pPr marL="285750" marR="0" lvl="0" indent="-28575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As a Shipper I want to see a list of sites in my portfolio containing plot addresses so that I can assess and update the address details correctly &amp; in a timely manner.</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As a Shipper I want the WAR Bands dashboard to be moved out of UIG area of DDP and added to the Reads area of DDP so that it sits more logically from a business process perspective</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endParaRPr>
                    </a:p>
                  </a:txBody>
                  <a:tcPr marL="34290" marR="34290" marT="17145" marB="17145"/>
                </a:tc>
                <a:tc hMerge="1">
                  <a:txBody>
                    <a:bodyPr/>
                    <a:lstStyle/>
                    <a:p>
                      <a:endParaRPr lang="en-GB" dirty="0"/>
                    </a:p>
                  </a:txBody>
                  <a:tcPr/>
                </a:tc>
                <a:extLst>
                  <a:ext uri="{0D108BD9-81ED-4DB2-BD59-A6C34878D82A}">
                    <a16:rowId xmlns:a16="http://schemas.microsoft.com/office/drawing/2014/main" val="515802989"/>
                  </a:ext>
                </a:extLst>
              </a:tr>
            </a:tbl>
          </a:graphicData>
        </a:graphic>
      </p:graphicFrame>
    </p:spTree>
    <p:extLst>
      <p:ext uri="{BB962C8B-B14F-4D97-AF65-F5344CB8AC3E}">
        <p14:creationId xmlns:p14="http://schemas.microsoft.com/office/powerpoint/2010/main" val="3591036775"/>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
            <a:extLst>
              <a:ext uri="{FF2B5EF4-FFF2-40B4-BE49-F238E27FC236}">
                <a16:creationId xmlns:a16="http://schemas.microsoft.com/office/drawing/2014/main" id="{D02DE176-DA83-4F05-AD68-0EA63DA29CF5}"/>
              </a:ext>
            </a:extLst>
          </p:cNvPr>
          <p:cNvGraphicFramePr>
            <a:graphicFrameLocks noGrp="1"/>
          </p:cNvGraphicFramePr>
          <p:nvPr/>
        </p:nvGraphicFramePr>
        <p:xfrm>
          <a:off x="365202" y="118680"/>
          <a:ext cx="8413595" cy="4747271"/>
        </p:xfrm>
        <a:graphic>
          <a:graphicData uri="http://schemas.openxmlformats.org/drawingml/2006/table">
            <a:tbl>
              <a:tblPr firstRow="1" bandRow="1">
                <a:tableStyleId>{5940675A-B579-460E-94D1-54222C63F5DA}</a:tableStyleId>
              </a:tblPr>
              <a:tblGrid>
                <a:gridCol w="3871422">
                  <a:extLst>
                    <a:ext uri="{9D8B030D-6E8A-4147-A177-3AD203B41FA5}">
                      <a16:colId xmlns:a16="http://schemas.microsoft.com/office/drawing/2014/main" val="421334891"/>
                    </a:ext>
                  </a:extLst>
                </a:gridCol>
                <a:gridCol w="4542173">
                  <a:extLst>
                    <a:ext uri="{9D8B030D-6E8A-4147-A177-3AD203B41FA5}">
                      <a16:colId xmlns:a16="http://schemas.microsoft.com/office/drawing/2014/main" val="2119268424"/>
                    </a:ext>
                  </a:extLst>
                </a:gridCol>
              </a:tblGrid>
              <a:tr h="404908">
                <a:tc>
                  <a:txBody>
                    <a:bodyPr/>
                    <a:lstStyle/>
                    <a:p>
                      <a:pPr algn="ctr"/>
                      <a:r>
                        <a:rPr lang="en-GB" sz="1400" dirty="0">
                          <a:solidFill>
                            <a:srgbClr val="000000"/>
                          </a:solidFill>
                          <a:latin typeface="Poppins Medium" panose="00000600000000000000" pitchFamily="2" charset="0"/>
                          <a:cs typeface="Poppins Medium" panose="00000600000000000000" pitchFamily="2" charset="0"/>
                        </a:rPr>
                        <a:t>Data Discovery Platform </a:t>
                      </a:r>
                    </a:p>
                  </a:txBody>
                  <a:tcPr marL="34290" marR="34290" marT="17145" marB="17145" anchor="ctr"/>
                </a:tc>
                <a:tc>
                  <a:txBody>
                    <a:bodyPr/>
                    <a:lstStyle/>
                    <a:p>
                      <a:pPr algn="ctr"/>
                      <a:r>
                        <a:rPr lang="en-GB" sz="1400" dirty="0">
                          <a:solidFill>
                            <a:schemeClr val="bg1"/>
                          </a:solidFill>
                          <a:latin typeface="Poppins Medium" panose="00000600000000000000" pitchFamily="2" charset="0"/>
                          <a:cs typeface="Poppins Medium" panose="00000600000000000000" pitchFamily="2" charset="0"/>
                        </a:rPr>
                        <a:t>Inflight Sprint (part of release 3)</a:t>
                      </a:r>
                    </a:p>
                  </a:txBody>
                  <a:tcPr marL="34290" marR="34290" marT="17145" marB="17145" anchor="ctr">
                    <a:solidFill>
                      <a:schemeClr val="tx1"/>
                    </a:solidFill>
                  </a:tcPr>
                </a:tc>
                <a:extLst>
                  <a:ext uri="{0D108BD9-81ED-4DB2-BD59-A6C34878D82A}">
                    <a16:rowId xmlns:a16="http://schemas.microsoft.com/office/drawing/2014/main" val="577186565"/>
                  </a:ext>
                </a:extLst>
              </a:tr>
              <a:tr h="428076">
                <a:tc gridSpan="2">
                  <a:txBody>
                    <a:bodyPr/>
                    <a:lstStyle/>
                    <a:p>
                      <a:pPr algn="l"/>
                      <a:r>
                        <a:rPr lang="en-GB" sz="1100" dirty="0">
                          <a:solidFill>
                            <a:srgbClr val="000000"/>
                          </a:solidFill>
                          <a:latin typeface="Poppins Medium" panose="00000600000000000000" pitchFamily="2" charset="0"/>
                          <a:cs typeface="Poppins Medium" panose="00000600000000000000" pitchFamily="2" charset="0"/>
                        </a:rPr>
                        <a:t>Goals:</a:t>
                      </a:r>
                      <a:endParaRPr lang="en-GB" sz="900" dirty="0">
                        <a:solidFill>
                          <a:srgbClr val="000000"/>
                        </a:solidFill>
                        <a:latin typeface="Poppins Medium" panose="00000600000000000000" pitchFamily="2" charset="0"/>
                        <a:cs typeface="Poppins Medium" panose="00000600000000000000" pitchFamily="2" charset="0"/>
                      </a:endParaRPr>
                    </a:p>
                    <a:p>
                      <a:pPr marL="571500" indent="-571500" algn="l">
                        <a:buFont typeface="Arial" panose="020B0604020202020204" pitchFamily="34" charset="0"/>
                        <a:buChar char="•"/>
                      </a:pPr>
                      <a:r>
                        <a:rPr lang="en-GB" sz="800" dirty="0">
                          <a:solidFill>
                            <a:srgbClr val="000000"/>
                          </a:solidFill>
                          <a:latin typeface="Poppins Medium" panose="00000600000000000000" pitchFamily="2" charset="0"/>
                          <a:cs typeface="Poppins Medium" panose="00000600000000000000" pitchFamily="2" charset="0"/>
                        </a:rPr>
                        <a:t>Build the golden bullet invoice report </a:t>
                      </a:r>
                    </a:p>
                    <a:p>
                      <a:pPr marL="571500" indent="-571500" algn="l">
                        <a:buFont typeface="Arial" panose="020B0604020202020204" pitchFamily="34" charset="0"/>
                        <a:buChar char="•"/>
                      </a:pPr>
                      <a:r>
                        <a:rPr lang="en-GB" sz="800" dirty="0">
                          <a:solidFill>
                            <a:srgbClr val="000000"/>
                          </a:solidFill>
                          <a:latin typeface="Poppins Medium" panose="00000600000000000000" pitchFamily="2" charset="0"/>
                          <a:cs typeface="Poppins Medium" panose="00000600000000000000" pitchFamily="2" charset="0"/>
                        </a:rPr>
                        <a:t>Build the detailed design for the XRN4990 solution</a:t>
                      </a:r>
                    </a:p>
                  </a:txBody>
                  <a:tcPr marL="34290" marR="34290" marT="17145" marB="17145"/>
                </a:tc>
                <a:tc hMerge="1">
                  <a:txBody>
                    <a:bodyPr/>
                    <a:lstStyle/>
                    <a:p>
                      <a:endParaRPr lang="en-GB" dirty="0"/>
                    </a:p>
                  </a:txBody>
                  <a:tcPr/>
                </a:tc>
                <a:extLst>
                  <a:ext uri="{0D108BD9-81ED-4DB2-BD59-A6C34878D82A}">
                    <a16:rowId xmlns:a16="http://schemas.microsoft.com/office/drawing/2014/main" val="232056708"/>
                  </a:ext>
                </a:extLst>
              </a:tr>
              <a:tr h="3896593">
                <a:tc gridSpan="2">
                  <a:txBody>
                    <a:bodyPr/>
                    <a:lstStyle/>
                    <a:p>
                      <a:pPr algn="l"/>
                      <a:r>
                        <a:rPr lang="en-GB" sz="800" b="1" dirty="0">
                          <a:solidFill>
                            <a:srgbClr val="000000"/>
                          </a:solidFill>
                          <a:latin typeface="Poppins Medium" panose="00000600000000000000" pitchFamily="2" charset="0"/>
                          <a:cs typeface="Poppins Medium" panose="00000600000000000000" pitchFamily="2" charset="0"/>
                        </a:rPr>
                        <a:t>User Stories:</a:t>
                      </a:r>
                    </a:p>
                    <a:p>
                      <a:pPr algn="l"/>
                      <a:endParaRPr lang="en-GB" sz="800" dirty="0">
                        <a:solidFill>
                          <a:srgbClr val="000000"/>
                        </a:solidFill>
                        <a:latin typeface="Poppins Medium" panose="00000600000000000000" pitchFamily="2" charset="0"/>
                        <a:cs typeface="Poppins Medium" panose="00000600000000000000" pitchFamily="2" charset="0"/>
                      </a:endParaRPr>
                    </a:p>
                    <a:p>
                      <a:pPr marL="342900" indent="-342900" algn="l">
                        <a:buFont typeface="Arial" panose="020B0604020202020204" pitchFamily="34" charset="0"/>
                        <a:buChar char="•"/>
                      </a:pP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Build the dashboards to enable the DN aggregated  invoice element of the golden bullet to be delivered via DDP  including A new monthly report that consolidates all the detail information shown in : </a:t>
                      </a:r>
                    </a:p>
                    <a:p>
                      <a:pPr algn="l"/>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BOPRI</a:t>
                      </a:r>
                      <a:b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b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SCH606</a:t>
                      </a:r>
                      <a:b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br>
                      <a:r>
                        <a:rPr lang="en-US" sz="800" b="0" i="0" u="none" strike="noStrike" cap="none" spc="0" baseline="0" dirty="0" err="1">
                          <a:solidFill>
                            <a:srgbClr val="000000"/>
                          </a:solidFill>
                          <a:uFillTx/>
                          <a:latin typeface="Poppins Medium" panose="00000600000000000000" pitchFamily="2" charset="0"/>
                          <a:ea typeface="+mn-ea"/>
                          <a:cs typeface="Poppins Medium" panose="00000600000000000000" pitchFamily="2" charset="0"/>
                          <a:sym typeface="Helvetica Neue"/>
                        </a:rPr>
                        <a:t>Geninf</a:t>
                      </a:r>
                      <a:endPar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indent="-342900" algn="l">
                        <a:buFont typeface="Arial" panose="020B0604020202020204" pitchFamily="34" charset="0"/>
                        <a:buChar char="•"/>
                      </a:pP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shows the cash invoices values on as well that we have received </a:t>
                      </a:r>
                    </a:p>
                    <a:p>
                      <a:pPr marL="342900" indent="-342900" algn="l">
                        <a:buFont typeface="Arial" panose="020B0604020202020204" pitchFamily="34" charset="0"/>
                        <a:buChar char="•"/>
                      </a:pPr>
                      <a:r>
                        <a:rPr lang="en-US" sz="800" b="0" i="0" u="none" strike="noStrike" cap="none" spc="0" baseline="0" dirty="0" err="1">
                          <a:solidFill>
                            <a:srgbClr val="000000"/>
                          </a:solidFill>
                          <a:uFillTx/>
                          <a:latin typeface="Poppins Medium" panose="00000600000000000000" pitchFamily="2" charset="0"/>
                          <a:ea typeface="+mn-ea"/>
                          <a:cs typeface="Poppins Medium" panose="00000600000000000000" pitchFamily="2" charset="0"/>
                          <a:sym typeface="Helvetica Neue"/>
                        </a:rPr>
                        <a:t>Summarises</a:t>
                      </a: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 it separately by EUC and also by Load Band </a:t>
                      </a:r>
                    </a:p>
                    <a:p>
                      <a:pPr marL="342900" indent="-342900" algn="l">
                        <a:buFont typeface="Arial" panose="020B0604020202020204" pitchFamily="34" charset="0"/>
                        <a:buChar char="•"/>
                      </a:pP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It is also to be used to generate the December ""snapshot"" position and a forward forecast of new charging years monthly invoices so we would like to know in December what the new invoice values will be the following April - so forward forecast what the new capacity values will be inclusive of the new load factors and latest snapshot AQ use this report to populate the results</a:t>
                      </a:r>
                    </a:p>
                    <a:p>
                      <a:pPr marL="342900" indent="-342900" algn="l">
                        <a:buFont typeface="Arial" panose="020B0604020202020204" pitchFamily="34" charset="0"/>
                        <a:buChar char="•"/>
                      </a:pP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Note: December snapshot:</a:t>
                      </a:r>
                    </a:p>
                    <a:p>
                      <a:pPr marL="342900" indent="-342900" algn="l">
                        <a:buFont typeface="Arial" panose="020B0604020202020204" pitchFamily="34" charset="0"/>
                        <a:buChar char="•"/>
                      </a:pP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Capacity charges are established based on the December AQ / SOQ for the following financial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dirty="0">
                          <a:solidFill>
                            <a:srgbClr val="000000"/>
                          </a:solidFill>
                          <a:latin typeface="Poppins Medium" panose="00000600000000000000" pitchFamily="2" charset="0"/>
                          <a:cs typeface="Poppins Medium" panose="00000600000000000000" pitchFamily="2" charset="0"/>
                        </a:rPr>
                        <a:t>      Performance optimisation for read dashboards</a:t>
                      </a:r>
                    </a:p>
                    <a:p>
                      <a:pPr algn="l"/>
                      <a:endParaRPr lang="en-GB" sz="800" dirty="0">
                        <a:solidFill>
                          <a:srgbClr val="000000"/>
                        </a:solidFill>
                        <a:latin typeface="Poppins Medium" panose="00000600000000000000" pitchFamily="2" charset="0"/>
                        <a:cs typeface="Poppins Medium" panose="00000600000000000000" pitchFamily="2" charset="0"/>
                      </a:endParaRPr>
                    </a:p>
                    <a:p>
                      <a:pPr marL="171450" indent="-171450" algn="l">
                        <a:buFont typeface="Arial" panose="020B0604020202020204" pitchFamily="34" charset="0"/>
                        <a:buChar char="•"/>
                      </a:pPr>
                      <a:r>
                        <a:rPr lang="en-GB" sz="800" dirty="0">
                          <a:solidFill>
                            <a:srgbClr val="000000"/>
                          </a:solidFill>
                          <a:latin typeface="Poppins Medium" panose="00000600000000000000" pitchFamily="2" charset="0"/>
                          <a:cs typeface="Poppins Medium" panose="00000600000000000000" pitchFamily="2" charset="0"/>
                        </a:rPr>
                        <a:t>Detailed Design for the XRN4990 Solution pertaining to DDP</a:t>
                      </a:r>
                    </a:p>
                    <a:p>
                      <a:pPr algn="l"/>
                      <a:endParaRPr lang="en-GB" sz="800" dirty="0">
                        <a:solidFill>
                          <a:srgbClr val="000000"/>
                        </a:solidFill>
                        <a:latin typeface="Poppins Medium" panose="00000600000000000000" pitchFamily="2" charset="0"/>
                        <a:cs typeface="Poppins Medium" panose="00000600000000000000" pitchFamily="2" charset="0"/>
                      </a:endParaRPr>
                    </a:p>
                    <a:p>
                      <a:pPr algn="l"/>
                      <a:endParaRPr lang="en-GB" sz="800" dirty="0">
                        <a:solidFill>
                          <a:srgbClr val="000000"/>
                        </a:solidFill>
                        <a:latin typeface="Poppins Medium" panose="00000600000000000000" pitchFamily="2" charset="0"/>
                        <a:cs typeface="Poppins Medium" panose="00000600000000000000" pitchFamily="2" charset="0"/>
                      </a:endParaRPr>
                    </a:p>
                    <a:p>
                      <a:pPr algn="l"/>
                      <a:r>
                        <a:rPr lang="en-GB" sz="800" dirty="0">
                          <a:solidFill>
                            <a:srgbClr val="000000"/>
                          </a:solidFill>
                          <a:latin typeface="Poppins Medium" panose="00000600000000000000" pitchFamily="2" charset="0"/>
                          <a:cs typeface="Poppins Medium" panose="00000600000000000000" pitchFamily="2" charset="0"/>
                        </a:rPr>
                        <a:t>Stretch Target: </a:t>
                      </a:r>
                    </a:p>
                    <a:p>
                      <a:pPr marL="171450" indent="-171450" algn="l">
                        <a:buFont typeface="Arial" panose="020B0604020202020204" pitchFamily="34" charset="0"/>
                        <a:buChar char="•"/>
                      </a:pPr>
                      <a:r>
                        <a:rPr lang="en-GB" sz="800" dirty="0">
                          <a:solidFill>
                            <a:srgbClr val="000000"/>
                          </a:solidFill>
                          <a:latin typeface="Poppins Medium" panose="00000600000000000000" pitchFamily="2" charset="0"/>
                          <a:cs typeface="Poppins Medium" panose="00000600000000000000" pitchFamily="2" charset="0"/>
                        </a:rPr>
                        <a:t>Must read enhancement to align BAU enhancement to DDP</a:t>
                      </a:r>
                    </a:p>
                    <a:p>
                      <a:pPr marL="171450" indent="-171450" algn="l">
                        <a:buFont typeface="Arial" panose="020B0604020202020204" pitchFamily="34" charset="0"/>
                        <a:buChar char="•"/>
                      </a:pPr>
                      <a:r>
                        <a:rPr lang="en-GB" sz="800" dirty="0">
                          <a:solidFill>
                            <a:srgbClr val="000000"/>
                          </a:solidFill>
                          <a:latin typeface="Poppins Medium" panose="00000600000000000000" pitchFamily="2" charset="0"/>
                          <a:cs typeface="Poppins Medium" panose="00000600000000000000" pitchFamily="2" charset="0"/>
                        </a:rPr>
                        <a:t>Industry view of number of MPRN associated to MRF (part of Shipper Pack XRN 5200)</a:t>
                      </a:r>
                    </a:p>
                    <a:p>
                      <a:pPr marL="171450" indent="-171450" algn="l">
                        <a:buFont typeface="Arial" panose="020B0604020202020204" pitchFamily="34" charset="0"/>
                        <a:buChar char="•"/>
                      </a:pPr>
                      <a:endParaRPr lang="en-GB" sz="800" dirty="0">
                        <a:solidFill>
                          <a:srgbClr val="000000"/>
                        </a:solidFill>
                        <a:latin typeface="Poppins Medium" panose="00000600000000000000" pitchFamily="2" charset="0"/>
                        <a:cs typeface="Poppins Medium" panose="00000600000000000000" pitchFamily="2" charset="0"/>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endParaRPr>
                    </a:p>
                  </a:txBody>
                  <a:tcPr marL="34290" marR="34290" marT="17145" marB="17145"/>
                </a:tc>
                <a:tc hMerge="1">
                  <a:txBody>
                    <a:bodyPr/>
                    <a:lstStyle/>
                    <a:p>
                      <a:endParaRPr lang="en-GB" dirty="0"/>
                    </a:p>
                  </a:txBody>
                  <a:tcPr/>
                </a:tc>
                <a:extLst>
                  <a:ext uri="{0D108BD9-81ED-4DB2-BD59-A6C34878D82A}">
                    <a16:rowId xmlns:a16="http://schemas.microsoft.com/office/drawing/2014/main" val="515802989"/>
                  </a:ext>
                </a:extLst>
              </a:tr>
            </a:tbl>
          </a:graphicData>
        </a:graphic>
      </p:graphicFrame>
    </p:spTree>
    <p:extLst>
      <p:ext uri="{BB962C8B-B14F-4D97-AF65-F5344CB8AC3E}">
        <p14:creationId xmlns:p14="http://schemas.microsoft.com/office/powerpoint/2010/main" val="264291166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18465" y="142977"/>
            <a:ext cx="9144000" cy="637580"/>
          </a:xfrm>
        </p:spPr>
        <p:txBody>
          <a:bodyPr>
            <a:normAutofit fontScale="90000"/>
          </a:bodyPr>
          <a:lstStyle/>
          <a:p>
            <a:r>
              <a:rPr lang="en-GB" dirty="0">
                <a:solidFill>
                  <a:schemeClr val="accent1"/>
                </a:solidFill>
              </a:rPr>
              <a:t>Change Delivery Plan</a:t>
            </a:r>
            <a:br>
              <a:rPr lang="en-GB" dirty="0">
                <a:solidFill>
                  <a:schemeClr val="accent1"/>
                </a:solidFill>
              </a:rPr>
            </a:br>
            <a:r>
              <a:rPr lang="en-GB" sz="1800" dirty="0">
                <a:solidFill>
                  <a:schemeClr val="accent1"/>
                </a:solidFill>
              </a:rPr>
              <a:t>January 23 – April 24 </a:t>
            </a:r>
          </a:p>
        </p:txBody>
      </p:sp>
      <p:grpSp>
        <p:nvGrpSpPr>
          <p:cNvPr id="6" name="Group 5">
            <a:extLst>
              <a:ext uri="{FF2B5EF4-FFF2-40B4-BE49-F238E27FC236}">
                <a16:creationId xmlns:a16="http://schemas.microsoft.com/office/drawing/2014/main" id="{9C3B95EE-A6E7-49AF-9FEF-CF37768AB3FD}"/>
              </a:ext>
            </a:extLst>
          </p:cNvPr>
          <p:cNvGrpSpPr/>
          <p:nvPr/>
        </p:nvGrpSpPr>
        <p:grpSpPr>
          <a:xfrm>
            <a:off x="-61406" y="731393"/>
            <a:ext cx="9122793" cy="3534628"/>
            <a:chOff x="21207" y="962894"/>
            <a:chExt cx="9122793" cy="3413135"/>
          </a:xfrm>
        </p:grpSpPr>
        <p:sp>
          <p:nvSpPr>
            <p:cNvPr id="19" name="Rectangle 18"/>
            <p:cNvSpPr/>
            <p:nvPr/>
          </p:nvSpPr>
          <p:spPr>
            <a:xfrm>
              <a:off x="87139" y="1260797"/>
              <a:ext cx="9048920" cy="3115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endParaRPr>
            </a:p>
          </p:txBody>
        </p:sp>
        <p:sp>
          <p:nvSpPr>
            <p:cNvPr id="7" name="Rectangle 6"/>
            <p:cNvSpPr/>
            <p:nvPr/>
          </p:nvSpPr>
          <p:spPr>
            <a:xfrm>
              <a:off x="138833" y="1296185"/>
              <a:ext cx="3168194" cy="481817"/>
            </a:xfrm>
            <a:prstGeom prst="rect">
              <a:avLst/>
            </a:prstGeom>
            <a:solidFill>
              <a:schemeClr val="tx2">
                <a:lumMod val="40000"/>
                <a:lumOff val="60000"/>
              </a:schemeClr>
            </a:solidFill>
            <a:ln w="19050">
              <a:solidFill>
                <a:srgbClr val="4472C4"/>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dirty="0">
                  <a:solidFill>
                    <a:schemeClr val="tx1"/>
                  </a:solidFill>
                </a:rPr>
                <a:t>February 23 - Major Release (</a:t>
              </a:r>
              <a:r>
                <a:rPr lang="en-GB" sz="1100" b="1" dirty="0">
                  <a:solidFill>
                    <a:schemeClr val="tx1"/>
                  </a:solidFill>
                </a:rPr>
                <a:t>XRN5533</a:t>
              </a:r>
              <a:r>
                <a:rPr lang="en-GB" sz="1200" b="1" dirty="0">
                  <a:solidFill>
                    <a:schemeClr val="tx1"/>
                  </a:solidFill>
                </a:rPr>
                <a:t>)  </a:t>
              </a:r>
            </a:p>
            <a:p>
              <a:pPr algn="ctr"/>
              <a:r>
                <a:rPr lang="en-GB" sz="1000" b="1" dirty="0">
                  <a:solidFill>
                    <a:schemeClr val="tx1"/>
                  </a:solidFill>
                </a:rPr>
                <a:t>XRN4900, XRN4978, XRN4990, XRN4989, XRN4992b, XRN5298</a:t>
              </a:r>
            </a:p>
          </p:txBody>
        </p:sp>
        <p:cxnSp>
          <p:nvCxnSpPr>
            <p:cNvPr id="10" name="Straight Connector 9"/>
            <p:cNvCxnSpPr>
              <a:cxnSpLocks/>
            </p:cNvCxnSpPr>
            <p:nvPr/>
          </p:nvCxnSpPr>
          <p:spPr>
            <a:xfrm>
              <a:off x="107504" y="1249184"/>
              <a:ext cx="9036496" cy="1161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207" y="966875"/>
              <a:ext cx="631904" cy="258537"/>
            </a:xfrm>
            <a:prstGeom prst="rect">
              <a:avLst/>
            </a:prstGeom>
            <a:noFill/>
          </p:spPr>
          <p:txBody>
            <a:bodyPr wrap="none" rtlCol="0">
              <a:spAutoFit/>
            </a:bodyPr>
            <a:lstStyle/>
            <a:p>
              <a:r>
                <a:rPr lang="en-GB" sz="1100" b="1" dirty="0">
                  <a:solidFill>
                    <a:schemeClr val="tx2"/>
                  </a:solidFill>
                </a:rPr>
                <a:t>Jan-23</a:t>
              </a:r>
            </a:p>
          </p:txBody>
        </p:sp>
        <p:sp>
          <p:nvSpPr>
            <p:cNvPr id="12" name="TextBox 11"/>
            <p:cNvSpPr txBox="1"/>
            <p:nvPr/>
          </p:nvSpPr>
          <p:spPr>
            <a:xfrm>
              <a:off x="4165517" y="972794"/>
              <a:ext cx="663964" cy="252618"/>
            </a:xfrm>
            <a:prstGeom prst="rect">
              <a:avLst/>
            </a:prstGeom>
            <a:noFill/>
          </p:spPr>
          <p:txBody>
            <a:bodyPr wrap="none" rtlCol="0">
              <a:spAutoFit/>
            </a:bodyPr>
            <a:lstStyle/>
            <a:p>
              <a:r>
                <a:rPr lang="en-GB" sz="1100" b="1" dirty="0">
                  <a:solidFill>
                    <a:schemeClr val="tx2"/>
                  </a:solidFill>
                </a:rPr>
                <a:t>Aug-23</a:t>
              </a:r>
            </a:p>
          </p:txBody>
        </p:sp>
        <p:sp>
          <p:nvSpPr>
            <p:cNvPr id="13" name="Rectangle 12"/>
            <p:cNvSpPr/>
            <p:nvPr/>
          </p:nvSpPr>
          <p:spPr>
            <a:xfrm>
              <a:off x="133713" y="2291285"/>
              <a:ext cx="5038319" cy="405269"/>
            </a:xfrm>
            <a:prstGeom prst="rect">
              <a:avLst/>
            </a:prstGeom>
            <a:solidFill>
              <a:schemeClr val="tx2">
                <a:lumMod val="40000"/>
                <a:lumOff val="6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June 23 - Major Release (</a:t>
              </a:r>
              <a:r>
                <a:rPr lang="en-GB" sz="1100" b="1" dirty="0">
                  <a:solidFill>
                    <a:schemeClr val="tx1"/>
                  </a:solidFill>
                </a:rPr>
                <a:t>XRN5562</a:t>
              </a:r>
              <a:r>
                <a:rPr lang="en-GB" sz="1200" b="1" dirty="0">
                  <a:solidFill>
                    <a:schemeClr val="tx1"/>
                  </a:solidFill>
                </a:rPr>
                <a:t>)</a:t>
              </a:r>
            </a:p>
            <a:p>
              <a:pPr algn="ctr"/>
              <a:r>
                <a:rPr lang="en-GB" sz="1050" b="1" dirty="0">
                  <a:solidFill>
                    <a:schemeClr val="tx1"/>
                  </a:solidFill>
                </a:rPr>
                <a:t>XRN5091, XRN5186, </a:t>
              </a:r>
              <a:r>
                <a:rPr lang="en-GB" sz="1050" b="1" dirty="0">
                  <a:solidFill>
                    <a:schemeClr val="tx1"/>
                  </a:solidFill>
                  <a:highlight>
                    <a:srgbClr val="FFFF00"/>
                  </a:highlight>
                </a:rPr>
                <a:t>XRN5482</a:t>
              </a:r>
            </a:p>
          </p:txBody>
        </p:sp>
        <p:sp>
          <p:nvSpPr>
            <p:cNvPr id="22" name="TextBox 21"/>
            <p:cNvSpPr txBox="1"/>
            <p:nvPr/>
          </p:nvSpPr>
          <p:spPr>
            <a:xfrm>
              <a:off x="1878438" y="970202"/>
              <a:ext cx="631904" cy="258537"/>
            </a:xfrm>
            <a:prstGeom prst="rect">
              <a:avLst/>
            </a:prstGeom>
            <a:noFill/>
          </p:spPr>
          <p:txBody>
            <a:bodyPr wrap="none" rtlCol="0">
              <a:spAutoFit/>
            </a:bodyPr>
            <a:lstStyle/>
            <a:p>
              <a:r>
                <a:rPr lang="en-GB" sz="1100" b="1" dirty="0">
                  <a:solidFill>
                    <a:schemeClr val="tx2"/>
                  </a:solidFill>
                </a:rPr>
                <a:t>Apr-23</a:t>
              </a:r>
            </a:p>
          </p:txBody>
        </p:sp>
        <p:sp>
          <p:nvSpPr>
            <p:cNvPr id="23" name="TextBox 22"/>
            <p:cNvSpPr txBox="1"/>
            <p:nvPr/>
          </p:nvSpPr>
          <p:spPr>
            <a:xfrm>
              <a:off x="6354730" y="966020"/>
              <a:ext cx="647934" cy="252618"/>
            </a:xfrm>
            <a:prstGeom prst="rect">
              <a:avLst/>
            </a:prstGeom>
            <a:noFill/>
          </p:spPr>
          <p:txBody>
            <a:bodyPr wrap="none" rtlCol="0">
              <a:spAutoFit/>
            </a:bodyPr>
            <a:lstStyle/>
            <a:p>
              <a:r>
                <a:rPr lang="en-GB" sz="1100" b="1" dirty="0">
                  <a:solidFill>
                    <a:schemeClr val="tx2"/>
                  </a:solidFill>
                </a:rPr>
                <a:t>Dec-23</a:t>
              </a:r>
            </a:p>
          </p:txBody>
        </p:sp>
        <p:sp>
          <p:nvSpPr>
            <p:cNvPr id="26" name="TextBox 25">
              <a:extLst>
                <a:ext uri="{FF2B5EF4-FFF2-40B4-BE49-F238E27FC236}">
                  <a16:creationId xmlns:a16="http://schemas.microsoft.com/office/drawing/2014/main" id="{C7A0A5D6-667D-460C-BCF1-EB2CE7D08F82}"/>
                </a:ext>
              </a:extLst>
            </p:cNvPr>
            <p:cNvSpPr txBox="1"/>
            <p:nvPr/>
          </p:nvSpPr>
          <p:spPr>
            <a:xfrm>
              <a:off x="8388825" y="962894"/>
              <a:ext cx="631904" cy="252618"/>
            </a:xfrm>
            <a:prstGeom prst="rect">
              <a:avLst/>
            </a:prstGeom>
            <a:noFill/>
          </p:spPr>
          <p:txBody>
            <a:bodyPr wrap="none" rtlCol="0">
              <a:spAutoFit/>
            </a:bodyPr>
            <a:lstStyle/>
            <a:p>
              <a:r>
                <a:rPr lang="en-GB" sz="1100" b="1" dirty="0">
                  <a:solidFill>
                    <a:schemeClr val="tx2"/>
                  </a:solidFill>
                </a:rPr>
                <a:t>Apr-24</a:t>
              </a:r>
            </a:p>
          </p:txBody>
        </p:sp>
        <p:sp>
          <p:nvSpPr>
            <p:cNvPr id="33" name="Rectangle 32">
              <a:extLst>
                <a:ext uri="{FF2B5EF4-FFF2-40B4-BE49-F238E27FC236}">
                  <a16:creationId xmlns:a16="http://schemas.microsoft.com/office/drawing/2014/main" id="{83274BE7-61E1-4568-968F-979C6072B760}"/>
                </a:ext>
              </a:extLst>
            </p:cNvPr>
            <p:cNvSpPr/>
            <p:nvPr/>
          </p:nvSpPr>
          <p:spPr>
            <a:xfrm>
              <a:off x="2208273" y="2988079"/>
              <a:ext cx="5038319" cy="393655"/>
            </a:xfrm>
            <a:prstGeom prst="rect">
              <a:avLst/>
            </a:prstGeom>
            <a:solidFill>
              <a:schemeClr val="accent3">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November 23 – Major Release</a:t>
              </a:r>
            </a:p>
            <a:p>
              <a:pPr algn="ctr"/>
              <a:r>
                <a:rPr lang="en-GB" sz="1200" b="1" dirty="0">
                  <a:solidFill>
                    <a:schemeClr val="tx1"/>
                  </a:solidFill>
                </a:rPr>
                <a:t>XRN5604, XRN5605, XRN5607 </a:t>
              </a:r>
            </a:p>
          </p:txBody>
        </p:sp>
        <p:sp>
          <p:nvSpPr>
            <p:cNvPr id="32" name="Rectangle 31">
              <a:extLst>
                <a:ext uri="{FF2B5EF4-FFF2-40B4-BE49-F238E27FC236}">
                  <a16:creationId xmlns:a16="http://schemas.microsoft.com/office/drawing/2014/main" id="{AF99C081-C3C8-4349-BB55-E666651D5B6A}"/>
                </a:ext>
              </a:extLst>
            </p:cNvPr>
            <p:cNvSpPr/>
            <p:nvPr/>
          </p:nvSpPr>
          <p:spPr>
            <a:xfrm>
              <a:off x="493451" y="3932749"/>
              <a:ext cx="675257" cy="289687"/>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XRN4713</a:t>
              </a:r>
            </a:p>
          </p:txBody>
        </p:sp>
      </p:grpSp>
      <p:grpSp>
        <p:nvGrpSpPr>
          <p:cNvPr id="8" name="Group 7">
            <a:extLst>
              <a:ext uri="{FF2B5EF4-FFF2-40B4-BE49-F238E27FC236}">
                <a16:creationId xmlns:a16="http://schemas.microsoft.com/office/drawing/2014/main" id="{920E6F46-7EF3-41C5-A90C-CA05722EC5B9}"/>
              </a:ext>
            </a:extLst>
          </p:cNvPr>
          <p:cNvGrpSpPr/>
          <p:nvPr/>
        </p:nvGrpSpPr>
        <p:grpSpPr>
          <a:xfrm>
            <a:off x="0" y="4230233"/>
            <a:ext cx="6804247" cy="780226"/>
            <a:chOff x="39751" y="4317697"/>
            <a:chExt cx="6804247" cy="687937"/>
          </a:xfrm>
        </p:grpSpPr>
        <p:sp>
          <p:nvSpPr>
            <p:cNvPr id="18" name="Rechteck 4"/>
            <p:cNvSpPr/>
            <p:nvPr/>
          </p:nvSpPr>
          <p:spPr bwMode="gray">
            <a:xfrm>
              <a:off x="95971" y="4350297"/>
              <a:ext cx="6604012" cy="654882"/>
            </a:xfrm>
            <a:prstGeom prst="rect">
              <a:avLst/>
            </a:prstGeom>
            <a:noFill/>
            <a:ln w="28575" cap="flat" cmpd="sng" algn="ctr">
              <a:solidFill>
                <a:schemeClr val="accent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buClr>
                  <a:srgbClr val="3C3732"/>
                </a:buClr>
              </a:pPr>
              <a:endParaRPr lang="en-GB" sz="900" err="1">
                <a:solidFill>
                  <a:prstClr val="black"/>
                </a:solidFill>
              </a:endParaRPr>
            </a:p>
          </p:txBody>
        </p:sp>
        <p:sp>
          <p:nvSpPr>
            <p:cNvPr id="4" name="TextBox 3"/>
            <p:cNvSpPr txBox="1"/>
            <p:nvPr/>
          </p:nvSpPr>
          <p:spPr>
            <a:xfrm>
              <a:off x="139553" y="4354343"/>
              <a:ext cx="6704445" cy="651291"/>
            </a:xfrm>
            <a:prstGeom prst="rect">
              <a:avLst/>
            </a:prstGeom>
            <a:noFill/>
          </p:spPr>
          <p:txBody>
            <a:bodyPr wrap="square" rtlCol="0">
              <a:spAutoFit/>
            </a:bodyPr>
            <a:lstStyle/>
            <a:p>
              <a:endParaRPr lang="en-GB" sz="700" i="1" dirty="0">
                <a:solidFill>
                  <a:schemeClr val="tx2"/>
                </a:solidFill>
              </a:endParaRPr>
            </a:p>
            <a:p>
              <a:r>
                <a:rPr lang="en-GB" sz="700" i="1" dirty="0">
                  <a:solidFill>
                    <a:schemeClr val="tx2"/>
                  </a:solidFill>
                </a:rPr>
                <a:t>             =  Firm Implementation Date – Funding Approved by ChMC and / or Non-Negotiable Industry Implementation Date in place              </a:t>
              </a:r>
            </a:p>
            <a:p>
              <a:r>
                <a:rPr lang="en-GB" sz="700" i="1" dirty="0">
                  <a:solidFill>
                    <a:schemeClr val="tx2"/>
                  </a:solidFill>
                </a:rPr>
                <a:t>             </a:t>
              </a:r>
            </a:p>
            <a:p>
              <a:r>
                <a:rPr lang="en-GB" sz="700" i="1" dirty="0">
                  <a:solidFill>
                    <a:schemeClr val="tx2"/>
                  </a:solidFill>
                </a:rPr>
                <a:t>             =  Indicative Implementation Date – Changes are scoped for delivery – Funding and/or Implementation Date not yet approved by </a:t>
              </a:r>
              <a:r>
                <a:rPr lang="en-GB" sz="700" i="1" dirty="0" err="1">
                  <a:solidFill>
                    <a:schemeClr val="tx2"/>
                  </a:solidFill>
                </a:rPr>
                <a:t>ChMC</a:t>
              </a:r>
              <a:endParaRPr lang="en-GB" sz="700" i="1" dirty="0">
                <a:solidFill>
                  <a:schemeClr val="tx2"/>
                </a:solidFill>
              </a:endParaRPr>
            </a:p>
            <a:p>
              <a:endParaRPr lang="en-GB" sz="700" i="1" dirty="0">
                <a:solidFill>
                  <a:schemeClr val="tx2"/>
                </a:solidFill>
              </a:endParaRPr>
            </a:p>
            <a:p>
              <a:r>
                <a:rPr lang="en-GB" sz="700" i="1" dirty="0">
                  <a:solidFill>
                    <a:schemeClr val="tx2"/>
                  </a:solidFill>
                </a:rPr>
                <a:t>             =  Delivered on Target Implementation Date  </a:t>
              </a:r>
            </a:p>
          </p:txBody>
        </p:sp>
        <p:sp>
          <p:nvSpPr>
            <p:cNvPr id="38" name="Rectangle 37">
              <a:extLst>
                <a:ext uri="{FF2B5EF4-FFF2-40B4-BE49-F238E27FC236}">
                  <a16:creationId xmlns:a16="http://schemas.microsoft.com/office/drawing/2014/main" id="{CC1537F1-BD3A-463C-9E1A-F5AE2835A0B4}"/>
                </a:ext>
              </a:extLst>
            </p:cNvPr>
            <p:cNvSpPr/>
            <p:nvPr/>
          </p:nvSpPr>
          <p:spPr>
            <a:xfrm>
              <a:off x="241415" y="4670641"/>
              <a:ext cx="264516" cy="84701"/>
            </a:xfrm>
            <a:prstGeom prst="rect">
              <a:avLst/>
            </a:prstGeom>
            <a:solidFill>
              <a:schemeClr val="accent3">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tx1"/>
                </a:solidFill>
              </a:endParaRPr>
            </a:p>
          </p:txBody>
        </p:sp>
        <p:sp>
          <p:nvSpPr>
            <p:cNvPr id="39" name="Rectangle 38">
              <a:extLst>
                <a:ext uri="{FF2B5EF4-FFF2-40B4-BE49-F238E27FC236}">
                  <a16:creationId xmlns:a16="http://schemas.microsoft.com/office/drawing/2014/main" id="{FFB2F77C-DBB2-4E1B-8CBB-8E76E585AC92}"/>
                </a:ext>
              </a:extLst>
            </p:cNvPr>
            <p:cNvSpPr/>
            <p:nvPr/>
          </p:nvSpPr>
          <p:spPr>
            <a:xfrm>
              <a:off x="250221" y="4485134"/>
              <a:ext cx="264516" cy="84702"/>
            </a:xfrm>
            <a:prstGeom prst="rect">
              <a:avLst/>
            </a:prstGeom>
            <a:solidFill>
              <a:schemeClr val="tx2">
                <a:lumMod val="40000"/>
                <a:lumOff val="60000"/>
              </a:schemeClr>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tx1"/>
                </a:solidFill>
              </a:endParaRPr>
            </a:p>
          </p:txBody>
        </p:sp>
        <p:sp>
          <p:nvSpPr>
            <p:cNvPr id="5" name="TextBox 4">
              <a:extLst>
                <a:ext uri="{FF2B5EF4-FFF2-40B4-BE49-F238E27FC236}">
                  <a16:creationId xmlns:a16="http://schemas.microsoft.com/office/drawing/2014/main" id="{51B8C1C9-68D5-4122-BBBF-2CF9BB5E367C}"/>
                </a:ext>
              </a:extLst>
            </p:cNvPr>
            <p:cNvSpPr txBox="1"/>
            <p:nvPr/>
          </p:nvSpPr>
          <p:spPr>
            <a:xfrm>
              <a:off x="39751" y="4317697"/>
              <a:ext cx="1944411" cy="230832"/>
            </a:xfrm>
            <a:prstGeom prst="rect">
              <a:avLst/>
            </a:prstGeom>
            <a:noFill/>
          </p:spPr>
          <p:txBody>
            <a:bodyPr wrap="square" rtlCol="0">
              <a:spAutoFit/>
            </a:bodyPr>
            <a:lstStyle/>
            <a:p>
              <a:r>
                <a:rPr lang="en-GB" sz="900" b="1" dirty="0">
                  <a:solidFill>
                    <a:schemeClr val="tx2"/>
                  </a:solidFill>
                </a:rPr>
                <a:t>Delivery Key</a:t>
              </a:r>
            </a:p>
          </p:txBody>
        </p:sp>
      </p:grpSp>
      <p:sp>
        <p:nvSpPr>
          <p:cNvPr id="40" name="TextBox 39">
            <a:extLst>
              <a:ext uri="{FF2B5EF4-FFF2-40B4-BE49-F238E27FC236}">
                <a16:creationId xmlns:a16="http://schemas.microsoft.com/office/drawing/2014/main" id="{2CF2454D-4CAC-425A-9B7C-46154DF707B6}"/>
              </a:ext>
            </a:extLst>
          </p:cNvPr>
          <p:cNvSpPr txBox="1"/>
          <p:nvPr/>
        </p:nvSpPr>
        <p:spPr>
          <a:xfrm>
            <a:off x="0" y="4977629"/>
            <a:ext cx="1475084" cy="200055"/>
          </a:xfrm>
          <a:prstGeom prst="rect">
            <a:avLst/>
          </a:prstGeom>
          <a:noFill/>
        </p:spPr>
        <p:txBody>
          <a:bodyPr wrap="none" lIns="91440" tIns="45720" rIns="91440" bIns="45720" rtlCol="0" anchor="t">
            <a:spAutoFit/>
          </a:bodyPr>
          <a:lstStyle/>
          <a:p>
            <a:r>
              <a:rPr lang="en-GB" sz="700" dirty="0"/>
              <a:t>Slide produced 28 January 2023</a:t>
            </a:r>
            <a:endParaRPr lang="en-GB" dirty="0"/>
          </a:p>
        </p:txBody>
      </p:sp>
      <p:sp>
        <p:nvSpPr>
          <p:cNvPr id="44" name="Rectangle 43">
            <a:extLst>
              <a:ext uri="{FF2B5EF4-FFF2-40B4-BE49-F238E27FC236}">
                <a16:creationId xmlns:a16="http://schemas.microsoft.com/office/drawing/2014/main" id="{DAFEE9CF-B4A0-4BE0-9DED-B3B680B0ED80}"/>
              </a:ext>
            </a:extLst>
          </p:cNvPr>
          <p:cNvSpPr/>
          <p:nvPr/>
        </p:nvSpPr>
        <p:spPr>
          <a:xfrm>
            <a:off x="201664" y="4846175"/>
            <a:ext cx="264516" cy="112519"/>
          </a:xfrm>
          <a:prstGeom prst="rect">
            <a:avLst/>
          </a:prstGeom>
          <a:solidFill>
            <a:srgbClr val="92D050"/>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tx1"/>
              </a:solidFill>
            </a:endParaRPr>
          </a:p>
        </p:txBody>
      </p:sp>
      <p:sp>
        <p:nvSpPr>
          <p:cNvPr id="45" name="Rectangle 44">
            <a:extLst>
              <a:ext uri="{FF2B5EF4-FFF2-40B4-BE49-F238E27FC236}">
                <a16:creationId xmlns:a16="http://schemas.microsoft.com/office/drawing/2014/main" id="{55E863BC-2BBF-41B0-9ED0-99032399DDFB}"/>
              </a:ext>
            </a:extLst>
          </p:cNvPr>
          <p:cNvSpPr/>
          <p:nvPr/>
        </p:nvSpPr>
        <p:spPr>
          <a:xfrm>
            <a:off x="56220" y="1646111"/>
            <a:ext cx="3384376" cy="393655"/>
          </a:xfrm>
          <a:prstGeom prst="rect">
            <a:avLst/>
          </a:prstGeom>
          <a:solidFill>
            <a:schemeClr val="tx2">
              <a:lumMod val="40000"/>
              <a:lumOff val="6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March 23 - AdHoc Release (</a:t>
            </a:r>
            <a:r>
              <a:rPr lang="en-GB" sz="1100" b="1" dirty="0">
                <a:solidFill>
                  <a:schemeClr val="tx1"/>
                </a:solidFill>
              </a:rPr>
              <a:t>XRN5575</a:t>
            </a:r>
            <a:r>
              <a:rPr lang="en-GB" sz="1200" b="1" dirty="0">
                <a:solidFill>
                  <a:schemeClr val="tx1"/>
                </a:solidFill>
              </a:rPr>
              <a:t>)</a:t>
            </a:r>
          </a:p>
          <a:p>
            <a:pPr algn="ctr"/>
            <a:r>
              <a:rPr lang="en-GB" sz="1050" b="1" dirty="0">
                <a:solidFill>
                  <a:schemeClr val="tx1"/>
                </a:solidFill>
              </a:rPr>
              <a:t>XRN5379, XRN5143, </a:t>
            </a:r>
            <a:r>
              <a:rPr lang="en-GB" sz="1050" b="1" dirty="0">
                <a:solidFill>
                  <a:schemeClr val="tx1"/>
                </a:solidFill>
                <a:highlight>
                  <a:srgbClr val="FFFF00"/>
                </a:highlight>
              </a:rPr>
              <a:t>XRN5472</a:t>
            </a:r>
          </a:p>
        </p:txBody>
      </p:sp>
      <p:sp>
        <p:nvSpPr>
          <p:cNvPr id="46" name="Rectangle 45">
            <a:extLst>
              <a:ext uri="{FF2B5EF4-FFF2-40B4-BE49-F238E27FC236}">
                <a16:creationId xmlns:a16="http://schemas.microsoft.com/office/drawing/2014/main" id="{6CDD913D-265C-4298-8B0E-6ED3C6EBFD88}"/>
              </a:ext>
            </a:extLst>
          </p:cNvPr>
          <p:cNvSpPr/>
          <p:nvPr/>
        </p:nvSpPr>
        <p:spPr>
          <a:xfrm>
            <a:off x="424759" y="2594067"/>
            <a:ext cx="675257" cy="295393"/>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XRN5595</a:t>
            </a:r>
          </a:p>
        </p:txBody>
      </p:sp>
      <p:sp>
        <p:nvSpPr>
          <p:cNvPr id="47" name="Rectangle 46">
            <a:extLst>
              <a:ext uri="{FF2B5EF4-FFF2-40B4-BE49-F238E27FC236}">
                <a16:creationId xmlns:a16="http://schemas.microsoft.com/office/drawing/2014/main" id="{E1BBEC5A-4649-40CA-A725-F29D83715EA8}"/>
              </a:ext>
            </a:extLst>
          </p:cNvPr>
          <p:cNvSpPr/>
          <p:nvPr/>
        </p:nvSpPr>
        <p:spPr>
          <a:xfrm>
            <a:off x="417843" y="3442322"/>
            <a:ext cx="675257" cy="295393"/>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XRN5555</a:t>
            </a:r>
          </a:p>
        </p:txBody>
      </p:sp>
      <p:sp>
        <p:nvSpPr>
          <p:cNvPr id="48" name="Rectangle 47">
            <a:extLst>
              <a:ext uri="{FF2B5EF4-FFF2-40B4-BE49-F238E27FC236}">
                <a16:creationId xmlns:a16="http://schemas.microsoft.com/office/drawing/2014/main" id="{C711C03E-9388-42AA-A2C7-E1C2617A3C80}"/>
              </a:ext>
            </a:extLst>
          </p:cNvPr>
          <p:cNvSpPr/>
          <p:nvPr/>
        </p:nvSpPr>
        <p:spPr>
          <a:xfrm>
            <a:off x="4499991" y="3276880"/>
            <a:ext cx="4520326" cy="407667"/>
          </a:xfrm>
          <a:prstGeom prst="rect">
            <a:avLst/>
          </a:prstGeom>
          <a:solidFill>
            <a:schemeClr val="accent3">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February 24 – Major Release</a:t>
            </a:r>
          </a:p>
        </p:txBody>
      </p:sp>
      <p:sp>
        <p:nvSpPr>
          <p:cNvPr id="29" name="Rectangle 28">
            <a:extLst>
              <a:ext uri="{FF2B5EF4-FFF2-40B4-BE49-F238E27FC236}">
                <a16:creationId xmlns:a16="http://schemas.microsoft.com/office/drawing/2014/main" id="{18FF10C9-BAE2-4D87-83C4-FB1563FB516A}"/>
              </a:ext>
            </a:extLst>
          </p:cNvPr>
          <p:cNvSpPr/>
          <p:nvPr/>
        </p:nvSpPr>
        <p:spPr>
          <a:xfrm>
            <a:off x="3996114" y="1090639"/>
            <a:ext cx="675257" cy="295393"/>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XRN5535</a:t>
            </a:r>
          </a:p>
        </p:txBody>
      </p:sp>
      <p:sp>
        <p:nvSpPr>
          <p:cNvPr id="30" name="Rectangle 29">
            <a:extLst>
              <a:ext uri="{FF2B5EF4-FFF2-40B4-BE49-F238E27FC236}">
                <a16:creationId xmlns:a16="http://schemas.microsoft.com/office/drawing/2014/main" id="{87D3A54A-7D6E-4D84-B2A9-F3135DDDA82B}"/>
              </a:ext>
            </a:extLst>
          </p:cNvPr>
          <p:cNvSpPr/>
          <p:nvPr/>
        </p:nvSpPr>
        <p:spPr>
          <a:xfrm>
            <a:off x="3996114" y="1438964"/>
            <a:ext cx="675257" cy="295393"/>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XRN5567</a:t>
            </a:r>
          </a:p>
        </p:txBody>
      </p:sp>
      <p:sp>
        <p:nvSpPr>
          <p:cNvPr id="35" name="Rectangle 34">
            <a:extLst>
              <a:ext uri="{FF2B5EF4-FFF2-40B4-BE49-F238E27FC236}">
                <a16:creationId xmlns:a16="http://schemas.microsoft.com/office/drawing/2014/main" id="{E9732EF8-52B3-457F-B7D2-CF4F41EBCCF8}"/>
              </a:ext>
            </a:extLst>
          </p:cNvPr>
          <p:cNvSpPr/>
          <p:nvPr/>
        </p:nvSpPr>
        <p:spPr>
          <a:xfrm>
            <a:off x="2336979" y="3804072"/>
            <a:ext cx="675257" cy="295393"/>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XRN5602</a:t>
            </a:r>
          </a:p>
        </p:txBody>
      </p:sp>
      <p:sp>
        <p:nvSpPr>
          <p:cNvPr id="36" name="Rectangle 35">
            <a:extLst>
              <a:ext uri="{FF2B5EF4-FFF2-40B4-BE49-F238E27FC236}">
                <a16:creationId xmlns:a16="http://schemas.microsoft.com/office/drawing/2014/main" id="{EF3C3974-9AEA-4E78-B6F4-AD13769EDC60}"/>
              </a:ext>
            </a:extLst>
          </p:cNvPr>
          <p:cNvSpPr/>
          <p:nvPr/>
        </p:nvSpPr>
        <p:spPr>
          <a:xfrm>
            <a:off x="1678965" y="3451729"/>
            <a:ext cx="675257" cy="295393"/>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XRN5606</a:t>
            </a:r>
          </a:p>
        </p:txBody>
      </p:sp>
      <p:sp>
        <p:nvSpPr>
          <p:cNvPr id="37" name="Rectangle 36">
            <a:extLst>
              <a:ext uri="{FF2B5EF4-FFF2-40B4-BE49-F238E27FC236}">
                <a16:creationId xmlns:a16="http://schemas.microsoft.com/office/drawing/2014/main" id="{4DB3ADE4-ED1A-42DE-BC49-E7DEE64E821A}"/>
              </a:ext>
            </a:extLst>
          </p:cNvPr>
          <p:cNvSpPr/>
          <p:nvPr/>
        </p:nvSpPr>
        <p:spPr>
          <a:xfrm>
            <a:off x="3319326" y="3442321"/>
            <a:ext cx="675257" cy="295393"/>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XRN5454</a:t>
            </a:r>
          </a:p>
        </p:txBody>
      </p:sp>
      <p:sp>
        <p:nvSpPr>
          <p:cNvPr id="41" name="Rectangle 40">
            <a:extLst>
              <a:ext uri="{FF2B5EF4-FFF2-40B4-BE49-F238E27FC236}">
                <a16:creationId xmlns:a16="http://schemas.microsoft.com/office/drawing/2014/main" id="{5419E763-E40E-4B40-B397-23494AC7E540}"/>
              </a:ext>
            </a:extLst>
          </p:cNvPr>
          <p:cNvSpPr/>
          <p:nvPr/>
        </p:nvSpPr>
        <p:spPr>
          <a:xfrm>
            <a:off x="3311414" y="3806962"/>
            <a:ext cx="675257" cy="295393"/>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XRN5547</a:t>
            </a:r>
          </a:p>
        </p:txBody>
      </p:sp>
    </p:spTree>
    <p:extLst>
      <p:ext uri="{BB962C8B-B14F-4D97-AF65-F5344CB8AC3E}">
        <p14:creationId xmlns:p14="http://schemas.microsoft.com/office/powerpoint/2010/main" val="24879475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dirty="0">
                <a:latin typeface="Arial"/>
                <a:cs typeface="Arial"/>
              </a:rPr>
              <a:t>Section 5: Non-DSC Change Budget Impacting Programmes </a:t>
            </a:r>
            <a:br>
              <a:rPr lang="en-GB" sz="3100" dirty="0">
                <a:latin typeface="Arial"/>
                <a:cs typeface="Arial"/>
              </a:rPr>
            </a:br>
            <a:br>
              <a:rPr lang="en-GB" dirty="0"/>
            </a:br>
            <a:br>
              <a:rPr lang="en-GB" dirty="0"/>
            </a:br>
            <a:endParaRPr lang="en-GB" sz="2000" dirty="0">
              <a:solidFill>
                <a:schemeClr val="tx1"/>
              </a:solidFill>
            </a:endParaRPr>
          </a:p>
        </p:txBody>
      </p:sp>
    </p:spTree>
    <p:extLst>
      <p:ext uri="{BB962C8B-B14F-4D97-AF65-F5344CB8AC3E}">
        <p14:creationId xmlns:p14="http://schemas.microsoft.com/office/powerpoint/2010/main" val="33294381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normAutofit/>
          </a:bodyPr>
          <a:lstStyle/>
          <a:p>
            <a:r>
              <a:rPr lang="en-GB" sz="3200">
                <a:latin typeface="Calibri" panose="020F0502020204030204" pitchFamily="34" charset="0"/>
                <a:ea typeface="Calibri" panose="020F0502020204030204" pitchFamily="34" charset="0"/>
              </a:rPr>
              <a:t>CMS</a:t>
            </a:r>
            <a:r>
              <a:rPr lang="en-GB" sz="3200">
                <a:effectLst/>
                <a:latin typeface="Calibri" panose="020F0502020204030204" pitchFamily="34" charset="0"/>
                <a:ea typeface="Calibri" panose="020F0502020204030204" pitchFamily="34" charset="0"/>
                <a:cs typeface="Arial" panose="020B0604020202020204" pitchFamily="34" charset="0"/>
              </a:rPr>
              <a:t> Rebuild Update</a:t>
            </a:r>
            <a:endParaRPr lang="en-GB" sz="4400"/>
          </a:p>
        </p:txBody>
      </p:sp>
    </p:spTree>
    <p:extLst>
      <p:ext uri="{BB962C8B-B14F-4D97-AF65-F5344CB8AC3E}">
        <p14:creationId xmlns:p14="http://schemas.microsoft.com/office/powerpoint/2010/main" val="4401304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C39CB-0BEC-574D-AB42-02DEDD509EA9}"/>
              </a:ext>
            </a:extLst>
          </p:cNvPr>
          <p:cNvSpPr>
            <a:spLocks noGrp="1"/>
          </p:cNvSpPr>
          <p:nvPr>
            <p:ph type="title"/>
          </p:nvPr>
        </p:nvSpPr>
        <p:spPr/>
        <p:txBody>
          <a:bodyPr/>
          <a:lstStyle/>
          <a:p>
            <a:r>
              <a:rPr lang="en-US"/>
              <a:t>Progress to Date</a:t>
            </a:r>
          </a:p>
        </p:txBody>
      </p:sp>
      <p:sp>
        <p:nvSpPr>
          <p:cNvPr id="3" name="Content Placeholder 2">
            <a:extLst>
              <a:ext uri="{FF2B5EF4-FFF2-40B4-BE49-F238E27FC236}">
                <a16:creationId xmlns:a16="http://schemas.microsoft.com/office/drawing/2014/main" id="{F6455E3C-0B4E-FD48-BAAC-73087A795611}"/>
              </a:ext>
            </a:extLst>
          </p:cNvPr>
          <p:cNvSpPr>
            <a:spLocks noGrp="1"/>
          </p:cNvSpPr>
          <p:nvPr>
            <p:ph idx="1"/>
          </p:nvPr>
        </p:nvSpPr>
        <p:spPr>
          <a:xfrm>
            <a:off x="270875" y="543635"/>
            <a:ext cx="8602250" cy="4382442"/>
          </a:xfrm>
        </p:spPr>
        <p:txBody>
          <a:bodyPr vert="horz" lIns="68580" tIns="34290" rIns="68580" bIns="34290" rtlCol="0" anchor="t">
            <a:noAutofit/>
          </a:bodyPr>
          <a:lstStyle/>
          <a:p>
            <a:pPr marL="342424" indent="-342424"/>
            <a:endParaRPr lang="en-US" sz="900">
              <a:latin typeface="Arial"/>
              <a:cs typeface="Arial"/>
            </a:endParaRPr>
          </a:p>
          <a:p>
            <a:r>
              <a:rPr lang="en-GB" sz="1050">
                <a:latin typeface="Arial"/>
                <a:cs typeface="Arial"/>
              </a:rPr>
              <a:t>I am pleased to confirm that the XRN 5556.D containing the Isolations (ISO) and Dead to Lives (DTL) processes are targeting a launch date of 24</a:t>
            </a:r>
            <a:r>
              <a:rPr lang="en-GB" sz="1050" baseline="30000">
                <a:latin typeface="Arial"/>
                <a:cs typeface="Arial"/>
              </a:rPr>
              <a:t>th</a:t>
            </a:r>
            <a:r>
              <a:rPr lang="en-GB" sz="1050">
                <a:latin typeface="Arial"/>
                <a:cs typeface="Arial"/>
              </a:rPr>
              <a:t> April 2023.</a:t>
            </a:r>
          </a:p>
          <a:p>
            <a:endParaRPr lang="en-GB" sz="1050">
              <a:latin typeface="Arial"/>
              <a:cs typeface="Arial"/>
            </a:endParaRPr>
          </a:p>
          <a:p>
            <a:r>
              <a:rPr lang="en-GB" sz="1050">
                <a:latin typeface="Arial"/>
                <a:cs typeface="Arial"/>
              </a:rPr>
              <a:t>We had some additional clarifications from the Customer Focus Group session in January which resulted in some minor changes being added into the change packs. These will be issued for approval at March’s </a:t>
            </a:r>
            <a:r>
              <a:rPr lang="en-GB" sz="1050" err="1">
                <a:latin typeface="Arial"/>
                <a:cs typeface="Arial"/>
              </a:rPr>
              <a:t>ChMC</a:t>
            </a:r>
            <a:r>
              <a:rPr lang="en-GB" sz="1050">
                <a:latin typeface="Arial"/>
                <a:cs typeface="Arial"/>
              </a:rPr>
              <a:t>.</a:t>
            </a:r>
          </a:p>
          <a:p>
            <a:pPr marL="0" indent="0">
              <a:buNone/>
            </a:pPr>
            <a:endParaRPr lang="en-GB" sz="1050">
              <a:latin typeface="Arial"/>
              <a:cs typeface="Arial"/>
            </a:endParaRPr>
          </a:p>
          <a:p>
            <a:pPr marL="342424" indent="-342424"/>
            <a:r>
              <a:rPr lang="en-US" sz="1050">
                <a:latin typeface="Arial"/>
                <a:cs typeface="Arial"/>
              </a:rPr>
              <a:t>We are still assessing the potential delivery dates for the remainder of the processes alongside the </a:t>
            </a:r>
            <a:r>
              <a:rPr lang="en-US" sz="1050" err="1">
                <a:latin typeface="Arial"/>
                <a:cs typeface="Arial"/>
              </a:rPr>
              <a:t>prioritisation</a:t>
            </a:r>
            <a:r>
              <a:rPr lang="en-US" sz="1050">
                <a:latin typeface="Arial"/>
                <a:cs typeface="Arial"/>
              </a:rPr>
              <a:t>, in particular:</a:t>
            </a:r>
          </a:p>
          <a:p>
            <a:pPr marL="556847" lvl="1" indent="-256818"/>
            <a:r>
              <a:rPr lang="en-US" sz="1050">
                <a:latin typeface="Arial"/>
                <a:cs typeface="Arial"/>
              </a:rPr>
              <a:t>Should RFA and CDQ be delivered next in advance of ADD / UNC</a:t>
            </a:r>
          </a:p>
          <a:p>
            <a:pPr marL="556847" lvl="1" indent="-256818"/>
            <a:r>
              <a:rPr lang="en-US" sz="1050">
                <a:latin typeface="Arial"/>
                <a:cs typeface="Arial"/>
              </a:rPr>
              <a:t>IGT Must Read Modification (IGT159 - XRN5605)</a:t>
            </a:r>
          </a:p>
          <a:p>
            <a:pPr marL="556847" lvl="1" indent="-256818"/>
            <a:r>
              <a:rPr lang="en-US" sz="1050">
                <a:latin typeface="Arial"/>
                <a:cs typeface="Arial"/>
              </a:rPr>
              <a:t>XRN5604 - Shipper Agreed Read Exceptions Process (MOD0811S)</a:t>
            </a:r>
          </a:p>
          <a:p>
            <a:pPr marL="342424" indent="-342424"/>
            <a:endParaRPr lang="en-US" sz="1050">
              <a:latin typeface="Arial"/>
              <a:cs typeface="Arial"/>
            </a:endParaRPr>
          </a:p>
          <a:p>
            <a:pPr marL="342424" indent="-342424"/>
            <a:endParaRPr lang="en-US" sz="1050">
              <a:latin typeface="Arial"/>
              <a:cs typeface="Arial"/>
            </a:endParaRPr>
          </a:p>
          <a:p>
            <a:pPr marL="342424" indent="-342424"/>
            <a:r>
              <a:rPr lang="en-GB" sz="1050">
                <a:latin typeface="Arial"/>
                <a:cs typeface="Arial"/>
              </a:rPr>
              <a:t>The CMS Rebuild webpage (</a:t>
            </a:r>
            <a:r>
              <a:rPr lang="en-US" sz="1050">
                <a:latin typeface="Arial"/>
                <a:cs typeface="Arial"/>
                <a:hlinkClick r:id="rId3"/>
              </a:rPr>
              <a:t>https://www.xoserve.com/products-services/data-products/contact-management-service-cms/cms-rebuild/</a:t>
            </a:r>
            <a:r>
              <a:rPr lang="en-GB" sz="1050">
                <a:latin typeface="Arial"/>
                <a:cs typeface="Arial"/>
              </a:rPr>
              <a:t>) contains the link to register for future Customer Focus Groups which are captured below, please note the agenda for the Focus Groups will be issued between 3 - 7 days prior to the session.</a:t>
            </a:r>
            <a:endParaRPr lang="en-US" sz="1050"/>
          </a:p>
          <a:p>
            <a:pPr marL="342424" indent="-342424"/>
            <a:endParaRPr lang="en-US" sz="900">
              <a:latin typeface="Arial"/>
              <a:cs typeface="Arial"/>
            </a:endParaRPr>
          </a:p>
          <a:p>
            <a:pPr marL="0" indent="0">
              <a:buNone/>
            </a:pPr>
            <a:endParaRPr lang="en-US" sz="900"/>
          </a:p>
        </p:txBody>
      </p:sp>
    </p:spTree>
    <p:extLst>
      <p:ext uri="{BB962C8B-B14F-4D97-AF65-F5344CB8AC3E}">
        <p14:creationId xmlns:p14="http://schemas.microsoft.com/office/powerpoint/2010/main" val="26754692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96F5F94-18A9-1DC1-6388-6D1720CFC9AE}"/>
              </a:ext>
            </a:extLst>
          </p:cNvPr>
          <p:cNvSpPr/>
          <p:nvPr/>
        </p:nvSpPr>
        <p:spPr>
          <a:xfrm>
            <a:off x="1384682" y="1811119"/>
            <a:ext cx="1476044" cy="930365"/>
          </a:xfrm>
          <a:prstGeom prst="rect">
            <a:avLst/>
          </a:prstGeom>
          <a:noFill/>
          <a:ln w="190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8">
              <a:solidFill>
                <a:schemeClr val="accent1"/>
              </a:solidFill>
            </a:endParaRPr>
          </a:p>
          <a:p>
            <a:pPr algn="ctr"/>
            <a:r>
              <a:rPr lang="en-US" sz="1199">
                <a:solidFill>
                  <a:schemeClr val="accent1"/>
                </a:solidFill>
              </a:rPr>
              <a:t>XRN 5556.b </a:t>
            </a:r>
          </a:p>
          <a:p>
            <a:pPr algn="ctr"/>
            <a:endParaRPr lang="en-US" sz="1598">
              <a:solidFill>
                <a:schemeClr val="accent1"/>
              </a:solidFill>
            </a:endParaRPr>
          </a:p>
          <a:p>
            <a:pPr algn="ctr"/>
            <a:endParaRPr lang="en-US" sz="1598">
              <a:solidFill>
                <a:schemeClr val="accent1"/>
              </a:solidFill>
            </a:endParaRPr>
          </a:p>
          <a:p>
            <a:pPr algn="ctr"/>
            <a:endParaRPr lang="en-US" sz="1598">
              <a:solidFill>
                <a:schemeClr val="accent1"/>
              </a:solidFill>
            </a:endParaRPr>
          </a:p>
          <a:p>
            <a:pPr algn="ctr"/>
            <a:endParaRPr lang="en-US" sz="1598">
              <a:solidFill>
                <a:schemeClr val="accent1"/>
              </a:solidFill>
            </a:endParaRPr>
          </a:p>
        </p:txBody>
      </p:sp>
      <p:sp>
        <p:nvSpPr>
          <p:cNvPr id="30" name="Rounded Rectangle 29">
            <a:extLst>
              <a:ext uri="{FF2B5EF4-FFF2-40B4-BE49-F238E27FC236}">
                <a16:creationId xmlns:a16="http://schemas.microsoft.com/office/drawing/2014/main" id="{80B7E0E9-E6EE-FF5F-8F67-6E0E1F7613F1}"/>
              </a:ext>
            </a:extLst>
          </p:cNvPr>
          <p:cNvSpPr/>
          <p:nvPr/>
        </p:nvSpPr>
        <p:spPr>
          <a:xfrm>
            <a:off x="6965473" y="4483983"/>
            <a:ext cx="2088087" cy="505802"/>
          </a:xfrm>
          <a:prstGeom prst="roundRect">
            <a:avLst/>
          </a:prstGeom>
          <a:solidFill>
            <a:srgbClr val="BAABE9"/>
          </a:solidFill>
        </p:spPr>
        <p:txBody>
          <a:bodyPr wrap="square" lIns="0" tIns="0" rIns="0" bIns="0" rtlCol="0" anchor="ctr"/>
          <a:lstStyle/>
          <a:p>
            <a:pPr algn="l"/>
            <a:endParaRPr lang="en-US" sz="1798"/>
          </a:p>
        </p:txBody>
      </p:sp>
      <p:sp>
        <p:nvSpPr>
          <p:cNvPr id="29" name="Rounded Rectangle 28">
            <a:extLst>
              <a:ext uri="{FF2B5EF4-FFF2-40B4-BE49-F238E27FC236}">
                <a16:creationId xmlns:a16="http://schemas.microsoft.com/office/drawing/2014/main" id="{BEC74D85-66CF-4A1E-60F4-A85C11DD4094}"/>
              </a:ext>
            </a:extLst>
          </p:cNvPr>
          <p:cNvSpPr/>
          <p:nvPr/>
        </p:nvSpPr>
        <p:spPr>
          <a:xfrm>
            <a:off x="4842824" y="4483983"/>
            <a:ext cx="2088087" cy="505802"/>
          </a:xfrm>
          <a:prstGeom prst="roundRect">
            <a:avLst/>
          </a:prstGeom>
          <a:solidFill>
            <a:srgbClr val="FFE3A3"/>
          </a:solidFill>
        </p:spPr>
        <p:txBody>
          <a:bodyPr wrap="square" lIns="0" tIns="0" rIns="0" bIns="0" rtlCol="0" anchor="ctr"/>
          <a:lstStyle/>
          <a:p>
            <a:pPr algn="l"/>
            <a:endParaRPr lang="en-US" sz="1798"/>
          </a:p>
        </p:txBody>
      </p:sp>
      <p:sp>
        <p:nvSpPr>
          <p:cNvPr id="28" name="Rounded Rectangle 27">
            <a:extLst>
              <a:ext uri="{FF2B5EF4-FFF2-40B4-BE49-F238E27FC236}">
                <a16:creationId xmlns:a16="http://schemas.microsoft.com/office/drawing/2014/main" id="{91E18BD7-67BC-7D49-6B22-153852D8E444}"/>
              </a:ext>
            </a:extLst>
          </p:cNvPr>
          <p:cNvSpPr/>
          <p:nvPr/>
        </p:nvSpPr>
        <p:spPr>
          <a:xfrm>
            <a:off x="2720174" y="4483983"/>
            <a:ext cx="2088087" cy="505802"/>
          </a:xfrm>
          <a:prstGeom prst="roundRect">
            <a:avLst/>
          </a:prstGeom>
          <a:solidFill>
            <a:srgbClr val="A3E9C7"/>
          </a:solidFill>
        </p:spPr>
        <p:txBody>
          <a:bodyPr wrap="square" lIns="0" tIns="0" rIns="0" bIns="0" rtlCol="0" anchor="ctr"/>
          <a:lstStyle/>
          <a:p>
            <a:pPr algn="l"/>
            <a:endParaRPr lang="en-US" sz="1798"/>
          </a:p>
        </p:txBody>
      </p:sp>
      <p:sp>
        <p:nvSpPr>
          <p:cNvPr id="27" name="Rounded Rectangle 26">
            <a:extLst>
              <a:ext uri="{FF2B5EF4-FFF2-40B4-BE49-F238E27FC236}">
                <a16:creationId xmlns:a16="http://schemas.microsoft.com/office/drawing/2014/main" id="{0BCF459A-378B-4819-4745-9C589A0963B6}"/>
              </a:ext>
            </a:extLst>
          </p:cNvPr>
          <p:cNvSpPr/>
          <p:nvPr/>
        </p:nvSpPr>
        <p:spPr>
          <a:xfrm>
            <a:off x="597524" y="4483983"/>
            <a:ext cx="2088087" cy="505802"/>
          </a:xfrm>
          <a:prstGeom prst="roundRect">
            <a:avLst/>
          </a:prstGeom>
          <a:solidFill>
            <a:srgbClr val="A1D3F1"/>
          </a:solidFill>
        </p:spPr>
        <p:txBody>
          <a:bodyPr wrap="square" lIns="0" tIns="0" rIns="0" bIns="0" rtlCol="0" anchor="ctr"/>
          <a:lstStyle/>
          <a:p>
            <a:pPr algn="l"/>
            <a:endParaRPr lang="en-US" sz="1798"/>
          </a:p>
        </p:txBody>
      </p:sp>
      <p:sp>
        <p:nvSpPr>
          <p:cNvPr id="8" name="Text Placeholder 7">
            <a:extLst>
              <a:ext uri="{FF2B5EF4-FFF2-40B4-BE49-F238E27FC236}">
                <a16:creationId xmlns:a16="http://schemas.microsoft.com/office/drawing/2014/main" id="{BFE82B89-08C1-CB11-2E13-8D37ECE200B6}"/>
              </a:ext>
            </a:extLst>
          </p:cNvPr>
          <p:cNvSpPr>
            <a:spLocks noGrp="1"/>
          </p:cNvSpPr>
          <p:nvPr>
            <p:ph type="body" sz="quarter" idx="17"/>
          </p:nvPr>
        </p:nvSpPr>
        <p:spPr>
          <a:xfrm>
            <a:off x="1965544" y="193666"/>
            <a:ext cx="5570271" cy="891270"/>
          </a:xfrm>
        </p:spPr>
        <p:txBody>
          <a:bodyPr/>
          <a:lstStyle/>
          <a:p>
            <a:pPr marL="0" indent="0">
              <a:buNone/>
            </a:pPr>
            <a:r>
              <a:rPr lang="en-US" b="1">
                <a:solidFill>
                  <a:srgbClr val="304A90"/>
                </a:solidFill>
              </a:rPr>
              <a:t>CMS Rebuild Delivery Roadmap – Potential </a:t>
            </a:r>
            <a:r>
              <a:rPr lang="en-US" b="1" err="1">
                <a:solidFill>
                  <a:srgbClr val="304A90"/>
                </a:solidFill>
              </a:rPr>
              <a:t>Reprioritisation</a:t>
            </a:r>
            <a:endParaRPr lang="en-US" b="1">
              <a:solidFill>
                <a:srgbClr val="304A90"/>
              </a:solidFill>
            </a:endParaRPr>
          </a:p>
        </p:txBody>
      </p:sp>
      <p:sp>
        <p:nvSpPr>
          <p:cNvPr id="2" name="TextBox 1">
            <a:extLst>
              <a:ext uri="{FF2B5EF4-FFF2-40B4-BE49-F238E27FC236}">
                <a16:creationId xmlns:a16="http://schemas.microsoft.com/office/drawing/2014/main" id="{77586845-2A2E-1340-1DC6-1B2E9CAA2CA7}"/>
              </a:ext>
            </a:extLst>
          </p:cNvPr>
          <p:cNvSpPr txBox="1"/>
          <p:nvPr/>
        </p:nvSpPr>
        <p:spPr>
          <a:xfrm rot="16200000">
            <a:off x="-1506332" y="2448013"/>
            <a:ext cx="3777769" cy="227931"/>
          </a:xfrm>
          <a:prstGeom prst="rect">
            <a:avLst/>
          </a:prstGeom>
        </p:spPr>
        <p:txBody>
          <a:bodyPr vert="horz" wrap="square" lIns="0" tIns="12684" rIns="0" bIns="0" rtlCol="0">
            <a:spAutoFit/>
          </a:bodyPr>
          <a:lstStyle/>
          <a:p>
            <a:pPr marL="12050" algn="ctr">
              <a:spcBef>
                <a:spcPts val="100"/>
              </a:spcBef>
              <a:tabLst>
                <a:tab pos="162361" algn="l"/>
              </a:tabLst>
            </a:pPr>
            <a:r>
              <a:rPr lang="en-US" sz="1398">
                <a:solidFill>
                  <a:srgbClr val="304A90"/>
                </a:solidFill>
                <a:latin typeface="Poppins Medium"/>
                <a:cs typeface="Poppins Medium"/>
              </a:rPr>
              <a:t>Release Content</a:t>
            </a:r>
          </a:p>
        </p:txBody>
      </p:sp>
      <p:sp>
        <p:nvSpPr>
          <p:cNvPr id="4" name="TextBox 3">
            <a:extLst>
              <a:ext uri="{FF2B5EF4-FFF2-40B4-BE49-F238E27FC236}">
                <a16:creationId xmlns:a16="http://schemas.microsoft.com/office/drawing/2014/main" id="{E7E4FBD8-AA64-A9D9-006F-5F1CF319D24B}"/>
              </a:ext>
            </a:extLst>
          </p:cNvPr>
          <p:cNvSpPr txBox="1"/>
          <p:nvPr/>
        </p:nvSpPr>
        <p:spPr>
          <a:xfrm>
            <a:off x="1445567" y="4642470"/>
            <a:ext cx="387286" cy="197346"/>
          </a:xfrm>
          <a:prstGeom prst="rect">
            <a:avLst/>
          </a:prstGeom>
        </p:spPr>
        <p:txBody>
          <a:bodyPr vert="horz" wrap="none" lIns="0" tIns="12684" rIns="0" bIns="0" rtlCol="0">
            <a:spAutoFit/>
          </a:bodyPr>
          <a:lstStyle/>
          <a:p>
            <a:pPr marL="12050">
              <a:spcBef>
                <a:spcPts val="100"/>
              </a:spcBef>
              <a:tabLst>
                <a:tab pos="162361" algn="l"/>
              </a:tabLst>
            </a:pPr>
            <a:r>
              <a:rPr lang="en-US" sz="1199">
                <a:solidFill>
                  <a:schemeClr val="accent1"/>
                </a:solidFill>
                <a:latin typeface="Poppins Medium"/>
                <a:cs typeface="Poppins Medium"/>
              </a:rPr>
              <a:t>Now </a:t>
            </a:r>
          </a:p>
        </p:txBody>
      </p:sp>
      <p:sp>
        <p:nvSpPr>
          <p:cNvPr id="5" name="TextBox 4">
            <a:extLst>
              <a:ext uri="{FF2B5EF4-FFF2-40B4-BE49-F238E27FC236}">
                <a16:creationId xmlns:a16="http://schemas.microsoft.com/office/drawing/2014/main" id="{B7A0594E-633A-77B0-096A-6689634D0DB4}"/>
              </a:ext>
            </a:extLst>
          </p:cNvPr>
          <p:cNvSpPr txBox="1"/>
          <p:nvPr/>
        </p:nvSpPr>
        <p:spPr>
          <a:xfrm>
            <a:off x="3545450" y="4658583"/>
            <a:ext cx="352019" cy="197346"/>
          </a:xfrm>
          <a:prstGeom prst="rect">
            <a:avLst/>
          </a:prstGeom>
        </p:spPr>
        <p:txBody>
          <a:bodyPr vert="horz" wrap="none" lIns="0" tIns="12684" rIns="0" bIns="0" rtlCol="0">
            <a:spAutoFit/>
          </a:bodyPr>
          <a:lstStyle/>
          <a:p>
            <a:pPr marL="12050">
              <a:spcBef>
                <a:spcPts val="100"/>
              </a:spcBef>
              <a:tabLst>
                <a:tab pos="162361" algn="l"/>
              </a:tabLst>
            </a:pPr>
            <a:r>
              <a:rPr lang="en-US" sz="1199">
                <a:solidFill>
                  <a:schemeClr val="accent1"/>
                </a:solidFill>
                <a:latin typeface="Poppins Medium"/>
                <a:cs typeface="Poppins Medium"/>
              </a:rPr>
              <a:t>Next</a:t>
            </a:r>
          </a:p>
        </p:txBody>
      </p:sp>
      <p:sp>
        <p:nvSpPr>
          <p:cNvPr id="6" name="TextBox 5">
            <a:extLst>
              <a:ext uri="{FF2B5EF4-FFF2-40B4-BE49-F238E27FC236}">
                <a16:creationId xmlns:a16="http://schemas.microsoft.com/office/drawing/2014/main" id="{A0A2A366-2B6A-3E49-D612-811E3FA4199A}"/>
              </a:ext>
            </a:extLst>
          </p:cNvPr>
          <p:cNvSpPr txBox="1"/>
          <p:nvPr/>
        </p:nvSpPr>
        <p:spPr>
          <a:xfrm>
            <a:off x="5561379" y="4642470"/>
            <a:ext cx="396904" cy="197346"/>
          </a:xfrm>
          <a:prstGeom prst="rect">
            <a:avLst/>
          </a:prstGeom>
        </p:spPr>
        <p:txBody>
          <a:bodyPr vert="horz" wrap="none" lIns="0" tIns="12684" rIns="0" bIns="0" rtlCol="0">
            <a:spAutoFit/>
          </a:bodyPr>
          <a:lstStyle/>
          <a:p>
            <a:pPr marL="12050">
              <a:spcBef>
                <a:spcPts val="100"/>
              </a:spcBef>
              <a:tabLst>
                <a:tab pos="162361" algn="l"/>
              </a:tabLst>
            </a:pPr>
            <a:r>
              <a:rPr lang="en-US" sz="1199">
                <a:solidFill>
                  <a:schemeClr val="accent1"/>
                </a:solidFill>
                <a:latin typeface="Poppins Medium"/>
                <a:cs typeface="Poppins Medium"/>
              </a:rPr>
              <a:t>Later</a:t>
            </a:r>
          </a:p>
        </p:txBody>
      </p:sp>
      <p:sp>
        <p:nvSpPr>
          <p:cNvPr id="7" name="TextBox 6">
            <a:extLst>
              <a:ext uri="{FF2B5EF4-FFF2-40B4-BE49-F238E27FC236}">
                <a16:creationId xmlns:a16="http://schemas.microsoft.com/office/drawing/2014/main" id="{7DCDE1EA-8C78-358C-7324-5BE902109265}"/>
              </a:ext>
            </a:extLst>
          </p:cNvPr>
          <p:cNvSpPr txBox="1"/>
          <p:nvPr/>
        </p:nvSpPr>
        <p:spPr>
          <a:xfrm>
            <a:off x="7464030" y="4642470"/>
            <a:ext cx="914674" cy="197346"/>
          </a:xfrm>
          <a:prstGeom prst="rect">
            <a:avLst/>
          </a:prstGeom>
        </p:spPr>
        <p:txBody>
          <a:bodyPr vert="horz" wrap="none" lIns="0" tIns="12684" rIns="0" bIns="0" rtlCol="0">
            <a:spAutoFit/>
          </a:bodyPr>
          <a:lstStyle/>
          <a:p>
            <a:pPr marL="12050">
              <a:spcBef>
                <a:spcPts val="100"/>
              </a:spcBef>
              <a:tabLst>
                <a:tab pos="162361" algn="l"/>
              </a:tabLst>
            </a:pPr>
            <a:r>
              <a:rPr lang="en-US" sz="1199">
                <a:solidFill>
                  <a:schemeClr val="accent1"/>
                </a:solidFill>
                <a:latin typeface="Poppins Medium"/>
                <a:cs typeface="Poppins Medium"/>
              </a:rPr>
              <a:t>A little Later</a:t>
            </a:r>
          </a:p>
        </p:txBody>
      </p:sp>
      <p:sp>
        <p:nvSpPr>
          <p:cNvPr id="9" name="Rectangle: Rounded Corners 6">
            <a:extLst>
              <a:ext uri="{FF2B5EF4-FFF2-40B4-BE49-F238E27FC236}">
                <a16:creationId xmlns:a16="http://schemas.microsoft.com/office/drawing/2014/main" id="{A1F798BE-815E-106A-EA9B-7A997675AA7A}"/>
              </a:ext>
            </a:extLst>
          </p:cNvPr>
          <p:cNvSpPr/>
          <p:nvPr/>
        </p:nvSpPr>
        <p:spPr>
          <a:xfrm>
            <a:off x="964794" y="1045183"/>
            <a:ext cx="1256100" cy="749144"/>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Supplier Theft of Gas (SUT)</a:t>
            </a:r>
          </a:p>
          <a:p>
            <a:pPr algn="ctr"/>
            <a:r>
              <a:rPr lang="en-GB" sz="799">
                <a:solidFill>
                  <a:sysClr val="windowText" lastClr="000000"/>
                </a:solidFill>
                <a:cs typeface="Poppins Medium"/>
              </a:rPr>
              <a:t>Meter Number Creation (MNC)</a:t>
            </a:r>
            <a:endParaRPr lang="en-GB" sz="799">
              <a:solidFill>
                <a:sysClr val="windowText" lastClr="000000"/>
              </a:solidFill>
            </a:endParaRPr>
          </a:p>
        </p:txBody>
      </p:sp>
      <p:sp>
        <p:nvSpPr>
          <p:cNvPr id="10" name="Rectangle: Rounded Corners 6">
            <a:extLst>
              <a:ext uri="{FF2B5EF4-FFF2-40B4-BE49-F238E27FC236}">
                <a16:creationId xmlns:a16="http://schemas.microsoft.com/office/drawing/2014/main" id="{78BB2EDC-88DD-259B-D035-ED156BA93DA8}"/>
              </a:ext>
            </a:extLst>
          </p:cNvPr>
          <p:cNvSpPr/>
          <p:nvPr/>
        </p:nvSpPr>
        <p:spPr>
          <a:xfrm>
            <a:off x="1533754" y="2024951"/>
            <a:ext cx="1256099" cy="540384"/>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Duplicate MPRNs (DUP)</a:t>
            </a:r>
          </a:p>
          <a:p>
            <a:pPr algn="ctr"/>
            <a:r>
              <a:rPr lang="en-GB" sz="799">
                <a:solidFill>
                  <a:sysClr val="windowText" lastClr="000000"/>
                </a:solidFill>
                <a:cs typeface="Poppins Medium"/>
              </a:rPr>
              <a:t>Set to Extinct</a:t>
            </a:r>
          </a:p>
        </p:txBody>
      </p:sp>
      <p:sp>
        <p:nvSpPr>
          <p:cNvPr id="12" name="Rectangle: Rounded Corners 6">
            <a:extLst>
              <a:ext uri="{FF2B5EF4-FFF2-40B4-BE49-F238E27FC236}">
                <a16:creationId xmlns:a16="http://schemas.microsoft.com/office/drawing/2014/main" id="{755BDA16-1DBB-5907-81A1-F7BC0C6BD851}"/>
              </a:ext>
            </a:extLst>
          </p:cNvPr>
          <p:cNvSpPr/>
          <p:nvPr/>
        </p:nvSpPr>
        <p:spPr>
          <a:xfrm>
            <a:off x="2614368" y="1037810"/>
            <a:ext cx="931082" cy="540384"/>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Isolations</a:t>
            </a:r>
          </a:p>
          <a:p>
            <a:pPr algn="ctr"/>
            <a:r>
              <a:rPr lang="en-GB" sz="799">
                <a:solidFill>
                  <a:sysClr val="windowText" lastClr="000000"/>
                </a:solidFill>
                <a:cs typeface="Poppins Medium"/>
              </a:rPr>
              <a:t> (ISO) </a:t>
            </a:r>
          </a:p>
          <a:p>
            <a:pPr algn="ctr"/>
            <a:r>
              <a:rPr lang="en-GB" sz="799">
                <a:solidFill>
                  <a:sysClr val="windowText" lastClr="000000"/>
                </a:solidFill>
                <a:cs typeface="Poppins Medium"/>
              </a:rPr>
              <a:t>Dead to Live  </a:t>
            </a:r>
          </a:p>
          <a:p>
            <a:pPr algn="ctr"/>
            <a:r>
              <a:rPr lang="en-GB" sz="799">
                <a:solidFill>
                  <a:sysClr val="windowText" lastClr="000000"/>
                </a:solidFill>
                <a:cs typeface="Poppins Medium"/>
              </a:rPr>
              <a:t>(DTL)</a:t>
            </a:r>
          </a:p>
        </p:txBody>
      </p:sp>
      <p:sp>
        <p:nvSpPr>
          <p:cNvPr id="13" name="Rectangle: Rounded Corners 6">
            <a:extLst>
              <a:ext uri="{FF2B5EF4-FFF2-40B4-BE49-F238E27FC236}">
                <a16:creationId xmlns:a16="http://schemas.microsoft.com/office/drawing/2014/main" id="{6FBB5F2F-F270-7E43-6CAC-C1685E180B50}"/>
              </a:ext>
            </a:extLst>
          </p:cNvPr>
          <p:cNvSpPr/>
          <p:nvPr/>
        </p:nvSpPr>
        <p:spPr>
          <a:xfrm>
            <a:off x="2682911" y="3008858"/>
            <a:ext cx="885274" cy="63081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DUP Enhancements</a:t>
            </a:r>
          </a:p>
        </p:txBody>
      </p:sp>
      <p:sp>
        <p:nvSpPr>
          <p:cNvPr id="14" name="Rectangle: Rounded Corners 6">
            <a:extLst>
              <a:ext uri="{FF2B5EF4-FFF2-40B4-BE49-F238E27FC236}">
                <a16:creationId xmlns:a16="http://schemas.microsoft.com/office/drawing/2014/main" id="{6403D819-B072-083C-5781-895766C8804B}"/>
              </a:ext>
            </a:extLst>
          </p:cNvPr>
          <p:cNvSpPr/>
          <p:nvPr/>
        </p:nvSpPr>
        <p:spPr>
          <a:xfrm>
            <a:off x="2682910" y="3744318"/>
            <a:ext cx="931082" cy="63081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Generic to desk workflows – AGG, PSI, PSR</a:t>
            </a:r>
            <a:endParaRPr lang="en-GB" sz="799">
              <a:solidFill>
                <a:sysClr val="windowText" lastClr="000000"/>
              </a:solidFill>
            </a:endParaRPr>
          </a:p>
        </p:txBody>
      </p:sp>
      <p:sp>
        <p:nvSpPr>
          <p:cNvPr id="15" name="Rectangle: Rounded Corners 6">
            <a:extLst>
              <a:ext uri="{FF2B5EF4-FFF2-40B4-BE49-F238E27FC236}">
                <a16:creationId xmlns:a16="http://schemas.microsoft.com/office/drawing/2014/main" id="{E9AD0A79-C370-1EA8-1B5D-C04A36675253}"/>
              </a:ext>
            </a:extLst>
          </p:cNvPr>
          <p:cNvSpPr/>
          <p:nvPr/>
        </p:nvSpPr>
        <p:spPr>
          <a:xfrm>
            <a:off x="5261254" y="1095678"/>
            <a:ext cx="1256099" cy="1199464"/>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Address Amendments (ADD/ UNC)</a:t>
            </a:r>
          </a:p>
          <a:p>
            <a:pPr algn="ctr"/>
            <a:r>
              <a:rPr lang="en-GB" sz="799">
                <a:solidFill>
                  <a:sysClr val="windowText" lastClr="000000"/>
                </a:solidFill>
                <a:cs typeface="Poppins Medium"/>
              </a:rPr>
              <a:t>New MPRN Creation</a:t>
            </a:r>
          </a:p>
          <a:p>
            <a:pPr algn="ctr"/>
            <a:r>
              <a:rPr lang="en-GB" sz="799">
                <a:solidFill>
                  <a:sysClr val="windowText" lastClr="000000"/>
                </a:solidFill>
                <a:cs typeface="Poppins Medium"/>
              </a:rPr>
              <a:t> (FOM)</a:t>
            </a:r>
          </a:p>
          <a:p>
            <a:pPr algn="ctr"/>
            <a:r>
              <a:rPr lang="en-GB" sz="799">
                <a:solidFill>
                  <a:sysClr val="windowText" lastClr="000000"/>
                </a:solidFill>
                <a:cs typeface="Poppins Medium"/>
              </a:rPr>
              <a:t>Daily Metered Query (DMQ)</a:t>
            </a:r>
          </a:p>
          <a:p>
            <a:pPr algn="ctr"/>
            <a:r>
              <a:rPr lang="en-GB" sz="799">
                <a:solidFill>
                  <a:sysClr val="windowText" lastClr="000000"/>
                </a:solidFill>
                <a:cs typeface="Poppins Medium"/>
              </a:rPr>
              <a:t>Theft of Gas </a:t>
            </a:r>
          </a:p>
          <a:p>
            <a:pPr algn="ctr"/>
            <a:r>
              <a:rPr lang="en-GB" sz="799">
                <a:solidFill>
                  <a:sysClr val="windowText" lastClr="000000"/>
                </a:solidFill>
                <a:cs typeface="Poppins Medium"/>
              </a:rPr>
              <a:t> (TOG)– </a:t>
            </a:r>
          </a:p>
          <a:p>
            <a:pPr algn="ctr"/>
            <a:r>
              <a:rPr lang="en-GB" sz="799">
                <a:solidFill>
                  <a:sysClr val="windowText" lastClr="000000"/>
                </a:solidFill>
                <a:cs typeface="Poppins Medium"/>
              </a:rPr>
              <a:t>Network Raised MNC (DMN)</a:t>
            </a:r>
          </a:p>
          <a:p>
            <a:pPr algn="ctr"/>
            <a:endParaRPr lang="en-GB" sz="799">
              <a:solidFill>
                <a:sysClr val="windowText" lastClr="000000"/>
              </a:solidFill>
              <a:cs typeface="Poppins Medium"/>
            </a:endParaRPr>
          </a:p>
        </p:txBody>
      </p:sp>
      <p:sp>
        <p:nvSpPr>
          <p:cNvPr id="16" name="Rectangle: Rounded Corners 6">
            <a:extLst>
              <a:ext uri="{FF2B5EF4-FFF2-40B4-BE49-F238E27FC236}">
                <a16:creationId xmlns:a16="http://schemas.microsoft.com/office/drawing/2014/main" id="{B5F6C26F-53F6-5D9E-9198-89DF28223690}"/>
              </a:ext>
            </a:extLst>
          </p:cNvPr>
          <p:cNvSpPr/>
          <p:nvPr/>
        </p:nvSpPr>
        <p:spPr>
          <a:xfrm>
            <a:off x="3740390" y="3089209"/>
            <a:ext cx="1256099" cy="63081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Enhancements to MNC Process including Network</a:t>
            </a:r>
          </a:p>
        </p:txBody>
      </p:sp>
      <p:sp>
        <p:nvSpPr>
          <p:cNvPr id="17" name="Rectangle: Rounded Corners 6">
            <a:extLst>
              <a:ext uri="{FF2B5EF4-FFF2-40B4-BE49-F238E27FC236}">
                <a16:creationId xmlns:a16="http://schemas.microsoft.com/office/drawing/2014/main" id="{31E96A15-61BD-76E7-7EBB-33004D49ACFD}"/>
              </a:ext>
            </a:extLst>
          </p:cNvPr>
          <p:cNvSpPr/>
          <p:nvPr/>
        </p:nvSpPr>
        <p:spPr>
          <a:xfrm>
            <a:off x="3740390" y="3738115"/>
            <a:ext cx="1256099" cy="63081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Generic to desk </a:t>
            </a:r>
          </a:p>
          <a:p>
            <a:pPr algn="ctr"/>
            <a:r>
              <a:rPr lang="en-GB" sz="799">
                <a:solidFill>
                  <a:sysClr val="windowText" lastClr="000000"/>
                </a:solidFill>
                <a:cs typeface="Poppins Medium"/>
              </a:rPr>
              <a:t>workflows – GIC</a:t>
            </a:r>
            <a:endParaRPr lang="en-GB" sz="799">
              <a:solidFill>
                <a:sysClr val="windowText" lastClr="000000"/>
              </a:solidFill>
            </a:endParaRPr>
          </a:p>
        </p:txBody>
      </p:sp>
      <p:sp>
        <p:nvSpPr>
          <p:cNvPr id="18" name="TextBox 17">
            <a:extLst>
              <a:ext uri="{FF2B5EF4-FFF2-40B4-BE49-F238E27FC236}">
                <a16:creationId xmlns:a16="http://schemas.microsoft.com/office/drawing/2014/main" id="{402E6CFC-8B60-2534-1809-9C4DBAE10D6C}"/>
              </a:ext>
            </a:extLst>
          </p:cNvPr>
          <p:cNvSpPr txBox="1"/>
          <p:nvPr/>
        </p:nvSpPr>
        <p:spPr>
          <a:xfrm rot="16200000">
            <a:off x="-61496" y="1520886"/>
            <a:ext cx="1431120" cy="227931"/>
          </a:xfrm>
          <a:prstGeom prst="rect">
            <a:avLst/>
          </a:prstGeom>
        </p:spPr>
        <p:txBody>
          <a:bodyPr vert="horz" wrap="square" lIns="0" tIns="12684" rIns="0" bIns="0" rtlCol="0">
            <a:spAutoFit/>
          </a:bodyPr>
          <a:lstStyle/>
          <a:p>
            <a:pPr marL="12050" algn="ctr">
              <a:spcBef>
                <a:spcPts val="100"/>
              </a:spcBef>
              <a:tabLst>
                <a:tab pos="162361" algn="l"/>
              </a:tabLst>
            </a:pPr>
            <a:r>
              <a:rPr lang="en-US" sz="1398">
                <a:solidFill>
                  <a:srgbClr val="304A90"/>
                </a:solidFill>
                <a:latin typeface="Poppins Medium"/>
                <a:cs typeface="Poppins Medium"/>
              </a:rPr>
              <a:t>Main  Release</a:t>
            </a:r>
          </a:p>
        </p:txBody>
      </p:sp>
      <p:sp>
        <p:nvSpPr>
          <p:cNvPr id="19" name="TextBox 18">
            <a:extLst>
              <a:ext uri="{FF2B5EF4-FFF2-40B4-BE49-F238E27FC236}">
                <a16:creationId xmlns:a16="http://schemas.microsoft.com/office/drawing/2014/main" id="{A2175A3B-05E7-98CF-F645-144828B3F0AA}"/>
              </a:ext>
            </a:extLst>
          </p:cNvPr>
          <p:cNvSpPr txBox="1"/>
          <p:nvPr/>
        </p:nvSpPr>
        <p:spPr>
          <a:xfrm rot="16200000">
            <a:off x="-175538" y="3271549"/>
            <a:ext cx="1944126" cy="443054"/>
          </a:xfrm>
          <a:prstGeom prst="rect">
            <a:avLst/>
          </a:prstGeom>
        </p:spPr>
        <p:txBody>
          <a:bodyPr vert="horz" wrap="square" lIns="0" tIns="12684" rIns="0" bIns="0" rtlCol="0">
            <a:spAutoFit/>
          </a:bodyPr>
          <a:lstStyle/>
          <a:p>
            <a:pPr marL="12050" algn="ctr">
              <a:spcBef>
                <a:spcPts val="100"/>
              </a:spcBef>
              <a:tabLst>
                <a:tab pos="162361" algn="l"/>
              </a:tabLst>
            </a:pPr>
            <a:r>
              <a:rPr lang="en-US" sz="1398">
                <a:solidFill>
                  <a:srgbClr val="304A90"/>
                </a:solidFill>
                <a:latin typeface="Poppins Medium"/>
                <a:cs typeface="Poppins Medium"/>
              </a:rPr>
              <a:t>Additional Stretch Enhancements</a:t>
            </a:r>
          </a:p>
        </p:txBody>
      </p:sp>
      <p:sp>
        <p:nvSpPr>
          <p:cNvPr id="20" name="Rectangle: Rounded Corners 6">
            <a:extLst>
              <a:ext uri="{FF2B5EF4-FFF2-40B4-BE49-F238E27FC236}">
                <a16:creationId xmlns:a16="http://schemas.microsoft.com/office/drawing/2014/main" id="{B9BEDB03-4126-5E27-50D4-16B1558B873D}"/>
              </a:ext>
            </a:extLst>
          </p:cNvPr>
          <p:cNvSpPr/>
          <p:nvPr/>
        </p:nvSpPr>
        <p:spPr>
          <a:xfrm>
            <a:off x="3639048" y="1020980"/>
            <a:ext cx="1515991" cy="1250883"/>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Request for Adjustment (RFA)</a:t>
            </a:r>
          </a:p>
          <a:p>
            <a:pPr algn="ctr"/>
            <a:r>
              <a:rPr lang="en-GB" sz="799">
                <a:solidFill>
                  <a:sysClr val="windowText" lastClr="000000"/>
                </a:solidFill>
                <a:cs typeface="Poppins Medium"/>
              </a:rPr>
              <a:t>Consumption Dispute Query (CDQ)</a:t>
            </a:r>
          </a:p>
        </p:txBody>
      </p:sp>
      <p:sp>
        <p:nvSpPr>
          <p:cNvPr id="21" name="Rectangle: Rounded Corners 6">
            <a:extLst>
              <a:ext uri="{FF2B5EF4-FFF2-40B4-BE49-F238E27FC236}">
                <a16:creationId xmlns:a16="http://schemas.microsoft.com/office/drawing/2014/main" id="{C0177AEF-85EB-4757-BA00-FBC36A03000B}"/>
              </a:ext>
            </a:extLst>
          </p:cNvPr>
          <p:cNvSpPr/>
          <p:nvPr/>
        </p:nvSpPr>
        <p:spPr>
          <a:xfrm>
            <a:off x="5131404" y="3738114"/>
            <a:ext cx="1515991" cy="63081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Generic to desk </a:t>
            </a:r>
          </a:p>
          <a:p>
            <a:pPr algn="ctr"/>
            <a:r>
              <a:rPr lang="en-GB" sz="799">
                <a:solidFill>
                  <a:sysClr val="windowText" lastClr="000000"/>
                </a:solidFill>
                <a:cs typeface="Poppins Medium"/>
              </a:rPr>
              <a:t>workflows – FLE</a:t>
            </a:r>
            <a:endParaRPr lang="en-GB" sz="799">
              <a:solidFill>
                <a:sysClr val="windowText" lastClr="000000"/>
              </a:solidFill>
            </a:endParaRPr>
          </a:p>
        </p:txBody>
      </p:sp>
      <p:sp>
        <p:nvSpPr>
          <p:cNvPr id="22" name="Rectangle: Rounded Corners 6">
            <a:extLst>
              <a:ext uri="{FF2B5EF4-FFF2-40B4-BE49-F238E27FC236}">
                <a16:creationId xmlns:a16="http://schemas.microsoft.com/office/drawing/2014/main" id="{BB4706D0-C19D-997A-4124-5D3556776D76}"/>
              </a:ext>
            </a:extLst>
          </p:cNvPr>
          <p:cNvSpPr/>
          <p:nvPr/>
        </p:nvSpPr>
        <p:spPr>
          <a:xfrm>
            <a:off x="6686330" y="1038523"/>
            <a:ext cx="847851" cy="641217"/>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Must Reads</a:t>
            </a:r>
          </a:p>
          <a:p>
            <a:pPr algn="ctr"/>
            <a:r>
              <a:rPr lang="en-GB" sz="799">
                <a:solidFill>
                  <a:sysClr val="windowText" lastClr="000000"/>
                </a:solidFill>
                <a:cs typeface="Poppins Medium"/>
              </a:rPr>
              <a:t> (MUR)</a:t>
            </a:r>
          </a:p>
        </p:txBody>
      </p:sp>
      <p:sp>
        <p:nvSpPr>
          <p:cNvPr id="23" name="Rectangle: Rounded Corners 6">
            <a:extLst>
              <a:ext uri="{FF2B5EF4-FFF2-40B4-BE49-F238E27FC236}">
                <a16:creationId xmlns:a16="http://schemas.microsoft.com/office/drawing/2014/main" id="{6D05B43F-166E-8F17-13D8-21177C0AF265}"/>
              </a:ext>
            </a:extLst>
          </p:cNvPr>
          <p:cNvSpPr/>
          <p:nvPr/>
        </p:nvSpPr>
        <p:spPr>
          <a:xfrm>
            <a:off x="7640395" y="1030619"/>
            <a:ext cx="943947" cy="1095148"/>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Manage Unregistered Sites </a:t>
            </a:r>
          </a:p>
          <a:p>
            <a:pPr algn="ctr"/>
            <a:r>
              <a:rPr lang="en-GB" sz="799">
                <a:solidFill>
                  <a:sysClr val="windowText" lastClr="000000"/>
                </a:solidFill>
                <a:cs typeface="Poppins Medium"/>
              </a:rPr>
              <a:t>(MUS)</a:t>
            </a:r>
          </a:p>
          <a:p>
            <a:pPr algn="ctr"/>
            <a:endParaRPr lang="en-GB" sz="799">
              <a:solidFill>
                <a:sysClr val="windowText" lastClr="000000"/>
              </a:solidFill>
              <a:cs typeface="Poppins Medium"/>
            </a:endParaRPr>
          </a:p>
          <a:p>
            <a:pPr algn="ctr"/>
            <a:r>
              <a:rPr lang="en-GB" sz="799">
                <a:solidFill>
                  <a:sysClr val="windowText" lastClr="000000"/>
                </a:solidFill>
                <a:cs typeface="Poppins Medium"/>
              </a:rPr>
              <a:t>Gas Safety Regulation </a:t>
            </a:r>
          </a:p>
          <a:p>
            <a:pPr algn="ctr"/>
            <a:r>
              <a:rPr lang="en-GB" sz="799">
                <a:solidFill>
                  <a:sysClr val="windowText" lastClr="000000"/>
                </a:solidFill>
                <a:cs typeface="Poppins Medium"/>
              </a:rPr>
              <a:t>(GSR)</a:t>
            </a:r>
          </a:p>
        </p:txBody>
      </p:sp>
      <p:sp>
        <p:nvSpPr>
          <p:cNvPr id="24" name="Rectangle: Rounded Corners 6">
            <a:extLst>
              <a:ext uri="{FF2B5EF4-FFF2-40B4-BE49-F238E27FC236}">
                <a16:creationId xmlns:a16="http://schemas.microsoft.com/office/drawing/2014/main" id="{2151A7A9-8B78-BBC5-B6B0-76005580BAC0}"/>
              </a:ext>
            </a:extLst>
          </p:cNvPr>
          <p:cNvSpPr/>
          <p:nvPr/>
        </p:nvSpPr>
        <p:spPr>
          <a:xfrm>
            <a:off x="7607151" y="2987835"/>
            <a:ext cx="1079132" cy="63081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SUT Enhancements</a:t>
            </a:r>
          </a:p>
        </p:txBody>
      </p:sp>
      <p:sp>
        <p:nvSpPr>
          <p:cNvPr id="25" name="Rectangle: Rounded Corners 6">
            <a:extLst>
              <a:ext uri="{FF2B5EF4-FFF2-40B4-BE49-F238E27FC236}">
                <a16:creationId xmlns:a16="http://schemas.microsoft.com/office/drawing/2014/main" id="{4780281E-D195-B241-B154-D85F76684DB3}"/>
              </a:ext>
            </a:extLst>
          </p:cNvPr>
          <p:cNvSpPr/>
          <p:nvPr/>
        </p:nvSpPr>
        <p:spPr>
          <a:xfrm>
            <a:off x="8160415" y="2190827"/>
            <a:ext cx="847853" cy="603462"/>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Swapped Address </a:t>
            </a:r>
          </a:p>
          <a:p>
            <a:pPr algn="ctr"/>
            <a:r>
              <a:rPr lang="en-GB" sz="799">
                <a:solidFill>
                  <a:sysClr val="windowText" lastClr="000000"/>
                </a:solidFill>
                <a:cs typeface="Poppins Medium"/>
              </a:rPr>
              <a:t>(SWA)</a:t>
            </a:r>
          </a:p>
        </p:txBody>
      </p:sp>
      <p:sp>
        <p:nvSpPr>
          <p:cNvPr id="26" name="Rectangle: Rounded Corners 6">
            <a:extLst>
              <a:ext uri="{FF2B5EF4-FFF2-40B4-BE49-F238E27FC236}">
                <a16:creationId xmlns:a16="http://schemas.microsoft.com/office/drawing/2014/main" id="{FF1201DD-1AEE-02A9-4EFF-66500EB8DA8E}"/>
              </a:ext>
            </a:extLst>
          </p:cNvPr>
          <p:cNvSpPr/>
          <p:nvPr/>
        </p:nvSpPr>
        <p:spPr>
          <a:xfrm>
            <a:off x="6647395" y="2987835"/>
            <a:ext cx="847853" cy="63081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Generic Enhancements</a:t>
            </a:r>
            <a:endParaRPr lang="en-GB" sz="799">
              <a:solidFill>
                <a:sysClr val="windowText" lastClr="000000"/>
              </a:solidFill>
            </a:endParaRPr>
          </a:p>
        </p:txBody>
      </p:sp>
      <p:sp>
        <p:nvSpPr>
          <p:cNvPr id="3" name="Rectangle 2">
            <a:extLst>
              <a:ext uri="{FF2B5EF4-FFF2-40B4-BE49-F238E27FC236}">
                <a16:creationId xmlns:a16="http://schemas.microsoft.com/office/drawing/2014/main" id="{C22CE7E6-E29D-F536-CBAF-C486984BDE23}"/>
              </a:ext>
            </a:extLst>
          </p:cNvPr>
          <p:cNvSpPr/>
          <p:nvPr/>
        </p:nvSpPr>
        <p:spPr>
          <a:xfrm>
            <a:off x="845082" y="796794"/>
            <a:ext cx="1476044" cy="1033114"/>
          </a:xfrm>
          <a:prstGeom prst="rect">
            <a:avLst/>
          </a:prstGeom>
          <a:noFill/>
          <a:ln w="190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8">
              <a:solidFill>
                <a:schemeClr val="accent1"/>
              </a:solidFill>
            </a:endParaRPr>
          </a:p>
          <a:p>
            <a:pPr algn="ctr"/>
            <a:r>
              <a:rPr lang="en-US" sz="1199">
                <a:solidFill>
                  <a:schemeClr val="accent1"/>
                </a:solidFill>
              </a:rPr>
              <a:t>XRN 5556.a </a:t>
            </a:r>
          </a:p>
          <a:p>
            <a:pPr algn="ctr"/>
            <a:endParaRPr lang="en-US" sz="1598">
              <a:solidFill>
                <a:schemeClr val="accent1"/>
              </a:solidFill>
            </a:endParaRPr>
          </a:p>
          <a:p>
            <a:pPr algn="ctr"/>
            <a:endParaRPr lang="en-US" sz="1598">
              <a:solidFill>
                <a:schemeClr val="accent1"/>
              </a:solidFill>
            </a:endParaRPr>
          </a:p>
          <a:p>
            <a:pPr algn="ctr"/>
            <a:endParaRPr lang="en-US" sz="1598">
              <a:solidFill>
                <a:schemeClr val="accent1"/>
              </a:solidFill>
            </a:endParaRPr>
          </a:p>
          <a:p>
            <a:pPr algn="ctr"/>
            <a:endParaRPr lang="en-US" sz="1598">
              <a:solidFill>
                <a:schemeClr val="accent1"/>
              </a:solidFill>
            </a:endParaRPr>
          </a:p>
        </p:txBody>
      </p:sp>
      <p:sp>
        <p:nvSpPr>
          <p:cNvPr id="31" name="Rectangle 30">
            <a:extLst>
              <a:ext uri="{FF2B5EF4-FFF2-40B4-BE49-F238E27FC236}">
                <a16:creationId xmlns:a16="http://schemas.microsoft.com/office/drawing/2014/main" id="{F6E03C12-6185-2997-0E85-7EA95FDFA5DF}"/>
              </a:ext>
            </a:extLst>
          </p:cNvPr>
          <p:cNvSpPr/>
          <p:nvPr/>
        </p:nvSpPr>
        <p:spPr>
          <a:xfrm>
            <a:off x="8008406" y="4989784"/>
            <a:ext cx="836348" cy="148568"/>
          </a:xfrm>
          <a:prstGeom prst="rect">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99">
                <a:solidFill>
                  <a:srgbClr val="002060"/>
                </a:solidFill>
              </a:rPr>
              <a:t>New Process</a:t>
            </a:r>
          </a:p>
        </p:txBody>
      </p:sp>
      <p:sp>
        <p:nvSpPr>
          <p:cNvPr id="32" name="Rectangle 31">
            <a:extLst>
              <a:ext uri="{FF2B5EF4-FFF2-40B4-BE49-F238E27FC236}">
                <a16:creationId xmlns:a16="http://schemas.microsoft.com/office/drawing/2014/main" id="{75D6C674-EABD-D28C-7652-EBB1101FC63D}"/>
              </a:ext>
            </a:extLst>
          </p:cNvPr>
          <p:cNvSpPr/>
          <p:nvPr/>
        </p:nvSpPr>
        <p:spPr>
          <a:xfrm>
            <a:off x="1743629" y="2295142"/>
            <a:ext cx="836348" cy="148568"/>
          </a:xfrm>
          <a:prstGeom prst="rect">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9">
              <a:solidFill>
                <a:srgbClr val="002060"/>
              </a:solidFill>
            </a:endParaRPr>
          </a:p>
        </p:txBody>
      </p:sp>
      <p:sp>
        <p:nvSpPr>
          <p:cNvPr id="34" name="Rectangle 33">
            <a:extLst>
              <a:ext uri="{FF2B5EF4-FFF2-40B4-BE49-F238E27FC236}">
                <a16:creationId xmlns:a16="http://schemas.microsoft.com/office/drawing/2014/main" id="{627E0C2E-1439-413A-8E71-BCE4FB2C1CB7}"/>
              </a:ext>
            </a:extLst>
          </p:cNvPr>
          <p:cNvSpPr/>
          <p:nvPr/>
        </p:nvSpPr>
        <p:spPr>
          <a:xfrm>
            <a:off x="8278754" y="2263999"/>
            <a:ext cx="650352" cy="467753"/>
          </a:xfrm>
          <a:prstGeom prst="rect">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9">
              <a:solidFill>
                <a:srgbClr val="002060"/>
              </a:solidFill>
            </a:endParaRPr>
          </a:p>
        </p:txBody>
      </p:sp>
      <p:pic>
        <p:nvPicPr>
          <p:cNvPr id="39" name="Graphic 38" descr="Badge Tick with solid fill">
            <a:extLst>
              <a:ext uri="{FF2B5EF4-FFF2-40B4-BE49-F238E27FC236}">
                <a16:creationId xmlns:a16="http://schemas.microsoft.com/office/drawing/2014/main" id="{6D6B3AEB-6E53-E363-3D28-90061E9AF1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5544" y="637924"/>
            <a:ext cx="766112" cy="766112"/>
          </a:xfrm>
          <a:prstGeom prst="rect">
            <a:avLst/>
          </a:prstGeom>
        </p:spPr>
      </p:pic>
      <p:pic>
        <p:nvPicPr>
          <p:cNvPr id="11" name="Graphic 10" descr="Badge Tick with solid fill">
            <a:extLst>
              <a:ext uri="{FF2B5EF4-FFF2-40B4-BE49-F238E27FC236}">
                <a16:creationId xmlns:a16="http://schemas.microsoft.com/office/drawing/2014/main" id="{562DFAD6-464E-0EEA-90DD-1129EDEA89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55023" y="2369425"/>
            <a:ext cx="766112" cy="766112"/>
          </a:xfrm>
          <a:prstGeom prst="rect">
            <a:avLst/>
          </a:prstGeom>
        </p:spPr>
      </p:pic>
      <p:sp>
        <p:nvSpPr>
          <p:cNvPr id="33" name="TextBox 32">
            <a:extLst>
              <a:ext uri="{FF2B5EF4-FFF2-40B4-BE49-F238E27FC236}">
                <a16:creationId xmlns:a16="http://schemas.microsoft.com/office/drawing/2014/main" id="{BA234E9C-0C75-666C-9744-FF99BEE1E8F0}"/>
              </a:ext>
            </a:extLst>
          </p:cNvPr>
          <p:cNvSpPr txBox="1"/>
          <p:nvPr/>
        </p:nvSpPr>
        <p:spPr>
          <a:xfrm>
            <a:off x="2680618" y="1523816"/>
            <a:ext cx="928459" cy="230832"/>
          </a:xfrm>
          <a:prstGeom prst="rect">
            <a:avLst/>
          </a:prstGeom>
          <a:noFill/>
        </p:spPr>
        <p:txBody>
          <a:bodyPr wrap="none" rtlCol="0">
            <a:spAutoFit/>
          </a:bodyPr>
          <a:lstStyle/>
          <a:p>
            <a:r>
              <a:rPr lang="en-US" sz="900"/>
              <a:t>24</a:t>
            </a:r>
            <a:r>
              <a:rPr lang="en-US" sz="900" baseline="30000"/>
              <a:t>th</a:t>
            </a:r>
            <a:r>
              <a:rPr lang="en-US" sz="900"/>
              <a:t> April 2023</a:t>
            </a:r>
          </a:p>
        </p:txBody>
      </p:sp>
    </p:spTree>
    <p:extLst>
      <p:ext uri="{BB962C8B-B14F-4D97-AF65-F5344CB8AC3E}">
        <p14:creationId xmlns:p14="http://schemas.microsoft.com/office/powerpoint/2010/main" val="3744671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dirty="0">
                <a:latin typeface="Arial"/>
                <a:cs typeface="Arial"/>
              </a:rPr>
              <a:t>Section 6: </a:t>
            </a:r>
            <a:r>
              <a:rPr lang="en-GB" sz="3100" dirty="0" err="1">
                <a:latin typeface="Arial"/>
                <a:cs typeface="Arial"/>
              </a:rPr>
              <a:t>AnY</a:t>
            </a:r>
            <a:r>
              <a:rPr lang="en-GB" sz="3100" dirty="0">
                <a:latin typeface="Arial"/>
                <a:cs typeface="Arial"/>
              </a:rPr>
              <a:t> Other Business</a:t>
            </a:r>
            <a:br>
              <a:rPr lang="en-GB" sz="3100" dirty="0">
                <a:latin typeface="Arial"/>
                <a:cs typeface="Arial"/>
              </a:rPr>
            </a:br>
            <a:br>
              <a:rPr lang="en-GB" dirty="0"/>
            </a:br>
            <a:br>
              <a:rPr lang="en-GB" dirty="0"/>
            </a:br>
            <a:endParaRPr lang="en-GB" sz="2000" dirty="0">
              <a:solidFill>
                <a:schemeClr val="tx1"/>
              </a:solidFill>
            </a:endParaRPr>
          </a:p>
        </p:txBody>
      </p:sp>
    </p:spTree>
    <p:extLst>
      <p:ext uri="{BB962C8B-B14F-4D97-AF65-F5344CB8AC3E}">
        <p14:creationId xmlns:p14="http://schemas.microsoft.com/office/powerpoint/2010/main" val="15816679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a:latin typeface="Arial"/>
                <a:cs typeface="Arial"/>
              </a:rPr>
              <a:t>Appendix</a:t>
            </a:r>
            <a:br>
              <a:rPr lang="en-GB" sz="3100">
                <a:latin typeface="Arial"/>
                <a:cs typeface="Arial"/>
              </a:rPr>
            </a:br>
            <a:br>
              <a:rPr lang="en-GB"/>
            </a:br>
            <a:br>
              <a:rPr lang="en-GB"/>
            </a:br>
            <a:endParaRPr lang="en-GB" sz="2000">
              <a:solidFill>
                <a:schemeClr val="tx1"/>
              </a:solidFill>
            </a:endParaRPr>
          </a:p>
        </p:txBody>
      </p:sp>
    </p:spTree>
    <p:extLst>
      <p:ext uri="{BB962C8B-B14F-4D97-AF65-F5344CB8AC3E}">
        <p14:creationId xmlns:p14="http://schemas.microsoft.com/office/powerpoint/2010/main" val="651826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143FB-6480-44CD-B167-066756F778DE}"/>
              </a:ext>
            </a:extLst>
          </p:cNvPr>
          <p:cNvSpPr>
            <a:spLocks noGrp="1"/>
          </p:cNvSpPr>
          <p:nvPr>
            <p:ph type="title"/>
          </p:nvPr>
        </p:nvSpPr>
        <p:spPr/>
        <p:txBody>
          <a:bodyPr/>
          <a:lstStyle/>
          <a:p>
            <a:r>
              <a:rPr lang="en-GB" dirty="0"/>
              <a:t>Portfolio POAP</a:t>
            </a:r>
          </a:p>
        </p:txBody>
      </p:sp>
      <p:graphicFrame>
        <p:nvGraphicFramePr>
          <p:cNvPr id="5" name="Content Placeholder 4">
            <a:extLst>
              <a:ext uri="{FF2B5EF4-FFF2-40B4-BE49-F238E27FC236}">
                <a16:creationId xmlns:a16="http://schemas.microsoft.com/office/drawing/2014/main" id="{65D0489C-B6F4-457E-AF2B-6EBB0AE2B6B8}"/>
              </a:ext>
            </a:extLst>
          </p:cNvPr>
          <p:cNvGraphicFramePr>
            <a:graphicFrameLocks noGrp="1" noChangeAspect="1"/>
          </p:cNvGraphicFramePr>
          <p:nvPr>
            <p:ph idx="1"/>
            <p:extLst>
              <p:ext uri="{D42A27DB-BD31-4B8C-83A1-F6EECF244321}">
                <p14:modId xmlns:p14="http://schemas.microsoft.com/office/powerpoint/2010/main" val="2862563851"/>
              </p:ext>
            </p:extLst>
          </p:nvPr>
        </p:nvGraphicFramePr>
        <p:xfrm>
          <a:off x="4039986" y="1062586"/>
          <a:ext cx="914400" cy="806450"/>
        </p:xfrm>
        <a:graphic>
          <a:graphicData uri="http://schemas.openxmlformats.org/presentationml/2006/ole">
            <mc:AlternateContent xmlns:mc="http://schemas.openxmlformats.org/markup-compatibility/2006">
              <mc:Choice xmlns:v="urn:schemas-microsoft-com:vml" Requires="v">
                <p:oleObj name="Worksheet" showAsIcon="1" r:id="rId3" imgW="914400" imgH="806400" progId="Excel.Sheet.12">
                  <p:embed/>
                </p:oleObj>
              </mc:Choice>
              <mc:Fallback>
                <p:oleObj name="Worksheet" showAsIcon="1" r:id="rId3" imgW="914400" imgH="806400" progId="Excel.Sheet.12">
                  <p:embed/>
                  <p:pic>
                    <p:nvPicPr>
                      <p:cNvPr id="5" name="Content Placeholder 4">
                        <a:extLst>
                          <a:ext uri="{FF2B5EF4-FFF2-40B4-BE49-F238E27FC236}">
                            <a16:creationId xmlns:a16="http://schemas.microsoft.com/office/drawing/2014/main" id="{65D0489C-B6F4-457E-AF2B-6EBB0AE2B6B8}"/>
                          </a:ext>
                        </a:extLst>
                      </p:cNvPr>
                      <p:cNvPicPr/>
                      <p:nvPr/>
                    </p:nvPicPr>
                    <p:blipFill>
                      <a:blip r:embed="rId4"/>
                      <a:stretch>
                        <a:fillRect/>
                      </a:stretch>
                    </p:blipFill>
                    <p:spPr>
                      <a:xfrm>
                        <a:off x="4039986" y="1062586"/>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30291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a:xfrm>
            <a:off x="180774" y="43089"/>
            <a:ext cx="8229600" cy="444349"/>
          </a:xfrm>
        </p:spPr>
        <p:txBody>
          <a:bodyPr>
            <a:noAutofit/>
          </a:bodyPr>
          <a:lstStyle/>
          <a:p>
            <a:r>
              <a:rPr lang="en-GB" sz="1800" dirty="0">
                <a:latin typeface="Arial"/>
                <a:cs typeface="Arial"/>
              </a:rPr>
              <a:t>Change Pipeline - Delivery Plan - January 2023 – May 2023</a:t>
            </a:r>
            <a:endParaRPr lang="en-GB" sz="1800" dirty="0"/>
          </a:p>
        </p:txBody>
      </p:sp>
      <p:graphicFrame>
        <p:nvGraphicFramePr>
          <p:cNvPr id="8" name="Table 8">
            <a:extLst>
              <a:ext uri="{FF2B5EF4-FFF2-40B4-BE49-F238E27FC236}">
                <a16:creationId xmlns:a16="http://schemas.microsoft.com/office/drawing/2014/main" id="{8C46C2EE-3DF3-DBC1-A6D5-D53AF4791702}"/>
              </a:ext>
            </a:extLst>
          </p:cNvPr>
          <p:cNvGraphicFramePr>
            <a:graphicFrameLocks noGrp="1"/>
          </p:cNvGraphicFramePr>
          <p:nvPr/>
        </p:nvGraphicFramePr>
        <p:xfrm>
          <a:off x="16565" y="389282"/>
          <a:ext cx="9107204" cy="4582248"/>
        </p:xfrm>
        <a:graphic>
          <a:graphicData uri="http://schemas.openxmlformats.org/drawingml/2006/table">
            <a:tbl>
              <a:tblPr firstRow="1" bandRow="1">
                <a:tableStyleId>{5C22544A-7EE6-4342-B048-85BDC9FD1C3A}</a:tableStyleId>
              </a:tblPr>
              <a:tblGrid>
                <a:gridCol w="477798">
                  <a:extLst>
                    <a:ext uri="{9D8B030D-6E8A-4147-A177-3AD203B41FA5}">
                      <a16:colId xmlns:a16="http://schemas.microsoft.com/office/drawing/2014/main" val="186566423"/>
                    </a:ext>
                  </a:extLst>
                </a:gridCol>
                <a:gridCol w="2590402">
                  <a:extLst>
                    <a:ext uri="{9D8B030D-6E8A-4147-A177-3AD203B41FA5}">
                      <a16:colId xmlns:a16="http://schemas.microsoft.com/office/drawing/2014/main" val="1927111934"/>
                    </a:ext>
                  </a:extLst>
                </a:gridCol>
                <a:gridCol w="712710">
                  <a:extLst>
                    <a:ext uri="{9D8B030D-6E8A-4147-A177-3AD203B41FA5}">
                      <a16:colId xmlns:a16="http://schemas.microsoft.com/office/drawing/2014/main" val="1986943791"/>
                    </a:ext>
                  </a:extLst>
                </a:gridCol>
                <a:gridCol w="777203">
                  <a:extLst>
                    <a:ext uri="{9D8B030D-6E8A-4147-A177-3AD203B41FA5}">
                      <a16:colId xmlns:a16="http://schemas.microsoft.com/office/drawing/2014/main" val="2201688494"/>
                    </a:ext>
                  </a:extLst>
                </a:gridCol>
                <a:gridCol w="844826">
                  <a:extLst>
                    <a:ext uri="{9D8B030D-6E8A-4147-A177-3AD203B41FA5}">
                      <a16:colId xmlns:a16="http://schemas.microsoft.com/office/drawing/2014/main" val="2703510560"/>
                    </a:ext>
                  </a:extLst>
                </a:gridCol>
                <a:gridCol w="662964">
                  <a:extLst>
                    <a:ext uri="{9D8B030D-6E8A-4147-A177-3AD203B41FA5}">
                      <a16:colId xmlns:a16="http://schemas.microsoft.com/office/drawing/2014/main" val="1331005079"/>
                    </a:ext>
                  </a:extLst>
                </a:gridCol>
                <a:gridCol w="1158591">
                  <a:extLst>
                    <a:ext uri="{9D8B030D-6E8A-4147-A177-3AD203B41FA5}">
                      <a16:colId xmlns:a16="http://schemas.microsoft.com/office/drawing/2014/main" val="2490762818"/>
                    </a:ext>
                  </a:extLst>
                </a:gridCol>
                <a:gridCol w="941355">
                  <a:extLst>
                    <a:ext uri="{9D8B030D-6E8A-4147-A177-3AD203B41FA5}">
                      <a16:colId xmlns:a16="http://schemas.microsoft.com/office/drawing/2014/main" val="3781804961"/>
                    </a:ext>
                  </a:extLst>
                </a:gridCol>
                <a:gridCol w="941355">
                  <a:extLst>
                    <a:ext uri="{9D8B030D-6E8A-4147-A177-3AD203B41FA5}">
                      <a16:colId xmlns:a16="http://schemas.microsoft.com/office/drawing/2014/main" val="1069945648"/>
                    </a:ext>
                  </a:extLst>
                </a:gridCol>
              </a:tblGrid>
              <a:tr h="0">
                <a:tc>
                  <a:txBody>
                    <a:bodyPr/>
                    <a:lstStyle/>
                    <a:p>
                      <a:r>
                        <a:rPr lang="en-GB" sz="900" dirty="0"/>
                        <a:t>XRN</a:t>
                      </a:r>
                    </a:p>
                  </a:txBody>
                  <a:tcPr anchor="ctr"/>
                </a:tc>
                <a:tc>
                  <a:txBody>
                    <a:bodyPr/>
                    <a:lstStyle/>
                    <a:p>
                      <a:r>
                        <a:rPr lang="en-GB" sz="900" dirty="0"/>
                        <a:t>Change Title</a:t>
                      </a:r>
                    </a:p>
                  </a:txBody>
                  <a:tcPr anchor="ctr"/>
                </a:tc>
                <a:tc>
                  <a:txBody>
                    <a:bodyPr/>
                    <a:lstStyle/>
                    <a:p>
                      <a:r>
                        <a:rPr lang="en-GB" sz="900" dirty="0"/>
                        <a:t>Proposer</a:t>
                      </a:r>
                    </a:p>
                  </a:txBody>
                  <a:tcPr anchor="ctr"/>
                </a:tc>
                <a:tc>
                  <a:txBody>
                    <a:bodyPr/>
                    <a:lstStyle/>
                    <a:p>
                      <a:r>
                        <a:rPr lang="en-GB" sz="900" dirty="0"/>
                        <a:t>Benefit / Impact</a:t>
                      </a:r>
                    </a:p>
                  </a:txBody>
                  <a:tcPr anchor="ctr"/>
                </a:tc>
                <a:tc>
                  <a:txBody>
                    <a:bodyPr/>
                    <a:lstStyle/>
                    <a:p>
                      <a:r>
                        <a:rPr lang="en-GB" sz="900" dirty="0"/>
                        <a:t>Funding </a:t>
                      </a:r>
                    </a:p>
                  </a:txBody>
                  <a:tcPr anchor="ctr"/>
                </a:tc>
                <a:tc>
                  <a:txBody>
                    <a:bodyPr/>
                    <a:lstStyle/>
                    <a:p>
                      <a:r>
                        <a:rPr lang="en-GB" sz="900" dirty="0"/>
                        <a:t>HLSO</a:t>
                      </a:r>
                    </a:p>
                    <a:p>
                      <a:r>
                        <a:rPr lang="en-GB" sz="900" dirty="0"/>
                        <a:t>Max Cost </a:t>
                      </a:r>
                    </a:p>
                  </a:txBody>
                  <a:tcPr anchor="ctr"/>
                </a:tc>
                <a:tc>
                  <a:txBody>
                    <a:bodyPr/>
                    <a:lstStyle/>
                    <a:p>
                      <a:r>
                        <a:rPr lang="en-GB" sz="900" dirty="0"/>
                        <a:t>Target Implementation   Date</a:t>
                      </a:r>
                    </a:p>
                  </a:txBody>
                  <a:tcPr anchor="ctr"/>
                </a:tc>
                <a:tc>
                  <a:txBody>
                    <a:bodyPr/>
                    <a:lstStyle/>
                    <a:p>
                      <a:r>
                        <a:rPr lang="en-GB" sz="900" dirty="0"/>
                        <a:t>Release Type</a:t>
                      </a:r>
                    </a:p>
                  </a:txBody>
                  <a:tcPr anchor="ctr"/>
                </a:tc>
                <a:tc>
                  <a:txBody>
                    <a:bodyPr/>
                    <a:lstStyle/>
                    <a:p>
                      <a:r>
                        <a:rPr lang="en-GB" sz="900" dirty="0"/>
                        <a:t>Delivered / </a:t>
                      </a:r>
                    </a:p>
                    <a:p>
                      <a:r>
                        <a:rPr lang="en-GB" sz="900" dirty="0"/>
                        <a:t>Firm / Indicative</a:t>
                      </a:r>
                    </a:p>
                  </a:txBody>
                  <a:tcPr anchor="ctr"/>
                </a:tc>
                <a:extLst>
                  <a:ext uri="{0D108BD9-81ED-4DB2-BD59-A6C34878D82A}">
                    <a16:rowId xmlns:a16="http://schemas.microsoft.com/office/drawing/2014/main" val="270239555"/>
                  </a:ext>
                </a:extLst>
              </a:tr>
              <a:tr h="0">
                <a:tc>
                  <a:txBody>
                    <a:bodyPr/>
                    <a:lstStyle/>
                    <a:p>
                      <a:pPr algn="ctr"/>
                      <a:r>
                        <a:rPr lang="en-GB" sz="800" b="1" dirty="0">
                          <a:hlinkClick r:id="rId3"/>
                        </a:rPr>
                        <a:t>5555</a:t>
                      </a:r>
                      <a:endParaRPr lang="en-GB" sz="800" b="1" dirty="0"/>
                    </a:p>
                  </a:txBody>
                  <a:tcPr anchor="ctr">
                    <a:solidFill>
                      <a:schemeClr val="accent1">
                        <a:lumMod val="20000"/>
                        <a:lumOff val="80000"/>
                      </a:schemeClr>
                    </a:solidFill>
                  </a:tcPr>
                </a:tc>
                <a:tc>
                  <a:txBody>
                    <a:bodyPr/>
                    <a:lstStyle/>
                    <a:p>
                      <a:r>
                        <a:rPr lang="en-US" sz="700" b="1" dirty="0"/>
                        <a:t>Amend existing Large Load Site Reporting</a:t>
                      </a:r>
                      <a:endParaRPr lang="en-GB" sz="700" b="1" dirty="0"/>
                    </a:p>
                  </a:txBody>
                  <a:tcPr anchor="ctr">
                    <a:solidFill>
                      <a:schemeClr val="accent1">
                        <a:lumMod val="20000"/>
                        <a:lumOff val="80000"/>
                      </a:schemeClr>
                    </a:solidFill>
                  </a:tcPr>
                </a:tc>
                <a:tc>
                  <a:txBody>
                    <a:bodyPr/>
                    <a:lstStyle/>
                    <a:p>
                      <a:r>
                        <a:rPr lang="en-GB" sz="700" b="1" dirty="0"/>
                        <a:t>SGN</a:t>
                      </a:r>
                    </a:p>
                  </a:txBody>
                  <a:tcPr anchor="ctr">
                    <a:solidFill>
                      <a:schemeClr val="accent1">
                        <a:lumMod val="20000"/>
                        <a:lumOff val="80000"/>
                      </a:schemeClr>
                    </a:solidFill>
                  </a:tcPr>
                </a:tc>
                <a:tc>
                  <a:txBody>
                    <a:bodyPr/>
                    <a:lstStyle/>
                    <a:p>
                      <a:r>
                        <a:rPr lang="en-GB" sz="700" b="1" dirty="0"/>
                        <a:t>DN</a:t>
                      </a:r>
                    </a:p>
                  </a:txBody>
                  <a:tcPr anchor="ctr">
                    <a:solidFill>
                      <a:schemeClr val="accent1">
                        <a:lumMod val="20000"/>
                        <a:lumOff val="80000"/>
                      </a:schemeClr>
                    </a:solidFill>
                  </a:tcPr>
                </a:tc>
                <a:tc>
                  <a:txBody>
                    <a:bodyPr/>
                    <a:lstStyle/>
                    <a:p>
                      <a:r>
                        <a:rPr lang="en-GB" sz="700" b="1" dirty="0"/>
                        <a:t>DN</a:t>
                      </a:r>
                    </a:p>
                  </a:txBody>
                  <a:tcPr anchor="ctr">
                    <a:solidFill>
                      <a:schemeClr val="accent1">
                        <a:lumMod val="20000"/>
                        <a:lumOff val="80000"/>
                      </a:schemeClr>
                    </a:solidFill>
                  </a:tcPr>
                </a:tc>
                <a:tc>
                  <a:txBody>
                    <a:bodyPr/>
                    <a:lstStyle/>
                    <a:p>
                      <a:pPr algn="l"/>
                      <a:r>
                        <a:rPr lang="en-GB" sz="700" b="1" dirty="0"/>
                        <a:t>N/A</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January 2023</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err="1">
                          <a:ln>
                            <a:noFill/>
                          </a:ln>
                          <a:solidFill>
                            <a:prstClr val="black"/>
                          </a:solidFill>
                          <a:effectLst/>
                          <a:uLnTx/>
                          <a:uFillTx/>
                          <a:latin typeface="Arial"/>
                          <a:ea typeface="+mn-ea"/>
                          <a:cs typeface="+mn-cs"/>
                        </a:rPr>
                        <a:t>Adhoc</a:t>
                      </a:r>
                      <a:endParaRPr kumimoji="0" lang="en-GB" sz="700" b="1" i="0" u="none" strike="noStrike" kern="1200" cap="none" spc="0" normalizeH="0" baseline="0" noProof="0" dirty="0">
                        <a:ln>
                          <a:noFill/>
                        </a:ln>
                        <a:solidFill>
                          <a:prstClr val="black"/>
                        </a:solidFill>
                        <a:effectLst/>
                        <a:uLnTx/>
                        <a:uFillTx/>
                        <a:latin typeface="Arial"/>
                        <a:ea typeface="+mn-ea"/>
                        <a:cs typeface="+mn-cs"/>
                      </a:endParaRP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Indicative</a:t>
                      </a:r>
                    </a:p>
                  </a:txBody>
                  <a:tcPr anchor="ctr">
                    <a:solidFill>
                      <a:schemeClr val="accent1">
                        <a:lumMod val="20000"/>
                        <a:lumOff val="80000"/>
                      </a:schemeClr>
                    </a:solidFill>
                  </a:tcPr>
                </a:tc>
                <a:extLst>
                  <a:ext uri="{0D108BD9-81ED-4DB2-BD59-A6C34878D82A}">
                    <a16:rowId xmlns:a16="http://schemas.microsoft.com/office/drawing/2014/main" val="3814163338"/>
                  </a:ext>
                </a:extLst>
              </a:tr>
              <a:tr h="0">
                <a:tc>
                  <a:txBody>
                    <a:bodyPr/>
                    <a:lstStyle/>
                    <a:p>
                      <a:pPr algn="ctr"/>
                      <a:r>
                        <a:rPr lang="en-GB" sz="800" b="1" dirty="0">
                          <a:hlinkClick r:id="rId4"/>
                        </a:rPr>
                        <a:t>4713</a:t>
                      </a:r>
                      <a:endParaRPr lang="en-GB" sz="800" b="1" dirty="0"/>
                    </a:p>
                  </a:txBody>
                  <a:tcPr anchor="ctr">
                    <a:solidFill>
                      <a:schemeClr val="accent1">
                        <a:lumMod val="20000"/>
                        <a:lumOff val="80000"/>
                      </a:schemeClr>
                    </a:solidFill>
                  </a:tcPr>
                </a:tc>
                <a:tc>
                  <a:txBody>
                    <a:bodyPr/>
                    <a:lstStyle/>
                    <a:p>
                      <a:r>
                        <a:rPr lang="en-US" sz="700" b="1" dirty="0"/>
                        <a:t>Actual read following estimated transfer read calculating AQ of 1</a:t>
                      </a:r>
                      <a:endParaRPr lang="en-GB" sz="700" b="1" dirty="0"/>
                    </a:p>
                  </a:txBody>
                  <a:tcPr anchor="ctr">
                    <a:solidFill>
                      <a:schemeClr val="accent1">
                        <a:lumMod val="20000"/>
                        <a:lumOff val="80000"/>
                      </a:schemeClr>
                    </a:solidFill>
                  </a:tcPr>
                </a:tc>
                <a:tc>
                  <a:txBody>
                    <a:bodyPr/>
                    <a:lstStyle/>
                    <a:p>
                      <a:r>
                        <a:rPr lang="en-GB" sz="700" b="1" dirty="0"/>
                        <a:t>Npower</a:t>
                      </a:r>
                    </a:p>
                  </a:txBody>
                  <a:tcPr anchor="ctr">
                    <a:solidFill>
                      <a:schemeClr val="accent1">
                        <a:lumMod val="20000"/>
                        <a:lumOff val="80000"/>
                      </a:schemeClr>
                    </a:solidFill>
                  </a:tcPr>
                </a:tc>
                <a:tc>
                  <a:txBody>
                    <a:bodyPr/>
                    <a:lstStyle/>
                    <a:p>
                      <a:r>
                        <a:rPr lang="en-GB" sz="700" b="1" dirty="0"/>
                        <a:t>Shipper</a:t>
                      </a:r>
                    </a:p>
                  </a:txBody>
                  <a:tcPr anchor="ctr">
                    <a:solidFill>
                      <a:schemeClr val="accent1">
                        <a:lumMod val="20000"/>
                        <a:lumOff val="80000"/>
                      </a:schemeClr>
                    </a:solidFill>
                  </a:tcPr>
                </a:tc>
                <a:tc>
                  <a:txBody>
                    <a:bodyPr/>
                    <a:lstStyle/>
                    <a:p>
                      <a:r>
                        <a:rPr lang="en-GB" sz="700" b="1" dirty="0"/>
                        <a:t>Shipper</a:t>
                      </a:r>
                    </a:p>
                  </a:txBody>
                  <a:tcPr anchor="ctr">
                    <a:solidFill>
                      <a:schemeClr val="accent1">
                        <a:lumMod val="20000"/>
                        <a:lumOff val="80000"/>
                      </a:schemeClr>
                    </a:solidFill>
                  </a:tcPr>
                </a:tc>
                <a:tc>
                  <a:txBody>
                    <a:bodyPr/>
                    <a:lstStyle/>
                    <a:p>
                      <a:pPr algn="l"/>
                      <a:r>
                        <a:rPr lang="en-GB" sz="700" b="1" dirty="0"/>
                        <a:t>£7k</a:t>
                      </a:r>
                    </a:p>
                  </a:txBody>
                  <a:tcPr anchor="ctr">
                    <a:solidFill>
                      <a:schemeClr val="accent1">
                        <a:lumMod val="20000"/>
                        <a:lumOff val="80000"/>
                      </a:schemeClr>
                    </a:solidFill>
                  </a:tcPr>
                </a:tc>
                <a:tc>
                  <a:txBody>
                    <a:bodyPr/>
                    <a:lstStyle/>
                    <a:p>
                      <a:r>
                        <a:rPr lang="en-GB" sz="700" b="1" dirty="0"/>
                        <a:t>January 2023</a:t>
                      </a:r>
                    </a:p>
                  </a:txBody>
                  <a:tcPr anchor="ctr">
                    <a:solidFill>
                      <a:schemeClr val="accent1">
                        <a:lumMod val="20000"/>
                        <a:lumOff val="80000"/>
                      </a:schemeClr>
                    </a:solidFill>
                  </a:tcPr>
                </a:tc>
                <a:tc>
                  <a:txBody>
                    <a:bodyPr/>
                    <a:lstStyle/>
                    <a:p>
                      <a:r>
                        <a:rPr lang="en-GB" sz="700" b="1" dirty="0"/>
                        <a:t>AdHoc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Indicative </a:t>
                      </a:r>
                    </a:p>
                  </a:txBody>
                  <a:tcPr anchor="ctr">
                    <a:solidFill>
                      <a:schemeClr val="accent1">
                        <a:lumMod val="20000"/>
                        <a:lumOff val="80000"/>
                      </a:schemeClr>
                    </a:solidFill>
                  </a:tcPr>
                </a:tc>
                <a:extLst>
                  <a:ext uri="{0D108BD9-81ED-4DB2-BD59-A6C34878D82A}">
                    <a16:rowId xmlns:a16="http://schemas.microsoft.com/office/drawing/2014/main" val="1148762825"/>
                  </a:ext>
                </a:extLst>
              </a:tr>
              <a:tr h="0">
                <a:tc>
                  <a:txBody>
                    <a:bodyPr/>
                    <a:lstStyle/>
                    <a:p>
                      <a:pPr algn="ctr">
                        <a:spcAft>
                          <a:spcPts val="0"/>
                        </a:spcAft>
                      </a:pPr>
                      <a:r>
                        <a:rPr lang="en-GB" sz="800" b="1" u="none" dirty="0">
                          <a:hlinkClick r:id="rId5"/>
                        </a:rPr>
                        <a:t>4900</a:t>
                      </a:r>
                      <a:endParaRPr lang="en-GB" sz="800" b="1" u="none" dirty="0"/>
                    </a:p>
                  </a:txBody>
                  <a:tcPr marL="72000" marR="72000" marT="36000" marB="36000" anchor="ctr">
                    <a:solidFill>
                      <a:schemeClr val="accent1">
                        <a:lumMod val="20000"/>
                        <a:lumOff val="80000"/>
                      </a:schemeClr>
                    </a:solidFill>
                  </a:tcPr>
                </a:tc>
                <a:tc>
                  <a:txBody>
                    <a:bodyPr/>
                    <a:lstStyle/>
                    <a:p>
                      <a:pPr>
                        <a:spcAft>
                          <a:spcPts val="0"/>
                        </a:spcAft>
                      </a:pPr>
                      <a:r>
                        <a:rPr lang="en-GB" sz="700" b="1" kern="1200" dirty="0">
                          <a:solidFill>
                            <a:schemeClr val="dk1"/>
                          </a:solidFill>
                          <a:effectLst/>
                          <a:latin typeface="+mn-lt"/>
                          <a:ea typeface="+mn-ea"/>
                          <a:cs typeface="+mn-cs"/>
                        </a:rPr>
                        <a:t>Biomethane/Propane Reduction</a:t>
                      </a:r>
                      <a:endParaRPr lang="en-GB" sz="700" b="1" dirty="0"/>
                    </a:p>
                  </a:txBody>
                  <a:tcPr marL="72000" marR="72000" marT="36000" marB="36000" anchor="ctr">
                    <a:solidFill>
                      <a:schemeClr val="accent1">
                        <a:lumMod val="20000"/>
                        <a:lumOff val="80000"/>
                      </a:schemeClr>
                    </a:solidFill>
                  </a:tcPr>
                </a:tc>
                <a:tc>
                  <a:txBody>
                    <a:bodyPr/>
                    <a:lstStyle/>
                    <a:p>
                      <a:pPr>
                        <a:spcAft>
                          <a:spcPts val="0"/>
                        </a:spcAft>
                      </a:pPr>
                      <a:r>
                        <a:rPr lang="en-GB" sz="700" b="1" dirty="0"/>
                        <a:t>SGN</a:t>
                      </a:r>
                    </a:p>
                  </a:txBody>
                  <a:tcPr marL="72000" marR="72000" marT="36000" marB="36000" anchor="ctr">
                    <a:solidFill>
                      <a:schemeClr val="accent1">
                        <a:lumMod val="20000"/>
                        <a:lumOff val="80000"/>
                      </a:schemeClr>
                    </a:solidFill>
                  </a:tcPr>
                </a:tc>
                <a:tc>
                  <a:txBody>
                    <a:bodyPr/>
                    <a:lstStyle/>
                    <a:p>
                      <a:pPr>
                        <a:spcAft>
                          <a:spcPts val="0"/>
                        </a:spcAft>
                      </a:pPr>
                      <a:r>
                        <a:rPr lang="en-GB" sz="700" b="1" dirty="0"/>
                        <a:t>Shipper</a:t>
                      </a:r>
                    </a:p>
                    <a:p>
                      <a:pPr>
                        <a:spcAft>
                          <a:spcPts val="0"/>
                        </a:spcAft>
                      </a:pPr>
                      <a:r>
                        <a:rPr lang="en-GB" sz="700" b="1" dirty="0"/>
                        <a:t>DN</a:t>
                      </a:r>
                    </a:p>
                  </a:txBody>
                  <a:tcPr marL="72000" marR="72000" marT="36000" marB="36000" anchor="ctr">
                    <a:solidFill>
                      <a:schemeClr val="accent1">
                        <a:lumMod val="20000"/>
                        <a:lumOff val="80000"/>
                      </a:schemeClr>
                    </a:solidFill>
                  </a:tcPr>
                </a:tc>
                <a:tc>
                  <a:txBody>
                    <a:bodyPr/>
                    <a:lstStyle/>
                    <a:p>
                      <a:pPr>
                        <a:spcAft>
                          <a:spcPts val="0"/>
                        </a:spcAft>
                      </a:pPr>
                      <a:r>
                        <a:rPr lang="en-GB" sz="700" b="1" dirty="0"/>
                        <a:t>DN</a:t>
                      </a:r>
                    </a:p>
                    <a:p>
                      <a:pPr>
                        <a:spcAft>
                          <a:spcPts val="0"/>
                        </a:spcAft>
                      </a:pPr>
                      <a:r>
                        <a:rPr lang="en-GB" sz="700" b="1" dirty="0"/>
                        <a:t>Decarb</a:t>
                      </a:r>
                    </a:p>
                  </a:txBody>
                  <a:tcPr marL="72000" marR="72000" marT="36000" marB="36000" anchor="ctr">
                    <a:solidFill>
                      <a:schemeClr val="accent1">
                        <a:lumMod val="20000"/>
                        <a:lumOff val="80000"/>
                      </a:schemeClr>
                    </a:solidFill>
                  </a:tcPr>
                </a:tc>
                <a:tc>
                  <a:txBody>
                    <a:bodyPr/>
                    <a:lstStyle/>
                    <a:p>
                      <a:pPr algn="l">
                        <a:spcAft>
                          <a:spcPts val="0"/>
                        </a:spcAft>
                      </a:pPr>
                      <a:r>
                        <a:rPr lang="en-GB" sz="700" b="1" dirty="0"/>
                        <a:t>N/A</a:t>
                      </a:r>
                    </a:p>
                  </a:txBody>
                  <a:tcPr marL="72000" marR="72000" marT="36000" marB="36000" anchor="ctr">
                    <a:solidFill>
                      <a:schemeClr val="accent1">
                        <a:lumMod val="20000"/>
                        <a:lumOff val="80000"/>
                      </a:schemeClr>
                    </a:solidFill>
                  </a:tcPr>
                </a:tc>
                <a:tc>
                  <a:txBody>
                    <a:bodyPr/>
                    <a:lstStyle/>
                    <a:p>
                      <a:r>
                        <a:rPr lang="en-GB" sz="700" b="1" dirty="0"/>
                        <a:t>25</a:t>
                      </a:r>
                      <a:r>
                        <a:rPr lang="en-GB" sz="700" b="1" baseline="30000" dirty="0"/>
                        <a:t>th</a:t>
                      </a:r>
                      <a:r>
                        <a:rPr lang="en-GB" sz="700" b="1" dirty="0"/>
                        <a:t> February 23</a:t>
                      </a:r>
                    </a:p>
                  </a:txBody>
                  <a:tcPr anchor="ctr">
                    <a:solidFill>
                      <a:schemeClr val="accent1">
                        <a:lumMod val="20000"/>
                        <a:lumOff val="80000"/>
                      </a:schemeClr>
                    </a:solidFill>
                  </a:tcPr>
                </a:tc>
                <a:tc>
                  <a:txBody>
                    <a:bodyPr/>
                    <a:lstStyle/>
                    <a:p>
                      <a:r>
                        <a:rPr lang="en-GB" sz="700" b="1" dirty="0"/>
                        <a:t>Major</a:t>
                      </a:r>
                    </a:p>
                  </a:txBody>
                  <a:tcPr anchor="ctr">
                    <a:solidFill>
                      <a:schemeClr val="accent1">
                        <a:lumMod val="20000"/>
                        <a:lumOff val="80000"/>
                      </a:schemeClr>
                    </a:solidFill>
                  </a:tcPr>
                </a:tc>
                <a:tc>
                  <a:txBody>
                    <a:bodyPr/>
                    <a:lstStyle/>
                    <a:p>
                      <a:r>
                        <a:rPr lang="en-GB" sz="700" b="1" dirty="0"/>
                        <a:t>Firm </a:t>
                      </a:r>
                    </a:p>
                  </a:txBody>
                  <a:tcPr anchor="ctr">
                    <a:solidFill>
                      <a:schemeClr val="accent1">
                        <a:lumMod val="20000"/>
                        <a:lumOff val="80000"/>
                      </a:schemeClr>
                    </a:solidFill>
                  </a:tcPr>
                </a:tc>
                <a:extLst>
                  <a:ext uri="{0D108BD9-81ED-4DB2-BD59-A6C34878D82A}">
                    <a16:rowId xmlns:a16="http://schemas.microsoft.com/office/drawing/2014/main" val="1364636698"/>
                  </a:ext>
                </a:extLst>
              </a:tr>
              <a:tr h="0">
                <a:tc>
                  <a:txBody>
                    <a:bodyPr/>
                    <a:lstStyle/>
                    <a:p>
                      <a:pPr algn="ctr">
                        <a:spcAft>
                          <a:spcPts val="0"/>
                        </a:spcAft>
                      </a:pPr>
                      <a:r>
                        <a:rPr lang="en-GB" sz="800" b="1" u="none" dirty="0">
                          <a:hlinkClick r:id="rId6"/>
                        </a:rPr>
                        <a:t>4978</a:t>
                      </a:r>
                      <a:endParaRPr lang="en-GB" sz="800" b="1" u="none" dirty="0"/>
                    </a:p>
                  </a:txBody>
                  <a:tcPr marL="72000" marR="72000" marT="36000" marB="36000" anchor="ctr">
                    <a:solidFill>
                      <a:schemeClr val="accent1">
                        <a:lumMod val="20000"/>
                        <a:lumOff val="80000"/>
                      </a:schemeClr>
                    </a:solidFill>
                  </a:tcPr>
                </a:tc>
                <a:tc>
                  <a:txBody>
                    <a:bodyPr/>
                    <a:lstStyle/>
                    <a:p>
                      <a:pPr>
                        <a:spcAft>
                          <a:spcPts val="0"/>
                        </a:spcAft>
                      </a:pPr>
                      <a:r>
                        <a:rPr lang="en-GB" sz="700" b="1" kern="1200" dirty="0">
                          <a:solidFill>
                            <a:schemeClr val="dk1"/>
                          </a:solidFill>
                          <a:effectLst/>
                          <a:latin typeface="+mn-lt"/>
                          <a:ea typeface="+mn-ea"/>
                          <a:cs typeface="+mn-cs"/>
                        </a:rPr>
                        <a:t>Notification of Rolling AQ Value (following Transfer of Ownership between M-5 and M) </a:t>
                      </a:r>
                      <a:endParaRPr lang="en-GB" sz="700" b="1" dirty="0"/>
                    </a:p>
                  </a:txBody>
                  <a:tcPr marL="72000" marR="72000" marT="36000" marB="36000" anchor="ctr">
                    <a:solidFill>
                      <a:schemeClr val="accent1">
                        <a:lumMod val="20000"/>
                        <a:lumOff val="80000"/>
                      </a:schemeClr>
                    </a:solidFill>
                  </a:tcPr>
                </a:tc>
                <a:tc>
                  <a:txBody>
                    <a:bodyPr/>
                    <a:lstStyle/>
                    <a:p>
                      <a:pPr>
                        <a:spcAft>
                          <a:spcPts val="0"/>
                        </a:spcAft>
                      </a:pPr>
                      <a:r>
                        <a:rPr lang="en-GB" sz="700" b="1" dirty="0"/>
                        <a:t>British</a:t>
                      </a:r>
                    </a:p>
                    <a:p>
                      <a:pPr>
                        <a:spcAft>
                          <a:spcPts val="0"/>
                        </a:spcAft>
                      </a:pPr>
                      <a:r>
                        <a:rPr lang="en-GB" sz="700" b="1" dirty="0"/>
                        <a:t>Gas</a:t>
                      </a:r>
                    </a:p>
                  </a:txBody>
                  <a:tcPr marL="72000" marR="72000" marT="36000" marB="36000" anchor="ctr">
                    <a:solidFill>
                      <a:schemeClr val="accent1">
                        <a:lumMod val="20000"/>
                        <a:lumOff val="80000"/>
                      </a:schemeClr>
                    </a:solidFill>
                  </a:tcPr>
                </a:tc>
                <a:tc>
                  <a:txBody>
                    <a:bodyPr/>
                    <a:lstStyle/>
                    <a:p>
                      <a:pPr>
                        <a:spcAft>
                          <a:spcPts val="0"/>
                        </a:spcAft>
                      </a:pPr>
                      <a:r>
                        <a:rPr lang="en-GB" sz="700" b="1" dirty="0"/>
                        <a:t>Shipper</a:t>
                      </a:r>
                    </a:p>
                  </a:txBody>
                  <a:tcPr marL="72000" marR="72000" marT="36000" marB="36000" anchor="ctr">
                    <a:solidFill>
                      <a:schemeClr val="accent1">
                        <a:lumMod val="20000"/>
                        <a:lumOff val="80000"/>
                      </a:schemeClr>
                    </a:solidFill>
                  </a:tcPr>
                </a:tc>
                <a:tc>
                  <a:txBody>
                    <a:bodyPr/>
                    <a:lstStyle/>
                    <a:p>
                      <a:pPr>
                        <a:spcAft>
                          <a:spcPts val="0"/>
                        </a:spcAft>
                      </a:pPr>
                      <a:r>
                        <a:rPr lang="en-GB" sz="700" b="1" dirty="0"/>
                        <a:t>Shipper</a:t>
                      </a:r>
                    </a:p>
                  </a:txBody>
                  <a:tcPr marL="72000" marR="72000" marT="36000" marB="36000" anchor="ctr">
                    <a:solidFill>
                      <a:schemeClr val="accent1">
                        <a:lumMod val="20000"/>
                        <a:lumOff val="80000"/>
                      </a:schemeClr>
                    </a:solidFill>
                  </a:tcPr>
                </a:tc>
                <a:tc>
                  <a:txBody>
                    <a:bodyPr/>
                    <a:lstStyle/>
                    <a:p>
                      <a:pPr algn="l">
                        <a:spcAft>
                          <a:spcPts val="0"/>
                        </a:spcAft>
                      </a:pPr>
                      <a:r>
                        <a:rPr lang="en-GB" sz="700" b="1" dirty="0"/>
                        <a:t>£90.6k</a:t>
                      </a:r>
                    </a:p>
                  </a:txBody>
                  <a:tcPr marL="72000" marR="72000" marT="36000" marB="3600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25</a:t>
                      </a:r>
                      <a:r>
                        <a:rPr kumimoji="0" lang="en-GB" sz="700" b="1" i="0" u="none" strike="noStrike" kern="1200" cap="none" spc="0" normalizeH="0" baseline="30000" noProof="0" dirty="0">
                          <a:ln>
                            <a:noFill/>
                          </a:ln>
                          <a:effectLst/>
                          <a:uLnTx/>
                          <a:uFillTx/>
                          <a:latin typeface="Arial"/>
                          <a:ea typeface="+mn-ea"/>
                          <a:cs typeface="+mn-cs"/>
                        </a:rPr>
                        <a:t>th</a:t>
                      </a:r>
                      <a:r>
                        <a:rPr kumimoji="0" lang="en-GB" sz="700" b="1" i="0" u="none" strike="noStrike" kern="1200" cap="none" spc="0" normalizeH="0" baseline="0" noProof="0" dirty="0">
                          <a:ln>
                            <a:noFill/>
                          </a:ln>
                          <a:effectLst/>
                          <a:uLnTx/>
                          <a:uFillTx/>
                          <a:latin typeface="Arial"/>
                          <a:ea typeface="+mn-ea"/>
                          <a:cs typeface="+mn-cs"/>
                        </a:rPr>
                        <a:t> February 23</a:t>
                      </a:r>
                    </a:p>
                  </a:txBody>
                  <a:tcPr anchor="ctr">
                    <a:solidFill>
                      <a:schemeClr val="accent1">
                        <a:lumMod val="20000"/>
                        <a:lumOff val="80000"/>
                      </a:schemeClr>
                    </a:solidFill>
                  </a:tcPr>
                </a:tc>
                <a:tc>
                  <a:txBody>
                    <a:bodyPr/>
                    <a:lstStyle/>
                    <a:p>
                      <a:r>
                        <a:rPr lang="en-GB" sz="700" b="1" dirty="0"/>
                        <a:t>Major</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Firm </a:t>
                      </a:r>
                    </a:p>
                  </a:txBody>
                  <a:tcPr anchor="ctr">
                    <a:solidFill>
                      <a:schemeClr val="accent1">
                        <a:lumMod val="20000"/>
                        <a:lumOff val="80000"/>
                      </a:schemeClr>
                    </a:solidFill>
                  </a:tcPr>
                </a:tc>
                <a:extLst>
                  <a:ext uri="{0D108BD9-81ED-4DB2-BD59-A6C34878D82A}">
                    <a16:rowId xmlns:a16="http://schemas.microsoft.com/office/drawing/2014/main" val="863332575"/>
                  </a:ext>
                </a:extLst>
              </a:tr>
              <a:tr h="239504">
                <a:tc>
                  <a:txBody>
                    <a:bodyPr/>
                    <a:lstStyle/>
                    <a:p>
                      <a:pPr algn="ctr">
                        <a:spcAft>
                          <a:spcPts val="0"/>
                        </a:spcAft>
                      </a:pPr>
                      <a:r>
                        <a:rPr lang="en-GB" sz="800" b="1" u="none" dirty="0">
                          <a:hlinkClick r:id="rId7"/>
                        </a:rPr>
                        <a:t>4990</a:t>
                      </a:r>
                      <a:endParaRPr lang="en-GB" sz="800" b="1" u="none" dirty="0"/>
                    </a:p>
                  </a:txBody>
                  <a:tcPr marL="72000" marR="72000" marT="36000" marB="36000" anchor="ctr">
                    <a:solidFill>
                      <a:schemeClr val="accent1">
                        <a:lumMod val="20000"/>
                        <a:lumOff val="80000"/>
                      </a:schemeClr>
                    </a:solidFill>
                  </a:tcPr>
                </a:tc>
                <a:tc>
                  <a:txBody>
                    <a:bodyPr/>
                    <a:lstStyle/>
                    <a:p>
                      <a:pPr>
                        <a:spcAft>
                          <a:spcPts val="0"/>
                        </a:spcAft>
                      </a:pPr>
                      <a:r>
                        <a:rPr lang="en-GB" sz="700" b="1" kern="1200" dirty="0">
                          <a:solidFill>
                            <a:schemeClr val="dk1"/>
                          </a:solidFill>
                          <a:effectLst/>
                          <a:latin typeface="+mn-lt"/>
                          <a:ea typeface="+mn-ea"/>
                          <a:cs typeface="+mn-cs"/>
                        </a:rPr>
                        <a:t>Transfer of Sites with Low Read Submission Performance from Class 2 and 3 into Class 4 – MOD 0664 </a:t>
                      </a:r>
                      <a:endParaRPr lang="en-GB" sz="700" b="1" dirty="0"/>
                    </a:p>
                  </a:txBody>
                  <a:tcPr marL="72000" marR="72000" marT="36000" marB="36000" anchor="ctr">
                    <a:solidFill>
                      <a:schemeClr val="accent1">
                        <a:lumMod val="20000"/>
                        <a:lumOff val="80000"/>
                      </a:schemeClr>
                    </a:solidFill>
                  </a:tcPr>
                </a:tc>
                <a:tc>
                  <a:txBody>
                    <a:bodyPr/>
                    <a:lstStyle/>
                    <a:p>
                      <a:pPr>
                        <a:spcAft>
                          <a:spcPts val="0"/>
                        </a:spcAft>
                      </a:pPr>
                      <a:r>
                        <a:rPr lang="en-GB" sz="700" b="1" dirty="0"/>
                        <a:t>SSE</a:t>
                      </a:r>
                    </a:p>
                  </a:txBody>
                  <a:tcPr marL="72000" marR="72000" marT="36000" marB="36000" anchor="ctr">
                    <a:solidFill>
                      <a:schemeClr val="accent1">
                        <a:lumMod val="20000"/>
                        <a:lumOff val="80000"/>
                      </a:schemeClr>
                    </a:solidFill>
                  </a:tcPr>
                </a:tc>
                <a:tc>
                  <a:txBody>
                    <a:bodyPr/>
                    <a:lstStyle/>
                    <a:p>
                      <a:pPr>
                        <a:spcAft>
                          <a:spcPts val="0"/>
                        </a:spcAft>
                      </a:pPr>
                      <a:r>
                        <a:rPr lang="en-GB" sz="700" b="1" dirty="0"/>
                        <a:t>Shipper</a:t>
                      </a:r>
                    </a:p>
                  </a:txBody>
                  <a:tcPr marL="72000" marR="72000" marT="36000" marB="36000" anchor="ctr">
                    <a:solidFill>
                      <a:schemeClr val="accent1">
                        <a:lumMod val="20000"/>
                        <a:lumOff val="80000"/>
                      </a:schemeClr>
                    </a:solidFill>
                  </a:tcPr>
                </a:tc>
                <a:tc>
                  <a:txBody>
                    <a:bodyPr/>
                    <a:lstStyle/>
                    <a:p>
                      <a:pPr>
                        <a:spcAft>
                          <a:spcPts val="0"/>
                        </a:spcAft>
                      </a:pPr>
                      <a:r>
                        <a:rPr lang="en-GB" sz="700" b="1" dirty="0"/>
                        <a:t>Shipper</a:t>
                      </a:r>
                    </a:p>
                  </a:txBody>
                  <a:tcPr marL="72000" marR="72000" marT="36000" marB="36000" anchor="ctr">
                    <a:solidFill>
                      <a:schemeClr val="accent1">
                        <a:lumMod val="20000"/>
                        <a:lumOff val="80000"/>
                      </a:schemeClr>
                    </a:solidFill>
                  </a:tcPr>
                </a:tc>
                <a:tc>
                  <a:txBody>
                    <a:bodyPr/>
                    <a:lstStyle/>
                    <a:p>
                      <a:pPr algn="l">
                        <a:spcAft>
                          <a:spcPts val="0"/>
                        </a:spcAft>
                      </a:pPr>
                      <a:r>
                        <a:rPr lang="en-GB" sz="700" b="1" dirty="0"/>
                        <a:t>£232k</a:t>
                      </a:r>
                    </a:p>
                  </a:txBody>
                  <a:tcPr marL="72000" marR="72000" marT="36000" marB="3600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25</a:t>
                      </a:r>
                      <a:r>
                        <a:rPr kumimoji="0" lang="en-GB" sz="700" b="1" i="0" u="none" strike="noStrike" kern="1200" cap="none" spc="0" normalizeH="0" baseline="30000" noProof="0" dirty="0">
                          <a:ln>
                            <a:noFill/>
                          </a:ln>
                          <a:solidFill>
                            <a:prstClr val="black"/>
                          </a:solidFill>
                          <a:effectLst/>
                          <a:uLnTx/>
                          <a:uFillTx/>
                          <a:latin typeface="Arial"/>
                          <a:ea typeface="+mn-ea"/>
                          <a:cs typeface="+mn-cs"/>
                        </a:rPr>
                        <a:t>th</a:t>
                      </a:r>
                      <a:r>
                        <a:rPr kumimoji="0" lang="en-GB" sz="700" b="1" i="0" u="none" strike="noStrike" kern="1200" cap="none" spc="0" normalizeH="0" baseline="0" noProof="0" dirty="0">
                          <a:ln>
                            <a:noFill/>
                          </a:ln>
                          <a:solidFill>
                            <a:prstClr val="black"/>
                          </a:solidFill>
                          <a:effectLst/>
                          <a:uLnTx/>
                          <a:uFillTx/>
                          <a:latin typeface="Arial"/>
                          <a:ea typeface="+mn-ea"/>
                          <a:cs typeface="+mn-cs"/>
                        </a:rPr>
                        <a:t> February 23</a:t>
                      </a:r>
                    </a:p>
                  </a:txBody>
                  <a:tcPr anchor="ctr">
                    <a:solidFill>
                      <a:schemeClr val="accent1">
                        <a:lumMod val="20000"/>
                        <a:lumOff val="80000"/>
                      </a:schemeClr>
                    </a:solidFill>
                  </a:tcPr>
                </a:tc>
                <a:tc>
                  <a:txBody>
                    <a:bodyPr/>
                    <a:lstStyle/>
                    <a:p>
                      <a:r>
                        <a:rPr lang="en-GB" sz="700" b="1" dirty="0"/>
                        <a:t>Major</a:t>
                      </a:r>
                    </a:p>
                  </a:txBody>
                  <a:tcPr anchor="ctr">
                    <a:solidFill>
                      <a:schemeClr val="accent1">
                        <a:lumMod val="20000"/>
                        <a:lumOff val="8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700" b="1" i="0" u="none" strike="noStrike" kern="1200" cap="none" spc="0" normalizeH="0" baseline="0" noProof="0" dirty="0">
                          <a:ln>
                            <a:noFill/>
                          </a:ln>
                          <a:effectLst/>
                          <a:uLnTx/>
                          <a:uFillTx/>
                          <a:latin typeface="Arial"/>
                          <a:ea typeface="+mn-ea"/>
                          <a:cs typeface="+mn-cs"/>
                        </a:rPr>
                        <a:t>Firm</a:t>
                      </a:r>
                      <a:r>
                        <a:rPr lang="en-GB" sz="700" b="1" i="0" u="none" strike="noStrike" kern="1200" cap="none" spc="0" normalizeH="0" baseline="0" noProof="0" dirty="0">
                          <a:ln>
                            <a:noFill/>
                          </a:ln>
                          <a:effectLst/>
                          <a:uLnTx/>
                          <a:uFillTx/>
                          <a:latin typeface="Arial"/>
                          <a:ea typeface="+mn-ea"/>
                          <a:cs typeface="+mn-cs"/>
                        </a:rPr>
                        <a:t> </a:t>
                      </a:r>
                      <a:endParaRPr kumimoji="0" lang="en-GB" sz="700" b="1" i="0" u="none" strike="noStrike" kern="1200" cap="none" spc="0" normalizeH="0" baseline="0" noProof="0" dirty="0">
                        <a:ln>
                          <a:noFill/>
                        </a:ln>
                        <a:solidFill>
                          <a:prstClr val="black"/>
                        </a:solidFill>
                        <a:effectLst/>
                        <a:uLnTx/>
                        <a:uFillTx/>
                        <a:latin typeface="Arial"/>
                        <a:ea typeface="+mn-ea"/>
                        <a:cs typeface="+mn-cs"/>
                      </a:endParaRPr>
                    </a:p>
                  </a:txBody>
                  <a:tcPr anchor="ctr">
                    <a:solidFill>
                      <a:schemeClr val="accent1">
                        <a:lumMod val="20000"/>
                        <a:lumOff val="80000"/>
                      </a:schemeClr>
                    </a:solidFill>
                  </a:tcPr>
                </a:tc>
                <a:extLst>
                  <a:ext uri="{0D108BD9-81ED-4DB2-BD59-A6C34878D82A}">
                    <a16:rowId xmlns:a16="http://schemas.microsoft.com/office/drawing/2014/main" val="1738539054"/>
                  </a:ext>
                </a:extLst>
              </a:tr>
              <a:tr h="210312">
                <a:tc>
                  <a:txBody>
                    <a:bodyPr/>
                    <a:lstStyle/>
                    <a:p>
                      <a:pPr algn="ctr">
                        <a:spcAft>
                          <a:spcPts val="0"/>
                        </a:spcAft>
                      </a:pPr>
                      <a:r>
                        <a:rPr lang="en-GB" sz="800" b="1" u="none" dirty="0">
                          <a:hlinkClick r:id="rId8"/>
                        </a:rPr>
                        <a:t>4989</a:t>
                      </a:r>
                      <a:endParaRPr lang="en-GB" sz="800" b="1" u="none" dirty="0"/>
                    </a:p>
                  </a:txBody>
                  <a:tcPr marL="72000" marR="72000" marT="36000" marB="36000" anchor="ctr">
                    <a:solidFill>
                      <a:schemeClr val="accent1">
                        <a:lumMod val="20000"/>
                        <a:lumOff val="80000"/>
                      </a:schemeClr>
                    </a:solidFill>
                  </a:tcPr>
                </a:tc>
                <a:tc>
                  <a:txBody>
                    <a:bodyPr/>
                    <a:lstStyle/>
                    <a:p>
                      <a:pPr>
                        <a:spcAft>
                          <a:spcPts val="0"/>
                        </a:spcAft>
                      </a:pPr>
                      <a:r>
                        <a:rPr lang="en-GB" sz="700" b="1" kern="1200" dirty="0">
                          <a:solidFill>
                            <a:schemeClr val="dk1"/>
                          </a:solidFill>
                          <a:effectLst/>
                          <a:latin typeface="+mn-lt"/>
                          <a:ea typeface="+mn-ea"/>
                          <a:cs typeface="+mn-cs"/>
                        </a:rPr>
                        <a:t>Residual AMT activities</a:t>
                      </a:r>
                      <a:endParaRPr lang="en-GB" sz="700" b="1" dirty="0"/>
                    </a:p>
                  </a:txBody>
                  <a:tcPr marL="72000" marR="72000" marT="36000" marB="36000" anchor="ctr">
                    <a:solidFill>
                      <a:schemeClr val="accent1">
                        <a:lumMod val="20000"/>
                        <a:lumOff val="80000"/>
                      </a:schemeClr>
                    </a:solidFill>
                  </a:tcPr>
                </a:tc>
                <a:tc>
                  <a:txBody>
                    <a:bodyPr/>
                    <a:lstStyle/>
                    <a:p>
                      <a:pPr>
                        <a:spcAft>
                          <a:spcPts val="0"/>
                        </a:spcAft>
                      </a:pPr>
                      <a:r>
                        <a:rPr lang="en-GB" sz="700" b="1" dirty="0"/>
                        <a:t>CDSP</a:t>
                      </a:r>
                    </a:p>
                  </a:txBody>
                  <a:tcPr marL="72000" marR="72000" marT="36000" marB="36000" anchor="ctr">
                    <a:solidFill>
                      <a:schemeClr val="accent1">
                        <a:lumMod val="20000"/>
                        <a:lumOff val="80000"/>
                      </a:schemeClr>
                    </a:solidFill>
                  </a:tcPr>
                </a:tc>
                <a:tc>
                  <a:txBody>
                    <a:bodyPr/>
                    <a:lstStyle/>
                    <a:p>
                      <a:pPr>
                        <a:spcAft>
                          <a:spcPts val="0"/>
                        </a:spcAft>
                      </a:pPr>
                      <a:r>
                        <a:rPr lang="en-GB" sz="700" b="1" dirty="0"/>
                        <a:t>Shipper</a:t>
                      </a:r>
                    </a:p>
                  </a:txBody>
                  <a:tcPr marL="72000" marR="72000" marT="36000" marB="36000" anchor="ctr">
                    <a:solidFill>
                      <a:schemeClr val="accent1">
                        <a:lumMod val="20000"/>
                        <a:lumOff val="80000"/>
                      </a:schemeClr>
                    </a:solidFill>
                  </a:tcPr>
                </a:tc>
                <a:tc>
                  <a:txBody>
                    <a:bodyPr/>
                    <a:lstStyle/>
                    <a:p>
                      <a:pPr>
                        <a:spcAft>
                          <a:spcPts val="0"/>
                        </a:spcAft>
                      </a:pPr>
                      <a:r>
                        <a:rPr lang="en-GB" sz="700" b="1" dirty="0"/>
                        <a:t>Shipper</a:t>
                      </a:r>
                    </a:p>
                  </a:txBody>
                  <a:tcPr marL="72000" marR="72000" marT="36000" marB="36000" anchor="ctr">
                    <a:solidFill>
                      <a:schemeClr val="accent1">
                        <a:lumMod val="20000"/>
                        <a:lumOff val="80000"/>
                      </a:schemeClr>
                    </a:solidFill>
                  </a:tcPr>
                </a:tc>
                <a:tc>
                  <a:txBody>
                    <a:bodyPr/>
                    <a:lstStyle/>
                    <a:p>
                      <a:pPr algn="l">
                        <a:spcAft>
                          <a:spcPts val="0"/>
                        </a:spcAft>
                      </a:pPr>
                      <a:r>
                        <a:rPr lang="en-GB" sz="700" b="1" dirty="0"/>
                        <a:t>N/A</a:t>
                      </a:r>
                    </a:p>
                  </a:txBody>
                  <a:tcPr marL="72000" marR="72000" marT="36000" marB="3600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25</a:t>
                      </a:r>
                      <a:r>
                        <a:rPr kumimoji="0" lang="en-GB" sz="700" b="1" i="0" u="none" strike="noStrike" kern="1200" cap="none" spc="0" normalizeH="0" baseline="30000" noProof="0" dirty="0">
                          <a:ln>
                            <a:noFill/>
                          </a:ln>
                          <a:effectLst/>
                          <a:uLnTx/>
                          <a:uFillTx/>
                          <a:latin typeface="Arial"/>
                          <a:ea typeface="+mn-ea"/>
                          <a:cs typeface="+mn-cs"/>
                        </a:rPr>
                        <a:t>th</a:t>
                      </a:r>
                      <a:r>
                        <a:rPr kumimoji="0" lang="en-GB" sz="700" b="1" i="0" u="none" strike="noStrike" kern="1200" cap="none" spc="0" normalizeH="0" baseline="0" noProof="0" dirty="0">
                          <a:ln>
                            <a:noFill/>
                          </a:ln>
                          <a:effectLst/>
                          <a:uLnTx/>
                          <a:uFillTx/>
                          <a:latin typeface="Arial"/>
                          <a:ea typeface="+mn-ea"/>
                          <a:cs typeface="+mn-cs"/>
                        </a:rPr>
                        <a:t> February 23</a:t>
                      </a:r>
                    </a:p>
                  </a:txBody>
                  <a:tcPr anchor="ctr">
                    <a:solidFill>
                      <a:schemeClr val="accent1">
                        <a:lumMod val="20000"/>
                        <a:lumOff val="80000"/>
                      </a:schemeClr>
                    </a:solidFill>
                  </a:tcPr>
                </a:tc>
                <a:tc>
                  <a:txBody>
                    <a:bodyPr/>
                    <a:lstStyle/>
                    <a:p>
                      <a:r>
                        <a:rPr lang="en-GB" sz="700" b="1" dirty="0"/>
                        <a:t>Major</a:t>
                      </a:r>
                    </a:p>
                  </a:txBody>
                  <a:tcPr anchor="ctr">
                    <a:solidFill>
                      <a:schemeClr val="accent1">
                        <a:lumMod val="20000"/>
                        <a:lumOff val="8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700" b="1" i="0" u="none" strike="noStrike" kern="1200" cap="none" spc="0" normalizeH="0" baseline="0" noProof="0" dirty="0">
                          <a:ln>
                            <a:noFill/>
                          </a:ln>
                          <a:effectLst/>
                          <a:uLnTx/>
                          <a:uFillTx/>
                          <a:latin typeface="Arial"/>
                          <a:ea typeface="+mn-ea"/>
                          <a:cs typeface="+mn-cs"/>
                        </a:rPr>
                        <a:t>Firm</a:t>
                      </a:r>
                      <a:r>
                        <a:rPr lang="en-GB" sz="700" b="1" i="0" u="none" strike="noStrike" kern="1200" cap="none" spc="0" normalizeH="0" baseline="0" noProof="0" dirty="0">
                          <a:ln>
                            <a:noFill/>
                          </a:ln>
                          <a:effectLst/>
                          <a:uLnTx/>
                          <a:uFillTx/>
                          <a:latin typeface="Arial"/>
                          <a:ea typeface="+mn-ea"/>
                          <a:cs typeface="+mn-cs"/>
                        </a:rPr>
                        <a:t> </a:t>
                      </a:r>
                      <a:endParaRPr kumimoji="0" lang="en-GB" sz="700" b="1" i="0" u="none" strike="noStrike" kern="1200" cap="none" spc="0" normalizeH="0" baseline="0" noProof="0" dirty="0">
                        <a:ln>
                          <a:noFill/>
                        </a:ln>
                        <a:solidFill>
                          <a:prstClr val="black"/>
                        </a:solidFill>
                        <a:effectLst/>
                        <a:uLnTx/>
                        <a:uFillTx/>
                        <a:latin typeface="Arial"/>
                        <a:ea typeface="+mn-ea"/>
                        <a:cs typeface="+mn-cs"/>
                      </a:endParaRPr>
                    </a:p>
                  </a:txBody>
                  <a:tcPr anchor="ctr">
                    <a:solidFill>
                      <a:schemeClr val="accent1">
                        <a:lumMod val="20000"/>
                        <a:lumOff val="80000"/>
                      </a:schemeClr>
                    </a:solidFill>
                  </a:tcPr>
                </a:tc>
                <a:extLst>
                  <a:ext uri="{0D108BD9-81ED-4DB2-BD59-A6C34878D82A}">
                    <a16:rowId xmlns:a16="http://schemas.microsoft.com/office/drawing/2014/main" val="37208038"/>
                  </a:ext>
                </a:extLst>
              </a:tr>
              <a:tr h="288032">
                <a:tc>
                  <a:txBody>
                    <a:bodyPr/>
                    <a:lstStyle/>
                    <a:p>
                      <a:pPr algn="ctr">
                        <a:spcAft>
                          <a:spcPts val="0"/>
                        </a:spcAft>
                      </a:pPr>
                      <a:r>
                        <a:rPr lang="en-GB" sz="800" b="1" u="none" dirty="0">
                          <a:hlinkClick r:id="rId9"/>
                        </a:rPr>
                        <a:t>4992</a:t>
                      </a:r>
                      <a:endParaRPr lang="en-GB" sz="800" b="1" u="none" dirty="0"/>
                    </a:p>
                  </a:txBody>
                  <a:tcPr marL="72000" marR="72000" marT="36000" marB="36000" anchor="ctr">
                    <a:solidFill>
                      <a:schemeClr val="accent1">
                        <a:lumMod val="20000"/>
                        <a:lumOff val="80000"/>
                      </a:schemeClr>
                    </a:solidFill>
                  </a:tcPr>
                </a:tc>
                <a:tc>
                  <a:txBody>
                    <a:bodyPr/>
                    <a:lstStyle/>
                    <a:p>
                      <a:pPr>
                        <a:spcAft>
                          <a:spcPts val="0"/>
                        </a:spcAft>
                      </a:pPr>
                      <a:r>
                        <a:rPr lang="en-GB" sz="700" b="1" kern="1200" dirty="0">
                          <a:solidFill>
                            <a:schemeClr val="dk1"/>
                          </a:solidFill>
                          <a:effectLst/>
                          <a:latin typeface="+mn-lt"/>
                          <a:ea typeface="+mn-ea"/>
                          <a:cs typeface="+mn-cs"/>
                        </a:rPr>
                        <a:t>XRN4992 - Modification 0687 Clarification of Supplier of Last Resort (SoLR) Cost Recovery Process </a:t>
                      </a:r>
                      <a:endParaRPr lang="en-GB" sz="700" b="1" dirty="0"/>
                    </a:p>
                  </a:txBody>
                  <a:tcPr marL="72000" marR="72000" marT="36000" marB="36000" anchor="ctr">
                    <a:solidFill>
                      <a:schemeClr val="accent1">
                        <a:lumMod val="20000"/>
                        <a:lumOff val="80000"/>
                      </a:schemeClr>
                    </a:solidFill>
                  </a:tcPr>
                </a:tc>
                <a:tc>
                  <a:txBody>
                    <a:bodyPr/>
                    <a:lstStyle/>
                    <a:p>
                      <a:pPr>
                        <a:spcAft>
                          <a:spcPts val="0"/>
                        </a:spcAft>
                      </a:pPr>
                      <a:r>
                        <a:rPr lang="en-GB" sz="700" b="1" dirty="0"/>
                        <a:t>Total</a:t>
                      </a:r>
                    </a:p>
                  </a:txBody>
                  <a:tcPr marL="72000" marR="72000" marT="36000" marB="36000" anchor="ctr">
                    <a:solidFill>
                      <a:schemeClr val="accent1">
                        <a:lumMod val="20000"/>
                        <a:lumOff val="80000"/>
                      </a:schemeClr>
                    </a:solidFill>
                  </a:tcPr>
                </a:tc>
                <a:tc>
                  <a:txBody>
                    <a:bodyPr/>
                    <a:lstStyle/>
                    <a:p>
                      <a:pPr>
                        <a:spcAft>
                          <a:spcPts val="0"/>
                        </a:spcAft>
                      </a:pPr>
                      <a:r>
                        <a:rPr lang="en-GB" sz="700" b="1" dirty="0"/>
                        <a:t>Shipper</a:t>
                      </a:r>
                    </a:p>
                    <a:p>
                      <a:pPr>
                        <a:spcAft>
                          <a:spcPts val="0"/>
                        </a:spcAft>
                      </a:pPr>
                      <a:r>
                        <a:rPr lang="en-GB" sz="700" b="1" dirty="0"/>
                        <a:t>DN</a:t>
                      </a:r>
                    </a:p>
                  </a:txBody>
                  <a:tcPr marL="72000" marR="72000" marT="36000" marB="36000" anchor="ctr">
                    <a:solidFill>
                      <a:schemeClr val="accent1">
                        <a:lumMod val="20000"/>
                        <a:lumOff val="80000"/>
                      </a:schemeClr>
                    </a:solidFill>
                  </a:tcPr>
                </a:tc>
                <a:tc>
                  <a:txBody>
                    <a:bodyPr/>
                    <a:lstStyle/>
                    <a:p>
                      <a:pPr>
                        <a:spcAft>
                          <a:spcPts val="0"/>
                        </a:spcAft>
                      </a:pPr>
                      <a:r>
                        <a:rPr lang="en-GB" sz="700" b="1" dirty="0"/>
                        <a:t>Shipper</a:t>
                      </a:r>
                    </a:p>
                    <a:p>
                      <a:pPr>
                        <a:spcAft>
                          <a:spcPts val="0"/>
                        </a:spcAft>
                      </a:pPr>
                      <a:r>
                        <a:rPr lang="en-GB" sz="700" b="1" dirty="0"/>
                        <a:t>DNO</a:t>
                      </a:r>
                    </a:p>
                  </a:txBody>
                  <a:tcPr marL="72000" marR="72000" marT="36000" marB="36000" anchor="ctr">
                    <a:solidFill>
                      <a:schemeClr val="accent1">
                        <a:lumMod val="20000"/>
                        <a:lumOff val="80000"/>
                      </a:schemeClr>
                    </a:solidFill>
                  </a:tcPr>
                </a:tc>
                <a:tc>
                  <a:txBody>
                    <a:bodyPr/>
                    <a:lstStyle/>
                    <a:p>
                      <a:pPr algn="l">
                        <a:spcAft>
                          <a:spcPts val="0"/>
                        </a:spcAft>
                      </a:pPr>
                      <a:r>
                        <a:rPr lang="en-GB" sz="700" b="1" dirty="0"/>
                        <a:t>£108.7k</a:t>
                      </a:r>
                    </a:p>
                  </a:txBody>
                  <a:tcPr marL="72000" marR="72000" marT="36000" marB="3600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25</a:t>
                      </a:r>
                      <a:r>
                        <a:rPr kumimoji="0" lang="en-GB" sz="700" b="1" i="0" u="none" strike="noStrike" kern="1200" cap="none" spc="0" normalizeH="0" baseline="30000" noProof="0" dirty="0">
                          <a:ln>
                            <a:noFill/>
                          </a:ln>
                          <a:solidFill>
                            <a:prstClr val="black"/>
                          </a:solidFill>
                          <a:effectLst/>
                          <a:uLnTx/>
                          <a:uFillTx/>
                          <a:latin typeface="Arial"/>
                          <a:ea typeface="+mn-ea"/>
                          <a:cs typeface="+mn-cs"/>
                        </a:rPr>
                        <a:t>th</a:t>
                      </a:r>
                      <a:r>
                        <a:rPr kumimoji="0" lang="en-GB" sz="700" b="1" i="0" u="none" strike="noStrike" kern="1200" cap="none" spc="0" normalizeH="0" baseline="0" noProof="0" dirty="0">
                          <a:ln>
                            <a:noFill/>
                          </a:ln>
                          <a:solidFill>
                            <a:prstClr val="black"/>
                          </a:solidFill>
                          <a:effectLst/>
                          <a:uLnTx/>
                          <a:uFillTx/>
                          <a:latin typeface="Arial"/>
                          <a:ea typeface="+mn-ea"/>
                          <a:cs typeface="+mn-cs"/>
                        </a:rPr>
                        <a:t> February 23</a:t>
                      </a:r>
                    </a:p>
                  </a:txBody>
                  <a:tcPr anchor="ctr">
                    <a:solidFill>
                      <a:schemeClr val="accent1">
                        <a:lumMod val="20000"/>
                        <a:lumOff val="80000"/>
                      </a:schemeClr>
                    </a:solidFill>
                  </a:tcPr>
                </a:tc>
                <a:tc>
                  <a:txBody>
                    <a:bodyPr/>
                    <a:lstStyle/>
                    <a:p>
                      <a:r>
                        <a:rPr lang="en-GB" sz="700" b="1" dirty="0"/>
                        <a:t>Major</a:t>
                      </a:r>
                    </a:p>
                  </a:txBody>
                  <a:tcPr anchor="ctr">
                    <a:solidFill>
                      <a:schemeClr val="accent1">
                        <a:lumMod val="20000"/>
                        <a:lumOff val="8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700" b="1" i="0" u="none" strike="noStrike" kern="1200" cap="none" spc="0" normalizeH="0" baseline="0" noProof="0" dirty="0">
                          <a:ln>
                            <a:noFill/>
                          </a:ln>
                          <a:effectLst/>
                          <a:uLnTx/>
                          <a:uFillTx/>
                          <a:latin typeface="Arial"/>
                          <a:ea typeface="+mn-ea"/>
                          <a:cs typeface="+mn-cs"/>
                        </a:rPr>
                        <a:t>Firm</a:t>
                      </a:r>
                      <a:r>
                        <a:rPr lang="en-GB" sz="700" b="1" i="0" u="none" strike="noStrike" kern="1200" cap="none" spc="0" normalizeH="0" baseline="0" noProof="0" dirty="0">
                          <a:ln>
                            <a:noFill/>
                          </a:ln>
                          <a:effectLst/>
                          <a:uLnTx/>
                          <a:uFillTx/>
                          <a:latin typeface="Arial"/>
                          <a:ea typeface="+mn-ea"/>
                          <a:cs typeface="+mn-cs"/>
                        </a:rPr>
                        <a:t> </a:t>
                      </a:r>
                      <a:endParaRPr kumimoji="0" lang="en-GB" sz="700" b="1" i="0" u="none" strike="noStrike" kern="1200" cap="none" spc="0" normalizeH="0" baseline="0" noProof="0" dirty="0">
                        <a:ln>
                          <a:noFill/>
                        </a:ln>
                        <a:solidFill>
                          <a:prstClr val="black"/>
                        </a:solidFill>
                        <a:effectLst/>
                        <a:uLnTx/>
                        <a:uFillTx/>
                        <a:latin typeface="Arial"/>
                        <a:ea typeface="+mn-ea"/>
                        <a:cs typeface="+mn-cs"/>
                      </a:endParaRPr>
                    </a:p>
                  </a:txBody>
                  <a:tcPr anchor="ctr">
                    <a:solidFill>
                      <a:schemeClr val="accent1">
                        <a:lumMod val="20000"/>
                        <a:lumOff val="80000"/>
                      </a:schemeClr>
                    </a:solidFill>
                  </a:tcPr>
                </a:tc>
                <a:extLst>
                  <a:ext uri="{0D108BD9-81ED-4DB2-BD59-A6C34878D82A}">
                    <a16:rowId xmlns:a16="http://schemas.microsoft.com/office/drawing/2014/main" val="4179349519"/>
                  </a:ext>
                </a:extLst>
              </a:tr>
              <a:tr h="288032">
                <a:tc>
                  <a:txBody>
                    <a:bodyPr/>
                    <a:lstStyle/>
                    <a:p>
                      <a:pPr algn="ctr">
                        <a:spcAft>
                          <a:spcPts val="0"/>
                        </a:spcAft>
                      </a:pPr>
                      <a:r>
                        <a:rPr lang="en-GB" sz="800" b="1" u="none" dirty="0">
                          <a:hlinkClick r:id="rId10"/>
                        </a:rPr>
                        <a:t>5298</a:t>
                      </a:r>
                      <a:endParaRPr lang="en-GB" sz="800" b="1" u="none" dirty="0"/>
                    </a:p>
                  </a:txBody>
                  <a:tcPr marL="72000" marR="72000" marT="36000" marB="36000" anchor="ctr">
                    <a:solidFill>
                      <a:schemeClr val="accent1">
                        <a:lumMod val="20000"/>
                        <a:lumOff val="80000"/>
                      </a:schemeClr>
                    </a:solidFill>
                  </a:tcPr>
                </a:tc>
                <a:tc>
                  <a:txBody>
                    <a:bodyPr/>
                    <a:lstStyle/>
                    <a:p>
                      <a:pPr fontAlgn="auto">
                        <a:spcAft>
                          <a:spcPts val="0"/>
                        </a:spcAft>
                      </a:pPr>
                      <a:r>
                        <a:rPr lang="en-GB" sz="700" b="1" kern="1200" dirty="0">
                          <a:solidFill>
                            <a:schemeClr val="dk1"/>
                          </a:solidFill>
                          <a:effectLst/>
                          <a:latin typeface="+mn-lt"/>
                          <a:ea typeface="+mn-ea"/>
                          <a:cs typeface="+mn-cs"/>
                        </a:rPr>
                        <a:t>H100 Fife Project – Hydrogen Network Trial </a:t>
                      </a:r>
                      <a:endParaRPr lang="en-GB" sz="700" b="1" dirty="0">
                        <a:effectLst/>
                        <a:latin typeface="+mn-lt"/>
                        <a:ea typeface="Calibri" panose="020F0502020204030204" pitchFamily="34" charset="0"/>
                        <a:cs typeface="Times New Roman" panose="02020603050405020304" pitchFamily="18" charset="0"/>
                      </a:endParaRPr>
                    </a:p>
                  </a:txBody>
                  <a:tcPr marL="72000" marR="72000" marT="36000" marB="36000" anchor="ctr">
                    <a:solidFill>
                      <a:schemeClr val="accent1">
                        <a:lumMod val="20000"/>
                        <a:lumOff val="80000"/>
                      </a:schemeClr>
                    </a:solidFill>
                  </a:tcPr>
                </a:tc>
                <a:tc>
                  <a:txBody>
                    <a:bodyPr/>
                    <a:lstStyle/>
                    <a:p>
                      <a:pPr fontAlgn="auto">
                        <a:spcAft>
                          <a:spcPts val="0"/>
                        </a:spcAft>
                      </a:pPr>
                      <a:r>
                        <a:rPr lang="en-GB" sz="700" b="1" dirty="0">
                          <a:effectLst/>
                          <a:latin typeface="+mn-lt"/>
                          <a:ea typeface="Calibri" panose="020F0502020204030204" pitchFamily="34" charset="0"/>
                          <a:cs typeface="Times New Roman" panose="02020603050405020304" pitchFamily="18" charset="0"/>
                        </a:rPr>
                        <a:t>SGN</a:t>
                      </a:r>
                    </a:p>
                  </a:txBody>
                  <a:tcPr marL="72000" marR="72000" marT="36000" marB="36000" anchor="ctr">
                    <a:solidFill>
                      <a:schemeClr val="accent1">
                        <a:lumMod val="20000"/>
                        <a:lumOff val="80000"/>
                      </a:schemeClr>
                    </a:solidFill>
                  </a:tcPr>
                </a:tc>
                <a:tc>
                  <a:txBody>
                    <a:bodyPr/>
                    <a:lstStyle/>
                    <a:p>
                      <a:pPr>
                        <a:spcAft>
                          <a:spcPts val="0"/>
                        </a:spcAft>
                      </a:pPr>
                      <a:r>
                        <a:rPr lang="en-GB" sz="700" b="1" dirty="0"/>
                        <a:t>Shipper</a:t>
                      </a:r>
                    </a:p>
                    <a:p>
                      <a:pPr>
                        <a:spcAft>
                          <a:spcPts val="0"/>
                        </a:spcAft>
                      </a:pPr>
                      <a:r>
                        <a:rPr lang="en-GB" sz="700" b="1" dirty="0"/>
                        <a:t>DN</a:t>
                      </a:r>
                    </a:p>
                  </a:txBody>
                  <a:tcPr marL="72000" marR="72000" marT="36000" marB="36000" anchor="ctr">
                    <a:solidFill>
                      <a:schemeClr val="accent1">
                        <a:lumMod val="20000"/>
                        <a:lumOff val="80000"/>
                      </a:schemeClr>
                    </a:solidFill>
                  </a:tcPr>
                </a:tc>
                <a:tc>
                  <a:txBody>
                    <a:bodyPr/>
                    <a:lstStyle/>
                    <a:p>
                      <a:pPr fontAlgn="auto">
                        <a:spcAft>
                          <a:spcPts val="0"/>
                        </a:spcAft>
                      </a:pPr>
                      <a:r>
                        <a:rPr lang="en-GB" sz="700" b="1" dirty="0">
                          <a:effectLst/>
                          <a:latin typeface="+mn-lt"/>
                          <a:ea typeface="Calibri" panose="020F0502020204030204" pitchFamily="34" charset="0"/>
                          <a:cs typeface="Times New Roman" panose="02020603050405020304" pitchFamily="18" charset="0"/>
                        </a:rPr>
                        <a:t>DN</a:t>
                      </a:r>
                    </a:p>
                    <a:p>
                      <a:pPr fontAlgn="auto">
                        <a:spcAft>
                          <a:spcPts val="0"/>
                        </a:spcAft>
                      </a:pPr>
                      <a:r>
                        <a:rPr lang="en-GB" sz="700" b="1" dirty="0">
                          <a:effectLst/>
                          <a:latin typeface="+mn-lt"/>
                          <a:ea typeface="Calibri" panose="020F0502020204030204" pitchFamily="34" charset="0"/>
                          <a:cs typeface="Times New Roman" panose="02020603050405020304" pitchFamily="18" charset="0"/>
                        </a:rPr>
                        <a:t>Decarb</a:t>
                      </a:r>
                    </a:p>
                  </a:txBody>
                  <a:tcPr marL="72000" marR="72000" marT="36000" marB="36000" anchor="ctr">
                    <a:solidFill>
                      <a:schemeClr val="accent1">
                        <a:lumMod val="20000"/>
                        <a:lumOff val="80000"/>
                      </a:schemeClr>
                    </a:solidFill>
                  </a:tcPr>
                </a:tc>
                <a:tc>
                  <a:txBody>
                    <a:bodyPr/>
                    <a:lstStyle/>
                    <a:p>
                      <a:pPr algn="l" fontAlgn="auto">
                        <a:spcAft>
                          <a:spcPts val="0"/>
                        </a:spcAft>
                      </a:pPr>
                      <a:r>
                        <a:rPr lang="en-GB" sz="700" b="1" dirty="0">
                          <a:effectLst/>
                          <a:latin typeface="+mn-lt"/>
                          <a:ea typeface="Calibri" panose="020F0502020204030204" pitchFamily="34" charset="0"/>
                          <a:cs typeface="Times New Roman" panose="02020603050405020304" pitchFamily="18" charset="0"/>
                        </a:rPr>
                        <a:t>N/A</a:t>
                      </a:r>
                    </a:p>
                  </a:txBody>
                  <a:tcPr marL="72000" marR="72000" marT="36000" marB="3600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25</a:t>
                      </a:r>
                      <a:r>
                        <a:rPr kumimoji="0" lang="en-GB" sz="700" b="1" i="0" u="none" strike="noStrike" kern="1200" cap="none" spc="0" normalizeH="0" baseline="30000" noProof="0" dirty="0">
                          <a:ln>
                            <a:noFill/>
                          </a:ln>
                          <a:solidFill>
                            <a:prstClr val="black"/>
                          </a:solidFill>
                          <a:effectLst/>
                          <a:uLnTx/>
                          <a:uFillTx/>
                          <a:latin typeface="Arial"/>
                          <a:ea typeface="+mn-ea"/>
                          <a:cs typeface="+mn-cs"/>
                        </a:rPr>
                        <a:t>th</a:t>
                      </a:r>
                      <a:r>
                        <a:rPr kumimoji="0" lang="en-GB" sz="700" b="1" i="0" u="none" strike="noStrike" kern="1200" cap="none" spc="0" normalizeH="0" baseline="0" noProof="0" dirty="0">
                          <a:ln>
                            <a:noFill/>
                          </a:ln>
                          <a:solidFill>
                            <a:prstClr val="black"/>
                          </a:solidFill>
                          <a:effectLst/>
                          <a:uLnTx/>
                          <a:uFillTx/>
                          <a:latin typeface="Arial"/>
                          <a:ea typeface="+mn-ea"/>
                          <a:cs typeface="+mn-cs"/>
                        </a:rPr>
                        <a:t> February 23</a:t>
                      </a:r>
                    </a:p>
                  </a:txBody>
                  <a:tcPr anchor="ctr">
                    <a:solidFill>
                      <a:schemeClr val="accent1">
                        <a:lumMod val="20000"/>
                        <a:lumOff val="80000"/>
                      </a:schemeClr>
                    </a:solidFill>
                  </a:tcPr>
                </a:tc>
                <a:tc>
                  <a:txBody>
                    <a:bodyPr/>
                    <a:lstStyle/>
                    <a:p>
                      <a:r>
                        <a:rPr lang="en-GB" sz="700" b="1" dirty="0"/>
                        <a:t>Major</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Firm </a:t>
                      </a:r>
                    </a:p>
                  </a:txBody>
                  <a:tcPr anchor="ctr">
                    <a:solidFill>
                      <a:schemeClr val="accent1">
                        <a:lumMod val="20000"/>
                        <a:lumOff val="80000"/>
                      </a:schemeClr>
                    </a:solidFill>
                  </a:tcPr>
                </a:tc>
                <a:extLst>
                  <a:ext uri="{0D108BD9-81ED-4DB2-BD59-A6C34878D82A}">
                    <a16:rowId xmlns:a16="http://schemas.microsoft.com/office/drawing/2014/main" val="634149763"/>
                  </a:ext>
                </a:extLst>
              </a:tr>
              <a:tr h="288032">
                <a:tc>
                  <a:txBody>
                    <a:bodyPr/>
                    <a:lstStyle/>
                    <a:p>
                      <a:pPr algn="ctr">
                        <a:spcAft>
                          <a:spcPts val="0"/>
                        </a:spcAft>
                      </a:pPr>
                      <a:r>
                        <a:rPr lang="en-GB" sz="800" b="1" dirty="0">
                          <a:hlinkClick r:id="rId11"/>
                        </a:rPr>
                        <a:t>5595</a:t>
                      </a:r>
                      <a:endParaRPr lang="en-GB" sz="800" b="1" u="none" dirty="0"/>
                    </a:p>
                  </a:txBody>
                  <a:tcPr marL="72000" marR="72000" marT="36000" marB="36000" anchor="ctr">
                    <a:solidFill>
                      <a:schemeClr val="accent1">
                        <a:lumMod val="20000"/>
                        <a:lumOff val="80000"/>
                      </a:schemeClr>
                    </a:solidFill>
                  </a:tcPr>
                </a:tc>
                <a:tc>
                  <a:txBody>
                    <a:bodyPr/>
                    <a:lstStyle/>
                    <a:p>
                      <a:pPr fontAlgn="auto">
                        <a:spcAft>
                          <a:spcPts val="0"/>
                        </a:spcAft>
                      </a:pPr>
                      <a:r>
                        <a:rPr lang="en-US" sz="700" b="1" dirty="0">
                          <a:effectLst/>
                          <a:latin typeface="+mn-lt"/>
                          <a:ea typeface="Calibri" panose="020F0502020204030204" pitchFamily="34" charset="0"/>
                          <a:cs typeface="Times New Roman" panose="02020603050405020304" pitchFamily="18" charset="0"/>
                        </a:rPr>
                        <a:t>Changes to the REC Switching Operator Outage Notification Lead Time (R0055)</a:t>
                      </a:r>
                      <a:endParaRPr lang="en-GB" sz="700" b="1" dirty="0">
                        <a:effectLst/>
                        <a:latin typeface="+mn-lt"/>
                        <a:ea typeface="Calibri" panose="020F0502020204030204" pitchFamily="34" charset="0"/>
                        <a:cs typeface="Times New Roman" panose="02020603050405020304" pitchFamily="18" charset="0"/>
                      </a:endParaRPr>
                    </a:p>
                  </a:txBody>
                  <a:tcPr marL="72000" marR="72000" marT="36000" marB="36000" anchor="ctr">
                    <a:solidFill>
                      <a:schemeClr val="accent1">
                        <a:lumMod val="20000"/>
                        <a:lumOff val="80000"/>
                      </a:schemeClr>
                    </a:solidFill>
                  </a:tcPr>
                </a:tc>
                <a:tc>
                  <a:txBody>
                    <a:bodyPr/>
                    <a:lstStyle/>
                    <a:p>
                      <a:pPr fontAlgn="auto">
                        <a:spcAft>
                          <a:spcPts val="0"/>
                        </a:spcAft>
                      </a:pPr>
                      <a:r>
                        <a:rPr lang="en-GB" sz="700" b="1" dirty="0">
                          <a:effectLst/>
                          <a:latin typeface="+mn-lt"/>
                          <a:ea typeface="Calibri" panose="020F0502020204030204" pitchFamily="34" charset="0"/>
                          <a:cs typeface="Times New Roman" panose="02020603050405020304" pitchFamily="18" charset="0"/>
                        </a:rPr>
                        <a:t>Xoserve</a:t>
                      </a:r>
                    </a:p>
                  </a:txBody>
                  <a:tcPr marL="72000" marR="72000" marT="36000" marB="36000" anchor="ctr">
                    <a:solidFill>
                      <a:schemeClr val="accent1">
                        <a:lumMod val="20000"/>
                        <a:lumOff val="80000"/>
                      </a:schemeClr>
                    </a:solidFill>
                  </a:tcPr>
                </a:tc>
                <a:tc>
                  <a:txBody>
                    <a:bodyPr/>
                    <a:lstStyle/>
                    <a:p>
                      <a:pPr>
                        <a:spcAft>
                          <a:spcPts val="0"/>
                        </a:spcAft>
                      </a:pPr>
                      <a:r>
                        <a:rPr lang="en-GB" sz="700" b="1" dirty="0"/>
                        <a:t>Shipper</a:t>
                      </a:r>
                    </a:p>
                  </a:txBody>
                  <a:tcPr marL="72000" marR="72000" marT="36000" marB="36000" anchor="ctr">
                    <a:solidFill>
                      <a:schemeClr val="accent1">
                        <a:lumMod val="20000"/>
                        <a:lumOff val="80000"/>
                      </a:schemeClr>
                    </a:solidFill>
                  </a:tcPr>
                </a:tc>
                <a:tc>
                  <a:txBody>
                    <a:bodyPr/>
                    <a:lstStyle/>
                    <a:p>
                      <a:pPr fontAlgn="auto">
                        <a:spcAft>
                          <a:spcPts val="0"/>
                        </a:spcAft>
                      </a:pPr>
                      <a:r>
                        <a:rPr lang="en-GB" sz="700" b="1" dirty="0">
                          <a:effectLst/>
                          <a:latin typeface="+mn-lt"/>
                          <a:ea typeface="Calibri" panose="020F0502020204030204" pitchFamily="34" charset="0"/>
                          <a:cs typeface="Times New Roman" panose="02020603050405020304" pitchFamily="18" charset="0"/>
                        </a:rPr>
                        <a:t>N/A</a:t>
                      </a:r>
                    </a:p>
                  </a:txBody>
                  <a:tcPr marL="72000" marR="72000" marT="36000" marB="36000" anchor="ctr">
                    <a:solidFill>
                      <a:schemeClr val="accent1">
                        <a:lumMod val="20000"/>
                        <a:lumOff val="80000"/>
                      </a:schemeClr>
                    </a:solidFill>
                  </a:tcPr>
                </a:tc>
                <a:tc>
                  <a:txBody>
                    <a:bodyPr/>
                    <a:lstStyle/>
                    <a:p>
                      <a:pPr algn="l" fontAlgn="auto">
                        <a:spcAft>
                          <a:spcPts val="0"/>
                        </a:spcAft>
                      </a:pPr>
                      <a:r>
                        <a:rPr lang="en-GB" sz="700" b="1" dirty="0">
                          <a:effectLst/>
                          <a:latin typeface="+mn-lt"/>
                          <a:ea typeface="Calibri" panose="020F0502020204030204" pitchFamily="34" charset="0"/>
                          <a:cs typeface="Times New Roman" panose="02020603050405020304" pitchFamily="18" charset="0"/>
                        </a:rPr>
                        <a:t>N/A</a:t>
                      </a:r>
                    </a:p>
                  </a:txBody>
                  <a:tcPr marL="72000" marR="72000" marT="36000" marB="3600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25</a:t>
                      </a:r>
                      <a:r>
                        <a:rPr kumimoji="0" lang="en-GB" sz="700" b="1" i="0" u="none" strike="noStrike" kern="1200" cap="none" spc="0" normalizeH="0" baseline="30000" noProof="0" dirty="0">
                          <a:ln>
                            <a:noFill/>
                          </a:ln>
                          <a:solidFill>
                            <a:prstClr val="black"/>
                          </a:solidFill>
                          <a:effectLst/>
                          <a:uLnTx/>
                          <a:uFillTx/>
                          <a:latin typeface="Arial"/>
                          <a:ea typeface="+mn-ea"/>
                          <a:cs typeface="+mn-cs"/>
                        </a:rPr>
                        <a:t>th</a:t>
                      </a:r>
                      <a:r>
                        <a:rPr kumimoji="0" lang="en-GB" sz="700" b="1" i="0" u="none" strike="noStrike" kern="1200" cap="none" spc="0" normalizeH="0" baseline="0" noProof="0" dirty="0">
                          <a:ln>
                            <a:noFill/>
                          </a:ln>
                          <a:solidFill>
                            <a:prstClr val="black"/>
                          </a:solidFill>
                          <a:effectLst/>
                          <a:uLnTx/>
                          <a:uFillTx/>
                          <a:latin typeface="Arial"/>
                          <a:ea typeface="+mn-ea"/>
                          <a:cs typeface="+mn-cs"/>
                        </a:rPr>
                        <a:t> Feb 23</a:t>
                      </a:r>
                    </a:p>
                  </a:txBody>
                  <a:tcPr anchor="ctr">
                    <a:solidFill>
                      <a:schemeClr val="accent1">
                        <a:lumMod val="20000"/>
                        <a:lumOff val="80000"/>
                      </a:schemeClr>
                    </a:solidFill>
                  </a:tcPr>
                </a:tc>
                <a:tc>
                  <a:txBody>
                    <a:bodyPr/>
                    <a:lstStyle/>
                    <a:p>
                      <a:r>
                        <a:rPr lang="en-GB" sz="700" b="1" dirty="0"/>
                        <a:t>Major</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Firm</a:t>
                      </a:r>
                    </a:p>
                  </a:txBody>
                  <a:tcPr anchor="ctr">
                    <a:solidFill>
                      <a:schemeClr val="accent1">
                        <a:lumMod val="20000"/>
                        <a:lumOff val="80000"/>
                      </a:schemeClr>
                    </a:solidFill>
                  </a:tcPr>
                </a:tc>
                <a:extLst>
                  <a:ext uri="{0D108BD9-81ED-4DB2-BD59-A6C34878D82A}">
                    <a16:rowId xmlns:a16="http://schemas.microsoft.com/office/drawing/2014/main" val="2689394837"/>
                  </a:ext>
                </a:extLst>
              </a:tr>
              <a:tr h="288032">
                <a:tc>
                  <a:txBody>
                    <a:bodyPr/>
                    <a:lstStyle/>
                    <a:p>
                      <a:pPr algn="ctr"/>
                      <a:r>
                        <a:rPr lang="en-GB" sz="800" b="1" dirty="0">
                          <a:hlinkClick r:id="rId12"/>
                        </a:rPr>
                        <a:t>5379</a:t>
                      </a:r>
                      <a:endParaRPr lang="en-GB" sz="800" b="1" dirty="0"/>
                    </a:p>
                  </a:txBody>
                  <a:tcPr anchor="ctr">
                    <a:solidFill>
                      <a:schemeClr val="accent1">
                        <a:lumMod val="20000"/>
                        <a:lumOff val="80000"/>
                      </a:schemeClr>
                    </a:solidFill>
                  </a:tcPr>
                </a:tc>
                <a:tc>
                  <a:txBody>
                    <a:bodyPr/>
                    <a:lstStyle/>
                    <a:p>
                      <a:r>
                        <a:rPr lang="en-GB" sz="700" b="1" dirty="0"/>
                        <a:t>Class 1 Read Service Procurement Exercise - MOD0710 (DM Sampling)</a:t>
                      </a:r>
                    </a:p>
                  </a:txBody>
                  <a:tcPr anchor="ctr">
                    <a:solidFill>
                      <a:schemeClr val="accent1">
                        <a:lumMod val="20000"/>
                        <a:lumOff val="80000"/>
                      </a:schemeClr>
                    </a:solidFill>
                  </a:tcPr>
                </a:tc>
                <a:tc>
                  <a:txBody>
                    <a:bodyPr/>
                    <a:lstStyle/>
                    <a:p>
                      <a:r>
                        <a:rPr lang="en-GB" sz="700" b="1" dirty="0"/>
                        <a:t>Xoserve</a:t>
                      </a:r>
                    </a:p>
                  </a:txBody>
                  <a:tcPr anchor="ctr">
                    <a:solidFill>
                      <a:schemeClr val="accent1">
                        <a:lumMod val="20000"/>
                        <a:lumOff val="80000"/>
                      </a:schemeClr>
                    </a:solidFill>
                  </a:tcPr>
                </a:tc>
                <a:tc>
                  <a:txBody>
                    <a:bodyPr/>
                    <a:lstStyle/>
                    <a:p>
                      <a:r>
                        <a:rPr lang="en-GB" sz="700" b="1" dirty="0"/>
                        <a:t>Shipper </a:t>
                      </a:r>
                    </a:p>
                    <a:p>
                      <a:r>
                        <a:rPr lang="en-GB" sz="700" b="1" dirty="0"/>
                        <a:t>DN</a:t>
                      </a:r>
                    </a:p>
                  </a:txBody>
                  <a:tcPr anchor="ctr">
                    <a:solidFill>
                      <a:schemeClr val="accent1">
                        <a:lumMod val="20000"/>
                        <a:lumOff val="80000"/>
                      </a:schemeClr>
                    </a:solidFill>
                  </a:tcPr>
                </a:tc>
                <a:tc>
                  <a:txBody>
                    <a:bodyPr/>
                    <a:lstStyle/>
                    <a:p>
                      <a:r>
                        <a:rPr lang="en-GB" sz="700" b="1" dirty="0"/>
                        <a:t>Shipper</a:t>
                      </a:r>
                    </a:p>
                  </a:txBody>
                  <a:tcPr anchor="ctr">
                    <a:solidFill>
                      <a:schemeClr val="accent1">
                        <a:lumMod val="20000"/>
                        <a:lumOff val="80000"/>
                      </a:schemeClr>
                    </a:solidFill>
                  </a:tcPr>
                </a:tc>
                <a:tc>
                  <a:txBody>
                    <a:bodyPr/>
                    <a:lstStyle/>
                    <a:p>
                      <a:pPr algn="l"/>
                      <a:r>
                        <a:rPr lang="en-GB" sz="700" b="1" dirty="0"/>
                        <a:t>£150k</a:t>
                      </a:r>
                    </a:p>
                  </a:txBody>
                  <a:tcPr anchor="ctr">
                    <a:solidFill>
                      <a:schemeClr val="accent1">
                        <a:lumMod val="20000"/>
                        <a:lumOff val="80000"/>
                      </a:schemeClr>
                    </a:solidFill>
                  </a:tcPr>
                </a:tc>
                <a:tc>
                  <a:txBody>
                    <a:bodyPr/>
                    <a:lstStyle/>
                    <a:p>
                      <a:r>
                        <a:rPr lang="en-GB" sz="700" b="1" dirty="0"/>
                        <a:t>1</a:t>
                      </a:r>
                      <a:r>
                        <a:rPr lang="en-GB" sz="700" b="1" baseline="30000" dirty="0"/>
                        <a:t>st</a:t>
                      </a:r>
                      <a:r>
                        <a:rPr lang="en-GB" sz="700" b="1" dirty="0"/>
                        <a:t> April 2023</a:t>
                      </a:r>
                    </a:p>
                  </a:txBody>
                  <a:tcPr anchor="ctr">
                    <a:solidFill>
                      <a:schemeClr val="accent1">
                        <a:lumMod val="20000"/>
                        <a:lumOff val="80000"/>
                      </a:schemeClr>
                    </a:solidFill>
                  </a:tcPr>
                </a:tc>
                <a:tc>
                  <a:txBody>
                    <a:bodyPr/>
                    <a:lstStyle/>
                    <a:p>
                      <a:r>
                        <a:rPr lang="en-GB" sz="700" b="1" dirty="0"/>
                        <a:t>AdHoc</a:t>
                      </a:r>
                    </a:p>
                  </a:txBody>
                  <a:tcPr anchor="ctr">
                    <a:solidFill>
                      <a:schemeClr val="accent1">
                        <a:lumMod val="20000"/>
                        <a:lumOff val="80000"/>
                      </a:schemeClr>
                    </a:solidFill>
                  </a:tcPr>
                </a:tc>
                <a:tc>
                  <a:txBody>
                    <a:bodyPr/>
                    <a:lstStyle/>
                    <a:p>
                      <a:r>
                        <a:rPr lang="en-GB" sz="700" b="1" dirty="0"/>
                        <a:t>Firm</a:t>
                      </a:r>
                    </a:p>
                  </a:txBody>
                  <a:tcPr anchor="ctr">
                    <a:solidFill>
                      <a:schemeClr val="accent1">
                        <a:lumMod val="20000"/>
                        <a:lumOff val="80000"/>
                      </a:schemeClr>
                    </a:solidFill>
                  </a:tcPr>
                </a:tc>
                <a:extLst>
                  <a:ext uri="{0D108BD9-81ED-4DB2-BD59-A6C34878D82A}">
                    <a16:rowId xmlns:a16="http://schemas.microsoft.com/office/drawing/2014/main" val="459358853"/>
                  </a:ext>
                </a:extLst>
              </a:tr>
              <a:tr h="288032">
                <a:tc>
                  <a:txBody>
                    <a:bodyPr/>
                    <a:lstStyle/>
                    <a:p>
                      <a:pPr algn="ctr"/>
                      <a:r>
                        <a:rPr lang="en-GB" sz="800" b="1" dirty="0">
                          <a:hlinkClick r:id="rId13"/>
                        </a:rPr>
                        <a:t>5143</a:t>
                      </a:r>
                      <a:endParaRPr lang="en-GB" sz="800" b="1" dirty="0"/>
                    </a:p>
                  </a:txBody>
                  <a:tcPr anchor="ctr">
                    <a:solidFill>
                      <a:schemeClr val="accent1">
                        <a:lumMod val="20000"/>
                        <a:lumOff val="80000"/>
                      </a:schemeClr>
                    </a:solidFill>
                  </a:tcPr>
                </a:tc>
                <a:tc>
                  <a:txBody>
                    <a:bodyPr/>
                    <a:lstStyle/>
                    <a:p>
                      <a:r>
                        <a:rPr lang="en-GB" sz="700" b="1" dirty="0"/>
                        <a:t>Transfer of NDM sampling obligations from Cadent, WWU, and NGN to the CDSP</a:t>
                      </a:r>
                    </a:p>
                  </a:txBody>
                  <a:tcPr anchor="ctr">
                    <a:solidFill>
                      <a:schemeClr val="accent1">
                        <a:lumMod val="20000"/>
                        <a:lumOff val="80000"/>
                      </a:schemeClr>
                    </a:solidFill>
                  </a:tcPr>
                </a:tc>
                <a:tc>
                  <a:txBody>
                    <a:bodyPr/>
                    <a:lstStyle/>
                    <a:p>
                      <a:r>
                        <a:rPr lang="en-GB" sz="700" b="1" dirty="0"/>
                        <a:t>Cadent</a:t>
                      </a:r>
                    </a:p>
                  </a:txBody>
                  <a:tcPr anchor="ctr">
                    <a:solidFill>
                      <a:schemeClr val="accent1">
                        <a:lumMod val="20000"/>
                        <a:lumOff val="80000"/>
                      </a:schemeClr>
                    </a:solidFill>
                  </a:tcPr>
                </a:tc>
                <a:tc>
                  <a:txBody>
                    <a:bodyPr/>
                    <a:lstStyle/>
                    <a:p>
                      <a:r>
                        <a:rPr lang="en-GB" sz="700" b="1" dirty="0"/>
                        <a:t>DN</a:t>
                      </a:r>
                    </a:p>
                  </a:txBody>
                  <a:tcPr anchor="ctr">
                    <a:solidFill>
                      <a:schemeClr val="accent1">
                        <a:lumMod val="20000"/>
                        <a:lumOff val="80000"/>
                      </a:schemeClr>
                    </a:solidFill>
                  </a:tcPr>
                </a:tc>
                <a:tc>
                  <a:txBody>
                    <a:bodyPr/>
                    <a:lstStyle/>
                    <a:p>
                      <a:pPr lvl="0">
                        <a:buNone/>
                      </a:pPr>
                      <a:r>
                        <a:rPr lang="en-GB" sz="700" b="1" dirty="0"/>
                        <a:t>WWU, Cadent, NGN only</a:t>
                      </a:r>
                    </a:p>
                  </a:txBody>
                  <a:tcPr anchor="ctr">
                    <a:solidFill>
                      <a:schemeClr val="accent1">
                        <a:lumMod val="20000"/>
                        <a:lumOff val="80000"/>
                      </a:schemeClr>
                    </a:solidFill>
                  </a:tcPr>
                </a:tc>
                <a:tc>
                  <a:txBody>
                    <a:bodyPr/>
                    <a:lstStyle/>
                    <a:p>
                      <a:pPr algn="l"/>
                      <a:r>
                        <a:rPr lang="en-GB" sz="700" b="1" dirty="0"/>
                        <a:t>£75k</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1</a:t>
                      </a:r>
                      <a:r>
                        <a:rPr kumimoji="0" lang="en-GB" sz="700" b="1" i="0" u="none" strike="noStrike" kern="1200" cap="none" spc="0" normalizeH="0" baseline="30000" noProof="0" dirty="0">
                          <a:ln>
                            <a:noFill/>
                          </a:ln>
                          <a:effectLst/>
                          <a:uLnTx/>
                          <a:uFillTx/>
                          <a:latin typeface="Arial"/>
                          <a:ea typeface="+mn-ea"/>
                          <a:cs typeface="+mn-cs"/>
                        </a:rPr>
                        <a:t>st</a:t>
                      </a:r>
                      <a:r>
                        <a:rPr kumimoji="0" lang="en-GB" sz="700" b="1" i="0" u="none" strike="noStrike" kern="1200" cap="none" spc="0" normalizeH="0" baseline="0" noProof="0" dirty="0">
                          <a:ln>
                            <a:noFill/>
                          </a:ln>
                          <a:effectLst/>
                          <a:uLnTx/>
                          <a:uFillTx/>
                          <a:latin typeface="Arial"/>
                          <a:ea typeface="+mn-ea"/>
                          <a:cs typeface="+mn-cs"/>
                        </a:rPr>
                        <a:t> April 2023</a:t>
                      </a:r>
                    </a:p>
                  </a:txBody>
                  <a:tcPr anchor="ctr">
                    <a:solidFill>
                      <a:schemeClr val="accent1">
                        <a:lumMod val="20000"/>
                        <a:lumOff val="80000"/>
                      </a:schemeClr>
                    </a:solidFill>
                  </a:tcPr>
                </a:tc>
                <a:tc>
                  <a:txBody>
                    <a:bodyPr/>
                    <a:lstStyle/>
                    <a:p>
                      <a:r>
                        <a:rPr lang="en-GB" sz="700" b="1" dirty="0"/>
                        <a:t>AdHoc</a:t>
                      </a:r>
                    </a:p>
                  </a:txBody>
                  <a:tcPr anchor="ctr">
                    <a:solidFill>
                      <a:schemeClr val="accent1">
                        <a:lumMod val="20000"/>
                        <a:lumOff val="80000"/>
                      </a:schemeClr>
                    </a:solidFill>
                  </a:tcPr>
                </a:tc>
                <a:tc>
                  <a:txBody>
                    <a:bodyPr/>
                    <a:lstStyle/>
                    <a:p>
                      <a:r>
                        <a:rPr lang="en-GB" sz="700" b="1" dirty="0"/>
                        <a:t>Firm </a:t>
                      </a:r>
                    </a:p>
                  </a:txBody>
                  <a:tcPr anchor="ctr">
                    <a:solidFill>
                      <a:schemeClr val="accent1">
                        <a:lumMod val="20000"/>
                        <a:lumOff val="80000"/>
                      </a:schemeClr>
                    </a:solidFill>
                  </a:tcPr>
                </a:tc>
                <a:extLst>
                  <a:ext uri="{0D108BD9-81ED-4DB2-BD59-A6C34878D82A}">
                    <a16:rowId xmlns:a16="http://schemas.microsoft.com/office/drawing/2014/main" val="1337371535"/>
                  </a:ext>
                </a:extLst>
              </a:tr>
              <a:tr h="288032">
                <a:tc>
                  <a:txBody>
                    <a:bodyPr/>
                    <a:lstStyle/>
                    <a:p>
                      <a:pPr algn="ctr"/>
                      <a:r>
                        <a:rPr lang="en-GB" sz="800" b="1" dirty="0">
                          <a:hlinkClick r:id="rId14"/>
                        </a:rPr>
                        <a:t>5472</a:t>
                      </a:r>
                      <a:endParaRPr lang="en-GB" sz="800" b="1" dirty="0"/>
                    </a:p>
                  </a:txBody>
                  <a:tcPr anchor="ctr">
                    <a:solidFill>
                      <a:schemeClr val="accent1">
                        <a:lumMod val="20000"/>
                        <a:lumOff val="80000"/>
                      </a:schemeClr>
                    </a:solidFill>
                  </a:tcPr>
                </a:tc>
                <a:tc>
                  <a:txBody>
                    <a:bodyPr/>
                    <a:lstStyle/>
                    <a:p>
                      <a:r>
                        <a:rPr lang="en-GB" sz="700" b="1" dirty="0"/>
                        <a:t>Creation of a UK Link API to consume daily weather data for Demand Estimation</a:t>
                      </a:r>
                    </a:p>
                  </a:txBody>
                  <a:tcPr anchor="ctr">
                    <a:solidFill>
                      <a:schemeClr val="accent1">
                        <a:lumMod val="20000"/>
                        <a:lumOff val="80000"/>
                      </a:schemeClr>
                    </a:solidFill>
                  </a:tcPr>
                </a:tc>
                <a:tc>
                  <a:txBody>
                    <a:bodyPr/>
                    <a:lstStyle/>
                    <a:p>
                      <a:r>
                        <a:rPr lang="en-GB" sz="700" b="1" dirty="0"/>
                        <a:t>CDSP</a:t>
                      </a:r>
                    </a:p>
                  </a:txBody>
                  <a:tcPr anchor="ctr">
                    <a:solidFill>
                      <a:schemeClr val="accent1">
                        <a:lumMod val="20000"/>
                        <a:lumOff val="80000"/>
                      </a:schemeClr>
                    </a:solidFill>
                  </a:tcPr>
                </a:tc>
                <a:tc>
                  <a:txBody>
                    <a:bodyPr/>
                    <a:lstStyle/>
                    <a:p>
                      <a:r>
                        <a:rPr lang="en-GB" sz="700" b="1" dirty="0"/>
                        <a:t>Shipper </a:t>
                      </a:r>
                    </a:p>
                    <a:p>
                      <a:r>
                        <a:rPr lang="en-GB" sz="700" b="1" dirty="0"/>
                        <a:t>DN</a:t>
                      </a:r>
                    </a:p>
                  </a:txBody>
                  <a:tcPr anchor="ctr">
                    <a:solidFill>
                      <a:schemeClr val="accent1">
                        <a:lumMod val="20000"/>
                        <a:lumOff val="80000"/>
                      </a:schemeClr>
                    </a:solidFill>
                  </a:tcPr>
                </a:tc>
                <a:tc>
                  <a:txBody>
                    <a:bodyPr/>
                    <a:lstStyle/>
                    <a:p>
                      <a:r>
                        <a:rPr lang="en-GB" sz="700" b="1" dirty="0"/>
                        <a:t>Shipper</a:t>
                      </a:r>
                    </a:p>
                    <a:p>
                      <a:r>
                        <a:rPr lang="en-GB" sz="700" b="1" dirty="0"/>
                        <a:t>DN</a:t>
                      </a:r>
                    </a:p>
                  </a:txBody>
                  <a:tcPr anchor="ctr">
                    <a:solidFill>
                      <a:schemeClr val="accent1">
                        <a:lumMod val="20000"/>
                        <a:lumOff val="80000"/>
                      </a:schemeClr>
                    </a:solidFill>
                  </a:tcPr>
                </a:tc>
                <a:tc>
                  <a:txBody>
                    <a:bodyPr/>
                    <a:lstStyle/>
                    <a:p>
                      <a:pPr algn="l"/>
                      <a:r>
                        <a:rPr lang="en-GB" sz="700" b="1" dirty="0"/>
                        <a:t>£75k</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1</a:t>
                      </a:r>
                      <a:r>
                        <a:rPr kumimoji="0" lang="en-GB" sz="700" b="1" i="0" u="none" strike="noStrike" kern="1200" cap="none" spc="0" normalizeH="0" baseline="30000" noProof="0" dirty="0">
                          <a:ln>
                            <a:noFill/>
                          </a:ln>
                          <a:solidFill>
                            <a:prstClr val="black"/>
                          </a:solidFill>
                          <a:effectLst/>
                          <a:uLnTx/>
                          <a:uFillTx/>
                          <a:latin typeface="Arial"/>
                          <a:ea typeface="+mn-ea"/>
                          <a:cs typeface="+mn-cs"/>
                        </a:rPr>
                        <a:t>st</a:t>
                      </a:r>
                      <a:r>
                        <a:rPr kumimoji="0" lang="en-GB" sz="700" b="1" i="0" u="none" strike="noStrike" kern="1200" cap="none" spc="0" normalizeH="0" baseline="0" noProof="0" dirty="0">
                          <a:ln>
                            <a:noFill/>
                          </a:ln>
                          <a:solidFill>
                            <a:prstClr val="black"/>
                          </a:solidFill>
                          <a:effectLst/>
                          <a:uLnTx/>
                          <a:uFillTx/>
                          <a:latin typeface="Arial"/>
                          <a:ea typeface="+mn-ea"/>
                          <a:cs typeface="+mn-cs"/>
                        </a:rPr>
                        <a:t> April 2023</a:t>
                      </a:r>
                    </a:p>
                  </a:txBody>
                  <a:tcPr anchor="ctr">
                    <a:solidFill>
                      <a:schemeClr val="accent1">
                        <a:lumMod val="20000"/>
                        <a:lumOff val="80000"/>
                      </a:schemeClr>
                    </a:solidFill>
                  </a:tcPr>
                </a:tc>
                <a:tc>
                  <a:txBody>
                    <a:bodyPr/>
                    <a:lstStyle/>
                    <a:p>
                      <a:r>
                        <a:rPr lang="en-GB" sz="700" b="1" dirty="0"/>
                        <a:t>AdHoc</a:t>
                      </a:r>
                    </a:p>
                  </a:txBody>
                  <a:tcPr anchor="ctr">
                    <a:solidFill>
                      <a:schemeClr val="accent1">
                        <a:lumMod val="20000"/>
                        <a:lumOff val="80000"/>
                      </a:schemeClr>
                    </a:solidFill>
                  </a:tcPr>
                </a:tc>
                <a:tc>
                  <a:txBody>
                    <a:bodyPr/>
                    <a:lstStyle/>
                    <a:p>
                      <a:r>
                        <a:rPr lang="en-GB" sz="700" b="1" dirty="0"/>
                        <a:t>Firm</a:t>
                      </a:r>
                    </a:p>
                  </a:txBody>
                  <a:tcPr anchor="ctr">
                    <a:solidFill>
                      <a:schemeClr val="accent1">
                        <a:lumMod val="20000"/>
                        <a:lumOff val="80000"/>
                      </a:schemeClr>
                    </a:solidFill>
                  </a:tcPr>
                </a:tc>
                <a:extLst>
                  <a:ext uri="{0D108BD9-81ED-4DB2-BD59-A6C34878D82A}">
                    <a16:rowId xmlns:a16="http://schemas.microsoft.com/office/drawing/2014/main" val="3484016939"/>
                  </a:ext>
                </a:extLst>
              </a:tr>
              <a:tr h="288032">
                <a:tc>
                  <a:txBody>
                    <a:bodyPr/>
                    <a:lstStyle/>
                    <a:p>
                      <a:pPr algn="ctr"/>
                      <a:r>
                        <a:rPr lang="en-GB" sz="800" b="1" dirty="0">
                          <a:hlinkClick r:id="rId15"/>
                        </a:rPr>
                        <a:t>5606</a:t>
                      </a:r>
                      <a:endParaRPr lang="en-GB" sz="800" b="1" dirty="0"/>
                    </a:p>
                  </a:txBody>
                  <a:tcPr anchor="ctr">
                    <a:solidFill>
                      <a:schemeClr val="accent1">
                        <a:lumMod val="20000"/>
                        <a:lumOff val="80000"/>
                      </a:schemeClr>
                    </a:solidFill>
                  </a:tcPr>
                </a:tc>
                <a:tc>
                  <a:txBody>
                    <a:bodyPr/>
                    <a:lstStyle/>
                    <a:p>
                      <a:pPr algn="l" fontAlgn="base"/>
                      <a:r>
                        <a:rPr lang="en-US" sz="700" b="1" i="0" dirty="0">
                          <a:solidFill>
                            <a:schemeClr val="tx1"/>
                          </a:solidFill>
                          <a:effectLst/>
                          <a:latin typeface="Arial" panose="020B0604020202020204" pitchFamily="34" charset="0"/>
                          <a:cs typeface="Arial" panose="020B0604020202020204" pitchFamily="34" charset="0"/>
                        </a:rPr>
                        <a:t>Revision of Virtual Last Resort User and Contingent Procurement of Supplier Demand Event Triggers (Modification 0813)</a:t>
                      </a:r>
                    </a:p>
                  </a:txBody>
                  <a:tcPr anchor="ctr">
                    <a:solidFill>
                      <a:schemeClr val="accent1">
                        <a:lumMod val="20000"/>
                        <a:lumOff val="80000"/>
                      </a:schemeClr>
                    </a:solidFill>
                  </a:tcPr>
                </a:tc>
                <a:tc>
                  <a:txBody>
                    <a:bodyPr/>
                    <a:lstStyle/>
                    <a:p>
                      <a:r>
                        <a:rPr lang="en-GB" sz="700" b="1" dirty="0"/>
                        <a:t>NGT</a:t>
                      </a:r>
                    </a:p>
                  </a:txBody>
                  <a:tcPr anchor="ctr">
                    <a:solidFill>
                      <a:schemeClr val="accent1">
                        <a:lumMod val="20000"/>
                        <a:lumOff val="80000"/>
                      </a:schemeClr>
                    </a:solidFill>
                  </a:tcPr>
                </a:tc>
                <a:tc>
                  <a:txBody>
                    <a:bodyPr/>
                    <a:lstStyle/>
                    <a:p>
                      <a:r>
                        <a:rPr lang="en-GB" sz="700" b="1" dirty="0"/>
                        <a:t>NGT</a:t>
                      </a:r>
                    </a:p>
                    <a:p>
                      <a:r>
                        <a:rPr lang="en-GB" sz="700" b="1" dirty="0"/>
                        <a:t>Shipper</a:t>
                      </a:r>
                    </a:p>
                    <a:p>
                      <a:r>
                        <a:rPr lang="en-GB" sz="700" b="1" dirty="0"/>
                        <a:t>Supplier</a:t>
                      </a:r>
                    </a:p>
                  </a:txBody>
                  <a:tcPr anchor="ctr">
                    <a:solidFill>
                      <a:schemeClr val="accent1">
                        <a:lumMod val="20000"/>
                        <a:lumOff val="80000"/>
                      </a:schemeClr>
                    </a:solidFill>
                  </a:tcPr>
                </a:tc>
                <a:tc>
                  <a:txBody>
                    <a:bodyPr/>
                    <a:lstStyle/>
                    <a:p>
                      <a:r>
                        <a:rPr lang="en-GB" sz="700" b="1" dirty="0"/>
                        <a:t>NGT</a:t>
                      </a:r>
                    </a:p>
                  </a:txBody>
                  <a:tcPr anchor="ctr">
                    <a:solidFill>
                      <a:schemeClr val="accent1">
                        <a:lumMod val="20000"/>
                        <a:lumOff val="80000"/>
                      </a:schemeClr>
                    </a:solidFill>
                  </a:tcPr>
                </a:tc>
                <a:tc>
                  <a:txBody>
                    <a:bodyPr/>
                    <a:lstStyle/>
                    <a:p>
                      <a:pPr algn="l"/>
                      <a:r>
                        <a:rPr lang="en-GB" sz="700" b="1" dirty="0"/>
                        <a:t>N/A</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Following Ofgem Decision</a:t>
                      </a:r>
                    </a:p>
                  </a:txBody>
                  <a:tcPr anchor="ctr">
                    <a:solidFill>
                      <a:schemeClr val="accent1">
                        <a:lumMod val="20000"/>
                        <a:lumOff val="80000"/>
                      </a:schemeClr>
                    </a:solidFill>
                  </a:tcPr>
                </a:tc>
                <a:tc>
                  <a:txBody>
                    <a:bodyPr/>
                    <a:lstStyle/>
                    <a:p>
                      <a:r>
                        <a:rPr lang="en-GB" sz="700" b="1" dirty="0" err="1"/>
                        <a:t>Adhoc</a:t>
                      </a:r>
                      <a:endParaRPr lang="en-GB" sz="700" b="1" dirty="0"/>
                    </a:p>
                  </a:txBody>
                  <a:tcPr anchor="ctr">
                    <a:solidFill>
                      <a:schemeClr val="accent1">
                        <a:lumMod val="20000"/>
                        <a:lumOff val="80000"/>
                      </a:schemeClr>
                    </a:solidFill>
                  </a:tcPr>
                </a:tc>
                <a:tc>
                  <a:txBody>
                    <a:bodyPr/>
                    <a:lstStyle/>
                    <a:p>
                      <a:r>
                        <a:rPr lang="en-GB" sz="700" b="1" dirty="0"/>
                        <a:t>Indicative</a:t>
                      </a:r>
                    </a:p>
                  </a:txBody>
                  <a:tcPr anchor="ctr">
                    <a:solidFill>
                      <a:schemeClr val="accent1">
                        <a:lumMod val="20000"/>
                        <a:lumOff val="80000"/>
                      </a:schemeClr>
                    </a:solidFill>
                  </a:tcPr>
                </a:tc>
                <a:extLst>
                  <a:ext uri="{0D108BD9-81ED-4DB2-BD59-A6C34878D82A}">
                    <a16:rowId xmlns:a16="http://schemas.microsoft.com/office/drawing/2014/main" val="1873582306"/>
                  </a:ext>
                </a:extLst>
              </a:tr>
              <a:tr h="288032">
                <a:tc>
                  <a:txBody>
                    <a:bodyPr/>
                    <a:lstStyle/>
                    <a:p>
                      <a:pPr algn="ctr"/>
                      <a:r>
                        <a:rPr lang="en-GB" sz="800" b="1" dirty="0">
                          <a:hlinkClick r:id="rId16"/>
                        </a:rPr>
                        <a:t>5602</a:t>
                      </a:r>
                      <a:endParaRPr lang="en-GB" sz="800" b="1" dirty="0"/>
                    </a:p>
                  </a:txBody>
                  <a:tcPr anchor="ctr">
                    <a:solidFill>
                      <a:schemeClr val="accent1">
                        <a:lumMod val="20000"/>
                        <a:lumOff val="80000"/>
                      </a:schemeClr>
                    </a:solidFill>
                  </a:tcPr>
                </a:tc>
                <a:tc>
                  <a:txBody>
                    <a:bodyPr/>
                    <a:lstStyle/>
                    <a:p>
                      <a:pPr algn="l" fontAlgn="base"/>
                      <a:r>
                        <a:rPr lang="en-US" sz="700" b="1" i="0" dirty="0">
                          <a:solidFill>
                            <a:schemeClr val="tx1"/>
                          </a:solidFill>
                          <a:effectLst/>
                          <a:latin typeface="Arial" panose="020B0604020202020204" pitchFamily="34" charset="0"/>
                          <a:cs typeface="Arial" panose="020B0604020202020204" pitchFamily="34" charset="0"/>
                        </a:rPr>
                        <a:t>Releasing of unused capacity under a specific set of circumstances (Modification 0818)</a:t>
                      </a:r>
                    </a:p>
                  </a:txBody>
                  <a:tcPr anchor="ctr">
                    <a:solidFill>
                      <a:schemeClr val="accent1">
                        <a:lumMod val="20000"/>
                        <a:lumOff val="80000"/>
                      </a:schemeClr>
                    </a:solidFill>
                  </a:tcPr>
                </a:tc>
                <a:tc>
                  <a:txBody>
                    <a:bodyPr/>
                    <a:lstStyle/>
                    <a:p>
                      <a:r>
                        <a:rPr lang="en-GB" sz="700" b="1" dirty="0"/>
                        <a:t>NGN</a:t>
                      </a:r>
                    </a:p>
                  </a:txBody>
                  <a:tcPr anchor="ctr">
                    <a:solidFill>
                      <a:schemeClr val="accent1">
                        <a:lumMod val="20000"/>
                        <a:lumOff val="80000"/>
                      </a:schemeClr>
                    </a:solidFill>
                  </a:tcPr>
                </a:tc>
                <a:tc>
                  <a:txBody>
                    <a:bodyPr/>
                    <a:lstStyle/>
                    <a:p>
                      <a:r>
                        <a:rPr lang="en-GB" sz="700" b="1" dirty="0"/>
                        <a:t>Shipper</a:t>
                      </a:r>
                    </a:p>
                    <a:p>
                      <a:r>
                        <a:rPr lang="en-GB" sz="700" b="1" dirty="0"/>
                        <a:t>DN</a:t>
                      </a:r>
                    </a:p>
                  </a:txBody>
                  <a:tcPr anchor="ctr">
                    <a:solidFill>
                      <a:schemeClr val="accent1">
                        <a:lumMod val="20000"/>
                        <a:lumOff val="80000"/>
                      </a:schemeClr>
                    </a:solidFill>
                  </a:tcPr>
                </a:tc>
                <a:tc>
                  <a:txBody>
                    <a:bodyPr/>
                    <a:lstStyle/>
                    <a:p>
                      <a:r>
                        <a:rPr lang="en-GB" sz="700" b="1" dirty="0"/>
                        <a:t>DN</a:t>
                      </a:r>
                    </a:p>
                  </a:txBody>
                  <a:tcPr anchor="ctr">
                    <a:solidFill>
                      <a:schemeClr val="accent1">
                        <a:lumMod val="20000"/>
                        <a:lumOff val="80000"/>
                      </a:schemeClr>
                    </a:solidFill>
                  </a:tcPr>
                </a:tc>
                <a:tc>
                  <a:txBody>
                    <a:bodyPr/>
                    <a:lstStyle/>
                    <a:p>
                      <a:pPr algn="l"/>
                      <a:r>
                        <a:rPr lang="en-GB" sz="700" b="1" dirty="0"/>
                        <a:t>N/A</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Following Ofgem Decision </a:t>
                      </a:r>
                    </a:p>
                  </a:txBody>
                  <a:tcPr anchor="ctr">
                    <a:solidFill>
                      <a:schemeClr val="accent1">
                        <a:lumMod val="20000"/>
                        <a:lumOff val="80000"/>
                      </a:schemeClr>
                    </a:solidFill>
                  </a:tcPr>
                </a:tc>
                <a:tc>
                  <a:txBody>
                    <a:bodyPr/>
                    <a:lstStyle/>
                    <a:p>
                      <a:r>
                        <a:rPr lang="en-GB" sz="700" b="1" dirty="0" err="1"/>
                        <a:t>Adhoc</a:t>
                      </a:r>
                      <a:endParaRPr lang="en-GB" sz="700" b="1" dirty="0"/>
                    </a:p>
                  </a:txBody>
                  <a:tcPr anchor="ctr">
                    <a:solidFill>
                      <a:schemeClr val="accent1">
                        <a:lumMod val="20000"/>
                        <a:lumOff val="80000"/>
                      </a:schemeClr>
                    </a:solidFill>
                  </a:tcPr>
                </a:tc>
                <a:tc>
                  <a:txBody>
                    <a:bodyPr/>
                    <a:lstStyle/>
                    <a:p>
                      <a:r>
                        <a:rPr lang="en-GB" sz="700" b="1" dirty="0"/>
                        <a:t>Indicative</a:t>
                      </a:r>
                    </a:p>
                  </a:txBody>
                  <a:tcPr anchor="ctr">
                    <a:solidFill>
                      <a:schemeClr val="accent1">
                        <a:lumMod val="20000"/>
                        <a:lumOff val="80000"/>
                      </a:schemeClr>
                    </a:solidFill>
                  </a:tcPr>
                </a:tc>
                <a:extLst>
                  <a:ext uri="{0D108BD9-81ED-4DB2-BD59-A6C34878D82A}">
                    <a16:rowId xmlns:a16="http://schemas.microsoft.com/office/drawing/2014/main" val="4076053707"/>
                  </a:ext>
                </a:extLst>
              </a:tr>
            </a:tbl>
          </a:graphicData>
        </a:graphic>
      </p:graphicFrame>
    </p:spTree>
    <p:extLst>
      <p:ext uri="{BB962C8B-B14F-4D97-AF65-F5344CB8AC3E}">
        <p14:creationId xmlns:p14="http://schemas.microsoft.com/office/powerpoint/2010/main" val="2203838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a:xfrm>
            <a:off x="457200" y="123478"/>
            <a:ext cx="8147248" cy="434083"/>
          </a:xfrm>
        </p:spPr>
        <p:txBody>
          <a:bodyPr>
            <a:normAutofit/>
          </a:bodyPr>
          <a:lstStyle/>
          <a:p>
            <a:r>
              <a:rPr lang="en-GB" sz="1800" dirty="0">
                <a:latin typeface="Arial"/>
                <a:cs typeface="Arial"/>
              </a:rPr>
              <a:t>Change Delivery Plan - June 2023 – December 2023</a:t>
            </a:r>
            <a:endParaRPr lang="en-GB" sz="1800" dirty="0"/>
          </a:p>
        </p:txBody>
      </p:sp>
      <p:graphicFrame>
        <p:nvGraphicFramePr>
          <p:cNvPr id="4" name="Table 3">
            <a:extLst>
              <a:ext uri="{FF2B5EF4-FFF2-40B4-BE49-F238E27FC236}">
                <a16:creationId xmlns:a16="http://schemas.microsoft.com/office/drawing/2014/main" id="{5DB0EECD-A2E7-493C-A127-8163F3A63887}"/>
              </a:ext>
            </a:extLst>
          </p:cNvPr>
          <p:cNvGraphicFramePr>
            <a:graphicFrameLocks noGrp="1"/>
          </p:cNvGraphicFramePr>
          <p:nvPr/>
        </p:nvGraphicFramePr>
        <p:xfrm>
          <a:off x="33762" y="531952"/>
          <a:ext cx="9016776" cy="3566160"/>
        </p:xfrm>
        <a:graphic>
          <a:graphicData uri="http://schemas.openxmlformats.org/drawingml/2006/table">
            <a:tbl>
              <a:tblPr firstRow="1" bandRow="1">
                <a:tableStyleId>{5C22544A-7EE6-4342-B048-85BDC9FD1C3A}</a:tableStyleId>
              </a:tblPr>
              <a:tblGrid>
                <a:gridCol w="473054">
                  <a:extLst>
                    <a:ext uri="{9D8B030D-6E8A-4147-A177-3AD203B41FA5}">
                      <a16:colId xmlns:a16="http://schemas.microsoft.com/office/drawing/2014/main" val="4236546890"/>
                    </a:ext>
                  </a:extLst>
                </a:gridCol>
                <a:gridCol w="2500828">
                  <a:extLst>
                    <a:ext uri="{9D8B030D-6E8A-4147-A177-3AD203B41FA5}">
                      <a16:colId xmlns:a16="http://schemas.microsoft.com/office/drawing/2014/main" val="324692026"/>
                    </a:ext>
                  </a:extLst>
                </a:gridCol>
                <a:gridCol w="769485">
                  <a:extLst>
                    <a:ext uri="{9D8B030D-6E8A-4147-A177-3AD203B41FA5}">
                      <a16:colId xmlns:a16="http://schemas.microsoft.com/office/drawing/2014/main" val="1901410971"/>
                    </a:ext>
                  </a:extLst>
                </a:gridCol>
                <a:gridCol w="769485">
                  <a:extLst>
                    <a:ext uri="{9D8B030D-6E8A-4147-A177-3AD203B41FA5}">
                      <a16:colId xmlns:a16="http://schemas.microsoft.com/office/drawing/2014/main" val="4189950786"/>
                    </a:ext>
                  </a:extLst>
                </a:gridCol>
                <a:gridCol w="746409">
                  <a:extLst>
                    <a:ext uri="{9D8B030D-6E8A-4147-A177-3AD203B41FA5}">
                      <a16:colId xmlns:a16="http://schemas.microsoft.com/office/drawing/2014/main" val="4137049686"/>
                    </a:ext>
                  </a:extLst>
                </a:gridCol>
                <a:gridCol w="746409">
                  <a:extLst>
                    <a:ext uri="{9D8B030D-6E8A-4147-A177-3AD203B41FA5}">
                      <a16:colId xmlns:a16="http://schemas.microsoft.com/office/drawing/2014/main" val="1519923765"/>
                    </a:ext>
                  </a:extLst>
                </a:gridCol>
                <a:gridCol w="1147088">
                  <a:extLst>
                    <a:ext uri="{9D8B030D-6E8A-4147-A177-3AD203B41FA5}">
                      <a16:colId xmlns:a16="http://schemas.microsoft.com/office/drawing/2014/main" val="3099399107"/>
                    </a:ext>
                  </a:extLst>
                </a:gridCol>
                <a:gridCol w="932009">
                  <a:extLst>
                    <a:ext uri="{9D8B030D-6E8A-4147-A177-3AD203B41FA5}">
                      <a16:colId xmlns:a16="http://schemas.microsoft.com/office/drawing/2014/main" val="796015746"/>
                    </a:ext>
                  </a:extLst>
                </a:gridCol>
                <a:gridCol w="932009">
                  <a:extLst>
                    <a:ext uri="{9D8B030D-6E8A-4147-A177-3AD203B41FA5}">
                      <a16:colId xmlns:a16="http://schemas.microsoft.com/office/drawing/2014/main" val="3560280781"/>
                    </a:ext>
                  </a:extLst>
                </a:gridCol>
              </a:tblGrid>
              <a:tr h="255391">
                <a:tc>
                  <a:txBody>
                    <a:bodyPr/>
                    <a:lstStyle/>
                    <a:p>
                      <a:r>
                        <a:rPr lang="en-GB" sz="900" dirty="0"/>
                        <a:t>XRN</a:t>
                      </a:r>
                    </a:p>
                  </a:txBody>
                  <a:tcPr anchor="ctr">
                    <a:solidFill>
                      <a:schemeClr val="accent1"/>
                    </a:solidFill>
                  </a:tcPr>
                </a:tc>
                <a:tc>
                  <a:txBody>
                    <a:bodyPr/>
                    <a:lstStyle/>
                    <a:p>
                      <a:r>
                        <a:rPr lang="en-GB" sz="900" dirty="0"/>
                        <a:t>Change Title </a:t>
                      </a:r>
                    </a:p>
                  </a:txBody>
                  <a:tcPr anchor="ctr">
                    <a:solidFill>
                      <a:schemeClr val="accent1"/>
                    </a:solidFill>
                  </a:tcPr>
                </a:tc>
                <a:tc>
                  <a:txBody>
                    <a:bodyPr/>
                    <a:lstStyle/>
                    <a:p>
                      <a:r>
                        <a:rPr lang="en-GB" sz="900" dirty="0"/>
                        <a:t>Proposer</a:t>
                      </a:r>
                    </a:p>
                  </a:txBody>
                  <a:tcPr anchor="ctr">
                    <a:solidFill>
                      <a:schemeClr val="accent1"/>
                    </a:solidFill>
                  </a:tcPr>
                </a:tc>
                <a:tc>
                  <a:txBody>
                    <a:bodyPr/>
                    <a:lstStyle/>
                    <a:p>
                      <a:r>
                        <a:rPr lang="en-GB" sz="900" dirty="0"/>
                        <a:t>Benefit / Impact</a:t>
                      </a:r>
                    </a:p>
                  </a:txBody>
                  <a:tcPr anchor="ctr">
                    <a:solidFill>
                      <a:schemeClr val="accent1"/>
                    </a:solidFill>
                  </a:tcPr>
                </a:tc>
                <a:tc>
                  <a:txBody>
                    <a:bodyPr/>
                    <a:lstStyle/>
                    <a:p>
                      <a:r>
                        <a:rPr lang="en-GB" sz="900" dirty="0"/>
                        <a:t>Funding </a:t>
                      </a:r>
                    </a:p>
                  </a:txBody>
                  <a:tcPr anchor="ctr">
                    <a:solidFill>
                      <a:schemeClr val="accent1"/>
                    </a:solidFill>
                  </a:tcPr>
                </a:tc>
                <a:tc>
                  <a:txBody>
                    <a:bodyPr/>
                    <a:lstStyle/>
                    <a:p>
                      <a:r>
                        <a:rPr lang="en-GB" sz="900" dirty="0"/>
                        <a:t>HLSO</a:t>
                      </a:r>
                    </a:p>
                    <a:p>
                      <a:r>
                        <a:rPr lang="en-GB" sz="900" dirty="0"/>
                        <a:t>Max Cost</a:t>
                      </a:r>
                    </a:p>
                  </a:txBody>
                  <a:tcPr anchor="ctr">
                    <a:solidFill>
                      <a:schemeClr val="accent1"/>
                    </a:solidFill>
                  </a:tcPr>
                </a:tc>
                <a:tc>
                  <a:txBody>
                    <a:bodyPr/>
                    <a:lstStyle/>
                    <a:p>
                      <a:r>
                        <a:rPr lang="en-GB" sz="900" dirty="0"/>
                        <a:t>Target Implementation   Date</a:t>
                      </a:r>
                    </a:p>
                  </a:txBody>
                  <a:tcPr anchor="ctr">
                    <a:solidFill>
                      <a:schemeClr val="accent1"/>
                    </a:solidFill>
                  </a:tcPr>
                </a:tc>
                <a:tc>
                  <a:txBody>
                    <a:bodyPr/>
                    <a:lstStyle/>
                    <a:p>
                      <a:r>
                        <a:rPr lang="en-GB" sz="900" dirty="0"/>
                        <a:t>Release Type</a:t>
                      </a:r>
                    </a:p>
                  </a:txBody>
                  <a:tcPr anchor="ctr">
                    <a:solidFill>
                      <a:schemeClr val="accent1"/>
                    </a:solidFill>
                  </a:tcPr>
                </a:tc>
                <a:tc>
                  <a:txBody>
                    <a:bodyPr/>
                    <a:lstStyle/>
                    <a:p>
                      <a:r>
                        <a:rPr lang="en-GB" sz="900" dirty="0"/>
                        <a:t>Firm / Indicative</a:t>
                      </a:r>
                    </a:p>
                  </a:txBody>
                  <a:tcPr anchor="ctr">
                    <a:solidFill>
                      <a:schemeClr val="accent1"/>
                    </a:solidFill>
                  </a:tcPr>
                </a:tc>
                <a:extLst>
                  <a:ext uri="{0D108BD9-81ED-4DB2-BD59-A6C34878D82A}">
                    <a16:rowId xmlns:a16="http://schemas.microsoft.com/office/drawing/2014/main" val="429165185"/>
                  </a:ext>
                </a:extLst>
              </a:tr>
              <a:tr h="0">
                <a:tc>
                  <a:txBody>
                    <a:bodyPr/>
                    <a:lstStyle/>
                    <a:p>
                      <a:pPr algn="ctr"/>
                      <a:r>
                        <a:rPr lang="en-GB" sz="800" b="1" dirty="0">
                          <a:hlinkClick r:id="rId3"/>
                        </a:rPr>
                        <a:t>5091</a:t>
                      </a:r>
                      <a:endParaRPr lang="en-GB" sz="800" b="1" dirty="0"/>
                    </a:p>
                  </a:txBody>
                  <a:tcPr anchor="ctr">
                    <a:solidFill>
                      <a:schemeClr val="accent1">
                        <a:lumMod val="20000"/>
                        <a:lumOff val="80000"/>
                      </a:schemeClr>
                    </a:solidFill>
                  </a:tcPr>
                </a:tc>
                <a:tc>
                  <a:txBody>
                    <a:bodyPr/>
                    <a:lstStyle/>
                    <a:p>
                      <a:r>
                        <a:rPr lang="en-GB" sz="700" b="1" dirty="0"/>
                        <a:t>Deferral of creation of Class change reads at transfer of ownership </a:t>
                      </a:r>
                    </a:p>
                  </a:txBody>
                  <a:tcPr anchor="ctr">
                    <a:solidFill>
                      <a:schemeClr val="accent1">
                        <a:lumMod val="20000"/>
                        <a:lumOff val="80000"/>
                      </a:schemeClr>
                    </a:solidFill>
                  </a:tcPr>
                </a:tc>
                <a:tc>
                  <a:txBody>
                    <a:bodyPr/>
                    <a:lstStyle/>
                    <a:p>
                      <a:r>
                        <a:rPr lang="en-GB" sz="700" b="1" dirty="0"/>
                        <a:t>EDF</a:t>
                      </a:r>
                    </a:p>
                  </a:txBody>
                  <a:tcPr anchor="ctr">
                    <a:solidFill>
                      <a:schemeClr val="accent1">
                        <a:lumMod val="20000"/>
                        <a:lumOff val="80000"/>
                      </a:schemeClr>
                    </a:solidFill>
                  </a:tcPr>
                </a:tc>
                <a:tc>
                  <a:txBody>
                    <a:bodyPr/>
                    <a:lstStyle/>
                    <a:p>
                      <a:r>
                        <a:rPr lang="en-GB" sz="700" b="1" dirty="0"/>
                        <a:t>Shipper</a:t>
                      </a:r>
                    </a:p>
                  </a:txBody>
                  <a:tcPr anchor="ctr">
                    <a:solidFill>
                      <a:schemeClr val="accent1">
                        <a:lumMod val="20000"/>
                        <a:lumOff val="80000"/>
                      </a:schemeClr>
                    </a:solidFill>
                  </a:tcPr>
                </a:tc>
                <a:tc>
                  <a:txBody>
                    <a:bodyPr/>
                    <a:lstStyle/>
                    <a:p>
                      <a:r>
                        <a:rPr lang="en-GB" sz="700" b="1" dirty="0"/>
                        <a:t>Shipper</a:t>
                      </a:r>
                    </a:p>
                  </a:txBody>
                  <a:tcPr anchor="ctr">
                    <a:solidFill>
                      <a:schemeClr val="accent1">
                        <a:lumMod val="20000"/>
                        <a:lumOff val="80000"/>
                      </a:schemeClr>
                    </a:solidFill>
                  </a:tcPr>
                </a:tc>
                <a:tc>
                  <a:txBody>
                    <a:bodyPr/>
                    <a:lstStyle/>
                    <a:p>
                      <a:pPr algn="l"/>
                      <a:r>
                        <a:rPr lang="en-GB" sz="700" b="1" dirty="0"/>
                        <a:t>£200k</a:t>
                      </a:r>
                    </a:p>
                  </a:txBody>
                  <a:tcPr anchor="ctr">
                    <a:solidFill>
                      <a:schemeClr val="accent1">
                        <a:lumMod val="20000"/>
                        <a:lumOff val="80000"/>
                      </a:schemeClr>
                    </a:solidFill>
                  </a:tcPr>
                </a:tc>
                <a:tc>
                  <a:txBody>
                    <a:bodyPr/>
                    <a:lstStyle/>
                    <a:p>
                      <a:r>
                        <a:rPr lang="en-GB" sz="700" b="1" dirty="0"/>
                        <a:t>24</a:t>
                      </a:r>
                      <a:r>
                        <a:rPr lang="en-GB" sz="700" b="1" baseline="30000" dirty="0"/>
                        <a:t>th</a:t>
                      </a:r>
                      <a:r>
                        <a:rPr lang="en-GB" sz="700" b="1" dirty="0"/>
                        <a:t> June  23</a:t>
                      </a:r>
                    </a:p>
                  </a:txBody>
                  <a:tcPr anchor="ctr">
                    <a:solidFill>
                      <a:schemeClr val="accent1">
                        <a:lumMod val="20000"/>
                        <a:lumOff val="80000"/>
                      </a:schemeClr>
                    </a:solidFill>
                  </a:tcPr>
                </a:tc>
                <a:tc>
                  <a:txBody>
                    <a:bodyPr/>
                    <a:lstStyle/>
                    <a:p>
                      <a:r>
                        <a:rPr lang="en-GB" sz="700" b="1" dirty="0"/>
                        <a:t>Major</a:t>
                      </a:r>
                    </a:p>
                  </a:txBody>
                  <a:tcPr anchor="ctr">
                    <a:solidFill>
                      <a:schemeClr val="accent1">
                        <a:lumMod val="20000"/>
                        <a:lumOff val="80000"/>
                      </a:schemeClr>
                    </a:solidFill>
                  </a:tcPr>
                </a:tc>
                <a:tc>
                  <a:txBody>
                    <a:bodyPr/>
                    <a:lstStyle/>
                    <a:p>
                      <a:r>
                        <a:rPr lang="en-GB" sz="700" b="1" dirty="0"/>
                        <a:t>Firm</a:t>
                      </a:r>
                    </a:p>
                  </a:txBody>
                  <a:tcPr anchor="ctr">
                    <a:solidFill>
                      <a:schemeClr val="accent1">
                        <a:lumMod val="20000"/>
                        <a:lumOff val="80000"/>
                      </a:schemeClr>
                    </a:solidFill>
                  </a:tcPr>
                </a:tc>
                <a:extLst>
                  <a:ext uri="{0D108BD9-81ED-4DB2-BD59-A6C34878D82A}">
                    <a16:rowId xmlns:a16="http://schemas.microsoft.com/office/drawing/2014/main" val="1136710088"/>
                  </a:ext>
                </a:extLst>
              </a:tr>
              <a:tr h="0">
                <a:tc>
                  <a:txBody>
                    <a:bodyPr/>
                    <a:lstStyle/>
                    <a:p>
                      <a:pPr algn="ctr"/>
                      <a:r>
                        <a:rPr lang="en-GB" sz="800" b="1" dirty="0">
                          <a:hlinkClick r:id="rId4"/>
                        </a:rPr>
                        <a:t>5186</a:t>
                      </a:r>
                      <a:endParaRPr lang="en-GB" sz="800" b="1" dirty="0"/>
                    </a:p>
                  </a:txBody>
                  <a:tcPr anchor="ctr">
                    <a:solidFill>
                      <a:schemeClr val="accent1">
                        <a:lumMod val="20000"/>
                        <a:lumOff val="80000"/>
                      </a:schemeClr>
                    </a:solidFill>
                  </a:tcPr>
                </a:tc>
                <a:tc>
                  <a:txBody>
                    <a:bodyPr/>
                    <a:lstStyle/>
                    <a:p>
                      <a:r>
                        <a:rPr lang="en-GB" sz="700" b="1" dirty="0"/>
                        <a:t>MOD0701 - Aligning Capacity booking under the UNC and arrangements set out in relevant NEXAs</a:t>
                      </a:r>
                    </a:p>
                  </a:txBody>
                  <a:tcPr anchor="ctr">
                    <a:solidFill>
                      <a:schemeClr val="accent1">
                        <a:lumMod val="20000"/>
                        <a:lumOff val="80000"/>
                      </a:schemeClr>
                    </a:solidFill>
                  </a:tcPr>
                </a:tc>
                <a:tc>
                  <a:txBody>
                    <a:bodyPr/>
                    <a:lstStyle/>
                    <a:p>
                      <a:r>
                        <a:rPr lang="en-GB" sz="700" b="1" dirty="0"/>
                        <a:t>NGN</a:t>
                      </a:r>
                    </a:p>
                  </a:txBody>
                  <a:tcPr anchor="ctr">
                    <a:solidFill>
                      <a:schemeClr val="accent1">
                        <a:lumMod val="20000"/>
                        <a:lumOff val="80000"/>
                      </a:schemeClr>
                    </a:solidFill>
                  </a:tcPr>
                </a:tc>
                <a:tc>
                  <a:txBody>
                    <a:bodyPr/>
                    <a:lstStyle/>
                    <a:p>
                      <a:r>
                        <a:rPr lang="en-GB" sz="700" b="1" dirty="0"/>
                        <a:t>Shipper </a:t>
                      </a:r>
                    </a:p>
                    <a:p>
                      <a:r>
                        <a:rPr lang="en-GB" sz="700" b="1" dirty="0"/>
                        <a:t>DN</a:t>
                      </a:r>
                    </a:p>
                  </a:txBody>
                  <a:tcPr anchor="ctr">
                    <a:solidFill>
                      <a:schemeClr val="accent1">
                        <a:lumMod val="20000"/>
                        <a:lumOff val="80000"/>
                      </a:schemeClr>
                    </a:solidFill>
                  </a:tcPr>
                </a:tc>
                <a:tc>
                  <a:txBody>
                    <a:bodyPr/>
                    <a:lstStyle/>
                    <a:p>
                      <a:r>
                        <a:rPr lang="en-GB" sz="700" b="1" dirty="0"/>
                        <a:t>Shipper</a:t>
                      </a:r>
                    </a:p>
                    <a:p>
                      <a:r>
                        <a:rPr lang="en-GB" sz="700" b="1" dirty="0"/>
                        <a:t>DN</a:t>
                      </a:r>
                    </a:p>
                  </a:txBody>
                  <a:tcPr anchor="ctr">
                    <a:solidFill>
                      <a:schemeClr val="accent1">
                        <a:lumMod val="20000"/>
                        <a:lumOff val="80000"/>
                      </a:schemeClr>
                    </a:solidFill>
                  </a:tcPr>
                </a:tc>
                <a:tc>
                  <a:txBody>
                    <a:bodyPr/>
                    <a:lstStyle/>
                    <a:p>
                      <a:pPr algn="l"/>
                      <a:r>
                        <a:rPr lang="en-GB" sz="700" b="1" dirty="0"/>
                        <a:t>£200k</a:t>
                      </a:r>
                    </a:p>
                  </a:txBody>
                  <a:tcPr anchor="ctr">
                    <a:solidFill>
                      <a:schemeClr val="accent1">
                        <a:lumMod val="20000"/>
                        <a:lumOff val="80000"/>
                      </a:schemeClr>
                    </a:solidFill>
                  </a:tcPr>
                </a:tc>
                <a:tc>
                  <a:txBody>
                    <a:bodyPr/>
                    <a:lstStyle/>
                    <a:p>
                      <a:r>
                        <a:rPr lang="en-GB" sz="700" b="1" dirty="0"/>
                        <a:t>24</a:t>
                      </a:r>
                      <a:r>
                        <a:rPr lang="en-GB" sz="700" b="1" baseline="30000" dirty="0"/>
                        <a:t>th</a:t>
                      </a:r>
                      <a:r>
                        <a:rPr lang="en-GB" sz="700" b="1" dirty="0"/>
                        <a:t> June  23</a:t>
                      </a:r>
                    </a:p>
                  </a:txBody>
                  <a:tcPr anchor="ctr">
                    <a:solidFill>
                      <a:schemeClr val="accent1">
                        <a:lumMod val="20000"/>
                        <a:lumOff val="80000"/>
                      </a:schemeClr>
                    </a:solidFill>
                  </a:tcPr>
                </a:tc>
                <a:tc>
                  <a:txBody>
                    <a:bodyPr/>
                    <a:lstStyle/>
                    <a:p>
                      <a:r>
                        <a:rPr lang="en-GB" sz="700" b="1" dirty="0"/>
                        <a:t>Major</a:t>
                      </a:r>
                    </a:p>
                  </a:txBody>
                  <a:tcPr anchor="ctr">
                    <a:solidFill>
                      <a:schemeClr val="accent1">
                        <a:lumMod val="20000"/>
                        <a:lumOff val="80000"/>
                      </a:schemeClr>
                    </a:solidFill>
                  </a:tcPr>
                </a:tc>
                <a:tc>
                  <a:txBody>
                    <a:bodyPr/>
                    <a:lstStyle/>
                    <a:p>
                      <a:r>
                        <a:rPr lang="en-GB" sz="700" b="1" dirty="0"/>
                        <a:t>Firm </a:t>
                      </a:r>
                    </a:p>
                  </a:txBody>
                  <a:tcPr anchor="ctr">
                    <a:solidFill>
                      <a:schemeClr val="accent1">
                        <a:lumMod val="20000"/>
                        <a:lumOff val="80000"/>
                      </a:schemeClr>
                    </a:solidFill>
                  </a:tcPr>
                </a:tc>
                <a:extLst>
                  <a:ext uri="{0D108BD9-81ED-4DB2-BD59-A6C34878D82A}">
                    <a16:rowId xmlns:a16="http://schemas.microsoft.com/office/drawing/2014/main" val="3027263617"/>
                  </a:ext>
                </a:extLst>
              </a:tr>
              <a:tr h="0">
                <a:tc>
                  <a:txBody>
                    <a:bodyPr/>
                    <a:lstStyle/>
                    <a:p>
                      <a:pPr algn="ctr"/>
                      <a:r>
                        <a:rPr lang="en-GB" sz="800" b="1" dirty="0">
                          <a:hlinkClick r:id="rId5"/>
                        </a:rPr>
                        <a:t>5482</a:t>
                      </a:r>
                      <a:endParaRPr lang="en-GB" sz="800" b="1" dirty="0"/>
                    </a:p>
                  </a:txBody>
                  <a:tcPr anchor="ctr">
                    <a:solidFill>
                      <a:schemeClr val="accent1">
                        <a:lumMod val="20000"/>
                        <a:lumOff val="80000"/>
                      </a:schemeClr>
                    </a:solidFill>
                  </a:tcPr>
                </a:tc>
                <a:tc>
                  <a:txBody>
                    <a:bodyPr/>
                    <a:lstStyle/>
                    <a:p>
                      <a:r>
                        <a:rPr lang="en-GB" sz="700" b="1" dirty="0"/>
                        <a:t>Replacement of reads associated to a meter asset technical details change or update (RGMA)</a:t>
                      </a:r>
                    </a:p>
                  </a:txBody>
                  <a:tcPr anchor="ctr">
                    <a:solidFill>
                      <a:schemeClr val="accent1">
                        <a:lumMod val="20000"/>
                        <a:lumOff val="80000"/>
                      </a:schemeClr>
                    </a:solidFill>
                  </a:tcPr>
                </a:tc>
                <a:tc>
                  <a:txBody>
                    <a:bodyPr/>
                    <a:lstStyle/>
                    <a:p>
                      <a:r>
                        <a:rPr lang="en-GB" sz="700" b="1" dirty="0"/>
                        <a:t>Scottish Power</a:t>
                      </a:r>
                    </a:p>
                  </a:txBody>
                  <a:tcPr anchor="ctr">
                    <a:solidFill>
                      <a:schemeClr val="accent1">
                        <a:lumMod val="20000"/>
                        <a:lumOff val="80000"/>
                      </a:schemeClr>
                    </a:solidFill>
                  </a:tcPr>
                </a:tc>
                <a:tc>
                  <a:txBody>
                    <a:bodyPr/>
                    <a:lstStyle/>
                    <a:p>
                      <a:r>
                        <a:rPr lang="en-GB" sz="700" b="1" dirty="0"/>
                        <a:t>Shipper</a:t>
                      </a:r>
                    </a:p>
                  </a:txBody>
                  <a:tcPr anchor="ctr">
                    <a:solidFill>
                      <a:schemeClr val="accent1">
                        <a:lumMod val="20000"/>
                        <a:lumOff val="80000"/>
                      </a:schemeClr>
                    </a:solidFill>
                  </a:tcPr>
                </a:tc>
                <a:tc>
                  <a:txBody>
                    <a:bodyPr/>
                    <a:lstStyle/>
                    <a:p>
                      <a:r>
                        <a:rPr lang="en-GB" sz="700" b="1" dirty="0"/>
                        <a:t>Shipper </a:t>
                      </a:r>
                    </a:p>
                    <a:p>
                      <a:r>
                        <a:rPr lang="en-GB" sz="700" b="1" dirty="0"/>
                        <a:t>DN</a:t>
                      </a:r>
                    </a:p>
                  </a:txBody>
                  <a:tcPr anchor="ctr">
                    <a:solidFill>
                      <a:schemeClr val="accent1">
                        <a:lumMod val="20000"/>
                        <a:lumOff val="80000"/>
                      </a:schemeClr>
                    </a:solidFill>
                  </a:tcPr>
                </a:tc>
                <a:tc>
                  <a:txBody>
                    <a:bodyPr/>
                    <a:lstStyle/>
                    <a:p>
                      <a:pPr algn="l"/>
                      <a:r>
                        <a:rPr lang="en-GB" sz="700" b="1" dirty="0"/>
                        <a:t>£300k</a:t>
                      </a:r>
                    </a:p>
                  </a:txBody>
                  <a:tcPr anchor="ctr">
                    <a:solidFill>
                      <a:schemeClr val="accent1">
                        <a:lumMod val="20000"/>
                        <a:lumOff val="80000"/>
                      </a:schemeClr>
                    </a:solidFill>
                  </a:tcPr>
                </a:tc>
                <a:tc>
                  <a:txBody>
                    <a:bodyPr/>
                    <a:lstStyle/>
                    <a:p>
                      <a:r>
                        <a:rPr lang="en-GB" sz="700" b="1" dirty="0"/>
                        <a:t>June 23 (tbc)</a:t>
                      </a:r>
                    </a:p>
                  </a:txBody>
                  <a:tcPr anchor="ctr">
                    <a:solidFill>
                      <a:schemeClr val="accent1">
                        <a:lumMod val="20000"/>
                        <a:lumOff val="80000"/>
                      </a:schemeClr>
                    </a:solidFill>
                  </a:tcPr>
                </a:tc>
                <a:tc>
                  <a:txBody>
                    <a:bodyPr/>
                    <a:lstStyle/>
                    <a:p>
                      <a:r>
                        <a:rPr lang="en-GB" sz="700" b="1" dirty="0"/>
                        <a:t>Major</a:t>
                      </a:r>
                    </a:p>
                  </a:txBody>
                  <a:tcPr anchor="ctr">
                    <a:solidFill>
                      <a:schemeClr val="accent1">
                        <a:lumMod val="20000"/>
                        <a:lumOff val="80000"/>
                      </a:schemeClr>
                    </a:solidFill>
                  </a:tcPr>
                </a:tc>
                <a:tc>
                  <a:txBody>
                    <a:bodyPr/>
                    <a:lstStyle/>
                    <a:p>
                      <a:r>
                        <a:rPr lang="en-GB" sz="700" b="1" dirty="0"/>
                        <a:t>Indicative </a:t>
                      </a:r>
                    </a:p>
                  </a:txBody>
                  <a:tcPr anchor="ctr">
                    <a:solidFill>
                      <a:schemeClr val="accent1">
                        <a:lumMod val="20000"/>
                        <a:lumOff val="80000"/>
                      </a:schemeClr>
                    </a:solidFill>
                  </a:tcPr>
                </a:tc>
                <a:extLst>
                  <a:ext uri="{0D108BD9-81ED-4DB2-BD59-A6C34878D82A}">
                    <a16:rowId xmlns:a16="http://schemas.microsoft.com/office/drawing/2014/main" val="4051685917"/>
                  </a:ext>
                </a:extLst>
              </a:tr>
              <a:tr h="0">
                <a:tc>
                  <a:txBody>
                    <a:bodyPr/>
                    <a:lstStyle/>
                    <a:p>
                      <a:pPr algn="ctr"/>
                      <a:r>
                        <a:rPr lang="en-GB" sz="800" b="1" dirty="0">
                          <a:hlinkClick r:id="rId6"/>
                        </a:rPr>
                        <a:t>5454</a:t>
                      </a:r>
                      <a:endParaRPr lang="en-GB" sz="800" b="1" dirty="0"/>
                    </a:p>
                  </a:txBody>
                  <a:tcPr anchor="ctr">
                    <a:solidFill>
                      <a:schemeClr val="accent1">
                        <a:lumMod val="20000"/>
                        <a:lumOff val="80000"/>
                      </a:schemeClr>
                    </a:solidFill>
                  </a:tcPr>
                </a:tc>
                <a:tc>
                  <a:txBody>
                    <a:bodyPr/>
                    <a:lstStyle/>
                    <a:p>
                      <a:r>
                        <a:rPr lang="en-GB" sz="700" b="1" dirty="0" err="1"/>
                        <a:t>SoLR</a:t>
                      </a:r>
                      <a:r>
                        <a:rPr lang="en-GB" sz="700" b="1" dirty="0"/>
                        <a:t> Reporting Suite</a:t>
                      </a:r>
                    </a:p>
                  </a:txBody>
                  <a:tcPr anchor="ctr">
                    <a:solidFill>
                      <a:schemeClr val="accent1">
                        <a:lumMod val="20000"/>
                        <a:lumOff val="80000"/>
                      </a:schemeClr>
                    </a:solidFill>
                  </a:tcPr>
                </a:tc>
                <a:tc>
                  <a:txBody>
                    <a:bodyPr/>
                    <a:lstStyle/>
                    <a:p>
                      <a:r>
                        <a:rPr lang="en-GB" sz="700" b="1" dirty="0"/>
                        <a:t>EDF</a:t>
                      </a:r>
                    </a:p>
                  </a:txBody>
                  <a:tcPr anchor="ctr">
                    <a:solidFill>
                      <a:schemeClr val="accent1">
                        <a:lumMod val="20000"/>
                        <a:lumOff val="80000"/>
                      </a:schemeClr>
                    </a:solidFill>
                  </a:tcPr>
                </a:tc>
                <a:tc>
                  <a:txBody>
                    <a:bodyPr/>
                    <a:lstStyle/>
                    <a:p>
                      <a:r>
                        <a:rPr lang="en-GB" sz="700" b="1" dirty="0"/>
                        <a:t>Shipper</a:t>
                      </a:r>
                    </a:p>
                  </a:txBody>
                  <a:tcPr anchor="ctr">
                    <a:solidFill>
                      <a:schemeClr val="accent1">
                        <a:lumMod val="20000"/>
                        <a:lumOff val="80000"/>
                      </a:schemeClr>
                    </a:solidFill>
                  </a:tcPr>
                </a:tc>
                <a:tc>
                  <a:txBody>
                    <a:bodyPr/>
                    <a:lstStyle/>
                    <a:p>
                      <a:r>
                        <a:rPr lang="en-GB" sz="700" b="1" dirty="0"/>
                        <a:t>Shipper</a:t>
                      </a:r>
                    </a:p>
                  </a:txBody>
                  <a:tcPr anchor="ctr">
                    <a:solidFill>
                      <a:schemeClr val="accent1">
                        <a:lumMod val="20000"/>
                        <a:lumOff val="80000"/>
                      </a:schemeClr>
                    </a:solidFill>
                  </a:tcPr>
                </a:tc>
                <a:tc>
                  <a:txBody>
                    <a:bodyPr/>
                    <a:lstStyle/>
                    <a:p>
                      <a:r>
                        <a:rPr lang="en-GB" sz="700" b="1" dirty="0"/>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July 23</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Indicative </a:t>
                      </a:r>
                    </a:p>
                  </a:txBody>
                  <a:tcPr anchor="ctr">
                    <a:solidFill>
                      <a:schemeClr val="accent1">
                        <a:lumMod val="20000"/>
                        <a:lumOff val="80000"/>
                      </a:schemeClr>
                    </a:solidFill>
                  </a:tcPr>
                </a:tc>
                <a:extLst>
                  <a:ext uri="{0D108BD9-81ED-4DB2-BD59-A6C34878D82A}">
                    <a16:rowId xmlns:a16="http://schemas.microsoft.com/office/drawing/2014/main" val="88245313"/>
                  </a:ext>
                </a:extLst>
              </a:tr>
              <a:tr h="172769">
                <a:tc>
                  <a:txBody>
                    <a:bodyPr/>
                    <a:lstStyle/>
                    <a:p>
                      <a:pPr algn="ctr"/>
                      <a:r>
                        <a:rPr lang="en-GB" sz="800" b="1" dirty="0">
                          <a:hlinkClick r:id="rId7"/>
                        </a:rPr>
                        <a:t>5547</a:t>
                      </a:r>
                      <a:endParaRPr lang="en-GB" sz="800" b="1" dirty="0"/>
                    </a:p>
                  </a:txBody>
                  <a:tcPr anchor="ctr">
                    <a:solidFill>
                      <a:schemeClr val="accent1">
                        <a:lumMod val="20000"/>
                        <a:lumOff val="80000"/>
                      </a:schemeClr>
                    </a:solidFill>
                  </a:tcPr>
                </a:tc>
                <a:tc>
                  <a:txBody>
                    <a:bodyPr/>
                    <a:lstStyle/>
                    <a:p>
                      <a:r>
                        <a:rPr lang="en-US" sz="700" b="1" dirty="0"/>
                        <a:t>Updating the Comprehensive Invoice Master List and INV template</a:t>
                      </a:r>
                      <a:endParaRPr lang="en-GB" sz="700" b="1" dirty="0"/>
                    </a:p>
                  </a:txBody>
                  <a:tcPr anchor="ctr">
                    <a:solidFill>
                      <a:schemeClr val="accent1">
                        <a:lumMod val="20000"/>
                        <a:lumOff val="80000"/>
                      </a:schemeClr>
                    </a:solidFill>
                  </a:tcPr>
                </a:tc>
                <a:tc>
                  <a:txBody>
                    <a:bodyPr/>
                    <a:lstStyle/>
                    <a:p>
                      <a:r>
                        <a:rPr lang="en-GB" sz="700" b="1" dirty="0"/>
                        <a:t>Eon</a:t>
                      </a:r>
                    </a:p>
                  </a:txBody>
                  <a:tcPr anchor="ctr">
                    <a:solidFill>
                      <a:schemeClr val="accent1">
                        <a:lumMod val="20000"/>
                        <a:lumOff val="80000"/>
                      </a:schemeClr>
                    </a:solidFill>
                  </a:tcPr>
                </a:tc>
                <a:tc>
                  <a:txBody>
                    <a:bodyPr/>
                    <a:lstStyle/>
                    <a:p>
                      <a:r>
                        <a:rPr lang="en-GB" sz="700" b="1" dirty="0"/>
                        <a:t>Shipper</a:t>
                      </a:r>
                    </a:p>
                    <a:p>
                      <a:r>
                        <a:rPr lang="en-GB" sz="700" b="1" dirty="0"/>
                        <a:t>DN</a:t>
                      </a:r>
                    </a:p>
                  </a:txBody>
                  <a:tcPr anchor="ctr">
                    <a:solidFill>
                      <a:schemeClr val="accent1">
                        <a:lumMod val="20000"/>
                        <a:lumOff val="80000"/>
                      </a:schemeClr>
                    </a:solidFill>
                  </a:tcPr>
                </a:tc>
                <a:tc>
                  <a:txBody>
                    <a:bodyPr/>
                    <a:lstStyle/>
                    <a:p>
                      <a:r>
                        <a:rPr lang="en-GB" sz="700" b="1" dirty="0"/>
                        <a:t>Shipper</a:t>
                      </a:r>
                    </a:p>
                  </a:txBody>
                  <a:tcPr anchor="ctr">
                    <a:solidFill>
                      <a:schemeClr val="accent1">
                        <a:lumMod val="20000"/>
                        <a:lumOff val="80000"/>
                      </a:schemeClr>
                    </a:solidFill>
                  </a:tcPr>
                </a:tc>
                <a:tc>
                  <a:txBody>
                    <a:bodyPr/>
                    <a:lstStyle/>
                    <a:p>
                      <a:r>
                        <a:rPr lang="en-GB" sz="700" b="1" dirty="0"/>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July 23</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Indicative </a:t>
                      </a:r>
                    </a:p>
                  </a:txBody>
                  <a:tcPr anchor="ctr">
                    <a:solidFill>
                      <a:schemeClr val="accent1">
                        <a:lumMod val="20000"/>
                        <a:lumOff val="80000"/>
                      </a:schemeClr>
                    </a:solidFill>
                  </a:tcPr>
                </a:tc>
                <a:extLst>
                  <a:ext uri="{0D108BD9-81ED-4DB2-BD59-A6C34878D82A}">
                    <a16:rowId xmlns:a16="http://schemas.microsoft.com/office/drawing/2014/main" val="3305234180"/>
                  </a:ext>
                </a:extLst>
              </a:tr>
              <a:tr h="172769">
                <a:tc>
                  <a:txBody>
                    <a:bodyPr/>
                    <a:lstStyle/>
                    <a:p>
                      <a:pPr algn="ctr"/>
                      <a:r>
                        <a:rPr lang="en-GB" sz="750" b="1" dirty="0">
                          <a:solidFill>
                            <a:schemeClr val="accent4"/>
                          </a:solidFill>
                          <a:hlinkClick r:id="rId8"/>
                        </a:rPr>
                        <a:t>5535A</a:t>
                      </a:r>
                      <a:endParaRPr lang="en-GB" sz="750" b="1" dirty="0">
                        <a:solidFill>
                          <a:schemeClr val="accent4"/>
                        </a:solidFill>
                      </a:endParaRPr>
                    </a:p>
                  </a:txBody>
                  <a:tcPr anchor="ctr">
                    <a:solidFill>
                      <a:schemeClr val="accent1">
                        <a:lumMod val="20000"/>
                        <a:lumOff val="80000"/>
                      </a:schemeClr>
                    </a:solidFill>
                  </a:tcPr>
                </a:tc>
                <a:tc>
                  <a:txBody>
                    <a:bodyPr/>
                    <a:lstStyle/>
                    <a:p>
                      <a:r>
                        <a:rPr lang="en-GB" sz="700" b="1" dirty="0"/>
                        <a:t>Processing of CSS Switch Requests Received in ‘Time Period 5’</a:t>
                      </a:r>
                    </a:p>
                  </a:txBody>
                  <a:tcPr anchor="ctr">
                    <a:solidFill>
                      <a:schemeClr val="accent1">
                        <a:lumMod val="20000"/>
                        <a:lumOff val="80000"/>
                      </a:schemeClr>
                    </a:solidFill>
                  </a:tcPr>
                </a:tc>
                <a:tc>
                  <a:txBody>
                    <a:bodyPr/>
                    <a:lstStyle/>
                    <a:p>
                      <a:r>
                        <a:rPr lang="en-GB" sz="700" b="1" dirty="0"/>
                        <a:t>Xoserve</a:t>
                      </a:r>
                    </a:p>
                  </a:txBody>
                  <a:tcPr anchor="ctr">
                    <a:solidFill>
                      <a:schemeClr val="accent1">
                        <a:lumMod val="20000"/>
                        <a:lumOff val="80000"/>
                      </a:schemeClr>
                    </a:solidFill>
                  </a:tcPr>
                </a:tc>
                <a:tc>
                  <a:txBody>
                    <a:bodyPr/>
                    <a:lstStyle/>
                    <a:p>
                      <a:r>
                        <a:rPr lang="en-GB" sz="700" b="1" dirty="0"/>
                        <a:t>All DSC Customers</a:t>
                      </a:r>
                    </a:p>
                  </a:txBody>
                  <a:tcPr anchor="ctr">
                    <a:solidFill>
                      <a:schemeClr val="accent1">
                        <a:lumMod val="20000"/>
                        <a:lumOff val="80000"/>
                      </a:schemeClr>
                    </a:solidFill>
                  </a:tcPr>
                </a:tc>
                <a:tc>
                  <a:txBody>
                    <a:bodyPr/>
                    <a:lstStyle/>
                    <a:p>
                      <a:r>
                        <a:rPr lang="en-GB" sz="700" b="1" dirty="0"/>
                        <a:t>Shipper</a:t>
                      </a:r>
                    </a:p>
                  </a:txBody>
                  <a:tcPr anchor="ctr">
                    <a:solidFill>
                      <a:schemeClr val="accent1">
                        <a:lumMod val="20000"/>
                        <a:lumOff val="80000"/>
                      </a:schemeClr>
                    </a:solidFill>
                  </a:tcPr>
                </a:tc>
                <a:tc>
                  <a:txBody>
                    <a:bodyPr/>
                    <a:lstStyle/>
                    <a:p>
                      <a:r>
                        <a:rPr lang="en-GB" sz="700" b="1" dirty="0"/>
                        <a:t>£44k</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August 23</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err="1">
                          <a:ln>
                            <a:noFill/>
                          </a:ln>
                          <a:solidFill>
                            <a:prstClr val="black"/>
                          </a:solidFill>
                          <a:effectLst/>
                          <a:uLnTx/>
                          <a:uFillTx/>
                          <a:latin typeface="Arial"/>
                          <a:ea typeface="+mn-ea"/>
                          <a:cs typeface="+mn-cs"/>
                        </a:rPr>
                        <a:t>Adhoc</a:t>
                      </a:r>
                      <a:endParaRPr kumimoji="0" lang="en-GB" sz="700" b="1" i="0" u="none" strike="noStrike" kern="1200" cap="none" spc="0" normalizeH="0" baseline="0" noProof="0" dirty="0">
                        <a:ln>
                          <a:noFill/>
                        </a:ln>
                        <a:solidFill>
                          <a:prstClr val="black"/>
                        </a:solidFill>
                        <a:effectLst/>
                        <a:uLnTx/>
                        <a:uFillTx/>
                        <a:latin typeface="Arial"/>
                        <a:ea typeface="+mn-ea"/>
                        <a:cs typeface="+mn-cs"/>
                      </a:endParaRP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Indicative </a:t>
                      </a:r>
                    </a:p>
                  </a:txBody>
                  <a:tcPr anchor="ctr">
                    <a:solidFill>
                      <a:schemeClr val="accent1">
                        <a:lumMod val="20000"/>
                        <a:lumOff val="80000"/>
                      </a:schemeClr>
                    </a:solidFill>
                  </a:tcPr>
                </a:tc>
                <a:extLst>
                  <a:ext uri="{0D108BD9-81ED-4DB2-BD59-A6C34878D82A}">
                    <a16:rowId xmlns:a16="http://schemas.microsoft.com/office/drawing/2014/main" val="3707712787"/>
                  </a:ext>
                </a:extLst>
              </a:tr>
              <a:tr h="172769">
                <a:tc>
                  <a:txBody>
                    <a:bodyPr/>
                    <a:lstStyle/>
                    <a:p>
                      <a:pPr algn="ctr"/>
                      <a:r>
                        <a:rPr lang="en-GB" sz="800" b="1" dirty="0">
                          <a:hlinkClick r:id="rId9"/>
                        </a:rPr>
                        <a:t>5567</a:t>
                      </a:r>
                      <a:endParaRPr lang="en-GB" sz="800" b="1" dirty="0"/>
                    </a:p>
                  </a:txBody>
                  <a:tcPr anchor="ctr">
                    <a:solidFill>
                      <a:schemeClr val="accent1">
                        <a:lumMod val="20000"/>
                        <a:lumOff val="80000"/>
                      </a:schemeClr>
                    </a:solidFill>
                  </a:tcPr>
                </a:tc>
                <a:tc>
                  <a:txBody>
                    <a:bodyPr/>
                    <a:lstStyle/>
                    <a:p>
                      <a:r>
                        <a:rPr lang="en-US" sz="700" b="1" dirty="0"/>
                        <a:t>Implementation of Resend Functionality for Messages from CSS to GRDA (REC CP R0067)</a:t>
                      </a:r>
                      <a:endParaRPr lang="en-GB" sz="700" b="1" dirty="0"/>
                    </a:p>
                  </a:txBody>
                  <a:tcPr anchor="ctr">
                    <a:solidFill>
                      <a:schemeClr val="accent1">
                        <a:lumMod val="20000"/>
                        <a:lumOff val="80000"/>
                      </a:schemeClr>
                    </a:solidFill>
                  </a:tcPr>
                </a:tc>
                <a:tc>
                  <a:txBody>
                    <a:bodyPr/>
                    <a:lstStyle/>
                    <a:p>
                      <a:r>
                        <a:rPr lang="en-GB" sz="700" b="1" dirty="0"/>
                        <a:t>Xoserve</a:t>
                      </a:r>
                    </a:p>
                  </a:txBody>
                  <a:tcPr anchor="ctr">
                    <a:solidFill>
                      <a:schemeClr val="accent1">
                        <a:lumMod val="20000"/>
                        <a:lumOff val="80000"/>
                      </a:schemeClr>
                    </a:solidFill>
                  </a:tcPr>
                </a:tc>
                <a:tc>
                  <a:txBody>
                    <a:bodyPr/>
                    <a:lstStyle/>
                    <a:p>
                      <a:r>
                        <a:rPr lang="en-GB" sz="700" b="1" dirty="0"/>
                        <a:t>All DSC Customers</a:t>
                      </a:r>
                    </a:p>
                  </a:txBody>
                  <a:tcPr anchor="ctr">
                    <a:solidFill>
                      <a:schemeClr val="accent1">
                        <a:lumMod val="20000"/>
                        <a:lumOff val="80000"/>
                      </a:schemeClr>
                    </a:solidFill>
                  </a:tcPr>
                </a:tc>
                <a:tc>
                  <a:txBody>
                    <a:bodyPr/>
                    <a:lstStyle/>
                    <a:p>
                      <a:r>
                        <a:rPr lang="en-GB" sz="700" b="1" dirty="0"/>
                        <a:t>Shipper</a:t>
                      </a:r>
                    </a:p>
                  </a:txBody>
                  <a:tcPr anchor="ctr">
                    <a:solidFill>
                      <a:schemeClr val="accent1">
                        <a:lumMod val="20000"/>
                        <a:lumOff val="80000"/>
                      </a:schemeClr>
                    </a:solidFill>
                  </a:tcPr>
                </a:tc>
                <a:tc>
                  <a:txBody>
                    <a:bodyPr/>
                    <a:lstStyle/>
                    <a:p>
                      <a:r>
                        <a:rPr lang="en-GB" sz="700" b="1" dirty="0"/>
                        <a:t>£93k</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August 23</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err="1">
                          <a:ln>
                            <a:noFill/>
                          </a:ln>
                          <a:solidFill>
                            <a:prstClr val="black"/>
                          </a:solidFill>
                          <a:effectLst/>
                          <a:uLnTx/>
                          <a:uFillTx/>
                          <a:latin typeface="Arial"/>
                          <a:ea typeface="+mn-ea"/>
                          <a:cs typeface="+mn-cs"/>
                        </a:rPr>
                        <a:t>Adhoc</a:t>
                      </a:r>
                      <a:endParaRPr kumimoji="0" lang="en-GB" sz="700" b="1" i="0" u="none" strike="noStrike" kern="1200" cap="none" spc="0" normalizeH="0" baseline="0" noProof="0" dirty="0">
                        <a:ln>
                          <a:noFill/>
                        </a:ln>
                        <a:solidFill>
                          <a:prstClr val="black"/>
                        </a:solidFill>
                        <a:effectLst/>
                        <a:uLnTx/>
                        <a:uFillTx/>
                        <a:latin typeface="Arial"/>
                        <a:ea typeface="+mn-ea"/>
                        <a:cs typeface="+mn-cs"/>
                      </a:endParaRP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Indicative </a:t>
                      </a:r>
                    </a:p>
                  </a:txBody>
                  <a:tcPr anchor="ctr">
                    <a:solidFill>
                      <a:schemeClr val="accent1">
                        <a:lumMod val="20000"/>
                        <a:lumOff val="80000"/>
                      </a:schemeClr>
                    </a:solidFill>
                  </a:tcPr>
                </a:tc>
                <a:extLst>
                  <a:ext uri="{0D108BD9-81ED-4DB2-BD59-A6C34878D82A}">
                    <a16:rowId xmlns:a16="http://schemas.microsoft.com/office/drawing/2014/main" val="2314660150"/>
                  </a:ext>
                </a:extLst>
              </a:tr>
              <a:tr h="0">
                <a:tc>
                  <a:txBody>
                    <a:bodyPr/>
                    <a:lstStyle/>
                    <a:p>
                      <a:pPr algn="ctr"/>
                      <a:r>
                        <a:rPr lang="en-GB" sz="800" b="1" dirty="0">
                          <a:hlinkClick r:id="rId10"/>
                        </a:rPr>
                        <a:t>5604</a:t>
                      </a:r>
                      <a:endParaRPr lang="en-GB" sz="800" b="1" dirty="0"/>
                    </a:p>
                  </a:txBody>
                  <a:tcPr anchor="ctr">
                    <a:solidFill>
                      <a:schemeClr val="accent1">
                        <a:lumMod val="20000"/>
                        <a:lumOff val="80000"/>
                      </a:schemeClr>
                    </a:solidFill>
                  </a:tcPr>
                </a:tc>
                <a:tc>
                  <a:txBody>
                    <a:bodyPr/>
                    <a:lstStyle/>
                    <a:p>
                      <a:pPr algn="l" fontAlgn="base"/>
                      <a:r>
                        <a:rPr lang="en-US" sz="700" b="1" i="0" dirty="0">
                          <a:solidFill>
                            <a:schemeClr val="tx1"/>
                          </a:solidFill>
                          <a:effectLst/>
                          <a:latin typeface="Arial" panose="020B0604020202020204" pitchFamily="34" charset="0"/>
                          <a:cs typeface="Arial" panose="020B0604020202020204" pitchFamily="34" charset="0"/>
                        </a:rPr>
                        <a:t>Shipper Agreed Read (SAR) exceptions process (Modification 0811S)</a:t>
                      </a:r>
                    </a:p>
                  </a:txBody>
                  <a:tcPr anchor="ctr">
                    <a:solidFill>
                      <a:schemeClr val="accent1">
                        <a:lumMod val="20000"/>
                        <a:lumOff val="80000"/>
                      </a:schemeClr>
                    </a:solidFill>
                  </a:tcPr>
                </a:tc>
                <a:tc>
                  <a:txBody>
                    <a:bodyPr/>
                    <a:lstStyle/>
                    <a:p>
                      <a:r>
                        <a:rPr lang="en-GB" sz="700" b="1" dirty="0"/>
                        <a:t>SEFE</a:t>
                      </a:r>
                    </a:p>
                  </a:txBody>
                  <a:tcPr anchor="ctr">
                    <a:solidFill>
                      <a:schemeClr val="accent1">
                        <a:lumMod val="20000"/>
                        <a:lumOff val="80000"/>
                      </a:schemeClr>
                    </a:solidFill>
                  </a:tcPr>
                </a:tc>
                <a:tc>
                  <a:txBody>
                    <a:bodyPr/>
                    <a:lstStyle/>
                    <a:p>
                      <a:r>
                        <a:rPr lang="en-GB" sz="700" b="1" dirty="0"/>
                        <a:t>Shipper</a:t>
                      </a:r>
                    </a:p>
                  </a:txBody>
                  <a:tcPr anchor="ctr">
                    <a:solidFill>
                      <a:schemeClr val="accent1">
                        <a:lumMod val="20000"/>
                        <a:lumOff val="80000"/>
                      </a:schemeClr>
                    </a:solidFill>
                  </a:tcPr>
                </a:tc>
                <a:tc>
                  <a:txBody>
                    <a:bodyPr/>
                    <a:lstStyle/>
                    <a:p>
                      <a:r>
                        <a:rPr lang="en-GB" sz="700" b="1" dirty="0"/>
                        <a:t>Shipper </a:t>
                      </a:r>
                    </a:p>
                  </a:txBody>
                  <a:tcPr anchor="ctr">
                    <a:solidFill>
                      <a:schemeClr val="accent1">
                        <a:lumMod val="20000"/>
                        <a:lumOff val="80000"/>
                      </a:schemeClr>
                    </a:solidFill>
                  </a:tcPr>
                </a:tc>
                <a:tc>
                  <a:txBody>
                    <a:bodyPr/>
                    <a:lstStyle/>
                    <a:p>
                      <a:r>
                        <a:rPr lang="en-GB" sz="700" b="1" dirty="0"/>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November 23</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Indicative</a:t>
                      </a:r>
                    </a:p>
                  </a:txBody>
                  <a:tcPr anchor="ctr">
                    <a:solidFill>
                      <a:schemeClr val="accent1">
                        <a:lumMod val="20000"/>
                        <a:lumOff val="80000"/>
                      </a:schemeClr>
                    </a:solidFill>
                  </a:tcPr>
                </a:tc>
                <a:extLst>
                  <a:ext uri="{0D108BD9-81ED-4DB2-BD59-A6C34878D82A}">
                    <a16:rowId xmlns:a16="http://schemas.microsoft.com/office/drawing/2014/main" val="4069106140"/>
                  </a:ext>
                </a:extLst>
              </a:tr>
              <a:tr h="0">
                <a:tc>
                  <a:txBody>
                    <a:bodyPr/>
                    <a:lstStyle/>
                    <a:p>
                      <a:pPr algn="ctr"/>
                      <a:r>
                        <a:rPr lang="en-GB" sz="800" b="1" dirty="0">
                          <a:hlinkClick r:id="rId11"/>
                        </a:rPr>
                        <a:t>5605</a:t>
                      </a:r>
                      <a:endParaRPr lang="en-GB" sz="800" b="1" dirty="0"/>
                    </a:p>
                  </a:txBody>
                  <a:tcPr anchor="ctr">
                    <a:solidFill>
                      <a:schemeClr val="accent1">
                        <a:lumMod val="20000"/>
                        <a:lumOff val="80000"/>
                      </a:schemeClr>
                    </a:solidFill>
                  </a:tcPr>
                </a:tc>
                <a:tc>
                  <a:txBody>
                    <a:bodyPr/>
                    <a:lstStyle/>
                    <a:p>
                      <a:pPr algn="l" fontAlgn="base"/>
                      <a:r>
                        <a:rPr lang="en-US" sz="700" b="1" i="0" dirty="0">
                          <a:solidFill>
                            <a:schemeClr val="tx1"/>
                          </a:solidFill>
                          <a:effectLst/>
                          <a:latin typeface="Arial" panose="020B0604020202020204" pitchFamily="34" charset="0"/>
                          <a:cs typeface="Arial" panose="020B0604020202020204" pitchFamily="34" charset="0"/>
                        </a:rPr>
                        <a:t>Amendments to the must read process (IGT159V)</a:t>
                      </a:r>
                    </a:p>
                  </a:txBody>
                  <a:tcPr anchor="ctr">
                    <a:solidFill>
                      <a:schemeClr val="accent1">
                        <a:lumMod val="20000"/>
                        <a:lumOff val="80000"/>
                      </a:schemeClr>
                    </a:solidFill>
                  </a:tcPr>
                </a:tc>
                <a:tc>
                  <a:txBody>
                    <a:bodyPr/>
                    <a:lstStyle/>
                    <a:p>
                      <a:r>
                        <a:rPr lang="en-GB" sz="700" b="1" dirty="0"/>
                        <a:t>Centrica</a:t>
                      </a:r>
                    </a:p>
                  </a:txBody>
                  <a:tcPr anchor="ctr">
                    <a:solidFill>
                      <a:schemeClr val="accent1">
                        <a:lumMod val="20000"/>
                        <a:lumOff val="80000"/>
                      </a:schemeClr>
                    </a:solidFill>
                  </a:tcPr>
                </a:tc>
                <a:tc>
                  <a:txBody>
                    <a:bodyPr/>
                    <a:lstStyle/>
                    <a:p>
                      <a:r>
                        <a:rPr lang="en-GB" sz="700" b="1" dirty="0"/>
                        <a:t>Shipper</a:t>
                      </a:r>
                    </a:p>
                    <a:p>
                      <a:r>
                        <a:rPr lang="en-GB" sz="700" b="1" dirty="0"/>
                        <a:t>IGT</a:t>
                      </a:r>
                    </a:p>
                  </a:txBody>
                  <a:tcPr anchor="ctr">
                    <a:solidFill>
                      <a:schemeClr val="accent1">
                        <a:lumMod val="20000"/>
                        <a:lumOff val="80000"/>
                      </a:schemeClr>
                    </a:solidFill>
                  </a:tcPr>
                </a:tc>
                <a:tc>
                  <a:txBody>
                    <a:bodyPr/>
                    <a:lstStyle/>
                    <a:p>
                      <a:r>
                        <a:rPr lang="en-GB" sz="700" b="1" dirty="0"/>
                        <a:t>Shipper </a:t>
                      </a:r>
                    </a:p>
                    <a:p>
                      <a:r>
                        <a:rPr lang="en-GB" sz="700" b="1" dirty="0"/>
                        <a:t>IGT</a:t>
                      </a:r>
                    </a:p>
                  </a:txBody>
                  <a:tcPr anchor="ctr">
                    <a:solidFill>
                      <a:schemeClr val="accent1">
                        <a:lumMod val="20000"/>
                        <a:lumOff val="80000"/>
                      </a:schemeClr>
                    </a:solidFill>
                  </a:tcPr>
                </a:tc>
                <a:tc>
                  <a:txBody>
                    <a:bodyPr/>
                    <a:lstStyle/>
                    <a:p>
                      <a:r>
                        <a:rPr lang="en-GB" sz="700" b="1" dirty="0"/>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November 23</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Indicative </a:t>
                      </a:r>
                    </a:p>
                  </a:txBody>
                  <a:tcPr anchor="ctr">
                    <a:solidFill>
                      <a:schemeClr val="accent1">
                        <a:lumMod val="20000"/>
                        <a:lumOff val="80000"/>
                      </a:schemeClr>
                    </a:solidFill>
                  </a:tcPr>
                </a:tc>
                <a:extLst>
                  <a:ext uri="{0D108BD9-81ED-4DB2-BD59-A6C34878D82A}">
                    <a16:rowId xmlns:a16="http://schemas.microsoft.com/office/drawing/2014/main" val="2467102711"/>
                  </a:ext>
                </a:extLst>
              </a:tr>
              <a:tr h="0">
                <a:tc>
                  <a:txBody>
                    <a:bodyPr/>
                    <a:lstStyle/>
                    <a:p>
                      <a:pPr algn="ctr"/>
                      <a:r>
                        <a:rPr lang="en-GB" sz="800" b="1" dirty="0">
                          <a:hlinkClick r:id="rId12"/>
                        </a:rPr>
                        <a:t>5607</a:t>
                      </a:r>
                      <a:endParaRPr lang="en-GB" sz="800" b="1" dirty="0"/>
                    </a:p>
                  </a:txBody>
                  <a:tcPr anchor="ctr">
                    <a:solidFill>
                      <a:schemeClr val="accent1">
                        <a:lumMod val="20000"/>
                        <a:lumOff val="80000"/>
                      </a:schemeClr>
                    </a:solidFill>
                  </a:tcPr>
                </a:tc>
                <a:tc>
                  <a:txBody>
                    <a:bodyPr/>
                    <a:lstStyle/>
                    <a:p>
                      <a:pPr algn="l" fontAlgn="base"/>
                      <a:r>
                        <a:rPr lang="en-US" sz="700" b="1" i="0" dirty="0">
                          <a:solidFill>
                            <a:schemeClr val="tx1"/>
                          </a:solidFill>
                          <a:effectLst/>
                          <a:latin typeface="Arial" panose="020B0604020202020204" pitchFamily="34" charset="0"/>
                          <a:cs typeface="Arial" panose="020B0604020202020204" pitchFamily="34" charset="0"/>
                        </a:rPr>
                        <a:t>Update to the AQ correction processes (Modification 0816S)</a:t>
                      </a:r>
                    </a:p>
                  </a:txBody>
                  <a:tcPr anchor="ctr">
                    <a:solidFill>
                      <a:schemeClr val="accent1">
                        <a:lumMod val="20000"/>
                        <a:lumOff val="80000"/>
                      </a:schemeClr>
                    </a:solidFill>
                  </a:tcPr>
                </a:tc>
                <a:tc>
                  <a:txBody>
                    <a:bodyPr/>
                    <a:lstStyle/>
                    <a:p>
                      <a:r>
                        <a:rPr lang="en-GB" sz="700" b="1" dirty="0"/>
                        <a:t>EON Next</a:t>
                      </a:r>
                    </a:p>
                  </a:txBody>
                  <a:tcPr anchor="ctr">
                    <a:solidFill>
                      <a:schemeClr val="accent1">
                        <a:lumMod val="20000"/>
                        <a:lumOff val="80000"/>
                      </a:schemeClr>
                    </a:solidFill>
                  </a:tcPr>
                </a:tc>
                <a:tc>
                  <a:txBody>
                    <a:bodyPr/>
                    <a:lstStyle/>
                    <a:p>
                      <a:r>
                        <a:rPr lang="en-GB" sz="700" b="1" dirty="0"/>
                        <a:t>Shipper</a:t>
                      </a:r>
                    </a:p>
                    <a:p>
                      <a:r>
                        <a:rPr lang="en-GB" sz="700" b="1" dirty="0"/>
                        <a:t>DN</a:t>
                      </a:r>
                    </a:p>
                    <a:p>
                      <a:r>
                        <a:rPr lang="en-GB" sz="700" b="1" dirty="0"/>
                        <a:t>IGT</a:t>
                      </a:r>
                    </a:p>
                  </a:txBody>
                  <a:tcPr anchor="ctr">
                    <a:solidFill>
                      <a:schemeClr val="accent1">
                        <a:lumMod val="20000"/>
                        <a:lumOff val="80000"/>
                      </a:schemeClr>
                    </a:solidFill>
                  </a:tcPr>
                </a:tc>
                <a:tc>
                  <a:txBody>
                    <a:bodyPr/>
                    <a:lstStyle/>
                    <a:p>
                      <a:r>
                        <a:rPr lang="en-GB" sz="700" b="1" dirty="0"/>
                        <a:t>Shipper</a:t>
                      </a:r>
                    </a:p>
                  </a:txBody>
                  <a:tcPr anchor="ctr">
                    <a:solidFill>
                      <a:schemeClr val="accent1">
                        <a:lumMod val="20000"/>
                        <a:lumOff val="80000"/>
                      </a:schemeClr>
                    </a:solidFill>
                  </a:tcPr>
                </a:tc>
                <a:tc>
                  <a:txBody>
                    <a:bodyPr/>
                    <a:lstStyle/>
                    <a:p>
                      <a:r>
                        <a:rPr lang="en-GB" sz="700" b="1" dirty="0"/>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November 23</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Indicative</a:t>
                      </a:r>
                    </a:p>
                  </a:txBody>
                  <a:tcPr anchor="ctr">
                    <a:solidFill>
                      <a:schemeClr val="accent1">
                        <a:lumMod val="20000"/>
                        <a:lumOff val="80000"/>
                      </a:schemeClr>
                    </a:solidFill>
                  </a:tcPr>
                </a:tc>
                <a:extLst>
                  <a:ext uri="{0D108BD9-81ED-4DB2-BD59-A6C34878D82A}">
                    <a16:rowId xmlns:a16="http://schemas.microsoft.com/office/drawing/2014/main" val="637010591"/>
                  </a:ext>
                </a:extLst>
              </a:tr>
            </a:tbl>
          </a:graphicData>
        </a:graphic>
      </p:graphicFrame>
    </p:spTree>
    <p:extLst>
      <p:ext uri="{BB962C8B-B14F-4D97-AF65-F5344CB8AC3E}">
        <p14:creationId xmlns:p14="http://schemas.microsoft.com/office/powerpoint/2010/main" val="3894273726"/>
      </p:ext>
    </p:extLst>
  </p:cSld>
  <p:clrMapOvr>
    <a:masterClrMapping/>
  </p:clrMapOvr>
</p:sld>
</file>

<file path=ppt/theme/theme1.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lcf76f155ced4ddcb4097134ff3c332f xmlns="efb0c983-77a3-4edc-9303-e1cb655c76c7">
      <Terms xmlns="http://schemas.microsoft.com/office/infopath/2007/PartnerControls"/>
    </lcf76f155ced4ddcb4097134ff3c332f>
    <TaxCatchAll xmlns="3ee84ff3-1fa2-4b0e-bbc1-9d3729ac2ba9" xsi:nil="true"/>
    <_Flow_SignoffStatus xmlns="efb0c983-77a3-4edc-9303-e1cb655c76c7" xsi:nil="true"/>
    <Sign_x002d_offBy xmlns="efb0c983-77a3-4edc-9303-e1cb655c76c7">
      <UserInfo>
        <DisplayName/>
        <AccountId xsi:nil="true"/>
        <AccountType/>
      </UserInfo>
    </Sign_x002d_offB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0FB9CDCC5328344A3162B2D7C8A4CE2" ma:contentTypeVersion="16" ma:contentTypeDescription="Create a new document." ma:contentTypeScope="" ma:versionID="ede32156e104b9db28a12065827d15ac">
  <xsd:schema xmlns:xsd="http://www.w3.org/2001/XMLSchema" xmlns:xs="http://www.w3.org/2001/XMLSchema" xmlns:p="http://schemas.microsoft.com/office/2006/metadata/properties" xmlns:ns2="efb0c983-77a3-4edc-9303-e1cb655c76c7" xmlns:ns3="3ee84ff3-1fa2-4b0e-bbc1-9d3729ac2ba9" targetNamespace="http://schemas.microsoft.com/office/2006/metadata/properties" ma:root="true" ma:fieldsID="a8c1c2972ccccfaf548a4caf8c530352" ns2:_="" ns3:_="">
    <xsd:import namespace="efb0c983-77a3-4edc-9303-e1cb655c76c7"/>
    <xsd:import namespace="3ee84ff3-1fa2-4b0e-bbc1-9d3729ac2ba9"/>
    <xsd:element name="properties">
      <xsd:complexType>
        <xsd:sequence>
          <xsd:element name="documentManagement">
            <xsd:complexType>
              <xsd:all>
                <xsd:element ref="ns2:_Flow_SignoffStatus" minOccurs="0"/>
                <xsd:element ref="ns2:Sign_x002d_offBy"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b0c983-77a3-4edc-9303-e1cb655c76c7" elementFormDefault="qualified">
    <xsd:import namespace="http://schemas.microsoft.com/office/2006/documentManagement/types"/>
    <xsd:import namespace="http://schemas.microsoft.com/office/infopath/2007/PartnerControls"/>
    <xsd:element name="_Flow_SignoffStatus" ma:index="8" nillable="true" ma:displayName="Sign-off status" ma:internalName="Sign_x002d_off_x0020_status">
      <xsd:simpleType>
        <xsd:restriction base="dms:Text"/>
      </xsd:simpleType>
    </xsd:element>
    <xsd:element name="Sign_x002d_offBy" ma:index="9" nillable="true" ma:displayName="Sign-off By" ma:format="Dropdown" ma:list="UserInfo" ma:SharePointGroup="0" ma:internalName="Sign_x002d_off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cb18e80-c0a1-4e4c-a24b-611b5f62a90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ee84ff3-1fa2-4b0e-bbc1-9d3729ac2ba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edf0d92-15e2-4a18-8841-dbc4ae997dea}" ma:internalName="TaxCatchAll" ma:showField="CatchAllData" ma:web="3ee84ff3-1fa2-4b0e-bbc1-9d3729ac2b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513DF9-3E74-488E-B239-1C5C999E5CA9}">
  <ds:schemaRefs>
    <ds:schemaRef ds:uri="http://schemas.microsoft.com/sharepoint/v3/contenttype/forms"/>
  </ds:schemaRefs>
</ds:datastoreItem>
</file>

<file path=customXml/itemProps2.xml><?xml version="1.0" encoding="utf-8"?>
<ds:datastoreItem xmlns:ds="http://schemas.openxmlformats.org/officeDocument/2006/customXml" ds:itemID="{EE966AA5-3D01-4B81-BAE0-8020A2E16EFF}">
  <ds:schemaRefs>
    <ds:schemaRef ds:uri="5844fa40-a696-4ac9-bd38-c0330d295109"/>
    <ds:schemaRef ds:uri="c78a4dae-5fc0-4ed3-ad80-da51122ab11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9C955F6-F4BC-46FF-A140-918BFC39225E}"/>
</file>

<file path=docProps/app.xml><?xml version="1.0" encoding="utf-8"?>
<Properties xmlns="http://schemas.openxmlformats.org/officeDocument/2006/extended-properties" xmlns:vt="http://schemas.openxmlformats.org/officeDocument/2006/docPropsVTypes">
  <TotalTime>10527</TotalTime>
  <Words>8327</Words>
  <Application>Microsoft Office PowerPoint</Application>
  <PresentationFormat>On-screen Show (16:9)</PresentationFormat>
  <Paragraphs>1646</Paragraphs>
  <Slides>76</Slides>
  <Notes>22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3</vt:i4>
      </vt:variant>
      <vt:variant>
        <vt:lpstr>Slide Titles</vt:lpstr>
      </vt:variant>
      <vt:variant>
        <vt:i4>76</vt:i4>
      </vt:variant>
    </vt:vector>
  </HeadingPairs>
  <TitlesOfParts>
    <vt:vector size="89" baseType="lpstr">
      <vt:lpstr>Arial</vt:lpstr>
      <vt:lpstr>Calibri</vt:lpstr>
      <vt:lpstr>Helvetica Neue Medium</vt:lpstr>
      <vt:lpstr>Poppins</vt:lpstr>
      <vt:lpstr>Poppins Bold</vt:lpstr>
      <vt:lpstr>Poppins Light</vt:lpstr>
      <vt:lpstr>Poppins Medium</vt:lpstr>
      <vt:lpstr>Poppins Regular</vt:lpstr>
      <vt:lpstr>Poppins SemiBold</vt:lpstr>
      <vt:lpstr>Office Theme</vt:lpstr>
      <vt:lpstr>Document</vt:lpstr>
      <vt:lpstr>Microsoft Word Document</vt:lpstr>
      <vt:lpstr>Microsoft Excel Worksheet</vt:lpstr>
      <vt:lpstr>Change Management Committee  </vt:lpstr>
      <vt:lpstr>Section 2: DSC Change Budget &amp; Horizon Planning</vt:lpstr>
      <vt:lpstr>General Change Budget BP22 YTD</vt:lpstr>
      <vt:lpstr>General Change Budget BP22 YTD</vt:lpstr>
      <vt:lpstr>Forecasted Year End Spend (BP22)</vt:lpstr>
      <vt:lpstr>Change Pipeline</vt:lpstr>
      <vt:lpstr>Change Delivery Plan January 23 – April 24 </vt:lpstr>
      <vt:lpstr>Change Pipeline - Delivery Plan - January 2023 – May 2023</vt:lpstr>
      <vt:lpstr>Change Delivery Plan - June 2023 – December 2023</vt:lpstr>
      <vt:lpstr>PowerPoint Presentation</vt:lpstr>
      <vt:lpstr>Change Backlog – On Hold Details</vt:lpstr>
      <vt:lpstr>DSC Change Pack Plan </vt:lpstr>
      <vt:lpstr>REC Change   </vt:lpstr>
      <vt:lpstr>Introduction</vt:lpstr>
      <vt:lpstr>Overview of REC Changes (high level)</vt:lpstr>
      <vt:lpstr>REC Change Pipeline – In progress</vt:lpstr>
      <vt:lpstr>PowerPoint Presentation</vt:lpstr>
      <vt:lpstr>PowerPoint Presentation</vt:lpstr>
      <vt:lpstr>PowerPoint Presentation</vt:lpstr>
      <vt:lpstr>REC Change Pipeline – Under Prioritisation Review</vt:lpstr>
      <vt:lpstr>Section 3: Capture</vt:lpstr>
      <vt:lpstr>New Change Proposals</vt:lpstr>
      <vt:lpstr>XRN5614 Improving IGT SMP New Connection Process to support accurate and timely Supplier Registrations </vt:lpstr>
      <vt:lpstr>XRN5616 CSEP Annual Quantity Capacity Management  </vt:lpstr>
      <vt:lpstr> section 4. Design &amp; Delivery  </vt:lpstr>
      <vt:lpstr>Design Change Pack </vt:lpstr>
      <vt:lpstr>XRN4990 Transfer of Sites with Low Valid Meter Reading Submission Performance from Classes 2 and 3 into Class 4 (Modification 0664VS)</vt:lpstr>
      <vt:lpstr>XRN 5567 Implementation of Resend Functionality for Messages from CSS to GRDA (REC CP R0067) </vt:lpstr>
      <vt:lpstr>XRN5472 Creation of a UK Link API to consume daily weather data for Demand Estimation processes</vt:lpstr>
      <vt:lpstr>Standalone Change Documents for Approval (BER, CCR, EQR)</vt:lpstr>
      <vt:lpstr>Standalone Change Documents for Approval (BER, CCR, EQR)</vt:lpstr>
      <vt:lpstr>    March 23 Release  XRN5472 Creation of a UK Link API to consume daily weather data for Demand Estimation processes </vt:lpstr>
      <vt:lpstr>Project Update – Change to Weather Data Service Provider API and implications to XRN 5472 Delivery Approach </vt:lpstr>
      <vt:lpstr>XRN 5472 Proposal to withdraw Change </vt:lpstr>
      <vt:lpstr> XRN5575 March 23 Release   </vt:lpstr>
      <vt:lpstr>XRN5575 – March 23 Adhoc Release - Status Update</vt:lpstr>
      <vt:lpstr>February 2023 Major Release</vt:lpstr>
      <vt:lpstr>XRN5533 – February 23 Major Release - Status Update</vt:lpstr>
      <vt:lpstr> XRN5533 February 23 Release  Implementation Approach </vt:lpstr>
      <vt:lpstr>Principles</vt:lpstr>
      <vt:lpstr>XRNs in Scope of February 23 Release</vt:lpstr>
      <vt:lpstr>February 23 Release High Level Implementation Plan </vt:lpstr>
      <vt:lpstr>File Transition</vt:lpstr>
      <vt:lpstr>File Format Transition plan </vt:lpstr>
      <vt:lpstr>Further Communications</vt:lpstr>
      <vt:lpstr>If you have any queries on the changes being delivered as part of the February 23 Release please contact </vt:lpstr>
      <vt:lpstr>June 2023 Major Release</vt:lpstr>
      <vt:lpstr>XRN 5482 Update – June 23 Delivery</vt:lpstr>
      <vt:lpstr>XRN5562 – June 23 Major Release- Status Update</vt:lpstr>
      <vt:lpstr>XRN5579 Gemini Regulatory Change</vt:lpstr>
      <vt:lpstr>Summary</vt:lpstr>
      <vt:lpstr>Summary</vt:lpstr>
      <vt:lpstr>Key Milestone Dates</vt:lpstr>
      <vt:lpstr>Impacted Gemini Exit Screens</vt:lpstr>
      <vt:lpstr>Impacted Gemini Exit Screens</vt:lpstr>
      <vt:lpstr>Impacted Gemini Exit Screens</vt:lpstr>
      <vt:lpstr>Impacted Gemini Exit Screens</vt:lpstr>
      <vt:lpstr>Impacted Gemini Exit Screens</vt:lpstr>
      <vt:lpstr>NG TRANSMISSION CHANGE HORIZON PLAN  0 - 2 YEARS JAN 2023 – DEC 2025</vt:lpstr>
      <vt:lpstr>PowerPoint Presentation</vt:lpstr>
      <vt:lpstr>DDP Feb CHMC update</vt:lpstr>
      <vt:lpstr>Agenda</vt:lpstr>
      <vt:lpstr>PowerPoint Presentation</vt:lpstr>
      <vt:lpstr>PowerPoint Presentation</vt:lpstr>
      <vt:lpstr>DDP Appendix</vt:lpstr>
      <vt:lpstr>PowerPoint Presentation</vt:lpstr>
      <vt:lpstr>PowerPoint Presentation</vt:lpstr>
      <vt:lpstr>PowerPoint Presentation</vt:lpstr>
      <vt:lpstr>PowerPoint Presentation</vt:lpstr>
      <vt:lpstr>Section 5: Non-DSC Change Budget Impacting Programmes    </vt:lpstr>
      <vt:lpstr>CMS Rebuild Update</vt:lpstr>
      <vt:lpstr>Progress to Date</vt:lpstr>
      <vt:lpstr>PowerPoint Presentation</vt:lpstr>
      <vt:lpstr>Section 6: AnY Other Business   </vt:lpstr>
      <vt:lpstr>Appendix   </vt:lpstr>
      <vt:lpstr>Portfolio POAP</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Grid</dc:creator>
  <cp:lastModifiedBy>Kate Lancaster</cp:lastModifiedBy>
  <cp:revision>2</cp:revision>
  <dcterms:created xsi:type="dcterms:W3CDTF">2018-09-02T17:12:15Z</dcterms:created>
  <dcterms:modified xsi:type="dcterms:W3CDTF">2023-01-31T10:10:32Z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0x0101002A9D4E94D94ABB48A35A572EF9A60258</vt:lpwstr>
  </property>
  <property fmtid="{D5CDD505-2E9C-101B-9397-08002B2CF9AE}" pid="4" name="MediaServiceImageTags">
    <vt:lpwstr/>
  </property>
</Properties>
</file>