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62"/>
  </p:notesMasterIdLst>
  <p:sldIdLst>
    <p:sldId id="2059" r:id="rId6"/>
    <p:sldId id="1759" r:id="rId7"/>
    <p:sldId id="3461" r:id="rId8"/>
    <p:sldId id="3472" r:id="rId9"/>
    <p:sldId id="1997" r:id="rId10"/>
    <p:sldId id="3424" r:id="rId11"/>
    <p:sldId id="3422" r:id="rId12"/>
    <p:sldId id="1827" r:id="rId13"/>
    <p:sldId id="295" r:id="rId14"/>
    <p:sldId id="3452" r:id="rId15"/>
    <p:sldId id="3614" r:id="rId16"/>
    <p:sldId id="288" r:id="rId17"/>
    <p:sldId id="289" r:id="rId18"/>
    <p:sldId id="1437" r:id="rId19"/>
    <p:sldId id="1438" r:id="rId20"/>
    <p:sldId id="1829" r:id="rId21"/>
    <p:sldId id="3615" r:id="rId22"/>
    <p:sldId id="3473" r:id="rId23"/>
    <p:sldId id="3613" r:id="rId24"/>
    <p:sldId id="3616" r:id="rId25"/>
    <p:sldId id="1734" r:id="rId26"/>
    <p:sldId id="306" r:id="rId27"/>
    <p:sldId id="3447" r:id="rId28"/>
    <p:sldId id="3476" r:id="rId29"/>
    <p:sldId id="883" r:id="rId30"/>
    <p:sldId id="3618" r:id="rId31"/>
    <p:sldId id="889" r:id="rId32"/>
    <p:sldId id="3477" r:id="rId33"/>
    <p:sldId id="885" r:id="rId34"/>
    <p:sldId id="298" r:id="rId35"/>
    <p:sldId id="299" r:id="rId36"/>
    <p:sldId id="3478" r:id="rId37"/>
    <p:sldId id="829" r:id="rId38"/>
    <p:sldId id="463" r:id="rId39"/>
    <p:sldId id="464" r:id="rId40"/>
    <p:sldId id="465" r:id="rId41"/>
    <p:sldId id="466" r:id="rId42"/>
    <p:sldId id="1766" r:id="rId43"/>
    <p:sldId id="3617" r:id="rId44"/>
    <p:sldId id="638" r:id="rId45"/>
    <p:sldId id="652" r:id="rId46"/>
    <p:sldId id="655" r:id="rId47"/>
    <p:sldId id="654" r:id="rId48"/>
    <p:sldId id="1989" r:id="rId49"/>
    <p:sldId id="2055" r:id="rId50"/>
    <p:sldId id="2060" r:id="rId51"/>
    <p:sldId id="352" r:id="rId52"/>
    <p:sldId id="787" r:id="rId53"/>
    <p:sldId id="826" r:id="rId54"/>
    <p:sldId id="794" r:id="rId55"/>
    <p:sldId id="1993" r:id="rId56"/>
    <p:sldId id="1990" r:id="rId57"/>
    <p:sldId id="831" r:id="rId58"/>
    <p:sldId id="830" r:id="rId59"/>
    <p:sldId id="3611" r:id="rId60"/>
    <p:sldId id="3612" r:id="rId6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CCB3B"/>
    <a:srgbClr val="FFFFFF"/>
    <a:srgbClr val="B1D6E8"/>
    <a:srgbClr val="CCFF99"/>
    <a:srgbClr val="FFBF00"/>
    <a:srgbClr val="40D1F5"/>
    <a:srgbClr val="84B8DA"/>
    <a:srgbClr val="9C4877"/>
    <a:srgbClr val="2B8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BCB9C2-4636-4A07-83E3-1D63F1052E23}" v="9" dt="2021-09-02T14:28:40.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9" autoAdjust="0"/>
    <p:restoredTop sz="94282" autoAdjust="0"/>
  </p:normalViewPr>
  <p:slideViewPr>
    <p:cSldViewPr snapToGrid="0">
      <p:cViewPr varScale="1">
        <p:scale>
          <a:sx n="142" d="100"/>
          <a:sy n="142" d="100"/>
        </p:scale>
        <p:origin x="77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Troth" userId="575bfc8c-72bc-4c38-a3a3-4d2f44770cfc" providerId="ADAL" clId="{0C137815-92C8-4C47-9156-14C16F80C231}"/>
    <pc:docChg chg="modSld">
      <pc:chgData name="Megan Troth" userId="575bfc8c-72bc-4c38-a3a3-4d2f44770cfc" providerId="ADAL" clId="{0C137815-92C8-4C47-9156-14C16F80C231}" dt="2021-09-01T10:19:09.328" v="32" actId="20577"/>
      <pc:docMkLst>
        <pc:docMk/>
      </pc:docMkLst>
      <pc:sldChg chg="modSp">
        <pc:chgData name="Megan Troth" userId="575bfc8c-72bc-4c38-a3a3-4d2f44770cfc" providerId="ADAL" clId="{0C137815-92C8-4C47-9156-14C16F80C231}" dt="2021-09-01T10:19:09.328" v="32" actId="20577"/>
        <pc:sldMkLst>
          <pc:docMk/>
          <pc:sldMk cId="1325463612" sldId="3613"/>
        </pc:sldMkLst>
        <pc:graphicFrameChg chg="mod modGraphic">
          <ac:chgData name="Megan Troth" userId="575bfc8c-72bc-4c38-a3a3-4d2f44770cfc" providerId="ADAL" clId="{0C137815-92C8-4C47-9156-14C16F80C231}" dt="2021-09-01T10:19:09.328" v="32" actId="20577"/>
          <ac:graphicFrameMkLst>
            <pc:docMk/>
            <pc:sldMk cId="1325463612" sldId="3613"/>
            <ac:graphicFrameMk id="3" creationId="{00000000-0000-0000-0000-000000000000}"/>
          </ac:graphicFrameMkLst>
        </pc:graphicFrameChg>
      </pc:sldChg>
    </pc:docChg>
  </pc:docChgLst>
  <pc:docChgLst>
    <pc:chgData name="Rachel Taggart" userId="4f8aad94-55b7-4ba6-8498-7cad127c11eb" providerId="ADAL" clId="{72BCB9C2-4636-4A07-83E3-1D63F1052E23}"/>
    <pc:docChg chg="addSld modSld">
      <pc:chgData name="Rachel Taggart" userId="4f8aad94-55b7-4ba6-8498-7cad127c11eb" providerId="ADAL" clId="{72BCB9C2-4636-4A07-83E3-1D63F1052E23}" dt="2021-09-02T14:28:40.258" v="8"/>
      <pc:docMkLst>
        <pc:docMk/>
      </pc:docMkLst>
      <pc:sldChg chg="delSp modSp">
        <pc:chgData name="Rachel Taggart" userId="4f8aad94-55b7-4ba6-8498-7cad127c11eb" providerId="ADAL" clId="{72BCB9C2-4636-4A07-83E3-1D63F1052E23}" dt="2021-09-02T14:28:36.352" v="7"/>
        <pc:sldMkLst>
          <pc:docMk/>
          <pc:sldMk cId="16080381" sldId="883"/>
        </pc:sldMkLst>
        <pc:picChg chg="del mod">
          <ac:chgData name="Rachel Taggart" userId="4f8aad94-55b7-4ba6-8498-7cad127c11eb" providerId="ADAL" clId="{72BCB9C2-4636-4A07-83E3-1D63F1052E23}" dt="2021-09-02T14:28:36.352" v="7"/>
          <ac:picMkLst>
            <pc:docMk/>
            <pc:sldMk cId="16080381" sldId="883"/>
            <ac:picMk id="3074" creationId="{B4BD4361-AACF-40D4-BB1C-7382BE09AF46}"/>
          </ac:picMkLst>
        </pc:picChg>
      </pc:sldChg>
      <pc:sldChg chg="addSp add">
        <pc:chgData name="Rachel Taggart" userId="4f8aad94-55b7-4ba6-8498-7cad127c11eb" providerId="ADAL" clId="{72BCB9C2-4636-4A07-83E3-1D63F1052E23}" dt="2021-09-02T14:28:40.258" v="8"/>
        <pc:sldMkLst>
          <pc:docMk/>
          <pc:sldMk cId="1195848396" sldId="3618"/>
        </pc:sldMkLst>
        <pc:picChg chg="add">
          <ac:chgData name="Rachel Taggart" userId="4f8aad94-55b7-4ba6-8498-7cad127c11eb" providerId="ADAL" clId="{72BCB9C2-4636-4A07-83E3-1D63F1052E23}" dt="2021-09-02T14:28:40.258" v="8"/>
          <ac:picMkLst>
            <pc:docMk/>
            <pc:sldMk cId="1195848396" sldId="3618"/>
            <ac:picMk id="4" creationId="{BE45ECAD-3E56-4124-907A-C9630B365A2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September%202021%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September%202021%20v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September%202021%20v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September%202021%20v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September%202021%20v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September%202021%20v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Total</a:t>
            </a:r>
            <a:r>
              <a:rPr lang="en-GB" sz="800" dirty="0"/>
              <a:t> Committed Spend</a:t>
            </a:r>
            <a:r>
              <a:rPr lang="en-GB" sz="800" baseline="0" dirty="0"/>
              <a:t> v Approved Budget</a:t>
            </a:r>
            <a:r>
              <a:rPr lang="en-GB" sz="800" dirty="0"/>
              <a:t> </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September 2021 v1.xlsx]BP21-22 Direct'!$J$2</c:f>
              <c:strCache>
                <c:ptCount val="1"/>
                <c:pt idx="0">
                  <c:v>Budget</c:v>
                </c:pt>
              </c:strCache>
            </c:strRef>
          </c:tx>
          <c:spPr>
            <a:solidFill>
              <a:schemeClr val="accent1"/>
            </a:solidFill>
            <a:ln>
              <a:noFill/>
            </a:ln>
            <a:effectLst/>
          </c:spPr>
          <c:invertIfNegative val="0"/>
          <c:cat>
            <c:strRef>
              <c:f>'[2.1. Finance Update September 2021 v1.xlsx]BP21-22 Direct'!$A$3:$A$7</c:f>
              <c:strCache>
                <c:ptCount val="5"/>
                <c:pt idx="0">
                  <c:v>Change Budget</c:v>
                </c:pt>
                <c:pt idx="1">
                  <c:v>Split of Contingency</c:v>
                </c:pt>
                <c:pt idx="2">
                  <c:v>PAC Funding</c:v>
                </c:pt>
                <c:pt idx="3">
                  <c:v>Xoserve Change Fund</c:v>
                </c:pt>
                <c:pt idx="4">
                  <c:v>Market Trials</c:v>
                </c:pt>
              </c:strCache>
            </c:strRef>
          </c:cat>
          <c:val>
            <c:numRef>
              <c:f>'[2.1. Finance Update September 2021 v1.xlsx]BP21-22 Direct'!$J$3:$J$7</c:f>
              <c:numCache>
                <c:formatCode>"£"#,##0</c:formatCode>
                <c:ptCount val="5"/>
                <c:pt idx="0">
                  <c:v>2589600</c:v>
                </c:pt>
                <c:pt idx="1">
                  <c:v>499999.99999999994</c:v>
                </c:pt>
                <c:pt idx="2">
                  <c:v>100000</c:v>
                </c:pt>
                <c:pt idx="3">
                  <c:v>199999.99999999997</c:v>
                </c:pt>
                <c:pt idx="4">
                  <c:v>199999.99999999997</c:v>
                </c:pt>
              </c:numCache>
            </c:numRef>
          </c:val>
          <c:extLst>
            <c:ext xmlns:c16="http://schemas.microsoft.com/office/drawing/2014/chart" uri="{C3380CC4-5D6E-409C-BE32-E72D297353CC}">
              <c16:uniqueId val="{00000000-9430-449E-ACFB-DDC2A3026F05}"/>
            </c:ext>
          </c:extLst>
        </c:ser>
        <c:ser>
          <c:idx val="1"/>
          <c:order val="1"/>
          <c:tx>
            <c:strRef>
              <c:f>'[2.1. Finance Update September 2021 v1.xlsx]BP21-22 Direct'!$K$2</c:f>
              <c:strCache>
                <c:ptCount val="1"/>
                <c:pt idx="0">
                  <c:v>Spend</c:v>
                </c:pt>
              </c:strCache>
            </c:strRef>
          </c:tx>
          <c:spPr>
            <a:solidFill>
              <a:schemeClr val="accent2"/>
            </a:solidFill>
            <a:ln>
              <a:noFill/>
            </a:ln>
            <a:effectLst/>
          </c:spPr>
          <c:invertIfNegative val="0"/>
          <c:cat>
            <c:strRef>
              <c:f>'[2.1. Finance Update September 2021 v1.xlsx]BP21-22 Direct'!$A$3:$A$7</c:f>
              <c:strCache>
                <c:ptCount val="5"/>
                <c:pt idx="0">
                  <c:v>Change Budget</c:v>
                </c:pt>
                <c:pt idx="1">
                  <c:v>Split of Contingency</c:v>
                </c:pt>
                <c:pt idx="2">
                  <c:v>PAC Funding</c:v>
                </c:pt>
                <c:pt idx="3">
                  <c:v>Xoserve Change Fund</c:v>
                </c:pt>
                <c:pt idx="4">
                  <c:v>Market Trials</c:v>
                </c:pt>
              </c:strCache>
            </c:strRef>
          </c:cat>
          <c:val>
            <c:numRef>
              <c:f>'[2.1. Finance Update September 2021 v1.xlsx]BP21-22 Direct'!$K$3:$K$7</c:f>
              <c:numCache>
                <c:formatCode>"£"#,##0</c:formatCode>
                <c:ptCount val="5"/>
                <c:pt idx="0">
                  <c:v>1718242</c:v>
                </c:pt>
                <c:pt idx="1">
                  <c:v>0</c:v>
                </c:pt>
                <c:pt idx="2">
                  <c:v>99998.636637060234</c:v>
                </c:pt>
                <c:pt idx="3">
                  <c:v>0</c:v>
                </c:pt>
                <c:pt idx="4">
                  <c:v>0</c:v>
                </c:pt>
              </c:numCache>
            </c:numRef>
          </c:val>
          <c:extLst>
            <c:ext xmlns:c16="http://schemas.microsoft.com/office/drawing/2014/chart" uri="{C3380CC4-5D6E-409C-BE32-E72D297353CC}">
              <c16:uniqueId val="{00000001-9430-449E-ACFB-DDC2A3026F05}"/>
            </c:ext>
          </c:extLst>
        </c:ser>
        <c:dLbls>
          <c:showLegendKey val="0"/>
          <c:showVal val="0"/>
          <c:showCatName val="0"/>
          <c:showSerName val="0"/>
          <c:showPercent val="0"/>
          <c:showBubbleSize val="0"/>
        </c:dLbls>
        <c:gapWidth val="219"/>
        <c:overlap val="-27"/>
        <c:axId val="1983062336"/>
        <c:axId val="1597132240"/>
      </c:barChart>
      <c:catAx>
        <c:axId val="198306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597132240"/>
        <c:crosses val="autoZero"/>
        <c:auto val="1"/>
        <c:lblAlgn val="ctr"/>
        <c:lblOffset val="100"/>
        <c:noMultiLvlLbl val="0"/>
      </c:catAx>
      <c:valAx>
        <c:axId val="15971322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98306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Variance</a:t>
            </a:r>
            <a:r>
              <a:rPr lang="en-GB" sz="800" dirty="0"/>
              <a:t> </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'[2.1. Finance Update September 2021 v1.xlsx]BP21-22 Direct'!$B$19:$I$19</c:f>
              <c:strCache>
                <c:ptCount val="7"/>
                <c:pt idx="0">
                  <c:v>Shipper</c:v>
                </c:pt>
                <c:pt idx="2">
                  <c:v>DN</c:v>
                </c:pt>
                <c:pt idx="4">
                  <c:v>IGT</c:v>
                </c:pt>
                <c:pt idx="6">
                  <c:v>NTS</c:v>
                </c:pt>
              </c:strCache>
            </c:strRef>
          </c:cat>
          <c:val>
            <c:numRef>
              <c:f>'[2.1. Finance Update September 2021 v1.xlsx]BP21-22 Direct'!$B$20:$I$20</c:f>
              <c:numCache>
                <c:formatCode>General</c:formatCode>
                <c:ptCount val="8"/>
                <c:pt idx="0" formatCode="&quot;£&quot;#,##0">
                  <c:v>-67080</c:v>
                </c:pt>
                <c:pt idx="2" formatCode="&quot;£&quot;#,##0">
                  <c:v>-54720</c:v>
                </c:pt>
                <c:pt idx="4" formatCode="&quot;£&quot;#,##0">
                  <c:v>-720</c:v>
                </c:pt>
                <c:pt idx="6" formatCode="&quot;£&quot;#,##0">
                  <c:v>0</c:v>
                </c:pt>
              </c:numCache>
            </c:numRef>
          </c:val>
          <c:extLst>
            <c:ext xmlns:c16="http://schemas.microsoft.com/office/drawing/2014/chart" uri="{C3380CC4-5D6E-409C-BE32-E72D297353CC}">
              <c16:uniqueId val="{00000000-5324-4616-8343-6B7710E1D294}"/>
            </c:ext>
          </c:extLst>
        </c:ser>
        <c:dLbls>
          <c:showLegendKey val="0"/>
          <c:showVal val="0"/>
          <c:showCatName val="0"/>
          <c:showSerName val="0"/>
          <c:showPercent val="0"/>
          <c:showBubbleSize val="0"/>
        </c:dLbls>
        <c:gapWidth val="219"/>
        <c:overlap val="-27"/>
        <c:axId val="963832815"/>
        <c:axId val="1155649887"/>
      </c:barChart>
      <c:catAx>
        <c:axId val="963832815"/>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5649887"/>
        <c:crosses val="autoZero"/>
        <c:auto val="1"/>
        <c:lblAlgn val="ctr"/>
        <c:lblOffset val="100"/>
        <c:noMultiLvlLbl val="0"/>
      </c:catAx>
      <c:valAx>
        <c:axId val="115564988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9638328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Shipper</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September 2021 v1.xlsx]BP21-22 Direct'!$B$2</c:f>
              <c:strCache>
                <c:ptCount val="1"/>
                <c:pt idx="0">
                  <c:v>Budget</c:v>
                </c:pt>
              </c:strCache>
            </c:strRef>
          </c:tx>
          <c:spPr>
            <a:solidFill>
              <a:schemeClr val="accent1"/>
            </a:solidFill>
            <a:ln>
              <a:noFill/>
            </a:ln>
            <a:effectLst/>
          </c:spPr>
          <c:invertIfNegative val="0"/>
          <c:cat>
            <c:strRef>
              <c:f>'[2.1. Finance Update September 2021 v1.xlsx]BP21-22 Direct'!$A$3:$A$7</c:f>
              <c:strCache>
                <c:ptCount val="5"/>
                <c:pt idx="0">
                  <c:v>Change Budget</c:v>
                </c:pt>
                <c:pt idx="1">
                  <c:v>Split of Contingency</c:v>
                </c:pt>
                <c:pt idx="2">
                  <c:v>PAC Funding</c:v>
                </c:pt>
                <c:pt idx="3">
                  <c:v>Xoserve Change Fund</c:v>
                </c:pt>
                <c:pt idx="4">
                  <c:v>Market Trials</c:v>
                </c:pt>
              </c:strCache>
            </c:strRef>
          </c:cat>
          <c:val>
            <c:numRef>
              <c:f>'[2.1. Finance Update September 2021 v1.xlsx]BP21-22 Direct'!$B$3:$B$7</c:f>
              <c:numCache>
                <c:formatCode>"£"#,##0</c:formatCode>
                <c:ptCount val="5"/>
                <c:pt idx="0">
                  <c:v>1495000</c:v>
                </c:pt>
                <c:pt idx="1">
                  <c:v>288654.61847389553</c:v>
                </c:pt>
                <c:pt idx="2">
                  <c:v>58434</c:v>
                </c:pt>
                <c:pt idx="3">
                  <c:v>115461.8473895582</c:v>
                </c:pt>
                <c:pt idx="4">
                  <c:v>115461.8473895582</c:v>
                </c:pt>
              </c:numCache>
            </c:numRef>
          </c:val>
          <c:extLst>
            <c:ext xmlns:c16="http://schemas.microsoft.com/office/drawing/2014/chart" uri="{C3380CC4-5D6E-409C-BE32-E72D297353CC}">
              <c16:uniqueId val="{00000000-9436-4904-B8C8-5BDA771CF3FB}"/>
            </c:ext>
          </c:extLst>
        </c:ser>
        <c:ser>
          <c:idx val="1"/>
          <c:order val="1"/>
          <c:tx>
            <c:strRef>
              <c:f>'[2.1. Finance Update September 2021 v1.xlsx]BP21-22 Direct'!$C$2</c:f>
              <c:strCache>
                <c:ptCount val="1"/>
                <c:pt idx="0">
                  <c:v>Spend</c:v>
                </c:pt>
              </c:strCache>
            </c:strRef>
          </c:tx>
          <c:spPr>
            <a:solidFill>
              <a:schemeClr val="accent2"/>
            </a:solidFill>
            <a:ln>
              <a:noFill/>
            </a:ln>
            <a:effectLst/>
          </c:spPr>
          <c:invertIfNegative val="0"/>
          <c:cat>
            <c:strRef>
              <c:f>'[2.1. Finance Update September 2021 v1.xlsx]BP21-22 Direct'!$A$3:$A$7</c:f>
              <c:strCache>
                <c:ptCount val="5"/>
                <c:pt idx="0">
                  <c:v>Change Budget</c:v>
                </c:pt>
                <c:pt idx="1">
                  <c:v>Split of Contingency</c:v>
                </c:pt>
                <c:pt idx="2">
                  <c:v>PAC Funding</c:v>
                </c:pt>
                <c:pt idx="3">
                  <c:v>Xoserve Change Fund</c:v>
                </c:pt>
                <c:pt idx="4">
                  <c:v>Market Trials</c:v>
                </c:pt>
              </c:strCache>
            </c:strRef>
          </c:cat>
          <c:val>
            <c:numRef>
              <c:f>'[2.1. Finance Update September 2021 v1.xlsx]BP21-22 Direct'!$C$3:$C$7</c:f>
              <c:numCache>
                <c:formatCode>"£"#,##0</c:formatCode>
                <c:ptCount val="5"/>
                <c:pt idx="0">
                  <c:v>1246447.75</c:v>
                </c:pt>
                <c:pt idx="1">
                  <c:v>0</c:v>
                </c:pt>
                <c:pt idx="2">
                  <c:v>58972.782330779097</c:v>
                </c:pt>
                <c:pt idx="3">
                  <c:v>0</c:v>
                </c:pt>
                <c:pt idx="4">
                  <c:v>0</c:v>
                </c:pt>
              </c:numCache>
            </c:numRef>
          </c:val>
          <c:extLst>
            <c:ext xmlns:c16="http://schemas.microsoft.com/office/drawing/2014/chart" uri="{C3380CC4-5D6E-409C-BE32-E72D297353CC}">
              <c16:uniqueId val="{00000001-9436-4904-B8C8-5BDA771CF3FB}"/>
            </c:ext>
          </c:extLst>
        </c:ser>
        <c:dLbls>
          <c:showLegendKey val="0"/>
          <c:showVal val="0"/>
          <c:showCatName val="0"/>
          <c:showSerName val="0"/>
          <c:showPercent val="0"/>
          <c:showBubbleSize val="0"/>
        </c:dLbls>
        <c:gapWidth val="219"/>
        <c:overlap val="-27"/>
        <c:axId val="1767509408"/>
        <c:axId val="1956771264"/>
      </c:barChart>
      <c:catAx>
        <c:axId val="176750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956771264"/>
        <c:crosses val="autoZero"/>
        <c:auto val="1"/>
        <c:lblAlgn val="ctr"/>
        <c:lblOffset val="100"/>
        <c:noMultiLvlLbl val="0"/>
      </c:catAx>
      <c:valAx>
        <c:axId val="19567712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76750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DN</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September 2021 v1.xlsx]BP21-22 Direct'!$D$2</c:f>
              <c:strCache>
                <c:ptCount val="1"/>
                <c:pt idx="0">
                  <c:v>Budget</c:v>
                </c:pt>
              </c:strCache>
            </c:strRef>
          </c:tx>
          <c:spPr>
            <a:solidFill>
              <a:schemeClr val="accent1"/>
            </a:solidFill>
            <a:ln>
              <a:noFill/>
            </a:ln>
            <a:effectLst/>
          </c:spPr>
          <c:invertIfNegative val="0"/>
          <c:cat>
            <c:strRef>
              <c:f>'[2.1. Finance Update September 2021 v1.xlsx]BP21-22 Direct'!$A$3:$A$7</c:f>
              <c:strCache>
                <c:ptCount val="5"/>
                <c:pt idx="0">
                  <c:v>Change Budget</c:v>
                </c:pt>
                <c:pt idx="1">
                  <c:v>Split of Contingency</c:v>
                </c:pt>
                <c:pt idx="2">
                  <c:v>PAC Funding</c:v>
                </c:pt>
                <c:pt idx="3">
                  <c:v>Xoserve Change Fund</c:v>
                </c:pt>
                <c:pt idx="4">
                  <c:v>Market Trials</c:v>
                </c:pt>
              </c:strCache>
            </c:strRef>
          </c:cat>
          <c:val>
            <c:numRef>
              <c:f>'[2.1. Finance Update September 2021 v1.xlsx]BP21-22 Direct'!$D$3:$D$7</c:f>
              <c:numCache>
                <c:formatCode>"£"#,##0</c:formatCode>
                <c:ptCount val="5"/>
                <c:pt idx="0">
                  <c:v>900000</c:v>
                </c:pt>
                <c:pt idx="1">
                  <c:v>173772.01112140872</c:v>
                </c:pt>
                <c:pt idx="2">
                  <c:v>35457</c:v>
                </c:pt>
                <c:pt idx="3">
                  <c:v>69508.804448563489</c:v>
                </c:pt>
                <c:pt idx="4">
                  <c:v>69508.804448563489</c:v>
                </c:pt>
              </c:numCache>
            </c:numRef>
          </c:val>
          <c:extLst>
            <c:ext xmlns:c16="http://schemas.microsoft.com/office/drawing/2014/chart" uri="{C3380CC4-5D6E-409C-BE32-E72D297353CC}">
              <c16:uniqueId val="{00000000-F7FE-49B0-8025-E3AE3B56359C}"/>
            </c:ext>
          </c:extLst>
        </c:ser>
        <c:ser>
          <c:idx val="1"/>
          <c:order val="1"/>
          <c:tx>
            <c:strRef>
              <c:f>'[2.1. Finance Update September 2021 v1.xlsx]BP21-22 Direct'!$E$2</c:f>
              <c:strCache>
                <c:ptCount val="1"/>
                <c:pt idx="0">
                  <c:v>Spend</c:v>
                </c:pt>
              </c:strCache>
            </c:strRef>
          </c:tx>
          <c:spPr>
            <a:solidFill>
              <a:schemeClr val="accent2"/>
            </a:solidFill>
            <a:ln>
              <a:noFill/>
            </a:ln>
            <a:effectLst/>
          </c:spPr>
          <c:invertIfNegative val="0"/>
          <c:cat>
            <c:strRef>
              <c:f>'[2.1. Finance Update September 2021 v1.xlsx]BP21-22 Direct'!$A$3:$A$7</c:f>
              <c:strCache>
                <c:ptCount val="5"/>
                <c:pt idx="0">
                  <c:v>Change Budget</c:v>
                </c:pt>
                <c:pt idx="1">
                  <c:v>Split of Contingency</c:v>
                </c:pt>
                <c:pt idx="2">
                  <c:v>PAC Funding</c:v>
                </c:pt>
                <c:pt idx="3">
                  <c:v>Xoserve Change Fund</c:v>
                </c:pt>
                <c:pt idx="4">
                  <c:v>Market Trials</c:v>
                </c:pt>
              </c:strCache>
            </c:strRef>
          </c:cat>
          <c:val>
            <c:numRef>
              <c:f>'[2.1. Finance Update September 2021 v1.xlsx]BP21-22 Direct'!$E$3:$E$7</c:f>
              <c:numCache>
                <c:formatCode>"£"#,##0</c:formatCode>
                <c:ptCount val="5"/>
                <c:pt idx="0">
                  <c:v>443442.45</c:v>
                </c:pt>
                <c:pt idx="1">
                  <c:v>0</c:v>
                </c:pt>
                <c:pt idx="2">
                  <c:v>35503.391488281748</c:v>
                </c:pt>
                <c:pt idx="3">
                  <c:v>0</c:v>
                </c:pt>
                <c:pt idx="4">
                  <c:v>0</c:v>
                </c:pt>
              </c:numCache>
            </c:numRef>
          </c:val>
          <c:extLst>
            <c:ext xmlns:c16="http://schemas.microsoft.com/office/drawing/2014/chart" uri="{C3380CC4-5D6E-409C-BE32-E72D297353CC}">
              <c16:uniqueId val="{00000001-F7FE-49B0-8025-E3AE3B56359C}"/>
            </c:ext>
          </c:extLst>
        </c:ser>
        <c:dLbls>
          <c:showLegendKey val="0"/>
          <c:showVal val="0"/>
          <c:showCatName val="0"/>
          <c:showSerName val="0"/>
          <c:showPercent val="0"/>
          <c:showBubbleSize val="0"/>
        </c:dLbls>
        <c:gapWidth val="219"/>
        <c:overlap val="-27"/>
        <c:axId val="1479773456"/>
        <c:axId val="1593949536"/>
      </c:barChart>
      <c:catAx>
        <c:axId val="147977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593949536"/>
        <c:crosses val="autoZero"/>
        <c:auto val="1"/>
        <c:lblAlgn val="ctr"/>
        <c:lblOffset val="100"/>
        <c:noMultiLvlLbl val="0"/>
      </c:catAx>
      <c:valAx>
        <c:axId val="15939495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47977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IGT</a:t>
            </a:r>
            <a:r>
              <a:rPr lang="en-GB" sz="800" dirty="0"/>
              <a:t> Committed</a:t>
            </a:r>
            <a:r>
              <a:rPr lang="en-GB" sz="800" baseline="0" dirty="0"/>
              <a:t>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September 2021 v1.xlsx]BP21-22 Direct'!$F$2</c:f>
              <c:strCache>
                <c:ptCount val="1"/>
                <c:pt idx="0">
                  <c:v>Budget</c:v>
                </c:pt>
              </c:strCache>
            </c:strRef>
          </c:tx>
          <c:spPr>
            <a:solidFill>
              <a:schemeClr val="accent1"/>
            </a:solidFill>
            <a:ln>
              <a:noFill/>
            </a:ln>
            <a:effectLst/>
          </c:spPr>
          <c:invertIfNegative val="0"/>
          <c:cat>
            <c:strRef>
              <c:f>'[2.1. Finance Update September 2021 v1.xlsx]BP21-22 Direct'!$A$3:$A$7</c:f>
              <c:strCache>
                <c:ptCount val="5"/>
                <c:pt idx="0">
                  <c:v>Change Budget</c:v>
                </c:pt>
                <c:pt idx="1">
                  <c:v>Split of Contingency</c:v>
                </c:pt>
                <c:pt idx="2">
                  <c:v>PAC Funding</c:v>
                </c:pt>
                <c:pt idx="3">
                  <c:v>Xoserve Change Fund</c:v>
                </c:pt>
                <c:pt idx="4">
                  <c:v>Market Trials</c:v>
                </c:pt>
              </c:strCache>
            </c:strRef>
          </c:cat>
          <c:val>
            <c:numRef>
              <c:f>'[2.1. Finance Update September 2021 v1.xlsx]BP21-22 Direct'!$F$3:$F$7</c:f>
              <c:numCache>
                <c:formatCode>"£"#,##0</c:formatCode>
                <c:ptCount val="5"/>
                <c:pt idx="0">
                  <c:v>140000</c:v>
                </c:pt>
                <c:pt idx="1">
                  <c:v>27031.201729996912</c:v>
                </c:pt>
                <c:pt idx="2">
                  <c:v>6109</c:v>
                </c:pt>
                <c:pt idx="3">
                  <c:v>10812.480691998764</c:v>
                </c:pt>
                <c:pt idx="4">
                  <c:v>10812.480691998764</c:v>
                </c:pt>
              </c:numCache>
            </c:numRef>
          </c:val>
          <c:extLst>
            <c:ext xmlns:c16="http://schemas.microsoft.com/office/drawing/2014/chart" uri="{C3380CC4-5D6E-409C-BE32-E72D297353CC}">
              <c16:uniqueId val="{00000000-C154-4896-9FA5-133113C51491}"/>
            </c:ext>
          </c:extLst>
        </c:ser>
        <c:ser>
          <c:idx val="1"/>
          <c:order val="1"/>
          <c:tx>
            <c:strRef>
              <c:f>'[2.1. Finance Update September 2021 v1.xlsx]BP21-22 Direct'!$G$2</c:f>
              <c:strCache>
                <c:ptCount val="1"/>
                <c:pt idx="0">
                  <c:v>Spend</c:v>
                </c:pt>
              </c:strCache>
            </c:strRef>
          </c:tx>
          <c:spPr>
            <a:solidFill>
              <a:schemeClr val="accent2"/>
            </a:solidFill>
            <a:ln>
              <a:noFill/>
            </a:ln>
            <a:effectLst/>
          </c:spPr>
          <c:invertIfNegative val="0"/>
          <c:cat>
            <c:strRef>
              <c:f>'[2.1. Finance Update September 2021 v1.xlsx]BP21-22 Direct'!$A$3:$A$7</c:f>
              <c:strCache>
                <c:ptCount val="5"/>
                <c:pt idx="0">
                  <c:v>Change Budget</c:v>
                </c:pt>
                <c:pt idx="1">
                  <c:v>Split of Contingency</c:v>
                </c:pt>
                <c:pt idx="2">
                  <c:v>PAC Funding</c:v>
                </c:pt>
                <c:pt idx="3">
                  <c:v>Xoserve Change Fund</c:v>
                </c:pt>
                <c:pt idx="4">
                  <c:v>Market Trials</c:v>
                </c:pt>
              </c:strCache>
            </c:strRef>
          </c:cat>
          <c:val>
            <c:numRef>
              <c:f>'[2.1. Finance Update September 2021 v1.xlsx]BP21-22 Direct'!$G$3:$G$7</c:f>
              <c:numCache>
                <c:formatCode>"£"#,##0</c:formatCode>
                <c:ptCount val="5"/>
                <c:pt idx="0">
                  <c:v>28351.800000000003</c:v>
                </c:pt>
                <c:pt idx="1">
                  <c:v>0</c:v>
                </c:pt>
                <c:pt idx="2">
                  <c:v>5522.4628179993824</c:v>
                </c:pt>
                <c:pt idx="3">
                  <c:v>0</c:v>
                </c:pt>
                <c:pt idx="4">
                  <c:v>0</c:v>
                </c:pt>
              </c:numCache>
            </c:numRef>
          </c:val>
          <c:extLst>
            <c:ext xmlns:c16="http://schemas.microsoft.com/office/drawing/2014/chart" uri="{C3380CC4-5D6E-409C-BE32-E72D297353CC}">
              <c16:uniqueId val="{00000001-C154-4896-9FA5-133113C51491}"/>
            </c:ext>
          </c:extLst>
        </c:ser>
        <c:dLbls>
          <c:showLegendKey val="0"/>
          <c:showVal val="0"/>
          <c:showCatName val="0"/>
          <c:showSerName val="0"/>
          <c:showPercent val="0"/>
          <c:showBubbleSize val="0"/>
        </c:dLbls>
        <c:gapWidth val="219"/>
        <c:overlap val="-27"/>
        <c:axId val="1475761376"/>
        <c:axId val="1569039760"/>
      </c:barChart>
      <c:catAx>
        <c:axId val="147576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569039760"/>
        <c:crosses val="autoZero"/>
        <c:auto val="1"/>
        <c:lblAlgn val="ctr"/>
        <c:lblOffset val="100"/>
        <c:noMultiLvlLbl val="0"/>
      </c:catAx>
      <c:valAx>
        <c:axId val="15690397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47576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NTS</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September 2021 v1.xlsx]BP21-22 Direct'!$H$2</c:f>
              <c:strCache>
                <c:ptCount val="1"/>
                <c:pt idx="0">
                  <c:v>Budget</c:v>
                </c:pt>
              </c:strCache>
            </c:strRef>
          </c:tx>
          <c:spPr>
            <a:solidFill>
              <a:schemeClr val="accent1"/>
            </a:solidFill>
            <a:ln>
              <a:noFill/>
            </a:ln>
            <a:effectLst/>
          </c:spPr>
          <c:invertIfNegative val="0"/>
          <c:cat>
            <c:strRef>
              <c:f>'[2.1. Finance Update September 2021 v1.xlsx]BP21-22 Direct'!$A$3:$A$7</c:f>
              <c:strCache>
                <c:ptCount val="5"/>
                <c:pt idx="0">
                  <c:v>Change Budget</c:v>
                </c:pt>
                <c:pt idx="1">
                  <c:v>Split of Contingency</c:v>
                </c:pt>
                <c:pt idx="2">
                  <c:v>PAC Funding</c:v>
                </c:pt>
                <c:pt idx="3">
                  <c:v>Xoserve Change Fund</c:v>
                </c:pt>
                <c:pt idx="4">
                  <c:v>Market Trials</c:v>
                </c:pt>
              </c:strCache>
            </c:strRef>
          </c:cat>
          <c:val>
            <c:numRef>
              <c:f>'[2.1. Finance Update September 2021 v1.xlsx]BP21-22 Direct'!$H$3:$H$7</c:f>
              <c:numCache>
                <c:formatCode>"£"#,##0</c:formatCode>
                <c:ptCount val="5"/>
                <c:pt idx="0">
                  <c:v>54600</c:v>
                </c:pt>
                <c:pt idx="1">
                  <c:v>10542.168674698794</c:v>
                </c:pt>
                <c:pt idx="2">
                  <c:v>0</c:v>
                </c:pt>
                <c:pt idx="3">
                  <c:v>4216.8674698795176</c:v>
                </c:pt>
                <c:pt idx="4">
                  <c:v>4216.8674698795176</c:v>
                </c:pt>
              </c:numCache>
            </c:numRef>
          </c:val>
          <c:extLst>
            <c:ext xmlns:c16="http://schemas.microsoft.com/office/drawing/2014/chart" uri="{C3380CC4-5D6E-409C-BE32-E72D297353CC}">
              <c16:uniqueId val="{00000000-79A0-4DD3-B025-86E36496E999}"/>
            </c:ext>
          </c:extLst>
        </c:ser>
        <c:ser>
          <c:idx val="1"/>
          <c:order val="1"/>
          <c:tx>
            <c:strRef>
              <c:f>'[2.1. Finance Update September 2021 v1.xlsx]BP21-22 Direct'!$I$2</c:f>
              <c:strCache>
                <c:ptCount val="1"/>
                <c:pt idx="0">
                  <c:v>Spend</c:v>
                </c:pt>
              </c:strCache>
            </c:strRef>
          </c:tx>
          <c:spPr>
            <a:solidFill>
              <a:schemeClr val="accent2"/>
            </a:solidFill>
            <a:ln>
              <a:noFill/>
            </a:ln>
            <a:effectLst/>
          </c:spPr>
          <c:invertIfNegative val="0"/>
          <c:cat>
            <c:strRef>
              <c:f>'[2.1. Finance Update September 2021 v1.xlsx]BP21-22 Direct'!$A$3:$A$7</c:f>
              <c:strCache>
                <c:ptCount val="5"/>
                <c:pt idx="0">
                  <c:v>Change Budget</c:v>
                </c:pt>
                <c:pt idx="1">
                  <c:v>Split of Contingency</c:v>
                </c:pt>
                <c:pt idx="2">
                  <c:v>PAC Funding</c:v>
                </c:pt>
                <c:pt idx="3">
                  <c:v>Xoserve Change Fund</c:v>
                </c:pt>
                <c:pt idx="4">
                  <c:v>Market Trials</c:v>
                </c:pt>
              </c:strCache>
            </c:strRef>
          </c:cat>
          <c:val>
            <c:numRef>
              <c:f>'[2.1. Finance Update September 2021 v1.xlsx]BP21-22 Direct'!$I$3:$I$7</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1-79A0-4DD3-B025-86E36496E999}"/>
            </c:ext>
          </c:extLst>
        </c:ser>
        <c:dLbls>
          <c:showLegendKey val="0"/>
          <c:showVal val="0"/>
          <c:showCatName val="0"/>
          <c:showSerName val="0"/>
          <c:showPercent val="0"/>
          <c:showBubbleSize val="0"/>
        </c:dLbls>
        <c:gapWidth val="219"/>
        <c:overlap val="-27"/>
        <c:axId val="1594301056"/>
        <c:axId val="1956768352"/>
      </c:barChart>
      <c:catAx>
        <c:axId val="159430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956768352"/>
        <c:crosses val="autoZero"/>
        <c:auto val="1"/>
        <c:lblAlgn val="ctr"/>
        <c:lblOffset val="100"/>
        <c:noMultiLvlLbl val="0"/>
      </c:catAx>
      <c:valAx>
        <c:axId val="19567683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59430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September 2021.xlsx]In Delivery!PivotTable4</c:name>
    <c:fmtId val="2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Delivery Pipeline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pivotFmt>
      <c:pivotFmt>
        <c:idx val="6"/>
        <c:spPr>
          <a:solidFill>
            <a:schemeClr val="accent2"/>
          </a:solidFill>
          <a:ln>
            <a:noFill/>
          </a:ln>
          <a:effectLst/>
        </c:spPr>
      </c:pivotFmt>
      <c:pivotFmt>
        <c:idx val="7"/>
        <c:spPr>
          <a:solidFill>
            <a:schemeClr val="accent2"/>
          </a:solidFill>
          <a:ln>
            <a:noFill/>
          </a:ln>
          <a:effectLst/>
        </c:spPr>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2"/>
          </a:solidFill>
          <a:ln>
            <a:noFill/>
          </a:ln>
          <a:effectLst/>
        </c:spPr>
      </c:pivotFmt>
      <c:pivotFmt>
        <c:idx val="10"/>
        <c:spPr>
          <a:solidFill>
            <a:schemeClr val="accent2"/>
          </a:solidFill>
          <a:ln>
            <a:noFill/>
          </a:ln>
          <a:effectLst/>
        </c:spPr>
      </c:pivotFmt>
      <c:pivotFmt>
        <c:idx val="11"/>
        <c:spPr>
          <a:solidFill>
            <a:schemeClr val="accent2"/>
          </a:solidFill>
          <a:ln>
            <a:noFill/>
          </a:ln>
          <a:effectLst/>
        </c:spPr>
      </c:pivotFmt>
    </c:pivotFmts>
    <c:plotArea>
      <c:layout/>
      <c:barChart>
        <c:barDir val="bar"/>
        <c:grouping val="clustered"/>
        <c:varyColors val="0"/>
        <c:ser>
          <c:idx val="0"/>
          <c:order val="0"/>
          <c:tx>
            <c:strRef>
              <c:f>'In Delivery'!$K$6</c:f>
              <c:strCache>
                <c:ptCount val="1"/>
                <c:pt idx="0">
                  <c:v>Total</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B78-40B5-B45A-F336DD2778D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B78-40B5-B45A-F336DD2778DC}"/>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8B78-40B5-B45A-F336DD2778D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 Delivery'!$J$7:$J$17</c:f>
              <c:multiLvlStrCache>
                <c:ptCount val="8"/>
                <c:lvl>
                  <c:pt idx="0">
                    <c:v>Ready for delivery</c:v>
                  </c:pt>
                  <c:pt idx="1">
                    <c:v>Standalone</c:v>
                  </c:pt>
                  <c:pt idx="2">
                    <c:v>Unallocated</c:v>
                  </c:pt>
                  <c:pt idx="3">
                    <c:v>CSSC</c:v>
                  </c:pt>
                  <c:pt idx="4">
                    <c:v>Jun 21</c:v>
                  </c:pt>
                  <c:pt idx="5">
                    <c:v>Nov 21</c:v>
                  </c:pt>
                  <c:pt idx="6">
                    <c:v>Standalone</c:v>
                  </c:pt>
                  <c:pt idx="7">
                    <c:v>MiR10</c:v>
                  </c:pt>
                </c:lvl>
                <c:lvl>
                  <c:pt idx="0">
                    <c:v>Awaiting Delivery</c:v>
                  </c:pt>
                  <c:pt idx="3">
                    <c:v>In Delivery</c:v>
                  </c:pt>
                </c:lvl>
              </c:multiLvlStrCache>
            </c:multiLvlStrRef>
          </c:cat>
          <c:val>
            <c:numRef>
              <c:f>'In Delivery'!$K$7:$K$17</c:f>
              <c:numCache>
                <c:formatCode>General</c:formatCode>
                <c:ptCount val="8"/>
                <c:pt idx="0">
                  <c:v>3</c:v>
                </c:pt>
                <c:pt idx="1">
                  <c:v>1</c:v>
                </c:pt>
                <c:pt idx="2">
                  <c:v>2</c:v>
                </c:pt>
                <c:pt idx="3">
                  <c:v>4</c:v>
                </c:pt>
                <c:pt idx="4">
                  <c:v>1</c:v>
                </c:pt>
                <c:pt idx="5">
                  <c:v>6</c:v>
                </c:pt>
                <c:pt idx="6">
                  <c:v>7</c:v>
                </c:pt>
                <c:pt idx="7">
                  <c:v>2</c:v>
                </c:pt>
              </c:numCache>
            </c:numRef>
          </c:val>
          <c:extLst>
            <c:ext xmlns:c16="http://schemas.microsoft.com/office/drawing/2014/chart" uri="{C3380CC4-5D6E-409C-BE32-E72D297353CC}">
              <c16:uniqueId val="{00000006-8B78-40B5-B45A-F336DD2778DC}"/>
            </c:ext>
          </c:extLst>
        </c:ser>
        <c:dLbls>
          <c:showLegendKey val="0"/>
          <c:showVal val="0"/>
          <c:showCatName val="0"/>
          <c:showSerName val="0"/>
          <c:showPercent val="0"/>
          <c:showBubbleSize val="0"/>
        </c:dLbls>
        <c:gapWidth val="182"/>
        <c:axId val="1721478751"/>
        <c:axId val="1862684431"/>
      </c:barChart>
      <c:catAx>
        <c:axId val="1721478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2684431"/>
        <c:crosses val="autoZero"/>
        <c:auto val="1"/>
        <c:lblAlgn val="ctr"/>
        <c:lblOffset val="100"/>
        <c:noMultiLvlLbl val="0"/>
      </c:catAx>
      <c:valAx>
        <c:axId val="18626844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147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September 2021.xlsx]Current Period Change!PivotTable3</c:name>
    <c:fmtId val="1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a:t>
            </a:r>
            <a:r>
              <a:rPr lang="en-US" baseline="0"/>
              <a:t> Development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'Current Period Change'!$H$3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Period Change'!$G$4:$G$8</c:f>
              <c:strCache>
                <c:ptCount val="4"/>
                <c:pt idx="0">
                  <c:v>Solution Consultation</c:v>
                </c:pt>
                <c:pt idx="1">
                  <c:v>Capture</c:v>
                </c:pt>
                <c:pt idx="2">
                  <c:v>Initial Review</c:v>
                </c:pt>
                <c:pt idx="3">
                  <c:v>Pre-capture</c:v>
                </c:pt>
              </c:strCache>
            </c:strRef>
          </c:cat>
          <c:val>
            <c:numRef>
              <c:f>'Current Period Change'!$H$4:$H$8</c:f>
              <c:numCache>
                <c:formatCode>General</c:formatCode>
                <c:ptCount val="4"/>
                <c:pt idx="0">
                  <c:v>4</c:v>
                </c:pt>
                <c:pt idx="1">
                  <c:v>23</c:v>
                </c:pt>
                <c:pt idx="2">
                  <c:v>3</c:v>
                </c:pt>
                <c:pt idx="3">
                  <c:v>28</c:v>
                </c:pt>
              </c:numCache>
            </c:numRef>
          </c:val>
          <c:extLst>
            <c:ext xmlns:c16="http://schemas.microsoft.com/office/drawing/2014/chart" uri="{C3380CC4-5D6E-409C-BE32-E72D297353CC}">
              <c16:uniqueId val="{00000000-BC11-4BAC-BE33-DAD2CAC40023}"/>
            </c:ext>
          </c:extLst>
        </c:ser>
        <c:dLbls>
          <c:showLegendKey val="0"/>
          <c:showVal val="0"/>
          <c:showCatName val="0"/>
          <c:showSerName val="0"/>
          <c:showPercent val="0"/>
          <c:showBubbleSize val="0"/>
        </c:dLbls>
        <c:gapWidth val="182"/>
        <c:axId val="1756181135"/>
        <c:axId val="1851834319"/>
      </c:barChart>
      <c:catAx>
        <c:axId val="1756181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1834319"/>
        <c:crosses val="autoZero"/>
        <c:auto val="1"/>
        <c:lblAlgn val="ctr"/>
        <c:lblOffset val="100"/>
        <c:noMultiLvlLbl val="0"/>
      </c:catAx>
      <c:valAx>
        <c:axId val="18518343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6181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September 2021.xlsx]Period updates!PivotTable5</c:name>
    <c:fmtId val="20"/>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0" i="0" baseline="0">
                <a:effectLst/>
              </a:rPr>
              <a:t>Changes From Last Period</a:t>
            </a:r>
            <a:endParaRPr lang="en-GB">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7030A0"/>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rgbClr val="00B050"/>
          </a:solidFill>
          <a:ln w="19050">
            <a:solidFill>
              <a:schemeClr val="lt1"/>
            </a:solidFill>
          </a:ln>
          <a:effectLst/>
        </c:spPr>
      </c:pivotFmt>
      <c:pivotFmt>
        <c:idx val="4"/>
        <c:spPr>
          <a:solidFill>
            <a:srgbClr val="00B0F0"/>
          </a:solidFill>
          <a:ln w="19050">
            <a:solidFill>
              <a:schemeClr val="lt1"/>
            </a:solidFill>
          </a:ln>
          <a:effectLst/>
        </c:spPr>
      </c:pivotFmt>
      <c:pivotFmt>
        <c:idx val="5"/>
        <c:spPr>
          <a:solidFill>
            <a:srgbClr val="92D050"/>
          </a:solidFill>
          <a:ln w="19050">
            <a:solidFill>
              <a:schemeClr val="lt1"/>
            </a:solidFill>
          </a:ln>
          <a:effectLst/>
        </c:spPr>
      </c:pivotFmt>
      <c:pivotFmt>
        <c:idx val="6"/>
        <c:spPr>
          <a:solidFill>
            <a:srgbClr val="7030A0"/>
          </a:solidFill>
          <a:ln w="19050">
            <a:solidFill>
              <a:schemeClr val="lt1"/>
            </a:solidFill>
          </a:ln>
          <a:effectLst/>
        </c:spPr>
      </c:pivotFmt>
      <c:pivotFmt>
        <c:idx val="7"/>
        <c:spPr>
          <a:solidFill>
            <a:srgbClr val="9999FF"/>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rgbClr val="00B0F0"/>
          </a:solidFill>
          <a:ln w="19050">
            <a:solidFill>
              <a:schemeClr val="lt1"/>
            </a:solidFill>
          </a:ln>
          <a:effectLst/>
        </c:spPr>
      </c:pivotFmt>
      <c:pivotFmt>
        <c:idx val="10"/>
        <c:spPr>
          <a:solidFill>
            <a:schemeClr val="accent2">
              <a:lumMod val="60000"/>
              <a:lumOff val="40000"/>
            </a:schemeClr>
          </a:solidFill>
          <a:ln w="19050">
            <a:solidFill>
              <a:schemeClr val="lt1"/>
            </a:solidFill>
          </a:ln>
          <a:effectLst/>
        </c:spPr>
      </c:pivotFmt>
      <c:pivotFmt>
        <c:idx val="11"/>
        <c:spPr>
          <a:solidFill>
            <a:srgbClr val="7030A0"/>
          </a:solidFill>
          <a:ln w="19050">
            <a:solidFill>
              <a:schemeClr val="lt1"/>
            </a:solidFill>
          </a:ln>
          <a:effectLst/>
        </c:spPr>
      </c:pivotFmt>
      <c:pivotFmt>
        <c:idx val="12"/>
        <c:spPr>
          <a:solidFill>
            <a:srgbClr val="9999FF"/>
          </a:solidFill>
          <a:ln w="19050">
            <a:solidFill>
              <a:schemeClr val="lt1"/>
            </a:solidFill>
          </a:ln>
          <a:effectLst/>
        </c:spPr>
      </c:pivotFmt>
      <c:pivotFmt>
        <c:idx val="13"/>
        <c:spPr>
          <a:solidFill>
            <a:srgbClr val="FFCCFF"/>
          </a:solidFill>
          <a:ln w="19050">
            <a:solidFill>
              <a:schemeClr val="lt1"/>
            </a:solidFill>
          </a:ln>
          <a:effectLst/>
        </c:spPr>
      </c:pivotFmt>
      <c:pivotFmt>
        <c:idx val="14"/>
        <c:spPr>
          <a:solidFill>
            <a:srgbClr val="7030A0"/>
          </a:solidFill>
          <a:ln w="19050">
            <a:solidFill>
              <a:schemeClr val="lt1"/>
            </a:solidFill>
          </a:ln>
          <a:effectLst/>
        </c:spPr>
      </c:pivotFmt>
      <c:pivotFmt>
        <c:idx val="15"/>
        <c:spPr>
          <a:solidFill>
            <a:srgbClr val="9999FF"/>
          </a:solidFill>
          <a:ln w="19050">
            <a:solidFill>
              <a:schemeClr val="lt1"/>
            </a:solidFill>
          </a:ln>
          <a:effectLst/>
        </c:spPr>
      </c:pivotFmt>
      <c:pivotFmt>
        <c:idx val="16"/>
        <c:spPr>
          <a:solidFill>
            <a:schemeClr val="bg1">
              <a:lumMod val="65000"/>
            </a:schemeClr>
          </a:solidFill>
          <a:ln w="19050">
            <a:solidFill>
              <a:schemeClr val="lt1"/>
            </a:solidFill>
          </a:ln>
          <a:effectLst/>
        </c:spPr>
      </c:pivotFmt>
      <c:pivotFmt>
        <c:idx val="17"/>
        <c:spPr>
          <a:solidFill>
            <a:srgbClr val="7030A0"/>
          </a:solidFill>
          <a:ln w="19050">
            <a:solidFill>
              <a:schemeClr val="lt1"/>
            </a:solidFill>
          </a:ln>
          <a:effectLst/>
        </c:spPr>
      </c:pivotFmt>
      <c:pivotFmt>
        <c:idx val="18"/>
        <c:spPr>
          <a:solidFill>
            <a:srgbClr val="9999FF"/>
          </a:solidFill>
          <a:ln w="19050">
            <a:solidFill>
              <a:schemeClr val="lt1"/>
            </a:solidFill>
          </a:ln>
          <a:effectLst/>
        </c:spPr>
      </c:pivotFmt>
      <c:pivotFmt>
        <c:idx val="1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rgbClr val="7030A0"/>
          </a:solidFill>
          <a:ln w="19050">
            <a:solidFill>
              <a:schemeClr val="lt1"/>
            </a:solidFill>
          </a:ln>
          <a:effectLst/>
        </c:spPr>
      </c:pivotFmt>
      <c:pivotFmt>
        <c:idx val="21"/>
        <c:spPr>
          <a:solidFill>
            <a:srgbClr val="9999FF"/>
          </a:solidFill>
          <a:ln w="19050">
            <a:solidFill>
              <a:schemeClr val="lt1"/>
            </a:solidFill>
          </a:ln>
          <a:effectLst/>
        </c:spPr>
      </c:pivotFmt>
      <c:pivotFmt>
        <c:idx val="2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rgbClr val="7030A0"/>
          </a:solidFill>
          <a:ln w="19050">
            <a:solidFill>
              <a:schemeClr val="lt1"/>
            </a:solidFill>
          </a:ln>
          <a:effectLst/>
        </c:spPr>
      </c:pivotFmt>
      <c:pivotFmt>
        <c:idx val="24"/>
        <c:spPr>
          <a:solidFill>
            <a:srgbClr val="9999FF"/>
          </a:solidFill>
          <a:ln w="19050">
            <a:solidFill>
              <a:schemeClr val="lt1"/>
            </a:solidFill>
          </a:ln>
          <a:effectLst/>
        </c:spPr>
      </c:pivotFmt>
    </c:pivotFmts>
    <c:plotArea>
      <c:layout/>
      <c:pieChart>
        <c:varyColors val="1"/>
        <c:ser>
          <c:idx val="0"/>
          <c:order val="0"/>
          <c:tx>
            <c:strRef>
              <c:f>'Period updates'!$B$13</c:f>
              <c:strCache>
                <c:ptCount val="1"/>
                <c:pt idx="0">
                  <c:v>Total</c:v>
                </c:pt>
              </c:strCache>
            </c:strRef>
          </c:tx>
          <c:dPt>
            <c:idx val="0"/>
            <c:bubble3D val="0"/>
            <c:spPr>
              <a:solidFill>
                <a:srgbClr val="7030A0"/>
              </a:solidFill>
              <a:ln w="19050">
                <a:solidFill>
                  <a:schemeClr val="lt1"/>
                </a:solidFill>
              </a:ln>
              <a:effectLst/>
            </c:spPr>
            <c:extLst>
              <c:ext xmlns:c16="http://schemas.microsoft.com/office/drawing/2014/chart" uri="{C3380CC4-5D6E-409C-BE32-E72D297353CC}">
                <c16:uniqueId val="{00000001-1741-4742-8E2E-C05F27DC1CCE}"/>
              </c:ext>
            </c:extLst>
          </c:dPt>
          <c:dPt>
            <c:idx val="1"/>
            <c:bubble3D val="0"/>
            <c:spPr>
              <a:solidFill>
                <a:srgbClr val="9999FF"/>
              </a:solidFill>
              <a:ln w="19050">
                <a:solidFill>
                  <a:schemeClr val="lt1"/>
                </a:solidFill>
              </a:ln>
              <a:effectLst/>
            </c:spPr>
            <c:extLst>
              <c:ext xmlns:c16="http://schemas.microsoft.com/office/drawing/2014/chart" uri="{C3380CC4-5D6E-409C-BE32-E72D297353CC}">
                <c16:uniqueId val="{00000003-1741-4742-8E2E-C05F27DC1CC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741-4742-8E2E-C05F27DC1CC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741-4742-8E2E-C05F27DC1CC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741-4742-8E2E-C05F27DC1CC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741-4742-8E2E-C05F27DC1CC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741-4742-8E2E-C05F27DC1CCE}"/>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'Period updates'!$A$14:$A$16</c:f>
              <c:strCache>
                <c:ptCount val="2"/>
                <c:pt idx="0">
                  <c:v>New MOD</c:v>
                </c:pt>
                <c:pt idx="1">
                  <c:v>New CP</c:v>
                </c:pt>
              </c:strCache>
            </c:strRef>
          </c:cat>
          <c:val>
            <c:numRef>
              <c:f>'Period updates'!$B$14:$B$16</c:f>
              <c:numCache>
                <c:formatCode>General</c:formatCode>
                <c:ptCount val="2"/>
                <c:pt idx="0">
                  <c:v>4</c:v>
                </c:pt>
                <c:pt idx="1">
                  <c:v>1</c:v>
                </c:pt>
              </c:numCache>
            </c:numRef>
          </c:val>
          <c:extLst>
            <c:ext xmlns:c16="http://schemas.microsoft.com/office/drawing/2014/chart" uri="{C3380CC4-5D6E-409C-BE32-E72D297353CC}">
              <c16:uniqueId val="{0000000E-1741-4742-8E2E-C05F27DC1CCE}"/>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5704183699372662"/>
          <c:y val="0.40559986904630752"/>
          <c:w val="0.21859603824533874"/>
          <c:h val="0.2372416592611334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02/09/2021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a:t>
            </a:fld>
            <a:endParaRPr lang="en-GB" dirty="0"/>
          </a:p>
        </p:txBody>
      </p:sp>
    </p:spTree>
    <p:extLst>
      <p:ext uri="{BB962C8B-B14F-4D97-AF65-F5344CB8AC3E}">
        <p14:creationId xmlns:p14="http://schemas.microsoft.com/office/powerpoint/2010/main" val="1163327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28</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29</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32</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47</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1134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876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9</a:t>
            </a:fld>
            <a:endParaRPr lang="en-GB"/>
          </a:p>
        </p:txBody>
      </p:sp>
    </p:spTree>
    <p:extLst>
      <p:ext uri="{BB962C8B-B14F-4D97-AF65-F5344CB8AC3E}">
        <p14:creationId xmlns:p14="http://schemas.microsoft.com/office/powerpoint/2010/main" val="802946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10</a:t>
            </a:fld>
            <a:endParaRPr lang="en-GB"/>
          </a:p>
        </p:txBody>
      </p:sp>
    </p:spTree>
    <p:extLst>
      <p:ext uri="{BB962C8B-B14F-4D97-AF65-F5344CB8AC3E}">
        <p14:creationId xmlns:p14="http://schemas.microsoft.com/office/powerpoint/2010/main" val="3784383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17</a:t>
            </a:fld>
            <a:endParaRPr lang="en-GB"/>
          </a:p>
        </p:txBody>
      </p:sp>
    </p:spTree>
    <p:extLst>
      <p:ext uri="{BB962C8B-B14F-4D97-AF65-F5344CB8AC3E}">
        <p14:creationId xmlns:p14="http://schemas.microsoft.com/office/powerpoint/2010/main" val="383820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18</a:t>
            </a:fld>
            <a:endParaRPr lang="en-GB"/>
          </a:p>
        </p:txBody>
      </p:sp>
    </p:spTree>
    <p:extLst>
      <p:ext uri="{BB962C8B-B14F-4D97-AF65-F5344CB8AC3E}">
        <p14:creationId xmlns:p14="http://schemas.microsoft.com/office/powerpoint/2010/main" val="3203738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23</a:t>
            </a:fld>
            <a:endParaRPr lang="en-GB"/>
          </a:p>
        </p:txBody>
      </p:sp>
    </p:spTree>
    <p:extLst>
      <p:ext uri="{BB962C8B-B14F-4D97-AF65-F5344CB8AC3E}">
        <p14:creationId xmlns:p14="http://schemas.microsoft.com/office/powerpoint/2010/main" val="3420077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25</a:t>
            </a:fld>
            <a:endParaRPr lang="en-GB" dirty="0"/>
          </a:p>
        </p:txBody>
      </p:sp>
    </p:spTree>
    <p:extLst>
      <p:ext uri="{BB962C8B-B14F-4D97-AF65-F5344CB8AC3E}">
        <p14:creationId xmlns:p14="http://schemas.microsoft.com/office/powerpoint/2010/main" val="2186502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27</a:t>
            </a:fld>
            <a:endParaRPr lang="en-GB"/>
          </a:p>
        </p:txBody>
      </p:sp>
    </p:spTree>
    <p:extLst>
      <p:ext uri="{BB962C8B-B14F-4D97-AF65-F5344CB8AC3E}">
        <p14:creationId xmlns:p14="http://schemas.microsoft.com/office/powerpoint/2010/main" val="1700516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3"/>
            <a:ext cx="4691063" cy="476466"/>
          </a:xfrm>
          <a:prstGeom prst="rect">
            <a:avLst/>
          </a:prstGeom>
        </p:spPr>
        <p:txBody>
          <a:bodyPr wrap="square">
            <a:spAutoFit/>
          </a:bodyPr>
          <a:lstStyle>
            <a:lvl1pPr algn="ct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7"/>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073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207291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6047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28881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4392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652123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68132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463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173166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69102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260651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xoserve.com/change/change-proposals/xrn5371-minor-release-drop-10-parent-xrn/?return=/change/change-proposals/?customers=&amp;statuses=&amp;searc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xoserve.com/change/change-packs/2878-mt-po-change-pack-august-2021/"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xoserve.com/change/change-packs/2878-mt-po-change-pack-august-2021/"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www.xoserve.com/change/change-packs/2878-mt-po-change-pack-august-2021/"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xoserve.com/change/change-packs/2878-mt-po-change-pack-august-2021/"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xoserve.com/change/change-packs/2878-mt-po-change-pack-august-2021/"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xoserve.com/change/change-packs/2879-mt-po-css-change-pack-august-2021/"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package" Target="../embeddings/Microsoft_Word_Document.docx"/></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hyperlink" Target="https://www.xoserve.com/change/" TargetMode="Externa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xoserve.com/change/project-1stop/"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2.xml"/><Relationship Id="rId7" Type="http://schemas.openxmlformats.org/officeDocument/2006/relationships/package" Target="../embeddings/Microsoft_Excel_Worksheet3.xls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0C6A6-ECDB-4955-90A1-7B7434F0285A}"/>
              </a:ext>
            </a:extLst>
          </p:cNvPr>
          <p:cNvSpPr>
            <a:spLocks noGrp="1"/>
          </p:cNvSpPr>
          <p:nvPr>
            <p:ph type="ctrTitle"/>
          </p:nvPr>
        </p:nvSpPr>
        <p:spPr/>
        <p:txBody>
          <a:bodyPr/>
          <a:lstStyle/>
          <a:p>
            <a:r>
              <a:rPr lang="en-GB" dirty="0"/>
              <a:t>Change Management Committee</a:t>
            </a:r>
          </a:p>
        </p:txBody>
      </p:sp>
      <p:sp>
        <p:nvSpPr>
          <p:cNvPr id="5" name="Subtitle 4">
            <a:extLst>
              <a:ext uri="{FF2B5EF4-FFF2-40B4-BE49-F238E27FC236}">
                <a16:creationId xmlns:a16="http://schemas.microsoft.com/office/drawing/2014/main" id="{2004E9F2-34E4-4A47-84CB-31C3D4C6618B}"/>
              </a:ext>
            </a:extLst>
          </p:cNvPr>
          <p:cNvSpPr>
            <a:spLocks noGrp="1"/>
          </p:cNvSpPr>
          <p:nvPr>
            <p:ph type="subTitle" idx="1"/>
          </p:nvPr>
        </p:nvSpPr>
        <p:spPr>
          <a:xfrm>
            <a:off x="1371600" y="2914650"/>
            <a:ext cx="6400800" cy="776568"/>
          </a:xfrm>
        </p:spPr>
        <p:txBody>
          <a:bodyPr/>
          <a:lstStyle/>
          <a:p>
            <a:r>
              <a:rPr lang="en-GB" dirty="0"/>
              <a:t>8</a:t>
            </a:r>
            <a:r>
              <a:rPr lang="en-GB" baseline="30000" dirty="0"/>
              <a:t>th</a:t>
            </a:r>
            <a:r>
              <a:rPr lang="en-GB" dirty="0"/>
              <a:t> September 2021</a:t>
            </a:r>
          </a:p>
        </p:txBody>
      </p:sp>
    </p:spTree>
    <p:extLst>
      <p:ext uri="{BB962C8B-B14F-4D97-AF65-F5344CB8AC3E}">
        <p14:creationId xmlns:p14="http://schemas.microsoft.com/office/powerpoint/2010/main" val="1652259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20432"/>
            <a:ext cx="8856984" cy="502920"/>
          </a:xfrm>
        </p:spPr>
        <p:txBody>
          <a:bodyPr>
            <a:noAutofit/>
          </a:bodyPr>
          <a:lstStyle/>
          <a:p>
            <a:r>
              <a:rPr lang="en-US" sz="2000" dirty="0"/>
              <a:t>XRN5371 Minor Release Drop 10 </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1904925479"/>
              </p:ext>
            </p:extLst>
          </p:nvPr>
        </p:nvGraphicFramePr>
        <p:xfrm>
          <a:off x="71478" y="2856071"/>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839990376"/>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016112376"/>
              </p:ext>
            </p:extLst>
          </p:nvPr>
        </p:nvGraphicFramePr>
        <p:xfrm>
          <a:off x="3995936" y="960321"/>
          <a:ext cx="5004556" cy="3467674"/>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520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947406">
                <a:tc>
                  <a:txBody>
                    <a:bodyPr/>
                    <a:lstStyle/>
                    <a:p>
                      <a:pPr lvl="0" algn="l">
                        <a:lnSpc>
                          <a:spcPct val="100000"/>
                        </a:lnSpc>
                        <a:spcBef>
                          <a:spcPts val="0"/>
                        </a:spcBef>
                        <a:spcAft>
                          <a:spcPts val="0"/>
                        </a:spcAft>
                        <a:buNone/>
                      </a:pPr>
                      <a:r>
                        <a:rPr lang="en-US" sz="1050" b="0" i="0" u="none" strike="noStrike" kern="1200" baseline="0" noProof="0" dirty="0">
                          <a:latin typeface="Arial" panose="020B0604020202020204" pitchFamily="34" charset="0"/>
                          <a:cs typeface="Arial" panose="020B0604020202020204" pitchFamily="34" charset="0"/>
                        </a:rPr>
                        <a:t>This is a parent XRN to enable the tracking of delivery against the child XRNs for Minor Release Drop 10</a:t>
                      </a: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marL="171450" lvl="0" indent="-171450" algn="l">
                        <a:lnSpc>
                          <a:spcPct val="100000"/>
                        </a:lnSpc>
                        <a:spcBef>
                          <a:spcPts val="0"/>
                        </a:spcBef>
                        <a:spcAft>
                          <a:spcPts val="0"/>
                        </a:spcAft>
                        <a:buFont typeface="Arial" panose="020B0604020202020204" pitchFamily="34" charset="0"/>
                        <a:buChar char="•"/>
                      </a:pPr>
                      <a:r>
                        <a:rPr lang="en-US" sz="1050" b="1" i="0" u="none" strike="noStrike" kern="1200" baseline="0" noProof="0" dirty="0">
                          <a:latin typeface="Arial" panose="020B0604020202020204" pitchFamily="34" charset="0"/>
                          <a:cs typeface="Arial" panose="020B0604020202020204" pitchFamily="34" charset="0"/>
                        </a:rPr>
                        <a:t>XRN5309 Automating the FSR Standard Liability process </a:t>
                      </a:r>
                      <a:r>
                        <a:rPr lang="en-US" sz="1050" b="0" i="0" u="none" strike="noStrike" kern="1200" baseline="0" noProof="0" dirty="0">
                          <a:latin typeface="Arial" panose="020B0604020202020204" pitchFamily="34" charset="0"/>
                          <a:cs typeface="Arial" panose="020B0604020202020204" pitchFamily="34" charset="0"/>
                        </a:rPr>
                        <a:t>- Provides DNs with automated FSR file / reporting mechanism.</a:t>
                      </a:r>
                    </a:p>
                    <a:p>
                      <a:pPr marL="171450" lvl="0" indent="-171450" algn="l">
                        <a:lnSpc>
                          <a:spcPct val="100000"/>
                        </a:lnSpc>
                        <a:spcBef>
                          <a:spcPts val="0"/>
                        </a:spcBef>
                        <a:spcAft>
                          <a:spcPts val="0"/>
                        </a:spcAft>
                        <a:buFont typeface="Arial" panose="020B0604020202020204" pitchFamily="34" charset="0"/>
                        <a:buChar char="•"/>
                      </a:pPr>
                      <a:endParaRPr lang="en-US" sz="1050" b="0" i="0" u="none" strike="noStrike" kern="1200" baseline="0" noProof="0" dirty="0">
                        <a:latin typeface="Arial" panose="020B0604020202020204" pitchFamily="34" charset="0"/>
                        <a:cs typeface="Arial" panose="020B0604020202020204" pitchFamily="34" charset="0"/>
                      </a:endParaRPr>
                    </a:p>
                    <a:p>
                      <a:pPr marL="171450" lvl="0" indent="-171450" algn="l">
                        <a:lnSpc>
                          <a:spcPct val="100000"/>
                        </a:lnSpc>
                        <a:spcBef>
                          <a:spcPts val="0"/>
                        </a:spcBef>
                        <a:spcAft>
                          <a:spcPts val="0"/>
                        </a:spcAft>
                        <a:buFont typeface="Arial" panose="020B0604020202020204" pitchFamily="34" charset="0"/>
                        <a:buChar char="•"/>
                      </a:pPr>
                      <a:r>
                        <a:rPr lang="en-US" sz="1050" b="1" i="0" u="none" strike="noStrike" kern="1200" baseline="0" noProof="0" dirty="0">
                          <a:latin typeface="Arial" panose="020B0604020202020204" pitchFamily="34" charset="0"/>
                          <a:cs typeface="Arial" panose="020B0604020202020204" pitchFamily="34" charset="0"/>
                        </a:rPr>
                        <a:t>XRN5188 Interim Data Loads of MAP Id into UK Link </a:t>
                      </a:r>
                      <a:r>
                        <a:rPr lang="en-US" sz="1050" b="0" i="0" u="none" strike="noStrike" kern="1200" baseline="0" noProof="0" dirty="0">
                          <a:latin typeface="Arial" panose="020B0604020202020204" pitchFamily="34" charset="0"/>
                          <a:cs typeface="Arial" panose="020B0604020202020204" pitchFamily="34" charset="0"/>
                        </a:rPr>
                        <a:t>- An additional data load of MAP ID into UK Link to ensure data integrity prior to CSS implementation.</a:t>
                      </a:r>
                    </a:p>
                    <a:p>
                      <a:pPr marL="171450" lvl="0" indent="-171450" algn="l">
                        <a:lnSpc>
                          <a:spcPct val="100000"/>
                        </a:lnSpc>
                        <a:spcBef>
                          <a:spcPts val="0"/>
                        </a:spcBef>
                        <a:spcAft>
                          <a:spcPts val="0"/>
                        </a:spcAft>
                        <a:buFont typeface="Arial" panose="020B0604020202020204" pitchFamily="34" charset="0"/>
                        <a:buChar char="•"/>
                      </a:pPr>
                      <a:endParaRPr lang="en-US" sz="1050" b="0" i="0" u="none" strike="noStrike" kern="1200" baseline="0" noProof="0" dirty="0">
                        <a:latin typeface="Arial" panose="020B0604020202020204" pitchFamily="34" charset="0"/>
                        <a:cs typeface="Arial" panose="020B0604020202020204" pitchFamily="34" charset="0"/>
                      </a:endParaRPr>
                    </a:p>
                    <a:p>
                      <a:pPr marL="171450" lvl="0" indent="-171450" algn="l">
                        <a:lnSpc>
                          <a:spcPct val="100000"/>
                        </a:lnSpc>
                        <a:spcBef>
                          <a:spcPts val="0"/>
                        </a:spcBef>
                        <a:spcAft>
                          <a:spcPts val="0"/>
                        </a:spcAft>
                        <a:buFont typeface="Arial" panose="020B0604020202020204" pitchFamily="34" charset="0"/>
                        <a:buChar char="•"/>
                      </a:pPr>
                      <a:r>
                        <a:rPr lang="en-US" sz="1050" b="1" i="0" u="none" strike="noStrike" kern="1200" baseline="0" noProof="0" dirty="0">
                          <a:latin typeface="Arial" panose="020B0604020202020204" pitchFamily="34" charset="0"/>
                          <a:cs typeface="Arial" panose="020B0604020202020204" pitchFamily="34" charset="0"/>
                        </a:rPr>
                        <a:t>XRN5246 Confirmation File (.CNF) Processing Capacity Improvement </a:t>
                      </a:r>
                      <a:r>
                        <a:rPr lang="en-US" sz="1050" b="0" i="0" u="none" strike="noStrike" kern="1200" baseline="0" noProof="0" dirty="0">
                          <a:latin typeface="Arial" panose="020B0604020202020204" pitchFamily="34" charset="0"/>
                          <a:cs typeface="Arial" panose="020B0604020202020204" pitchFamily="34" charset="0"/>
                        </a:rPr>
                        <a:t>- Amends cap on daily automated portfolio transfer to reduce manual effort.</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4129885521"/>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3517085568"/>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N/A</a:t>
                      </a: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N/A</a:t>
                      </a: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r>
                        <a:rPr lang="en-GB" sz="1050" b="1" kern="1200" baseline="0" dirty="0">
                          <a:solidFill>
                            <a:schemeClr val="tx1"/>
                          </a:solidFill>
                          <a:latin typeface="Arial"/>
                          <a:ea typeface="+mn-ea"/>
                          <a:cs typeface="Arial"/>
                        </a:rPr>
                        <a:t>For Information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936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637D1-E019-47E4-B1A5-12B18FA7D054}"/>
              </a:ext>
            </a:extLst>
          </p:cNvPr>
          <p:cNvSpPr>
            <a:spLocks noGrp="1"/>
          </p:cNvSpPr>
          <p:nvPr>
            <p:ph type="title"/>
          </p:nvPr>
        </p:nvSpPr>
        <p:spPr/>
        <p:txBody>
          <a:bodyPr/>
          <a:lstStyle/>
          <a:p>
            <a:r>
              <a:rPr lang="en-GB" dirty="0"/>
              <a:t>Change Update</a:t>
            </a:r>
          </a:p>
        </p:txBody>
      </p:sp>
      <p:sp>
        <p:nvSpPr>
          <p:cNvPr id="3" name="Content Placeholder 2">
            <a:extLst>
              <a:ext uri="{FF2B5EF4-FFF2-40B4-BE49-F238E27FC236}">
                <a16:creationId xmlns:a16="http://schemas.microsoft.com/office/drawing/2014/main" id="{6FD1451C-C2A3-40E7-B0AA-2145EFDBE0CF}"/>
              </a:ext>
            </a:extLst>
          </p:cNvPr>
          <p:cNvSpPr>
            <a:spLocks noGrp="1"/>
          </p:cNvSpPr>
          <p:nvPr>
            <p:ph idx="1"/>
          </p:nvPr>
        </p:nvSpPr>
        <p:spPr/>
        <p:txBody>
          <a:bodyPr/>
          <a:lstStyle/>
          <a:p>
            <a:r>
              <a:rPr lang="en-US" dirty="0"/>
              <a:t>XRN 5235 Request for access to SOQ data &amp; capacity figures which influence transportation charges</a:t>
            </a:r>
            <a:endParaRPr lang="en-GB" dirty="0"/>
          </a:p>
        </p:txBody>
      </p:sp>
    </p:spTree>
    <p:extLst>
      <p:ext uri="{BB962C8B-B14F-4D97-AF65-F5344CB8AC3E}">
        <p14:creationId xmlns:p14="http://schemas.microsoft.com/office/powerpoint/2010/main" val="2613363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fontScale="90000"/>
          </a:bodyPr>
          <a:lstStyle/>
          <a:p>
            <a:r>
              <a:rPr lang="en-US" dirty="0"/>
              <a:t>XRN 5235 Request for access to SOQ data &amp; capacity figures which influence transportation charges</a:t>
            </a:r>
            <a:endParaRPr lang="en-GB" dirty="0"/>
          </a:p>
        </p:txBody>
      </p:sp>
      <p:sp>
        <p:nvSpPr>
          <p:cNvPr id="5" name="Subtitle 4">
            <a:extLst>
              <a:ext uri="{FF2B5EF4-FFF2-40B4-BE49-F238E27FC236}">
                <a16:creationId xmlns:a16="http://schemas.microsoft.com/office/drawing/2014/main" id="{8CCB676D-25C4-46B1-9A1F-23B235C7F19A}"/>
              </a:ext>
            </a:extLst>
          </p:cNvPr>
          <p:cNvSpPr>
            <a:spLocks noGrp="1"/>
          </p:cNvSpPr>
          <p:nvPr>
            <p:ph type="subTitle" idx="1"/>
          </p:nvPr>
        </p:nvSpPr>
        <p:spPr>
          <a:xfrm>
            <a:off x="539552" y="2914650"/>
            <a:ext cx="7992888" cy="1314450"/>
          </a:xfrm>
        </p:spPr>
        <p:txBody>
          <a:bodyPr>
            <a:noAutofit/>
          </a:bodyPr>
          <a:lstStyle/>
          <a:p>
            <a:r>
              <a:rPr lang="en-GB" sz="1500" dirty="0"/>
              <a:t>Please note: XRN 5235 was originally raised under the title:</a:t>
            </a:r>
          </a:p>
          <a:p>
            <a:r>
              <a:rPr lang="en-GB" sz="1500" dirty="0"/>
              <a:t> </a:t>
            </a:r>
            <a:r>
              <a:rPr lang="en-US" sz="1500" dirty="0"/>
              <a:t>Include SOQ in the “UIG Additional National Data” report (Originally introduced by XRN 4806). </a:t>
            </a:r>
          </a:p>
          <a:p>
            <a:r>
              <a:rPr lang="en-US" sz="1500" dirty="0"/>
              <a:t>On consultation with the CP proposer the title was amended to better reflect the scope of the change. </a:t>
            </a:r>
            <a:endParaRPr lang="en-GB" sz="1500" dirty="0"/>
          </a:p>
        </p:txBody>
      </p:sp>
    </p:spTree>
    <p:extLst>
      <p:ext uri="{BB962C8B-B14F-4D97-AF65-F5344CB8AC3E}">
        <p14:creationId xmlns:p14="http://schemas.microsoft.com/office/powerpoint/2010/main" val="365374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B423-F174-4570-800B-9726F82C458B}"/>
              </a:ext>
            </a:extLst>
          </p:cNvPr>
          <p:cNvSpPr>
            <a:spLocks noGrp="1"/>
          </p:cNvSpPr>
          <p:nvPr>
            <p:ph type="title"/>
          </p:nvPr>
        </p:nvSpPr>
        <p:spPr/>
        <p:txBody>
          <a:bodyPr/>
          <a:lstStyle/>
          <a:p>
            <a:r>
              <a:rPr lang="en-GB" dirty="0"/>
              <a:t>Change Overview</a:t>
            </a:r>
          </a:p>
        </p:txBody>
      </p:sp>
      <p:sp>
        <p:nvSpPr>
          <p:cNvPr id="3" name="Content Placeholder 2">
            <a:extLst>
              <a:ext uri="{FF2B5EF4-FFF2-40B4-BE49-F238E27FC236}">
                <a16:creationId xmlns:a16="http://schemas.microsoft.com/office/drawing/2014/main" id="{CF8C135D-8EA3-4A6E-A488-C81F115F48AC}"/>
              </a:ext>
            </a:extLst>
          </p:cNvPr>
          <p:cNvSpPr>
            <a:spLocks noGrp="1"/>
          </p:cNvSpPr>
          <p:nvPr>
            <p:ph idx="1"/>
          </p:nvPr>
        </p:nvSpPr>
        <p:spPr>
          <a:xfrm>
            <a:off x="457200" y="761058"/>
            <a:ext cx="8229600" cy="3970932"/>
          </a:xfrm>
        </p:spPr>
        <p:txBody>
          <a:bodyPr vert="horz" lIns="91440" tIns="45720" rIns="91440" bIns="45720" rtlCol="0" anchor="t">
            <a:normAutofit fontScale="92500" lnSpcReduction="20000"/>
          </a:bodyPr>
          <a:lstStyle/>
          <a:p>
            <a:r>
              <a:rPr lang="en-GB" sz="2400" dirty="0">
                <a:latin typeface="Arial"/>
                <a:cs typeface="Arial"/>
              </a:rPr>
              <a:t>Gazprom raised CP XRN 5235 to request access to aggregated SOQ and AQ data to better understand how capacity levels have been changing and how this might affect the annual Distribution Network Transportation Charges. </a:t>
            </a:r>
            <a:endParaRPr lang="en-GB" sz="2400"/>
          </a:p>
          <a:p>
            <a:pPr marL="0" indent="0">
              <a:buNone/>
            </a:pPr>
            <a:endParaRPr lang="en-GB" sz="2400" dirty="0"/>
          </a:p>
          <a:p>
            <a:r>
              <a:rPr lang="en-GB" sz="2400" dirty="0"/>
              <a:t>A request for historical data was also included within the CP to allow Shippers to compare and contrast with the previous year/s’ data and associated charges. </a:t>
            </a:r>
          </a:p>
          <a:p>
            <a:endParaRPr lang="en-GB" sz="2400" dirty="0"/>
          </a:p>
          <a:p>
            <a:r>
              <a:rPr lang="en-GB" sz="2400" dirty="0">
                <a:latin typeface="Arial"/>
                <a:cs typeface="Arial"/>
              </a:rPr>
              <a:t>Our service provider is currently working on solution options for this CP. The aggregation level is yet to be determined and will be taken to </a:t>
            </a:r>
            <a:r>
              <a:rPr lang="en-GB" sz="2400" dirty="0" err="1">
                <a:latin typeface="Arial"/>
                <a:cs typeface="Arial"/>
              </a:rPr>
              <a:t>CoMC</a:t>
            </a:r>
            <a:r>
              <a:rPr lang="en-GB" sz="2400" dirty="0">
                <a:latin typeface="Arial"/>
                <a:cs typeface="Arial"/>
              </a:rPr>
              <a:t> for approval.  </a:t>
            </a:r>
            <a:endParaRPr lang="en-GB" sz="2400" dirty="0"/>
          </a:p>
        </p:txBody>
      </p:sp>
    </p:spTree>
    <p:extLst>
      <p:ext uri="{BB962C8B-B14F-4D97-AF65-F5344CB8AC3E}">
        <p14:creationId xmlns:p14="http://schemas.microsoft.com/office/powerpoint/2010/main" val="3032674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1A55B-3D29-4123-95B4-0D38568C62AA}"/>
              </a:ext>
            </a:extLst>
          </p:cNvPr>
          <p:cNvSpPr>
            <a:spLocks noGrp="1"/>
          </p:cNvSpPr>
          <p:nvPr>
            <p:ph type="title"/>
          </p:nvPr>
        </p:nvSpPr>
        <p:spPr/>
        <p:txBody>
          <a:bodyPr/>
          <a:lstStyle/>
          <a:p>
            <a:r>
              <a:rPr lang="en-GB" dirty="0"/>
              <a:t>What we need to know is? </a:t>
            </a:r>
          </a:p>
        </p:txBody>
      </p:sp>
      <p:sp>
        <p:nvSpPr>
          <p:cNvPr id="3" name="Content Placeholder 2">
            <a:extLst>
              <a:ext uri="{FF2B5EF4-FFF2-40B4-BE49-F238E27FC236}">
                <a16:creationId xmlns:a16="http://schemas.microsoft.com/office/drawing/2014/main" id="{C24C7B1D-AEC1-4DF2-B523-6EDA52AA6A6A}"/>
              </a:ext>
            </a:extLst>
          </p:cNvPr>
          <p:cNvSpPr>
            <a:spLocks noGrp="1"/>
          </p:cNvSpPr>
          <p:nvPr>
            <p:ph idx="1"/>
          </p:nvPr>
        </p:nvSpPr>
        <p:spPr>
          <a:xfrm>
            <a:off x="439838" y="987574"/>
            <a:ext cx="8229600" cy="3456384"/>
          </a:xfrm>
        </p:spPr>
        <p:txBody>
          <a:bodyPr vert="horz" lIns="91440" tIns="45720" rIns="91440" bIns="45720" rtlCol="0" anchor="t">
            <a:normAutofit/>
          </a:bodyPr>
          <a:lstStyle/>
          <a:p>
            <a:r>
              <a:rPr lang="en-GB" dirty="0">
                <a:latin typeface="Arial"/>
                <a:cs typeface="Arial"/>
              </a:rPr>
              <a:t>Is there still sufficient interest from other DSC customers to progress XRN 5235 as a DSC funded Change Budget? </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91164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27630-266D-450E-8A21-3DFCFE5C6236}"/>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D5DCEBF5-3B2A-4A86-BAEC-3955C1E32F97}"/>
              </a:ext>
            </a:extLst>
          </p:cNvPr>
          <p:cNvSpPr>
            <a:spLocks noGrp="1"/>
          </p:cNvSpPr>
          <p:nvPr>
            <p:ph idx="1"/>
          </p:nvPr>
        </p:nvSpPr>
        <p:spPr>
          <a:xfrm>
            <a:off x="457200" y="761058"/>
            <a:ext cx="8229600" cy="3970932"/>
          </a:xfrm>
        </p:spPr>
        <p:txBody>
          <a:bodyPr vert="horz" lIns="91440" tIns="45720" rIns="91440" bIns="45720" rtlCol="0" anchor="t">
            <a:normAutofit/>
          </a:bodyPr>
          <a:lstStyle/>
          <a:p>
            <a:r>
              <a:rPr lang="en-GB" dirty="0"/>
              <a:t>If </a:t>
            </a:r>
            <a:r>
              <a:rPr lang="en-GB" dirty="0" err="1"/>
              <a:t>ChMC</a:t>
            </a:r>
            <a:r>
              <a:rPr lang="en-GB" dirty="0"/>
              <a:t> are happy to continue to progress XRN 5235 as a DSC funded change, then Xoserve will work to the following timeline: </a:t>
            </a:r>
          </a:p>
          <a:p>
            <a:pPr marL="0" indent="0">
              <a:buNone/>
            </a:pPr>
            <a:endParaRPr lang="en-GB" dirty="0">
              <a:latin typeface="Arial"/>
              <a:cs typeface="Arial"/>
            </a:endParaRPr>
          </a:p>
          <a:p>
            <a:pPr lvl="1">
              <a:buFont typeface="Wingdings" panose="020B0604020202020204" pitchFamily="34" charset="0"/>
              <a:buChar char="q"/>
            </a:pPr>
            <a:r>
              <a:rPr lang="en-GB" sz="2000" i="1" dirty="0">
                <a:latin typeface="Arial"/>
                <a:cs typeface="Arial"/>
              </a:rPr>
              <a:t>Issue HLSO/s in September Change Pack;</a:t>
            </a:r>
          </a:p>
          <a:p>
            <a:pPr lvl="1">
              <a:buFont typeface="Wingdings" panose="020B0604020202020204" pitchFamily="34" charset="0"/>
              <a:buChar char="q"/>
            </a:pPr>
            <a:r>
              <a:rPr lang="en-GB" sz="2000" i="1" dirty="0">
                <a:latin typeface="Arial"/>
                <a:cs typeface="Arial"/>
              </a:rPr>
              <a:t>Go to September </a:t>
            </a:r>
            <a:r>
              <a:rPr lang="en-GB" sz="2000" i="1" dirty="0" err="1">
                <a:latin typeface="Arial"/>
                <a:cs typeface="Arial"/>
              </a:rPr>
              <a:t>CoMC</a:t>
            </a:r>
            <a:r>
              <a:rPr lang="en-GB" sz="2000" i="1" dirty="0">
                <a:latin typeface="Arial"/>
                <a:cs typeface="Arial"/>
              </a:rPr>
              <a:t> for sign off on the proposed aggregation level as one proposed option includes the use of an existing DN report;</a:t>
            </a:r>
          </a:p>
          <a:p>
            <a:pPr lvl="1">
              <a:buFont typeface="Wingdings" panose="020B0604020202020204" pitchFamily="34" charset="0"/>
              <a:buChar char="q"/>
            </a:pPr>
            <a:r>
              <a:rPr lang="en-GB" sz="2000" i="1" dirty="0">
                <a:latin typeface="Arial"/>
                <a:cs typeface="Arial"/>
              </a:rPr>
              <a:t>HLSO/s to be reviewed at September DSG;</a:t>
            </a:r>
          </a:p>
          <a:p>
            <a:pPr lvl="1">
              <a:buFont typeface="Wingdings" panose="020B0604020202020204" pitchFamily="34" charset="0"/>
              <a:buChar char="q"/>
            </a:pPr>
            <a:r>
              <a:rPr lang="en-GB" sz="2000" i="1" dirty="0">
                <a:latin typeface="Arial"/>
                <a:cs typeface="Arial"/>
              </a:rPr>
              <a:t>HLSO/s to be discussed/approved at October </a:t>
            </a:r>
            <a:r>
              <a:rPr lang="en-GB" sz="2000" i="1" dirty="0" err="1">
                <a:latin typeface="Arial"/>
                <a:cs typeface="Arial"/>
              </a:rPr>
              <a:t>ChMC</a:t>
            </a:r>
            <a:r>
              <a:rPr lang="en-GB" sz="2000" i="1" dirty="0">
                <a:latin typeface="Arial"/>
                <a:cs typeface="Arial"/>
              </a:rPr>
              <a:t>.</a:t>
            </a:r>
          </a:p>
        </p:txBody>
      </p:sp>
    </p:spTree>
    <p:extLst>
      <p:ext uri="{BB962C8B-B14F-4D97-AF65-F5344CB8AC3E}">
        <p14:creationId xmlns:p14="http://schemas.microsoft.com/office/powerpoint/2010/main" val="2723595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79624"/>
            <a:ext cx="8686801" cy="438497"/>
          </a:xfrm>
        </p:spPr>
        <p:txBody>
          <a:bodyPr>
            <a:normAutofit fontScale="90000"/>
          </a:bodyPr>
          <a:lstStyle/>
          <a:p>
            <a:r>
              <a:rPr lang="en-US" sz="2700" dirty="0"/>
              <a:t>3.2 Change Proposals – Post Solution Review for Approval </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a:xfrm>
            <a:off x="457200" y="1059581"/>
            <a:ext cx="8229600" cy="3699304"/>
          </a:xfrm>
        </p:spPr>
        <p:txBody>
          <a:bodyPr>
            <a:normAutofit fontScale="92500" lnSpcReduction="20000"/>
          </a:bodyPr>
          <a:lstStyle/>
          <a:p>
            <a:pPr lvl="0"/>
            <a:r>
              <a:rPr lang="en-GB" dirty="0"/>
              <a:t>XRN4900 - Biomethane Sites with Reduced Propane Injection</a:t>
            </a:r>
          </a:p>
          <a:p>
            <a:pPr marL="0" lvl="0" indent="0">
              <a:buNone/>
            </a:pPr>
            <a:endParaRPr lang="en-GB" dirty="0"/>
          </a:p>
          <a:p>
            <a:pPr lvl="0"/>
            <a:r>
              <a:rPr lang="en-GB" dirty="0"/>
              <a:t>XRN4978 - Notification of Rolling AQ value</a:t>
            </a:r>
          </a:p>
          <a:p>
            <a:pPr lvl="0"/>
            <a:endParaRPr lang="en-GB" dirty="0"/>
          </a:p>
          <a:p>
            <a:pPr lvl="0"/>
            <a:r>
              <a:rPr lang="en-GB" dirty="0"/>
              <a:t>XRN5186 - Modification 0701 Aligning Capacity booking under the UNC and arrangements set out in relevant NExAs </a:t>
            </a:r>
          </a:p>
          <a:p>
            <a:pPr lvl="0"/>
            <a:endParaRPr lang="en-GB" dirty="0"/>
          </a:p>
          <a:p>
            <a:pPr lvl="0"/>
            <a:r>
              <a:rPr lang="en-GB" dirty="0"/>
              <a:t>XRN5231 - Provision of a FWACV Service</a:t>
            </a:r>
          </a:p>
        </p:txBody>
      </p:sp>
    </p:spTree>
    <p:extLst>
      <p:ext uri="{BB962C8B-B14F-4D97-AF65-F5344CB8AC3E}">
        <p14:creationId xmlns:p14="http://schemas.microsoft.com/office/powerpoint/2010/main" val="1704502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155588"/>
            <a:ext cx="9028601" cy="327049"/>
          </a:xfrm>
        </p:spPr>
        <p:txBody>
          <a:bodyPr>
            <a:noAutofit/>
          </a:bodyPr>
          <a:lstStyle/>
          <a:p>
            <a:r>
              <a:rPr lang="en-US" sz="1800" dirty="0"/>
              <a:t>XRN4900 - Biomethane Sites with Reduced Propane Injection</a:t>
            </a:r>
          </a:p>
        </p:txBody>
      </p:sp>
      <p:graphicFrame>
        <p:nvGraphicFramePr>
          <p:cNvPr id="3" name="Table 2"/>
          <p:cNvGraphicFramePr>
            <a:graphicFrameLocks noGrp="1"/>
          </p:cNvGraphicFramePr>
          <p:nvPr>
            <p:extLst>
              <p:ext uri="{D42A27DB-BD31-4B8C-83A1-F6EECF244321}">
                <p14:modId xmlns:p14="http://schemas.microsoft.com/office/powerpoint/2010/main" val="3540489561"/>
              </p:ext>
            </p:extLst>
          </p:nvPr>
        </p:nvGraphicFramePr>
        <p:xfrm>
          <a:off x="130089" y="535914"/>
          <a:ext cx="8883821" cy="4451998"/>
        </p:xfrm>
        <a:graphic>
          <a:graphicData uri="http://schemas.openxmlformats.org/drawingml/2006/table">
            <a:tbl>
              <a:tblPr firstRow="1" firstCol="1" bandRow="1">
                <a:tableStyleId>{5940675A-B579-460E-94D1-54222C63F5DA}</a:tableStyleId>
              </a:tblPr>
              <a:tblGrid>
                <a:gridCol w="1108809">
                  <a:extLst>
                    <a:ext uri="{9D8B030D-6E8A-4147-A177-3AD203B41FA5}">
                      <a16:colId xmlns:a16="http://schemas.microsoft.com/office/drawing/2014/main" val="20001"/>
                    </a:ext>
                  </a:extLst>
                </a:gridCol>
                <a:gridCol w="761054">
                  <a:extLst>
                    <a:ext uri="{9D8B030D-6E8A-4147-A177-3AD203B41FA5}">
                      <a16:colId xmlns:a16="http://schemas.microsoft.com/office/drawing/2014/main" val="3321704233"/>
                    </a:ext>
                  </a:extLst>
                </a:gridCol>
                <a:gridCol w="749523">
                  <a:extLst>
                    <a:ext uri="{9D8B030D-6E8A-4147-A177-3AD203B41FA5}">
                      <a16:colId xmlns:a16="http://schemas.microsoft.com/office/drawing/2014/main" val="20002"/>
                    </a:ext>
                  </a:extLst>
                </a:gridCol>
                <a:gridCol w="662736">
                  <a:extLst>
                    <a:ext uri="{9D8B030D-6E8A-4147-A177-3AD203B41FA5}">
                      <a16:colId xmlns:a16="http://schemas.microsoft.com/office/drawing/2014/main" val="20003"/>
                    </a:ext>
                  </a:extLst>
                </a:gridCol>
                <a:gridCol w="504942">
                  <a:extLst>
                    <a:ext uri="{9D8B030D-6E8A-4147-A177-3AD203B41FA5}">
                      <a16:colId xmlns:a16="http://schemas.microsoft.com/office/drawing/2014/main" val="20004"/>
                    </a:ext>
                  </a:extLst>
                </a:gridCol>
                <a:gridCol w="623288">
                  <a:extLst>
                    <a:ext uri="{9D8B030D-6E8A-4147-A177-3AD203B41FA5}">
                      <a16:colId xmlns:a16="http://schemas.microsoft.com/office/drawing/2014/main" val="20005"/>
                    </a:ext>
                  </a:extLst>
                </a:gridCol>
                <a:gridCol w="4473469">
                  <a:extLst>
                    <a:ext uri="{9D8B030D-6E8A-4147-A177-3AD203B41FA5}">
                      <a16:colId xmlns:a16="http://schemas.microsoft.com/office/drawing/2014/main" val="20010"/>
                    </a:ext>
                  </a:extLst>
                </a:gridCol>
              </a:tblGrid>
              <a:tr h="445862">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Change Pak Comm Ref </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Voting</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a:effectLst/>
                        </a:rPr>
                        <a:t>Solution Summary Outcome and implementation date outcome</a:t>
                      </a: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680431">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mn-lt"/>
                          <a:ea typeface="+mn-ea"/>
                          <a:cs typeface="+mn-cs"/>
                        </a:rPr>
                        <a:t>Organisation</a:t>
                      </a:r>
                      <a:r>
                        <a:rPr lang="en-GB" sz="800" baseline="0" dirty="0">
                          <a:effectLst/>
                          <a:latin typeface="+mn-lt"/>
                          <a:ea typeface="+mn-ea"/>
                          <a:cs typeface="+mn-cs"/>
                        </a:rPr>
                        <a:t> </a:t>
                      </a:r>
                      <a:endParaRPr lang="en-GB" sz="8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800" dirty="0">
                          <a:effectLst/>
                        </a:rPr>
                        <a:t>Approve</a:t>
                      </a:r>
                      <a:endParaRPr lang="en-GB" sz="8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800" dirty="0">
                          <a:effectLst/>
                        </a:rPr>
                        <a:t>Defer</a:t>
                      </a:r>
                    </a:p>
                    <a:p>
                      <a:pPr>
                        <a:lnSpc>
                          <a:spcPct val="115000"/>
                        </a:lnSpc>
                        <a:spcAft>
                          <a:spcPts val="0"/>
                        </a:spcAft>
                      </a:pPr>
                      <a:r>
                        <a:rPr lang="en-GB" sz="800" dirty="0">
                          <a:effectLst/>
                        </a:rPr>
                        <a:t> </a:t>
                      </a:r>
                      <a:endParaRPr lang="en-GB" sz="8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800" dirty="0">
                          <a:effectLst/>
                        </a:rPr>
                        <a:t>Reject</a:t>
                      </a:r>
                      <a:endParaRPr lang="en-GB" sz="800" dirty="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1705293">
                <a:tc rowSpan="3">
                  <a:txBody>
                    <a:bodyPr/>
                    <a:lstStyle/>
                    <a:p>
                      <a:pPr marL="0" algn="l" rtl="0" eaLnBrk="1" latinLnBrk="0" hangingPunct="1">
                        <a:lnSpc>
                          <a:spcPct val="115000"/>
                        </a:lnSpc>
                        <a:spcAft>
                          <a:spcPts val="0"/>
                        </a:spcAft>
                      </a:pPr>
                      <a:r>
                        <a:rPr lang="en-GB" sz="1000" b="1" kern="1200" dirty="0">
                          <a:solidFill>
                            <a:schemeClr val="tx1"/>
                          </a:solidFill>
                          <a:effectLst/>
                          <a:latin typeface="+mn-lt"/>
                          <a:ea typeface="+mn-ea"/>
                          <a:cs typeface="+mn-cs"/>
                        </a:rPr>
                        <a:t>Proposed delivery:</a:t>
                      </a:r>
                      <a:r>
                        <a:rPr lang="en-GB" sz="1000" b="0" kern="1200" dirty="0">
                          <a:solidFill>
                            <a:srgbClr val="FF0000"/>
                          </a:solidFill>
                          <a:effectLst/>
                          <a:latin typeface="+mn-lt"/>
                          <a:ea typeface="+mn-ea"/>
                          <a:cs typeface="+mn-cs"/>
                        </a:rPr>
                        <a:t> </a:t>
                      </a:r>
                      <a:r>
                        <a:rPr lang="en-GB" sz="1000" b="0" kern="1200" dirty="0">
                          <a:solidFill>
                            <a:schemeClr val="tx1"/>
                          </a:solidFill>
                          <a:effectLst/>
                          <a:latin typeface="+mn-lt"/>
                          <a:ea typeface="+mn-ea"/>
                          <a:cs typeface="+mn-cs"/>
                        </a:rPr>
                        <a:t>Major</a:t>
                      </a:r>
                    </a:p>
                    <a:p>
                      <a:pPr marL="0" algn="l" rtl="0" eaLnBrk="1" latinLnBrk="0" hangingPunct="1">
                        <a:lnSpc>
                          <a:spcPct val="115000"/>
                        </a:lnSpc>
                        <a:spcAft>
                          <a:spcPts val="0"/>
                        </a:spcAft>
                      </a:pPr>
                      <a:endParaRPr lang="en-GB" sz="10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Link to Change Pack ref:</a:t>
                      </a:r>
                    </a:p>
                    <a:p>
                      <a:pPr marL="0" algn="l" defTabSz="914400" rtl="0" eaLnBrk="1" latinLnBrk="0" hangingPunct="1">
                        <a:lnSpc>
                          <a:spcPct val="115000"/>
                        </a:lnSpc>
                        <a:spcAft>
                          <a:spcPts val="0"/>
                        </a:spcAft>
                      </a:pPr>
                      <a:r>
                        <a:rPr lang="en-GB" sz="1000" b="0" kern="1200" dirty="0">
                          <a:solidFill>
                            <a:schemeClr val="tx1"/>
                          </a:solidFill>
                          <a:effectLst/>
                          <a:latin typeface="+mn-lt"/>
                          <a:ea typeface="+mn-ea"/>
                          <a:cs typeface="+mn-cs"/>
                          <a:hlinkClick r:id="rId3"/>
                        </a:rPr>
                        <a:t>2878.2 - MT - PO </a:t>
                      </a:r>
                      <a:endParaRPr lang="en-GB" sz="1000" b="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10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Voting: </a:t>
                      </a:r>
                      <a:r>
                        <a:rPr lang="en-GB" sz="1000" b="0" kern="1200" dirty="0">
                          <a:solidFill>
                            <a:schemeClr val="tx1"/>
                          </a:solidFill>
                          <a:effectLst/>
                          <a:latin typeface="+mn-lt"/>
                          <a:ea typeface="+mn-ea"/>
                          <a:cs typeface="+mn-cs"/>
                        </a:rPr>
                        <a:t>DNO, Shippers</a:t>
                      </a:r>
                    </a:p>
                    <a:p>
                      <a:pPr marL="0" algn="l" defTabSz="914400" rtl="0" eaLnBrk="1" latinLnBrk="0" hangingPunct="1">
                        <a:lnSpc>
                          <a:spcPct val="115000"/>
                        </a:lnSpc>
                        <a:spcAft>
                          <a:spcPts val="0"/>
                        </a:spcAft>
                      </a:pPr>
                      <a:endParaRPr lang="en-GB" sz="10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Funding: </a:t>
                      </a:r>
                      <a:r>
                        <a:rPr lang="en-GB" sz="1000" b="0" kern="1200" dirty="0">
                          <a:solidFill>
                            <a:schemeClr val="tx1"/>
                          </a:solidFill>
                          <a:effectLst/>
                          <a:latin typeface="+mn-lt"/>
                          <a:ea typeface="+mn-ea"/>
                          <a:cs typeface="+mn-cs"/>
                        </a:rPr>
                        <a:t>From the DNs’ BP21 Decarbonisation Investment line</a:t>
                      </a:r>
                      <a:endParaRPr lang="en-GB" sz="1000" b="0" kern="1200" dirty="0">
                        <a:solidFill>
                          <a:srgbClr val="FF0000"/>
                        </a:solidFill>
                        <a:effectLst/>
                        <a:latin typeface="+mn-lt"/>
                        <a:ea typeface="+mn-ea"/>
                        <a:cs typeface="+mn-cs"/>
                      </a:endParaRPr>
                    </a:p>
                    <a:p>
                      <a:pPr marL="0" algn="l" defTabSz="914400" rtl="0" eaLnBrk="1" latinLnBrk="0" hangingPunct="1">
                        <a:lnSpc>
                          <a:spcPct val="115000"/>
                        </a:lnSpc>
                        <a:spcAft>
                          <a:spcPts val="0"/>
                        </a:spcAft>
                      </a:pPr>
                      <a:endParaRPr lang="en-GB" sz="10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US" sz="1000" dirty="0"/>
                        <a:t>DSC Service Area – </a:t>
                      </a:r>
                      <a:r>
                        <a:rPr lang="en-US" sz="1000" dirty="0">
                          <a:solidFill>
                            <a:schemeClr val="tx1"/>
                          </a:solidFill>
                        </a:rPr>
                        <a:t>TBC</a:t>
                      </a:r>
                      <a:endParaRPr lang="en-GB" sz="1000" b="0" kern="1200" dirty="0">
                        <a:solidFill>
                          <a:schemeClr val="tx1"/>
                        </a:solidFill>
                        <a:effectLst/>
                        <a:latin typeface="+mn-lt"/>
                        <a:ea typeface="+mn-ea"/>
                        <a:cs typeface="+mn-cs"/>
                      </a:endParaRPr>
                    </a:p>
                  </a:txBody>
                  <a:tcPr marL="59044" marR="59044" marT="0" marB="0"/>
                </a:tc>
                <a:tc rowSpan="3">
                  <a:txBody>
                    <a:bodyPr/>
                    <a:lstStyle/>
                    <a:p>
                      <a:pPr algn="l">
                        <a:lnSpc>
                          <a:spcPct val="115000"/>
                        </a:lnSpc>
                        <a:spcAft>
                          <a:spcPts val="0"/>
                        </a:spcAft>
                      </a:pPr>
                      <a:r>
                        <a:rPr lang="en-GB" sz="1000" dirty="0">
                          <a:solidFill>
                            <a:schemeClr val="tx1"/>
                          </a:solidFill>
                          <a:effectLst/>
                          <a:latin typeface="+mn-lt"/>
                          <a:ea typeface="Calibri"/>
                          <a:cs typeface="Times New Roman"/>
                        </a:rPr>
                        <a:t>Option 1 - Xoserve</a:t>
                      </a:r>
                    </a:p>
                    <a:p>
                      <a:pPr algn="l">
                        <a:lnSpc>
                          <a:spcPct val="115000"/>
                        </a:lnSpc>
                        <a:spcAft>
                          <a:spcPts val="0"/>
                        </a:spcAft>
                      </a:pPr>
                      <a:endParaRPr lang="en-GB" sz="1000" dirty="0">
                        <a:solidFill>
                          <a:schemeClr val="tx1"/>
                        </a:solidFill>
                        <a:effectLst/>
                        <a:latin typeface="+mn-lt"/>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tx1"/>
                          </a:solidFill>
                          <a:effectLst/>
                          <a:latin typeface="+mn-lt"/>
                          <a:ea typeface="Calibri"/>
                          <a:cs typeface="Times New Roman"/>
                        </a:rPr>
                        <a:t>No preferred option from DSG</a:t>
                      </a:r>
                    </a:p>
                  </a:txBody>
                  <a:tcPr marL="59044" marR="59044" marT="0" marB="0" anchor="ctr"/>
                </a:tc>
                <a:tc>
                  <a:txBody>
                    <a:bodyPr/>
                    <a:lstStyle/>
                    <a:p>
                      <a:pPr algn="ctr" fontAlgn="ctr"/>
                      <a:r>
                        <a:rPr lang="en-GB" sz="1000" b="0" i="0" u="none" strike="noStrike" dirty="0">
                          <a:solidFill>
                            <a:schemeClr val="tx1"/>
                          </a:solidFill>
                          <a:effectLst/>
                          <a:latin typeface="Arial" panose="020B0604020202020204" pitchFamily="34" charset="0"/>
                        </a:rPr>
                        <a:t>EDF</a:t>
                      </a:r>
                    </a:p>
                  </a:txBody>
                  <a:tcPr marL="6350" marR="6350" marT="6350" marB="0" anchor="ctr"/>
                </a:tc>
                <a:tc>
                  <a:txBody>
                    <a:bodyPr/>
                    <a:lstStyle/>
                    <a:p>
                      <a:pPr algn="ctr">
                        <a:lnSpc>
                          <a:spcPct val="115000"/>
                        </a:lnSpc>
                        <a:spcAft>
                          <a:spcPts val="0"/>
                        </a:spcAft>
                      </a:pPr>
                      <a:endParaRPr lang="en-GB" sz="1000" kern="1200" dirty="0">
                        <a:solidFill>
                          <a:schemeClr val="tx1"/>
                        </a:solidFill>
                        <a:effectLst/>
                        <a:latin typeface="Arial"/>
                        <a:ea typeface="Calibri"/>
                        <a:cs typeface="Arial"/>
                      </a:endParaRPr>
                    </a:p>
                  </a:txBody>
                  <a:tcPr marL="59044" marR="59044" marT="0" marB="0" anchor="ctr">
                    <a:noFill/>
                  </a:tcP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800" b="0" i="0" u="none" strike="noStrike" dirty="0">
                          <a:solidFill>
                            <a:schemeClr val="tx1"/>
                          </a:solidFill>
                          <a:effectLst/>
                          <a:latin typeface="Arial" panose="020B0604020202020204" pitchFamily="34" charset="0"/>
                        </a:rPr>
                        <a:t>Our primary concern is how the impacts is suppliers &amp; shippers is being considered (following the lack of this in the HyDeploy trial).</a:t>
                      </a:r>
                    </a:p>
                    <a:p>
                      <a:pPr algn="l" fontAlgn="ctr"/>
                      <a:r>
                        <a:rPr lang="en-US" sz="800" b="0" i="0" u="none" strike="noStrike" dirty="0">
                          <a:solidFill>
                            <a:schemeClr val="tx1"/>
                          </a:solidFill>
                          <a:effectLst/>
                          <a:latin typeface="Arial" panose="020B0604020202020204" pitchFamily="34" charset="0"/>
                        </a:rPr>
                        <a:t>The use of site specific calorific value by CDSP for settlements, AQ etc. is fine, however shippers may have systems that use and load the CV for settlement invoice validation purposes, customer billing purposes etc. </a:t>
                      </a:r>
                    </a:p>
                    <a:p>
                      <a:pPr algn="l" fontAlgn="ctr"/>
                      <a:r>
                        <a:rPr lang="en-US" sz="800" b="0" i="0" u="none" strike="noStrike" dirty="0">
                          <a:solidFill>
                            <a:schemeClr val="tx1"/>
                          </a:solidFill>
                          <a:effectLst/>
                          <a:latin typeface="Arial" panose="020B0604020202020204" pitchFamily="34" charset="0"/>
                        </a:rPr>
                        <a:t>Therefore, consideration must be given to how these values might be received by shippers/suppliers and how they might be used.</a:t>
                      </a:r>
                    </a:p>
                    <a:p>
                      <a:pPr algn="l" fontAlgn="ctr"/>
                      <a:r>
                        <a:rPr lang="en-US" sz="800" b="0" i="0" u="none" strike="noStrike" dirty="0">
                          <a:solidFill>
                            <a:schemeClr val="tx1"/>
                          </a:solidFill>
                          <a:effectLst/>
                          <a:latin typeface="Arial" panose="020B0604020202020204" pitchFamily="34" charset="0"/>
                        </a:rPr>
                        <a:t>Suppliers may have automated processes that loads and bills to CVs received using standard industry processes and therefore discussions should happen many months in advance of any trial solution being decided to give all impacted parties a chance to consider impacts and feed in to the process. </a:t>
                      </a:r>
                    </a:p>
                    <a:p>
                      <a:pPr algn="l" fontAlgn="ctr"/>
                      <a:r>
                        <a:rPr lang="en-US" sz="800" b="0" i="0" u="none" strike="noStrike" dirty="0">
                          <a:solidFill>
                            <a:schemeClr val="tx1"/>
                          </a:solidFill>
                          <a:effectLst/>
                          <a:latin typeface="Arial" panose="020B0604020202020204" pitchFamily="34" charset="0"/>
                        </a:rPr>
                        <a:t>In addition where a party may not be a supplier/shipper to any of the trial sites at go-live, they may during the trial take supply of one of these sites, therefore consideration should be given to that.</a:t>
                      </a:r>
                    </a:p>
                  </a:txBody>
                  <a:tcPr marL="6350" marR="6350" marT="6350" marB="0" anchor="ctr"/>
                </a:tc>
                <a:extLst>
                  <a:ext uri="{0D108BD9-81ED-4DB2-BD59-A6C34878D82A}">
                    <a16:rowId xmlns:a16="http://schemas.microsoft.com/office/drawing/2014/main" val="10002"/>
                  </a:ext>
                </a:extLst>
              </a:tr>
              <a:tr h="568384">
                <a:tc vMerge="1">
                  <a:txBody>
                    <a:bodyPr/>
                    <a:lstStyle/>
                    <a:p>
                      <a:endParaRPr lang="en-GB"/>
                    </a:p>
                  </a:txBody>
                  <a:tcPr/>
                </a:tc>
                <a:tc vMerge="1">
                  <a:txBody>
                    <a:bodyPr/>
                    <a:lstStyle/>
                    <a:p>
                      <a:endParaRPr lang="en-GB"/>
                    </a:p>
                  </a:txBody>
                  <a:tcPr/>
                </a:tc>
                <a:tc>
                  <a:txBody>
                    <a:bodyPr/>
                    <a:lstStyle/>
                    <a:p>
                      <a:pPr algn="ctr" fontAlgn="ctr"/>
                      <a:r>
                        <a:rPr lang="en-GB" sz="1000" b="0" i="0" u="none" strike="noStrike" dirty="0">
                          <a:solidFill>
                            <a:schemeClr val="tx1"/>
                          </a:solidFill>
                          <a:effectLst/>
                          <a:latin typeface="Arial" panose="020B0604020202020204" pitchFamily="34" charset="0"/>
                        </a:rPr>
                        <a:t>SSE</a:t>
                      </a:r>
                    </a:p>
                  </a:txBody>
                  <a:tcPr marL="6350" marR="6350" marT="6350" marB="0" anchor="ctr"/>
                </a:tc>
                <a:tc>
                  <a:txBody>
                    <a:bodyPr/>
                    <a:lstStyle/>
                    <a:p>
                      <a:pPr algn="ctr">
                        <a:lnSpc>
                          <a:spcPct val="115000"/>
                        </a:lnSpc>
                        <a:spcAft>
                          <a:spcPts val="0"/>
                        </a:spcAft>
                      </a:pPr>
                      <a:endParaRPr lang="en-GB" sz="1000" kern="1200" dirty="0">
                        <a:solidFill>
                          <a:schemeClr val="tx1"/>
                        </a:solidFill>
                        <a:effectLst/>
                        <a:latin typeface="+mn-lt"/>
                        <a:ea typeface="Calibri"/>
                        <a:cs typeface="Arial"/>
                      </a:endParaRP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Calibri"/>
                          <a:cs typeface="Arial"/>
                        </a:rPr>
                        <a:t>X</a:t>
                      </a:r>
                    </a:p>
                  </a:txBody>
                  <a:tcPr marL="59044" marR="59044"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tc>
                <a:tc>
                  <a:txBody>
                    <a:bodyPr/>
                    <a:lstStyle/>
                    <a:p>
                      <a:pPr algn="l" fontAlgn="ctr"/>
                      <a:r>
                        <a:rPr lang="en-US" sz="800" b="0" i="0" u="none" strike="noStrike" dirty="0">
                          <a:solidFill>
                            <a:schemeClr val="tx1"/>
                          </a:solidFill>
                          <a:effectLst/>
                          <a:latin typeface="Arial" panose="020B0604020202020204" pitchFamily="34" charset="0"/>
                        </a:rPr>
                        <a:t>The solution discusses changes to Xoserve’s systems, but makes no mention of the issue it could cause for shipper and supplier systems, and processes as they are often built with a single CV value allowed for each LDZ. How would these new CV values be communicated to shippers and could this solution lead to some customers receiving ‘off-spec’ gas.</a:t>
                      </a:r>
                    </a:p>
                  </a:txBody>
                  <a:tcPr marL="6350" marR="6350" marT="6350" marB="0" anchor="ctr"/>
                </a:tc>
                <a:extLst>
                  <a:ext uri="{0D108BD9-81ED-4DB2-BD59-A6C34878D82A}">
                    <a16:rowId xmlns:a16="http://schemas.microsoft.com/office/drawing/2014/main" val="292312331"/>
                  </a:ext>
                </a:extLst>
              </a:tr>
              <a:tr h="1052028">
                <a:tc vMerge="1">
                  <a:txBody>
                    <a:bodyPr/>
                    <a:lstStyle/>
                    <a:p>
                      <a:pPr marL="0" algn="l" defTabSz="914400" rtl="0" eaLnBrk="1" latinLnBrk="0" hangingPunct="1">
                        <a:lnSpc>
                          <a:spcPct val="115000"/>
                        </a:lnSpc>
                        <a:spcAft>
                          <a:spcPts val="0"/>
                        </a:spcAft>
                      </a:pPr>
                      <a:endParaRPr lang="en-GB" sz="1000" b="0" kern="1200" dirty="0">
                        <a:solidFill>
                          <a:schemeClr val="tx1"/>
                        </a:solidFill>
                        <a:effectLst/>
                        <a:latin typeface="+mn-lt"/>
                        <a:ea typeface="+mn-ea"/>
                        <a:cs typeface="+mn-cs"/>
                      </a:endParaRPr>
                    </a:p>
                  </a:txBody>
                  <a:tcPr marL="59044" marR="59044" marT="0" marB="0"/>
                </a:tc>
                <a:tc v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1000" dirty="0">
                        <a:solidFill>
                          <a:schemeClr val="tx1"/>
                        </a:solidFill>
                        <a:effectLst/>
                        <a:latin typeface="+mn-lt"/>
                        <a:ea typeface="Calibri"/>
                        <a:cs typeface="Times New Roman"/>
                      </a:endParaRPr>
                    </a:p>
                  </a:txBody>
                  <a:tcPr marL="59044" marR="59044" marT="0" marB="0" anchor="ctr"/>
                </a:tc>
                <a:tc>
                  <a:txBody>
                    <a:bodyPr/>
                    <a:lstStyle/>
                    <a:p>
                      <a:pPr algn="ctr"/>
                      <a:r>
                        <a:rPr lang="en-GB" sz="1000" dirty="0"/>
                        <a:t>EON</a:t>
                      </a:r>
                    </a:p>
                    <a:p>
                      <a:pPr algn="ctr"/>
                      <a:r>
                        <a:rPr lang="en-GB" sz="1000" dirty="0"/>
                        <a:t>(Approve with Comments)</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Calibri"/>
                          <a:cs typeface="Arial"/>
                        </a:rPr>
                        <a:t>X</a:t>
                      </a: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noFill/>
                  </a:tcPr>
                </a:tc>
                <a:tc>
                  <a:txBody>
                    <a:bodyPr/>
                    <a:lstStyle/>
                    <a:p>
                      <a:pPr algn="l" fontAlgn="ctr"/>
                      <a:r>
                        <a:rPr lang="en-US" sz="800" b="0" i="0" u="none" strike="noStrike" dirty="0">
                          <a:solidFill>
                            <a:schemeClr val="tx1"/>
                          </a:solidFill>
                          <a:effectLst/>
                          <a:latin typeface="Arial" panose="020B0604020202020204" pitchFamily="34" charset="0"/>
                        </a:rPr>
                        <a:t>There is only a single solution proposed.</a:t>
                      </a:r>
                    </a:p>
                    <a:p>
                      <a:pPr algn="l" fontAlgn="ctr"/>
                      <a:endParaRPr lang="en-US" sz="800" b="0" i="0" u="none" strike="noStrike" dirty="0">
                        <a:solidFill>
                          <a:schemeClr val="tx1"/>
                        </a:solidFill>
                        <a:effectLst/>
                        <a:latin typeface="Arial" panose="020B0604020202020204" pitchFamily="34" charset="0"/>
                      </a:endParaRPr>
                    </a:p>
                    <a:p>
                      <a:pPr algn="l" fontAlgn="ctr"/>
                      <a:r>
                        <a:rPr lang="en-US" sz="800" b="0" i="0" u="none" strike="noStrike" dirty="0">
                          <a:solidFill>
                            <a:schemeClr val="tx1"/>
                          </a:solidFill>
                          <a:effectLst/>
                          <a:latin typeface="Arial" panose="020B0604020202020204" pitchFamily="34" charset="0"/>
                        </a:rPr>
                        <a:t>We have yet to fully scope out the impact of this solution but it is likely that there will need to be changes to our billing systems to support this (suppliers will need to use the site specific CV rather than FCAW in billing calculations for relevant sites).  We expect this could be a fairly significant and costly change for Shippers/suppliers, but the change pack does not include the detail on this, nor how the file transfers will work.  The impacts to Shippers and Suppliers need to be considered and clearly communicated. </a:t>
                      </a:r>
                    </a:p>
                  </a:txBody>
                  <a:tcPr marL="6350" marR="6350" marT="6350" marB="0" anchor="ctr"/>
                </a:tc>
                <a:extLst>
                  <a:ext uri="{0D108BD9-81ED-4DB2-BD59-A6C34878D82A}">
                    <a16:rowId xmlns:a16="http://schemas.microsoft.com/office/drawing/2014/main" val="1736188669"/>
                  </a:ext>
                </a:extLst>
              </a:tr>
            </a:tbl>
          </a:graphicData>
        </a:graphic>
      </p:graphicFrame>
    </p:spTree>
    <p:extLst>
      <p:ext uri="{BB962C8B-B14F-4D97-AF65-F5344CB8AC3E}">
        <p14:creationId xmlns:p14="http://schemas.microsoft.com/office/powerpoint/2010/main" val="2257488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155588"/>
            <a:ext cx="9028601" cy="327049"/>
          </a:xfrm>
        </p:spPr>
        <p:txBody>
          <a:bodyPr>
            <a:noAutofit/>
          </a:bodyPr>
          <a:lstStyle/>
          <a:p>
            <a:r>
              <a:rPr lang="en-US" sz="1800" dirty="0"/>
              <a:t>XRN4978 - Notification of Rolling AQ value</a:t>
            </a:r>
          </a:p>
        </p:txBody>
      </p:sp>
      <p:graphicFrame>
        <p:nvGraphicFramePr>
          <p:cNvPr id="3" name="Table 2"/>
          <p:cNvGraphicFramePr>
            <a:graphicFrameLocks noGrp="1"/>
          </p:cNvGraphicFramePr>
          <p:nvPr>
            <p:extLst>
              <p:ext uri="{D42A27DB-BD31-4B8C-83A1-F6EECF244321}">
                <p14:modId xmlns:p14="http://schemas.microsoft.com/office/powerpoint/2010/main" val="2154262347"/>
              </p:ext>
            </p:extLst>
          </p:nvPr>
        </p:nvGraphicFramePr>
        <p:xfrm>
          <a:off x="115399" y="482636"/>
          <a:ext cx="8883821" cy="4505275"/>
        </p:xfrm>
        <a:graphic>
          <a:graphicData uri="http://schemas.openxmlformats.org/drawingml/2006/table">
            <a:tbl>
              <a:tblPr firstRow="1" firstCol="1" bandRow="1">
                <a:tableStyleId>{5940675A-B579-460E-94D1-54222C63F5DA}</a:tableStyleId>
              </a:tblPr>
              <a:tblGrid>
                <a:gridCol w="1124465">
                  <a:extLst>
                    <a:ext uri="{9D8B030D-6E8A-4147-A177-3AD203B41FA5}">
                      <a16:colId xmlns:a16="http://schemas.microsoft.com/office/drawing/2014/main" val="20001"/>
                    </a:ext>
                  </a:extLst>
                </a:gridCol>
                <a:gridCol w="745398">
                  <a:extLst>
                    <a:ext uri="{9D8B030D-6E8A-4147-A177-3AD203B41FA5}">
                      <a16:colId xmlns:a16="http://schemas.microsoft.com/office/drawing/2014/main" val="3321704233"/>
                    </a:ext>
                  </a:extLst>
                </a:gridCol>
                <a:gridCol w="749523">
                  <a:extLst>
                    <a:ext uri="{9D8B030D-6E8A-4147-A177-3AD203B41FA5}">
                      <a16:colId xmlns:a16="http://schemas.microsoft.com/office/drawing/2014/main" val="20002"/>
                    </a:ext>
                  </a:extLst>
                </a:gridCol>
                <a:gridCol w="662736">
                  <a:extLst>
                    <a:ext uri="{9D8B030D-6E8A-4147-A177-3AD203B41FA5}">
                      <a16:colId xmlns:a16="http://schemas.microsoft.com/office/drawing/2014/main" val="20003"/>
                    </a:ext>
                  </a:extLst>
                </a:gridCol>
                <a:gridCol w="504942">
                  <a:extLst>
                    <a:ext uri="{9D8B030D-6E8A-4147-A177-3AD203B41FA5}">
                      <a16:colId xmlns:a16="http://schemas.microsoft.com/office/drawing/2014/main" val="20004"/>
                    </a:ext>
                  </a:extLst>
                </a:gridCol>
                <a:gridCol w="623288">
                  <a:extLst>
                    <a:ext uri="{9D8B030D-6E8A-4147-A177-3AD203B41FA5}">
                      <a16:colId xmlns:a16="http://schemas.microsoft.com/office/drawing/2014/main" val="20005"/>
                    </a:ext>
                  </a:extLst>
                </a:gridCol>
                <a:gridCol w="4473469">
                  <a:extLst>
                    <a:ext uri="{9D8B030D-6E8A-4147-A177-3AD203B41FA5}">
                      <a16:colId xmlns:a16="http://schemas.microsoft.com/office/drawing/2014/main" val="20010"/>
                    </a:ext>
                  </a:extLst>
                </a:gridCol>
              </a:tblGrid>
              <a:tr h="517161">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Change Pak Comm Ref </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Voting</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a:effectLst/>
                        </a:rPr>
                        <a:t>Solution Summary Outcome and implementation date outcome</a:t>
                      </a: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593141">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mn-lt"/>
                          <a:ea typeface="+mn-ea"/>
                          <a:cs typeface="+mn-cs"/>
                        </a:rPr>
                        <a:t>Organisation</a:t>
                      </a:r>
                      <a:r>
                        <a:rPr lang="en-GB" sz="800" baseline="0" dirty="0">
                          <a:effectLst/>
                          <a:latin typeface="+mn-lt"/>
                          <a:ea typeface="+mn-ea"/>
                          <a:cs typeface="+mn-cs"/>
                        </a:rPr>
                        <a:t> </a:t>
                      </a:r>
                      <a:endParaRPr lang="en-GB" sz="8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800" dirty="0">
                          <a:effectLst/>
                        </a:rPr>
                        <a:t>Approve</a:t>
                      </a:r>
                      <a:endParaRPr lang="en-GB" sz="8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800" dirty="0">
                          <a:effectLst/>
                        </a:rPr>
                        <a:t>Defer</a:t>
                      </a:r>
                    </a:p>
                    <a:p>
                      <a:pPr>
                        <a:lnSpc>
                          <a:spcPct val="115000"/>
                        </a:lnSpc>
                        <a:spcAft>
                          <a:spcPts val="0"/>
                        </a:spcAft>
                      </a:pPr>
                      <a:r>
                        <a:rPr lang="en-GB" sz="800" dirty="0">
                          <a:effectLst/>
                        </a:rPr>
                        <a:t> </a:t>
                      </a:r>
                      <a:endParaRPr lang="en-GB" sz="8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800" dirty="0">
                          <a:effectLst/>
                        </a:rPr>
                        <a:t>Reject</a:t>
                      </a:r>
                      <a:endParaRPr lang="en-GB" sz="800" dirty="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2049274">
                <a:tc rowSpan="3">
                  <a:txBody>
                    <a:bodyPr/>
                    <a:lstStyle/>
                    <a:p>
                      <a:pPr marL="0" algn="l" defTabSz="914400" rtl="0" eaLnBrk="1" latinLnBrk="0" hangingPunct="1">
                        <a:lnSpc>
                          <a:spcPct val="115000"/>
                        </a:lnSpc>
                        <a:spcAft>
                          <a:spcPts val="0"/>
                        </a:spcAft>
                      </a:pPr>
                      <a:endParaRPr lang="en-US" sz="10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1000" b="1" kern="1200" dirty="0">
                          <a:solidFill>
                            <a:schemeClr val="tx1"/>
                          </a:solidFill>
                          <a:effectLst/>
                          <a:latin typeface="+mn-lt"/>
                          <a:ea typeface="+mn-ea"/>
                          <a:cs typeface="+mn-cs"/>
                        </a:rPr>
                        <a:t>Proposed delivery: </a:t>
                      </a:r>
                    </a:p>
                    <a:p>
                      <a:pPr marL="0" algn="l" rtl="0" eaLnBrk="1" latinLnBrk="0" hangingPunct="1">
                        <a:lnSpc>
                          <a:spcPct val="115000"/>
                        </a:lnSpc>
                        <a:spcAft>
                          <a:spcPts val="0"/>
                        </a:spcAft>
                      </a:pPr>
                      <a:r>
                        <a:rPr lang="en-GB" sz="1000" b="0" kern="1200" dirty="0">
                          <a:solidFill>
                            <a:schemeClr val="tx1"/>
                          </a:solidFill>
                          <a:effectLst/>
                          <a:latin typeface="+mn-lt"/>
                          <a:ea typeface="+mn-ea"/>
                          <a:cs typeface="+mn-cs"/>
                        </a:rPr>
                        <a:t>Minor Release 11</a:t>
                      </a:r>
                    </a:p>
                    <a:p>
                      <a:pPr marL="0" algn="l" rtl="0" eaLnBrk="1" latinLnBrk="0" hangingPunct="1">
                        <a:lnSpc>
                          <a:spcPct val="115000"/>
                        </a:lnSpc>
                        <a:spcAft>
                          <a:spcPts val="0"/>
                        </a:spcAft>
                      </a:pPr>
                      <a:endParaRPr lang="en-GB" sz="10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Link to Change Pack ref:</a:t>
                      </a:r>
                    </a:p>
                    <a:p>
                      <a:pPr marL="0" algn="l" defTabSz="914400" rtl="0" eaLnBrk="1" latinLnBrk="0" hangingPunct="1">
                        <a:lnSpc>
                          <a:spcPct val="115000"/>
                        </a:lnSpc>
                        <a:spcAft>
                          <a:spcPts val="0"/>
                        </a:spcAft>
                      </a:pPr>
                      <a:r>
                        <a:rPr lang="en-GB" sz="1000" kern="1200" dirty="0">
                          <a:solidFill>
                            <a:schemeClr val="tx1"/>
                          </a:solidFill>
                          <a:effectLst/>
                          <a:latin typeface="+mn-lt"/>
                          <a:ea typeface="+mn-ea"/>
                          <a:cs typeface="+mn-cs"/>
                          <a:hlinkClick r:id="rId3"/>
                        </a:rPr>
                        <a:t>2878.3 - MT - PO</a:t>
                      </a:r>
                      <a:endParaRPr lang="en-GB" sz="10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10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Voting: </a:t>
                      </a:r>
                      <a:r>
                        <a:rPr lang="en-GB" sz="1000" b="0" kern="1200" dirty="0">
                          <a:solidFill>
                            <a:schemeClr val="tx1"/>
                          </a:solidFill>
                          <a:effectLst/>
                          <a:latin typeface="+mn-lt"/>
                          <a:ea typeface="+mn-ea"/>
                          <a:cs typeface="+mn-cs"/>
                        </a:rPr>
                        <a:t>Shipper</a:t>
                      </a:r>
                    </a:p>
                    <a:p>
                      <a:pPr marL="0" algn="l" defTabSz="914400" rtl="0" eaLnBrk="1" latinLnBrk="0" hangingPunct="1">
                        <a:lnSpc>
                          <a:spcPct val="115000"/>
                        </a:lnSpc>
                        <a:spcAft>
                          <a:spcPts val="0"/>
                        </a:spcAft>
                      </a:pPr>
                      <a:endParaRPr lang="en-GB" sz="10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Funding: </a:t>
                      </a:r>
                      <a:r>
                        <a:rPr lang="en-GB" sz="1000" b="0" kern="1200" dirty="0">
                          <a:solidFill>
                            <a:schemeClr val="tx1"/>
                          </a:solidFill>
                          <a:effectLst/>
                          <a:latin typeface="+mn-lt"/>
                          <a:ea typeface="+mn-ea"/>
                          <a:cs typeface="+mn-cs"/>
                        </a:rPr>
                        <a:t>MTB</a:t>
                      </a:r>
                    </a:p>
                    <a:p>
                      <a:pPr marL="0" algn="l" defTabSz="914400" rtl="0" eaLnBrk="1" latinLnBrk="0" hangingPunct="1">
                        <a:lnSpc>
                          <a:spcPct val="115000"/>
                        </a:lnSpc>
                        <a:spcAft>
                          <a:spcPts val="0"/>
                        </a:spcAft>
                      </a:pPr>
                      <a:endParaRPr lang="en-GB" sz="10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US" sz="1000" dirty="0"/>
                        <a:t>DSC Service Area </a:t>
                      </a:r>
                      <a:r>
                        <a:rPr lang="en-US" sz="1000" dirty="0">
                          <a:solidFill>
                            <a:schemeClr val="tx1"/>
                          </a:solidFill>
                        </a:rPr>
                        <a:t>– TBC dependent on Option</a:t>
                      </a:r>
                      <a:endParaRPr lang="en-GB" sz="1000" b="0" kern="1200" dirty="0">
                        <a:solidFill>
                          <a:schemeClr val="tx1"/>
                        </a:solidFill>
                        <a:effectLst/>
                        <a:latin typeface="+mn-lt"/>
                        <a:ea typeface="+mn-ea"/>
                        <a:cs typeface="+mn-cs"/>
                      </a:endParaRPr>
                    </a:p>
                  </a:txBody>
                  <a:tcPr marL="59044" marR="59044" marT="0" marB="0"/>
                </a:tc>
                <a:tc rowSpan="3">
                  <a:txBody>
                    <a:bodyPr/>
                    <a:lstStyle/>
                    <a:p>
                      <a:pPr algn="l">
                        <a:lnSpc>
                          <a:spcPct val="115000"/>
                        </a:lnSpc>
                        <a:spcAft>
                          <a:spcPts val="0"/>
                        </a:spcAft>
                      </a:pPr>
                      <a:r>
                        <a:rPr lang="en-GB" sz="1000" dirty="0">
                          <a:solidFill>
                            <a:schemeClr val="tx1"/>
                          </a:solidFill>
                          <a:effectLst/>
                          <a:latin typeface="+mn-lt"/>
                          <a:ea typeface="Calibri"/>
                          <a:cs typeface="Times New Roman"/>
                        </a:rPr>
                        <a:t>Option 1 – Xoserve</a:t>
                      </a:r>
                    </a:p>
                    <a:p>
                      <a:pPr algn="l">
                        <a:lnSpc>
                          <a:spcPct val="115000"/>
                        </a:lnSpc>
                        <a:spcAft>
                          <a:spcPts val="0"/>
                        </a:spcAft>
                      </a:pPr>
                      <a:endParaRPr lang="en-GB" sz="1000" dirty="0">
                        <a:solidFill>
                          <a:schemeClr val="tx1"/>
                        </a:solidFill>
                        <a:effectLst/>
                        <a:latin typeface="+mn-lt"/>
                        <a:ea typeface="Calibri"/>
                        <a:cs typeface="Times New Roman"/>
                      </a:endParaRPr>
                    </a:p>
                    <a:p>
                      <a:pPr algn="l">
                        <a:lnSpc>
                          <a:spcPct val="115000"/>
                        </a:lnSpc>
                        <a:spcAft>
                          <a:spcPts val="0"/>
                        </a:spcAft>
                      </a:pPr>
                      <a:r>
                        <a:rPr lang="en-GB" sz="1000" dirty="0">
                          <a:solidFill>
                            <a:schemeClr val="tx1"/>
                          </a:solidFill>
                          <a:effectLst/>
                          <a:latin typeface="+mn-lt"/>
                          <a:ea typeface="Calibri"/>
                          <a:cs typeface="Times New Roman"/>
                        </a:rPr>
                        <a:t>No preferred option from DSG</a:t>
                      </a:r>
                    </a:p>
                  </a:txBody>
                  <a:tcPr marL="59044" marR="59044" marT="0" marB="0" anchor="ctr"/>
                </a:tc>
                <a:tc>
                  <a:txBody>
                    <a:bodyPr/>
                    <a:lstStyle/>
                    <a:p>
                      <a:pPr algn="ctr" fontAlgn="ctr"/>
                      <a:r>
                        <a:rPr lang="en-GB" sz="1000" b="0" i="0" u="none" strike="noStrike" dirty="0">
                          <a:solidFill>
                            <a:schemeClr val="tx1"/>
                          </a:solidFill>
                          <a:effectLst/>
                          <a:latin typeface="Arial" panose="020B0604020202020204" pitchFamily="34" charset="0"/>
                        </a:rPr>
                        <a:t>EDF</a:t>
                      </a:r>
                    </a:p>
                  </a:txBody>
                  <a:tcPr marL="6350" marR="6350" marT="6350" marB="0" anchor="ctr"/>
                </a:tc>
                <a:tc>
                  <a:txBody>
                    <a:bodyPr/>
                    <a:lstStyle/>
                    <a:p>
                      <a:pPr algn="ctr">
                        <a:lnSpc>
                          <a:spcPct val="115000"/>
                        </a:lnSpc>
                        <a:spcAft>
                          <a:spcPts val="0"/>
                        </a:spcAft>
                      </a:pPr>
                      <a:endParaRPr lang="en-GB" sz="1000" kern="1200" dirty="0">
                        <a:solidFill>
                          <a:schemeClr val="tx1"/>
                        </a:solidFill>
                        <a:effectLst/>
                        <a:latin typeface="Arial"/>
                        <a:ea typeface="Calibri"/>
                        <a:cs typeface="Arial"/>
                      </a:endParaRPr>
                    </a:p>
                  </a:txBody>
                  <a:tcPr marL="59044" marR="59044" marT="0" marB="0" anchor="ctr">
                    <a:noFill/>
                  </a:tcP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dirty="0">
                          <a:solidFill>
                            <a:schemeClr val="tx1"/>
                          </a:solidFill>
                          <a:effectLst/>
                          <a:latin typeface="Arial" panose="020B0604020202020204" pitchFamily="34" charset="0"/>
                        </a:rPr>
                        <a:t>We need further information on quantity of impacted sites in order to make an informed decision.</a:t>
                      </a:r>
                    </a:p>
                    <a:p>
                      <a:pPr algn="l" fontAlgn="ctr"/>
                      <a:r>
                        <a:rPr lang="en-US" sz="900" b="0" i="0" u="none" strike="noStrike" dirty="0">
                          <a:solidFill>
                            <a:schemeClr val="tx1"/>
                          </a:solidFill>
                          <a:effectLst/>
                          <a:latin typeface="Arial" panose="020B0604020202020204" pitchFamily="34" charset="0"/>
                        </a:rPr>
                        <a:t>In addition we would like an option considered whether updating the AQ value in the TRF based on SSD may be feasible.</a:t>
                      </a:r>
                    </a:p>
                    <a:p>
                      <a:pPr algn="l" fontAlgn="ctr"/>
                      <a:r>
                        <a:rPr lang="en-US" sz="900" b="0" i="0" u="none" strike="noStrike" dirty="0">
                          <a:solidFill>
                            <a:schemeClr val="tx1"/>
                          </a:solidFill>
                          <a:effectLst/>
                          <a:latin typeface="Arial" panose="020B0604020202020204" pitchFamily="34" charset="0"/>
                        </a:rPr>
                        <a:t>Regarding the options presented in the change pack:</a:t>
                      </a:r>
                    </a:p>
                    <a:p>
                      <a:pPr algn="l" fontAlgn="ctr"/>
                      <a:r>
                        <a:rPr lang="en-US" sz="900" b="0" i="0" u="none" strike="noStrike" dirty="0">
                          <a:solidFill>
                            <a:schemeClr val="tx1"/>
                          </a:solidFill>
                          <a:effectLst/>
                          <a:latin typeface="Arial" panose="020B0604020202020204" pitchFamily="34" charset="0"/>
                        </a:rPr>
                        <a:t>Option 1 - this seems like the most sensible option, however until further impact assessment is undertaken, we cannot agree that a minor release will be suitable.</a:t>
                      </a:r>
                    </a:p>
                    <a:p>
                      <a:pPr algn="l" fontAlgn="ctr"/>
                      <a:r>
                        <a:rPr lang="en-US" sz="900" b="0" i="0" u="none" strike="noStrike" dirty="0">
                          <a:solidFill>
                            <a:schemeClr val="tx1"/>
                          </a:solidFill>
                          <a:effectLst/>
                          <a:latin typeface="Arial" panose="020B0604020202020204" pitchFamily="34" charset="0"/>
                        </a:rPr>
                        <a:t>Option 2 - it is unclear how this report will be formatted - </a:t>
                      </a:r>
                      <a:r>
                        <a:rPr lang="en-US" sz="900" b="0" i="0" u="none" strike="noStrike" dirty="0" err="1">
                          <a:solidFill>
                            <a:schemeClr val="tx1"/>
                          </a:solidFill>
                          <a:effectLst/>
                          <a:latin typeface="Arial" panose="020B0604020202020204" pitchFamily="34" charset="0"/>
                        </a:rPr>
                        <a:t>i</a:t>
                      </a:r>
                      <a:r>
                        <a:rPr lang="en-US" sz="900" b="0" i="0" u="none" strike="noStrike" dirty="0">
                          <a:solidFill>
                            <a:schemeClr val="tx1"/>
                          </a:solidFill>
                          <a:effectLst/>
                          <a:latin typeface="Arial" panose="020B0604020202020204" pitchFamily="34" charset="0"/>
                        </a:rPr>
                        <a:t> would assume that a new file type would be required to pass across IX and therefore this wouldn't be a minor release</a:t>
                      </a:r>
                    </a:p>
                    <a:p>
                      <a:pPr algn="l" fontAlgn="ctr"/>
                      <a:r>
                        <a:rPr lang="en-US" sz="900" b="0" i="0" u="none" strike="noStrike" dirty="0">
                          <a:solidFill>
                            <a:schemeClr val="tx1"/>
                          </a:solidFill>
                          <a:effectLst/>
                          <a:latin typeface="Arial" panose="020B0604020202020204" pitchFamily="34" charset="0"/>
                        </a:rPr>
                        <a:t>Option 3 - seems to deliver the same as option 1 to shippers, with differences being in CDSP processes and resulting cost</a:t>
                      </a:r>
                    </a:p>
                    <a:p>
                      <a:pPr algn="l" fontAlgn="ctr"/>
                      <a:r>
                        <a:rPr lang="en-US" sz="900" b="0" i="0" u="none" strike="noStrike" dirty="0">
                          <a:solidFill>
                            <a:schemeClr val="tx1"/>
                          </a:solidFill>
                          <a:effectLst/>
                          <a:latin typeface="Arial" panose="020B0604020202020204" pitchFamily="34" charset="0"/>
                        </a:rPr>
                        <a:t>Option 4 - this is an option potentially if numbers are low. Awaiting confirmation on numbers of sites involved.</a:t>
                      </a:r>
                    </a:p>
                  </a:txBody>
                  <a:tcPr marL="6350" marR="6350" marT="6350" marB="0" anchor="ctr"/>
                </a:tc>
                <a:extLst>
                  <a:ext uri="{0D108BD9-81ED-4DB2-BD59-A6C34878D82A}">
                    <a16:rowId xmlns:a16="http://schemas.microsoft.com/office/drawing/2014/main" val="10002"/>
                  </a:ext>
                </a:extLst>
              </a:tr>
              <a:tr h="609099">
                <a:tc vMerge="1">
                  <a:txBody>
                    <a:bodyPr/>
                    <a:lstStyle/>
                    <a:p>
                      <a:endParaRPr lang="en-GB"/>
                    </a:p>
                  </a:txBody>
                  <a:tcPr/>
                </a:tc>
                <a:tc vMerge="1">
                  <a:txBody>
                    <a:bodyPr/>
                    <a:lstStyle/>
                    <a:p>
                      <a:endParaRPr lang="en-GB"/>
                    </a:p>
                  </a:txBody>
                  <a:tcPr/>
                </a:tc>
                <a:tc>
                  <a:txBody>
                    <a:bodyPr/>
                    <a:lstStyle/>
                    <a:p>
                      <a:pPr algn="ctr" fontAlgn="ctr"/>
                      <a:r>
                        <a:rPr lang="en-GB" sz="1000" b="0" i="0" u="none" strike="noStrike" dirty="0">
                          <a:solidFill>
                            <a:schemeClr val="tx1"/>
                          </a:solidFill>
                          <a:effectLst/>
                          <a:latin typeface="Arial" panose="020B0604020202020204" pitchFamily="34" charset="0"/>
                        </a:rPr>
                        <a:t>SSE</a:t>
                      </a:r>
                    </a:p>
                  </a:txBody>
                  <a:tcPr marL="6350" marR="6350" marT="6350" marB="0" anchor="ctr"/>
                </a:tc>
                <a:tc>
                  <a:txBody>
                    <a:bodyPr/>
                    <a:lstStyle/>
                    <a:p>
                      <a:pPr algn="ctr">
                        <a:lnSpc>
                          <a:spcPct val="115000"/>
                        </a:lnSpc>
                        <a:spcAft>
                          <a:spcPts val="0"/>
                        </a:spcAft>
                      </a:pPr>
                      <a:endParaRPr lang="en-GB" sz="1000" kern="1200" dirty="0">
                        <a:solidFill>
                          <a:schemeClr val="tx1"/>
                        </a:solidFill>
                        <a:effectLst/>
                        <a:latin typeface="+mn-lt"/>
                        <a:ea typeface="Calibri"/>
                        <a:cs typeface="Arial"/>
                      </a:endParaRP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Calibri"/>
                          <a:cs typeface="Arial"/>
                        </a:rPr>
                        <a:t>X</a:t>
                      </a:r>
                    </a:p>
                  </a:txBody>
                  <a:tcPr marL="59044" marR="59044"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tc>
                <a:tc>
                  <a:txBody>
                    <a:bodyPr/>
                    <a:lstStyle/>
                    <a:p>
                      <a:pPr algn="l" fontAlgn="ctr"/>
                      <a:r>
                        <a:rPr lang="en-US" sz="1000" b="0" i="0" u="none" strike="noStrike" dirty="0">
                          <a:solidFill>
                            <a:schemeClr val="tx1"/>
                          </a:solidFill>
                          <a:effectLst/>
                          <a:latin typeface="Arial" panose="020B0604020202020204" pitchFamily="34" charset="0"/>
                        </a:rPr>
                        <a:t>Agree with Solution Option 1, but implementation should be at least 6 months after approval by the DSC Change Management Committee.</a:t>
                      </a:r>
                    </a:p>
                  </a:txBody>
                  <a:tcPr marL="6350" marR="6350" marT="6350" marB="0" anchor="ctr"/>
                </a:tc>
                <a:extLst>
                  <a:ext uri="{0D108BD9-81ED-4DB2-BD59-A6C34878D82A}">
                    <a16:rowId xmlns:a16="http://schemas.microsoft.com/office/drawing/2014/main" val="2821646503"/>
                  </a:ext>
                </a:extLst>
              </a:tr>
              <a:tr h="736600">
                <a:tc vMerge="1">
                  <a:txBody>
                    <a:bodyPr/>
                    <a:lstStyle/>
                    <a:p>
                      <a:endParaRPr lang="en-GB"/>
                    </a:p>
                  </a:txBody>
                  <a:tcPr/>
                </a:tc>
                <a:tc vMerge="1">
                  <a:txBody>
                    <a:bodyPr/>
                    <a:lstStyle/>
                    <a:p>
                      <a:endParaRPr lang="en-GB"/>
                    </a:p>
                  </a:txBody>
                  <a:tcPr/>
                </a:tc>
                <a:tc>
                  <a:txBody>
                    <a:bodyPr/>
                    <a:lstStyle/>
                    <a:p>
                      <a:pPr algn="ctr" fontAlgn="ctr"/>
                      <a:r>
                        <a:rPr lang="en-GB" sz="1000" b="0" i="0" u="none" strike="noStrike" dirty="0">
                          <a:solidFill>
                            <a:schemeClr val="tx1"/>
                          </a:solidFill>
                          <a:effectLst/>
                          <a:latin typeface="Arial" panose="020B0604020202020204" pitchFamily="34" charset="0"/>
                        </a:rPr>
                        <a:t>EON</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Calibri"/>
                          <a:cs typeface="Arial"/>
                        </a:rPr>
                        <a:t>X</a:t>
                      </a: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noFill/>
                  </a:tcPr>
                </a:tc>
                <a:tc>
                  <a:txBody>
                    <a:bodyPr/>
                    <a:lstStyle/>
                    <a:p>
                      <a:pPr algn="l" fontAlgn="ctr"/>
                      <a:r>
                        <a:rPr lang="en-US" sz="1000" b="0" i="0" u="none" strike="noStrike" dirty="0">
                          <a:solidFill>
                            <a:schemeClr val="tx1"/>
                          </a:solidFill>
                          <a:effectLst/>
                          <a:latin typeface="Arial" panose="020B0604020202020204" pitchFamily="34" charset="0"/>
                        </a:rPr>
                        <a:t>Our preference is option 3, providing it delivers a single file containing all registrations encompassed in one file after the event has passed. </a:t>
                      </a:r>
                    </a:p>
                    <a:p>
                      <a:pPr algn="l" fontAlgn="ctr"/>
                      <a:endParaRPr lang="en-US" sz="1000" b="0" i="0" u="none" strike="noStrike" dirty="0">
                        <a:solidFill>
                          <a:schemeClr val="tx1"/>
                        </a:solidFill>
                        <a:effectLst/>
                        <a:latin typeface="Arial" panose="020B0604020202020204" pitchFamily="34" charset="0"/>
                      </a:endParaRPr>
                    </a:p>
                    <a:p>
                      <a:pPr algn="l" fontAlgn="ctr"/>
                      <a:r>
                        <a:rPr lang="en-US" sz="1000" b="0" i="0" u="none" strike="noStrike" dirty="0">
                          <a:solidFill>
                            <a:schemeClr val="tx1"/>
                          </a:solidFill>
                          <a:effectLst/>
                          <a:latin typeface="Arial" panose="020B0604020202020204" pitchFamily="34" charset="0"/>
                        </a:rPr>
                        <a:t>If this is not what option 3 will deliver, then our preference is option 1</a:t>
                      </a:r>
                    </a:p>
                  </a:txBody>
                  <a:tcPr marL="6350" marR="6350" marT="6350" marB="0" anchor="ctr"/>
                </a:tc>
                <a:extLst>
                  <a:ext uri="{0D108BD9-81ED-4DB2-BD59-A6C34878D82A}">
                    <a16:rowId xmlns:a16="http://schemas.microsoft.com/office/drawing/2014/main" val="292312331"/>
                  </a:ext>
                </a:extLst>
              </a:tr>
            </a:tbl>
          </a:graphicData>
        </a:graphic>
      </p:graphicFrame>
    </p:spTree>
    <p:extLst>
      <p:ext uri="{BB962C8B-B14F-4D97-AF65-F5344CB8AC3E}">
        <p14:creationId xmlns:p14="http://schemas.microsoft.com/office/powerpoint/2010/main" val="2167226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155588"/>
            <a:ext cx="9028601" cy="496165"/>
          </a:xfrm>
        </p:spPr>
        <p:txBody>
          <a:bodyPr>
            <a:noAutofit/>
          </a:bodyPr>
          <a:lstStyle/>
          <a:p>
            <a:r>
              <a:rPr lang="en-US" sz="1800" dirty="0"/>
              <a:t>XRN5186 - Modification 0701 Aligning Capacity booking under the UNC and arrangements set out in relevant NExAs </a:t>
            </a:r>
          </a:p>
        </p:txBody>
      </p:sp>
      <p:graphicFrame>
        <p:nvGraphicFramePr>
          <p:cNvPr id="3" name="Table 2"/>
          <p:cNvGraphicFramePr>
            <a:graphicFrameLocks noGrp="1"/>
          </p:cNvGraphicFramePr>
          <p:nvPr>
            <p:extLst>
              <p:ext uri="{D42A27DB-BD31-4B8C-83A1-F6EECF244321}">
                <p14:modId xmlns:p14="http://schemas.microsoft.com/office/powerpoint/2010/main" val="3589735150"/>
              </p:ext>
            </p:extLst>
          </p:nvPr>
        </p:nvGraphicFramePr>
        <p:xfrm>
          <a:off x="115399" y="683729"/>
          <a:ext cx="8883821" cy="4031734"/>
        </p:xfrm>
        <a:graphic>
          <a:graphicData uri="http://schemas.openxmlformats.org/drawingml/2006/table">
            <a:tbl>
              <a:tblPr firstRow="1" firstCol="1" bandRow="1">
                <a:tableStyleId>{5940675A-B579-460E-94D1-54222C63F5DA}</a:tableStyleId>
              </a:tblPr>
              <a:tblGrid>
                <a:gridCol w="1108809">
                  <a:extLst>
                    <a:ext uri="{9D8B030D-6E8A-4147-A177-3AD203B41FA5}">
                      <a16:colId xmlns:a16="http://schemas.microsoft.com/office/drawing/2014/main" val="20001"/>
                    </a:ext>
                  </a:extLst>
                </a:gridCol>
                <a:gridCol w="761054">
                  <a:extLst>
                    <a:ext uri="{9D8B030D-6E8A-4147-A177-3AD203B41FA5}">
                      <a16:colId xmlns:a16="http://schemas.microsoft.com/office/drawing/2014/main" val="3321704233"/>
                    </a:ext>
                  </a:extLst>
                </a:gridCol>
                <a:gridCol w="749523">
                  <a:extLst>
                    <a:ext uri="{9D8B030D-6E8A-4147-A177-3AD203B41FA5}">
                      <a16:colId xmlns:a16="http://schemas.microsoft.com/office/drawing/2014/main" val="20002"/>
                    </a:ext>
                  </a:extLst>
                </a:gridCol>
                <a:gridCol w="662736">
                  <a:extLst>
                    <a:ext uri="{9D8B030D-6E8A-4147-A177-3AD203B41FA5}">
                      <a16:colId xmlns:a16="http://schemas.microsoft.com/office/drawing/2014/main" val="20003"/>
                    </a:ext>
                  </a:extLst>
                </a:gridCol>
                <a:gridCol w="504942">
                  <a:extLst>
                    <a:ext uri="{9D8B030D-6E8A-4147-A177-3AD203B41FA5}">
                      <a16:colId xmlns:a16="http://schemas.microsoft.com/office/drawing/2014/main" val="20004"/>
                    </a:ext>
                  </a:extLst>
                </a:gridCol>
                <a:gridCol w="623288">
                  <a:extLst>
                    <a:ext uri="{9D8B030D-6E8A-4147-A177-3AD203B41FA5}">
                      <a16:colId xmlns:a16="http://schemas.microsoft.com/office/drawing/2014/main" val="20005"/>
                    </a:ext>
                  </a:extLst>
                </a:gridCol>
                <a:gridCol w="4473469">
                  <a:extLst>
                    <a:ext uri="{9D8B030D-6E8A-4147-A177-3AD203B41FA5}">
                      <a16:colId xmlns:a16="http://schemas.microsoft.com/office/drawing/2014/main" val="20010"/>
                    </a:ext>
                  </a:extLst>
                </a:gridCol>
              </a:tblGrid>
              <a:tr h="392894">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Change Pak Comm Ref Voting 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a:effectLst/>
                        </a:rPr>
                        <a:t>Solution Summary Outcome and implementation date outcome</a:t>
                      </a: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339888">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mn-lt"/>
                          <a:ea typeface="+mn-ea"/>
                          <a:cs typeface="+mn-cs"/>
                        </a:rPr>
                        <a:t>Organisation</a:t>
                      </a:r>
                      <a:r>
                        <a:rPr lang="en-GB" sz="800" baseline="0" dirty="0">
                          <a:effectLst/>
                          <a:latin typeface="+mn-lt"/>
                          <a:ea typeface="+mn-ea"/>
                          <a:cs typeface="+mn-cs"/>
                        </a:rPr>
                        <a:t> </a:t>
                      </a:r>
                      <a:endParaRPr lang="en-GB" sz="8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800" dirty="0">
                          <a:effectLst/>
                        </a:rPr>
                        <a:t>Approve</a:t>
                      </a:r>
                      <a:endParaRPr lang="en-GB" sz="8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800" dirty="0">
                          <a:effectLst/>
                        </a:rPr>
                        <a:t>Defer</a:t>
                      </a:r>
                    </a:p>
                    <a:p>
                      <a:pPr>
                        <a:lnSpc>
                          <a:spcPct val="115000"/>
                        </a:lnSpc>
                        <a:spcAft>
                          <a:spcPts val="0"/>
                        </a:spcAft>
                      </a:pPr>
                      <a:r>
                        <a:rPr lang="en-GB" sz="800" dirty="0">
                          <a:effectLst/>
                        </a:rPr>
                        <a:t> </a:t>
                      </a:r>
                      <a:endParaRPr lang="en-GB" sz="8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800" dirty="0">
                          <a:effectLst/>
                        </a:rPr>
                        <a:t>Reject</a:t>
                      </a:r>
                      <a:endParaRPr lang="en-GB" sz="800" dirty="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996338">
                <a:tc>
                  <a:txBody>
                    <a:bodyPr/>
                    <a:lstStyle/>
                    <a:p>
                      <a:pPr marL="0" algn="l" rtl="0" eaLnBrk="1" latinLnBrk="0" hangingPunct="1">
                        <a:lnSpc>
                          <a:spcPct val="115000"/>
                        </a:lnSpc>
                        <a:spcAft>
                          <a:spcPts val="0"/>
                        </a:spcAft>
                      </a:pPr>
                      <a:r>
                        <a:rPr lang="en-GB" sz="900" b="1" kern="1200" dirty="0">
                          <a:solidFill>
                            <a:schemeClr val="tx1"/>
                          </a:solidFill>
                          <a:effectLst/>
                          <a:latin typeface="+mn-lt"/>
                          <a:ea typeface="+mn-ea"/>
                          <a:cs typeface="+mn-cs"/>
                        </a:rPr>
                        <a:t>Proposed delivery: </a:t>
                      </a:r>
                      <a:r>
                        <a:rPr lang="en-GB" sz="900" b="0" kern="1200" dirty="0">
                          <a:solidFill>
                            <a:schemeClr val="tx1"/>
                          </a:solidFill>
                          <a:effectLst/>
                          <a:latin typeface="+mn-lt"/>
                          <a:ea typeface="+mn-ea"/>
                          <a:cs typeface="+mn-cs"/>
                        </a:rPr>
                        <a:t>November 22</a:t>
                      </a:r>
                    </a:p>
                    <a:p>
                      <a:pPr marL="0" algn="l"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Link to Change Pack ref:</a:t>
                      </a: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hlinkClick r:id="rId2"/>
                        </a:rPr>
                        <a:t>2878.4 - MT - PO</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Voting: </a:t>
                      </a:r>
                      <a:r>
                        <a:rPr lang="en-GB" sz="900" b="0" kern="1200" dirty="0">
                          <a:solidFill>
                            <a:schemeClr val="tx1"/>
                          </a:solidFill>
                          <a:effectLst/>
                          <a:latin typeface="+mn-lt"/>
                          <a:ea typeface="+mn-ea"/>
                          <a:cs typeface="+mn-cs"/>
                        </a:rPr>
                        <a:t>Shipper, DNO</a:t>
                      </a:r>
                    </a:p>
                    <a:p>
                      <a:pPr marL="0" algn="l" defTabSz="914400" rtl="0" eaLnBrk="1" latinLnBrk="0" hangingPunct="1">
                        <a:lnSpc>
                          <a:spcPct val="115000"/>
                        </a:lnSpc>
                        <a:spcAft>
                          <a:spcPts val="0"/>
                        </a:spcAft>
                      </a:pPr>
                      <a:endParaRPr lang="en-GB" sz="9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Funding: </a:t>
                      </a:r>
                      <a:r>
                        <a:rPr lang="en-GB" sz="900" b="0" kern="1200" dirty="0">
                          <a:solidFill>
                            <a:schemeClr val="tx1"/>
                          </a:solidFill>
                          <a:effectLst/>
                          <a:latin typeface="+mn-lt"/>
                          <a:ea typeface="+mn-ea"/>
                          <a:cs typeface="+mn-cs"/>
                        </a:rPr>
                        <a:t>Proposed 50% Shipper, 50% DNOs. To be established at Release scoping stage</a:t>
                      </a:r>
                    </a:p>
                    <a:p>
                      <a:pPr marL="0" algn="l" defTabSz="914400" rtl="0" eaLnBrk="1" latinLnBrk="0" hangingPunct="1">
                        <a:lnSpc>
                          <a:spcPct val="115000"/>
                        </a:lnSpc>
                        <a:spcAft>
                          <a:spcPts val="0"/>
                        </a:spcAft>
                      </a:pPr>
                      <a:endParaRPr lang="en-GB" sz="9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US" sz="900" dirty="0"/>
                        <a:t>DSC Service Area – </a:t>
                      </a:r>
                      <a:r>
                        <a:rPr lang="en-US" sz="900" dirty="0">
                          <a:solidFill>
                            <a:schemeClr val="tx1"/>
                          </a:solidFill>
                        </a:rPr>
                        <a:t>TBC</a:t>
                      </a:r>
                      <a:endParaRPr lang="en-GB" sz="900" b="0" kern="1200" dirty="0">
                        <a:solidFill>
                          <a:schemeClr val="tx1"/>
                        </a:solidFill>
                        <a:effectLst/>
                        <a:latin typeface="+mn-lt"/>
                        <a:ea typeface="+mn-ea"/>
                        <a:cs typeface="+mn-cs"/>
                      </a:endParaRPr>
                    </a:p>
                  </a:txBody>
                  <a:tcPr marL="59044" marR="59044" marT="0" marB="0"/>
                </a:tc>
                <a:tc>
                  <a:txBody>
                    <a:bodyPr/>
                    <a:lstStyle/>
                    <a:p>
                      <a:pPr algn="l">
                        <a:lnSpc>
                          <a:spcPct val="115000"/>
                        </a:lnSpc>
                        <a:spcAft>
                          <a:spcPts val="0"/>
                        </a:spcAft>
                      </a:pPr>
                      <a:r>
                        <a:rPr lang="en-GB" sz="1000" dirty="0">
                          <a:solidFill>
                            <a:schemeClr val="tx1"/>
                          </a:solidFill>
                          <a:effectLst/>
                          <a:latin typeface="+mn-lt"/>
                          <a:ea typeface="Calibri"/>
                          <a:cs typeface="Times New Roman"/>
                        </a:rPr>
                        <a:t>Option 1 -</a:t>
                      </a:r>
                    </a:p>
                    <a:p>
                      <a:pPr algn="l">
                        <a:lnSpc>
                          <a:spcPct val="115000"/>
                        </a:lnSpc>
                        <a:spcAft>
                          <a:spcPts val="0"/>
                        </a:spcAft>
                      </a:pPr>
                      <a:r>
                        <a:rPr lang="en-GB" sz="1000" dirty="0">
                          <a:solidFill>
                            <a:schemeClr val="tx1"/>
                          </a:solidFill>
                          <a:effectLst/>
                          <a:latin typeface="+mn-lt"/>
                          <a:ea typeface="Calibri"/>
                          <a:cs typeface="Times New Roman"/>
                        </a:rPr>
                        <a:t>Xoserve</a:t>
                      </a:r>
                    </a:p>
                    <a:p>
                      <a:pPr algn="l">
                        <a:lnSpc>
                          <a:spcPct val="115000"/>
                        </a:lnSpc>
                        <a:spcAft>
                          <a:spcPts val="0"/>
                        </a:spcAft>
                      </a:pPr>
                      <a:endParaRPr lang="en-GB" sz="1000" dirty="0">
                        <a:solidFill>
                          <a:schemeClr val="tx1"/>
                        </a:solidFill>
                        <a:effectLst/>
                        <a:latin typeface="+mn-lt"/>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tx1"/>
                          </a:solidFill>
                          <a:effectLst/>
                          <a:latin typeface="+mn-lt"/>
                          <a:ea typeface="Calibri"/>
                          <a:cs typeface="Times New Roman"/>
                        </a:rPr>
                        <a:t>No preferred option from DSG</a:t>
                      </a:r>
                    </a:p>
                    <a:p>
                      <a:pPr algn="l">
                        <a:lnSpc>
                          <a:spcPct val="115000"/>
                        </a:lnSpc>
                        <a:spcAft>
                          <a:spcPts val="0"/>
                        </a:spcAft>
                      </a:pPr>
                      <a:endParaRPr lang="en-GB" sz="1000" dirty="0">
                        <a:solidFill>
                          <a:schemeClr val="tx1"/>
                        </a:solidFill>
                        <a:effectLst/>
                        <a:latin typeface="+mn-lt"/>
                        <a:ea typeface="Calibri"/>
                        <a:cs typeface="Times New Roman"/>
                      </a:endParaRPr>
                    </a:p>
                  </a:txBody>
                  <a:tcPr marL="59044" marR="59044" marT="0" marB="0" anchor="ctr"/>
                </a:tc>
                <a:tc>
                  <a:txBody>
                    <a:bodyPr/>
                    <a:lstStyle/>
                    <a:p>
                      <a:pPr algn="ctr" fontAlgn="ctr"/>
                      <a:r>
                        <a:rPr lang="en-GB" sz="1000" b="0" i="0" u="none" strike="noStrike" dirty="0">
                          <a:solidFill>
                            <a:schemeClr val="tx1"/>
                          </a:solidFill>
                          <a:effectLst/>
                          <a:latin typeface="Arial" panose="020B0604020202020204" pitchFamily="34" charset="0"/>
                        </a:rPr>
                        <a:t>Northern Gas Networks</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GB" sz="1100" i="0" kern="1200" dirty="0">
                          <a:solidFill>
                            <a:schemeClr val="tx1"/>
                          </a:solidFill>
                          <a:effectLst/>
                          <a:latin typeface="+mn-lt"/>
                          <a:ea typeface="+mn-ea"/>
                          <a:cs typeface="+mn-cs"/>
                        </a:rPr>
                        <a:t>We support the solution option for this change but we would prefer that the delivery mechanism for the reports is via email and not DDP due to the expected low volume. </a:t>
                      </a:r>
                      <a:endParaRPr lang="en-US" sz="600" b="0" i="0" u="none" strike="noStrike" dirty="0">
                        <a:solidFill>
                          <a:schemeClr val="tx1"/>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25463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a:cs typeface="Arial"/>
              </a:rPr>
              <a:t>Section 2: DSC Change Budget &amp; Horizon Planning</a:t>
            </a:r>
            <a:endParaRPr lang="en-GB" sz="3600" dirty="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155588"/>
            <a:ext cx="9028601" cy="327049"/>
          </a:xfrm>
        </p:spPr>
        <p:txBody>
          <a:bodyPr>
            <a:noAutofit/>
          </a:bodyPr>
          <a:lstStyle/>
          <a:p>
            <a:r>
              <a:rPr lang="en-US" sz="1800" dirty="0"/>
              <a:t>XRN5231 - Provision of a FWACV Service</a:t>
            </a:r>
          </a:p>
        </p:txBody>
      </p:sp>
      <p:graphicFrame>
        <p:nvGraphicFramePr>
          <p:cNvPr id="3" name="Table 2"/>
          <p:cNvGraphicFramePr>
            <a:graphicFrameLocks noGrp="1"/>
          </p:cNvGraphicFramePr>
          <p:nvPr>
            <p:extLst>
              <p:ext uri="{D42A27DB-BD31-4B8C-83A1-F6EECF244321}">
                <p14:modId xmlns:p14="http://schemas.microsoft.com/office/powerpoint/2010/main" val="4286044261"/>
              </p:ext>
            </p:extLst>
          </p:nvPr>
        </p:nvGraphicFramePr>
        <p:xfrm>
          <a:off x="115399" y="539726"/>
          <a:ext cx="8883821" cy="4448184"/>
        </p:xfrm>
        <a:graphic>
          <a:graphicData uri="http://schemas.openxmlformats.org/drawingml/2006/table">
            <a:tbl>
              <a:tblPr firstRow="1" firstCol="1" bandRow="1">
                <a:tableStyleId>{5940675A-B579-460E-94D1-54222C63F5DA}</a:tableStyleId>
              </a:tblPr>
              <a:tblGrid>
                <a:gridCol w="1108809">
                  <a:extLst>
                    <a:ext uri="{9D8B030D-6E8A-4147-A177-3AD203B41FA5}">
                      <a16:colId xmlns:a16="http://schemas.microsoft.com/office/drawing/2014/main" val="20001"/>
                    </a:ext>
                  </a:extLst>
                </a:gridCol>
                <a:gridCol w="761054">
                  <a:extLst>
                    <a:ext uri="{9D8B030D-6E8A-4147-A177-3AD203B41FA5}">
                      <a16:colId xmlns:a16="http://schemas.microsoft.com/office/drawing/2014/main" val="3321704233"/>
                    </a:ext>
                  </a:extLst>
                </a:gridCol>
                <a:gridCol w="749523">
                  <a:extLst>
                    <a:ext uri="{9D8B030D-6E8A-4147-A177-3AD203B41FA5}">
                      <a16:colId xmlns:a16="http://schemas.microsoft.com/office/drawing/2014/main" val="20002"/>
                    </a:ext>
                  </a:extLst>
                </a:gridCol>
                <a:gridCol w="662736">
                  <a:extLst>
                    <a:ext uri="{9D8B030D-6E8A-4147-A177-3AD203B41FA5}">
                      <a16:colId xmlns:a16="http://schemas.microsoft.com/office/drawing/2014/main" val="20003"/>
                    </a:ext>
                  </a:extLst>
                </a:gridCol>
                <a:gridCol w="504942">
                  <a:extLst>
                    <a:ext uri="{9D8B030D-6E8A-4147-A177-3AD203B41FA5}">
                      <a16:colId xmlns:a16="http://schemas.microsoft.com/office/drawing/2014/main" val="20004"/>
                    </a:ext>
                  </a:extLst>
                </a:gridCol>
                <a:gridCol w="623288">
                  <a:extLst>
                    <a:ext uri="{9D8B030D-6E8A-4147-A177-3AD203B41FA5}">
                      <a16:colId xmlns:a16="http://schemas.microsoft.com/office/drawing/2014/main" val="20005"/>
                    </a:ext>
                  </a:extLst>
                </a:gridCol>
                <a:gridCol w="4473469">
                  <a:extLst>
                    <a:ext uri="{9D8B030D-6E8A-4147-A177-3AD203B41FA5}">
                      <a16:colId xmlns:a16="http://schemas.microsoft.com/office/drawing/2014/main" val="20010"/>
                    </a:ext>
                  </a:extLst>
                </a:gridCol>
              </a:tblGrid>
              <a:tr h="449233">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Change Pak Comm Ref </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Voting</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a:effectLst/>
                        </a:rPr>
                        <a:t>Solution Summary Outcome and implementation date outcome</a:t>
                      </a: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581327">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mn-lt"/>
                          <a:ea typeface="+mn-ea"/>
                          <a:cs typeface="+mn-cs"/>
                        </a:rPr>
                        <a:t>Organisation</a:t>
                      </a:r>
                      <a:r>
                        <a:rPr lang="en-GB" sz="800" baseline="0" dirty="0">
                          <a:effectLst/>
                          <a:latin typeface="+mn-lt"/>
                          <a:ea typeface="+mn-ea"/>
                          <a:cs typeface="+mn-cs"/>
                        </a:rPr>
                        <a:t> </a:t>
                      </a:r>
                      <a:endParaRPr lang="en-GB" sz="8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800" dirty="0">
                          <a:effectLst/>
                        </a:rPr>
                        <a:t>Approve</a:t>
                      </a:r>
                      <a:endParaRPr lang="en-GB" sz="8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800" dirty="0">
                          <a:effectLst/>
                        </a:rPr>
                        <a:t>Defer</a:t>
                      </a:r>
                    </a:p>
                    <a:p>
                      <a:pPr>
                        <a:lnSpc>
                          <a:spcPct val="115000"/>
                        </a:lnSpc>
                        <a:spcAft>
                          <a:spcPts val="0"/>
                        </a:spcAft>
                      </a:pPr>
                      <a:r>
                        <a:rPr lang="en-GB" sz="800" dirty="0">
                          <a:effectLst/>
                        </a:rPr>
                        <a:t> </a:t>
                      </a:r>
                      <a:endParaRPr lang="en-GB" sz="8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800" dirty="0">
                          <a:effectLst/>
                        </a:rPr>
                        <a:t>Reject</a:t>
                      </a:r>
                      <a:endParaRPr lang="en-GB" sz="800" dirty="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1139208">
                <a:tc rowSpan="3">
                  <a:txBody>
                    <a:bodyPr/>
                    <a:lstStyle/>
                    <a:p>
                      <a:pPr marL="0" algn="l" defTabSz="914400" rtl="0" eaLnBrk="1" latinLnBrk="0" hangingPunct="1">
                        <a:lnSpc>
                          <a:spcPct val="115000"/>
                        </a:lnSpc>
                        <a:spcAft>
                          <a:spcPts val="0"/>
                        </a:spcAft>
                      </a:pPr>
                      <a:endParaRPr lang="en-US" sz="10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1000" b="1" kern="1200" dirty="0">
                          <a:solidFill>
                            <a:schemeClr val="tx1"/>
                          </a:solidFill>
                          <a:effectLst/>
                          <a:latin typeface="+mn-lt"/>
                          <a:ea typeface="+mn-ea"/>
                          <a:cs typeface="+mn-cs"/>
                        </a:rPr>
                        <a:t>Proposed delivery: </a:t>
                      </a:r>
                      <a:r>
                        <a:rPr lang="en-GB" sz="1000" b="0" kern="1200" dirty="0">
                          <a:solidFill>
                            <a:schemeClr val="tx1"/>
                          </a:solidFill>
                          <a:effectLst/>
                          <a:latin typeface="+mn-lt"/>
                          <a:ea typeface="+mn-ea"/>
                          <a:cs typeface="+mn-cs"/>
                        </a:rPr>
                        <a:t>TBC</a:t>
                      </a:r>
                      <a:endParaRPr lang="en-GB" sz="1000" b="1" kern="1200" dirty="0">
                        <a:solidFill>
                          <a:schemeClr val="tx1"/>
                        </a:solidFill>
                        <a:effectLst/>
                        <a:latin typeface="+mn-lt"/>
                        <a:ea typeface="+mn-ea"/>
                        <a:cs typeface="+mn-cs"/>
                      </a:endParaRPr>
                    </a:p>
                    <a:p>
                      <a:pPr marL="0" algn="l" rtl="0" eaLnBrk="1" latinLnBrk="0" hangingPunct="1">
                        <a:lnSpc>
                          <a:spcPct val="115000"/>
                        </a:lnSpc>
                        <a:spcAft>
                          <a:spcPts val="0"/>
                        </a:spcAft>
                      </a:pPr>
                      <a:endParaRPr lang="en-GB" sz="10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Link to Change Pack ref:</a:t>
                      </a:r>
                    </a:p>
                    <a:p>
                      <a:pPr marL="0" algn="l" defTabSz="914400" rtl="0" eaLnBrk="1" latinLnBrk="0" hangingPunct="1">
                        <a:lnSpc>
                          <a:spcPct val="115000"/>
                        </a:lnSpc>
                        <a:spcAft>
                          <a:spcPts val="0"/>
                        </a:spcAft>
                      </a:pPr>
                      <a:r>
                        <a:rPr lang="en-GB" sz="1000" b="0" kern="1200" dirty="0">
                          <a:solidFill>
                            <a:schemeClr val="tx1"/>
                          </a:solidFill>
                          <a:effectLst/>
                          <a:latin typeface="+mn-lt"/>
                          <a:ea typeface="+mn-ea"/>
                          <a:cs typeface="+mn-cs"/>
                          <a:hlinkClick r:id="rId2"/>
                        </a:rPr>
                        <a:t>2878.5 - MT - PO </a:t>
                      </a:r>
                      <a:endParaRPr lang="en-GB" sz="1000" b="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10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10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Voting: </a:t>
                      </a:r>
                      <a:r>
                        <a:rPr lang="en-GB" sz="1000" b="0" kern="1200" dirty="0">
                          <a:solidFill>
                            <a:schemeClr val="tx1"/>
                          </a:solidFill>
                          <a:effectLst/>
                          <a:latin typeface="+mn-lt"/>
                          <a:ea typeface="+mn-ea"/>
                          <a:cs typeface="+mn-cs"/>
                        </a:rPr>
                        <a:t>NTS, Shipper, DNO</a:t>
                      </a:r>
                    </a:p>
                    <a:p>
                      <a:pPr marL="0" algn="l" defTabSz="914400" rtl="0" eaLnBrk="1" latinLnBrk="0" hangingPunct="1">
                        <a:lnSpc>
                          <a:spcPct val="115000"/>
                        </a:lnSpc>
                        <a:spcAft>
                          <a:spcPts val="0"/>
                        </a:spcAft>
                      </a:pPr>
                      <a:endParaRPr lang="en-GB" sz="10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Funding: </a:t>
                      </a:r>
                    </a:p>
                    <a:p>
                      <a:pPr marL="0" algn="l" defTabSz="914400" rtl="0" eaLnBrk="1" latinLnBrk="0" hangingPunct="1">
                        <a:lnSpc>
                          <a:spcPct val="115000"/>
                        </a:lnSpc>
                        <a:spcAft>
                          <a:spcPts val="0"/>
                        </a:spcAft>
                      </a:pPr>
                      <a:r>
                        <a:rPr lang="en-GB" sz="1000" b="0" kern="1200" dirty="0">
                          <a:solidFill>
                            <a:schemeClr val="tx1"/>
                          </a:solidFill>
                          <a:effectLst/>
                          <a:latin typeface="+mn-lt"/>
                          <a:ea typeface="+mn-ea"/>
                          <a:cs typeface="+mn-cs"/>
                        </a:rPr>
                        <a:t>DSC budget</a:t>
                      </a:r>
                    </a:p>
                    <a:p>
                      <a:pPr marL="0" algn="l" defTabSz="914400" rtl="0" eaLnBrk="1" latinLnBrk="0" hangingPunct="1">
                        <a:lnSpc>
                          <a:spcPct val="115000"/>
                        </a:lnSpc>
                        <a:spcAft>
                          <a:spcPts val="0"/>
                        </a:spcAft>
                      </a:pPr>
                      <a:endParaRPr lang="en-GB" sz="10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US" sz="1000" b="1" dirty="0"/>
                        <a:t>DSC Service Area </a:t>
                      </a:r>
                      <a:r>
                        <a:rPr lang="en-US" sz="1000" dirty="0"/>
                        <a:t>– </a:t>
                      </a:r>
                      <a:r>
                        <a:rPr lang="en-US" sz="1000" dirty="0">
                          <a:solidFill>
                            <a:schemeClr val="tx1"/>
                          </a:solidFill>
                        </a:rPr>
                        <a:t>New service, TBC</a:t>
                      </a:r>
                      <a:endParaRPr lang="en-GB" sz="1000" b="0" kern="1200" dirty="0">
                        <a:solidFill>
                          <a:schemeClr val="tx1"/>
                        </a:solidFill>
                        <a:effectLst/>
                        <a:latin typeface="+mn-lt"/>
                        <a:ea typeface="+mn-ea"/>
                        <a:cs typeface="+mn-cs"/>
                      </a:endParaRPr>
                    </a:p>
                  </a:txBody>
                  <a:tcPr marL="59044" marR="59044" marT="0" marB="0"/>
                </a:tc>
                <a:tc rowSpan="3">
                  <a:txBody>
                    <a:bodyPr/>
                    <a:lstStyle/>
                    <a:p>
                      <a:pPr algn="l">
                        <a:lnSpc>
                          <a:spcPct val="115000"/>
                        </a:lnSpc>
                        <a:spcAft>
                          <a:spcPts val="0"/>
                        </a:spcAft>
                      </a:pPr>
                      <a:r>
                        <a:rPr lang="en-GB" sz="1000" dirty="0">
                          <a:solidFill>
                            <a:schemeClr val="tx1"/>
                          </a:solidFill>
                          <a:effectLst/>
                          <a:latin typeface="+mn-lt"/>
                          <a:ea typeface="Calibri"/>
                          <a:cs typeface="Times New Roman"/>
                        </a:rPr>
                        <a:t>Option 1 – Xoserve</a:t>
                      </a:r>
                    </a:p>
                    <a:p>
                      <a:pPr algn="l">
                        <a:lnSpc>
                          <a:spcPct val="115000"/>
                        </a:lnSpc>
                        <a:spcAft>
                          <a:spcPts val="0"/>
                        </a:spcAft>
                      </a:pPr>
                      <a:endParaRPr lang="en-GB" sz="1000" dirty="0">
                        <a:solidFill>
                          <a:schemeClr val="tx1"/>
                        </a:solidFill>
                        <a:effectLst/>
                        <a:latin typeface="+mn-lt"/>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tx1"/>
                          </a:solidFill>
                          <a:effectLst/>
                          <a:latin typeface="+mn-lt"/>
                          <a:ea typeface="Calibri"/>
                          <a:cs typeface="Times New Roman"/>
                        </a:rPr>
                        <a:t>No preferred option from DSG</a:t>
                      </a:r>
                    </a:p>
                    <a:p>
                      <a:pPr algn="l">
                        <a:lnSpc>
                          <a:spcPct val="115000"/>
                        </a:lnSpc>
                        <a:spcAft>
                          <a:spcPts val="0"/>
                        </a:spcAft>
                      </a:pPr>
                      <a:endParaRPr lang="en-GB" sz="1000" dirty="0">
                        <a:solidFill>
                          <a:schemeClr val="tx1"/>
                        </a:solidFill>
                        <a:effectLst/>
                        <a:latin typeface="+mn-lt"/>
                        <a:ea typeface="Calibri"/>
                        <a:cs typeface="Times New Roman"/>
                      </a:endParaRPr>
                    </a:p>
                  </a:txBody>
                  <a:tcPr marL="59044" marR="59044" marT="0" marB="0" anchor="ctr"/>
                </a:tc>
                <a:tc>
                  <a:txBody>
                    <a:bodyPr/>
                    <a:lstStyle/>
                    <a:p>
                      <a:pPr algn="ctr" fontAlgn="ctr"/>
                      <a:r>
                        <a:rPr lang="en-GB" sz="1000" b="0" i="0" u="none" strike="noStrike" dirty="0">
                          <a:solidFill>
                            <a:schemeClr val="tx1"/>
                          </a:solidFill>
                          <a:effectLst/>
                          <a:latin typeface="Arial" panose="020B0604020202020204" pitchFamily="34" charset="0"/>
                        </a:rPr>
                        <a:t>EDF</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1000" b="0" i="0" u="none" strike="noStrike" dirty="0">
                          <a:solidFill>
                            <a:schemeClr val="tx1"/>
                          </a:solidFill>
                          <a:effectLst/>
                          <a:latin typeface="Arial" panose="020B0604020202020204" pitchFamily="34" charset="0"/>
                        </a:rPr>
                        <a:t>Happy with the proposal - we just want to make sure that the information provided at: https://www.nationalgrid.com/uk/gas-transmission/data-and-operations/calorific-value-cv including Data Item Explorer and Report Explorer - either remains or is replaced with an equivalent as this is something that we use</a:t>
                      </a:r>
                    </a:p>
                  </a:txBody>
                  <a:tcPr marL="6350" marR="6350" marT="6350" marB="0" anchor="ctr"/>
                </a:tc>
                <a:extLst>
                  <a:ext uri="{0D108BD9-81ED-4DB2-BD59-A6C34878D82A}">
                    <a16:rowId xmlns:a16="http://schemas.microsoft.com/office/drawing/2014/main" val="10002"/>
                  </a:ext>
                </a:extLst>
              </a:tr>
              <a:tr h="1139208">
                <a:tc vMerge="1">
                  <a:txBody>
                    <a:bodyPr/>
                    <a:lstStyle/>
                    <a:p>
                      <a:endParaRPr lang="en-GB"/>
                    </a:p>
                  </a:txBody>
                  <a:tcPr/>
                </a:tc>
                <a:tc vMerge="1">
                  <a:txBody>
                    <a:bodyPr/>
                    <a:lstStyle/>
                    <a:p>
                      <a:endParaRPr lang="en-GB"/>
                    </a:p>
                  </a:txBody>
                  <a:tcPr/>
                </a:tc>
                <a:tc>
                  <a:txBody>
                    <a:bodyPr/>
                    <a:lstStyle/>
                    <a:p>
                      <a:pPr algn="ctr" fontAlgn="ctr"/>
                      <a:r>
                        <a:rPr lang="en-GB" sz="1000" b="0" i="0" u="none" strike="noStrike" dirty="0">
                          <a:solidFill>
                            <a:schemeClr val="tx1"/>
                          </a:solidFill>
                          <a:effectLst/>
                          <a:latin typeface="Arial" panose="020B0604020202020204" pitchFamily="34" charset="0"/>
                        </a:rPr>
                        <a:t>SSE</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Calibri"/>
                          <a:cs typeface="Arial"/>
                        </a:rPr>
                        <a:t>X</a:t>
                      </a: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tc>
                <a:tc>
                  <a:txBody>
                    <a:bodyPr/>
                    <a:lstStyle/>
                    <a:p>
                      <a:pPr algn="l" fontAlgn="ctr"/>
                      <a:r>
                        <a:rPr lang="en-US" sz="1000" b="0" i="0" u="none" strike="noStrike" dirty="0">
                          <a:solidFill>
                            <a:schemeClr val="tx1"/>
                          </a:solidFill>
                          <a:effectLst/>
                          <a:latin typeface="Arial" panose="020B0604020202020204" pitchFamily="34" charset="0"/>
                        </a:rPr>
                        <a:t>We agree with the solution as detailed by Xoserve. However, given the critical importance of the SC9 file to industry parties, the solution must be fully tested before being implemented.</a:t>
                      </a:r>
                    </a:p>
                  </a:txBody>
                  <a:tcPr marL="6350" marR="6350" marT="6350" marB="0" anchor="ctr"/>
                </a:tc>
                <a:extLst>
                  <a:ext uri="{0D108BD9-81ED-4DB2-BD59-A6C34878D82A}">
                    <a16:rowId xmlns:a16="http://schemas.microsoft.com/office/drawing/2014/main" val="2821646503"/>
                  </a:ext>
                </a:extLst>
              </a:tr>
              <a:tr h="1139208">
                <a:tc vMerge="1">
                  <a:txBody>
                    <a:bodyPr/>
                    <a:lstStyle/>
                    <a:p>
                      <a:endParaRPr lang="en-GB"/>
                    </a:p>
                  </a:txBody>
                  <a:tcPr/>
                </a:tc>
                <a:tc vMerge="1">
                  <a:txBody>
                    <a:bodyPr/>
                    <a:lstStyle/>
                    <a:p>
                      <a:endParaRPr lang="en-GB"/>
                    </a:p>
                  </a:txBody>
                  <a:tcPr/>
                </a:tc>
                <a:tc>
                  <a:txBody>
                    <a:bodyPr/>
                    <a:lstStyle/>
                    <a:p>
                      <a:pPr algn="ctr" fontAlgn="ctr"/>
                      <a:r>
                        <a:rPr lang="en-GB" sz="1000" b="0" i="0" u="none" strike="noStrike" dirty="0">
                          <a:solidFill>
                            <a:schemeClr val="tx1"/>
                          </a:solidFill>
                          <a:effectLst/>
                          <a:latin typeface="Arial" panose="020B0604020202020204" pitchFamily="34" charset="0"/>
                        </a:rPr>
                        <a:t>EON</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Calibri"/>
                          <a:cs typeface="Arial"/>
                        </a:rPr>
                        <a:t>X</a:t>
                      </a: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highlight>
                          <a:srgbClr val="FFFF00"/>
                        </a:highlight>
                        <a:uLnTx/>
                        <a:uFillTx/>
                        <a:latin typeface="Arial"/>
                        <a:ea typeface="Calibri"/>
                        <a:cs typeface="Arial"/>
                      </a:endParaRP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highlight>
                          <a:srgbClr val="FFFF00"/>
                        </a:highlight>
                        <a:uLnTx/>
                        <a:uFillTx/>
                        <a:latin typeface="Arial"/>
                        <a:ea typeface="Calibri"/>
                        <a:cs typeface="Arial"/>
                      </a:endParaRPr>
                    </a:p>
                  </a:txBody>
                  <a:tcPr marL="59044" marR="59044" marT="0" marB="0" anchor="ctr">
                    <a:noFill/>
                  </a:tcPr>
                </a:tc>
                <a:tc>
                  <a:txBody>
                    <a:bodyPr/>
                    <a:lstStyle/>
                    <a:p>
                      <a:pPr algn="l" fontAlgn="ctr"/>
                      <a:r>
                        <a:rPr lang="en-US" sz="1000" b="0" i="0" u="none" strike="noStrike" dirty="0">
                          <a:solidFill>
                            <a:schemeClr val="tx1"/>
                          </a:solidFill>
                          <a:effectLst/>
                          <a:latin typeface="Arial" panose="020B0604020202020204" pitchFamily="34" charset="0"/>
                        </a:rPr>
                        <a:t>There is only one option being presented </a:t>
                      </a:r>
                    </a:p>
                    <a:p>
                      <a:pPr algn="l" fontAlgn="ctr"/>
                      <a:endParaRPr lang="en-US" sz="1000" b="0" i="0" u="none" strike="noStrike" dirty="0">
                        <a:solidFill>
                          <a:schemeClr val="tx1"/>
                        </a:solidFill>
                        <a:effectLst/>
                        <a:latin typeface="Arial" panose="020B0604020202020204" pitchFamily="34" charset="0"/>
                      </a:endParaRPr>
                    </a:p>
                    <a:p>
                      <a:pPr algn="l" fontAlgn="ctr"/>
                      <a:r>
                        <a:rPr lang="en-US" sz="1000" b="0" i="0" u="none" strike="noStrike" dirty="0">
                          <a:solidFill>
                            <a:schemeClr val="tx1"/>
                          </a:solidFill>
                          <a:effectLst/>
                          <a:latin typeface="Arial" panose="020B0604020202020204" pitchFamily="34" charset="0"/>
                        </a:rPr>
                        <a:t>We would expect the same level of validation to be carried out by the CDSP as is currently done by National Grid.  We would like clarity on what contingency there is to prevent impacts on FWACV; we would want sufficient flexibility to prevent a missing value or a low CV entry impacting the FWACV inappropriately.</a:t>
                      </a:r>
                    </a:p>
                  </a:txBody>
                  <a:tcPr marL="6350" marR="6350" marT="6350" marB="0" anchor="ctr"/>
                </a:tc>
                <a:extLst>
                  <a:ext uri="{0D108BD9-81ED-4DB2-BD59-A6C34878D82A}">
                    <a16:rowId xmlns:a16="http://schemas.microsoft.com/office/drawing/2014/main" val="292312331"/>
                  </a:ext>
                </a:extLst>
              </a:tr>
            </a:tbl>
          </a:graphicData>
        </a:graphic>
      </p:graphicFrame>
    </p:spTree>
    <p:extLst>
      <p:ext uri="{BB962C8B-B14F-4D97-AF65-F5344CB8AC3E}">
        <p14:creationId xmlns:p14="http://schemas.microsoft.com/office/powerpoint/2010/main" val="3473577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dirty="0">
                <a:latin typeface="Arial"/>
                <a:cs typeface="Arial"/>
              </a:rPr>
            </a:br>
            <a:r>
              <a:rPr lang="en-GB" sz="3100" dirty="0">
                <a:latin typeface="Arial"/>
                <a:cs typeface="Arial"/>
              </a:rPr>
              <a:t>section 4. Design &amp; Delivery</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a:xfrm>
            <a:off x="457200" y="761058"/>
            <a:ext cx="8229600" cy="3970932"/>
          </a:xfrm>
        </p:spPr>
        <p:txBody>
          <a:bodyPr>
            <a:normAutofit/>
          </a:bodyPr>
          <a:lstStyle/>
          <a:p>
            <a:pPr lvl="1">
              <a:buFont typeface="Arial" panose="020B0604020202020204" pitchFamily="34" charset="0"/>
              <a:buChar char="•"/>
            </a:pPr>
            <a:r>
              <a:rPr lang="en-GB" dirty="0"/>
              <a:t>XRN</a:t>
            </a:r>
            <a:r>
              <a:rPr lang="en-US" dirty="0"/>
              <a:t>5379 - Mod0710 - Class 1 read service - Procurement Exercise</a:t>
            </a:r>
          </a:p>
          <a:p>
            <a:pPr lvl="1">
              <a:buFont typeface="Arial" panose="020B0604020202020204" pitchFamily="34" charset="0"/>
              <a:buChar char="•"/>
            </a:pPr>
            <a:endParaRPr lang="en-US" dirty="0"/>
          </a:p>
          <a:p>
            <a:pPr lvl="1">
              <a:buFont typeface="Arial" panose="020B0604020202020204" pitchFamily="34" charset="0"/>
              <a:buChar char="•"/>
            </a:pPr>
            <a:r>
              <a:rPr lang="en-US" dirty="0"/>
              <a:t>CSSC </a:t>
            </a:r>
            <a:r>
              <a:rPr lang="en-US" dirty="0" err="1"/>
              <a:t>Programme</a:t>
            </a:r>
            <a:r>
              <a:rPr lang="en-US" dirty="0"/>
              <a:t> - Gemini Monthly File Timing Change</a:t>
            </a:r>
            <a:endParaRPr lang="en-GB" dirty="0"/>
          </a:p>
        </p:txBody>
      </p:sp>
    </p:spTree>
    <p:extLst>
      <p:ext uri="{BB962C8B-B14F-4D97-AF65-F5344CB8AC3E}">
        <p14:creationId xmlns:p14="http://schemas.microsoft.com/office/powerpoint/2010/main" val="1431544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388412" y="111011"/>
            <a:ext cx="8883179"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E5AA8"/>
                </a:solidFill>
                <a:effectLst/>
                <a:uLnTx/>
                <a:uFillTx/>
                <a:latin typeface="Arial"/>
                <a:ea typeface="+mn-ea"/>
                <a:cs typeface="+mn-cs"/>
              </a:rPr>
              <a:t>XRN5379 - Mod0710 - Class 1 read service - Procurement Exercise</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1464381660"/>
              </p:ext>
            </p:extLst>
          </p:nvPr>
        </p:nvGraphicFramePr>
        <p:xfrm>
          <a:off x="292383" y="600484"/>
          <a:ext cx="8559233" cy="4018732"/>
        </p:xfrm>
        <a:graphic>
          <a:graphicData uri="http://schemas.openxmlformats.org/drawingml/2006/table">
            <a:tbl>
              <a:tblPr firstRow="1" firstCol="1" bandRow="1">
                <a:tableStyleId>{5940675A-B579-460E-94D1-54222C63F5DA}</a:tableStyleId>
              </a:tblPr>
              <a:tblGrid>
                <a:gridCol w="137380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182599">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382191">
                <a:tc rowSpan="4">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3"/>
                        </a:rPr>
                        <a:t>2878.6 - MT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Implementation: </a:t>
                      </a:r>
                      <a:r>
                        <a:rPr lang="en-GB" sz="1100" b="0" kern="1200" dirty="0">
                          <a:solidFill>
                            <a:schemeClr val="tx1"/>
                          </a:solidFill>
                          <a:effectLst/>
                          <a:latin typeface="+mn-lt"/>
                          <a:ea typeface="+mn-ea"/>
                          <a:cs typeface="+mn-cs"/>
                        </a:rPr>
                        <a:t>01</a:t>
                      </a:r>
                      <a:r>
                        <a:rPr lang="en-GB" sz="1100" b="0" kern="1200" baseline="30000" dirty="0">
                          <a:solidFill>
                            <a:schemeClr val="tx1"/>
                          </a:solidFill>
                          <a:effectLst/>
                          <a:latin typeface="+mn-lt"/>
                          <a:ea typeface="+mn-ea"/>
                          <a:cs typeface="+mn-cs"/>
                        </a:rPr>
                        <a:t>st</a:t>
                      </a:r>
                      <a:r>
                        <a:rPr lang="en-GB" sz="1100" b="0" kern="1200" dirty="0">
                          <a:solidFill>
                            <a:schemeClr val="tx1"/>
                          </a:solidFill>
                          <a:effectLst/>
                          <a:latin typeface="+mn-lt"/>
                          <a:ea typeface="+mn-ea"/>
                          <a:cs typeface="+mn-cs"/>
                        </a:rPr>
                        <a:t> April 2023</a:t>
                      </a: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n/a - Change Pack requested representation, no vote is required. </a:t>
                      </a:r>
                      <a:endParaRPr lang="en-GB" sz="1100" b="1" kern="1200" dirty="0">
                        <a:solidFill>
                          <a:srgbClr val="FF0000"/>
                        </a:solidFill>
                        <a:effectLst/>
                        <a:latin typeface="+mn-lt"/>
                        <a:ea typeface="+mn-ea"/>
                        <a:cs typeface="+mn-cs"/>
                      </a:endParaRPr>
                    </a:p>
                    <a:p>
                      <a:pPr>
                        <a:lnSpc>
                          <a:spcPct val="115000"/>
                        </a:lnSpc>
                        <a:spcAft>
                          <a:spcPts val="0"/>
                        </a:spcAft>
                      </a:pPr>
                      <a:endParaRPr lang="en-US" sz="1100" b="0" kern="1200" dirty="0">
                        <a:solidFill>
                          <a:schemeClr val="tx1"/>
                        </a:solidFill>
                        <a:effectLst/>
                        <a:latin typeface="+mn-lt"/>
                        <a:ea typeface="+mn-ea"/>
                        <a:cs typeface="+mn-cs"/>
                      </a:endParaRPr>
                    </a:p>
                    <a:p>
                      <a:pPr>
                        <a:lnSpc>
                          <a:spcPct val="115000"/>
                        </a:lnSpc>
                        <a:spcAft>
                          <a:spcPts val="0"/>
                        </a:spcAft>
                      </a:pPr>
                      <a:r>
                        <a:rPr lang="en-US" sz="1100" b="1" kern="1200" dirty="0">
                          <a:solidFill>
                            <a:schemeClr val="tx1"/>
                          </a:solidFill>
                          <a:effectLst/>
                          <a:latin typeface="+mn-lt"/>
                          <a:ea typeface="+mn-ea"/>
                          <a:cs typeface="+mn-cs"/>
                        </a:rPr>
                        <a:t>Funding: </a:t>
                      </a:r>
                      <a:r>
                        <a:rPr lang="en-US" sz="1100" b="0" kern="1200" dirty="0">
                          <a:solidFill>
                            <a:schemeClr val="tx1"/>
                          </a:solidFill>
                          <a:effectLst/>
                          <a:latin typeface="+mn-lt"/>
                          <a:ea typeface="+mn-ea"/>
                          <a:cs typeface="+mn-cs"/>
                        </a:rPr>
                        <a:t>100% Shipper</a:t>
                      </a: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182599">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1481913">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pPr algn="ctr"/>
                      <a:r>
                        <a:rPr lang="en-GB" sz="1100" dirty="0"/>
                        <a:t>EON</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900" b="0" kern="1200" dirty="0">
                          <a:solidFill>
                            <a:schemeClr val="tx1"/>
                          </a:solidFill>
                          <a:effectLst/>
                          <a:latin typeface="+mn-lt"/>
                          <a:cs typeface="Arial"/>
                        </a:rPr>
                        <a:t>This particular procurement activity is not one that the CDSP has carried out before, but we would expect that learnings are taken from other, recent procurement process activity such as the AUGE and PAFA as certain things were overlooked.  It is imperative that there is absolute transparency as to what the service will include.  If there are any changes to the current service, (for example file transfer timings) the impacts will need to be fully understood.</a:t>
                      </a:r>
                    </a:p>
                    <a:p>
                      <a:pPr algn="l" fontAlgn="ctr"/>
                      <a:endParaRPr lang="en-US" sz="900" b="0" kern="1200" dirty="0">
                        <a:solidFill>
                          <a:schemeClr val="tx1"/>
                        </a:solidFill>
                        <a:effectLst/>
                        <a:latin typeface="+mn-lt"/>
                        <a:cs typeface="Arial"/>
                      </a:endParaRPr>
                    </a:p>
                    <a:p>
                      <a:pPr algn="l" fontAlgn="ctr"/>
                      <a:r>
                        <a:rPr lang="en-US" sz="900" b="0" kern="1200" dirty="0">
                          <a:solidFill>
                            <a:schemeClr val="tx1"/>
                          </a:solidFill>
                          <a:effectLst/>
                          <a:latin typeface="+mn-lt"/>
                          <a:cs typeface="Arial"/>
                        </a:rPr>
                        <a:t>We would expect regular updates at both </a:t>
                      </a:r>
                      <a:r>
                        <a:rPr lang="en-US" sz="900" b="0" kern="1200" dirty="0" err="1">
                          <a:solidFill>
                            <a:schemeClr val="tx1"/>
                          </a:solidFill>
                          <a:effectLst/>
                          <a:latin typeface="+mn-lt"/>
                          <a:cs typeface="Arial"/>
                        </a:rPr>
                        <a:t>ChCM</a:t>
                      </a:r>
                      <a:r>
                        <a:rPr lang="en-US" sz="900" b="0" kern="1200" dirty="0">
                          <a:solidFill>
                            <a:schemeClr val="tx1"/>
                          </a:solidFill>
                          <a:effectLst/>
                          <a:latin typeface="+mn-lt"/>
                          <a:cs typeface="Arial"/>
                        </a:rPr>
                        <a:t> and CoMC so that industry is kept appraised of progress – perhaps a standing agenda item with a dashboard similar to that used for the 0710 updates (including timelines).</a:t>
                      </a:r>
                    </a:p>
                    <a:p>
                      <a:pPr algn="l" fontAlgn="ctr"/>
                      <a:endParaRPr lang="en-US" sz="900" b="0" kern="1200" dirty="0">
                        <a:solidFill>
                          <a:schemeClr val="tx1"/>
                        </a:solidFill>
                        <a:effectLst/>
                        <a:latin typeface="+mn-lt"/>
                        <a:cs typeface="Arial"/>
                      </a:endParaRPr>
                    </a:p>
                    <a:p>
                      <a:pPr algn="l" fontAlgn="ctr"/>
                      <a:r>
                        <a:rPr lang="en-US" sz="900" b="0" kern="1200" dirty="0">
                          <a:solidFill>
                            <a:schemeClr val="tx1"/>
                          </a:solidFill>
                          <a:effectLst/>
                          <a:latin typeface="+mn-lt"/>
                          <a:cs typeface="Arial"/>
                        </a:rPr>
                        <a:t>We would also expect any risk to be </a:t>
                      </a:r>
                      <a:r>
                        <a:rPr lang="en-US" sz="900" b="0" kern="1200" dirty="0" err="1">
                          <a:solidFill>
                            <a:schemeClr val="tx1"/>
                          </a:solidFill>
                          <a:effectLst/>
                          <a:latin typeface="+mn-lt"/>
                          <a:cs typeface="Arial"/>
                        </a:rPr>
                        <a:t>minimised</a:t>
                      </a:r>
                      <a:r>
                        <a:rPr lang="en-US" sz="900" b="0" kern="1200" dirty="0">
                          <a:solidFill>
                            <a:schemeClr val="tx1"/>
                          </a:solidFill>
                          <a:effectLst/>
                          <a:latin typeface="+mn-lt"/>
                          <a:cs typeface="Arial"/>
                        </a:rPr>
                        <a:t> and for the CDSP to negotiate the best possible position. </a:t>
                      </a:r>
                    </a:p>
                  </a:txBody>
                  <a:tcPr marL="6350" marR="6350" marT="6350" marB="0" anchor="ctr"/>
                </a:tc>
                <a:extLst>
                  <a:ext uri="{0D108BD9-81ED-4DB2-BD59-A6C34878D82A}">
                    <a16:rowId xmlns:a16="http://schemas.microsoft.com/office/drawing/2014/main" val="941584291"/>
                  </a:ext>
                </a:extLst>
              </a:tr>
              <a:tr h="1481913">
                <a:tc vMerge="1">
                  <a:txBody>
                    <a:bodyPr/>
                    <a:lstStyle/>
                    <a:p>
                      <a:endParaRPr lang="en-GB"/>
                    </a:p>
                  </a:txBody>
                  <a:tcPr/>
                </a:tc>
                <a:tc>
                  <a:txBody>
                    <a:bodyPr/>
                    <a:lstStyle/>
                    <a:p>
                      <a:pPr algn="ctr"/>
                      <a:r>
                        <a:rPr lang="en-GB" sz="1100" dirty="0"/>
                        <a:t>SSE</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1000" b="0" kern="1200" dirty="0">
                          <a:solidFill>
                            <a:schemeClr val="tx1"/>
                          </a:solidFill>
                          <a:effectLst/>
                          <a:latin typeface="+mn-lt"/>
                          <a:cs typeface="Arial"/>
                        </a:rPr>
                        <a:t>Agree with the change, but there must be full transparency of the costs of the service.</a:t>
                      </a:r>
                    </a:p>
                  </a:txBody>
                  <a:tcPr marL="6350" marR="6350" marT="6350" marB="0" anchor="ctr"/>
                </a:tc>
                <a:extLst>
                  <a:ext uri="{0D108BD9-81ED-4DB2-BD59-A6C34878D82A}">
                    <a16:rowId xmlns:a16="http://schemas.microsoft.com/office/drawing/2014/main" val="2048320143"/>
                  </a:ext>
                </a:extLst>
              </a:tr>
            </a:tbl>
          </a:graphicData>
        </a:graphic>
      </p:graphicFrame>
    </p:spTree>
    <p:extLst>
      <p:ext uri="{BB962C8B-B14F-4D97-AF65-F5344CB8AC3E}">
        <p14:creationId xmlns:p14="http://schemas.microsoft.com/office/powerpoint/2010/main" val="2952540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388412" y="111011"/>
            <a:ext cx="8883179" cy="400110"/>
          </a:xfrm>
          <a:prstGeom prst="rect">
            <a:avLst/>
          </a:prstGeom>
          <a:noFill/>
        </p:spPr>
        <p:txBody>
          <a:bodyPr wrap="square" lIns="91440" tIns="45720" rIns="91440" bIns="45720" rtlCol="0" anchor="t">
            <a:spAutoFit/>
          </a:bodyPr>
          <a:lstStyle/>
          <a:p>
            <a:pPr lvl="0"/>
            <a:r>
              <a:rPr lang="en-US" sz="2000" b="1" dirty="0">
                <a:solidFill>
                  <a:srgbClr val="3E5AA8"/>
                </a:solidFill>
              </a:rPr>
              <a:t>CSSC </a:t>
            </a:r>
            <a:r>
              <a:rPr lang="en-GB" sz="2000" b="1" dirty="0">
                <a:solidFill>
                  <a:srgbClr val="3E5AA8"/>
                </a:solidFill>
              </a:rPr>
              <a:t>Programme</a:t>
            </a:r>
            <a:r>
              <a:rPr lang="en-US" sz="2000" b="1" dirty="0">
                <a:solidFill>
                  <a:srgbClr val="3E5AA8"/>
                </a:solidFill>
              </a:rPr>
              <a:t> - Gemini Monthly File Timing Change</a:t>
            </a:r>
            <a:endParaRPr kumimoji="0" lang="en-US" sz="2000" b="1" i="0" u="none" strike="noStrike" kern="1200" cap="none" spc="0" normalizeH="0" baseline="0" noProof="0" dirty="0">
              <a:ln>
                <a:noFill/>
              </a:ln>
              <a:solidFill>
                <a:srgbClr val="3E5AA8"/>
              </a:solidFill>
              <a:effectLst/>
              <a:uLnTx/>
              <a:uFillTx/>
              <a:latin typeface="Arial"/>
              <a:ea typeface="+mn-ea"/>
              <a:cs typeface="+mn-cs"/>
            </a:endParaRP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1000767201"/>
              </p:ext>
            </p:extLst>
          </p:nvPr>
        </p:nvGraphicFramePr>
        <p:xfrm>
          <a:off x="292383" y="600484"/>
          <a:ext cx="8559233" cy="4146776"/>
        </p:xfrm>
        <a:graphic>
          <a:graphicData uri="http://schemas.openxmlformats.org/drawingml/2006/table">
            <a:tbl>
              <a:tblPr firstRow="1" firstCol="1" bandRow="1">
                <a:tableStyleId>{5940675A-B579-460E-94D1-54222C63F5DA}</a:tableStyleId>
              </a:tblPr>
              <a:tblGrid>
                <a:gridCol w="137380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262665">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549775">
                <a:tc rowSpan="3">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2879.1 - MT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fr-FR" sz="1100" b="0" kern="1200" dirty="0">
                          <a:solidFill>
                            <a:schemeClr val="tx1"/>
                          </a:solidFill>
                          <a:effectLst/>
                          <a:latin typeface="+mn-lt"/>
                          <a:ea typeface="+mn-ea"/>
                          <a:cs typeface="+mn-cs"/>
                        </a:rPr>
                        <a:t>June 2022 (</a:t>
                      </a:r>
                      <a:r>
                        <a:rPr lang="en-GB" sz="1100" b="0" kern="1200" noProof="0" dirty="0">
                          <a:solidFill>
                            <a:schemeClr val="tx1"/>
                          </a:solidFill>
                          <a:effectLst/>
                          <a:latin typeface="+mn-lt"/>
                          <a:ea typeface="+mn-ea"/>
                          <a:cs typeface="+mn-cs"/>
                        </a:rPr>
                        <a:t>alongside</a:t>
                      </a:r>
                      <a:r>
                        <a:rPr lang="fr-FR" sz="1100" b="0" kern="1200" dirty="0">
                          <a:solidFill>
                            <a:schemeClr val="tx1"/>
                          </a:solidFill>
                          <a:effectLst/>
                          <a:latin typeface="+mn-lt"/>
                          <a:ea typeface="+mn-ea"/>
                          <a:cs typeface="+mn-cs"/>
                        </a:rPr>
                        <a:t> CSSC </a:t>
                      </a:r>
                      <a:r>
                        <a:rPr lang="en-GB" sz="1100" b="0" kern="1200" noProof="0" dirty="0">
                          <a:solidFill>
                            <a:schemeClr val="tx1"/>
                          </a:solidFill>
                          <a:effectLst/>
                          <a:latin typeface="+mn-lt"/>
                          <a:ea typeface="+mn-ea"/>
                          <a:cs typeface="+mn-cs"/>
                        </a:rPr>
                        <a:t>Implementation</a:t>
                      </a:r>
                      <a:r>
                        <a:rPr lang="fr-FR" sz="1100" b="0" kern="1200" dirty="0">
                          <a:solidFill>
                            <a:schemeClr val="tx1"/>
                          </a:solidFill>
                          <a:effectLst/>
                          <a:latin typeface="+mn-lt"/>
                          <a:ea typeface="+mn-ea"/>
                          <a:cs typeface="+mn-cs"/>
                        </a:rPr>
                        <a:t>)</a:t>
                      </a:r>
                      <a:endParaRPr lang="en-GB" sz="1100" b="0" kern="1200" dirty="0">
                        <a:solidFill>
                          <a:schemeClr val="tx1"/>
                        </a:solidFill>
                        <a:effectLst/>
                        <a:latin typeface="+mn-lt"/>
                        <a:ea typeface="+mn-ea"/>
                        <a:cs typeface="+mn-cs"/>
                      </a:endParaRP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NTS, Shipper</a:t>
                      </a:r>
                      <a:endParaRPr lang="en-GB" sz="1100" b="1" kern="1200" dirty="0">
                        <a:solidFill>
                          <a:schemeClr val="tx1"/>
                        </a:solidFill>
                        <a:effectLst/>
                        <a:latin typeface="+mn-lt"/>
                        <a:ea typeface="+mn-ea"/>
                        <a:cs typeface="+mn-cs"/>
                      </a:endParaRPr>
                    </a:p>
                    <a:p>
                      <a:pPr>
                        <a:lnSpc>
                          <a:spcPct val="115000"/>
                        </a:lnSpc>
                        <a:spcAft>
                          <a:spcPts val="0"/>
                        </a:spcAft>
                      </a:pPr>
                      <a:endParaRPr lang="en-US" sz="1100" b="0" kern="1200" dirty="0">
                        <a:solidFill>
                          <a:schemeClr val="tx1"/>
                        </a:solidFill>
                        <a:effectLst/>
                        <a:latin typeface="+mn-lt"/>
                        <a:ea typeface="+mn-ea"/>
                        <a:cs typeface="+mn-cs"/>
                      </a:endParaRPr>
                    </a:p>
                    <a:p>
                      <a:pPr>
                        <a:lnSpc>
                          <a:spcPct val="115000"/>
                        </a:lnSpc>
                        <a:spcAft>
                          <a:spcPts val="0"/>
                        </a:spcAft>
                      </a:pPr>
                      <a:r>
                        <a:rPr lang="en-US" sz="1100" b="1" kern="1200" dirty="0">
                          <a:solidFill>
                            <a:schemeClr val="tx1"/>
                          </a:solidFill>
                          <a:effectLst/>
                          <a:latin typeface="+mn-lt"/>
                          <a:ea typeface="+mn-ea"/>
                          <a:cs typeface="+mn-cs"/>
                        </a:rPr>
                        <a:t>Funding: </a:t>
                      </a:r>
                      <a:r>
                        <a:rPr lang="en-US" sz="1100" b="0" kern="1200" dirty="0">
                          <a:solidFill>
                            <a:schemeClr val="tx1"/>
                          </a:solidFill>
                          <a:effectLst/>
                          <a:latin typeface="+mn-lt"/>
                          <a:ea typeface="+mn-ea"/>
                          <a:cs typeface="+mn-cs"/>
                        </a:rPr>
                        <a:t>CSSC </a:t>
                      </a:r>
                      <a:r>
                        <a:rPr lang="en-GB" sz="1100" b="0" kern="1200" noProof="0" dirty="0">
                          <a:solidFill>
                            <a:schemeClr val="tx1"/>
                          </a:solidFill>
                          <a:effectLst/>
                          <a:latin typeface="+mn-lt"/>
                          <a:ea typeface="+mn-ea"/>
                          <a:cs typeface="+mn-cs"/>
                        </a:rPr>
                        <a:t>programme</a:t>
                      </a:r>
                    </a:p>
                  </a:txBody>
                  <a:tcPr marL="59044" marR="59044" marT="0" marB="0">
                    <a:noFill/>
                  </a:tcPr>
                </a:tc>
                <a:tc gridSpan="4">
                  <a:txBody>
                    <a:bodyPr/>
                    <a:lstStyle/>
                    <a:p>
                      <a:pPr>
                        <a:lnSpc>
                          <a:spcPct val="115000"/>
                        </a:lnSpc>
                        <a:spcAft>
                          <a:spcPts val="0"/>
                        </a:spcAft>
                      </a:pPr>
                      <a:r>
                        <a:rPr lang="en-GB" sz="10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dirty="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62665">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dirty="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dirty="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dirty="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dirty="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3071671">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pPr algn="ctr"/>
                      <a:r>
                        <a:rPr lang="en-GB" sz="1200" dirty="0"/>
                        <a:t>EON</a:t>
                      </a:r>
                    </a:p>
                    <a:p>
                      <a:pPr algn="ctr"/>
                      <a:r>
                        <a:rPr lang="en-GB" sz="1200" dirty="0"/>
                        <a:t>(Approve with Comments)</a:t>
                      </a:r>
                    </a:p>
                  </a:txBody>
                  <a:tcPr marL="6350" marR="6350" marT="6350" marB="0" anchor="ctr"/>
                </a:tc>
                <a:tc>
                  <a:txBody>
                    <a:bodyPr/>
                    <a:lstStyle/>
                    <a:p>
                      <a:pPr algn="ctr" fontAlgn="ctr"/>
                      <a:r>
                        <a:rPr lang="en-GB" sz="12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1400" b="0" kern="1200" dirty="0">
                          <a:solidFill>
                            <a:schemeClr val="tx1"/>
                          </a:solidFill>
                          <a:effectLst/>
                          <a:latin typeface="+mn-lt"/>
                          <a:cs typeface="Arial"/>
                        </a:rPr>
                        <a:t>We would wish it to be noted that the more the timescales for Shippers are reduced, the more likely it is there will be an imbalance in the gas day.  We trust that all available options have been explored.</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4195326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GB" sz="2000" dirty="0"/>
              <a:t>Standalone Change Documents for Approval (BER, CCR, EQR)</a:t>
            </a:r>
            <a:endParaRPr lang="en-GB" sz="1400" dirty="0">
              <a:latin typeface="Arial"/>
              <a:cs typeface="Arial"/>
            </a:endParaRPr>
          </a:p>
        </p:txBody>
      </p:sp>
      <p:sp>
        <p:nvSpPr>
          <p:cNvPr id="5" name="Content Placeholder 4">
            <a:extLst>
              <a:ext uri="{FF2B5EF4-FFF2-40B4-BE49-F238E27FC236}">
                <a16:creationId xmlns:a16="http://schemas.microsoft.com/office/drawing/2014/main" id="{202B2A40-B2AB-4CF0-89EC-AD604789A2C3}"/>
              </a:ext>
            </a:extLst>
          </p:cNvPr>
          <p:cNvSpPr>
            <a:spLocks noGrp="1"/>
          </p:cNvSpPr>
          <p:nvPr>
            <p:ph idx="1"/>
          </p:nvPr>
        </p:nvSpPr>
        <p:spPr>
          <a:xfrm>
            <a:off x="457200" y="1059582"/>
            <a:ext cx="7662334" cy="3844014"/>
          </a:xfrm>
        </p:spPr>
        <p:txBody>
          <a:bodyPr>
            <a:normAutofit/>
          </a:bodyPr>
          <a:lstStyle/>
          <a:p>
            <a:pPr indent="-285750"/>
            <a:r>
              <a:rPr lang="en-US" sz="1800" dirty="0"/>
              <a:t>BER for XRN5183 Access to Daily Biomethane Injections </a:t>
            </a:r>
          </a:p>
          <a:p>
            <a:pPr lvl="1"/>
            <a:r>
              <a:rPr lang="en-US" sz="1200" dirty="0"/>
              <a:t>Voting – DNO</a:t>
            </a:r>
            <a:endParaRPr lang="en-US" sz="1400" dirty="0"/>
          </a:p>
          <a:p>
            <a:pPr marL="457200" lvl="1" indent="0">
              <a:buNone/>
            </a:pPr>
            <a:endParaRPr lang="en-US" sz="1400" dirty="0"/>
          </a:p>
        </p:txBody>
      </p:sp>
      <p:graphicFrame>
        <p:nvGraphicFramePr>
          <p:cNvPr id="3" name="Object 2">
            <a:extLst>
              <a:ext uri="{FF2B5EF4-FFF2-40B4-BE49-F238E27FC236}">
                <a16:creationId xmlns:a16="http://schemas.microsoft.com/office/drawing/2014/main" id="{487D036C-0C05-4018-B734-D24484F38598}"/>
              </a:ext>
            </a:extLst>
          </p:cNvPr>
          <p:cNvGraphicFramePr>
            <a:graphicFrameLocks noChangeAspect="1"/>
          </p:cNvGraphicFramePr>
          <p:nvPr>
            <p:extLst>
              <p:ext uri="{D42A27DB-BD31-4B8C-83A1-F6EECF244321}">
                <p14:modId xmlns:p14="http://schemas.microsoft.com/office/powerpoint/2010/main" val="2588461177"/>
              </p:ext>
            </p:extLst>
          </p:nvPr>
        </p:nvGraphicFramePr>
        <p:xfrm>
          <a:off x="7302382" y="1132288"/>
          <a:ext cx="914400" cy="792163"/>
        </p:xfrm>
        <a:graphic>
          <a:graphicData uri="http://schemas.openxmlformats.org/presentationml/2006/ole">
            <mc:AlternateContent xmlns:mc="http://schemas.openxmlformats.org/markup-compatibility/2006">
              <mc:Choice xmlns:v="urn:schemas-microsoft-com:vml" Requires="v">
                <p:oleObj spid="_x0000_s2050" name="Document" showAsIcon="1" r:id="rId4" imgW="914400" imgH="792360" progId="Word.Document.12">
                  <p:embed/>
                </p:oleObj>
              </mc:Choice>
              <mc:Fallback>
                <p:oleObj name="Document" showAsIcon="1" r:id="rId4" imgW="914400" imgH="792360" progId="Word.Document.12">
                  <p:embed/>
                  <p:pic>
                    <p:nvPicPr>
                      <p:cNvPr id="3" name="Object 2">
                        <a:extLst>
                          <a:ext uri="{FF2B5EF4-FFF2-40B4-BE49-F238E27FC236}">
                            <a16:creationId xmlns:a16="http://schemas.microsoft.com/office/drawing/2014/main" id="{487D036C-0C05-4018-B734-D24484F38598}"/>
                          </a:ext>
                        </a:extLst>
                      </p:cNvPr>
                      <p:cNvPicPr/>
                      <p:nvPr/>
                    </p:nvPicPr>
                    <p:blipFill>
                      <a:blip r:embed="rId5"/>
                      <a:stretch>
                        <a:fillRect/>
                      </a:stretch>
                    </p:blipFill>
                    <p:spPr>
                      <a:xfrm>
                        <a:off x="7302382" y="113228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B057-4238-4264-BEA0-7F886A7A763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416CC57-69B9-461F-937C-6A440245F95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E45ECAD-3E56-4124-907A-C9630B365A2E}"/>
              </a:ext>
            </a:extLst>
          </p:cNvPr>
          <p:cNvPicPr>
            <a:picLocks noChangeAspect="1"/>
          </p:cNvPicPr>
          <p:nvPr/>
        </p:nvPicPr>
        <p:blipFill>
          <a:blip r:embed="rId2"/>
          <a:stretch>
            <a:fillRect/>
          </a:stretch>
        </p:blipFill>
        <p:spPr>
          <a:xfrm>
            <a:off x="1354" y="0"/>
            <a:ext cx="9141292" cy="5143500"/>
          </a:xfrm>
          <a:prstGeom prst="rect">
            <a:avLst/>
          </a:prstGeom>
        </p:spPr>
      </p:pic>
    </p:spTree>
    <p:extLst>
      <p:ext uri="{BB962C8B-B14F-4D97-AF65-F5344CB8AC3E}">
        <p14:creationId xmlns:p14="http://schemas.microsoft.com/office/powerpoint/2010/main" val="1195848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98763" y="-72462"/>
            <a:ext cx="8229600" cy="637580"/>
          </a:xfrm>
        </p:spPr>
        <p:txBody>
          <a:bodyPr>
            <a:normAutofit/>
          </a:bodyPr>
          <a:lstStyle/>
          <a:p>
            <a:r>
              <a:rPr lang="en-GB" sz="1800" dirty="0">
                <a:latin typeface="Arial"/>
                <a:cs typeface="Arial"/>
              </a:rPr>
              <a:t>XRN5253 June 21 Major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29595" y="364608"/>
          <a:ext cx="8673331" cy="4521159"/>
        </p:xfrm>
        <a:graphic>
          <a:graphicData uri="http://schemas.openxmlformats.org/drawingml/2006/table">
            <a:tbl>
              <a:tblPr firstRow="1" bandRow="1"/>
              <a:tblGrid>
                <a:gridCol w="1543125">
                  <a:extLst>
                    <a:ext uri="{9D8B030D-6E8A-4147-A177-3AD203B41FA5}">
                      <a16:colId xmlns:a16="http://schemas.microsoft.com/office/drawing/2014/main" val="20000"/>
                    </a:ext>
                  </a:extLst>
                </a:gridCol>
                <a:gridCol w="2397722">
                  <a:extLst>
                    <a:ext uri="{9D8B030D-6E8A-4147-A177-3AD203B41FA5}">
                      <a16:colId xmlns:a16="http://schemas.microsoft.com/office/drawing/2014/main" val="20001"/>
                    </a:ext>
                  </a:extLst>
                </a:gridCol>
                <a:gridCol w="2346171">
                  <a:extLst>
                    <a:ext uri="{9D8B030D-6E8A-4147-A177-3AD203B41FA5}">
                      <a16:colId xmlns:a16="http://schemas.microsoft.com/office/drawing/2014/main" val="20002"/>
                    </a:ext>
                  </a:extLst>
                </a:gridCol>
                <a:gridCol w="2386313">
                  <a:extLst>
                    <a:ext uri="{9D8B030D-6E8A-4147-A177-3AD203B41FA5}">
                      <a16:colId xmlns:a16="http://schemas.microsoft.com/office/drawing/2014/main" val="20003"/>
                    </a:ext>
                  </a:extLst>
                </a:gridCol>
              </a:tblGrid>
              <a:tr h="26912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a:solidFill>
                            <a:srgbClr val="FFFFFF"/>
                          </a:solidFill>
                          <a:latin typeface="Arial"/>
                          <a:cs typeface="Arial"/>
                        </a:rPr>
                        <a:t>Overall</a:t>
                      </a:r>
                      <a:r>
                        <a:rPr lang="en-GB" sz="105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69122">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691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69122">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1986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Project On Track</a:t>
                      </a: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tab pos="225920" algn="l"/>
                        </a:tabLst>
                        <a:defRPr sz="1800" b="0" i="0" u="none" strike="noStrike" kern="0" cap="none" spc="0" baseline="0">
                          <a:solidFill>
                            <a:srgbClr val="000000"/>
                          </a:solidFill>
                          <a:uFillTx/>
                        </a:defRPr>
                      </a:pPr>
                      <a:r>
                        <a:rPr lang="en-GB" sz="900" b="0" i="0" u="none" strike="noStrike" kern="1200" cap="none" normalizeH="0" baseline="0" dirty="0">
                          <a:ln>
                            <a:noFill/>
                          </a:ln>
                          <a:solidFill>
                            <a:schemeClr val="tx1"/>
                          </a:solidFill>
                          <a:effectLst/>
                          <a:latin typeface="+mn-lt"/>
                          <a:ea typeface="+mn-ea"/>
                          <a:cs typeface="+mn-cs"/>
                        </a:rPr>
                        <a:t>Post Implementation Support (PIS) period 2 to commence on  27/09/21</a:t>
                      </a: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900" b="1" i="0" u="none" strike="noStrike" kern="1200" cap="none" normalizeH="0" baseline="0" dirty="0">
                          <a:ln>
                            <a:noFill/>
                          </a:ln>
                          <a:solidFill>
                            <a:schemeClr val="tx1"/>
                          </a:solidFill>
                          <a:effectLst/>
                          <a:latin typeface="+mn-lt"/>
                          <a:ea typeface="+mn-ea"/>
                          <a:cs typeface="+mn-cs"/>
                        </a:rPr>
                        <a:t>Decision In September ChMC</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None </a:t>
                      </a: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3180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900" b="0" i="0" u="none" strike="noStrike" kern="1200" dirty="0">
                          <a:solidFill>
                            <a:schemeClr val="tx1"/>
                          </a:solidFill>
                          <a:effectLst/>
                          <a:latin typeface="+mn-lt"/>
                          <a:ea typeface="+mn-ea"/>
                          <a:cs typeface="+mn-cs"/>
                        </a:rPr>
                        <a:t>None Applicable</a:t>
                      </a:r>
                      <a:endParaRPr lang="en-US" sz="900" b="0" i="0" u="none" strike="noStrike" kern="1200" cap="none" normalizeH="0" baseline="0" noProof="0" dirty="0">
                        <a:ln>
                          <a:noFill/>
                        </a:ln>
                        <a:solidFill>
                          <a:schemeClr val="tx1"/>
                        </a:solidFill>
                        <a:effectLst/>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507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171450" lvl="0" indent="-171450">
                        <a:buFont typeface="Arial" panose="020B0604020202020204" pitchFamily="34" charset="0"/>
                        <a:buChar char="•"/>
                      </a:pPr>
                      <a:r>
                        <a:rPr lang="en-US" sz="900" b="0" i="0" u="none" strike="noStrike" kern="1200" cap="none" normalizeH="0" baseline="0" dirty="0">
                          <a:ln>
                            <a:noFill/>
                          </a:ln>
                          <a:solidFill>
                            <a:schemeClr val="tx1"/>
                          </a:solidFill>
                          <a:effectLst/>
                          <a:latin typeface="Arial"/>
                          <a:ea typeface="Verdana"/>
                          <a:cs typeface="Arial"/>
                        </a:rPr>
                        <a:t>Forecast costs on track to complete within approved BER</a:t>
                      </a:r>
                      <a:endParaRPr kumimoji="0"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77179">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indent="0">
                        <a:buNone/>
                      </a:pPr>
                      <a:r>
                        <a:rPr lang="en-US" sz="900" b="0" dirty="0"/>
                        <a:t>In Scope (XRN5093) - </a:t>
                      </a:r>
                      <a:r>
                        <a:rPr lang="en-GB" sz="900" b="0" dirty="0"/>
                        <a:t>MOD0711 – Update of AUG Table to reflect new EUC bands</a:t>
                      </a:r>
                      <a:endParaRPr lang="en-US" sz="900" b="0" dirty="0">
                        <a:cs typeface="Arial"/>
                      </a:endParaRPr>
                    </a:p>
                    <a:p>
                      <a:pPr marL="0" indent="0">
                        <a:buNone/>
                      </a:pPr>
                      <a:r>
                        <a:rPr lang="en-US" sz="900" b="0" dirty="0"/>
                        <a:t>Descoped (XRN4992) </a:t>
                      </a:r>
                      <a:r>
                        <a:rPr lang="en-US" sz="900" dirty="0"/>
                        <a:t>- MOD0687 – Creation of new charge to recover last resort supply payments – Descoped at Extraordinary ChMC on 26</a:t>
                      </a:r>
                      <a:r>
                        <a:rPr lang="en-US" sz="900" baseline="30000" dirty="0"/>
                        <a:t>th</a:t>
                      </a:r>
                      <a:r>
                        <a:rPr lang="en-US" sz="900" dirty="0"/>
                        <a:t> October 2020</a:t>
                      </a:r>
                    </a:p>
                    <a:p>
                      <a:pPr marL="0" indent="0">
                        <a:buNone/>
                      </a:pPr>
                      <a:r>
                        <a:rPr lang="en-US" sz="900" b="0" dirty="0"/>
                        <a:t>Descoped (XRN4941)</a:t>
                      </a:r>
                      <a:r>
                        <a:rPr lang="en-US" sz="900" dirty="0"/>
                        <a:t> - MOD0692 -  Auto updates to meter read frequency – Descoped at ChMC on 11</a:t>
                      </a:r>
                      <a:r>
                        <a:rPr lang="en-US" sz="900" baseline="30000" dirty="0"/>
                        <a:t>th</a:t>
                      </a:r>
                      <a:r>
                        <a:rPr lang="en-US" sz="900" dirty="0"/>
                        <a:t> November 2020</a:t>
                      </a:r>
                      <a:endParaRPr lang="en-US" sz="900" b="1" i="0" u="none" strike="noStrike" kern="1200" cap="none" normalizeH="0" baseline="0" dirty="0">
                        <a:ln>
                          <a:noFill/>
                        </a:ln>
                        <a:solidFill>
                          <a:schemeClr val="tx1"/>
                        </a:solidFill>
                        <a:effectLst/>
                        <a:latin typeface="+mn-lt"/>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C181EB57-9627-4329-BB84-9BDF81695227}"/>
              </a:ext>
            </a:extLst>
          </p:cNvPr>
          <p:cNvSpPr txBox="1"/>
          <p:nvPr/>
        </p:nvSpPr>
        <p:spPr>
          <a:xfrm>
            <a:off x="0" y="4973818"/>
            <a:ext cx="1560042" cy="200055"/>
          </a:xfrm>
          <a:prstGeom prst="rect">
            <a:avLst/>
          </a:prstGeom>
          <a:noFill/>
        </p:spPr>
        <p:txBody>
          <a:bodyPr wrap="none" rtlCol="0">
            <a:spAutoFit/>
          </a:bodyPr>
          <a:lstStyle/>
          <a:p>
            <a:r>
              <a:rPr lang="en-GB" sz="700" dirty="0"/>
              <a:t>Slide updated on 19</a:t>
            </a:r>
            <a:r>
              <a:rPr lang="en-GB" sz="700" baseline="30000" dirty="0"/>
              <a:t>th</a:t>
            </a:r>
            <a:r>
              <a:rPr lang="en-GB" sz="700" dirty="0"/>
              <a:t> August 2021</a:t>
            </a:r>
          </a:p>
        </p:txBody>
      </p:sp>
      <p:pic>
        <p:nvPicPr>
          <p:cNvPr id="22" name="Picture 21">
            <a:extLst>
              <a:ext uri="{FF2B5EF4-FFF2-40B4-BE49-F238E27FC236}">
                <a16:creationId xmlns:a16="http://schemas.microsoft.com/office/drawing/2014/main" id="{F55EF7C0-E80D-46F3-B420-42A95D70E499}"/>
              </a:ext>
            </a:extLst>
          </p:cNvPr>
          <p:cNvPicPr>
            <a:picLocks noChangeAspect="1"/>
          </p:cNvPicPr>
          <p:nvPr/>
        </p:nvPicPr>
        <p:blipFill>
          <a:blip r:embed="rId3"/>
          <a:stretch>
            <a:fillRect/>
          </a:stretch>
        </p:blipFill>
        <p:spPr>
          <a:xfrm>
            <a:off x="4328692" y="1658822"/>
            <a:ext cx="4496427" cy="3484678"/>
          </a:xfrm>
          <a:prstGeom prst="rect">
            <a:avLst/>
          </a:prstGeom>
        </p:spPr>
      </p:pic>
      <p:grpSp>
        <p:nvGrpSpPr>
          <p:cNvPr id="3" name="Group 2">
            <a:extLst>
              <a:ext uri="{FF2B5EF4-FFF2-40B4-BE49-F238E27FC236}">
                <a16:creationId xmlns:a16="http://schemas.microsoft.com/office/drawing/2014/main" id="{F7046DC8-7226-4070-829A-0CE147D1EA4A}"/>
              </a:ext>
            </a:extLst>
          </p:cNvPr>
          <p:cNvGrpSpPr/>
          <p:nvPr/>
        </p:nvGrpSpPr>
        <p:grpSpPr>
          <a:xfrm>
            <a:off x="4430148" y="3342061"/>
            <a:ext cx="3823854" cy="338554"/>
            <a:chOff x="4430148" y="3342061"/>
            <a:chExt cx="3823854" cy="338554"/>
          </a:xfrm>
        </p:grpSpPr>
        <p:grpSp>
          <p:nvGrpSpPr>
            <p:cNvPr id="9" name="Group 8">
              <a:extLst>
                <a:ext uri="{FF2B5EF4-FFF2-40B4-BE49-F238E27FC236}">
                  <a16:creationId xmlns:a16="http://schemas.microsoft.com/office/drawing/2014/main" id="{AA5C4EA1-1FF4-438B-8BD0-21607BB0C453}"/>
                </a:ext>
              </a:extLst>
            </p:cNvPr>
            <p:cNvGrpSpPr/>
            <p:nvPr/>
          </p:nvGrpSpPr>
          <p:grpSpPr>
            <a:xfrm>
              <a:off x="4430148" y="3342061"/>
              <a:ext cx="741910" cy="215444"/>
              <a:chOff x="4089862" y="3477140"/>
              <a:chExt cx="741910" cy="215444"/>
            </a:xfrm>
          </p:grpSpPr>
          <p:sp>
            <p:nvSpPr>
              <p:cNvPr id="7" name="Oval 6">
                <a:extLst>
                  <a:ext uri="{FF2B5EF4-FFF2-40B4-BE49-F238E27FC236}">
                    <a16:creationId xmlns:a16="http://schemas.microsoft.com/office/drawing/2014/main" id="{86BA3563-53F1-4A8B-B5A8-5356E4A53D38}"/>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068AC6B-A13B-49A5-BD8D-4E7BFE49733F}"/>
                  </a:ext>
                </a:extLst>
              </p:cNvPr>
              <p:cNvSpPr txBox="1"/>
              <p:nvPr/>
            </p:nvSpPr>
            <p:spPr>
              <a:xfrm>
                <a:off x="4116878" y="3477140"/>
                <a:ext cx="714894" cy="215444"/>
              </a:xfrm>
              <a:prstGeom prst="rect">
                <a:avLst/>
              </a:prstGeom>
              <a:noFill/>
            </p:spPr>
            <p:txBody>
              <a:bodyPr wrap="square" rtlCol="0">
                <a:spAutoFit/>
              </a:bodyPr>
              <a:lstStyle/>
              <a:p>
                <a:r>
                  <a:rPr lang="en-GB" sz="800" dirty="0"/>
                  <a:t>Complete</a:t>
                </a:r>
              </a:p>
            </p:txBody>
          </p:sp>
        </p:grpSp>
        <p:grpSp>
          <p:nvGrpSpPr>
            <p:cNvPr id="10" name="Group 9">
              <a:extLst>
                <a:ext uri="{FF2B5EF4-FFF2-40B4-BE49-F238E27FC236}">
                  <a16:creationId xmlns:a16="http://schemas.microsoft.com/office/drawing/2014/main" id="{48E37795-90B4-482B-80FC-79E72229F869}"/>
                </a:ext>
              </a:extLst>
            </p:cNvPr>
            <p:cNvGrpSpPr/>
            <p:nvPr/>
          </p:nvGrpSpPr>
          <p:grpSpPr>
            <a:xfrm>
              <a:off x="5201152" y="3342061"/>
              <a:ext cx="741910" cy="215444"/>
              <a:chOff x="4089862" y="3477140"/>
              <a:chExt cx="741910" cy="215444"/>
            </a:xfrm>
          </p:grpSpPr>
          <p:sp>
            <p:nvSpPr>
              <p:cNvPr id="11" name="Oval 10">
                <a:extLst>
                  <a:ext uri="{FF2B5EF4-FFF2-40B4-BE49-F238E27FC236}">
                    <a16:creationId xmlns:a16="http://schemas.microsoft.com/office/drawing/2014/main" id="{016D9FDB-94FB-4730-90DA-4BE2D46C520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6258E61-1BE8-40CC-BDBA-324295A6F446}"/>
                  </a:ext>
                </a:extLst>
              </p:cNvPr>
              <p:cNvSpPr txBox="1"/>
              <p:nvPr/>
            </p:nvSpPr>
            <p:spPr>
              <a:xfrm>
                <a:off x="4116878" y="3477140"/>
                <a:ext cx="714894" cy="215444"/>
              </a:xfrm>
              <a:prstGeom prst="rect">
                <a:avLst/>
              </a:prstGeom>
              <a:noFill/>
            </p:spPr>
            <p:txBody>
              <a:bodyPr wrap="square" rtlCol="0">
                <a:spAutoFit/>
              </a:bodyPr>
              <a:lstStyle/>
              <a:p>
                <a:r>
                  <a:rPr lang="en-GB" sz="800" dirty="0"/>
                  <a:t>On Track</a:t>
                </a:r>
              </a:p>
            </p:txBody>
          </p:sp>
        </p:grpSp>
        <p:grpSp>
          <p:nvGrpSpPr>
            <p:cNvPr id="13" name="Group 12">
              <a:extLst>
                <a:ext uri="{FF2B5EF4-FFF2-40B4-BE49-F238E27FC236}">
                  <a16:creationId xmlns:a16="http://schemas.microsoft.com/office/drawing/2014/main" id="{2F530431-148B-4FCB-8C57-925E5CA17ECB}"/>
                </a:ext>
              </a:extLst>
            </p:cNvPr>
            <p:cNvGrpSpPr/>
            <p:nvPr/>
          </p:nvGrpSpPr>
          <p:grpSpPr>
            <a:xfrm>
              <a:off x="5943062" y="3342061"/>
              <a:ext cx="741910" cy="215444"/>
              <a:chOff x="4089862" y="3477140"/>
              <a:chExt cx="741910" cy="215444"/>
            </a:xfrm>
          </p:grpSpPr>
          <p:sp>
            <p:nvSpPr>
              <p:cNvPr id="14" name="Oval 13">
                <a:extLst>
                  <a:ext uri="{FF2B5EF4-FFF2-40B4-BE49-F238E27FC236}">
                    <a16:creationId xmlns:a16="http://schemas.microsoft.com/office/drawing/2014/main" id="{858A25A8-FD1C-43B8-A4FB-0E6445772E1E}"/>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825B380-437E-43C5-8D2C-0DFD0465573E}"/>
                  </a:ext>
                </a:extLst>
              </p:cNvPr>
              <p:cNvSpPr txBox="1"/>
              <p:nvPr/>
            </p:nvSpPr>
            <p:spPr>
              <a:xfrm>
                <a:off x="4116878" y="3477140"/>
                <a:ext cx="714894" cy="215444"/>
              </a:xfrm>
              <a:prstGeom prst="rect">
                <a:avLst/>
              </a:prstGeom>
              <a:noFill/>
            </p:spPr>
            <p:txBody>
              <a:bodyPr wrap="square" rtlCol="0">
                <a:spAutoFit/>
              </a:bodyPr>
              <a:lstStyle/>
              <a:p>
                <a:r>
                  <a:rPr lang="en-GB" sz="800" dirty="0"/>
                  <a:t>At Risk</a:t>
                </a:r>
              </a:p>
            </p:txBody>
          </p:sp>
        </p:grpSp>
        <p:grpSp>
          <p:nvGrpSpPr>
            <p:cNvPr id="16" name="Group 15">
              <a:extLst>
                <a:ext uri="{FF2B5EF4-FFF2-40B4-BE49-F238E27FC236}">
                  <a16:creationId xmlns:a16="http://schemas.microsoft.com/office/drawing/2014/main" id="{62A70F5E-8B94-432F-BB55-CDD005994499}"/>
                </a:ext>
              </a:extLst>
            </p:cNvPr>
            <p:cNvGrpSpPr/>
            <p:nvPr/>
          </p:nvGrpSpPr>
          <p:grpSpPr>
            <a:xfrm>
              <a:off x="6576906" y="3342061"/>
              <a:ext cx="741910" cy="215444"/>
              <a:chOff x="4089862" y="3477140"/>
              <a:chExt cx="741910" cy="215444"/>
            </a:xfrm>
          </p:grpSpPr>
          <p:sp>
            <p:nvSpPr>
              <p:cNvPr id="17" name="Oval 16">
                <a:extLst>
                  <a:ext uri="{FF2B5EF4-FFF2-40B4-BE49-F238E27FC236}">
                    <a16:creationId xmlns:a16="http://schemas.microsoft.com/office/drawing/2014/main" id="{2EA6FE6E-2D9E-494B-AA97-9F66054EE07C}"/>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13C5751-0F95-4764-B46D-C02FFA5257CD}"/>
                  </a:ext>
                </a:extLst>
              </p:cNvPr>
              <p:cNvSpPr txBox="1"/>
              <p:nvPr/>
            </p:nvSpPr>
            <p:spPr>
              <a:xfrm>
                <a:off x="4116878" y="3477140"/>
                <a:ext cx="714894" cy="215444"/>
              </a:xfrm>
              <a:prstGeom prst="rect">
                <a:avLst/>
              </a:prstGeom>
              <a:noFill/>
            </p:spPr>
            <p:txBody>
              <a:bodyPr wrap="square" rtlCol="0">
                <a:spAutoFit/>
              </a:bodyPr>
              <a:lstStyle/>
              <a:p>
                <a:r>
                  <a:rPr lang="en-GB" sz="800" dirty="0"/>
                  <a:t>Overdue</a:t>
                </a:r>
              </a:p>
            </p:txBody>
          </p:sp>
        </p:grpSp>
        <p:grpSp>
          <p:nvGrpSpPr>
            <p:cNvPr id="19" name="Group 18">
              <a:extLst>
                <a:ext uri="{FF2B5EF4-FFF2-40B4-BE49-F238E27FC236}">
                  <a16:creationId xmlns:a16="http://schemas.microsoft.com/office/drawing/2014/main" id="{0A6462F7-2ABC-4581-985C-D9BFC690E41B}"/>
                </a:ext>
              </a:extLst>
            </p:cNvPr>
            <p:cNvGrpSpPr/>
            <p:nvPr/>
          </p:nvGrpSpPr>
          <p:grpSpPr>
            <a:xfrm>
              <a:off x="7318816" y="3342061"/>
              <a:ext cx="935186" cy="338554"/>
              <a:chOff x="4089862" y="3477140"/>
              <a:chExt cx="741910" cy="338554"/>
            </a:xfrm>
          </p:grpSpPr>
          <p:sp>
            <p:nvSpPr>
              <p:cNvPr id="20" name="Oval 19">
                <a:extLst>
                  <a:ext uri="{FF2B5EF4-FFF2-40B4-BE49-F238E27FC236}">
                    <a16:creationId xmlns:a16="http://schemas.microsoft.com/office/drawing/2014/main" id="{DF831A77-64E4-4D2C-BCFE-458A86613C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AE85C16-EBE5-4C7C-9B64-8DBEFC630C4B}"/>
                  </a:ext>
                </a:extLst>
              </p:cNvPr>
              <p:cNvSpPr txBox="1"/>
              <p:nvPr/>
            </p:nvSpPr>
            <p:spPr>
              <a:xfrm>
                <a:off x="4116878" y="3477140"/>
                <a:ext cx="714894" cy="338554"/>
              </a:xfrm>
              <a:prstGeom prst="rect">
                <a:avLst/>
              </a:prstGeom>
              <a:noFill/>
            </p:spPr>
            <p:txBody>
              <a:bodyPr wrap="square" rtlCol="0">
                <a:spAutoFit/>
              </a:bodyPr>
              <a:lstStyle/>
              <a:p>
                <a:r>
                  <a:rPr lang="en-GB" sz="800" dirty="0"/>
                  <a:t>Not Baselined</a:t>
                </a:r>
              </a:p>
            </p:txBody>
          </p:sp>
        </p:grpSp>
      </p:grpSp>
    </p:spTree>
    <p:extLst>
      <p:ext uri="{BB962C8B-B14F-4D97-AF65-F5344CB8AC3E}">
        <p14:creationId xmlns:p14="http://schemas.microsoft.com/office/powerpoint/2010/main" val="684685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97571" y="571629"/>
          <a:ext cx="8693205" cy="4278012"/>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257080">
                  <a:extLst>
                    <a:ext uri="{9D8B030D-6E8A-4147-A177-3AD203B41FA5}">
                      <a16:colId xmlns:a16="http://schemas.microsoft.com/office/drawing/2014/main" val="20001"/>
                    </a:ext>
                  </a:extLst>
                </a:gridCol>
                <a:gridCol w="330989">
                  <a:extLst>
                    <a:ext uri="{9D8B030D-6E8A-4147-A177-3AD203B41FA5}">
                      <a16:colId xmlns:a16="http://schemas.microsoft.com/office/drawing/2014/main" val="20002"/>
                    </a:ext>
                  </a:extLst>
                </a:gridCol>
                <a:gridCol w="2020558">
                  <a:extLst>
                    <a:ext uri="{9D8B030D-6E8A-4147-A177-3AD203B41FA5}">
                      <a16:colId xmlns:a16="http://schemas.microsoft.com/office/drawing/2014/main" val="2880710429"/>
                    </a:ext>
                  </a:extLst>
                </a:gridCol>
                <a:gridCol w="2391781">
                  <a:extLst>
                    <a:ext uri="{9D8B030D-6E8A-4147-A177-3AD203B41FA5}">
                      <a16:colId xmlns:a16="http://schemas.microsoft.com/office/drawing/2014/main" val="20003"/>
                    </a:ext>
                  </a:extLst>
                </a:gridCol>
              </a:tblGrid>
              <a:tr h="23304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33049">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46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dirty="0">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33049">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4290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171450" indent="-171450" algn="l">
                        <a:buFont typeface="Arial" panose="020B0604020202020204" pitchFamily="34" charset="0"/>
                        <a:buChar char="•"/>
                      </a:pPr>
                      <a:r>
                        <a:rPr lang="en-US" sz="800" dirty="0"/>
                        <a:t>User Acceptance Testing is complete for XRN5142 and in progress for remaining changes</a:t>
                      </a:r>
                    </a:p>
                    <a:p>
                      <a:pPr marL="171450" indent="-171450" algn="l">
                        <a:buFont typeface="Arial" panose="020B0604020202020204" pitchFamily="34" charset="0"/>
                        <a:buChar char="•"/>
                      </a:pPr>
                      <a:r>
                        <a:rPr lang="en-US" sz="800" dirty="0"/>
                        <a:t>XRN4780C is in progress through build and test</a:t>
                      </a:r>
                    </a:p>
                    <a:p>
                      <a:pPr marL="171450" indent="-171450" algn="l">
                        <a:buFont typeface="Arial" panose="020B0604020202020204" pitchFamily="34" charset="0"/>
                        <a:buChar char="•"/>
                      </a:pPr>
                      <a:r>
                        <a:rPr lang="en-US" sz="800" dirty="0"/>
                        <a:t>Regression Testing is in preparation and has commenced for XRN5142</a:t>
                      </a:r>
                    </a:p>
                    <a:p>
                      <a:pPr marL="0" marR="0" lvl="0" indent="0" algn="l">
                        <a:lnSpc>
                          <a:spcPct val="100000"/>
                        </a:lnSpc>
                        <a:spcBef>
                          <a:spcPts val="0"/>
                        </a:spcBef>
                        <a:spcAft>
                          <a:spcPts val="0"/>
                        </a:spcAft>
                        <a:buClrTx/>
                        <a:buSzTx/>
                        <a:buFont typeface="Arial" panose="020B0604020202020204" pitchFamily="34" charset="0"/>
                        <a:buNone/>
                      </a:pPr>
                      <a:endParaRPr lang="en-GB" sz="800" b="1" i="0" u="none" strike="noStrike" kern="1200" cap="none" normalizeH="0" baseline="0" dirty="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i="0" u="none" strike="noStrike" kern="1200" cap="none" normalizeH="0" baseline="0" dirty="0">
                          <a:ln>
                            <a:noFill/>
                          </a:ln>
                          <a:solidFill>
                            <a:schemeClr val="tx1"/>
                          </a:solidFill>
                          <a:effectLst/>
                          <a:latin typeface="+mn-lt"/>
                          <a:ea typeface="+mn-ea"/>
                          <a:cs typeface="+mn-cs"/>
                        </a:rPr>
                        <a:t>Decision In September ChMC: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i="0" u="none" strike="noStrike" kern="1200" cap="none" normalizeH="0" baseline="0" dirty="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cap="none" normalizeH="0" baseline="0" dirty="0">
                          <a:ln>
                            <a:noFill/>
                          </a:ln>
                          <a:solidFill>
                            <a:schemeClr val="tx1"/>
                          </a:solidFill>
                          <a:effectLst/>
                          <a:latin typeface="+mn-lt"/>
                          <a:ea typeface="+mn-ea"/>
                          <a:cs typeface="+mn-cs"/>
                        </a:rPr>
                        <a:t>No decisions are required this month.</a:t>
                      </a:r>
                    </a:p>
                    <a:p>
                      <a:pPr marL="0" marR="0" lvl="0" indent="0" algn="l">
                        <a:lnSpc>
                          <a:spcPct val="100000"/>
                        </a:lnSpc>
                        <a:spcBef>
                          <a:spcPts val="0"/>
                        </a:spcBef>
                        <a:spcAft>
                          <a:spcPts val="0"/>
                        </a:spcAft>
                        <a:buClrTx/>
                        <a:buSzTx/>
                        <a:buFont typeface="Arial" panose="020B0604020202020204" pitchFamily="34" charset="0"/>
                        <a:buNone/>
                      </a:pPr>
                      <a:endParaRPr lang="en-GB" sz="800" b="1"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0" indent="0" algn="l">
                        <a:buFont typeface="Arial" panose="020B0604020202020204" pitchFamily="34" charset="0"/>
                        <a:buNone/>
                      </a:pPr>
                      <a:endParaRPr lang="en-US" sz="8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444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a:lnSpc>
                          <a:spcPct val="100000"/>
                        </a:lnSpc>
                        <a:spcBef>
                          <a:spcPct val="0"/>
                        </a:spcBef>
                        <a:spcAft>
                          <a:spcPct val="0"/>
                        </a:spcAft>
                        <a:buFont typeface="Arial" panose="020B0604020202020204" pitchFamily="34" charset="0"/>
                        <a:buNone/>
                      </a:pPr>
                      <a:r>
                        <a:rPr lang="en-US" sz="800" b="1" i="0" u="none" strike="noStrike" kern="1200" cap="none" normalizeH="0" baseline="0" noProof="0" dirty="0">
                          <a:ln>
                            <a:noFill/>
                          </a:ln>
                          <a:solidFill>
                            <a:schemeClr val="tx1"/>
                          </a:solidFill>
                          <a:effectLst/>
                          <a:latin typeface="+mn-lt"/>
                        </a:rPr>
                        <a:t>Risk</a:t>
                      </a:r>
                      <a:r>
                        <a:rPr lang="en-US" sz="800" b="0" i="0" u="none" strike="noStrike" kern="1200" cap="none" normalizeH="0" baseline="0" noProof="0" dirty="0">
                          <a:ln>
                            <a:noFill/>
                          </a:ln>
                          <a:solidFill>
                            <a:schemeClr val="tx1"/>
                          </a:solidFill>
                          <a:effectLst/>
                          <a:latin typeface="+mn-lt"/>
                        </a:rPr>
                        <a:t> (RTC66544) - ​Increase in the number of BAU defects being found impacting XRN5072, XRN5007 and XRN5180 during testing. Mitigation, defects are currently all planned to be deployed prior to </a:t>
                      </a:r>
                      <a:r>
                        <a:rPr lang="en-US" sz="800" b="0" i="0" u="none" strike="noStrike" kern="1200" cap="none" normalizeH="0" baseline="0" noProof="0">
                          <a:ln>
                            <a:noFill/>
                          </a:ln>
                          <a:solidFill>
                            <a:schemeClr val="tx1"/>
                          </a:solidFill>
                          <a:effectLst/>
                          <a:latin typeface="+mn-lt"/>
                        </a:rPr>
                        <a:t>exiting test</a:t>
                      </a:r>
                      <a:endParaRPr lang="en-US" sz="800" b="0" i="0" u="none" strike="noStrike" kern="1200" cap="none" normalizeH="0" baseline="0" noProof="0" dirty="0">
                        <a:ln>
                          <a:noFill/>
                        </a:ln>
                        <a:solidFill>
                          <a:schemeClr val="tx1"/>
                        </a:solidFill>
                        <a:effectLst/>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3049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indent="0">
                        <a:buFont typeface="Arial"/>
                        <a:buNone/>
                      </a:pPr>
                      <a:r>
                        <a:rPr lang="en-US" sz="800" b="0" i="0" kern="1200" dirty="0">
                          <a:solidFill>
                            <a:schemeClr val="tx1"/>
                          </a:solidFill>
                          <a:effectLst/>
                          <a:latin typeface="+mn-lt"/>
                          <a:ea typeface="+mn-ea"/>
                          <a:cs typeface="+mn-cs"/>
                        </a:rPr>
                        <a:t>Forecast to complete delivery against approved BER </a:t>
                      </a:r>
                      <a:endParaRPr kumimoji="0" lang="en-US" sz="8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064460">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800" b="1" i="0" u="none" strike="noStrike" kern="1200" dirty="0">
                          <a:solidFill>
                            <a:schemeClr val="tx1"/>
                          </a:solidFill>
                          <a:effectLst/>
                          <a:latin typeface="+mn-lt"/>
                          <a:ea typeface="+mn-ea"/>
                          <a:cs typeface="+mn-cs"/>
                        </a:rPr>
                        <a:t>In Scope – XRN4941 - </a:t>
                      </a:r>
                      <a:r>
                        <a:rPr lang="en-US" sz="800" b="0" i="0" u="none" strike="noStrike" kern="1200" dirty="0">
                          <a:solidFill>
                            <a:schemeClr val="tx1"/>
                          </a:solidFill>
                          <a:effectLst/>
                          <a:latin typeface="+mn-lt"/>
                          <a:ea typeface="+mn-ea"/>
                          <a:cs typeface="+mn-cs"/>
                        </a:rPr>
                        <a:t>MOD0692 - Auto updates to meter read frequency</a:t>
                      </a:r>
                    </a:p>
                    <a:p>
                      <a:pPr rtl="0" fontAlgn="base"/>
                      <a:r>
                        <a:rPr lang="en-US" sz="800" b="1" i="0" u="none" strike="noStrike" kern="1200" dirty="0">
                          <a:solidFill>
                            <a:schemeClr val="tx1"/>
                          </a:solidFill>
                          <a:effectLst/>
                          <a:latin typeface="+mn-lt"/>
                          <a:ea typeface="+mn-ea"/>
                          <a:cs typeface="+mn-cs"/>
                        </a:rPr>
                        <a:t>In Scope - XRN5007 - </a:t>
                      </a:r>
                      <a:r>
                        <a:rPr lang="en-US" sz="800" b="0" i="0" u="none" strike="noStrike" kern="1200" dirty="0">
                          <a:solidFill>
                            <a:schemeClr val="tx1"/>
                          </a:solidFill>
                          <a:effectLst/>
                          <a:latin typeface="+mn-lt"/>
                          <a:ea typeface="+mn-ea"/>
                          <a:cs typeface="+mn-cs"/>
                        </a:rPr>
                        <a:t>Enhancement to reconciliation process where prevailing volume is zero</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In Scope - XRN5072 - </a:t>
                      </a:r>
                      <a:r>
                        <a:rPr lang="en-US" sz="800" b="0" i="0" u="none" strike="noStrike" kern="1200" dirty="0">
                          <a:solidFill>
                            <a:schemeClr val="tx1"/>
                          </a:solidFill>
                          <a:effectLst/>
                          <a:latin typeface="+mn-lt"/>
                          <a:ea typeface="+mn-ea"/>
                          <a:cs typeface="+mn-cs"/>
                        </a:rPr>
                        <a:t>Application and derivation of TTZ indicator and calculation of volume and energy – all classes</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In Scope - XRN5142 - </a:t>
                      </a:r>
                      <a:r>
                        <a:rPr lang="en-US" sz="800" b="0" i="0" u="none" strike="noStrike" kern="1200" dirty="0">
                          <a:solidFill>
                            <a:schemeClr val="tx1"/>
                          </a:solidFill>
                          <a:effectLst/>
                          <a:latin typeface="+mn-lt"/>
                          <a:ea typeface="+mn-ea"/>
                          <a:cs typeface="+mn-cs"/>
                        </a:rPr>
                        <a:t>New allowable values for DCC Service Flag in DXI File from DCC</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In Scope - XRN5180 - </a:t>
                      </a:r>
                      <a:r>
                        <a:rPr lang="en-US" sz="800" b="0" i="0" u="none" strike="noStrike" kern="1200" dirty="0">
                          <a:solidFill>
                            <a:schemeClr val="tx1"/>
                          </a:solidFill>
                          <a:effectLst/>
                          <a:latin typeface="+mn-lt"/>
                          <a:ea typeface="+mn-ea"/>
                          <a:cs typeface="+mn-cs"/>
                        </a:rPr>
                        <a:t>Inner tolerance validation for replacement reads and read insertions</a:t>
                      </a:r>
                      <a:r>
                        <a:rPr lang="en-US" sz="800" b="0" i="0" kern="1200" dirty="0">
                          <a:solidFill>
                            <a:schemeClr val="tx1"/>
                          </a:solidFill>
                          <a:effectLst/>
                          <a:latin typeface="+mn-lt"/>
                          <a:ea typeface="+mn-ea"/>
                          <a:cs typeface="+mn-cs"/>
                        </a:rPr>
                        <a:t>​</a:t>
                      </a:r>
                    </a:p>
                    <a:p>
                      <a:pPr rtl="0" fontAlgn="base"/>
                      <a:r>
                        <a:rPr lang="en-US" sz="800" b="1" i="0" kern="1200" dirty="0">
                          <a:solidFill>
                            <a:schemeClr val="tx1"/>
                          </a:solidFill>
                          <a:effectLst/>
                          <a:latin typeface="+mn-lt"/>
                          <a:ea typeface="+mn-ea"/>
                          <a:cs typeface="+mn-cs"/>
                        </a:rPr>
                        <a:t>In Scope – XRN4780C </a:t>
                      </a:r>
                      <a:r>
                        <a:rPr lang="en-US" sz="800" b="0" i="0" kern="1200" dirty="0">
                          <a:solidFill>
                            <a:schemeClr val="tx1"/>
                          </a:solidFill>
                          <a:effectLst/>
                          <a:latin typeface="+mn-lt"/>
                          <a:ea typeface="+mn-ea"/>
                          <a:cs typeface="+mn-cs"/>
                        </a:rPr>
                        <a:t>– Inclusion of Meter Asset Provider Identity (MAP Id) in the UK Link system (CSS Consequential Change)</a:t>
                      </a:r>
                    </a:p>
                    <a:p>
                      <a:pPr rtl="0" fontAlgn="base"/>
                      <a:r>
                        <a:rPr lang="en-US" sz="800" b="1" i="0" u="none" strike="noStrike" kern="1200" dirty="0">
                          <a:solidFill>
                            <a:schemeClr val="tx1"/>
                          </a:solidFill>
                          <a:effectLst/>
                          <a:latin typeface="+mn-lt"/>
                          <a:ea typeface="+mn-ea"/>
                          <a:cs typeface="+mn-cs"/>
                        </a:rPr>
                        <a:t>Descoped - XRN5091 - </a:t>
                      </a:r>
                      <a:r>
                        <a:rPr lang="en-US" sz="800" b="0" i="0" u="none" strike="noStrike" kern="1200" dirty="0">
                          <a:solidFill>
                            <a:schemeClr val="tx1"/>
                          </a:solidFill>
                          <a:effectLst/>
                          <a:latin typeface="+mn-lt"/>
                          <a:ea typeface="+mn-ea"/>
                          <a:cs typeface="+mn-cs"/>
                        </a:rPr>
                        <a:t>Deferral of creation of Class change reads at transfer of ownership</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Descoped - XRN5186 </a:t>
                      </a:r>
                      <a:r>
                        <a:rPr lang="en-US" sz="800" b="0" i="0" u="none" strike="noStrike" kern="1200" dirty="0">
                          <a:solidFill>
                            <a:schemeClr val="tx1"/>
                          </a:solidFill>
                          <a:effectLst/>
                          <a:latin typeface="+mn-lt"/>
                          <a:ea typeface="+mn-ea"/>
                          <a:cs typeface="+mn-cs"/>
                        </a:rPr>
                        <a:t>MOD0701 – Aligning capacity booking under the UNC and arrangements set out in relevant NExAs</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Descoped - XRN5187 </a:t>
                      </a:r>
                      <a:r>
                        <a:rPr lang="en-US" sz="800" b="0" i="0" u="none" strike="noStrike" kern="1200" dirty="0">
                          <a:solidFill>
                            <a:schemeClr val="tx1"/>
                          </a:solidFill>
                          <a:effectLst/>
                          <a:latin typeface="+mn-lt"/>
                          <a:ea typeface="+mn-ea"/>
                          <a:cs typeface="+mn-cs"/>
                        </a:rPr>
                        <a:t>MOD0696 – Addressing inequalities between capacity booking under the UNC and arrangements set out in the relevant NExAs</a:t>
                      </a:r>
                      <a:endParaRPr lang="en-GB" sz="8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64728" y="0"/>
            <a:ext cx="8229600" cy="637580"/>
          </a:xfrm>
        </p:spPr>
        <p:txBody>
          <a:bodyPr>
            <a:normAutofit/>
          </a:bodyPr>
          <a:lstStyle/>
          <a:p>
            <a:r>
              <a:rPr lang="en-GB" sz="1600" dirty="0">
                <a:latin typeface="Arial"/>
                <a:cs typeface="Arial"/>
              </a:rPr>
              <a:t>XRN5289 – November 21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560042" cy="200055"/>
          </a:xfrm>
          <a:prstGeom prst="rect">
            <a:avLst/>
          </a:prstGeom>
          <a:noFill/>
        </p:spPr>
        <p:txBody>
          <a:bodyPr wrap="none" lIns="91440" tIns="45720" rIns="91440" bIns="45720" rtlCol="0" anchor="t">
            <a:spAutoFit/>
          </a:bodyPr>
          <a:lstStyle/>
          <a:p>
            <a:r>
              <a:rPr lang="en-GB" sz="700" dirty="0"/>
              <a:t>Slide updated on 20</a:t>
            </a:r>
            <a:r>
              <a:rPr lang="en-GB" sz="700" baseline="30000" dirty="0"/>
              <a:t>th</a:t>
            </a:r>
            <a:r>
              <a:rPr lang="en-GB" sz="700" dirty="0"/>
              <a:t> August 2021</a:t>
            </a:r>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517158" y="2776899"/>
            <a:ext cx="3796838" cy="200055"/>
            <a:chOff x="4309575" y="3517379"/>
            <a:chExt cx="3796838"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dirty="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dirty="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dirty="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dirty="0"/>
                  <a:t>Overdue</a:t>
                </a:r>
              </a:p>
            </p:txBody>
          </p:sp>
        </p:grpSp>
        <p:grpSp>
          <p:nvGrpSpPr>
            <p:cNvPr id="18" name="Group 17">
              <a:extLst>
                <a:ext uri="{FF2B5EF4-FFF2-40B4-BE49-F238E27FC236}">
                  <a16:creationId xmlns:a16="http://schemas.microsoft.com/office/drawing/2014/main" id="{3A76A445-592C-4A52-8970-BCB402108F12}"/>
                </a:ext>
              </a:extLst>
            </p:cNvPr>
            <p:cNvGrpSpPr/>
            <p:nvPr/>
          </p:nvGrpSpPr>
          <p:grpSpPr>
            <a:xfrm>
              <a:off x="7171227" y="3517379"/>
              <a:ext cx="935186" cy="200055"/>
              <a:chOff x="4089862" y="3477140"/>
              <a:chExt cx="741910" cy="200055"/>
            </a:xfrm>
          </p:grpSpPr>
          <p:sp>
            <p:nvSpPr>
              <p:cNvPr id="19" name="Oval 18">
                <a:extLst>
                  <a:ext uri="{FF2B5EF4-FFF2-40B4-BE49-F238E27FC236}">
                    <a16:creationId xmlns:a16="http://schemas.microsoft.com/office/drawing/2014/main" id="{FECCEAD6-2472-4D87-A28E-12684C26B27A}"/>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19">
                <a:extLst>
                  <a:ext uri="{FF2B5EF4-FFF2-40B4-BE49-F238E27FC236}">
                    <a16:creationId xmlns:a16="http://schemas.microsoft.com/office/drawing/2014/main" id="{15C02BE8-89DB-4C3B-9770-375E219DAE9D}"/>
                  </a:ext>
                </a:extLst>
              </p:cNvPr>
              <p:cNvSpPr txBox="1"/>
              <p:nvPr/>
            </p:nvSpPr>
            <p:spPr>
              <a:xfrm>
                <a:off x="4116878" y="3477140"/>
                <a:ext cx="714894" cy="200055"/>
              </a:xfrm>
              <a:prstGeom prst="rect">
                <a:avLst/>
              </a:prstGeom>
              <a:noFill/>
            </p:spPr>
            <p:txBody>
              <a:bodyPr wrap="square" rtlCol="0">
                <a:spAutoFit/>
              </a:bodyPr>
              <a:lstStyle/>
              <a:p>
                <a:r>
                  <a:rPr lang="en-GB" sz="700" dirty="0"/>
                  <a:t>Not Baselined</a:t>
                </a:r>
              </a:p>
            </p:txBody>
          </p:sp>
        </p:grpSp>
      </p:grpSp>
      <p:pic>
        <p:nvPicPr>
          <p:cNvPr id="5" name="Picture 21" descr="Timeline&#10;&#10;Description automatically generated">
            <a:extLst>
              <a:ext uri="{FF2B5EF4-FFF2-40B4-BE49-F238E27FC236}">
                <a16:creationId xmlns:a16="http://schemas.microsoft.com/office/drawing/2014/main" id="{EE4D9C4B-263A-4302-8468-94E82E74D869}"/>
              </a:ext>
            </a:extLst>
          </p:cNvPr>
          <p:cNvPicPr>
            <a:picLocks noChangeAspect="1"/>
          </p:cNvPicPr>
          <p:nvPr/>
        </p:nvPicPr>
        <p:blipFill>
          <a:blip r:embed="rId3"/>
          <a:stretch>
            <a:fillRect/>
          </a:stretch>
        </p:blipFill>
        <p:spPr>
          <a:xfrm>
            <a:off x="4618299" y="1589291"/>
            <a:ext cx="3835560" cy="1248733"/>
          </a:xfrm>
          <a:prstGeom prst="rect">
            <a:avLst/>
          </a:prstGeom>
        </p:spPr>
      </p:pic>
    </p:spTree>
    <p:extLst>
      <p:ext uri="{BB962C8B-B14F-4D97-AF65-F5344CB8AC3E}">
        <p14:creationId xmlns:p14="http://schemas.microsoft.com/office/powerpoint/2010/main" val="3600758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83730" y="-78443"/>
            <a:ext cx="8229600" cy="637580"/>
          </a:xfrm>
        </p:spPr>
        <p:txBody>
          <a:bodyPr>
            <a:normAutofit/>
          </a:bodyPr>
          <a:lstStyle/>
          <a:p>
            <a:r>
              <a:rPr lang="en-GB" sz="2000">
                <a:latin typeface="Arial"/>
                <a:cs typeface="Arial"/>
              </a:rPr>
              <a:t>XRN5371 - Minor Release Drop 10 -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38962" y="421418"/>
          <a:ext cx="8693205" cy="4373218"/>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020574">
                  <a:extLst>
                    <a:ext uri="{9D8B030D-6E8A-4147-A177-3AD203B41FA5}">
                      <a16:colId xmlns:a16="http://schemas.microsoft.com/office/drawing/2014/main" val="20001"/>
                    </a:ext>
                  </a:extLst>
                </a:gridCol>
                <a:gridCol w="236506">
                  <a:extLst>
                    <a:ext uri="{9D8B030D-6E8A-4147-A177-3AD203B41FA5}">
                      <a16:colId xmlns:a16="http://schemas.microsoft.com/office/drawing/2014/main" val="1287623157"/>
                    </a:ext>
                  </a:extLst>
                </a:gridCol>
                <a:gridCol w="2351547">
                  <a:extLst>
                    <a:ext uri="{9D8B030D-6E8A-4147-A177-3AD203B41FA5}">
                      <a16:colId xmlns:a16="http://schemas.microsoft.com/office/drawing/2014/main" val="20002"/>
                    </a:ext>
                  </a:extLst>
                </a:gridCol>
                <a:gridCol w="2391781">
                  <a:extLst>
                    <a:ext uri="{9D8B030D-6E8A-4147-A177-3AD203B41FA5}">
                      <a16:colId xmlns:a16="http://schemas.microsoft.com/office/drawing/2014/main" val="20003"/>
                    </a:ext>
                  </a:extLst>
                </a:gridCol>
              </a:tblGrid>
              <a:tr h="25281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Arial"/>
                          <a:cs typeface="Arial"/>
                        </a:rPr>
                        <a:t>Overall</a:t>
                      </a:r>
                      <a:r>
                        <a:rPr lang="en-GB" sz="105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GB"/>
                    </a:p>
                  </a:txBody>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52812">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GB" sz="105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52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5281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2041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lvl="0" indent="0" algn="l">
                        <a:buNone/>
                      </a:pPr>
                      <a:endParaRPr lang="en-GB" sz="900" dirty="0">
                        <a:highlight>
                          <a:srgbClr val="FFFF00"/>
                        </a:highlight>
                      </a:endParaRPr>
                    </a:p>
                    <a:p>
                      <a:pPr marL="171450" lvl="0" indent="-171450" algn="l">
                        <a:buFont typeface="Arial"/>
                        <a:buChar char="•"/>
                      </a:pPr>
                      <a:r>
                        <a:rPr lang="en-GB" sz="800" dirty="0"/>
                        <a:t>Testing has completed for XRN5309 and XRN5188 and is continuing for XRN5246</a:t>
                      </a:r>
                    </a:p>
                    <a:p>
                      <a:pPr marL="171450" lvl="0" indent="-171450" algn="l">
                        <a:buFont typeface="Arial"/>
                        <a:buChar char="•"/>
                      </a:pPr>
                      <a:r>
                        <a:rPr lang="en-GB" sz="800" dirty="0"/>
                        <a:t>Implementation preparation is in progress</a:t>
                      </a:r>
                    </a:p>
                    <a:p>
                      <a:pPr marL="171450" lvl="0" indent="-171450" algn="l">
                        <a:buFont typeface="Arial"/>
                        <a:buChar char="•"/>
                      </a:pPr>
                      <a:r>
                        <a:rPr lang="en-GB" sz="800" dirty="0"/>
                        <a:t>Implementation is on track for 4</a:t>
                      </a:r>
                      <a:r>
                        <a:rPr lang="en-GB" sz="800" baseline="30000" dirty="0"/>
                        <a:t>th</a:t>
                      </a:r>
                      <a:r>
                        <a:rPr lang="en-GB" sz="800" dirty="0"/>
                        <a:t> September 21</a:t>
                      </a:r>
                    </a:p>
                    <a:p>
                      <a:pPr marL="171450" lvl="0" indent="-171450" algn="l">
                        <a:buFont typeface="Arial"/>
                        <a:buChar char="•"/>
                      </a:pPr>
                      <a:endParaRPr lang="en-GB" sz="800" dirty="0"/>
                    </a:p>
                    <a:p>
                      <a:pPr marL="0" lvl="0" indent="0" algn="l">
                        <a:buNone/>
                      </a:pPr>
                      <a:r>
                        <a:rPr lang="en-US" sz="800" b="1" i="0" u="none" strike="noStrike" noProof="0" dirty="0">
                          <a:latin typeface="Arial"/>
                        </a:rPr>
                        <a:t>Decision </a:t>
                      </a:r>
                      <a:r>
                        <a:rPr lang="en-US" sz="800" b="1" i="0" u="none" strike="noStrike" noProof="0">
                          <a:latin typeface="Arial"/>
                        </a:rPr>
                        <a:t>in September </a:t>
                      </a:r>
                      <a:r>
                        <a:rPr lang="en-US" sz="800" b="1" i="0" u="none" strike="noStrike" noProof="0" dirty="0">
                          <a:latin typeface="Arial"/>
                        </a:rPr>
                        <a:t>ChMC:</a:t>
                      </a:r>
                      <a:endParaRPr lang="en-US" sz="800" b="0" i="0" u="none" strike="noStrike" noProof="0" dirty="0">
                        <a:latin typeface="Arial"/>
                      </a:endParaRPr>
                    </a:p>
                    <a:p>
                      <a:pPr marL="285750" lvl="0" indent="-285750" algn="l">
                        <a:buFont typeface="Arial"/>
                        <a:buChar char="•"/>
                      </a:pPr>
                      <a:r>
                        <a:rPr lang="en-US" sz="800" b="0" i="0" u="none" strike="noStrike" noProof="0" dirty="0">
                          <a:latin typeface="Arial"/>
                        </a:rPr>
                        <a:t>None</a:t>
                      </a:r>
                      <a:endParaRPr lang="en-GB" sz="800" dirty="0"/>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indent="0" algn="l">
                        <a:buFont typeface="Arial" panose="020B0604020202020204" pitchFamily="34" charset="0"/>
                        <a:buNone/>
                      </a:pPr>
                      <a:endParaRPr lang="en-GB" sz="700" b="1" i="1"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2648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a:lnSpc>
                          <a:spcPct val="100000"/>
                        </a:lnSpc>
                        <a:spcBef>
                          <a:spcPct val="0"/>
                        </a:spcBef>
                        <a:spcAft>
                          <a:spcPct val="0"/>
                        </a:spcAft>
                        <a:buFont typeface="Arial" panose="020B0604020202020204" pitchFamily="34" charset="0"/>
                        <a:buNone/>
                      </a:pPr>
                      <a:r>
                        <a:rPr lang="en-US" sz="900" b="0" i="0" u="none" strike="noStrike" kern="1200" cap="none" normalizeH="0" baseline="0" noProof="0" dirty="0">
                          <a:ln>
                            <a:noFill/>
                          </a:ln>
                          <a:solidFill>
                            <a:schemeClr val="tx1"/>
                          </a:solidFill>
                          <a:effectLst/>
                          <a:latin typeface="Arial"/>
                        </a:rPr>
                        <a:t>None applicable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428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r>
                        <a:rPr kumimoji="0" lang="en-US" sz="900" kern="1200" dirty="0">
                          <a:solidFill>
                            <a:schemeClr val="tx1"/>
                          </a:solidFill>
                          <a:effectLst/>
                          <a:latin typeface="+mn-lt"/>
                          <a:ea typeface="+mn-ea"/>
                          <a:cs typeface="+mn-cs"/>
                        </a:rPr>
                        <a:t>On track to complete within approved spend</a:t>
                      </a:r>
                      <a:r>
                        <a:rPr lang="en-US" sz="900" kern="1200" dirty="0">
                          <a:solidFill>
                            <a:schemeClr val="tx1"/>
                          </a:solidFill>
                          <a:effectLst/>
                          <a:latin typeface="+mn-lt"/>
                          <a:ea typeface="+mn-ea"/>
                          <a:cs typeface="+mn-cs"/>
                        </a:rPr>
                        <a:t> </a:t>
                      </a:r>
                      <a:endParaRPr kumimoji="0" lang="en-US" sz="90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50091">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dirty="0">
                          <a:ln>
                            <a:noFill/>
                          </a:ln>
                          <a:solidFill>
                            <a:schemeClr val="tx1"/>
                          </a:solidFill>
                          <a:effectLst/>
                          <a:latin typeface="+mn-lt"/>
                          <a:ea typeface="Verdana"/>
                          <a:cs typeface="Arial"/>
                        </a:rPr>
                        <a:t>XRN5309 - </a:t>
                      </a:r>
                      <a:r>
                        <a:rPr lang="en-US" sz="900" b="0" i="0" u="none" strike="noStrike" kern="1200" cap="none" normalizeH="0" baseline="0" dirty="0">
                          <a:ln>
                            <a:noFill/>
                          </a:ln>
                          <a:solidFill>
                            <a:schemeClr val="tx1"/>
                          </a:solidFill>
                          <a:effectLst/>
                          <a:latin typeface="+mn-lt"/>
                          <a:ea typeface="Verdana"/>
                          <a:cs typeface="Arial"/>
                        </a:rPr>
                        <a:t>FSG Automation of FSR Process</a:t>
                      </a:r>
                      <a:endParaRPr lang="en-US" dirty="0"/>
                    </a:p>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dirty="0">
                          <a:ln>
                            <a:noFill/>
                          </a:ln>
                          <a:solidFill>
                            <a:schemeClr val="tx1"/>
                          </a:solidFill>
                          <a:effectLst/>
                          <a:latin typeface="+mn-lt"/>
                          <a:ea typeface="Verdana"/>
                          <a:cs typeface="Arial"/>
                        </a:rPr>
                        <a:t>XRN5188 - </a:t>
                      </a:r>
                      <a:r>
                        <a:rPr lang="en-US" sz="900" b="0" i="0" u="none" strike="noStrike" kern="1200" cap="none" normalizeH="0" baseline="0" dirty="0">
                          <a:ln>
                            <a:noFill/>
                          </a:ln>
                          <a:solidFill>
                            <a:schemeClr val="tx1"/>
                          </a:solidFill>
                          <a:effectLst/>
                          <a:latin typeface="+mn-lt"/>
                          <a:ea typeface="Verdana"/>
                          <a:cs typeface="Arial"/>
                        </a:rPr>
                        <a:t>MAP ID Data Upload to UK Link</a:t>
                      </a:r>
                    </a:p>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dirty="0">
                          <a:ln>
                            <a:noFill/>
                          </a:ln>
                          <a:solidFill>
                            <a:schemeClr val="tx1"/>
                          </a:solidFill>
                          <a:effectLst/>
                          <a:latin typeface="+mn-lt"/>
                          <a:ea typeface="Verdana"/>
                          <a:cs typeface="Arial"/>
                        </a:rPr>
                        <a:t>XRN5246 - </a:t>
                      </a:r>
                      <a:r>
                        <a:rPr lang="en-US" sz="900" b="0" i="0" u="none" strike="noStrike" kern="1200" cap="none" normalizeH="0" baseline="0" dirty="0">
                          <a:ln>
                            <a:noFill/>
                          </a:ln>
                          <a:solidFill>
                            <a:schemeClr val="tx1"/>
                          </a:solidFill>
                          <a:effectLst/>
                          <a:latin typeface="+mn-lt"/>
                          <a:ea typeface="Verdana"/>
                          <a:cs typeface="Arial"/>
                        </a:rPr>
                        <a:t>Confirmation File Performance improvements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A353AEC7-A186-4F55-88FB-6EEF87F130B6}"/>
              </a:ext>
            </a:extLst>
          </p:cNvPr>
          <p:cNvSpPr txBox="1"/>
          <p:nvPr/>
        </p:nvSpPr>
        <p:spPr>
          <a:xfrm>
            <a:off x="138962" y="4977711"/>
            <a:ext cx="1574470" cy="200055"/>
          </a:xfrm>
          <a:prstGeom prst="rect">
            <a:avLst/>
          </a:prstGeom>
          <a:noFill/>
        </p:spPr>
        <p:txBody>
          <a:bodyPr wrap="none" lIns="91440" tIns="45720" rIns="91440" bIns="45720" rtlCol="0" anchor="t">
            <a:spAutoFit/>
          </a:bodyPr>
          <a:lstStyle/>
          <a:p>
            <a:r>
              <a:rPr lang="en-GB" sz="700" dirty="0"/>
              <a:t>Slide Updated on 24</a:t>
            </a:r>
            <a:r>
              <a:rPr lang="en-GB" sz="700" baseline="30000" dirty="0"/>
              <a:t>th</a:t>
            </a:r>
            <a:r>
              <a:rPr lang="en-GB" sz="700" dirty="0"/>
              <a:t> August 2021</a:t>
            </a:r>
            <a:endParaRPr lang="en-GB" sz="700" dirty="0">
              <a:cs typeface="Arial"/>
            </a:endParaRPr>
          </a:p>
        </p:txBody>
      </p:sp>
      <p:grpSp>
        <p:nvGrpSpPr>
          <p:cNvPr id="7" name="Group 6">
            <a:extLst>
              <a:ext uri="{FF2B5EF4-FFF2-40B4-BE49-F238E27FC236}">
                <a16:creationId xmlns:a16="http://schemas.microsoft.com/office/drawing/2014/main" id="{FBE72E1B-B13A-476D-AFF9-5A5D331FA784}"/>
              </a:ext>
            </a:extLst>
          </p:cNvPr>
          <p:cNvGrpSpPr/>
          <p:nvPr/>
        </p:nvGrpSpPr>
        <p:grpSpPr>
          <a:xfrm>
            <a:off x="4326395" y="3266689"/>
            <a:ext cx="3823854" cy="338554"/>
            <a:chOff x="4089862" y="3363887"/>
            <a:chExt cx="3823854" cy="338554"/>
          </a:xfrm>
        </p:grpSpPr>
        <p:grpSp>
          <p:nvGrpSpPr>
            <p:cNvPr id="9" name="Group 8">
              <a:extLst>
                <a:ext uri="{FF2B5EF4-FFF2-40B4-BE49-F238E27FC236}">
                  <a16:creationId xmlns:a16="http://schemas.microsoft.com/office/drawing/2014/main" id="{E70B10DF-7471-4A3C-8D79-BC70D9951622}"/>
                </a:ext>
              </a:extLst>
            </p:cNvPr>
            <p:cNvGrpSpPr/>
            <p:nvPr/>
          </p:nvGrpSpPr>
          <p:grpSpPr>
            <a:xfrm>
              <a:off x="4089862" y="3363887"/>
              <a:ext cx="741910" cy="215444"/>
              <a:chOff x="4089862" y="3477140"/>
              <a:chExt cx="741910" cy="215444"/>
            </a:xfrm>
          </p:grpSpPr>
          <p:sp>
            <p:nvSpPr>
              <p:cNvPr id="22" name="Oval 21">
                <a:extLst>
                  <a:ext uri="{FF2B5EF4-FFF2-40B4-BE49-F238E27FC236}">
                    <a16:creationId xmlns:a16="http://schemas.microsoft.com/office/drawing/2014/main" id="{C179A256-08F4-47AE-A1E7-D5236EDBDCBA}"/>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62225FC0-28B8-4B32-BD98-5987AA6CC43B}"/>
                  </a:ext>
                </a:extLst>
              </p:cNvPr>
              <p:cNvSpPr txBox="1"/>
              <p:nvPr/>
            </p:nvSpPr>
            <p:spPr>
              <a:xfrm>
                <a:off x="4116878" y="3477140"/>
                <a:ext cx="714894" cy="215444"/>
              </a:xfrm>
              <a:prstGeom prst="rect">
                <a:avLst/>
              </a:prstGeom>
              <a:noFill/>
            </p:spPr>
            <p:txBody>
              <a:bodyPr wrap="square" rtlCol="0">
                <a:spAutoFit/>
              </a:bodyPr>
              <a:lstStyle/>
              <a:p>
                <a:r>
                  <a:rPr lang="en-GB" sz="800"/>
                  <a:t>Complete</a:t>
                </a:r>
              </a:p>
            </p:txBody>
          </p:sp>
        </p:grpSp>
        <p:grpSp>
          <p:nvGrpSpPr>
            <p:cNvPr id="10" name="Group 9">
              <a:extLst>
                <a:ext uri="{FF2B5EF4-FFF2-40B4-BE49-F238E27FC236}">
                  <a16:creationId xmlns:a16="http://schemas.microsoft.com/office/drawing/2014/main" id="{095A5E90-0019-4E20-9DAF-03A0A03C2F69}"/>
                </a:ext>
              </a:extLst>
            </p:cNvPr>
            <p:cNvGrpSpPr/>
            <p:nvPr/>
          </p:nvGrpSpPr>
          <p:grpSpPr>
            <a:xfrm>
              <a:off x="4860866" y="3363887"/>
              <a:ext cx="741910" cy="215444"/>
              <a:chOff x="4089862" y="3477140"/>
              <a:chExt cx="741910" cy="215444"/>
            </a:xfrm>
          </p:grpSpPr>
          <p:sp>
            <p:nvSpPr>
              <p:cNvPr id="20" name="Oval 19">
                <a:extLst>
                  <a:ext uri="{FF2B5EF4-FFF2-40B4-BE49-F238E27FC236}">
                    <a16:creationId xmlns:a16="http://schemas.microsoft.com/office/drawing/2014/main" id="{FD6FEFF2-877F-4668-966A-417E01563E6F}"/>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767FB6C-18EE-4AF6-9530-0D3B48950488}"/>
                  </a:ext>
                </a:extLst>
              </p:cNvPr>
              <p:cNvSpPr txBox="1"/>
              <p:nvPr/>
            </p:nvSpPr>
            <p:spPr>
              <a:xfrm>
                <a:off x="4116878" y="3477140"/>
                <a:ext cx="714894" cy="215444"/>
              </a:xfrm>
              <a:prstGeom prst="rect">
                <a:avLst/>
              </a:prstGeom>
              <a:noFill/>
            </p:spPr>
            <p:txBody>
              <a:bodyPr wrap="square" rtlCol="0">
                <a:spAutoFit/>
              </a:bodyPr>
              <a:lstStyle/>
              <a:p>
                <a:r>
                  <a:rPr lang="en-GB" sz="800"/>
                  <a:t>On Track</a:t>
                </a:r>
              </a:p>
            </p:txBody>
          </p:sp>
        </p:grpSp>
        <p:grpSp>
          <p:nvGrpSpPr>
            <p:cNvPr id="11" name="Group 10">
              <a:extLst>
                <a:ext uri="{FF2B5EF4-FFF2-40B4-BE49-F238E27FC236}">
                  <a16:creationId xmlns:a16="http://schemas.microsoft.com/office/drawing/2014/main" id="{81612897-D579-4D19-9103-4185A825379B}"/>
                </a:ext>
              </a:extLst>
            </p:cNvPr>
            <p:cNvGrpSpPr/>
            <p:nvPr/>
          </p:nvGrpSpPr>
          <p:grpSpPr>
            <a:xfrm>
              <a:off x="5602776" y="3363887"/>
              <a:ext cx="741910" cy="215444"/>
              <a:chOff x="4089862" y="3477140"/>
              <a:chExt cx="741910" cy="215444"/>
            </a:xfrm>
          </p:grpSpPr>
          <p:sp>
            <p:nvSpPr>
              <p:cNvPr id="18" name="Oval 17">
                <a:extLst>
                  <a:ext uri="{FF2B5EF4-FFF2-40B4-BE49-F238E27FC236}">
                    <a16:creationId xmlns:a16="http://schemas.microsoft.com/office/drawing/2014/main" id="{E58DEAFC-95C8-463F-97AD-E5359A907AE9}"/>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B2584B3-7F16-4961-8C5B-D78E5A8B8788}"/>
                  </a:ext>
                </a:extLst>
              </p:cNvPr>
              <p:cNvSpPr txBox="1"/>
              <p:nvPr/>
            </p:nvSpPr>
            <p:spPr>
              <a:xfrm>
                <a:off x="4116878" y="3477140"/>
                <a:ext cx="714894" cy="215444"/>
              </a:xfrm>
              <a:prstGeom prst="rect">
                <a:avLst/>
              </a:prstGeom>
              <a:noFill/>
            </p:spPr>
            <p:txBody>
              <a:bodyPr wrap="square" rtlCol="0">
                <a:spAutoFit/>
              </a:bodyPr>
              <a:lstStyle/>
              <a:p>
                <a:r>
                  <a:rPr lang="en-GB" sz="800"/>
                  <a:t>At Risk</a:t>
                </a:r>
              </a:p>
            </p:txBody>
          </p:sp>
        </p:grpSp>
        <p:grpSp>
          <p:nvGrpSpPr>
            <p:cNvPr id="12" name="Group 11">
              <a:extLst>
                <a:ext uri="{FF2B5EF4-FFF2-40B4-BE49-F238E27FC236}">
                  <a16:creationId xmlns:a16="http://schemas.microsoft.com/office/drawing/2014/main" id="{8A4759F0-7EB5-4E14-8A81-7787EE0168F3}"/>
                </a:ext>
              </a:extLst>
            </p:cNvPr>
            <p:cNvGrpSpPr/>
            <p:nvPr/>
          </p:nvGrpSpPr>
          <p:grpSpPr>
            <a:xfrm>
              <a:off x="6236620" y="3363887"/>
              <a:ext cx="741910" cy="215444"/>
              <a:chOff x="4089862" y="3477140"/>
              <a:chExt cx="741910" cy="215444"/>
            </a:xfrm>
          </p:grpSpPr>
          <p:sp>
            <p:nvSpPr>
              <p:cNvPr id="16" name="Oval 15">
                <a:extLst>
                  <a:ext uri="{FF2B5EF4-FFF2-40B4-BE49-F238E27FC236}">
                    <a16:creationId xmlns:a16="http://schemas.microsoft.com/office/drawing/2014/main" id="{8546736C-F13F-405C-80AE-F5228B8B7669}"/>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49F4A86-7B39-44A4-801C-54DB7E1116DB}"/>
                  </a:ext>
                </a:extLst>
              </p:cNvPr>
              <p:cNvSpPr txBox="1"/>
              <p:nvPr/>
            </p:nvSpPr>
            <p:spPr>
              <a:xfrm>
                <a:off x="4116878" y="3477140"/>
                <a:ext cx="714894" cy="215444"/>
              </a:xfrm>
              <a:prstGeom prst="rect">
                <a:avLst/>
              </a:prstGeom>
              <a:noFill/>
            </p:spPr>
            <p:txBody>
              <a:bodyPr wrap="square" rtlCol="0">
                <a:spAutoFit/>
              </a:bodyPr>
              <a:lstStyle/>
              <a:p>
                <a:r>
                  <a:rPr lang="en-GB" sz="800"/>
                  <a:t>Overdue</a:t>
                </a:r>
              </a:p>
            </p:txBody>
          </p:sp>
        </p:grpSp>
        <p:grpSp>
          <p:nvGrpSpPr>
            <p:cNvPr id="13" name="Group 12">
              <a:extLst>
                <a:ext uri="{FF2B5EF4-FFF2-40B4-BE49-F238E27FC236}">
                  <a16:creationId xmlns:a16="http://schemas.microsoft.com/office/drawing/2014/main" id="{FFEB9E2A-B2F8-47E5-AC62-F9E0993BDD46}"/>
                </a:ext>
              </a:extLst>
            </p:cNvPr>
            <p:cNvGrpSpPr/>
            <p:nvPr/>
          </p:nvGrpSpPr>
          <p:grpSpPr>
            <a:xfrm>
              <a:off x="6978530" y="3363887"/>
              <a:ext cx="935186" cy="338554"/>
              <a:chOff x="4089862" y="3477140"/>
              <a:chExt cx="741910" cy="338554"/>
            </a:xfrm>
          </p:grpSpPr>
          <p:sp>
            <p:nvSpPr>
              <p:cNvPr id="14" name="Oval 13">
                <a:extLst>
                  <a:ext uri="{FF2B5EF4-FFF2-40B4-BE49-F238E27FC236}">
                    <a16:creationId xmlns:a16="http://schemas.microsoft.com/office/drawing/2014/main" id="{CB4663AC-B2E0-4B64-A960-604CB67CE2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3AF4A9A-60AA-4C42-AECB-F86A2341D813}"/>
                  </a:ext>
                </a:extLst>
              </p:cNvPr>
              <p:cNvSpPr txBox="1"/>
              <p:nvPr/>
            </p:nvSpPr>
            <p:spPr>
              <a:xfrm>
                <a:off x="4116878" y="3477140"/>
                <a:ext cx="714894" cy="338554"/>
              </a:xfrm>
              <a:prstGeom prst="rect">
                <a:avLst/>
              </a:prstGeom>
              <a:noFill/>
            </p:spPr>
            <p:txBody>
              <a:bodyPr wrap="square" rtlCol="0">
                <a:spAutoFit/>
              </a:bodyPr>
              <a:lstStyle/>
              <a:p>
                <a:r>
                  <a:rPr lang="en-GB" sz="800"/>
                  <a:t>Not Baselined</a:t>
                </a:r>
              </a:p>
            </p:txBody>
          </p:sp>
        </p:grpSp>
      </p:grpSp>
      <p:pic>
        <p:nvPicPr>
          <p:cNvPr id="6" name="Picture 5">
            <a:extLst>
              <a:ext uri="{FF2B5EF4-FFF2-40B4-BE49-F238E27FC236}">
                <a16:creationId xmlns:a16="http://schemas.microsoft.com/office/drawing/2014/main" id="{0A3677AE-83DB-46A9-9018-A3C1F55E6352}"/>
              </a:ext>
            </a:extLst>
          </p:cNvPr>
          <p:cNvPicPr>
            <a:picLocks noChangeAspect="1"/>
          </p:cNvPicPr>
          <p:nvPr/>
        </p:nvPicPr>
        <p:blipFill>
          <a:blip r:embed="rId3"/>
          <a:stretch>
            <a:fillRect/>
          </a:stretch>
        </p:blipFill>
        <p:spPr>
          <a:xfrm>
            <a:off x="4091890" y="1490864"/>
            <a:ext cx="4263763" cy="1212171"/>
          </a:xfrm>
          <a:prstGeom prst="rect">
            <a:avLst/>
          </a:prstGeom>
        </p:spPr>
      </p:pic>
    </p:spTree>
    <p:extLst>
      <p:ext uri="{BB962C8B-B14F-4D97-AF65-F5344CB8AC3E}">
        <p14:creationId xmlns:p14="http://schemas.microsoft.com/office/powerpoint/2010/main" val="416191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DSC Change Budget 21/22 YTD</a:t>
            </a:r>
          </a:p>
        </p:txBody>
      </p:sp>
    </p:spTree>
    <p:extLst>
      <p:ext uri="{BB962C8B-B14F-4D97-AF65-F5344CB8AC3E}">
        <p14:creationId xmlns:p14="http://schemas.microsoft.com/office/powerpoint/2010/main" val="3176055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dirty="0">
                <a:cs typeface="Poppins Black" panose="00000A00000000000000" pitchFamily="2" charset="0"/>
              </a:rPr>
              <a:t>NG TRANSMISSION CHANGE HORIZON PLAN </a:t>
            </a:r>
            <a:br>
              <a:rPr lang="en-US" dirty="0">
                <a:cs typeface="Poppins Black" panose="00000A00000000000000" pitchFamily="2" charset="0"/>
              </a:rPr>
            </a:br>
            <a:r>
              <a:rPr lang="en-US" sz="2400" dirty="0"/>
              <a:t>0 - 2 YEARS AUG 2021 - JULY 2023</a:t>
            </a:r>
            <a:endParaRPr lang="en-GB" sz="2400" dirty="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p:txBody>
          <a:bodyPr vert="horz" lIns="91440" tIns="45720" rIns="91440" bIns="45720" rtlCol="0" anchor="t">
            <a:normAutofit/>
          </a:bodyPr>
          <a:lstStyle/>
          <a:p>
            <a:r>
              <a:rPr lang="en-US" dirty="0"/>
              <a:t>August 2021</a:t>
            </a:r>
          </a:p>
        </p:txBody>
      </p:sp>
    </p:spTree>
    <p:extLst>
      <p:ext uri="{BB962C8B-B14F-4D97-AF65-F5344CB8AC3E}">
        <p14:creationId xmlns:p14="http://schemas.microsoft.com/office/powerpoint/2010/main" val="1924799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extLst/>
          </p:nvPr>
        </p:nvGraphicFramePr>
        <p:xfrm>
          <a:off x="107501" y="501072"/>
          <a:ext cx="8928994" cy="4489038"/>
        </p:xfrm>
        <a:graphic>
          <a:graphicData uri="http://schemas.openxmlformats.org/drawingml/2006/table">
            <a:tbl>
              <a:tblPr firstRow="1" bandRow="1">
                <a:tableStyleId>{5C22544A-7EE6-4342-B048-85BDC9FD1C3A}</a:tableStyleId>
              </a:tblPr>
              <a:tblGrid>
                <a:gridCol w="436959">
                  <a:extLst>
                    <a:ext uri="{9D8B030D-6E8A-4147-A177-3AD203B41FA5}">
                      <a16:colId xmlns:a16="http://schemas.microsoft.com/office/drawing/2014/main" val="542809358"/>
                    </a:ext>
                  </a:extLst>
                </a:gridCol>
                <a:gridCol w="436959">
                  <a:extLst>
                    <a:ext uri="{9D8B030D-6E8A-4147-A177-3AD203B41FA5}">
                      <a16:colId xmlns:a16="http://schemas.microsoft.com/office/drawing/2014/main" val="4028384899"/>
                    </a:ext>
                  </a:extLst>
                </a:gridCol>
                <a:gridCol w="278213">
                  <a:extLst>
                    <a:ext uri="{9D8B030D-6E8A-4147-A177-3AD203B41FA5}">
                      <a16:colId xmlns:a16="http://schemas.microsoft.com/office/drawing/2014/main" val="3482574789"/>
                    </a:ext>
                  </a:extLst>
                </a:gridCol>
                <a:gridCol w="475410">
                  <a:extLst>
                    <a:ext uri="{9D8B030D-6E8A-4147-A177-3AD203B41FA5}">
                      <a16:colId xmlns:a16="http://schemas.microsoft.com/office/drawing/2014/main" val="2539976336"/>
                    </a:ext>
                  </a:extLst>
                </a:gridCol>
                <a:gridCol w="921156">
                  <a:extLst>
                    <a:ext uri="{9D8B030D-6E8A-4147-A177-3AD203B41FA5}">
                      <a16:colId xmlns:a16="http://schemas.microsoft.com/office/drawing/2014/main" val="3719366699"/>
                    </a:ext>
                  </a:extLst>
                </a:gridCol>
                <a:gridCol w="773467">
                  <a:extLst>
                    <a:ext uri="{9D8B030D-6E8A-4147-A177-3AD203B41FA5}">
                      <a16:colId xmlns:a16="http://schemas.microsoft.com/office/drawing/2014/main" val="1527401888"/>
                    </a:ext>
                  </a:extLst>
                </a:gridCol>
                <a:gridCol w="774854">
                  <a:extLst>
                    <a:ext uri="{9D8B030D-6E8A-4147-A177-3AD203B41FA5}">
                      <a16:colId xmlns:a16="http://schemas.microsoft.com/office/drawing/2014/main" val="1462381491"/>
                    </a:ext>
                  </a:extLst>
                </a:gridCol>
                <a:gridCol w="843782">
                  <a:extLst>
                    <a:ext uri="{9D8B030D-6E8A-4147-A177-3AD203B41FA5}">
                      <a16:colId xmlns:a16="http://schemas.microsoft.com/office/drawing/2014/main" val="3956336347"/>
                    </a:ext>
                  </a:extLst>
                </a:gridCol>
                <a:gridCol w="843782">
                  <a:extLst>
                    <a:ext uri="{9D8B030D-6E8A-4147-A177-3AD203B41FA5}">
                      <a16:colId xmlns:a16="http://schemas.microsoft.com/office/drawing/2014/main" val="1013881882"/>
                    </a:ext>
                  </a:extLst>
                </a:gridCol>
                <a:gridCol w="226263">
                  <a:extLst>
                    <a:ext uri="{9D8B030D-6E8A-4147-A177-3AD203B41FA5}">
                      <a16:colId xmlns:a16="http://schemas.microsoft.com/office/drawing/2014/main" val="1204433572"/>
                    </a:ext>
                  </a:extLst>
                </a:gridCol>
                <a:gridCol w="226263">
                  <a:extLst>
                    <a:ext uri="{9D8B030D-6E8A-4147-A177-3AD203B41FA5}">
                      <a16:colId xmlns:a16="http://schemas.microsoft.com/office/drawing/2014/main" val="3939180299"/>
                    </a:ext>
                  </a:extLst>
                </a:gridCol>
                <a:gridCol w="226263">
                  <a:extLst>
                    <a:ext uri="{9D8B030D-6E8A-4147-A177-3AD203B41FA5}">
                      <a16:colId xmlns:a16="http://schemas.microsoft.com/office/drawing/2014/main" val="1723559071"/>
                    </a:ext>
                  </a:extLst>
                </a:gridCol>
                <a:gridCol w="226263">
                  <a:extLst>
                    <a:ext uri="{9D8B030D-6E8A-4147-A177-3AD203B41FA5}">
                      <a16:colId xmlns:a16="http://schemas.microsoft.com/office/drawing/2014/main" val="590344273"/>
                    </a:ext>
                  </a:extLst>
                </a:gridCol>
                <a:gridCol w="226263">
                  <a:extLst>
                    <a:ext uri="{9D8B030D-6E8A-4147-A177-3AD203B41FA5}">
                      <a16:colId xmlns:a16="http://schemas.microsoft.com/office/drawing/2014/main" val="4205172266"/>
                    </a:ext>
                  </a:extLst>
                </a:gridCol>
                <a:gridCol w="226263">
                  <a:extLst>
                    <a:ext uri="{9D8B030D-6E8A-4147-A177-3AD203B41FA5}">
                      <a16:colId xmlns:a16="http://schemas.microsoft.com/office/drawing/2014/main" val="3637608218"/>
                    </a:ext>
                  </a:extLst>
                </a:gridCol>
                <a:gridCol w="226263">
                  <a:extLst>
                    <a:ext uri="{9D8B030D-6E8A-4147-A177-3AD203B41FA5}">
                      <a16:colId xmlns:a16="http://schemas.microsoft.com/office/drawing/2014/main" val="778720455"/>
                    </a:ext>
                  </a:extLst>
                </a:gridCol>
                <a:gridCol w="226263">
                  <a:extLst>
                    <a:ext uri="{9D8B030D-6E8A-4147-A177-3AD203B41FA5}">
                      <a16:colId xmlns:a16="http://schemas.microsoft.com/office/drawing/2014/main" val="133251688"/>
                    </a:ext>
                  </a:extLst>
                </a:gridCol>
                <a:gridCol w="262393">
                  <a:extLst>
                    <a:ext uri="{9D8B030D-6E8A-4147-A177-3AD203B41FA5}">
                      <a16:colId xmlns:a16="http://schemas.microsoft.com/office/drawing/2014/main" val="101972404"/>
                    </a:ext>
                  </a:extLst>
                </a:gridCol>
                <a:gridCol w="226263">
                  <a:extLst>
                    <a:ext uri="{9D8B030D-6E8A-4147-A177-3AD203B41FA5}">
                      <a16:colId xmlns:a16="http://schemas.microsoft.com/office/drawing/2014/main" val="935912634"/>
                    </a:ext>
                  </a:extLst>
                </a:gridCol>
                <a:gridCol w="226263">
                  <a:extLst>
                    <a:ext uri="{9D8B030D-6E8A-4147-A177-3AD203B41FA5}">
                      <a16:colId xmlns:a16="http://schemas.microsoft.com/office/drawing/2014/main" val="4150331701"/>
                    </a:ext>
                  </a:extLst>
                </a:gridCol>
                <a:gridCol w="226263">
                  <a:extLst>
                    <a:ext uri="{9D8B030D-6E8A-4147-A177-3AD203B41FA5}">
                      <a16:colId xmlns:a16="http://schemas.microsoft.com/office/drawing/2014/main" val="772316818"/>
                    </a:ext>
                  </a:extLst>
                </a:gridCol>
                <a:gridCol w="393126">
                  <a:extLst>
                    <a:ext uri="{9D8B030D-6E8A-4147-A177-3AD203B41FA5}">
                      <a16:colId xmlns:a16="http://schemas.microsoft.com/office/drawing/2014/main" val="323130426"/>
                    </a:ext>
                  </a:extLst>
                </a:gridCol>
              </a:tblGrid>
              <a:tr h="200606">
                <a:tc rowSpan="2" gridSpan="4">
                  <a:txBody>
                    <a:bodyPr/>
                    <a:lstStyle/>
                    <a:p>
                      <a:pPr algn="ctr"/>
                      <a:r>
                        <a:rPr lang="en-GB" sz="800" dirty="0">
                          <a:latin typeface="Arial" panose="020B0604020202020204" pitchFamily="34" charset="0"/>
                          <a:cs typeface="Arial" panose="020B0604020202020204" pitchFamily="34" charset="0"/>
                        </a:rPr>
                        <a:t>Programmes &amp; Projects </a:t>
                      </a:r>
                    </a:p>
                    <a:p>
                      <a:pPr algn="ctr"/>
                      <a:r>
                        <a:rPr lang="en-GB" sz="800" dirty="0">
                          <a:latin typeface="Arial" panose="020B0604020202020204" pitchFamily="34" charset="0"/>
                          <a:cs typeface="Arial" panose="020B0604020202020204" pitchFamily="34" charset="0"/>
                        </a:rPr>
                        <a:t>2021-2023</a:t>
                      </a:r>
                    </a:p>
                    <a:p>
                      <a:pPr algn="ctr"/>
                      <a:endParaRPr lang="en-GB" sz="800" dirty="0">
                        <a:latin typeface="+mn-lt"/>
                      </a:endParaRPr>
                    </a:p>
                  </a:txBody>
                  <a:tcPr anchor="ctr">
                    <a:solidFill>
                      <a:schemeClr val="accent1">
                        <a:lumMod val="75000"/>
                      </a:schemeClr>
                    </a:solidFill>
                  </a:tcPr>
                </a:tc>
                <a:tc rowSpan="2" hMerge="1">
                  <a:txBody>
                    <a:bodyPr/>
                    <a:lstStyle/>
                    <a:p>
                      <a:endParaRPr lang="en-GB" sz="600" dirty="0">
                        <a:latin typeface="+mj-lt"/>
                      </a:endParaRPr>
                    </a:p>
                  </a:txBody>
                  <a:tcPr anchor="ctr">
                    <a:solidFill>
                      <a:srgbClr val="0070C0"/>
                    </a:solidFill>
                  </a:tcPr>
                </a:tc>
                <a:tc rowSpan="2" hMerge="1">
                  <a:txBody>
                    <a:bodyPr/>
                    <a:lstStyle/>
                    <a:p>
                      <a:endParaRPr lang="en-GB" sz="600" dirty="0">
                        <a:latin typeface="+mj-lt"/>
                      </a:endParaRPr>
                    </a:p>
                  </a:txBody>
                  <a:tcPr anchor="ctr">
                    <a:solidFill>
                      <a:srgbClr val="0070C0"/>
                    </a:solidFill>
                  </a:tcPr>
                </a:tc>
                <a:tc rowSpan="2" hMerge="1">
                  <a:txBody>
                    <a:bodyPr/>
                    <a:lstStyle/>
                    <a:p>
                      <a:endParaRPr lang="en-GB" sz="600" dirty="0">
                        <a:latin typeface="+mj-lt"/>
                      </a:endParaRPr>
                    </a:p>
                  </a:txBody>
                  <a:tcPr anchor="ctr">
                    <a:solidFill>
                      <a:srgbClr val="0070C0"/>
                    </a:solidFill>
                  </a:tcPr>
                </a:tc>
                <a:tc gridSpan="5">
                  <a:txBody>
                    <a:bodyPr/>
                    <a:lstStyle/>
                    <a:p>
                      <a:pPr algn="ctr"/>
                      <a:r>
                        <a:rPr lang="en-GB" sz="700" dirty="0">
                          <a:latin typeface="+mj-lt"/>
                        </a:rPr>
                        <a:t>2021</a:t>
                      </a:r>
                    </a:p>
                  </a:txBody>
                  <a:tcPr anchor="ctr">
                    <a:solidFill>
                      <a:schemeClr val="accent1">
                        <a:lumMod val="75000"/>
                      </a:schemeClr>
                    </a:solidFill>
                  </a:tcP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gridSpan="12">
                  <a:txBody>
                    <a:bodyPr/>
                    <a:lstStyle/>
                    <a:p>
                      <a:pPr algn="ctr"/>
                      <a:r>
                        <a:rPr lang="en-GB" sz="700" dirty="0">
                          <a:latin typeface="+mj-lt"/>
                        </a:rPr>
                        <a:t>2022</a:t>
                      </a:r>
                    </a:p>
                  </a:txBody>
                  <a:tcPr anchor="ctr">
                    <a:solidFill>
                      <a:schemeClr val="accent1">
                        <a:lumMod val="75000"/>
                      </a:schemeClr>
                    </a:solidFill>
                  </a:tcP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a:txBody>
                    <a:bodyPr/>
                    <a:lstStyle/>
                    <a:p>
                      <a:pPr algn="ctr"/>
                      <a:r>
                        <a:rPr lang="en-GB" sz="700" dirty="0">
                          <a:latin typeface="+mj-lt"/>
                        </a:rPr>
                        <a:t>2023</a:t>
                      </a:r>
                    </a:p>
                  </a:txBody>
                  <a:tcPr anchor="ctr">
                    <a:solidFill>
                      <a:schemeClr val="accent1">
                        <a:lumMod val="75000"/>
                      </a:schemeClr>
                    </a:solidFill>
                  </a:tcPr>
                </a:tc>
                <a:extLst>
                  <a:ext uri="{0D108BD9-81ED-4DB2-BD59-A6C34878D82A}">
                    <a16:rowId xmlns:a16="http://schemas.microsoft.com/office/drawing/2014/main" val="2910095581"/>
                  </a:ext>
                </a:extLst>
              </a:tr>
              <a:tr h="214499">
                <a:tc gridSpan="4" vMerge="1">
                  <a:txBody>
                    <a:bodyPr/>
                    <a:lstStyle/>
                    <a:p>
                      <a:endParaRPr lang="en-GB" sz="600" dirty="0">
                        <a:latin typeface="+mj-lt"/>
                      </a:endParaRPr>
                    </a:p>
                  </a:txBody>
                  <a:tcPr anchor="ctr"/>
                </a:tc>
                <a:tc hMerge="1" vMerge="1">
                  <a:txBody>
                    <a:bodyPr/>
                    <a:lstStyle/>
                    <a:p>
                      <a:endParaRPr lang="en-GB" sz="600" dirty="0">
                        <a:latin typeface="+mj-lt"/>
                      </a:endParaRPr>
                    </a:p>
                  </a:txBody>
                  <a:tcPr anchor="ctr"/>
                </a:tc>
                <a:tc hMerge="1" vMerge="1">
                  <a:txBody>
                    <a:bodyPr/>
                    <a:lstStyle/>
                    <a:p>
                      <a:endParaRPr lang="en-GB" sz="600" dirty="0">
                        <a:latin typeface="+mj-lt"/>
                      </a:endParaRPr>
                    </a:p>
                  </a:txBody>
                  <a:tcPr anchor="ctr"/>
                </a:tc>
                <a:tc hMerge="1" vMerge="1">
                  <a:txBody>
                    <a:bodyPr/>
                    <a:lstStyle/>
                    <a:p>
                      <a:endParaRPr lang="en-GB" sz="600" dirty="0">
                        <a:latin typeface="+mj-lt"/>
                      </a:endParaRPr>
                    </a:p>
                  </a:txBody>
                  <a:tcPr anchor="ctr"/>
                </a:tc>
                <a:tc>
                  <a:txBody>
                    <a:bodyPr/>
                    <a:lstStyle/>
                    <a:p>
                      <a:pPr algn="ctr"/>
                      <a:r>
                        <a:rPr lang="en-GB" sz="600" b="1" dirty="0">
                          <a:solidFill>
                            <a:schemeClr val="bg1"/>
                          </a:solidFill>
                          <a:latin typeface="Arial" panose="020B0604020202020204" pitchFamily="34" charset="0"/>
                          <a:cs typeface="Arial" panose="020B0604020202020204" pitchFamily="34" charset="0"/>
                        </a:rPr>
                        <a:t>Aug </a:t>
                      </a:r>
                    </a:p>
                  </a:txBody>
                  <a:tcPr anchor="ctr">
                    <a:solidFill>
                      <a:schemeClr val="bg1">
                        <a:lumMod val="65000"/>
                      </a:schemeClr>
                    </a:solidFill>
                  </a:tcPr>
                </a:tc>
                <a:tc>
                  <a:txBody>
                    <a:bodyPr/>
                    <a:lstStyle/>
                    <a:p>
                      <a:pPr algn="ctr"/>
                      <a:r>
                        <a:rPr lang="en-GB" sz="600" b="1" dirty="0">
                          <a:solidFill>
                            <a:schemeClr val="bg1"/>
                          </a:solidFill>
                          <a:latin typeface="Arial" panose="020B0604020202020204" pitchFamily="34" charset="0"/>
                          <a:cs typeface="Arial" panose="020B0604020202020204" pitchFamily="34" charset="0"/>
                        </a:rPr>
                        <a:t>Sep </a:t>
                      </a:r>
                    </a:p>
                  </a:txBody>
                  <a:tcPr anchor="ctr">
                    <a:solidFill>
                      <a:schemeClr val="bg1">
                        <a:lumMod val="65000"/>
                      </a:schemeClr>
                    </a:solidFill>
                  </a:tcPr>
                </a:tc>
                <a:tc>
                  <a:txBody>
                    <a:bodyPr/>
                    <a:lstStyle/>
                    <a:p>
                      <a:pPr algn="ctr"/>
                      <a:r>
                        <a:rPr lang="en-GB" sz="600" b="1" dirty="0">
                          <a:solidFill>
                            <a:schemeClr val="bg1"/>
                          </a:solidFill>
                          <a:latin typeface="Arial" panose="020B0604020202020204" pitchFamily="34" charset="0"/>
                          <a:cs typeface="Arial" panose="020B0604020202020204" pitchFamily="34" charset="0"/>
                        </a:rPr>
                        <a:t>Oct </a:t>
                      </a:r>
                    </a:p>
                  </a:txBody>
                  <a:tcPr anchor="ctr">
                    <a:solidFill>
                      <a:schemeClr val="bg1">
                        <a:lumMod val="65000"/>
                      </a:schemeClr>
                    </a:solidFill>
                  </a:tcPr>
                </a:tc>
                <a:tc>
                  <a:txBody>
                    <a:bodyPr/>
                    <a:lstStyle/>
                    <a:p>
                      <a:pPr algn="ctr"/>
                      <a:r>
                        <a:rPr lang="en-GB" sz="600" b="1" dirty="0">
                          <a:solidFill>
                            <a:schemeClr val="bg1"/>
                          </a:solidFill>
                          <a:latin typeface="Arial" panose="020B0604020202020204" pitchFamily="34" charset="0"/>
                          <a:cs typeface="Arial" panose="020B0604020202020204" pitchFamily="34" charset="0"/>
                        </a:rPr>
                        <a:t>Nov </a:t>
                      </a:r>
                    </a:p>
                  </a:txBody>
                  <a:tcPr anchor="ctr">
                    <a:solidFill>
                      <a:schemeClr val="bg1">
                        <a:lumMod val="65000"/>
                      </a:schemeClr>
                    </a:solidFill>
                  </a:tcPr>
                </a:tc>
                <a:tc>
                  <a:txBody>
                    <a:bodyPr/>
                    <a:lstStyle/>
                    <a:p>
                      <a:pPr algn="ctr"/>
                      <a:r>
                        <a:rPr lang="en-GB" sz="600" b="1" dirty="0">
                          <a:solidFill>
                            <a:schemeClr val="bg1"/>
                          </a:solidFill>
                          <a:latin typeface="Arial" panose="020B0604020202020204" pitchFamily="34" charset="0"/>
                          <a:cs typeface="Arial" panose="020B0604020202020204" pitchFamily="34" charset="0"/>
                        </a:rPr>
                        <a:t>Dec </a:t>
                      </a:r>
                    </a:p>
                  </a:txBody>
                  <a:tcPr anchor="ctr">
                    <a:solidFill>
                      <a:schemeClr val="bg1">
                        <a:lumMod val="65000"/>
                      </a:schemeClr>
                    </a:solidFill>
                  </a:tcPr>
                </a:tc>
                <a:tc>
                  <a:txBody>
                    <a:bodyPr/>
                    <a:lstStyle/>
                    <a:p>
                      <a:pPr algn="ctr"/>
                      <a:r>
                        <a:rPr lang="en-GB" sz="400" b="1" dirty="0">
                          <a:solidFill>
                            <a:schemeClr val="bg1"/>
                          </a:solidFill>
                          <a:latin typeface="+mj-lt"/>
                        </a:rPr>
                        <a:t>Jan </a:t>
                      </a:r>
                    </a:p>
                  </a:txBody>
                  <a:tcPr vert="vert270" anchor="ctr">
                    <a:solidFill>
                      <a:schemeClr val="bg1">
                        <a:lumMod val="65000"/>
                      </a:schemeClr>
                    </a:solidFill>
                  </a:tcPr>
                </a:tc>
                <a:tc>
                  <a:txBody>
                    <a:bodyPr/>
                    <a:lstStyle/>
                    <a:p>
                      <a:pPr algn="ctr"/>
                      <a:r>
                        <a:rPr lang="en-GB" sz="400" b="1" dirty="0">
                          <a:solidFill>
                            <a:schemeClr val="bg1"/>
                          </a:solidFill>
                          <a:latin typeface="+mj-lt"/>
                        </a:rPr>
                        <a:t>Feb </a:t>
                      </a:r>
                    </a:p>
                  </a:txBody>
                  <a:tcPr vert="vert270" anchor="ctr">
                    <a:solidFill>
                      <a:schemeClr val="bg1">
                        <a:lumMod val="65000"/>
                      </a:schemeClr>
                    </a:solidFill>
                  </a:tcPr>
                </a:tc>
                <a:tc>
                  <a:txBody>
                    <a:bodyPr/>
                    <a:lstStyle/>
                    <a:p>
                      <a:pPr algn="ctr"/>
                      <a:r>
                        <a:rPr lang="en-GB" sz="400" b="1" dirty="0">
                          <a:solidFill>
                            <a:schemeClr val="bg1"/>
                          </a:solidFill>
                          <a:latin typeface="+mj-lt"/>
                        </a:rPr>
                        <a:t>Mar</a:t>
                      </a:r>
                    </a:p>
                  </a:txBody>
                  <a:tcPr vert="vert270" anchor="ctr">
                    <a:solidFill>
                      <a:schemeClr val="bg1">
                        <a:lumMod val="65000"/>
                      </a:schemeClr>
                    </a:solidFill>
                  </a:tcPr>
                </a:tc>
                <a:tc>
                  <a:txBody>
                    <a:bodyPr/>
                    <a:lstStyle/>
                    <a:p>
                      <a:pPr algn="ctr"/>
                      <a:r>
                        <a:rPr lang="en-GB" sz="400" b="1" dirty="0">
                          <a:solidFill>
                            <a:schemeClr val="bg1"/>
                          </a:solidFill>
                          <a:latin typeface="+mj-lt"/>
                        </a:rPr>
                        <a:t>Apr </a:t>
                      </a:r>
                    </a:p>
                  </a:txBody>
                  <a:tcPr vert="vert270" anchor="ctr">
                    <a:solidFill>
                      <a:schemeClr val="bg1">
                        <a:lumMod val="65000"/>
                      </a:schemeClr>
                    </a:solidFill>
                  </a:tcPr>
                </a:tc>
                <a:tc>
                  <a:txBody>
                    <a:bodyPr/>
                    <a:lstStyle/>
                    <a:p>
                      <a:pPr algn="ctr"/>
                      <a:r>
                        <a:rPr lang="en-GB" sz="400" b="1" dirty="0">
                          <a:solidFill>
                            <a:schemeClr val="bg1"/>
                          </a:solidFill>
                          <a:latin typeface="+mj-lt"/>
                        </a:rPr>
                        <a:t>May </a:t>
                      </a:r>
                    </a:p>
                  </a:txBody>
                  <a:tcPr vert="vert270" anchor="ctr">
                    <a:solidFill>
                      <a:schemeClr val="bg1">
                        <a:lumMod val="65000"/>
                      </a:schemeClr>
                    </a:solidFill>
                  </a:tcPr>
                </a:tc>
                <a:tc>
                  <a:txBody>
                    <a:bodyPr/>
                    <a:lstStyle/>
                    <a:p>
                      <a:pPr algn="ctr"/>
                      <a:r>
                        <a:rPr lang="en-GB" sz="400" b="1" dirty="0">
                          <a:solidFill>
                            <a:schemeClr val="bg1"/>
                          </a:solidFill>
                          <a:latin typeface="+mj-lt"/>
                        </a:rPr>
                        <a:t>Jun </a:t>
                      </a:r>
                    </a:p>
                  </a:txBody>
                  <a:tcPr vert="vert270" anchor="ctr">
                    <a:solidFill>
                      <a:schemeClr val="bg1">
                        <a:lumMod val="65000"/>
                      </a:schemeClr>
                    </a:solidFill>
                  </a:tcPr>
                </a:tc>
                <a:tc>
                  <a:txBody>
                    <a:bodyPr/>
                    <a:lstStyle/>
                    <a:p>
                      <a:pPr algn="ctr"/>
                      <a:r>
                        <a:rPr lang="en-GB" sz="400" b="1" dirty="0">
                          <a:solidFill>
                            <a:schemeClr val="bg1"/>
                          </a:solidFill>
                          <a:latin typeface="+mj-lt"/>
                        </a:rPr>
                        <a:t>July </a:t>
                      </a:r>
                    </a:p>
                  </a:txBody>
                  <a:tcPr vert="vert270" anchor="ctr">
                    <a:solidFill>
                      <a:schemeClr val="bg1">
                        <a:lumMod val="65000"/>
                      </a:schemeClr>
                    </a:solidFill>
                  </a:tcPr>
                </a:tc>
                <a:tc>
                  <a:txBody>
                    <a:bodyPr/>
                    <a:lstStyle/>
                    <a:p>
                      <a:pPr algn="ctr"/>
                      <a:r>
                        <a:rPr lang="en-GB" sz="400" b="1" dirty="0">
                          <a:solidFill>
                            <a:schemeClr val="bg1"/>
                          </a:solidFill>
                          <a:latin typeface="+mj-lt"/>
                        </a:rPr>
                        <a:t>Aug</a:t>
                      </a:r>
                    </a:p>
                  </a:txBody>
                  <a:tcPr vert="vert270" anchor="ctr">
                    <a:solidFill>
                      <a:schemeClr val="bg1">
                        <a:lumMod val="65000"/>
                      </a:schemeClr>
                    </a:solidFill>
                  </a:tcPr>
                </a:tc>
                <a:tc>
                  <a:txBody>
                    <a:bodyPr/>
                    <a:lstStyle/>
                    <a:p>
                      <a:pPr algn="ctr"/>
                      <a:r>
                        <a:rPr lang="en-GB" sz="400" b="1" dirty="0">
                          <a:solidFill>
                            <a:schemeClr val="bg1"/>
                          </a:solidFill>
                          <a:latin typeface="+mj-lt"/>
                        </a:rPr>
                        <a:t>Sept </a:t>
                      </a:r>
                    </a:p>
                  </a:txBody>
                  <a:tcPr vert="vert270" anchor="ctr">
                    <a:solidFill>
                      <a:schemeClr val="bg1">
                        <a:lumMod val="65000"/>
                      </a:schemeClr>
                    </a:solidFill>
                  </a:tcPr>
                </a:tc>
                <a:tc>
                  <a:txBody>
                    <a:bodyPr/>
                    <a:lstStyle/>
                    <a:p>
                      <a:pPr algn="ctr"/>
                      <a:r>
                        <a:rPr lang="en-GB" sz="400" b="1" dirty="0">
                          <a:solidFill>
                            <a:schemeClr val="bg1"/>
                          </a:solidFill>
                          <a:latin typeface="+mj-lt"/>
                        </a:rPr>
                        <a:t>Oct </a:t>
                      </a:r>
                    </a:p>
                  </a:txBody>
                  <a:tcPr vert="vert270" anchor="ctr">
                    <a:solidFill>
                      <a:schemeClr val="bg1">
                        <a:lumMod val="65000"/>
                      </a:schemeClr>
                    </a:solidFill>
                  </a:tcPr>
                </a:tc>
                <a:tc>
                  <a:txBody>
                    <a:bodyPr/>
                    <a:lstStyle/>
                    <a:p>
                      <a:pPr algn="ctr"/>
                      <a:r>
                        <a:rPr lang="en-GB" sz="400" b="1" dirty="0">
                          <a:solidFill>
                            <a:schemeClr val="bg1"/>
                          </a:solidFill>
                          <a:latin typeface="+mj-lt"/>
                        </a:rPr>
                        <a:t>Nov </a:t>
                      </a:r>
                    </a:p>
                  </a:txBody>
                  <a:tcPr vert="vert270" anchor="ctr">
                    <a:solidFill>
                      <a:schemeClr val="bg1">
                        <a:lumMod val="65000"/>
                      </a:schemeClr>
                    </a:solidFill>
                  </a:tcPr>
                </a:tc>
                <a:tc>
                  <a:txBody>
                    <a:bodyPr/>
                    <a:lstStyle/>
                    <a:p>
                      <a:pPr algn="ctr"/>
                      <a:r>
                        <a:rPr lang="en-GB" sz="400" b="1" dirty="0">
                          <a:solidFill>
                            <a:schemeClr val="bg1"/>
                          </a:solidFill>
                          <a:latin typeface="+mj-lt"/>
                        </a:rPr>
                        <a:t>Dec </a:t>
                      </a:r>
                    </a:p>
                  </a:txBody>
                  <a:tcPr vert="vert270" anchor="ctr">
                    <a:solidFill>
                      <a:schemeClr val="bg1">
                        <a:lumMod val="65000"/>
                      </a:schemeClr>
                    </a:solidFill>
                  </a:tcPr>
                </a:tc>
                <a:tc>
                  <a:txBody>
                    <a:bodyPr/>
                    <a:lstStyle/>
                    <a:p>
                      <a:endParaRPr lang="en-GB" sz="400" dirty="0">
                        <a:solidFill>
                          <a:schemeClr val="bg1"/>
                        </a:solidFill>
                        <a:latin typeface="+mj-lt"/>
                      </a:endParaRPr>
                    </a:p>
                  </a:txBody>
                  <a:tcPr anchor="ctr">
                    <a:solidFill>
                      <a:schemeClr val="bg1">
                        <a:lumMod val="65000"/>
                      </a:schemeClr>
                    </a:solidFill>
                  </a:tcPr>
                </a:tc>
                <a:extLst>
                  <a:ext uri="{0D108BD9-81ED-4DB2-BD59-A6C34878D82A}">
                    <a16:rowId xmlns:a16="http://schemas.microsoft.com/office/drawing/2014/main" val="1160549859"/>
                  </a:ext>
                </a:extLst>
              </a:tr>
              <a:tr h="734215">
                <a:tc rowSpan="8">
                  <a:txBody>
                    <a:bodyPr/>
                    <a:lstStyle/>
                    <a:p>
                      <a:pPr algn="ctr"/>
                      <a:r>
                        <a:rPr lang="en-GB" sz="1100" b="1" dirty="0">
                          <a:solidFill>
                            <a:schemeClr val="bg1"/>
                          </a:solidFill>
                          <a:latin typeface="+mj-lt"/>
                        </a:rPr>
                        <a:t>MAJOR RELEASES</a:t>
                      </a:r>
                    </a:p>
                  </a:txBody>
                  <a:tcPr vert="vert270">
                    <a:solidFill>
                      <a:schemeClr val="accent1">
                        <a:lumMod val="75000"/>
                      </a:schemeClr>
                    </a:solidFill>
                  </a:tcPr>
                </a:tc>
                <a:tc rowSpan="2">
                  <a:txBody>
                    <a:bodyPr/>
                    <a:lstStyle/>
                    <a:p>
                      <a:pPr algn="ctr"/>
                      <a:r>
                        <a:rPr lang="en-GB" sz="500" dirty="0">
                          <a:solidFill>
                            <a:schemeClr val="bg1"/>
                          </a:solidFill>
                          <a:latin typeface="Arial" panose="020B0604020202020204" pitchFamily="34" charset="0"/>
                          <a:cs typeface="Arial" panose="020B0604020202020204" pitchFamily="34" charset="0"/>
                        </a:rPr>
                        <a:t>Regulatory / Customer Requested Change </a:t>
                      </a:r>
                    </a:p>
                    <a:p>
                      <a:pPr algn="ctr"/>
                      <a:endParaRPr lang="en-GB" sz="50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rowSpan="2">
                  <a:txBody>
                    <a:bodyPr/>
                    <a:lstStyle/>
                    <a:p>
                      <a:pPr algn="ctr"/>
                      <a:r>
                        <a:rPr lang="en-GB" sz="400" b="1" dirty="0">
                          <a:solidFill>
                            <a:schemeClr val="bg1"/>
                          </a:solidFill>
                          <a:latin typeface="Arial" panose="020B0604020202020204" pitchFamily="34" charset="0"/>
                          <a:cs typeface="Arial" panose="020B0604020202020204" pitchFamily="34" charset="0"/>
                        </a:rPr>
                        <a:t>PM </a:t>
                      </a:r>
                    </a:p>
                    <a:p>
                      <a:pPr algn="ctr"/>
                      <a:r>
                        <a:rPr lang="en-GB" sz="400" b="1" dirty="0">
                          <a:solidFill>
                            <a:schemeClr val="bg1"/>
                          </a:solidFill>
                          <a:latin typeface="Arial" panose="020B0604020202020204" pitchFamily="34" charset="0"/>
                          <a:cs typeface="Arial" panose="020B0604020202020204" pitchFamily="34" charset="0"/>
                        </a:rPr>
                        <a:t>Matthew Rider </a:t>
                      </a:r>
                    </a:p>
                    <a:p>
                      <a:pPr algn="ctr"/>
                      <a:endParaRPr lang="en-GB" sz="400" b="1" dirty="0">
                        <a:solidFill>
                          <a:schemeClr val="bg1"/>
                        </a:solidFill>
                        <a:latin typeface="Arial" panose="020B0604020202020204" pitchFamily="34" charset="0"/>
                        <a:cs typeface="Arial" panose="020B0604020202020204" pitchFamily="34" charset="0"/>
                      </a:endParaRPr>
                    </a:p>
                  </a:txBody>
                  <a:tcPr vert="vert270" anchor="ctr">
                    <a:solidFill>
                      <a:schemeClr val="bg1">
                        <a:lumMod val="50000"/>
                      </a:schemeClr>
                    </a:solidFill>
                  </a:tcPr>
                </a:tc>
                <a:tc>
                  <a:txBody>
                    <a:bodyPr/>
                    <a:lstStyle/>
                    <a:p>
                      <a:pPr algn="ctr"/>
                      <a:r>
                        <a:rPr lang="en-US" sz="420" b="0" dirty="0">
                          <a:solidFill>
                            <a:schemeClr val="bg1"/>
                          </a:solidFill>
                          <a:latin typeface="Arial" panose="020B0604020202020204" pitchFamily="34" charset="0"/>
                          <a:cs typeface="Arial" panose="020B0604020202020204" pitchFamily="34" charset="0"/>
                        </a:rPr>
                        <a:t>MOD0745 - Setting of Auction Bid Parameter</a:t>
                      </a:r>
                      <a:endParaRPr lang="en-GB" sz="42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141634101"/>
                  </a:ext>
                </a:extLst>
              </a:tr>
              <a:tr h="1093165">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a:txBody>
                    <a:bodyPr/>
                    <a:lstStyle/>
                    <a:p>
                      <a:pPr algn="ctr"/>
                      <a:r>
                        <a:rPr lang="en-US" sz="420" b="0" dirty="0">
                          <a:solidFill>
                            <a:schemeClr val="bg1"/>
                          </a:solidFill>
                          <a:latin typeface="Arial" panose="020B0604020202020204" pitchFamily="34" charset="0"/>
                          <a:cs typeface="Arial" panose="020B0604020202020204" pitchFamily="34" charset="0"/>
                        </a:rPr>
                        <a:t>MOD0728B – UK Link &amp; Gemini Delivered as part of CP5341</a:t>
                      </a:r>
                    </a:p>
                  </a:txBody>
                  <a:tcPr vert="vert270" anchor="ctr">
                    <a:solidFill>
                      <a:schemeClr val="tx2">
                        <a:lumMod val="75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2974734007"/>
                  </a:ext>
                </a:extLst>
              </a:tr>
              <a:tr h="328285">
                <a:tc vMerge="1">
                  <a:txBody>
                    <a:bodyPr/>
                    <a:lstStyle/>
                    <a:p>
                      <a:endParaRPr lang="en-GB" sz="600" dirty="0">
                        <a:latin typeface="+mj-lt"/>
                      </a:endParaRPr>
                    </a:p>
                  </a:txBody>
                  <a:tcPr/>
                </a:tc>
                <a:tc>
                  <a:txBody>
                    <a:bodyPr/>
                    <a:lstStyle/>
                    <a:p>
                      <a:pPr algn="ctr"/>
                      <a:r>
                        <a:rPr lang="en-GB" sz="500" b="0" dirty="0">
                          <a:solidFill>
                            <a:schemeClr val="bg1"/>
                          </a:solidFill>
                          <a:latin typeface="Arial" panose="020B0604020202020204" pitchFamily="34" charset="0"/>
                          <a:cs typeface="Arial" panose="020B0604020202020204" pitchFamily="34" charset="0"/>
                        </a:rPr>
                        <a:t>Gemini Sustain</a:t>
                      </a:r>
                    </a:p>
                  </a:txBody>
                  <a:tcPr vert="vert270" anchor="ctr">
                    <a:solidFill>
                      <a:schemeClr val="tx2">
                        <a:lumMod val="75000"/>
                      </a:schemeClr>
                    </a:solidFill>
                  </a:tcPr>
                </a:tc>
                <a:tc rowSpan="3">
                  <a:txBody>
                    <a:bodyPr/>
                    <a:lstStyle/>
                    <a:p>
                      <a:pPr algn="ctr"/>
                      <a:r>
                        <a:rPr lang="en-GB" sz="400" b="1" dirty="0">
                          <a:solidFill>
                            <a:schemeClr val="bg1"/>
                          </a:solidFill>
                          <a:latin typeface="Arial" panose="020B0604020202020204" pitchFamily="34" charset="0"/>
                          <a:cs typeface="Arial" panose="020B0604020202020204" pitchFamily="34" charset="0"/>
                        </a:rPr>
                        <a:t>PM </a:t>
                      </a:r>
                    </a:p>
                    <a:p>
                      <a:pPr algn="ctr"/>
                      <a:r>
                        <a:rPr lang="en-GB" sz="400" b="1" dirty="0">
                          <a:solidFill>
                            <a:schemeClr val="bg1"/>
                          </a:solidFill>
                          <a:latin typeface="Arial" panose="020B0604020202020204" pitchFamily="34" charset="0"/>
                          <a:cs typeface="Arial" panose="020B0604020202020204" pitchFamily="34" charset="0"/>
                        </a:rPr>
                        <a:t>Nicky Patmore </a:t>
                      </a:r>
                    </a:p>
                    <a:p>
                      <a:pPr algn="ctr"/>
                      <a:endParaRPr lang="en-GB" sz="400" b="1" dirty="0">
                        <a:solidFill>
                          <a:schemeClr val="bg1"/>
                        </a:solidFill>
                        <a:latin typeface="Arial" panose="020B0604020202020204" pitchFamily="34" charset="0"/>
                        <a:cs typeface="Arial" panose="020B0604020202020204" pitchFamily="34" charset="0"/>
                      </a:endParaRPr>
                    </a:p>
                  </a:txBody>
                  <a:tcPr vert="vert270" anchor="ctr">
                    <a:solidFill>
                      <a:schemeClr val="bg1">
                        <a:lumMod val="50000"/>
                      </a:schemeClr>
                    </a:solidFill>
                  </a:tcPr>
                </a:tc>
                <a:tc rowSpan="2">
                  <a:txBody>
                    <a:bodyPr/>
                    <a:lstStyle/>
                    <a:p>
                      <a:pPr algn="ctr"/>
                      <a:r>
                        <a:rPr lang="en-GB" sz="420" b="0" dirty="0">
                          <a:solidFill>
                            <a:schemeClr val="bg1"/>
                          </a:solidFill>
                          <a:latin typeface="Arial" panose="020B0604020202020204" pitchFamily="34" charset="0"/>
                          <a:cs typeface="Arial" panose="020B0604020202020204" pitchFamily="34" charset="0"/>
                        </a:rPr>
                        <a:t>Gemini </a:t>
                      </a:r>
                    </a:p>
                    <a:p>
                      <a:pPr algn="ctr"/>
                      <a:r>
                        <a:rPr lang="en-GB" sz="420" b="0" dirty="0">
                          <a:solidFill>
                            <a:schemeClr val="bg1"/>
                          </a:solidFill>
                          <a:latin typeface="Arial" panose="020B0604020202020204" pitchFamily="34" charset="0"/>
                          <a:cs typeface="Arial" panose="020B0604020202020204" pitchFamily="34" charset="0"/>
                        </a:rPr>
                        <a:t>Customer Enhancements</a:t>
                      </a:r>
                    </a:p>
                  </a:txBody>
                  <a:tcPr vert="vert270" anchor="ctr">
                    <a:solidFill>
                      <a:schemeClr val="tx2">
                        <a:lumMod val="7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3105533922"/>
                  </a:ext>
                </a:extLst>
              </a:tr>
              <a:tr h="168313">
                <a:tc vMerge="1">
                  <a:txBody>
                    <a:bodyPr/>
                    <a:lstStyle/>
                    <a:p>
                      <a:endParaRPr lang="en-GB" sz="600" dirty="0">
                        <a:latin typeface="+mj-lt"/>
                      </a:endParaRPr>
                    </a:p>
                  </a:txBody>
                  <a:tcPr/>
                </a:tc>
                <a:tc rowSpan="2">
                  <a:txBody>
                    <a:bodyPr/>
                    <a:lstStyle/>
                    <a:p>
                      <a:pPr algn="ctr"/>
                      <a:r>
                        <a:rPr lang="en-GB" sz="500" b="0" i="0" u="none" strike="noStrike" baseline="0" dirty="0">
                          <a:solidFill>
                            <a:schemeClr val="bg1"/>
                          </a:solidFill>
                          <a:latin typeface="Arial" panose="020B0604020202020204" pitchFamily="34" charset="0"/>
                          <a:ea typeface="+mn-ea"/>
                          <a:cs typeface="Arial" panose="020B0604020202020204" pitchFamily="34" charset="0"/>
                        </a:rPr>
                        <a:t>UK Link Consequential Changes</a:t>
                      </a: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vMerge="1">
                  <a:txBody>
                    <a:bodyPr/>
                    <a:lstStyle/>
                    <a:p>
                      <a:endParaRPr lang="en-GB" sz="600" dirty="0">
                        <a:latin typeface="+mj-lt"/>
                      </a:endParaRPr>
                    </a:p>
                  </a:txBody>
                  <a:tcPr/>
                </a:tc>
                <a:tc vMerge="1">
                  <a:txBody>
                    <a:bodyPr/>
                    <a:lstStyle/>
                    <a:p>
                      <a:pPr algn="ctr"/>
                      <a:r>
                        <a:rPr lang="en-GB" sz="400" b="0">
                          <a:solidFill>
                            <a:schemeClr val="bg1"/>
                          </a:solidFill>
                          <a:latin typeface="Arial" panose="020B0604020202020204" pitchFamily="34" charset="0"/>
                          <a:cs typeface="Arial" panose="020B0604020202020204" pitchFamily="34" charset="0"/>
                        </a:rPr>
                        <a:t>CSS Cons Change </a:t>
                      </a: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extLst>
                  <a:ext uri="{0D108BD9-81ED-4DB2-BD59-A6C34878D82A}">
                    <a16:rowId xmlns:a16="http://schemas.microsoft.com/office/drawing/2014/main" val="1860452353"/>
                  </a:ext>
                </a:extLst>
              </a:tr>
              <a:tr h="425655">
                <a:tc vMerge="1">
                  <a:txBody>
                    <a:bodyPr/>
                    <a:lstStyle/>
                    <a:p>
                      <a:endParaRPr lang="en-GB"/>
                    </a:p>
                  </a:txBody>
                  <a:tcPr/>
                </a:tc>
                <a:tc vMerge="1">
                  <a:txBody>
                    <a:bodyPr/>
                    <a:lstStyle/>
                    <a:p>
                      <a:pPr algn="ct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vMerge="1">
                  <a:txBody>
                    <a:bodyPr/>
                    <a:lstStyle/>
                    <a:p>
                      <a:pPr algn="ctr"/>
                      <a:endParaRPr lang="en-GB" sz="500" b="1" dirty="0">
                        <a:solidFill>
                          <a:schemeClr val="bg1"/>
                        </a:solidFill>
                        <a:latin typeface="Arial" panose="020B0604020202020204" pitchFamily="34" charset="0"/>
                        <a:cs typeface="Arial" panose="020B0604020202020204" pitchFamily="34" charset="0"/>
                      </a:endParaRPr>
                    </a:p>
                  </a:txBody>
                  <a:tcPr vert="vert270" anchor="ctr">
                    <a:solidFill>
                      <a:schemeClr val="bg1">
                        <a:lumMod val="50000"/>
                      </a:schemeClr>
                    </a:solidFill>
                  </a:tcPr>
                </a:tc>
                <a:tc>
                  <a:txBody>
                    <a:bodyPr/>
                    <a:lstStyle/>
                    <a:p>
                      <a:pPr algn="ctr"/>
                      <a:r>
                        <a:rPr lang="en-GB" sz="420" b="0">
                          <a:solidFill>
                            <a:schemeClr val="bg1"/>
                          </a:solidFill>
                          <a:latin typeface="Arial" panose="020B0604020202020204" pitchFamily="34" charset="0"/>
                          <a:cs typeface="Arial" panose="020B0604020202020204" pitchFamily="34" charset="0"/>
                        </a:rPr>
                        <a:t>CSS Cons Change </a:t>
                      </a:r>
                      <a:endParaRPr lang="en-GB" sz="42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787628325"/>
                  </a:ext>
                </a:extLst>
              </a:tr>
              <a:tr h="535980">
                <a:tc vMerge="1">
                  <a:txBody>
                    <a:bodyPr/>
                    <a:lstStyle/>
                    <a:p>
                      <a:endParaRPr lang="en-GB" sz="600" dirty="0">
                        <a:latin typeface="+mj-lt"/>
                      </a:endParaRPr>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dirty="0">
                          <a:solidFill>
                            <a:schemeClr val="bg1"/>
                          </a:solidFill>
                          <a:latin typeface="Arial" panose="020B0604020202020204" pitchFamily="34" charset="0"/>
                          <a:cs typeface="Arial" panose="020B0604020202020204" pitchFamily="34" charset="0"/>
                        </a:rPr>
                        <a:t>Gemini Change Programme Sustain</a:t>
                      </a:r>
                    </a:p>
                    <a:p>
                      <a:pPr algn="ct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400" b="1" dirty="0">
                          <a:solidFill>
                            <a:schemeClr val="bg1"/>
                          </a:solidFill>
                          <a:latin typeface="Arial" panose="020B0604020202020204" pitchFamily="34" charset="0"/>
                          <a:cs typeface="Arial" panose="020B0604020202020204" pitchFamily="34" charset="0"/>
                        </a:rPr>
                        <a:t>PM</a:t>
                      </a:r>
                    </a:p>
                    <a:p>
                      <a:pPr algn="ctr"/>
                      <a:r>
                        <a:rPr lang="en-GB" sz="400" b="1" dirty="0">
                          <a:solidFill>
                            <a:schemeClr val="bg1"/>
                          </a:solidFill>
                          <a:latin typeface="Arial" panose="020B0604020202020204" pitchFamily="34" charset="0"/>
                          <a:cs typeface="Arial" panose="020B0604020202020204" pitchFamily="34" charset="0"/>
                        </a:rPr>
                        <a:t>Manisha Bhardwaj </a:t>
                      </a:r>
                    </a:p>
                    <a:p>
                      <a:pPr algn="ctr"/>
                      <a:endParaRPr lang="en-GB" sz="400" b="1" dirty="0">
                        <a:solidFill>
                          <a:schemeClr val="bg1"/>
                        </a:solidFill>
                        <a:latin typeface="Arial" panose="020B0604020202020204" pitchFamily="34" charset="0"/>
                        <a:cs typeface="Arial" panose="020B0604020202020204" pitchFamily="34" charset="0"/>
                      </a:endParaRPr>
                    </a:p>
                  </a:txBody>
                  <a:tcPr vert="vert270" anchor="ctr">
                    <a:solidFill>
                      <a:schemeClr val="bg1">
                        <a:lumMod val="50000"/>
                      </a:schemeClr>
                    </a:solidFill>
                  </a:tcPr>
                </a:tc>
                <a:tc>
                  <a:txBody>
                    <a:bodyPr/>
                    <a:lstStyle/>
                    <a:p>
                      <a:pPr algn="ctr"/>
                      <a:r>
                        <a:rPr lang="en-GB" sz="420" b="0" dirty="0">
                          <a:solidFill>
                            <a:schemeClr val="bg1"/>
                          </a:solidFill>
                          <a:latin typeface="Arial" panose="020B0604020202020204" pitchFamily="34" charset="0"/>
                          <a:cs typeface="Arial" panose="020B0604020202020204" pitchFamily="34" charset="0"/>
                        </a:rPr>
                        <a:t>Single Sign on Experience</a:t>
                      </a: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2311386642"/>
                  </a:ext>
                </a:extLst>
              </a:tr>
              <a:tr h="417940">
                <a:tc vMerge="1">
                  <a:txBody>
                    <a:bodyPr/>
                    <a:lstStyle/>
                    <a:p>
                      <a:endParaRPr lang="en-GB" sz="600" dirty="0">
                        <a:latin typeface="+mj-lt"/>
                      </a:endParaRPr>
                    </a:p>
                  </a:txBody>
                  <a:tcPr/>
                </a:tc>
                <a:tc vMerge="1">
                  <a:txBody>
                    <a:bodyPr/>
                    <a:lstStyle/>
                    <a:p>
                      <a:endParaRPr lang="en-GB" sz="600" dirty="0">
                        <a:latin typeface="+mj-lt"/>
                      </a:endParaRPr>
                    </a:p>
                  </a:txBody>
                  <a:tcPr/>
                </a:tc>
                <a:tc rowSpan="2">
                  <a:txBody>
                    <a:bodyPr/>
                    <a:lstStyle/>
                    <a:p>
                      <a:pPr algn="ctr"/>
                      <a:r>
                        <a:rPr lang="en-GB" sz="400" b="1" dirty="0">
                          <a:solidFill>
                            <a:schemeClr val="bg1"/>
                          </a:solidFill>
                          <a:latin typeface="Arial" panose="020B0604020202020204" pitchFamily="34" charset="0"/>
                          <a:cs typeface="Arial" panose="020B0604020202020204" pitchFamily="34" charset="0"/>
                        </a:rPr>
                        <a:t>PM</a:t>
                      </a:r>
                    </a:p>
                    <a:p>
                      <a:pPr algn="ctr"/>
                      <a:r>
                        <a:rPr lang="en-GB" sz="400" b="1" dirty="0">
                          <a:solidFill>
                            <a:schemeClr val="bg1"/>
                          </a:solidFill>
                          <a:latin typeface="Arial" panose="020B0604020202020204" pitchFamily="34" charset="0"/>
                          <a:cs typeface="Arial" panose="020B0604020202020204" pitchFamily="34" charset="0"/>
                        </a:rPr>
                        <a:t>Matthew Stephens</a:t>
                      </a:r>
                    </a:p>
                    <a:p>
                      <a:pPr algn="ctr"/>
                      <a:endParaRPr lang="en-GB" sz="400" b="1" dirty="0">
                        <a:solidFill>
                          <a:schemeClr val="bg1"/>
                        </a:solidFill>
                        <a:latin typeface="Arial" panose="020B0604020202020204" pitchFamily="34" charset="0"/>
                        <a:cs typeface="Arial" panose="020B0604020202020204" pitchFamily="34" charset="0"/>
                      </a:endParaRPr>
                    </a:p>
                  </a:txBody>
                  <a:tcPr vert="vert270" anchor="ctr">
                    <a:solidFill>
                      <a:schemeClr val="bg1">
                        <a:lumMod val="50000"/>
                      </a:schemeClr>
                    </a:solidFill>
                  </a:tcPr>
                </a:tc>
                <a:tc>
                  <a:txBody>
                    <a:bodyPr/>
                    <a:lstStyle/>
                    <a:p>
                      <a:pPr algn="ctr"/>
                      <a:r>
                        <a:rPr lang="en-GB" sz="420" b="0" dirty="0">
                          <a:solidFill>
                            <a:schemeClr val="bg1"/>
                          </a:solidFill>
                          <a:latin typeface="Arial" panose="020B0604020202020204" pitchFamily="34" charset="0"/>
                          <a:cs typeface="Arial" panose="020B0604020202020204" pitchFamily="34" charset="0"/>
                        </a:rPr>
                        <a:t>API </a:t>
                      </a:r>
                      <a:r>
                        <a:rPr lang="en-GB" sz="350" b="0" dirty="0">
                          <a:solidFill>
                            <a:schemeClr val="bg1"/>
                          </a:solidFill>
                          <a:latin typeface="Arial" panose="020B0604020202020204" pitchFamily="34" charset="0"/>
                          <a:cs typeface="Arial" panose="020B0604020202020204" pitchFamily="34" charset="0"/>
                        </a:rPr>
                        <a:t>Enhancements </a:t>
                      </a:r>
                    </a:p>
                  </a:txBody>
                  <a:tcPr vert="vert270" anchor="ctr">
                    <a:solidFill>
                      <a:schemeClr val="tx2">
                        <a:lumMod val="75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2919218581"/>
                  </a:ext>
                </a:extLst>
              </a:tr>
              <a:tr h="328285">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a:txBody>
                    <a:bodyPr/>
                    <a:lstStyle/>
                    <a:p>
                      <a:pPr algn="ctr"/>
                      <a:r>
                        <a:rPr lang="en-GB" sz="420" b="0" dirty="0">
                          <a:solidFill>
                            <a:schemeClr val="bg1"/>
                          </a:solidFill>
                          <a:latin typeface="Arial" panose="020B0604020202020204" pitchFamily="34" charset="0"/>
                          <a:cs typeface="Arial" panose="020B0604020202020204" pitchFamily="34" charset="0"/>
                        </a:rPr>
                        <a:t>Site Minder  Upgrade</a:t>
                      </a: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3524241504"/>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107501" y="195486"/>
            <a:ext cx="8928995" cy="288032"/>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j-lt"/>
              </a:rPr>
              <a:t>NG TRANSMISSION CHANGE HORIZON PLAN 0-2 YEARS AUG 2021 – JULY 2023</a:t>
            </a:r>
          </a:p>
        </p:txBody>
      </p:sp>
      <p:sp>
        <p:nvSpPr>
          <p:cNvPr id="30" name="Rectangle 29">
            <a:extLst>
              <a:ext uri="{FF2B5EF4-FFF2-40B4-BE49-F238E27FC236}">
                <a16:creationId xmlns:a16="http://schemas.microsoft.com/office/drawing/2014/main" id="{E404E7B4-240E-47A2-8CD9-F286286AE704}"/>
              </a:ext>
            </a:extLst>
          </p:cNvPr>
          <p:cNvSpPr/>
          <p:nvPr/>
        </p:nvSpPr>
        <p:spPr>
          <a:xfrm>
            <a:off x="2678730" y="955743"/>
            <a:ext cx="752425" cy="153726"/>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Implementation  </a:t>
            </a:r>
            <a:endPar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  19</a:t>
            </a:r>
            <a:r>
              <a:rPr lang="en-GB" sz="400" b="1" baseline="30000" dirty="0">
                <a:solidFill>
                  <a:schemeClr val="bg1"/>
                </a:solidFill>
                <a:latin typeface="Arial" panose="020B0604020202020204" pitchFamily="34" charset="0"/>
                <a:ea typeface="Verdana" panose="020B0604030504040204" pitchFamily="34" charset="0"/>
                <a:cs typeface="Arial" panose="020B0604020202020204" pitchFamily="34" charset="0"/>
              </a:rPr>
              <a:t>th</a:t>
            </a: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 Sept 21</a:t>
            </a:r>
          </a:p>
          <a:p>
            <a:pPr algn="ct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20FE14E-F4F4-4571-95A6-79C7ED7CA88C}"/>
              </a:ext>
            </a:extLst>
          </p:cNvPr>
          <p:cNvSpPr/>
          <p:nvPr/>
        </p:nvSpPr>
        <p:spPr>
          <a:xfrm>
            <a:off x="2681397" y="1136095"/>
            <a:ext cx="747093" cy="13821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Implementation </a:t>
            </a:r>
          </a:p>
          <a:p>
            <a:pPr algn="ct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26</a:t>
            </a:r>
            <a:r>
              <a:rPr lang="en-GB" sz="400" b="1" baseline="30000" dirty="0">
                <a:solidFill>
                  <a:schemeClr val="bg1"/>
                </a:solidFill>
                <a:latin typeface="Arial" panose="020B0604020202020204" pitchFamily="34" charset="0"/>
                <a:ea typeface="Verdana" panose="020B0604030504040204" pitchFamily="34" charset="0"/>
                <a:cs typeface="Arial" panose="020B0604020202020204" pitchFamily="34" charset="0"/>
              </a:rPr>
              <a:t>th</a:t>
            </a: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 Sept 21 </a:t>
            </a: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(C)</a:t>
            </a:r>
            <a:endPar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40CF8087-D3BF-4634-BA31-23D8323D6448}"/>
              </a:ext>
            </a:extLst>
          </p:cNvPr>
          <p:cNvSpPr/>
          <p:nvPr/>
        </p:nvSpPr>
        <p:spPr>
          <a:xfrm>
            <a:off x="1758156" y="1291784"/>
            <a:ext cx="1679959" cy="155922"/>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Build/Test – Aug to Sept 21</a:t>
            </a:r>
          </a:p>
        </p:txBody>
      </p:sp>
      <p:sp>
        <p:nvSpPr>
          <p:cNvPr id="41" name="Rectangle 40">
            <a:extLst>
              <a:ext uri="{FF2B5EF4-FFF2-40B4-BE49-F238E27FC236}">
                <a16:creationId xmlns:a16="http://schemas.microsoft.com/office/drawing/2014/main" id="{84AA41C3-F682-415A-A2FE-9092F88FF325}"/>
              </a:ext>
            </a:extLst>
          </p:cNvPr>
          <p:cNvSpPr/>
          <p:nvPr/>
        </p:nvSpPr>
        <p:spPr>
          <a:xfrm>
            <a:off x="1764585" y="1916088"/>
            <a:ext cx="914145" cy="162428"/>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UKL Implementation </a:t>
            </a:r>
          </a:p>
          <a:p>
            <a:pPr algn="ct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27</a:t>
            </a:r>
            <a:r>
              <a:rPr lang="en-GB" sz="400" b="1" baseline="30000" dirty="0">
                <a:solidFill>
                  <a:schemeClr val="bg1"/>
                </a:solidFill>
                <a:latin typeface="Arial" panose="020B0604020202020204" pitchFamily="34" charset="0"/>
                <a:ea typeface="Verdana" panose="020B0604030504040204" pitchFamily="34" charset="0"/>
                <a:cs typeface="Arial" panose="020B0604020202020204" pitchFamily="34" charset="0"/>
              </a:rPr>
              <a:t>th</a:t>
            </a: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 Aug 21</a:t>
            </a:r>
          </a:p>
          <a:p>
            <a:pPr algn="ct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1E4142F4-6248-456F-96AD-4285F208F351}"/>
              </a:ext>
            </a:extLst>
          </p:cNvPr>
          <p:cNvSpPr/>
          <p:nvPr/>
        </p:nvSpPr>
        <p:spPr>
          <a:xfrm>
            <a:off x="1769173" y="1709948"/>
            <a:ext cx="914145" cy="173045"/>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Regression Testing UKL</a:t>
            </a: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 2nd Aug to 20th Aug 21</a:t>
            </a:r>
            <a:endPar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BA61673A-256D-413A-82BD-8F093CCF4BC8}"/>
              </a:ext>
            </a:extLst>
          </p:cNvPr>
          <p:cNvSpPr/>
          <p:nvPr/>
        </p:nvSpPr>
        <p:spPr>
          <a:xfrm>
            <a:off x="3779912" y="4734596"/>
            <a:ext cx="2304256" cy="18390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Design to PIS – Oct 21 to Jan 22 – Indicative timeline </a:t>
            </a: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AE361444-8B3D-4C24-9726-C4C09CA06D03}"/>
              </a:ext>
            </a:extLst>
          </p:cNvPr>
          <p:cNvSpPr/>
          <p:nvPr/>
        </p:nvSpPr>
        <p:spPr>
          <a:xfrm>
            <a:off x="2665381" y="3859758"/>
            <a:ext cx="4131869" cy="192358"/>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 Sept 21 to Apr 22 – Indicative timeline</a:t>
            </a:r>
          </a:p>
        </p:txBody>
      </p:sp>
      <p:sp>
        <p:nvSpPr>
          <p:cNvPr id="45" name="Rectangle 44">
            <a:extLst>
              <a:ext uri="{FF2B5EF4-FFF2-40B4-BE49-F238E27FC236}">
                <a16:creationId xmlns:a16="http://schemas.microsoft.com/office/drawing/2014/main" id="{4554B88C-A9AE-4289-83FE-16D9C73135A2}"/>
              </a:ext>
            </a:extLst>
          </p:cNvPr>
          <p:cNvSpPr/>
          <p:nvPr/>
        </p:nvSpPr>
        <p:spPr>
          <a:xfrm>
            <a:off x="1768038" y="2915131"/>
            <a:ext cx="1670077" cy="17731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PIS July - Sept 21</a:t>
            </a:r>
          </a:p>
        </p:txBody>
      </p:sp>
      <p:sp>
        <p:nvSpPr>
          <p:cNvPr id="46" name="Rectangle 45">
            <a:extLst>
              <a:ext uri="{FF2B5EF4-FFF2-40B4-BE49-F238E27FC236}">
                <a16:creationId xmlns:a16="http://schemas.microsoft.com/office/drawing/2014/main" id="{33FBBA15-FD76-4317-B7C0-95AEA6A79BC9}"/>
              </a:ext>
            </a:extLst>
          </p:cNvPr>
          <p:cNvSpPr/>
          <p:nvPr/>
        </p:nvSpPr>
        <p:spPr>
          <a:xfrm>
            <a:off x="2720167" y="1887922"/>
            <a:ext cx="717948" cy="190594"/>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Gemini Implementation  </a:t>
            </a:r>
            <a:endPar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19</a:t>
            </a:r>
            <a:r>
              <a:rPr lang="en-GB" sz="400" b="1" baseline="30000" dirty="0">
                <a:solidFill>
                  <a:schemeClr val="bg1"/>
                </a:solidFill>
                <a:latin typeface="Arial" panose="020B0604020202020204" pitchFamily="34" charset="0"/>
                <a:ea typeface="Verdana" panose="020B0604030504040204" pitchFamily="34" charset="0"/>
                <a:cs typeface="Arial" panose="020B0604020202020204" pitchFamily="34" charset="0"/>
              </a:rPr>
              <a:t>th</a:t>
            </a: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 Sept 21</a:t>
            </a:r>
          </a:p>
          <a:p>
            <a:pPr algn="ct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933F1CF-E7CA-441D-8070-F7B1BE79001D}"/>
              </a:ext>
            </a:extLst>
          </p:cNvPr>
          <p:cNvSpPr/>
          <p:nvPr/>
        </p:nvSpPr>
        <p:spPr>
          <a:xfrm>
            <a:off x="2681397" y="1484581"/>
            <a:ext cx="1490032" cy="169195"/>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Pre-Implementation  </a:t>
            </a: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 Sept to Oct 21</a:t>
            </a:r>
          </a:p>
          <a:p>
            <a:pPr algn="ct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D47C9406-CDEE-47F4-8909-D8FDF6B5B4D5}"/>
              </a:ext>
            </a:extLst>
          </p:cNvPr>
          <p:cNvSpPr/>
          <p:nvPr/>
        </p:nvSpPr>
        <p:spPr>
          <a:xfrm>
            <a:off x="1754998" y="3369985"/>
            <a:ext cx="4131869" cy="17731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Content: External Test Phase Jul - Dec 21</a:t>
            </a: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FBB8A605-71AD-4827-930A-7BB8EBF24ACA}"/>
              </a:ext>
            </a:extLst>
          </p:cNvPr>
          <p:cNvSpPr/>
          <p:nvPr/>
        </p:nvSpPr>
        <p:spPr>
          <a:xfrm>
            <a:off x="1758244" y="2110449"/>
            <a:ext cx="1674026" cy="183234"/>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Build/Test – Aug to Sept 21</a:t>
            </a:r>
          </a:p>
        </p:txBody>
      </p:sp>
      <p:sp>
        <p:nvSpPr>
          <p:cNvPr id="50" name="Rectangle 49">
            <a:extLst>
              <a:ext uri="{FF2B5EF4-FFF2-40B4-BE49-F238E27FC236}">
                <a16:creationId xmlns:a16="http://schemas.microsoft.com/office/drawing/2014/main" id="{96C49C86-0901-406B-A649-F729671B5595}"/>
              </a:ext>
            </a:extLst>
          </p:cNvPr>
          <p:cNvSpPr/>
          <p:nvPr/>
        </p:nvSpPr>
        <p:spPr>
          <a:xfrm>
            <a:off x="2671679" y="2532982"/>
            <a:ext cx="3205470" cy="18368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PIS Gemini - Sept to Dec 21</a:t>
            </a:r>
          </a:p>
        </p:txBody>
      </p:sp>
      <p:sp>
        <p:nvSpPr>
          <p:cNvPr id="51" name="Rectangle 50">
            <a:extLst>
              <a:ext uri="{FF2B5EF4-FFF2-40B4-BE49-F238E27FC236}">
                <a16:creationId xmlns:a16="http://schemas.microsoft.com/office/drawing/2014/main" id="{5586A5D0-A788-4743-B92E-55E93E2EE108}"/>
              </a:ext>
            </a:extLst>
          </p:cNvPr>
          <p:cNvSpPr/>
          <p:nvPr/>
        </p:nvSpPr>
        <p:spPr>
          <a:xfrm>
            <a:off x="2678730" y="2322224"/>
            <a:ext cx="2322524" cy="18856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PIS UKL - Sept to Nov 21</a:t>
            </a:r>
          </a:p>
        </p:txBody>
      </p:sp>
      <p:sp>
        <p:nvSpPr>
          <p:cNvPr id="52" name="Rectangle 51">
            <a:extLst>
              <a:ext uri="{FF2B5EF4-FFF2-40B4-BE49-F238E27FC236}">
                <a16:creationId xmlns:a16="http://schemas.microsoft.com/office/drawing/2014/main" id="{35215CD8-EA37-406B-9E2D-E8E3DBBA6E56}"/>
              </a:ext>
            </a:extLst>
          </p:cNvPr>
          <p:cNvSpPr/>
          <p:nvPr/>
        </p:nvSpPr>
        <p:spPr>
          <a:xfrm>
            <a:off x="2945879" y="4320091"/>
            <a:ext cx="2911631" cy="18390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 Sept 21 to Dec 21– Indicative timeline </a:t>
            </a:r>
          </a:p>
        </p:txBody>
      </p:sp>
      <p:graphicFrame>
        <p:nvGraphicFramePr>
          <p:cNvPr id="54" name="Table 53">
            <a:extLst>
              <a:ext uri="{FF2B5EF4-FFF2-40B4-BE49-F238E27FC236}">
                <a16:creationId xmlns:a16="http://schemas.microsoft.com/office/drawing/2014/main" id="{56320471-0392-42C8-80C2-930D61A0B79C}"/>
              </a:ext>
            </a:extLst>
          </p:cNvPr>
          <p:cNvGraphicFramePr>
            <a:graphicFrameLocks noGrp="1"/>
          </p:cNvGraphicFramePr>
          <p:nvPr>
            <p:extLst/>
          </p:nvPr>
        </p:nvGraphicFramePr>
        <p:xfrm>
          <a:off x="7431185" y="2161716"/>
          <a:ext cx="1597274" cy="1250364"/>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360040">
                  <a:extLst>
                    <a:ext uri="{9D8B030D-6E8A-4147-A177-3AD203B41FA5}">
                      <a16:colId xmlns:a16="http://schemas.microsoft.com/office/drawing/2014/main" val="1815604966"/>
                    </a:ext>
                  </a:extLst>
                </a:gridCol>
                <a:gridCol w="1237234">
                  <a:extLst>
                    <a:ext uri="{9D8B030D-6E8A-4147-A177-3AD203B41FA5}">
                      <a16:colId xmlns:a16="http://schemas.microsoft.com/office/drawing/2014/main" val="4201395258"/>
                    </a:ext>
                  </a:extLst>
                </a:gridCol>
              </a:tblGrid>
              <a:tr h="208394">
                <a:tc gridSpan="2">
                  <a:txBody>
                    <a:bodyPr/>
                    <a:lstStyle/>
                    <a:p>
                      <a:pPr algn="ctr"/>
                      <a:r>
                        <a:rPr lang="en-US" sz="600" dirty="0"/>
                        <a:t>KEY RISK &amp; % = Certainty of Scope </a:t>
                      </a:r>
                    </a:p>
                  </a:txBody>
                  <a:tcPr>
                    <a:solidFill>
                      <a:schemeClr val="tx2"/>
                    </a:solidFill>
                  </a:tcPr>
                </a:tc>
                <a:tc hMerge="1">
                  <a:txBody>
                    <a:bodyPr/>
                    <a:lstStyle/>
                    <a:p>
                      <a:endParaRPr lang="en-GB" sz="800"/>
                    </a:p>
                  </a:txBody>
                  <a:tcPr>
                    <a:solidFill>
                      <a:schemeClr val="tx2"/>
                    </a:solidFill>
                  </a:tcPr>
                </a:tc>
                <a:extLst>
                  <a:ext uri="{0D108BD9-81ED-4DB2-BD59-A6C34878D82A}">
                    <a16:rowId xmlns:a16="http://schemas.microsoft.com/office/drawing/2014/main" val="1796567122"/>
                  </a:ext>
                </a:extLst>
              </a:tr>
              <a:tr h="208394">
                <a:tc>
                  <a:txBody>
                    <a:bodyPr/>
                    <a:lstStyle/>
                    <a:p>
                      <a:endParaRPr lang="en-GB" sz="400" dirty="0"/>
                    </a:p>
                  </a:txBody>
                  <a:tcPr>
                    <a:solidFill>
                      <a:schemeClr val="bg1">
                        <a:lumMod val="75000"/>
                      </a:schemeClr>
                    </a:solidFill>
                  </a:tcPr>
                </a:tc>
                <a:tc>
                  <a:txBody>
                    <a:bodyPr/>
                    <a:lstStyle/>
                    <a:p>
                      <a:pPr algn="l"/>
                      <a:r>
                        <a:rPr lang="en-GB" sz="500" b="1" dirty="0">
                          <a:solidFill>
                            <a:schemeClr val="tx1"/>
                          </a:solidFill>
                          <a:latin typeface="+mn-lt"/>
                        </a:rPr>
                        <a:t>Approved on Track </a:t>
                      </a:r>
                    </a:p>
                  </a:txBody>
                  <a:tcPr anchor="ctr">
                    <a:solidFill>
                      <a:schemeClr val="bg1">
                        <a:lumMod val="75000"/>
                      </a:schemeClr>
                    </a:solidFill>
                  </a:tcPr>
                </a:tc>
                <a:extLst>
                  <a:ext uri="{0D108BD9-81ED-4DB2-BD59-A6C34878D82A}">
                    <a16:rowId xmlns:a16="http://schemas.microsoft.com/office/drawing/2014/main" val="3092666656"/>
                  </a:ext>
                </a:extLst>
              </a:tr>
              <a:tr h="208394">
                <a:tc>
                  <a:txBody>
                    <a:bodyPr/>
                    <a:lstStyle/>
                    <a:p>
                      <a:endParaRPr lang="en-GB" sz="400" dirty="0"/>
                    </a:p>
                  </a:txBody>
                  <a:tcPr/>
                </a:tc>
                <a:tc>
                  <a:txBody>
                    <a:bodyPr/>
                    <a:lstStyle/>
                    <a:p>
                      <a:pPr algn="l"/>
                      <a:r>
                        <a:rPr lang="en-GB" sz="500" b="1" dirty="0">
                          <a:solidFill>
                            <a:schemeClr val="tx1"/>
                          </a:solidFill>
                          <a:latin typeface="+mn-lt"/>
                        </a:rPr>
                        <a:t>Approved</a:t>
                      </a:r>
                    </a:p>
                  </a:txBody>
                  <a:tcPr anchor="ctr"/>
                </a:tc>
                <a:extLst>
                  <a:ext uri="{0D108BD9-81ED-4DB2-BD59-A6C34878D82A}">
                    <a16:rowId xmlns:a16="http://schemas.microsoft.com/office/drawing/2014/main" val="1287734681"/>
                  </a:ext>
                </a:extLst>
              </a:tr>
              <a:tr h="208394">
                <a:tc>
                  <a:txBody>
                    <a:bodyPr/>
                    <a:lstStyle/>
                    <a:p>
                      <a:endParaRPr lang="en-GB" sz="400" dirty="0"/>
                    </a:p>
                  </a:txBody>
                  <a:tcPr>
                    <a:solidFill>
                      <a:schemeClr val="bg1">
                        <a:lumMod val="6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500" b="1" dirty="0">
                          <a:solidFill>
                            <a:schemeClr val="tx1"/>
                          </a:solidFill>
                          <a:latin typeface="+mn-lt"/>
                        </a:rPr>
                        <a:t>Approval at Risk </a:t>
                      </a:r>
                    </a:p>
                  </a:txBody>
                  <a:tcPr anchor="ctr">
                    <a:solidFill>
                      <a:schemeClr val="bg1">
                        <a:lumMod val="65000"/>
                      </a:schemeClr>
                    </a:solidFill>
                  </a:tcPr>
                </a:tc>
                <a:extLst>
                  <a:ext uri="{0D108BD9-81ED-4DB2-BD59-A6C34878D82A}">
                    <a16:rowId xmlns:a16="http://schemas.microsoft.com/office/drawing/2014/main" val="293690063"/>
                  </a:ext>
                </a:extLst>
              </a:tr>
              <a:tr h="208394">
                <a:tc>
                  <a:txBody>
                    <a:bodyPr/>
                    <a:lstStyle/>
                    <a:p>
                      <a:endParaRPr lang="en-GB" sz="400" dirty="0"/>
                    </a:p>
                  </a:txBody>
                  <a:tcPr/>
                </a:tc>
                <a:tc>
                  <a:txBody>
                    <a:bodyPr/>
                    <a:lstStyle/>
                    <a:p>
                      <a:pPr algn="l"/>
                      <a:r>
                        <a:rPr lang="en-GB" sz="500" b="1" dirty="0">
                          <a:solidFill>
                            <a:schemeClr val="tx1"/>
                          </a:solidFill>
                          <a:latin typeface="+mn-lt"/>
                        </a:rPr>
                        <a:t>Change Completion Report </a:t>
                      </a:r>
                    </a:p>
                  </a:txBody>
                  <a:tcPr anchor="ctr"/>
                </a:tc>
                <a:extLst>
                  <a:ext uri="{0D108BD9-81ED-4DB2-BD59-A6C34878D82A}">
                    <a16:rowId xmlns:a16="http://schemas.microsoft.com/office/drawing/2014/main" val="4085179281"/>
                  </a:ext>
                </a:extLst>
              </a:tr>
              <a:tr h="208394">
                <a:tc>
                  <a:txBody>
                    <a:bodyPr/>
                    <a:lstStyle/>
                    <a:p>
                      <a:endParaRPr lang="en-GB" sz="400" dirty="0"/>
                    </a:p>
                  </a:txBody>
                  <a:tcPr>
                    <a:solidFill>
                      <a:schemeClr val="bg1">
                        <a:lumMod val="65000"/>
                      </a:schemeClr>
                    </a:solidFill>
                  </a:tcPr>
                </a:tc>
                <a:tc>
                  <a:txBody>
                    <a:bodyPr/>
                    <a:lstStyle/>
                    <a:p>
                      <a:pPr algn="l"/>
                      <a:r>
                        <a:rPr lang="en-GB" sz="500" b="1" dirty="0">
                          <a:solidFill>
                            <a:schemeClr val="tx1"/>
                          </a:solidFill>
                          <a:latin typeface="+mn-lt"/>
                        </a:rPr>
                        <a:t>External User Activity </a:t>
                      </a:r>
                    </a:p>
                  </a:txBody>
                  <a:tcPr anchor="ctr">
                    <a:solidFill>
                      <a:schemeClr val="bg1">
                        <a:lumMod val="65000"/>
                      </a:schemeClr>
                    </a:solidFill>
                  </a:tcPr>
                </a:tc>
                <a:extLst>
                  <a:ext uri="{0D108BD9-81ED-4DB2-BD59-A6C34878D82A}">
                    <a16:rowId xmlns:a16="http://schemas.microsoft.com/office/drawing/2014/main" val="4240801272"/>
                  </a:ext>
                </a:extLst>
              </a:tr>
            </a:tbl>
          </a:graphicData>
        </a:graphic>
      </p:graphicFrame>
      <p:graphicFrame>
        <p:nvGraphicFramePr>
          <p:cNvPr id="57" name="Table 56">
            <a:extLst>
              <a:ext uri="{FF2B5EF4-FFF2-40B4-BE49-F238E27FC236}">
                <a16:creationId xmlns:a16="http://schemas.microsoft.com/office/drawing/2014/main" id="{352DAE3A-84FB-450B-A7C4-6647B0C834A2}"/>
              </a:ext>
            </a:extLst>
          </p:cNvPr>
          <p:cNvGraphicFramePr>
            <a:graphicFrameLocks noGrp="1"/>
          </p:cNvGraphicFramePr>
          <p:nvPr>
            <p:extLst/>
          </p:nvPr>
        </p:nvGraphicFramePr>
        <p:xfrm>
          <a:off x="7431185" y="3507211"/>
          <a:ext cx="1597274" cy="937525"/>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597274">
                  <a:extLst>
                    <a:ext uri="{9D8B030D-6E8A-4147-A177-3AD203B41FA5}">
                      <a16:colId xmlns:a16="http://schemas.microsoft.com/office/drawing/2014/main" val="1815604966"/>
                    </a:ext>
                  </a:extLst>
                </a:gridCol>
              </a:tblGrid>
              <a:tr h="192685">
                <a:tc>
                  <a:txBody>
                    <a:bodyPr/>
                    <a:lstStyle/>
                    <a:p>
                      <a:pPr algn="ctr"/>
                      <a:r>
                        <a:rPr lang="en-GB" sz="600" dirty="0"/>
                        <a:t>KEY – Project Status</a:t>
                      </a:r>
                    </a:p>
                  </a:txBody>
                  <a:tcPr>
                    <a:solidFill>
                      <a:schemeClr val="tx2"/>
                    </a:solidFill>
                  </a:tcPr>
                </a:tc>
                <a:extLst>
                  <a:ext uri="{0D108BD9-81ED-4DB2-BD59-A6C34878D82A}">
                    <a16:rowId xmlns:a16="http://schemas.microsoft.com/office/drawing/2014/main" val="1796567122"/>
                  </a:ext>
                </a:extLst>
              </a:tr>
              <a:tr h="186210">
                <a:tc>
                  <a:txBody>
                    <a:bodyPr/>
                    <a:lstStyle/>
                    <a:p>
                      <a:pPr algn="ctr"/>
                      <a:r>
                        <a:rPr lang="en-GB" sz="500" b="1" dirty="0">
                          <a:solidFill>
                            <a:schemeClr val="tx1"/>
                          </a:solidFill>
                          <a:latin typeface="+mn-lt"/>
                        </a:rPr>
                        <a:t>On Track </a:t>
                      </a:r>
                    </a:p>
                  </a:txBody>
                  <a:tcPr>
                    <a:solidFill>
                      <a:srgbClr val="00B050"/>
                    </a:solidFill>
                  </a:tcPr>
                </a:tc>
                <a:extLst>
                  <a:ext uri="{0D108BD9-81ED-4DB2-BD59-A6C34878D82A}">
                    <a16:rowId xmlns:a16="http://schemas.microsoft.com/office/drawing/2014/main" val="3092666656"/>
                  </a:ext>
                </a:extLst>
              </a:tr>
              <a:tr h="186210">
                <a:tc>
                  <a:txBody>
                    <a:bodyPr/>
                    <a:lstStyle/>
                    <a:p>
                      <a:pPr algn="ctr"/>
                      <a:r>
                        <a:rPr lang="en-GB" sz="500" b="1" dirty="0">
                          <a:solidFill>
                            <a:schemeClr val="tx1"/>
                          </a:solidFill>
                          <a:latin typeface="+mn-lt"/>
                        </a:rPr>
                        <a:t>Complete </a:t>
                      </a:r>
                    </a:p>
                  </a:txBody>
                  <a:tcPr>
                    <a:solidFill>
                      <a:schemeClr val="accent5">
                        <a:lumMod val="75000"/>
                      </a:schemeClr>
                    </a:solidFill>
                  </a:tcPr>
                </a:tc>
                <a:extLst>
                  <a:ext uri="{0D108BD9-81ED-4DB2-BD59-A6C34878D82A}">
                    <a16:rowId xmlns:a16="http://schemas.microsoft.com/office/drawing/2014/main" val="1287734681"/>
                  </a:ext>
                </a:extLst>
              </a:tr>
              <a:tr h="186210">
                <a:tc>
                  <a:txBody>
                    <a:bodyPr/>
                    <a:lstStyle/>
                    <a:p>
                      <a:pPr algn="ctr"/>
                      <a:r>
                        <a:rPr lang="en-GB" sz="500" b="1" dirty="0">
                          <a:solidFill>
                            <a:schemeClr val="tx1"/>
                          </a:solidFill>
                          <a:latin typeface="+mn-lt"/>
                        </a:rPr>
                        <a:t>Potential Risk to Plan </a:t>
                      </a:r>
                    </a:p>
                  </a:txBody>
                  <a:tcPr>
                    <a:solidFill>
                      <a:schemeClr val="accent6">
                        <a:lumMod val="75000"/>
                      </a:schemeClr>
                    </a:solidFill>
                  </a:tcPr>
                </a:tc>
                <a:extLst>
                  <a:ext uri="{0D108BD9-81ED-4DB2-BD59-A6C34878D82A}">
                    <a16:rowId xmlns:a16="http://schemas.microsoft.com/office/drawing/2014/main" val="293690063"/>
                  </a:ext>
                </a:extLst>
              </a:tr>
              <a:tr h="186210">
                <a:tc>
                  <a:txBody>
                    <a:bodyPr/>
                    <a:lstStyle/>
                    <a:p>
                      <a:pPr algn="ctr"/>
                      <a:r>
                        <a:rPr lang="en-GB" sz="500" b="1" dirty="0">
                          <a:solidFill>
                            <a:schemeClr val="tx1"/>
                          </a:solidFill>
                          <a:latin typeface="+mn-lt"/>
                        </a:rPr>
                        <a:t>Plan at Risk </a:t>
                      </a:r>
                    </a:p>
                  </a:txBody>
                  <a:tcPr>
                    <a:solidFill>
                      <a:srgbClr val="C00000"/>
                    </a:solidFill>
                  </a:tcPr>
                </a:tc>
                <a:extLst>
                  <a:ext uri="{0D108BD9-81ED-4DB2-BD59-A6C34878D82A}">
                    <a16:rowId xmlns:a16="http://schemas.microsoft.com/office/drawing/2014/main" val="4085179281"/>
                  </a:ext>
                </a:extLst>
              </a:tr>
            </a:tbl>
          </a:graphicData>
        </a:graphic>
      </p:graphicFrame>
      <p:sp>
        <p:nvSpPr>
          <p:cNvPr id="58" name="Star: 5 Points 57">
            <a:extLst>
              <a:ext uri="{FF2B5EF4-FFF2-40B4-BE49-F238E27FC236}">
                <a16:creationId xmlns:a16="http://schemas.microsoft.com/office/drawing/2014/main" id="{4BC17333-2C2E-4E3A-8C27-B3D1B942EC0D}"/>
              </a:ext>
            </a:extLst>
          </p:cNvPr>
          <p:cNvSpPr/>
          <p:nvPr/>
        </p:nvSpPr>
        <p:spPr>
          <a:xfrm>
            <a:off x="7484866" y="2394532"/>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tar: 5 Points 58">
            <a:extLst>
              <a:ext uri="{FF2B5EF4-FFF2-40B4-BE49-F238E27FC236}">
                <a16:creationId xmlns:a16="http://schemas.microsoft.com/office/drawing/2014/main" id="{A17F2A54-F8C1-40F3-8151-D5E675A5371D}"/>
              </a:ext>
            </a:extLst>
          </p:cNvPr>
          <p:cNvSpPr/>
          <p:nvPr/>
        </p:nvSpPr>
        <p:spPr>
          <a:xfrm>
            <a:off x="7475032" y="2594148"/>
            <a:ext cx="216316" cy="188665"/>
          </a:xfrm>
          <a:prstGeom prst="star5">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tar: 5 Points 59">
            <a:extLst>
              <a:ext uri="{FF2B5EF4-FFF2-40B4-BE49-F238E27FC236}">
                <a16:creationId xmlns:a16="http://schemas.microsoft.com/office/drawing/2014/main" id="{BCFC7EA0-D5E9-4397-87AC-991ED7A2D58F}"/>
              </a:ext>
            </a:extLst>
          </p:cNvPr>
          <p:cNvSpPr/>
          <p:nvPr/>
        </p:nvSpPr>
        <p:spPr>
          <a:xfrm>
            <a:off x="7472511" y="2821900"/>
            <a:ext cx="215987" cy="157044"/>
          </a:xfrm>
          <a:prstGeom prst="star5">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Star: 5 Points 60">
            <a:extLst>
              <a:ext uri="{FF2B5EF4-FFF2-40B4-BE49-F238E27FC236}">
                <a16:creationId xmlns:a16="http://schemas.microsoft.com/office/drawing/2014/main" id="{B01990A3-2FF7-4868-B085-F6F13A61FAC8}"/>
              </a:ext>
            </a:extLst>
          </p:cNvPr>
          <p:cNvSpPr/>
          <p:nvPr/>
        </p:nvSpPr>
        <p:spPr>
          <a:xfrm>
            <a:off x="7521111" y="3059724"/>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r: 5 Points 61">
            <a:extLst>
              <a:ext uri="{FF2B5EF4-FFF2-40B4-BE49-F238E27FC236}">
                <a16:creationId xmlns:a16="http://schemas.microsoft.com/office/drawing/2014/main" id="{D86AF04A-D5AB-48EA-BB53-7CD5E5069BD2}"/>
              </a:ext>
            </a:extLst>
          </p:cNvPr>
          <p:cNvSpPr/>
          <p:nvPr/>
        </p:nvSpPr>
        <p:spPr>
          <a:xfrm>
            <a:off x="7486459" y="3223635"/>
            <a:ext cx="216316" cy="188665"/>
          </a:xfrm>
          <a:prstGeom prst="star5">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Star: 5 Points 62">
            <a:extLst>
              <a:ext uri="{FF2B5EF4-FFF2-40B4-BE49-F238E27FC236}">
                <a16:creationId xmlns:a16="http://schemas.microsoft.com/office/drawing/2014/main" id="{DBFB579F-4A17-4C45-9B9E-DECD72AC8F17}"/>
              </a:ext>
            </a:extLst>
          </p:cNvPr>
          <p:cNvSpPr/>
          <p:nvPr/>
        </p:nvSpPr>
        <p:spPr>
          <a:xfrm>
            <a:off x="3340253" y="2914780"/>
            <a:ext cx="178532" cy="128473"/>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Star: 5 Points 63">
            <a:extLst>
              <a:ext uri="{FF2B5EF4-FFF2-40B4-BE49-F238E27FC236}">
                <a16:creationId xmlns:a16="http://schemas.microsoft.com/office/drawing/2014/main" id="{7B2AA214-12FB-4B8A-B4E1-21D4677F7C06}"/>
              </a:ext>
            </a:extLst>
          </p:cNvPr>
          <p:cNvSpPr/>
          <p:nvPr/>
        </p:nvSpPr>
        <p:spPr>
          <a:xfrm>
            <a:off x="3303002" y="107107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Star: 5 Points 64">
            <a:extLst>
              <a:ext uri="{FF2B5EF4-FFF2-40B4-BE49-F238E27FC236}">
                <a16:creationId xmlns:a16="http://schemas.microsoft.com/office/drawing/2014/main" id="{E485E17C-45FD-4A3F-907B-0DC5E1CDBB1D}"/>
              </a:ext>
            </a:extLst>
          </p:cNvPr>
          <p:cNvSpPr/>
          <p:nvPr/>
        </p:nvSpPr>
        <p:spPr>
          <a:xfrm>
            <a:off x="3302802" y="888443"/>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Star: 5 Points 65">
            <a:extLst>
              <a:ext uri="{FF2B5EF4-FFF2-40B4-BE49-F238E27FC236}">
                <a16:creationId xmlns:a16="http://schemas.microsoft.com/office/drawing/2014/main" id="{3133E2B9-F502-4012-BE18-61CF8DE3BEB2}"/>
              </a:ext>
            </a:extLst>
          </p:cNvPr>
          <p:cNvSpPr/>
          <p:nvPr/>
        </p:nvSpPr>
        <p:spPr>
          <a:xfrm>
            <a:off x="4073103" y="1438651"/>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Star: 5 Points 66">
            <a:extLst>
              <a:ext uri="{FF2B5EF4-FFF2-40B4-BE49-F238E27FC236}">
                <a16:creationId xmlns:a16="http://schemas.microsoft.com/office/drawing/2014/main" id="{1797AF6B-086F-4B7F-82C5-49EFC54262CA}"/>
              </a:ext>
            </a:extLst>
          </p:cNvPr>
          <p:cNvSpPr/>
          <p:nvPr/>
        </p:nvSpPr>
        <p:spPr>
          <a:xfrm>
            <a:off x="3308110" y="1267842"/>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Star: 5 Points 67">
            <a:extLst>
              <a:ext uri="{FF2B5EF4-FFF2-40B4-BE49-F238E27FC236}">
                <a16:creationId xmlns:a16="http://schemas.microsoft.com/office/drawing/2014/main" id="{0E2E679F-0024-48FC-BA11-12D127449B84}"/>
              </a:ext>
            </a:extLst>
          </p:cNvPr>
          <p:cNvSpPr/>
          <p:nvPr/>
        </p:nvSpPr>
        <p:spPr>
          <a:xfrm>
            <a:off x="2584143" y="1646166"/>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Star: 5 Points 68">
            <a:extLst>
              <a:ext uri="{FF2B5EF4-FFF2-40B4-BE49-F238E27FC236}">
                <a16:creationId xmlns:a16="http://schemas.microsoft.com/office/drawing/2014/main" id="{4FCF6372-8862-4924-ACB4-3EC02171A052}"/>
              </a:ext>
            </a:extLst>
          </p:cNvPr>
          <p:cNvSpPr/>
          <p:nvPr/>
        </p:nvSpPr>
        <p:spPr>
          <a:xfrm>
            <a:off x="3346954" y="1856522"/>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Star: 5 Points 69">
            <a:extLst>
              <a:ext uri="{FF2B5EF4-FFF2-40B4-BE49-F238E27FC236}">
                <a16:creationId xmlns:a16="http://schemas.microsoft.com/office/drawing/2014/main" id="{C886A344-7878-4BBF-82D0-D07391899D31}"/>
              </a:ext>
            </a:extLst>
          </p:cNvPr>
          <p:cNvSpPr/>
          <p:nvPr/>
        </p:nvSpPr>
        <p:spPr>
          <a:xfrm>
            <a:off x="2584143" y="1857583"/>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Star: 5 Points 70">
            <a:extLst>
              <a:ext uri="{FF2B5EF4-FFF2-40B4-BE49-F238E27FC236}">
                <a16:creationId xmlns:a16="http://schemas.microsoft.com/office/drawing/2014/main" id="{E4F754F1-1F25-48B7-AEC8-1E978DE115CB}"/>
              </a:ext>
            </a:extLst>
          </p:cNvPr>
          <p:cNvSpPr/>
          <p:nvPr/>
        </p:nvSpPr>
        <p:spPr>
          <a:xfrm>
            <a:off x="4909614" y="2300509"/>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Star: 5 Points 71">
            <a:extLst>
              <a:ext uri="{FF2B5EF4-FFF2-40B4-BE49-F238E27FC236}">
                <a16:creationId xmlns:a16="http://schemas.microsoft.com/office/drawing/2014/main" id="{2C621140-F903-4F9A-9FB0-CF5DC65BEDC9}"/>
              </a:ext>
            </a:extLst>
          </p:cNvPr>
          <p:cNvSpPr/>
          <p:nvPr/>
        </p:nvSpPr>
        <p:spPr>
          <a:xfrm>
            <a:off x="3346954" y="2089373"/>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Star: 5 Points 72">
            <a:extLst>
              <a:ext uri="{FF2B5EF4-FFF2-40B4-BE49-F238E27FC236}">
                <a16:creationId xmlns:a16="http://schemas.microsoft.com/office/drawing/2014/main" id="{EF46DF4E-7292-4C3D-9F94-E83C63576EF5}"/>
              </a:ext>
            </a:extLst>
          </p:cNvPr>
          <p:cNvSpPr/>
          <p:nvPr/>
        </p:nvSpPr>
        <p:spPr>
          <a:xfrm>
            <a:off x="5832223" y="3294566"/>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Star: 5 Points 73">
            <a:extLst>
              <a:ext uri="{FF2B5EF4-FFF2-40B4-BE49-F238E27FC236}">
                <a16:creationId xmlns:a16="http://schemas.microsoft.com/office/drawing/2014/main" id="{B4BEDDB8-84F9-4931-9289-4BDC3AD329CC}"/>
              </a:ext>
            </a:extLst>
          </p:cNvPr>
          <p:cNvSpPr/>
          <p:nvPr/>
        </p:nvSpPr>
        <p:spPr>
          <a:xfrm>
            <a:off x="5832223" y="2516187"/>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Star: 5 Points 74">
            <a:extLst>
              <a:ext uri="{FF2B5EF4-FFF2-40B4-BE49-F238E27FC236}">
                <a16:creationId xmlns:a16="http://schemas.microsoft.com/office/drawing/2014/main" id="{46BE2BA7-799C-4D78-904F-1473ECADBE06}"/>
              </a:ext>
            </a:extLst>
          </p:cNvPr>
          <p:cNvSpPr/>
          <p:nvPr/>
        </p:nvSpPr>
        <p:spPr>
          <a:xfrm>
            <a:off x="6709001" y="3853862"/>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Star: 5 Points 75">
            <a:extLst>
              <a:ext uri="{FF2B5EF4-FFF2-40B4-BE49-F238E27FC236}">
                <a16:creationId xmlns:a16="http://schemas.microsoft.com/office/drawing/2014/main" id="{D41975AC-282D-4975-9865-E29E1E8F3E54}"/>
              </a:ext>
            </a:extLst>
          </p:cNvPr>
          <p:cNvSpPr/>
          <p:nvPr/>
        </p:nvSpPr>
        <p:spPr>
          <a:xfrm>
            <a:off x="5782076" y="4336214"/>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tar: 5 Points 76">
            <a:extLst>
              <a:ext uri="{FF2B5EF4-FFF2-40B4-BE49-F238E27FC236}">
                <a16:creationId xmlns:a16="http://schemas.microsoft.com/office/drawing/2014/main" id="{2E4731D2-B74D-4086-9A80-36BEF629DC26}"/>
              </a:ext>
            </a:extLst>
          </p:cNvPr>
          <p:cNvSpPr/>
          <p:nvPr/>
        </p:nvSpPr>
        <p:spPr>
          <a:xfrm>
            <a:off x="5985843" y="4702015"/>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Star: 5 Points 77">
            <a:extLst>
              <a:ext uri="{FF2B5EF4-FFF2-40B4-BE49-F238E27FC236}">
                <a16:creationId xmlns:a16="http://schemas.microsoft.com/office/drawing/2014/main" id="{85177057-33DC-46B5-B083-B0C583F7E97E}"/>
              </a:ext>
            </a:extLst>
          </p:cNvPr>
          <p:cNvSpPr/>
          <p:nvPr/>
        </p:nvSpPr>
        <p:spPr>
          <a:xfrm>
            <a:off x="5598130" y="3278194"/>
            <a:ext cx="216316" cy="188665"/>
          </a:xfrm>
          <a:prstGeom prst="star5">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1497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Sept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4191601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8000" y="410091"/>
          <a:ext cx="9036000" cy="4309424"/>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6143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Programme activities all remain on track. A CR has been raised to extend UEPT, which has a significant financial impact on Xoserve. This has been fed back as part of our response.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BP22 submissions are also in progress. These will be shared as per the comms schedule. Our submission this year provides an updated view of the Maintain the Business cost as last year’s submissions were based on assumptions. Aspects such as service management and environment needs have now been clarified, however uncertainties exist around volumetrics (defects, queries, </a:t>
                      </a:r>
                      <a:r>
                        <a:rPr lang="en-US" sz="900" b="0" kern="1200" baseline="0" dirty="0" err="1">
                          <a:solidFill>
                            <a:schemeClr val="tx1"/>
                          </a:solidFill>
                          <a:latin typeface="+mn-lt"/>
                          <a:ea typeface="+mn-ea"/>
                          <a:cs typeface="Arial"/>
                        </a:rPr>
                        <a:t>etc</a:t>
                      </a:r>
                      <a:r>
                        <a:rPr lang="en-US" sz="900" b="0" kern="1200" baseline="0" dirty="0">
                          <a:solidFill>
                            <a:schemeClr val="tx1"/>
                          </a:solidFill>
                          <a:latin typeface="+mn-lt"/>
                          <a:ea typeface="+mn-ea"/>
                          <a:cs typeface="Arial"/>
                        </a:rPr>
                        <a:t>), which are reflected in this year’s submission</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1200" b="1" kern="1200" baseline="0" dirty="0">
                          <a:solidFill>
                            <a:schemeClr val="tx1"/>
                          </a:solidFill>
                          <a:latin typeface="+mn-lt"/>
                          <a:ea typeface="+mn-ea"/>
                          <a:cs typeface="Arial"/>
                        </a:rPr>
                        <a:t>Key Programme Updates</a:t>
                      </a:r>
                      <a:endParaRPr lang="en-US" sz="12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12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Transition: </a:t>
                      </a:r>
                      <a:r>
                        <a:rPr lang="en-GB" sz="1200" b="0" kern="1200" dirty="0">
                          <a:solidFill>
                            <a:schemeClr val="tx1"/>
                          </a:solidFill>
                          <a:effectLst/>
                          <a:latin typeface="+mn-lt"/>
                          <a:ea typeface="+mn-ea"/>
                          <a:cs typeface="+mn-cs"/>
                        </a:rPr>
                        <a:t>LR Cycle 2 is continuing to plan. Preparatory activities towards Transition Testing is ongoing, with testing starting on 05/11.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 </a:t>
                      </a:r>
                      <a:r>
                        <a:rPr lang="en-GB" sz="1200" b="1" kern="1200" baseline="0" dirty="0">
                          <a:solidFill>
                            <a:schemeClr val="tx1"/>
                          </a:solidFill>
                          <a:effectLst/>
                          <a:latin typeface="+mn-lt"/>
                          <a:ea typeface="+mn-ea"/>
                          <a:cs typeface="+mn-cs"/>
                        </a:rPr>
                        <a:t>Internal &amp; External Testing: </a:t>
                      </a:r>
                      <a:r>
                        <a:rPr lang="en-US" sz="1200" b="0" kern="1200" baseline="0" dirty="0">
                          <a:solidFill>
                            <a:schemeClr val="tx1"/>
                          </a:solidFill>
                          <a:latin typeface="+mn-lt"/>
                          <a:ea typeface="+mn-ea"/>
                          <a:cs typeface="Arial"/>
                        </a:rPr>
                        <a:t>All testing activities are on track. UEPT continues with no major impacts or defects. E2E Testing has commenced successfully. No defects to date. </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Business Change: </a:t>
                      </a:r>
                      <a:r>
                        <a:rPr lang="en-GB" sz="1200" b="0" dirty="0"/>
                        <a:t>Internal activities continue to plan including Target Operating Model set up</a:t>
                      </a:r>
                    </a:p>
                    <a:p>
                      <a:pPr marL="171450" lvl="0" indent="-171450">
                        <a:buFont typeface="Arial" panose="020B0604020202020204" pitchFamily="34" charset="0"/>
                        <a:buChar char="•"/>
                      </a:pPr>
                      <a:r>
                        <a:rPr lang="en-GB" sz="1200" b="1" dirty="0"/>
                        <a:t>Service Management:</a:t>
                      </a:r>
                      <a:r>
                        <a:rPr lang="en-GB" sz="1200" b="0" dirty="0"/>
                        <a:t> Xoserve’s CR-D072 which was aiming to change the Response SLAs has now been approved at Design Authority</a:t>
                      </a:r>
                    </a:p>
                    <a:p>
                      <a:pPr marL="171450" lvl="0" indent="-171450">
                        <a:buFont typeface="Arial" panose="020B0604020202020204" pitchFamily="34" charset="0"/>
                        <a:buChar char="•"/>
                      </a:pPr>
                      <a:r>
                        <a:rPr lang="en-GB" sz="1200" b="1" dirty="0"/>
                        <a:t>Data Migration:</a:t>
                      </a:r>
                      <a:r>
                        <a:rPr lang="en-GB" sz="1200" b="0" dirty="0"/>
                        <a:t> </a:t>
                      </a:r>
                      <a:r>
                        <a:rPr lang="en-GB" sz="1200" b="0" kern="1200" dirty="0">
                          <a:solidFill>
                            <a:schemeClr val="dk1"/>
                          </a:solidFill>
                          <a:latin typeface="+mn-lt"/>
                          <a:ea typeface="+mn-ea"/>
                          <a:cs typeface="+mn-cs"/>
                        </a:rPr>
                        <a:t>Planning ongoing to support </a:t>
                      </a:r>
                      <a:r>
                        <a:rPr lang="en-GB" sz="1200" b="0" kern="1200" dirty="0" err="1">
                          <a:solidFill>
                            <a:schemeClr val="dk1"/>
                          </a:solidFill>
                          <a:latin typeface="+mn-lt"/>
                          <a:ea typeface="+mn-ea"/>
                          <a:cs typeface="+mn-cs"/>
                        </a:rPr>
                        <a:t>Rel</a:t>
                      </a:r>
                      <a:r>
                        <a:rPr lang="en-GB" sz="1200" b="0" kern="1200" dirty="0">
                          <a:solidFill>
                            <a:schemeClr val="dk1"/>
                          </a:solidFill>
                          <a:latin typeface="+mn-lt"/>
                          <a:ea typeface="+mn-ea"/>
                          <a:cs typeface="+mn-cs"/>
                        </a:rPr>
                        <a:t> cycle 4b – due in Oct.</a:t>
                      </a:r>
                    </a:p>
                    <a:p>
                      <a:pPr marL="0" lvl="0" indent="0">
                        <a:buFont typeface="Arial" panose="020B0604020202020204" pitchFamily="34" charset="0"/>
                        <a:buNone/>
                      </a:pPr>
                      <a:endParaRPr lang="en-GB" sz="105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50" b="1" kern="1200" dirty="0">
                          <a:solidFill>
                            <a:schemeClr val="tx1"/>
                          </a:solidFill>
                          <a:effectLst/>
                          <a:latin typeface="+mn-lt"/>
                          <a:ea typeface="+mn-ea"/>
                          <a:cs typeface="+mn-cs"/>
                        </a:rPr>
                        <a:t>Live Rehearsal: </a:t>
                      </a:r>
                      <a:r>
                        <a:rPr lang="en-GB" sz="1050" b="0" kern="1200" dirty="0">
                          <a:solidFill>
                            <a:schemeClr val="tx1"/>
                          </a:solidFill>
                          <a:effectLst/>
                          <a:latin typeface="+mn-lt"/>
                          <a:ea typeface="+mn-ea"/>
                          <a:cs typeface="+mn-cs"/>
                        </a:rPr>
                        <a:t>Commence Cycle 2</a:t>
                      </a:r>
                    </a:p>
                    <a:p>
                      <a:pPr marL="171450" marR="0" lvl="0" indent="-171450" algn="l">
                        <a:lnSpc>
                          <a:spcPct val="100000"/>
                        </a:lnSpc>
                        <a:spcBef>
                          <a:spcPts val="0"/>
                        </a:spcBef>
                        <a:spcAft>
                          <a:spcPts val="0"/>
                        </a:spcAft>
                        <a:buFont typeface="Arial" panose="020B0604020202020204" pitchFamily="34" charset="0"/>
                        <a:buChar char="•"/>
                      </a:pPr>
                      <a:r>
                        <a:rPr lang="en-GB" sz="1050" b="1" kern="1200" dirty="0">
                          <a:solidFill>
                            <a:schemeClr val="tx1"/>
                          </a:solidFill>
                          <a:effectLst/>
                          <a:latin typeface="+mn-lt"/>
                          <a:ea typeface="+mn-ea"/>
                          <a:cs typeface="+mn-cs"/>
                        </a:rPr>
                        <a:t>Internal Test:</a:t>
                      </a:r>
                      <a:r>
                        <a:rPr lang="en-GB" sz="1050" b="0" kern="1200" dirty="0">
                          <a:solidFill>
                            <a:schemeClr val="tx1"/>
                          </a:solidFill>
                          <a:effectLst/>
                          <a:latin typeface="+mn-lt"/>
                          <a:ea typeface="+mn-ea"/>
                          <a:cs typeface="+mn-cs"/>
                        </a:rPr>
                        <a:t> Progress CR testing and any relevant regression tests</a:t>
                      </a:r>
                      <a:endParaRPr lang="en-GB" sz="105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dirty="0">
                          <a:solidFill>
                            <a:schemeClr val="tx1"/>
                          </a:solidFill>
                          <a:effectLst/>
                          <a:latin typeface="+mn-lt"/>
                          <a:ea typeface="+mn-ea"/>
                          <a:cs typeface="+mn-cs"/>
                        </a:rPr>
                        <a:t>DES</a:t>
                      </a:r>
                      <a:r>
                        <a:rPr lang="en-GB" sz="1050" b="0" kern="1200" dirty="0">
                          <a:solidFill>
                            <a:schemeClr val="tx1"/>
                          </a:solidFill>
                          <a:effectLst/>
                          <a:latin typeface="+mn-lt"/>
                          <a:ea typeface="+mn-ea"/>
                          <a:cs typeface="+mn-cs"/>
                        </a:rPr>
                        <a:t>:</a:t>
                      </a:r>
                      <a:r>
                        <a:rPr lang="en-GB" sz="1050" b="1" kern="1200" dirty="0">
                          <a:solidFill>
                            <a:schemeClr val="tx1"/>
                          </a:solidFill>
                          <a:effectLst/>
                          <a:latin typeface="+mn-lt"/>
                          <a:ea typeface="+mn-ea"/>
                          <a:cs typeface="+mn-cs"/>
                        </a:rPr>
                        <a:t>&amp; Secondary APIs</a:t>
                      </a:r>
                      <a:r>
                        <a:rPr lang="en-GB" sz="1050" kern="1200" dirty="0">
                          <a:solidFill>
                            <a:schemeClr val="tx1"/>
                          </a:solidFill>
                          <a:effectLst/>
                          <a:latin typeface="+mn-lt"/>
                          <a:ea typeface="+mn-ea"/>
                          <a:cs typeface="+mn-cs"/>
                        </a:rPr>
                        <a:t> Continue Test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baseline="0" dirty="0">
                          <a:solidFill>
                            <a:schemeClr val="tx1"/>
                          </a:solidFill>
                          <a:effectLst/>
                          <a:latin typeface="+mn-lt"/>
                          <a:ea typeface="+mn-ea"/>
                          <a:cs typeface="+mn-cs"/>
                        </a:rPr>
                        <a:t>Transition:</a:t>
                      </a:r>
                      <a:r>
                        <a:rPr lang="en-GB" sz="1050" b="0" kern="1200" baseline="0" dirty="0">
                          <a:solidFill>
                            <a:schemeClr val="tx1"/>
                          </a:solidFill>
                          <a:effectLst/>
                          <a:latin typeface="+mn-lt"/>
                          <a:ea typeface="+mn-ea"/>
                          <a:cs typeface="+mn-cs"/>
                        </a:rPr>
                        <a:t> Continue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baseline="0" dirty="0">
                          <a:solidFill>
                            <a:schemeClr val="tx1"/>
                          </a:solidFill>
                          <a:effectLst/>
                          <a:latin typeface="+mn-lt"/>
                          <a:ea typeface="+mn-ea"/>
                          <a:cs typeface="+mn-cs"/>
                        </a:rPr>
                        <a:t>MAP C: </a:t>
                      </a:r>
                      <a:r>
                        <a:rPr lang="en-GB" sz="1050" b="0" kern="1200" baseline="0" dirty="0">
                          <a:solidFill>
                            <a:schemeClr val="tx1"/>
                          </a:solidFill>
                          <a:effectLst/>
                          <a:latin typeface="+mn-lt"/>
                          <a:ea typeface="+mn-ea"/>
                          <a:cs typeface="+mn-cs"/>
                        </a:rPr>
                        <a:t>Delivery continues to plan, build updates will be provided via Nov 21 updates.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baseline="0" dirty="0">
                          <a:solidFill>
                            <a:schemeClr val="tx1"/>
                          </a:solidFill>
                          <a:effectLst/>
                          <a:latin typeface="+mn-lt"/>
                          <a:ea typeface="+mn-ea"/>
                          <a:cs typeface="+mn-cs"/>
                        </a:rPr>
                        <a:t>REC: </a:t>
                      </a:r>
                      <a:r>
                        <a:rPr lang="en-GB" sz="1050" b="0" kern="1200" baseline="0" dirty="0">
                          <a:solidFill>
                            <a:schemeClr val="tx1"/>
                          </a:solidFill>
                          <a:effectLst/>
                          <a:latin typeface="+mn-lt"/>
                          <a:ea typeface="+mn-ea"/>
                          <a:cs typeface="+mn-cs"/>
                        </a:rPr>
                        <a:t>REC v2 Go-live from 1</a:t>
                      </a:r>
                      <a:r>
                        <a:rPr lang="en-GB" sz="1050" b="0" kern="1200" baseline="30000" dirty="0">
                          <a:solidFill>
                            <a:schemeClr val="tx1"/>
                          </a:solidFill>
                          <a:effectLst/>
                          <a:latin typeface="+mn-lt"/>
                          <a:ea typeface="+mn-ea"/>
                          <a:cs typeface="+mn-cs"/>
                        </a:rPr>
                        <a:t>st</a:t>
                      </a:r>
                      <a:r>
                        <a:rPr lang="en-GB" sz="1050" b="0" kern="1200" baseline="0" dirty="0">
                          <a:solidFill>
                            <a:schemeClr val="tx1"/>
                          </a:solidFill>
                          <a:effectLst/>
                          <a:latin typeface="+mn-lt"/>
                          <a:ea typeface="+mn-ea"/>
                          <a:cs typeface="+mn-cs"/>
                        </a:rPr>
                        <a:t> Sept. </a:t>
                      </a:r>
                      <a:endParaRPr lang="en-GB" sz="1050" b="1"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baseline="0" dirty="0">
                          <a:solidFill>
                            <a:schemeClr val="tx1"/>
                          </a:solidFill>
                          <a:effectLst/>
                          <a:latin typeface="+mn-lt"/>
                          <a:ea typeface="+mn-ea"/>
                          <a:cs typeface="+mn-cs"/>
                        </a:rPr>
                        <a:t>Business Change: </a:t>
                      </a:r>
                      <a:r>
                        <a:rPr lang="en-GB" sz="1050" b="0" kern="1200" baseline="0" dirty="0">
                          <a:solidFill>
                            <a:schemeClr val="tx1"/>
                          </a:solidFill>
                          <a:effectLst/>
                          <a:latin typeface="+mn-lt"/>
                          <a:ea typeface="+mn-ea"/>
                          <a:cs typeface="+mn-cs"/>
                        </a:rPr>
                        <a:t>Continue awareness and knowledge transfer sessions</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1FE292-CD4F-49F5-927E-B85C8C296F4B}"/>
              </a:ext>
            </a:extLst>
          </p:cNvPr>
          <p:cNvSpPr>
            <a:spLocks noGrp="1"/>
          </p:cNvSpPr>
          <p:nvPr>
            <p:ph type="ctrTitle"/>
          </p:nvPr>
        </p:nvSpPr>
        <p:spPr/>
        <p:txBody>
          <a:bodyPr/>
          <a:lstStyle/>
          <a:p>
            <a:r>
              <a:rPr lang="en-GB"/>
              <a:t>CMS Rebuild Update</a:t>
            </a:r>
          </a:p>
        </p:txBody>
      </p:sp>
      <p:sp>
        <p:nvSpPr>
          <p:cNvPr id="5" name="Subtitle 4">
            <a:extLst>
              <a:ext uri="{FF2B5EF4-FFF2-40B4-BE49-F238E27FC236}">
                <a16:creationId xmlns:a16="http://schemas.microsoft.com/office/drawing/2014/main" id="{F2593A0D-9414-4F66-A28B-C8A2F59EF164}"/>
              </a:ext>
            </a:extLst>
          </p:cNvPr>
          <p:cNvSpPr>
            <a:spLocks noGrp="1"/>
          </p:cNvSpPr>
          <p:nvPr>
            <p:ph type="subTitle" idx="1"/>
          </p:nvPr>
        </p:nvSpPr>
        <p:spPr/>
        <p:txBody>
          <a:bodyPr vert="horz" lIns="68580" tIns="34290" rIns="68580" bIns="34290" rtlCol="0" anchor="t">
            <a:normAutofit/>
          </a:bodyPr>
          <a:lstStyle/>
          <a:p>
            <a:r>
              <a:rPr lang="en-GB" sz="2588" dirty="0" err="1">
                <a:latin typeface="Arial"/>
                <a:cs typeface="Arial"/>
              </a:rPr>
              <a:t>ChMC</a:t>
            </a:r>
            <a:r>
              <a:rPr lang="en-GB" sz="2588" dirty="0">
                <a:latin typeface="Arial"/>
                <a:cs typeface="Arial"/>
              </a:rPr>
              <a:t> Updates</a:t>
            </a:r>
            <a:endParaRPr lang="en-GB" dirty="0"/>
          </a:p>
          <a:p>
            <a:r>
              <a:rPr lang="en-GB" dirty="0"/>
              <a:t>Jo Williams</a:t>
            </a:r>
          </a:p>
        </p:txBody>
      </p:sp>
    </p:spTree>
    <p:extLst>
      <p:ext uri="{BB962C8B-B14F-4D97-AF65-F5344CB8AC3E}">
        <p14:creationId xmlns:p14="http://schemas.microsoft.com/office/powerpoint/2010/main" val="1210139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67AF-E9E0-48CA-8B54-175895CFFC79}"/>
              </a:ext>
            </a:extLst>
          </p:cNvPr>
          <p:cNvSpPr>
            <a:spLocks noGrp="1"/>
          </p:cNvSpPr>
          <p:nvPr>
            <p:ph type="title"/>
          </p:nvPr>
        </p:nvSpPr>
        <p:spPr/>
        <p:txBody>
          <a:bodyPr/>
          <a:lstStyle/>
          <a:p>
            <a:r>
              <a:rPr lang="en-GB"/>
              <a:t>CMS Rebuild - Progress to date</a:t>
            </a:r>
          </a:p>
        </p:txBody>
      </p:sp>
      <p:graphicFrame>
        <p:nvGraphicFramePr>
          <p:cNvPr id="4" name="Table 3">
            <a:extLst>
              <a:ext uri="{FF2B5EF4-FFF2-40B4-BE49-F238E27FC236}">
                <a16:creationId xmlns:a16="http://schemas.microsoft.com/office/drawing/2014/main" id="{CEEA4514-D8BB-4490-B1C9-DBD08D5EA15A}"/>
              </a:ext>
            </a:extLst>
          </p:cNvPr>
          <p:cNvGraphicFramePr>
            <a:graphicFrameLocks noGrp="1"/>
          </p:cNvGraphicFramePr>
          <p:nvPr>
            <p:extLst/>
          </p:nvPr>
        </p:nvGraphicFramePr>
        <p:xfrm>
          <a:off x="150019" y="673714"/>
          <a:ext cx="8836082" cy="4421114"/>
        </p:xfrm>
        <a:graphic>
          <a:graphicData uri="http://schemas.openxmlformats.org/drawingml/2006/table">
            <a:tbl>
              <a:tblPr firstRow="1" bandRow="1">
                <a:tableStyleId>{5C22544A-7EE6-4342-B048-85BDC9FD1C3A}</a:tableStyleId>
              </a:tblPr>
              <a:tblGrid>
                <a:gridCol w="8836082">
                  <a:extLst>
                    <a:ext uri="{9D8B030D-6E8A-4147-A177-3AD203B41FA5}">
                      <a16:colId xmlns:a16="http://schemas.microsoft.com/office/drawing/2014/main" val="429621566"/>
                    </a:ext>
                  </a:extLst>
                </a:gridCol>
              </a:tblGrid>
              <a:tr h="306314">
                <a:tc>
                  <a:txBody>
                    <a:bodyPr/>
                    <a:lstStyle/>
                    <a:p>
                      <a:r>
                        <a:rPr lang="en-GB" sz="1200" dirty="0">
                          <a:solidFill>
                            <a:schemeClr val="bg1"/>
                          </a:solidFill>
                        </a:rPr>
                        <a:t>Summary of progress to date </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7349645"/>
                  </a:ext>
                </a:extLst>
              </a:tr>
              <a:tr h="4039996">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100" dirty="0">
                          <a:solidFill>
                            <a:schemeClr val="tx1"/>
                          </a:solidFill>
                          <a:latin typeface="Calibri"/>
                          <a:cs typeface="Calibri"/>
                        </a:rPr>
                        <a:t>All activities continue to plan, we are refining the Workshop plan for both internal and external workshops, internal workshops will commence first to provide as much input as possible to the external workshops to ensure we use customers time effectively.</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dirty="0">
                        <a:solidFill>
                          <a:schemeClr val="tx1"/>
                        </a:solidFill>
                        <a:latin typeface="Calibri"/>
                        <a:cs typeface="Calibri"/>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100" dirty="0">
                          <a:solidFill>
                            <a:schemeClr val="tx1"/>
                          </a:solidFill>
                          <a:latin typeface="Calibri"/>
                          <a:cs typeface="Calibri"/>
                        </a:rPr>
                        <a:t>The first Extraordinary CMS DSG Kick off session was held on 24th August which had a great attendance of 30 participants , during this the proposed dates of future extraordinary CMS DSGs (slide 4) were discussed and it provided an opportunity to ask questions too.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Following on from the Must Reads Workshop and consequential discussions we are continuing to analyse the Must Read Options to understand the benefits to all customer constituencies, as well as understanding additional process overheads that the options may create. We will be talking directly to customers where requested, as well as discussing at the relevant Detailed Analysis Workshop. The Team will be taking this to the Constituency sessions  for wider discussion.  </a:t>
                      </a:r>
                    </a:p>
                    <a:p>
                      <a:pPr marL="0" indent="0">
                        <a:buFont typeface="Arial" panose="020B0604020202020204" pitchFamily="34" charset="0"/>
                        <a:buNone/>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Internal teams are continuing to revisit the GSR process to see if additional improvements can be identified and built into the Ideal “To Be” process, which will form the foundations of the GSR Detailed Analysis Workshop.  Still refining the process and working through the options, these will be presented internally and then presented at a separate session prior to the  GSR CMS DSG on the 05/10/2021.</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The CMS Rebuild Team have completed the input to Rec Schedule 3 review.  The CSSC Programme Senior BA has visibility of requirements of the CMS processes and shall be a key attendant at the relevant CMS Workshops to ensure we understand any consequences.  We shall continue to do this for any other key changes that are inflight too.</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We continue to work on the TOG Mod, the team are currently liaising with Xoserve to draft out an Interim process that may have to be utilised prior to CMS Rebuild going live. The outputs shall be shared shortly.</a:t>
                      </a:r>
                      <a:endParaRPr lang="en-GB" sz="1100" dirty="0">
                        <a:solidFill>
                          <a:srgbClr val="FF0000"/>
                        </a:solidFill>
                        <a:latin typeface="Calibri"/>
                        <a:cs typeface="Calibri"/>
                      </a:endParaRP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endParaRPr lang="en-GB" sz="1100" dirty="0">
                        <a:solidFill>
                          <a:schemeClr val="tx1"/>
                        </a:solidFill>
                        <a:latin typeface="Calibri"/>
                        <a:cs typeface="Calibri"/>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722898"/>
                  </a:ext>
                </a:extLst>
              </a:tr>
            </a:tbl>
          </a:graphicData>
        </a:graphic>
      </p:graphicFrame>
    </p:spTree>
    <p:extLst>
      <p:ext uri="{BB962C8B-B14F-4D97-AF65-F5344CB8AC3E}">
        <p14:creationId xmlns:p14="http://schemas.microsoft.com/office/powerpoint/2010/main" val="575992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DBAEE-EEC4-A94E-B78D-9D53961DBFC8}"/>
              </a:ext>
            </a:extLst>
          </p:cNvPr>
          <p:cNvSpPr>
            <a:spLocks noGrp="1"/>
          </p:cNvSpPr>
          <p:nvPr>
            <p:ph type="title"/>
          </p:nvPr>
        </p:nvSpPr>
        <p:spPr/>
        <p:txBody>
          <a:bodyPr/>
          <a:lstStyle/>
          <a:p>
            <a:r>
              <a:rPr lang="en-US" dirty="0"/>
              <a:t>CMS Rebuild Detailed Analysis</a:t>
            </a:r>
          </a:p>
        </p:txBody>
      </p:sp>
      <p:sp>
        <p:nvSpPr>
          <p:cNvPr id="3" name="Content Placeholder 2">
            <a:extLst>
              <a:ext uri="{FF2B5EF4-FFF2-40B4-BE49-F238E27FC236}">
                <a16:creationId xmlns:a16="http://schemas.microsoft.com/office/drawing/2014/main" id="{650A6EAA-2349-CC47-ABA9-ECB00521F8DC}"/>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E92CE94E-1059-3044-8869-4761B7B5685B}"/>
              </a:ext>
            </a:extLst>
          </p:cNvPr>
          <p:cNvGraphicFramePr>
            <a:graphicFrameLocks noGrp="1"/>
          </p:cNvGraphicFramePr>
          <p:nvPr>
            <p:extLst/>
          </p:nvPr>
        </p:nvGraphicFramePr>
        <p:xfrm>
          <a:off x="150019" y="673714"/>
          <a:ext cx="8836082" cy="4346310"/>
        </p:xfrm>
        <a:graphic>
          <a:graphicData uri="http://schemas.openxmlformats.org/drawingml/2006/table">
            <a:tbl>
              <a:tblPr firstRow="1" bandRow="1">
                <a:tableStyleId>{5C22544A-7EE6-4342-B048-85BDC9FD1C3A}</a:tableStyleId>
              </a:tblPr>
              <a:tblGrid>
                <a:gridCol w="8836082">
                  <a:extLst>
                    <a:ext uri="{9D8B030D-6E8A-4147-A177-3AD203B41FA5}">
                      <a16:colId xmlns:a16="http://schemas.microsoft.com/office/drawing/2014/main" val="429621566"/>
                    </a:ext>
                  </a:extLst>
                </a:gridCol>
              </a:tblGrid>
              <a:tr h="306314">
                <a:tc>
                  <a:txBody>
                    <a:bodyPr/>
                    <a:lstStyle/>
                    <a:p>
                      <a:r>
                        <a:rPr lang="en-GB" sz="1200" dirty="0">
                          <a:solidFill>
                            <a:schemeClr val="bg1"/>
                          </a:solidFill>
                        </a:rPr>
                        <a:t>Detailed Analysis Approach</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7349645"/>
                  </a:ext>
                </a:extLst>
              </a:tr>
              <a:tr h="4039996">
                <a:tc>
                  <a:txBody>
                    <a:bodyPr/>
                    <a:lstStyle/>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endParaRPr lang="en-GB" sz="1100" dirty="0">
                        <a:solidFill>
                          <a:schemeClr val="tx1"/>
                        </a:solidFill>
                        <a:latin typeface="Calibri"/>
                        <a:cs typeface="Calibri"/>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722898"/>
                  </a:ext>
                </a:extLst>
              </a:tr>
            </a:tbl>
          </a:graphicData>
        </a:graphic>
      </p:graphicFrame>
      <p:sp>
        <p:nvSpPr>
          <p:cNvPr id="5" name="Text Placeholder 10">
            <a:extLst>
              <a:ext uri="{FF2B5EF4-FFF2-40B4-BE49-F238E27FC236}">
                <a16:creationId xmlns:a16="http://schemas.microsoft.com/office/drawing/2014/main" id="{4AA62ECC-FD34-D142-91C0-5413BE167E15}"/>
              </a:ext>
            </a:extLst>
          </p:cNvPr>
          <p:cNvSpPr txBox="1">
            <a:spLocks/>
          </p:cNvSpPr>
          <p:nvPr/>
        </p:nvSpPr>
        <p:spPr>
          <a:xfrm>
            <a:off x="150019" y="1059582"/>
            <a:ext cx="3054128" cy="3358343"/>
          </a:xfrm>
          <a:prstGeom prst="rect">
            <a:avLst/>
          </a:prstGeom>
        </p:spPr>
        <p:txBody>
          <a:bodyPr/>
          <a:lstStyle>
            <a:lvl1pPr marL="457189" indent="-457189" algn="l" defTabSz="1219170" rtl="0" eaLnBrk="1" latinLnBrk="0" hangingPunct="1">
              <a:spcBef>
                <a:spcPct val="20000"/>
              </a:spcBef>
              <a:buFont typeface="Arial" panose="020B0604020202020204" pitchFamily="34" charset="0"/>
              <a:buChar char="•"/>
              <a:defRPr sz="34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933"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171240" indent="-171240" defTabSz="914378">
              <a:buFontTx/>
              <a:buChar char="-"/>
            </a:pPr>
            <a:r>
              <a:rPr lang="en-US" sz="1350" dirty="0">
                <a:solidFill>
                  <a:prstClr val="black"/>
                </a:solidFill>
              </a:rPr>
              <a:t>CMS Rebuild Core Team will build out Use Cases from each step of the processes</a:t>
            </a:r>
          </a:p>
          <a:p>
            <a:pPr marL="171240" indent="-171240" defTabSz="914378">
              <a:buFontTx/>
              <a:buChar char="-"/>
            </a:pPr>
            <a:endParaRPr lang="en-US" sz="1350" dirty="0">
              <a:solidFill>
                <a:prstClr val="black"/>
              </a:solidFill>
            </a:endParaRPr>
          </a:p>
          <a:p>
            <a:pPr marL="171240" indent="-171240" defTabSz="914378">
              <a:buFontTx/>
              <a:buChar char="-"/>
            </a:pPr>
            <a:r>
              <a:rPr lang="en-US" sz="1350" dirty="0">
                <a:solidFill>
                  <a:prstClr val="black"/>
                </a:solidFill>
              </a:rPr>
              <a:t>These will then be walked through with relevant additional SMEs and wider Project Team to ensure</a:t>
            </a:r>
          </a:p>
          <a:p>
            <a:pPr marL="627880" lvl="1" indent="-171240" defTabSz="914378">
              <a:buFontTx/>
              <a:buChar char="-"/>
            </a:pPr>
            <a:r>
              <a:rPr lang="en-US" sz="1350" dirty="0">
                <a:solidFill>
                  <a:prstClr val="black"/>
                </a:solidFill>
              </a:rPr>
              <a:t>Clear requirements</a:t>
            </a:r>
          </a:p>
          <a:p>
            <a:pPr marL="627880" lvl="1" indent="-171240" defTabSz="914378">
              <a:buFontTx/>
              <a:buChar char="-"/>
            </a:pPr>
            <a:r>
              <a:rPr lang="en-US" sz="1350" dirty="0">
                <a:solidFill>
                  <a:prstClr val="black"/>
                </a:solidFill>
              </a:rPr>
              <a:t>System functionality captured</a:t>
            </a:r>
          </a:p>
          <a:p>
            <a:pPr marL="627880" lvl="1" indent="-171240" defTabSz="914378">
              <a:buFontTx/>
              <a:buChar char="-"/>
            </a:pPr>
            <a:r>
              <a:rPr lang="en-US" sz="1350" dirty="0">
                <a:solidFill>
                  <a:prstClr val="black"/>
                </a:solidFill>
              </a:rPr>
              <a:t>NFRs included</a:t>
            </a:r>
          </a:p>
          <a:p>
            <a:pPr marL="627880" lvl="1" indent="-171240" defTabSz="914378">
              <a:buFontTx/>
              <a:buChar char="-"/>
            </a:pPr>
            <a:endParaRPr lang="en-US" sz="1350" dirty="0">
              <a:solidFill>
                <a:prstClr val="black"/>
              </a:solidFill>
            </a:endParaRPr>
          </a:p>
          <a:p>
            <a:pPr marL="171240" indent="-171240" defTabSz="914378">
              <a:buFontTx/>
              <a:buChar char="-"/>
            </a:pPr>
            <a:r>
              <a:rPr lang="en-US" sz="1350" dirty="0">
                <a:solidFill>
                  <a:prstClr val="black"/>
                </a:solidFill>
              </a:rPr>
              <a:t>The output then shall be walked through the DSG Group to capture comments / approval</a:t>
            </a:r>
          </a:p>
          <a:p>
            <a:pPr marL="171240" indent="-171240" defTabSz="914378">
              <a:buFontTx/>
              <a:buChar char="-"/>
            </a:pPr>
            <a:endParaRPr lang="en-US" sz="1350" dirty="0">
              <a:solidFill>
                <a:prstClr val="black"/>
              </a:solidFill>
            </a:endParaRPr>
          </a:p>
          <a:p>
            <a:pPr marL="171240" indent="-171240" defTabSz="914378">
              <a:buFontTx/>
              <a:buChar char="-"/>
            </a:pPr>
            <a:r>
              <a:rPr lang="en-US" sz="1350" dirty="0">
                <a:solidFill>
                  <a:prstClr val="black"/>
                </a:solidFill>
              </a:rPr>
              <a:t>They will then be transferred into a BRD for DSG and </a:t>
            </a:r>
            <a:r>
              <a:rPr lang="en-US" sz="1350" dirty="0" err="1">
                <a:solidFill>
                  <a:prstClr val="black"/>
                </a:solidFill>
              </a:rPr>
              <a:t>ChMC</a:t>
            </a:r>
            <a:r>
              <a:rPr lang="en-US" sz="1350" dirty="0">
                <a:solidFill>
                  <a:prstClr val="black"/>
                </a:solidFill>
              </a:rPr>
              <a:t> Approval</a:t>
            </a:r>
          </a:p>
          <a:p>
            <a:pPr marL="342892" indent="-342892" defTabSz="914378"/>
            <a:endParaRPr lang="en-US" sz="1350" dirty="0">
              <a:solidFill>
                <a:prstClr val="black"/>
              </a:solidFill>
            </a:endParaRPr>
          </a:p>
        </p:txBody>
      </p:sp>
      <p:pic>
        <p:nvPicPr>
          <p:cNvPr id="6" name="Picture 5">
            <a:extLst>
              <a:ext uri="{FF2B5EF4-FFF2-40B4-BE49-F238E27FC236}">
                <a16:creationId xmlns:a16="http://schemas.microsoft.com/office/drawing/2014/main" id="{2BECD1AB-9B80-A244-BD02-0E1EA1F32FF6}"/>
              </a:ext>
            </a:extLst>
          </p:cNvPr>
          <p:cNvPicPr>
            <a:picLocks noChangeAspect="1"/>
          </p:cNvPicPr>
          <p:nvPr/>
        </p:nvPicPr>
        <p:blipFill>
          <a:blip r:embed="rId2"/>
          <a:stretch>
            <a:fillRect/>
          </a:stretch>
        </p:blipFill>
        <p:spPr>
          <a:xfrm>
            <a:off x="3114789" y="1275810"/>
            <a:ext cx="5879192" cy="3142115"/>
          </a:xfrm>
          <a:prstGeom prst="rect">
            <a:avLst/>
          </a:prstGeom>
        </p:spPr>
      </p:pic>
    </p:spTree>
    <p:extLst>
      <p:ext uri="{BB962C8B-B14F-4D97-AF65-F5344CB8AC3E}">
        <p14:creationId xmlns:p14="http://schemas.microsoft.com/office/powerpoint/2010/main" val="291387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4ABE-6CD1-3A44-9D00-47C4360C4790}"/>
              </a:ext>
            </a:extLst>
          </p:cNvPr>
          <p:cNvSpPr>
            <a:spLocks noGrp="1"/>
          </p:cNvSpPr>
          <p:nvPr>
            <p:ph type="title"/>
          </p:nvPr>
        </p:nvSpPr>
        <p:spPr/>
        <p:txBody>
          <a:bodyPr/>
          <a:lstStyle/>
          <a:p>
            <a:r>
              <a:rPr lang="en-US" dirty="0"/>
              <a:t>Proposed CMS DSG Dates</a:t>
            </a:r>
          </a:p>
        </p:txBody>
      </p:sp>
      <p:sp>
        <p:nvSpPr>
          <p:cNvPr id="3" name="Content Placeholder 2">
            <a:extLst>
              <a:ext uri="{FF2B5EF4-FFF2-40B4-BE49-F238E27FC236}">
                <a16:creationId xmlns:a16="http://schemas.microsoft.com/office/drawing/2014/main" id="{043BE8DC-3D96-3848-970E-C3ECE690E31E}"/>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8BC78E85-4C71-884F-8EF4-0C46544BC5DC}"/>
              </a:ext>
            </a:extLst>
          </p:cNvPr>
          <p:cNvGraphicFramePr>
            <a:graphicFrameLocks noGrp="1"/>
          </p:cNvGraphicFramePr>
          <p:nvPr>
            <p:extLst/>
          </p:nvPr>
        </p:nvGraphicFramePr>
        <p:xfrm>
          <a:off x="457200" y="761058"/>
          <a:ext cx="8229600" cy="385784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429621566"/>
                    </a:ext>
                  </a:extLst>
                </a:gridCol>
                <a:gridCol w="1645920">
                  <a:extLst>
                    <a:ext uri="{9D8B030D-6E8A-4147-A177-3AD203B41FA5}">
                      <a16:colId xmlns:a16="http://schemas.microsoft.com/office/drawing/2014/main" val="4066826466"/>
                    </a:ext>
                  </a:extLst>
                </a:gridCol>
                <a:gridCol w="1645920">
                  <a:extLst>
                    <a:ext uri="{9D8B030D-6E8A-4147-A177-3AD203B41FA5}">
                      <a16:colId xmlns:a16="http://schemas.microsoft.com/office/drawing/2014/main" val="688139124"/>
                    </a:ext>
                  </a:extLst>
                </a:gridCol>
                <a:gridCol w="1645920">
                  <a:extLst>
                    <a:ext uri="{9D8B030D-6E8A-4147-A177-3AD203B41FA5}">
                      <a16:colId xmlns:a16="http://schemas.microsoft.com/office/drawing/2014/main" val="493829931"/>
                    </a:ext>
                  </a:extLst>
                </a:gridCol>
                <a:gridCol w="1645920">
                  <a:extLst>
                    <a:ext uri="{9D8B030D-6E8A-4147-A177-3AD203B41FA5}">
                      <a16:colId xmlns:a16="http://schemas.microsoft.com/office/drawing/2014/main" val="1979640155"/>
                    </a:ext>
                  </a:extLst>
                </a:gridCol>
              </a:tblGrid>
              <a:tr h="274320">
                <a:tc gridSpan="5">
                  <a:txBody>
                    <a:bodyPr/>
                    <a:lstStyle/>
                    <a:p>
                      <a:r>
                        <a:rPr lang="en-GB" sz="1200" dirty="0">
                          <a:solidFill>
                            <a:schemeClr val="bg1"/>
                          </a:solidFill>
                        </a:rPr>
                        <a:t>CMS DSG Timetable </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sz="1600" dirty="0">
                        <a:solidFill>
                          <a:schemeClr val="bg1"/>
                        </a:solidFill>
                      </a:endParaRPr>
                    </a:p>
                  </a:txBody>
                  <a:tcPr marL="121920" marR="121920" marT="60960" marB="60960">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sz="1600" dirty="0">
                        <a:solidFill>
                          <a:schemeClr val="bg1"/>
                        </a:solidFill>
                      </a:endParaRPr>
                    </a:p>
                  </a:txBody>
                  <a:tcPr marL="121920" marR="121920" marT="60960" marB="60960">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sz="1600" dirty="0">
                        <a:solidFill>
                          <a:schemeClr val="bg1"/>
                        </a:solidFill>
                      </a:endParaRPr>
                    </a:p>
                  </a:txBody>
                  <a:tcPr marL="121920" marR="121920" marT="60960" marB="60960">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sz="1600" dirty="0">
                        <a:solidFill>
                          <a:schemeClr val="bg1"/>
                        </a:solidFill>
                      </a:endParaRPr>
                    </a:p>
                  </a:txBody>
                  <a:tcPr marL="121920" marR="121920" marT="60960" marB="6096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7349645"/>
                  </a:ext>
                </a:extLst>
              </a:tr>
              <a:tr h="331778">
                <a:tc>
                  <a:txBody>
                    <a:bodyPr/>
                    <a:lstStyle/>
                    <a:p>
                      <a:pPr algn="ctr" fontAlgn="b"/>
                      <a:r>
                        <a:rPr lang="en-GB" sz="800" b="1" i="0" u="none" strike="noStrike" dirty="0">
                          <a:solidFill>
                            <a:srgbClr val="000000"/>
                          </a:solidFill>
                          <a:effectLst/>
                          <a:latin typeface="Calibri" panose="020F0502020204030204" pitchFamily="34" charset="0"/>
                        </a:rPr>
                        <a:t>Date</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1" i="0" u="none" strike="noStrike" dirty="0">
                          <a:solidFill>
                            <a:srgbClr val="000000"/>
                          </a:solidFill>
                          <a:effectLst/>
                          <a:latin typeface="Calibri" panose="020F0502020204030204" pitchFamily="34" charset="0"/>
                        </a:rPr>
                        <a:t>Weekday</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1" i="0" u="none" strike="noStrike">
                          <a:solidFill>
                            <a:srgbClr val="000000"/>
                          </a:solidFill>
                          <a:effectLst/>
                          <a:latin typeface="Calibri" panose="020F0502020204030204" pitchFamily="34" charset="0"/>
                        </a:rPr>
                        <a:t>Time</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1" i="0" u="none" strike="noStrike">
                          <a:solidFill>
                            <a:srgbClr val="000000"/>
                          </a:solidFill>
                          <a:effectLst/>
                          <a:latin typeface="Calibri" panose="020F0502020204030204" pitchFamily="34" charset="0"/>
                        </a:rPr>
                        <a:t>Recommended </a:t>
                      </a:r>
                      <a:r>
                        <a:rPr lang="en-GB" sz="800" b="1" i="0" u="none" strike="noStrike" dirty="0">
                          <a:solidFill>
                            <a:srgbClr val="000000"/>
                          </a:solidFill>
                          <a:effectLst/>
                          <a:latin typeface="Calibri" panose="020F0502020204030204" pitchFamily="34" charset="0"/>
                        </a:rPr>
                        <a:t>Process</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1" i="0" u="none" strike="noStrike" dirty="0">
                          <a:solidFill>
                            <a:srgbClr val="000000"/>
                          </a:solidFill>
                          <a:effectLst/>
                          <a:latin typeface="Calibri" panose="020F0502020204030204" pitchFamily="34" charset="0"/>
                        </a:rPr>
                        <a:t>Clashes with</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722898"/>
                  </a:ext>
                </a:extLst>
              </a:tr>
              <a:tr h="132874">
                <a:tc>
                  <a:txBody>
                    <a:bodyPr/>
                    <a:lstStyle/>
                    <a:p>
                      <a:pPr algn="ctr" fontAlgn="b"/>
                      <a:r>
                        <a:rPr lang="en-GB" sz="800" b="0" i="0" u="none" strike="noStrike">
                          <a:solidFill>
                            <a:srgbClr val="000000"/>
                          </a:solidFill>
                          <a:effectLst/>
                          <a:latin typeface="Calibri" panose="020F0502020204030204" pitchFamily="34" charset="0"/>
                        </a:rPr>
                        <a:t>24-Aug</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Tues</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14:00-16:00</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Intro</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 </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83045244"/>
                  </a:ext>
                </a:extLst>
              </a:tr>
              <a:tr h="331778">
                <a:tc>
                  <a:txBody>
                    <a:bodyPr/>
                    <a:lstStyle/>
                    <a:p>
                      <a:pPr algn="ctr" fontAlgn="b"/>
                      <a:r>
                        <a:rPr lang="en-GB" sz="800" b="0" i="0" u="none" strike="noStrike">
                          <a:solidFill>
                            <a:srgbClr val="000000"/>
                          </a:solidFill>
                          <a:effectLst/>
                          <a:latin typeface="Calibri" panose="020F0502020204030204" pitchFamily="34" charset="0"/>
                        </a:rPr>
                        <a:t>31-Aug</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Tues</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14:00-16:00</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ISO/ DTL</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 </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934132"/>
                  </a:ext>
                </a:extLst>
              </a:tr>
              <a:tr h="331778">
                <a:tc>
                  <a:txBody>
                    <a:bodyPr/>
                    <a:lstStyle/>
                    <a:p>
                      <a:pPr algn="ctr" fontAlgn="b"/>
                      <a:r>
                        <a:rPr lang="en-GB" sz="800" b="0" i="0" u="none" strike="noStrike">
                          <a:solidFill>
                            <a:srgbClr val="000000"/>
                          </a:solidFill>
                          <a:effectLst/>
                          <a:latin typeface="Calibri" panose="020F0502020204030204" pitchFamily="34" charset="0"/>
                        </a:rPr>
                        <a:t>03-Sep</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Fri</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10:00-12:00</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FOM</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IGT Constituency</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874762"/>
                  </a:ext>
                </a:extLst>
              </a:tr>
              <a:tr h="331778">
                <a:tc>
                  <a:txBody>
                    <a:bodyPr/>
                    <a:lstStyle/>
                    <a:p>
                      <a:pPr algn="ctr" fontAlgn="b"/>
                      <a:r>
                        <a:rPr lang="en-GB" sz="800" b="0" i="0" u="none" strike="noStrike" dirty="0">
                          <a:solidFill>
                            <a:srgbClr val="000000"/>
                          </a:solidFill>
                          <a:effectLst/>
                          <a:latin typeface="Calibri" panose="020F0502020204030204" pitchFamily="34" charset="0"/>
                        </a:rPr>
                        <a:t>10-Sep</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Fri</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10:00-12:00</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CDQ/RFA</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 </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8500111"/>
                  </a:ext>
                </a:extLst>
              </a:tr>
              <a:tr h="331778">
                <a:tc>
                  <a:txBody>
                    <a:bodyPr/>
                    <a:lstStyle/>
                    <a:p>
                      <a:pPr algn="ctr" fontAlgn="b"/>
                      <a:r>
                        <a:rPr lang="en-GB" sz="800" b="0" i="0" u="none" strike="noStrike">
                          <a:solidFill>
                            <a:srgbClr val="000000"/>
                          </a:solidFill>
                          <a:effectLst/>
                          <a:latin typeface="Calibri" panose="020F0502020204030204" pitchFamily="34" charset="0"/>
                        </a:rPr>
                        <a:t>17-Sep</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Fri</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10:00-12:00</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ADD/UNC</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 </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25151094"/>
                  </a:ext>
                </a:extLst>
              </a:tr>
              <a:tr h="331778">
                <a:tc>
                  <a:txBody>
                    <a:bodyPr/>
                    <a:lstStyle/>
                    <a:p>
                      <a:pPr algn="ctr" fontAlgn="b"/>
                      <a:r>
                        <a:rPr lang="en-GB" sz="800" b="0" i="0" u="none" strike="noStrike">
                          <a:solidFill>
                            <a:srgbClr val="000000"/>
                          </a:solidFill>
                          <a:effectLst/>
                          <a:latin typeface="Calibri" panose="020F0502020204030204" pitchFamily="34" charset="0"/>
                        </a:rPr>
                        <a:t>21-Sep</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Tues</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14:00-16:00</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DUP</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 </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7356326"/>
                  </a:ext>
                </a:extLst>
              </a:tr>
              <a:tr h="331778">
                <a:tc>
                  <a:txBody>
                    <a:bodyPr/>
                    <a:lstStyle/>
                    <a:p>
                      <a:pPr algn="ctr" fontAlgn="b"/>
                      <a:r>
                        <a:rPr lang="en-GB" sz="800" b="0" i="0" u="none" strike="noStrike">
                          <a:solidFill>
                            <a:srgbClr val="000000"/>
                          </a:solidFill>
                          <a:effectLst/>
                          <a:latin typeface="Calibri" panose="020F0502020204030204" pitchFamily="34" charset="0"/>
                        </a:rPr>
                        <a:t>29-Sep</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Weds</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14:00-16:00</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MNC</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 </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83351437"/>
                  </a:ext>
                </a:extLst>
              </a:tr>
              <a:tr h="331778">
                <a:tc>
                  <a:txBody>
                    <a:bodyPr/>
                    <a:lstStyle/>
                    <a:p>
                      <a:pPr algn="ctr" fontAlgn="b"/>
                      <a:r>
                        <a:rPr lang="en-GB" sz="800" b="0" i="0" u="none" strike="noStrike">
                          <a:solidFill>
                            <a:srgbClr val="000000"/>
                          </a:solidFill>
                          <a:effectLst/>
                          <a:latin typeface="Calibri" panose="020F0502020204030204" pitchFamily="34" charset="0"/>
                        </a:rPr>
                        <a:t>05-Oct</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Tues</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10:00-12:00</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GSR</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NTSCMF</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75839222"/>
                  </a:ext>
                </a:extLst>
              </a:tr>
              <a:tr h="331778">
                <a:tc>
                  <a:txBody>
                    <a:bodyPr/>
                    <a:lstStyle/>
                    <a:p>
                      <a:pPr algn="ctr" fontAlgn="b"/>
                      <a:r>
                        <a:rPr lang="en-GB" sz="800" b="0" i="0" u="none" strike="noStrike">
                          <a:solidFill>
                            <a:srgbClr val="000000"/>
                          </a:solidFill>
                          <a:effectLst/>
                          <a:latin typeface="Calibri" panose="020F0502020204030204" pitchFamily="34" charset="0"/>
                        </a:rPr>
                        <a:t>14-Oct</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Thurs</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14:00-16:00</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MUS</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 </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99798036"/>
                  </a:ext>
                </a:extLst>
              </a:tr>
              <a:tr h="132874">
                <a:tc>
                  <a:txBody>
                    <a:bodyPr/>
                    <a:lstStyle/>
                    <a:p>
                      <a:pPr algn="ctr" fontAlgn="b"/>
                      <a:r>
                        <a:rPr lang="en-GB" sz="800" b="0" i="0" u="none" strike="noStrike">
                          <a:solidFill>
                            <a:srgbClr val="000000"/>
                          </a:solidFill>
                          <a:effectLst/>
                          <a:latin typeface="Calibri" panose="020F0502020204030204" pitchFamily="34" charset="0"/>
                        </a:rPr>
                        <a:t>22-Oct</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Fri</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10:00-12:00</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MUR</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 </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60104286"/>
                  </a:ext>
                </a:extLst>
              </a:tr>
              <a:tr h="331778">
                <a:tc>
                  <a:txBody>
                    <a:bodyPr/>
                    <a:lstStyle/>
                    <a:p>
                      <a:pPr algn="ctr" fontAlgn="b"/>
                      <a:r>
                        <a:rPr lang="en-GB" sz="800" b="0" i="0" u="none" strike="noStrike">
                          <a:solidFill>
                            <a:srgbClr val="000000"/>
                          </a:solidFill>
                          <a:effectLst/>
                          <a:latin typeface="Calibri" panose="020F0502020204030204" pitchFamily="34" charset="0"/>
                        </a:rPr>
                        <a:t>27-Oct</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Weds</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10:00-12:00</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TOG</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 </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9360336"/>
                  </a:ext>
                </a:extLst>
              </a:tr>
            </a:tbl>
          </a:graphicData>
        </a:graphic>
      </p:graphicFrame>
    </p:spTree>
    <p:extLst>
      <p:ext uri="{BB962C8B-B14F-4D97-AF65-F5344CB8AC3E}">
        <p14:creationId xmlns:p14="http://schemas.microsoft.com/office/powerpoint/2010/main" val="2612545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6: Any Other Business</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1FE292-CD4F-49F5-927E-B85C8C296F4B}"/>
              </a:ext>
            </a:extLst>
          </p:cNvPr>
          <p:cNvSpPr>
            <a:spLocks noGrp="1"/>
          </p:cNvSpPr>
          <p:nvPr>
            <p:ph type="ctrTitle"/>
          </p:nvPr>
        </p:nvSpPr>
        <p:spPr/>
        <p:txBody>
          <a:bodyPr/>
          <a:lstStyle/>
          <a:p>
            <a:r>
              <a:rPr lang="en-GB" dirty="0"/>
              <a:t>Project 1Stop – September Update</a:t>
            </a:r>
          </a:p>
        </p:txBody>
      </p:sp>
      <p:sp>
        <p:nvSpPr>
          <p:cNvPr id="5" name="Subtitle 4">
            <a:extLst>
              <a:ext uri="{FF2B5EF4-FFF2-40B4-BE49-F238E27FC236}">
                <a16:creationId xmlns:a16="http://schemas.microsoft.com/office/drawing/2014/main" id="{F2593A0D-9414-4F66-A28B-C8A2F59EF164}"/>
              </a:ext>
            </a:extLst>
          </p:cNvPr>
          <p:cNvSpPr>
            <a:spLocks noGrp="1"/>
          </p:cNvSpPr>
          <p:nvPr>
            <p:ph type="subTitle" idx="1"/>
          </p:nvPr>
        </p:nvSpPr>
        <p:spPr/>
        <p:txBody>
          <a:bodyPr/>
          <a:lstStyle/>
          <a:p>
            <a:r>
              <a:rPr lang="en-GB" dirty="0"/>
              <a:t>Megan Troth</a:t>
            </a:r>
          </a:p>
        </p:txBody>
      </p:sp>
    </p:spTree>
    <p:extLst>
      <p:ext uri="{BB962C8B-B14F-4D97-AF65-F5344CB8AC3E}">
        <p14:creationId xmlns:p14="http://schemas.microsoft.com/office/powerpoint/2010/main" val="206388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 y="178306"/>
            <a:ext cx="8820472" cy="416011"/>
          </a:xfrm>
        </p:spPr>
        <p:txBody>
          <a:bodyPr>
            <a:noAutofit/>
          </a:bodyPr>
          <a:lstStyle/>
          <a:p>
            <a:r>
              <a:rPr lang="en-GB" sz="2000" dirty="0"/>
              <a:t>Budget v Committed Spend BP21/22</a:t>
            </a:r>
          </a:p>
        </p:txBody>
      </p:sp>
      <p:sp>
        <p:nvSpPr>
          <p:cNvPr id="5" name="TextBox 4">
            <a:extLst>
              <a:ext uri="{FF2B5EF4-FFF2-40B4-BE49-F238E27FC236}">
                <a16:creationId xmlns:a16="http://schemas.microsoft.com/office/drawing/2014/main" id="{F9AA97A7-A322-4D15-A2FF-F8925A1646A8}"/>
              </a:ext>
            </a:extLst>
          </p:cNvPr>
          <p:cNvSpPr txBox="1"/>
          <p:nvPr/>
        </p:nvSpPr>
        <p:spPr>
          <a:xfrm>
            <a:off x="7092280" y="3089823"/>
            <a:ext cx="1944216" cy="553998"/>
          </a:xfrm>
          <a:prstGeom prst="rect">
            <a:avLst/>
          </a:prstGeom>
          <a:solidFill>
            <a:srgbClr val="00B050"/>
          </a:solidFill>
        </p:spPr>
        <p:txBody>
          <a:bodyPr wrap="square" rtlCol="0">
            <a:spAutoFit/>
          </a:bodyPr>
          <a:lstStyle/>
          <a:p>
            <a:pPr marL="171450" indent="-171450">
              <a:buFont typeface="Arial" panose="020B0604020202020204" pitchFamily="34" charset="0"/>
              <a:buChar char="•"/>
            </a:pPr>
            <a:r>
              <a:rPr lang="en-GB" sz="1000" b="1" dirty="0">
                <a:solidFill>
                  <a:schemeClr val="bg1"/>
                </a:solidFill>
                <a:hlinkClick r:id="rId2"/>
              </a:rPr>
              <a:t>Link</a:t>
            </a:r>
            <a:r>
              <a:rPr lang="en-GB" sz="1000" b="1" dirty="0">
                <a:solidFill>
                  <a:schemeClr val="bg1"/>
                </a:solidFill>
              </a:rPr>
              <a:t> to the full finance tracker with commentary on monthly variance</a:t>
            </a:r>
          </a:p>
        </p:txBody>
      </p:sp>
      <p:graphicFrame>
        <p:nvGraphicFramePr>
          <p:cNvPr id="12" name="Chart 11">
            <a:extLst>
              <a:ext uri="{FF2B5EF4-FFF2-40B4-BE49-F238E27FC236}">
                <a16:creationId xmlns:a16="http://schemas.microsoft.com/office/drawing/2014/main" id="{39AA28BD-B8C5-4E96-8C38-5F323401DD1D}"/>
              </a:ext>
            </a:extLst>
          </p:cNvPr>
          <p:cNvGraphicFramePr>
            <a:graphicFrameLocks/>
          </p:cNvGraphicFramePr>
          <p:nvPr>
            <p:extLst/>
          </p:nvPr>
        </p:nvGraphicFramePr>
        <p:xfrm>
          <a:off x="251520" y="2633985"/>
          <a:ext cx="3582144" cy="2019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804A5824-B07A-426F-9181-9B52F0ADF967}"/>
              </a:ext>
            </a:extLst>
          </p:cNvPr>
          <p:cNvGraphicFramePr>
            <a:graphicFrameLocks/>
          </p:cNvGraphicFramePr>
          <p:nvPr>
            <p:extLst/>
          </p:nvPr>
        </p:nvGraphicFramePr>
        <p:xfrm>
          <a:off x="3841630" y="2599553"/>
          <a:ext cx="2995836" cy="17505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8A08996C-2012-41AD-82D4-8A08226A9438}"/>
              </a:ext>
            </a:extLst>
          </p:cNvPr>
          <p:cNvGraphicFramePr>
            <a:graphicFrameLocks/>
          </p:cNvGraphicFramePr>
          <p:nvPr>
            <p:extLst/>
          </p:nvPr>
        </p:nvGraphicFramePr>
        <p:xfrm>
          <a:off x="112864" y="716367"/>
          <a:ext cx="2244089" cy="17827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6BB85AF2-F91E-476C-B37B-AF2BFEBDF1B0}"/>
              </a:ext>
            </a:extLst>
          </p:cNvPr>
          <p:cNvGraphicFramePr>
            <a:graphicFrameLocks/>
          </p:cNvGraphicFramePr>
          <p:nvPr>
            <p:extLst/>
          </p:nvPr>
        </p:nvGraphicFramePr>
        <p:xfrm>
          <a:off x="2267744" y="671462"/>
          <a:ext cx="2244089" cy="18362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a:extLst>
              <a:ext uri="{FF2B5EF4-FFF2-40B4-BE49-F238E27FC236}">
                <a16:creationId xmlns:a16="http://schemas.microsoft.com/office/drawing/2014/main" id="{C9CC8ED9-BED7-47A6-A5FA-9CE13416AB27}"/>
              </a:ext>
            </a:extLst>
          </p:cNvPr>
          <p:cNvGraphicFramePr>
            <a:graphicFrameLocks/>
          </p:cNvGraphicFramePr>
          <p:nvPr>
            <p:extLst/>
          </p:nvPr>
        </p:nvGraphicFramePr>
        <p:xfrm>
          <a:off x="4417174" y="622338"/>
          <a:ext cx="2244089" cy="187677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Chart 16">
            <a:extLst>
              <a:ext uri="{FF2B5EF4-FFF2-40B4-BE49-F238E27FC236}">
                <a16:creationId xmlns:a16="http://schemas.microsoft.com/office/drawing/2014/main" id="{FCAE3CA3-0D3D-469F-BE5F-9A4E4E859B36}"/>
              </a:ext>
            </a:extLst>
          </p:cNvPr>
          <p:cNvGraphicFramePr>
            <a:graphicFrameLocks/>
          </p:cNvGraphicFramePr>
          <p:nvPr>
            <p:extLst/>
          </p:nvPr>
        </p:nvGraphicFramePr>
        <p:xfrm>
          <a:off x="6625385" y="590578"/>
          <a:ext cx="2502024" cy="187677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883278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CDB9-48AC-4A27-A083-CEF2E79873E9}"/>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BBB0E92B-219F-44CD-B18A-F4CCCA907F57}"/>
              </a:ext>
            </a:extLst>
          </p:cNvPr>
          <p:cNvSpPr>
            <a:spLocks noGrp="1"/>
          </p:cNvSpPr>
          <p:nvPr>
            <p:ph idx="1"/>
          </p:nvPr>
        </p:nvSpPr>
        <p:spPr/>
        <p:txBody>
          <a:bodyPr>
            <a:normAutofit/>
          </a:bodyPr>
          <a:lstStyle/>
          <a:p>
            <a:r>
              <a:rPr lang="en-US" sz="1800" dirty="0"/>
              <a:t>The new iteration of the Xoserve website was developed in November 2018. </a:t>
            </a:r>
            <a:br>
              <a:rPr lang="en-US" sz="1800" dirty="0"/>
            </a:br>
            <a:endParaRPr lang="en-US" sz="1800" dirty="0"/>
          </a:p>
          <a:p>
            <a:r>
              <a:rPr lang="en-US" sz="1800" dirty="0"/>
              <a:t>Since this implementation, based on customer feedback, we have been looking to identify various ways in which we can improve the change pages and the overall customer journey, particularly in relation to change (both DSC and Investment). </a:t>
            </a:r>
            <a:br>
              <a:rPr lang="en-US" sz="1800" dirty="0"/>
            </a:br>
            <a:endParaRPr lang="en-US" sz="1800" dirty="0"/>
          </a:p>
          <a:p>
            <a:r>
              <a:rPr lang="en-US" sz="1800" dirty="0"/>
              <a:t>Project 1Stop has been created in order to completely understand all of our customer’s needs, alleviate their pain points, and to create an overall more positive experience when navigating through Xoserve change information. </a:t>
            </a:r>
            <a:endParaRPr lang="en-GB" sz="1800" dirty="0"/>
          </a:p>
        </p:txBody>
      </p:sp>
    </p:spTree>
    <p:extLst>
      <p:ext uri="{BB962C8B-B14F-4D97-AF65-F5344CB8AC3E}">
        <p14:creationId xmlns:p14="http://schemas.microsoft.com/office/powerpoint/2010/main" val="3176314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AA33-B5A9-477B-AD1A-BDE97B055032}"/>
              </a:ext>
            </a:extLst>
          </p:cNvPr>
          <p:cNvSpPr>
            <a:spLocks noGrp="1"/>
          </p:cNvSpPr>
          <p:nvPr>
            <p:ph type="title"/>
          </p:nvPr>
        </p:nvSpPr>
        <p:spPr/>
        <p:txBody>
          <a:bodyPr/>
          <a:lstStyle/>
          <a:p>
            <a:r>
              <a:rPr lang="en-GB" dirty="0"/>
              <a:t>September Update</a:t>
            </a:r>
          </a:p>
        </p:txBody>
      </p:sp>
      <p:sp>
        <p:nvSpPr>
          <p:cNvPr id="3" name="Content Placeholder 2">
            <a:extLst>
              <a:ext uri="{FF2B5EF4-FFF2-40B4-BE49-F238E27FC236}">
                <a16:creationId xmlns:a16="http://schemas.microsoft.com/office/drawing/2014/main" id="{5B810925-5FC8-4BB1-9FF5-0DEDBD9DBFBB}"/>
              </a:ext>
            </a:extLst>
          </p:cNvPr>
          <p:cNvSpPr>
            <a:spLocks noGrp="1"/>
          </p:cNvSpPr>
          <p:nvPr>
            <p:ph idx="1"/>
          </p:nvPr>
        </p:nvSpPr>
        <p:spPr>
          <a:xfrm>
            <a:off x="457200" y="1059582"/>
            <a:ext cx="8229600" cy="1035918"/>
          </a:xfrm>
        </p:spPr>
        <p:txBody>
          <a:bodyPr>
            <a:normAutofit fontScale="70000" lnSpcReduction="20000"/>
          </a:bodyPr>
          <a:lstStyle/>
          <a:p>
            <a:r>
              <a:rPr lang="en-GB" dirty="0"/>
              <a:t>Now the top three User Stories have been prioritised (as seen below), we are beginning to work with customers based on the feedback they gave in order to further develop these User stories into prototypes</a:t>
            </a:r>
          </a:p>
          <a:p>
            <a:pPr marL="0" indent="0">
              <a:buNone/>
            </a:pPr>
            <a:endParaRPr lang="en-GB" dirty="0">
              <a:solidFill>
                <a:srgbClr val="FF0000"/>
              </a:solidFill>
            </a:endParaRPr>
          </a:p>
        </p:txBody>
      </p:sp>
      <p:sp>
        <p:nvSpPr>
          <p:cNvPr id="4" name="Rectangle: Rounded Corners 3">
            <a:extLst>
              <a:ext uri="{FF2B5EF4-FFF2-40B4-BE49-F238E27FC236}">
                <a16:creationId xmlns:a16="http://schemas.microsoft.com/office/drawing/2014/main" id="{3D992693-405B-488B-930E-AFC8B2058789}"/>
              </a:ext>
            </a:extLst>
          </p:cNvPr>
          <p:cNvSpPr/>
          <p:nvPr/>
        </p:nvSpPr>
        <p:spPr>
          <a:xfrm>
            <a:off x="388620" y="2194561"/>
            <a:ext cx="2560320" cy="2200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Avenir Next LT Pro" panose="020B0504020202020204" pitchFamily="34" charset="0"/>
              </a:rPr>
              <a:t>As a customer I would like to access uniform and up to date information on all UKL Releases and Investment Change on the Xoserve website so that I can accurately plan all upcoming change into my change pipeline</a:t>
            </a:r>
            <a:endParaRPr lang="en-US" sz="1350" dirty="0">
              <a:solidFill>
                <a:srgbClr val="000000"/>
              </a:solidFill>
              <a:latin typeface="Avenir Next LT Pro" panose="020B0504020202020204" pitchFamily="34" charset="0"/>
            </a:endParaRPr>
          </a:p>
        </p:txBody>
      </p:sp>
      <p:sp>
        <p:nvSpPr>
          <p:cNvPr id="5" name="Rectangle: Rounded Corners 4">
            <a:extLst>
              <a:ext uri="{FF2B5EF4-FFF2-40B4-BE49-F238E27FC236}">
                <a16:creationId xmlns:a16="http://schemas.microsoft.com/office/drawing/2014/main" id="{5EC4F6EB-7ED7-4E3B-B907-2D92C74519C9}"/>
              </a:ext>
            </a:extLst>
          </p:cNvPr>
          <p:cNvSpPr/>
          <p:nvPr/>
        </p:nvSpPr>
        <p:spPr>
          <a:xfrm>
            <a:off x="3291840" y="2194561"/>
            <a:ext cx="2560320" cy="2200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dirty="0">
                <a:solidFill>
                  <a:prstClr val="white"/>
                </a:solidFill>
                <a:latin typeface="Avenir Next LT Pro" panose="020B0504020202020204" pitchFamily="34" charset="0"/>
              </a:rPr>
              <a:t>As a Customer, I would like to be able to easily navigate individual Change Proposal documents that contain key details only - this will help give me more of a concise view of a change, with further details/documentation being available elsewhere</a:t>
            </a:r>
            <a:endParaRPr lang="en-US" sz="1200" dirty="0">
              <a:solidFill>
                <a:srgbClr val="000000"/>
              </a:solidFill>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1D51BFFA-2176-4C31-99EC-F54FC101746E}"/>
              </a:ext>
            </a:extLst>
          </p:cNvPr>
          <p:cNvSpPr/>
          <p:nvPr/>
        </p:nvSpPr>
        <p:spPr>
          <a:xfrm>
            <a:off x="6195060" y="2194561"/>
            <a:ext cx="2560320" cy="2200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dirty="0">
                <a:solidFill>
                  <a:prstClr val="white"/>
                </a:solidFill>
                <a:latin typeface="Avenir Next LT Pro" panose="020B0504020202020204" pitchFamily="34" charset="0"/>
              </a:rPr>
              <a:t>As a customer, I want to be able to access one clear and concise view of change in the form of an up to date and accurate change register that is simple and easy to use - this will help me filter on the changes I need to view and help me forward plan</a:t>
            </a:r>
            <a:endParaRPr lang="en-US" sz="1200" dirty="0">
              <a:solidFill>
                <a:srgbClr val="000000"/>
              </a:solidFill>
              <a:latin typeface="Avenir Next LT Pro" panose="020B0504020202020204" pitchFamily="34" charset="0"/>
            </a:endParaRPr>
          </a:p>
        </p:txBody>
      </p:sp>
      <p:sp>
        <p:nvSpPr>
          <p:cNvPr id="7" name="TextBox 6">
            <a:extLst>
              <a:ext uri="{FF2B5EF4-FFF2-40B4-BE49-F238E27FC236}">
                <a16:creationId xmlns:a16="http://schemas.microsoft.com/office/drawing/2014/main" id="{CCB5FE5E-2AAD-4ACF-85FB-AD0E5A733762}"/>
              </a:ext>
            </a:extLst>
          </p:cNvPr>
          <p:cNvSpPr txBox="1"/>
          <p:nvPr/>
        </p:nvSpPr>
        <p:spPr>
          <a:xfrm>
            <a:off x="1532116" y="4473101"/>
            <a:ext cx="258089" cy="369332"/>
          </a:xfrm>
          <a:prstGeom prst="rect">
            <a:avLst/>
          </a:prstGeom>
          <a:noFill/>
        </p:spPr>
        <p:txBody>
          <a:bodyPr wrap="square" rtlCol="0">
            <a:spAutoFit/>
          </a:bodyPr>
          <a:lstStyle/>
          <a:p>
            <a:pPr defTabSz="685800">
              <a:defRPr/>
            </a:pPr>
            <a:r>
              <a:rPr lang="en-GB" b="1" dirty="0">
                <a:solidFill>
                  <a:srgbClr val="3E5AA8"/>
                </a:solidFill>
                <a:latin typeface="Avenir Next LT Pro" panose="020B0504020202020204" pitchFamily="34" charset="0"/>
              </a:rPr>
              <a:t>1</a:t>
            </a:r>
          </a:p>
        </p:txBody>
      </p:sp>
      <p:sp>
        <p:nvSpPr>
          <p:cNvPr id="8" name="TextBox 7">
            <a:extLst>
              <a:ext uri="{FF2B5EF4-FFF2-40B4-BE49-F238E27FC236}">
                <a16:creationId xmlns:a16="http://schemas.microsoft.com/office/drawing/2014/main" id="{598C8507-618D-4B00-A0B3-88156B617DF4}"/>
              </a:ext>
            </a:extLst>
          </p:cNvPr>
          <p:cNvSpPr txBox="1"/>
          <p:nvPr/>
        </p:nvSpPr>
        <p:spPr>
          <a:xfrm>
            <a:off x="4442956" y="4473101"/>
            <a:ext cx="258089" cy="369332"/>
          </a:xfrm>
          <a:prstGeom prst="rect">
            <a:avLst/>
          </a:prstGeom>
          <a:noFill/>
        </p:spPr>
        <p:txBody>
          <a:bodyPr wrap="square" rtlCol="0">
            <a:spAutoFit/>
          </a:bodyPr>
          <a:lstStyle/>
          <a:p>
            <a:pPr defTabSz="685800">
              <a:defRPr/>
            </a:pPr>
            <a:r>
              <a:rPr lang="en-GB" b="1" dirty="0">
                <a:solidFill>
                  <a:srgbClr val="3E5AA8"/>
                </a:solidFill>
                <a:latin typeface="Avenir Next LT Pro" panose="020B0504020202020204" pitchFamily="34" charset="0"/>
              </a:rPr>
              <a:t>2</a:t>
            </a:r>
          </a:p>
        </p:txBody>
      </p:sp>
      <p:sp>
        <p:nvSpPr>
          <p:cNvPr id="9" name="TextBox 8">
            <a:extLst>
              <a:ext uri="{FF2B5EF4-FFF2-40B4-BE49-F238E27FC236}">
                <a16:creationId xmlns:a16="http://schemas.microsoft.com/office/drawing/2014/main" id="{CB526F67-594C-4141-91FB-E5E38E046E44}"/>
              </a:ext>
            </a:extLst>
          </p:cNvPr>
          <p:cNvSpPr txBox="1"/>
          <p:nvPr/>
        </p:nvSpPr>
        <p:spPr>
          <a:xfrm>
            <a:off x="7346176" y="4494206"/>
            <a:ext cx="258089" cy="369332"/>
          </a:xfrm>
          <a:prstGeom prst="rect">
            <a:avLst/>
          </a:prstGeom>
          <a:noFill/>
        </p:spPr>
        <p:txBody>
          <a:bodyPr wrap="square" rtlCol="0">
            <a:spAutoFit/>
          </a:bodyPr>
          <a:lstStyle/>
          <a:p>
            <a:pPr defTabSz="685800">
              <a:defRPr/>
            </a:pPr>
            <a:r>
              <a:rPr lang="en-GB" b="1" dirty="0">
                <a:solidFill>
                  <a:srgbClr val="3E5AA8"/>
                </a:solidFill>
                <a:latin typeface="Avenir Next LT Pro" panose="020B0504020202020204" pitchFamily="34" charset="0"/>
              </a:rPr>
              <a:t>3</a:t>
            </a:r>
          </a:p>
        </p:txBody>
      </p:sp>
    </p:spTree>
    <p:extLst>
      <p:ext uri="{BB962C8B-B14F-4D97-AF65-F5344CB8AC3E}">
        <p14:creationId xmlns:p14="http://schemas.microsoft.com/office/powerpoint/2010/main" val="2795417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3DA72-9C26-4B7D-BB2D-4F7AA6C1804B}"/>
              </a:ext>
            </a:extLst>
          </p:cNvPr>
          <p:cNvSpPr>
            <a:spLocks noGrp="1"/>
          </p:cNvSpPr>
          <p:nvPr>
            <p:ph type="title"/>
          </p:nvPr>
        </p:nvSpPr>
        <p:spPr/>
        <p:txBody>
          <a:bodyPr/>
          <a:lstStyle/>
          <a:p>
            <a:r>
              <a:rPr lang="en-GB" dirty="0"/>
              <a:t>September Update Cont’d</a:t>
            </a:r>
          </a:p>
        </p:txBody>
      </p:sp>
      <p:sp>
        <p:nvSpPr>
          <p:cNvPr id="3" name="Content Placeholder 2">
            <a:extLst>
              <a:ext uri="{FF2B5EF4-FFF2-40B4-BE49-F238E27FC236}">
                <a16:creationId xmlns:a16="http://schemas.microsoft.com/office/drawing/2014/main" id="{8333AD93-0F99-40AE-B20D-FEA8ED18B9B6}"/>
              </a:ext>
            </a:extLst>
          </p:cNvPr>
          <p:cNvSpPr>
            <a:spLocks noGrp="1"/>
          </p:cNvSpPr>
          <p:nvPr>
            <p:ph idx="1"/>
          </p:nvPr>
        </p:nvSpPr>
        <p:spPr/>
        <p:txBody>
          <a:bodyPr>
            <a:normAutofit lnSpcReduction="10000"/>
          </a:bodyPr>
          <a:lstStyle/>
          <a:p>
            <a:r>
              <a:rPr lang="en-GB" dirty="0"/>
              <a:t>An internal workshop has been set up on 9</a:t>
            </a:r>
            <a:r>
              <a:rPr lang="en-GB" baseline="30000" dirty="0"/>
              <a:t>th</a:t>
            </a:r>
            <a:r>
              <a:rPr lang="en-GB" dirty="0"/>
              <a:t> September to discuss these prototypes, and work up a timeline to give customers an idea of when they can expect to see the changes roll out to the website</a:t>
            </a:r>
          </a:p>
          <a:p>
            <a:endParaRPr lang="en-GB" dirty="0"/>
          </a:p>
          <a:p>
            <a:r>
              <a:rPr lang="en-GB" dirty="0"/>
              <a:t>A </a:t>
            </a:r>
            <a:r>
              <a:rPr lang="en-GB" dirty="0">
                <a:hlinkClick r:id="rId2"/>
              </a:rPr>
              <a:t>dedicated webpage</a:t>
            </a:r>
            <a:r>
              <a:rPr lang="en-GB" dirty="0"/>
              <a:t> has now been set up for Project 1Stop where you can find all the latest updates</a:t>
            </a:r>
            <a:endParaRPr lang="en-GB" dirty="0">
              <a:solidFill>
                <a:srgbClr val="FF0000"/>
              </a:solidFill>
            </a:endParaRPr>
          </a:p>
          <a:p>
            <a:endParaRPr lang="en-GB" dirty="0"/>
          </a:p>
        </p:txBody>
      </p:sp>
    </p:spTree>
    <p:extLst>
      <p:ext uri="{BB962C8B-B14F-4D97-AF65-F5344CB8AC3E}">
        <p14:creationId xmlns:p14="http://schemas.microsoft.com/office/powerpoint/2010/main" val="2222560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9CD82-E902-41B4-92DE-109F9FF19FAA}"/>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CA933E00-B2E0-40A6-A473-FE6A89D306CF}"/>
              </a:ext>
            </a:extLst>
          </p:cNvPr>
          <p:cNvSpPr>
            <a:spLocks noGrp="1"/>
          </p:cNvSpPr>
          <p:nvPr>
            <p:ph idx="1"/>
          </p:nvPr>
        </p:nvSpPr>
        <p:spPr/>
        <p:txBody>
          <a:bodyPr/>
          <a:lstStyle/>
          <a:p>
            <a:r>
              <a:rPr lang="en-GB" dirty="0"/>
              <a:t>Hold further requirements gathering sessions with customers based around the prioritised User Stories</a:t>
            </a:r>
            <a:br>
              <a:rPr lang="en-GB" dirty="0"/>
            </a:br>
            <a:endParaRPr lang="en-GB" dirty="0"/>
          </a:p>
          <a:p>
            <a:r>
              <a:rPr lang="en-GB" dirty="0"/>
              <a:t>These requirements will then help us develop some prototypes customers to look at and provide feedback along with some costing estimates and timelines</a:t>
            </a:r>
          </a:p>
        </p:txBody>
      </p:sp>
    </p:spTree>
    <p:extLst>
      <p:ext uri="{BB962C8B-B14F-4D97-AF65-F5344CB8AC3E}">
        <p14:creationId xmlns:p14="http://schemas.microsoft.com/office/powerpoint/2010/main" val="1648015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24820863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B9AD-DBC4-49BB-84C3-893A069405D4}"/>
              </a:ext>
            </a:extLst>
          </p:cNvPr>
          <p:cNvSpPr>
            <a:spLocks noGrp="1"/>
          </p:cNvSpPr>
          <p:nvPr>
            <p:ph type="title"/>
          </p:nvPr>
        </p:nvSpPr>
        <p:spPr/>
        <p:txBody>
          <a:bodyPr/>
          <a:lstStyle/>
          <a:p>
            <a:r>
              <a:rPr lang="en-GB" dirty="0"/>
              <a:t>Outages</a:t>
            </a:r>
          </a:p>
        </p:txBody>
      </p:sp>
      <p:graphicFrame>
        <p:nvGraphicFramePr>
          <p:cNvPr id="4" name="Table 3">
            <a:extLst>
              <a:ext uri="{FF2B5EF4-FFF2-40B4-BE49-F238E27FC236}">
                <a16:creationId xmlns:a16="http://schemas.microsoft.com/office/drawing/2014/main" id="{016E20D1-A54F-46B8-BF67-DE13D3E1482C}"/>
              </a:ext>
            </a:extLst>
          </p:cNvPr>
          <p:cNvGraphicFramePr>
            <a:graphicFrameLocks noGrp="1"/>
          </p:cNvGraphicFramePr>
          <p:nvPr>
            <p:extLst>
              <p:ext uri="{D42A27DB-BD31-4B8C-83A1-F6EECF244321}">
                <p14:modId xmlns:p14="http://schemas.microsoft.com/office/powerpoint/2010/main" val="2390101014"/>
              </p:ext>
            </p:extLst>
          </p:nvPr>
        </p:nvGraphicFramePr>
        <p:xfrm>
          <a:off x="278296" y="901148"/>
          <a:ext cx="8819894" cy="3657600"/>
        </p:xfrm>
        <a:graphic>
          <a:graphicData uri="http://schemas.openxmlformats.org/drawingml/2006/table">
            <a:tbl>
              <a:tblPr/>
              <a:tblGrid>
                <a:gridCol w="874643">
                  <a:extLst>
                    <a:ext uri="{9D8B030D-6E8A-4147-A177-3AD203B41FA5}">
                      <a16:colId xmlns:a16="http://schemas.microsoft.com/office/drawing/2014/main" val="3996643078"/>
                    </a:ext>
                  </a:extLst>
                </a:gridCol>
                <a:gridCol w="486190">
                  <a:extLst>
                    <a:ext uri="{9D8B030D-6E8A-4147-A177-3AD203B41FA5}">
                      <a16:colId xmlns:a16="http://schemas.microsoft.com/office/drawing/2014/main" val="1893840111"/>
                    </a:ext>
                  </a:extLst>
                </a:gridCol>
                <a:gridCol w="507723">
                  <a:extLst>
                    <a:ext uri="{9D8B030D-6E8A-4147-A177-3AD203B41FA5}">
                      <a16:colId xmlns:a16="http://schemas.microsoft.com/office/drawing/2014/main" val="312665547"/>
                    </a:ext>
                  </a:extLst>
                </a:gridCol>
                <a:gridCol w="450574">
                  <a:extLst>
                    <a:ext uri="{9D8B030D-6E8A-4147-A177-3AD203B41FA5}">
                      <a16:colId xmlns:a16="http://schemas.microsoft.com/office/drawing/2014/main" val="3124739461"/>
                    </a:ext>
                  </a:extLst>
                </a:gridCol>
                <a:gridCol w="371061">
                  <a:extLst>
                    <a:ext uri="{9D8B030D-6E8A-4147-A177-3AD203B41FA5}">
                      <a16:colId xmlns:a16="http://schemas.microsoft.com/office/drawing/2014/main" val="3724729909"/>
                    </a:ext>
                  </a:extLst>
                </a:gridCol>
                <a:gridCol w="437322">
                  <a:extLst>
                    <a:ext uri="{9D8B030D-6E8A-4147-A177-3AD203B41FA5}">
                      <a16:colId xmlns:a16="http://schemas.microsoft.com/office/drawing/2014/main" val="1501196652"/>
                    </a:ext>
                  </a:extLst>
                </a:gridCol>
                <a:gridCol w="4781245">
                  <a:extLst>
                    <a:ext uri="{9D8B030D-6E8A-4147-A177-3AD203B41FA5}">
                      <a16:colId xmlns:a16="http://schemas.microsoft.com/office/drawing/2014/main" val="2766626577"/>
                    </a:ext>
                  </a:extLst>
                </a:gridCol>
                <a:gridCol w="911136">
                  <a:extLst>
                    <a:ext uri="{9D8B030D-6E8A-4147-A177-3AD203B41FA5}">
                      <a16:colId xmlns:a16="http://schemas.microsoft.com/office/drawing/2014/main" val="178919237"/>
                    </a:ext>
                  </a:extLst>
                </a:gridCol>
              </a:tblGrid>
              <a:tr h="374254">
                <a:tc gridSpan="8">
                  <a:txBody>
                    <a:bodyPr/>
                    <a:lstStyle/>
                    <a:p>
                      <a:pPr algn="ctr" fontAlgn="ctr"/>
                      <a:r>
                        <a:rPr lang="en-GB" sz="1100" b="1" i="0" u="none" strike="noStrike">
                          <a:solidFill>
                            <a:srgbClr val="000000"/>
                          </a:solidFill>
                          <a:effectLst/>
                          <a:latin typeface="Arial" panose="020B0604020202020204" pitchFamily="34" charset="0"/>
                        </a:rPr>
                        <a:t>Outages</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43380805"/>
                  </a:ext>
                </a:extLst>
              </a:tr>
              <a:tr h="253267">
                <a:tc rowSpan="2">
                  <a:txBody>
                    <a:bodyPr/>
                    <a:lstStyle/>
                    <a:p>
                      <a:pPr algn="ctr" fontAlgn="ctr"/>
                      <a:r>
                        <a:rPr lang="en-GB" sz="900" b="0" i="0" u="none" strike="noStrike">
                          <a:solidFill>
                            <a:srgbClr val="000000"/>
                          </a:solidFill>
                          <a:effectLst/>
                          <a:latin typeface="Arial" panose="020B0604020202020204" pitchFamily="34" charset="0"/>
                        </a:rPr>
                        <a:t>Change  Request Number</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GB" sz="900" b="0" i="0" u="none" strike="noStrike">
                          <a:solidFill>
                            <a:srgbClr val="000000"/>
                          </a:solidFill>
                          <a:effectLst/>
                          <a:latin typeface="Arial" panose="020B0604020202020204" pitchFamily="34" charset="0"/>
                        </a:rPr>
                        <a:t>Impacted System</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5">
                  <a:txBody>
                    <a:bodyPr/>
                    <a:lstStyle/>
                    <a:p>
                      <a:pPr algn="ctr" fontAlgn="ctr"/>
                      <a:r>
                        <a:rPr lang="en-GB" sz="900" b="0" i="0" u="none" strike="noStrike">
                          <a:solidFill>
                            <a:srgbClr val="000000"/>
                          </a:solidFill>
                          <a:effectLst/>
                          <a:latin typeface="Arial" panose="020B0604020202020204" pitchFamily="34" charset="0"/>
                        </a:rPr>
                        <a:t>Outage Duration</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900" b="0" i="0" u="none" strike="noStrike">
                          <a:solidFill>
                            <a:srgbClr val="000000"/>
                          </a:solidFill>
                          <a:effectLst/>
                          <a:latin typeface="Arial" panose="020B0604020202020204" pitchFamily="34" charset="0"/>
                        </a:rPr>
                        <a:t>Committee Notified Date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869343550"/>
                  </a:ext>
                </a:extLst>
              </a:tr>
              <a:tr h="495839">
                <a:tc vMerge="1">
                  <a:txBody>
                    <a:bodyPr/>
                    <a:lstStyle/>
                    <a:p>
                      <a:endParaRPr lang="en-GB"/>
                    </a:p>
                  </a:txBody>
                  <a:tcPr/>
                </a:tc>
                <a:tc vMerge="1">
                  <a:txBody>
                    <a:bodyPr/>
                    <a:lstStyle/>
                    <a:p>
                      <a:endParaRPr lang="en-GB"/>
                    </a:p>
                  </a:txBody>
                  <a:tcPr/>
                </a:tc>
                <a:tc>
                  <a:txBody>
                    <a:bodyPr/>
                    <a:lstStyle/>
                    <a:p>
                      <a:pPr algn="ctr" fontAlgn="ctr"/>
                      <a:r>
                        <a:rPr lang="en-GB" sz="900" b="0" i="0" u="none" strike="noStrike">
                          <a:solidFill>
                            <a:srgbClr val="000000"/>
                          </a:solidFill>
                          <a:effectLst/>
                          <a:latin typeface="Arial" panose="020B0604020202020204" pitchFamily="34" charset="0"/>
                        </a:rPr>
                        <a:t>Start Date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a:solidFill>
                            <a:srgbClr val="000000"/>
                          </a:solidFill>
                          <a:effectLst/>
                          <a:latin typeface="Arial" panose="020B0604020202020204" pitchFamily="34" charset="0"/>
                        </a:rPr>
                        <a:t>Start Time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a:solidFill>
                            <a:srgbClr val="000000"/>
                          </a:solidFill>
                          <a:effectLst/>
                          <a:latin typeface="Arial" panose="020B0604020202020204" pitchFamily="34" charset="0"/>
                        </a:rPr>
                        <a:t>End Date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a:solidFill>
                            <a:srgbClr val="000000"/>
                          </a:solidFill>
                          <a:effectLst/>
                          <a:latin typeface="Arial" panose="020B0604020202020204" pitchFamily="34" charset="0"/>
                        </a:rPr>
                        <a:t>End Time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a:solidFill>
                            <a:srgbClr val="000000"/>
                          </a:solidFill>
                          <a:effectLst/>
                          <a:latin typeface="Arial" panose="020B0604020202020204" pitchFamily="34" charset="0"/>
                        </a:rPr>
                        <a:t>Brief Description</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vMerge="1">
                  <a:txBody>
                    <a:bodyPr/>
                    <a:lstStyle/>
                    <a:p>
                      <a:endParaRPr lang="en-GB"/>
                    </a:p>
                  </a:txBody>
                  <a:tcPr/>
                </a:tc>
                <a:extLst>
                  <a:ext uri="{0D108BD9-81ED-4DB2-BD59-A6C34878D82A}">
                    <a16:rowId xmlns:a16="http://schemas.microsoft.com/office/drawing/2014/main" val="962619117"/>
                  </a:ext>
                </a:extLst>
              </a:tr>
              <a:tr h="1839195">
                <a:tc>
                  <a:txBody>
                    <a:bodyPr/>
                    <a:lstStyle/>
                    <a:p>
                      <a:pPr algn="l" rtl="0" fontAlgn="ctr"/>
                      <a:r>
                        <a:rPr lang="en-GB" sz="900" b="0" i="0" u="none" strike="noStrike" dirty="0">
                          <a:solidFill>
                            <a:srgbClr val="000000"/>
                          </a:solidFill>
                          <a:effectLst/>
                          <a:latin typeface="Arial" panose="020B0604020202020204" pitchFamily="34" charset="0"/>
                        </a:rPr>
                        <a:t>CHG0031149</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0" i="0" u="none" strike="noStrike" dirty="0">
                          <a:solidFill>
                            <a:srgbClr val="000000"/>
                          </a:solidFill>
                          <a:effectLst/>
                          <a:latin typeface="Arial" panose="020B0604020202020204" pitchFamily="34" charset="0"/>
                        </a:rPr>
                        <a:t>UKLink</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0" i="0" u="none" strike="noStrike" dirty="0">
                          <a:solidFill>
                            <a:srgbClr val="000000"/>
                          </a:solidFill>
                          <a:effectLst/>
                          <a:latin typeface="Arial" panose="020B0604020202020204" pitchFamily="34" charset="0"/>
                        </a:rPr>
                        <a:t>TBC</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0" i="0" u="none" strike="noStrike" dirty="0">
                          <a:solidFill>
                            <a:srgbClr val="000000"/>
                          </a:solidFill>
                          <a:effectLst/>
                          <a:latin typeface="Arial" panose="020B0604020202020204" pitchFamily="34" charset="0"/>
                        </a:rPr>
                        <a:t> </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0" i="0" u="none" strike="noStrike" dirty="0">
                          <a:solidFill>
                            <a:srgbClr val="000000"/>
                          </a:solidFill>
                          <a:effectLst/>
                          <a:latin typeface="Arial" panose="020B0604020202020204" pitchFamily="34" charset="0"/>
                        </a:rPr>
                        <a:t>TBC</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0" i="0" u="none" strike="noStrike" dirty="0">
                          <a:solidFill>
                            <a:srgbClr val="000000"/>
                          </a:solidFill>
                          <a:effectLst/>
                          <a:latin typeface="Arial" panose="020B0604020202020204" pitchFamily="34" charset="0"/>
                        </a:rPr>
                        <a:t> </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900" b="1" i="0" u="sng" strike="noStrike" dirty="0">
                          <a:solidFill>
                            <a:srgbClr val="000000"/>
                          </a:solidFill>
                          <a:effectLst/>
                          <a:latin typeface="Arial" panose="020B0604020202020204" pitchFamily="34" charset="0"/>
                        </a:rPr>
                        <a:t>UKLINK Disaster Recovery Test 2021</a:t>
                      </a:r>
                      <a:br>
                        <a:rPr lang="en-US" sz="900" b="1" i="0" u="sng" strike="noStrike" dirty="0">
                          <a:solidFill>
                            <a:srgbClr val="000000"/>
                          </a:solidFill>
                          <a:effectLst/>
                          <a:latin typeface="Arial" panose="020B0604020202020204" pitchFamily="34" charset="0"/>
                        </a:rPr>
                      </a:br>
                      <a:br>
                        <a:rPr lang="en-US" sz="900" b="1" i="0" u="sng"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This is an annual activity to confirm UKLink services can be migrated to a secondary data </a:t>
                      </a:r>
                      <a:r>
                        <a:rPr lang="en-US" sz="900" b="0" i="0" u="none" strike="noStrike" dirty="0" err="1">
                          <a:solidFill>
                            <a:srgbClr val="000000"/>
                          </a:solidFill>
                          <a:effectLst/>
                          <a:latin typeface="Arial" panose="020B0604020202020204" pitchFamily="34" charset="0"/>
                        </a:rPr>
                        <a:t>centre</a:t>
                      </a:r>
                      <a:r>
                        <a:rPr lang="en-US" sz="900" b="0" i="0" u="none" strike="noStrike" dirty="0">
                          <a:solidFill>
                            <a:srgbClr val="000000"/>
                          </a:solidFill>
                          <a:effectLst/>
                          <a:latin typeface="Arial" panose="020B0604020202020204" pitchFamily="34" charset="0"/>
                        </a:rPr>
                        <a:t> location should there be a catastrophic failure within the primary data </a:t>
                      </a:r>
                      <a:r>
                        <a:rPr lang="en-US" sz="900" b="0" i="0" u="none" strike="noStrike" dirty="0" err="1">
                          <a:solidFill>
                            <a:srgbClr val="000000"/>
                          </a:solidFill>
                          <a:effectLst/>
                          <a:latin typeface="Arial" panose="020B0604020202020204" pitchFamily="34" charset="0"/>
                        </a:rPr>
                        <a:t>centre</a:t>
                      </a:r>
                      <a:r>
                        <a:rPr lang="en-US" sz="900" b="0" i="0" u="none" strike="noStrike" dirty="0">
                          <a:solidFill>
                            <a:srgbClr val="000000"/>
                          </a:solidFill>
                          <a:effectLst/>
                          <a:latin typeface="Arial" panose="020B0604020202020204" pitchFamily="34" charset="0"/>
                        </a:rPr>
                        <a:t>.</a:t>
                      </a:r>
                      <a:br>
                        <a:rPr lang="en-US" sz="900" b="0" i="0" u="none" strike="noStrike" dirty="0">
                          <a:solidFill>
                            <a:srgbClr val="000000"/>
                          </a:solidFill>
                          <a:effectLst/>
                          <a:latin typeface="Arial" panose="020B0604020202020204" pitchFamily="34" charset="0"/>
                        </a:rPr>
                      </a:b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During this phase of the test UKLink services will failover from the primary site to the secondary site. </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11/08/2021 - Postponed until later in the year</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07723"/>
                  </a:ext>
                </a:extLst>
              </a:tr>
              <a:tr h="695045">
                <a:tc>
                  <a:txBody>
                    <a:bodyPr/>
                    <a:lstStyle/>
                    <a:p>
                      <a:pPr algn="l" rtl="0" fontAlgn="ctr"/>
                      <a:r>
                        <a:rPr lang="en-GB" sz="900" b="0" i="0" u="none" strike="noStrike">
                          <a:solidFill>
                            <a:srgbClr val="000000"/>
                          </a:solidFill>
                          <a:effectLst/>
                          <a:latin typeface="Arial" panose="020B0604020202020204" pitchFamily="34" charset="0"/>
                        </a:rPr>
                        <a:t>CHG0031149</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0" i="0" u="none" strike="noStrike">
                          <a:solidFill>
                            <a:srgbClr val="000000"/>
                          </a:solidFill>
                          <a:effectLst/>
                          <a:latin typeface="Arial" panose="020B0604020202020204" pitchFamily="34" charset="0"/>
                        </a:rPr>
                        <a:t>UKLink</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0" i="0" u="none" strike="noStrike">
                          <a:solidFill>
                            <a:srgbClr val="000000"/>
                          </a:solidFill>
                          <a:effectLst/>
                          <a:latin typeface="Arial" panose="020B0604020202020204" pitchFamily="34" charset="0"/>
                        </a:rPr>
                        <a:t>TBC</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0" i="0" u="none" strike="noStrike">
                          <a:solidFill>
                            <a:srgbClr val="000000"/>
                          </a:solidFill>
                          <a:effectLst/>
                          <a:latin typeface="Arial" panose="020B0604020202020204" pitchFamily="34" charset="0"/>
                        </a:rPr>
                        <a:t> </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0" i="0" u="none" strike="noStrike">
                          <a:solidFill>
                            <a:srgbClr val="000000"/>
                          </a:solidFill>
                          <a:effectLst/>
                          <a:latin typeface="Arial" panose="020B0604020202020204" pitchFamily="34" charset="0"/>
                        </a:rPr>
                        <a:t>TBC</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0" i="0" u="none" strike="noStrike">
                          <a:solidFill>
                            <a:srgbClr val="000000"/>
                          </a:solidFill>
                          <a:effectLst/>
                          <a:latin typeface="Arial" panose="020B0604020202020204" pitchFamily="34" charset="0"/>
                        </a:rPr>
                        <a:t> </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900" b="1" i="0" u="sng" strike="noStrike" dirty="0">
                          <a:solidFill>
                            <a:srgbClr val="000000"/>
                          </a:solidFill>
                          <a:effectLst/>
                          <a:latin typeface="Arial" panose="020B0604020202020204" pitchFamily="34" charset="0"/>
                        </a:rPr>
                        <a:t>UKLINK Disaster Recovery Test 2021</a:t>
                      </a:r>
                      <a:br>
                        <a:rPr lang="en-US" sz="900" b="1" i="0" u="sng" strike="noStrike" dirty="0">
                          <a:solidFill>
                            <a:srgbClr val="000000"/>
                          </a:solidFill>
                          <a:effectLst/>
                          <a:latin typeface="Arial" panose="020B0604020202020204" pitchFamily="34" charset="0"/>
                        </a:rPr>
                      </a:br>
                      <a:br>
                        <a:rPr lang="en-US" sz="900" b="1" i="0" u="sng"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During this phase of the test UKLink services will failback from the secondary site to the primary site.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dirty="0">
                          <a:solidFill>
                            <a:srgbClr val="000000"/>
                          </a:solidFill>
                          <a:effectLst/>
                          <a:latin typeface="Arial" panose="020B0604020202020204" pitchFamily="34" charset="0"/>
                        </a:rPr>
                        <a:t>11/08/2021 - Postponed until later in the year</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1832887"/>
                  </a:ext>
                </a:extLst>
              </a:tr>
            </a:tbl>
          </a:graphicData>
        </a:graphic>
      </p:graphicFrame>
    </p:spTree>
    <p:extLst>
      <p:ext uri="{BB962C8B-B14F-4D97-AF65-F5344CB8AC3E}">
        <p14:creationId xmlns:p14="http://schemas.microsoft.com/office/powerpoint/2010/main" val="507012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863D-91B5-4B8B-9A66-632533BC5C59}"/>
              </a:ext>
            </a:extLst>
          </p:cNvPr>
          <p:cNvSpPr>
            <a:spLocks noGrp="1"/>
          </p:cNvSpPr>
          <p:nvPr>
            <p:ph type="title"/>
          </p:nvPr>
        </p:nvSpPr>
        <p:spPr/>
        <p:txBody>
          <a:bodyPr/>
          <a:lstStyle/>
          <a:p>
            <a:r>
              <a:rPr lang="en-GB" dirty="0"/>
              <a:t>Portfolio POAP</a:t>
            </a:r>
          </a:p>
        </p:txBody>
      </p:sp>
      <p:graphicFrame>
        <p:nvGraphicFramePr>
          <p:cNvPr id="4" name="Object 3">
            <a:extLst>
              <a:ext uri="{FF2B5EF4-FFF2-40B4-BE49-F238E27FC236}">
                <a16:creationId xmlns:a16="http://schemas.microsoft.com/office/drawing/2014/main" id="{8D6EF3EF-BA9A-46AF-80E8-F6BCCF48997B}"/>
              </a:ext>
            </a:extLst>
          </p:cNvPr>
          <p:cNvGraphicFramePr>
            <a:graphicFrameLocks noChangeAspect="1"/>
          </p:cNvGraphicFramePr>
          <p:nvPr>
            <p:extLst>
              <p:ext uri="{D42A27DB-BD31-4B8C-83A1-F6EECF244321}">
                <p14:modId xmlns:p14="http://schemas.microsoft.com/office/powerpoint/2010/main" val="763046135"/>
              </p:ext>
            </p:extLst>
          </p:nvPr>
        </p:nvGraphicFramePr>
        <p:xfrm>
          <a:off x="4114800" y="2174875"/>
          <a:ext cx="914400" cy="792163"/>
        </p:xfrm>
        <a:graphic>
          <a:graphicData uri="http://schemas.openxmlformats.org/presentationml/2006/ole">
            <mc:AlternateContent xmlns:mc="http://schemas.openxmlformats.org/markup-compatibility/2006">
              <mc:Choice xmlns:v="urn:schemas-microsoft-com:vml" Requires="v">
                <p:oleObj spid="_x0000_s3074" name="Acrobat Document" showAsIcon="1" r:id="rId3" imgW="914400" imgH="792360" progId="AcroExch.Document.DC">
                  <p:embed/>
                </p:oleObj>
              </mc:Choice>
              <mc:Fallback>
                <p:oleObj name="Acrobat Document" showAsIcon="1" r:id="rId3" imgW="914400" imgH="792360" progId="AcroExch.Document.DC">
                  <p:embed/>
                  <p:pic>
                    <p:nvPicPr>
                      <p:cNvPr id="4" name="Object 3">
                        <a:extLst>
                          <a:ext uri="{FF2B5EF4-FFF2-40B4-BE49-F238E27FC236}">
                            <a16:creationId xmlns:a16="http://schemas.microsoft.com/office/drawing/2014/main" id="{8D6EF3EF-BA9A-46AF-80E8-F6BCCF48997B}"/>
                          </a:ext>
                        </a:extLst>
                      </p:cNvPr>
                      <p:cNvPicPr/>
                      <p:nvPr/>
                    </p:nvPicPr>
                    <p:blipFill>
                      <a:blip r:embed="rId4"/>
                      <a:stretch>
                        <a:fillRect/>
                      </a:stretch>
                    </p:blipFill>
                    <p:spPr>
                      <a:xfrm>
                        <a:off x="4114800" y="217487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79658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Sept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446380"/>
          <a:ext cx="9125999" cy="4333445"/>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UEPT/E2E support continues. No defects raised to date for the external testing phases.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UEPT and E2E continues well. At the point of writing this, no significant defects have been seen. Operational Testing with DCC is now complete, with no defects raised against Xoserve.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lvl="0" indent="0">
                        <a:buFont typeface="Arial" panose="020B0604020202020204" pitchFamily="34" charset="0"/>
                        <a:buNone/>
                      </a:pPr>
                      <a:r>
                        <a:rPr lang="en-GB" sz="1000" b="0" dirty="0"/>
                        <a:t>CR-D072 has now been approved. Operational readiness activities are ongoing</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for UEPT/E2E activities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deliver and test Switching Programme changes raised through the last few months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744083"/>
          <a:ext cx="9125999" cy="3004202"/>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431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REC version 3 consultation is complete.</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Arial" panose="020B0604020202020204" pitchFamily="34" charset="0"/>
                        <a:buNone/>
                      </a:pPr>
                      <a:r>
                        <a:rPr lang="en-GB" sz="1050" b="0" kern="1200" dirty="0">
                          <a:solidFill>
                            <a:schemeClr val="dk1"/>
                          </a:solidFill>
                          <a:latin typeface="+mn-lt"/>
                          <a:ea typeface="+mn-ea"/>
                          <a:cs typeface="+mn-cs"/>
                        </a:rPr>
                        <a:t>Planning ongoing to support </a:t>
                      </a:r>
                      <a:r>
                        <a:rPr lang="en-GB" sz="1050" b="0" kern="1200" dirty="0" err="1">
                          <a:solidFill>
                            <a:schemeClr val="dk1"/>
                          </a:solidFill>
                          <a:latin typeface="+mn-lt"/>
                          <a:ea typeface="+mn-ea"/>
                          <a:cs typeface="+mn-cs"/>
                        </a:rPr>
                        <a:t>Rel</a:t>
                      </a:r>
                      <a:r>
                        <a:rPr lang="en-GB" sz="1050" b="0" kern="1200" dirty="0">
                          <a:solidFill>
                            <a:schemeClr val="dk1"/>
                          </a:solidFill>
                          <a:latin typeface="+mn-lt"/>
                          <a:ea typeface="+mn-ea"/>
                          <a:cs typeface="+mn-cs"/>
                        </a:rPr>
                        <a:t> cycle 4b - due in Oct.</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 for all upcoming activities. Environment readiness for Transition is in progress.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(XRN-4780C)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kern="1200" baseline="0" dirty="0">
                          <a:solidFill>
                            <a:schemeClr val="tx1"/>
                          </a:solidFill>
                          <a:effectLst/>
                          <a:latin typeface="+mn-lt"/>
                          <a:ea typeface="+mn-ea"/>
                          <a:cs typeface="+mn-cs"/>
                        </a:rPr>
                        <a:t>Delivery continues to plan, UAT in progress, detailed delivery updates will be provided via Nov 21 updates.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r>
                        <a:rPr lang="en-US" sz="1050" b="1" kern="1200" baseline="0" dirty="0">
                          <a:solidFill>
                            <a:schemeClr val="tx1"/>
                          </a:solidFill>
                          <a:latin typeface="+mn-lt"/>
                          <a:ea typeface="+mn-ea"/>
                          <a:cs typeface="+mn-cs"/>
                        </a:rPr>
                        <a:t> (XRN-5144)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Engagement continues with Ofgem. </a:t>
                      </a:r>
                      <a:r>
                        <a:rPr lang="en-US" sz="1050" b="0" i="0" u="none" strike="noStrike" kern="1200" dirty="0" err="1">
                          <a:solidFill>
                            <a:schemeClr val="tx1"/>
                          </a:solidFill>
                          <a:effectLst/>
                          <a:latin typeface="Arial" panose="020B0604020202020204" pitchFamily="34" charset="0"/>
                          <a:ea typeface="+mn-ea"/>
                          <a:cs typeface="Arial" panose="020B0604020202020204" pitchFamily="34" charset="0"/>
                        </a:rPr>
                        <a:t>SoLR</a:t>
                      </a: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 options in discussions will be tabled at upcoming DSG sessions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Change Pipeline</a:t>
            </a:r>
          </a:p>
        </p:txBody>
      </p:sp>
    </p:spTree>
    <p:extLst>
      <p:ext uri="{BB962C8B-B14F-4D97-AF65-F5344CB8AC3E}">
        <p14:creationId xmlns:p14="http://schemas.microsoft.com/office/powerpoint/2010/main" val="3657548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(1/2)</a:t>
            </a:r>
          </a:p>
        </p:txBody>
      </p:sp>
      <p:graphicFrame>
        <p:nvGraphicFramePr>
          <p:cNvPr id="4" name="Table 3">
            <a:extLst>
              <a:ext uri="{FF2B5EF4-FFF2-40B4-BE49-F238E27FC236}">
                <a16:creationId xmlns:a16="http://schemas.microsoft.com/office/drawing/2014/main" id="{E995F62F-2964-4B8F-B8B8-E7B85A14F4E7}"/>
              </a:ext>
            </a:extLst>
          </p:cNvPr>
          <p:cNvGraphicFramePr>
            <a:graphicFrameLocks noGrp="1"/>
          </p:cNvGraphicFramePr>
          <p:nvPr>
            <p:extLst/>
          </p:nvPr>
        </p:nvGraphicFramePr>
        <p:xfrm>
          <a:off x="16808" y="714044"/>
          <a:ext cx="9127191" cy="2921754"/>
        </p:xfrm>
        <a:graphic>
          <a:graphicData uri="http://schemas.openxmlformats.org/drawingml/2006/table">
            <a:tbl>
              <a:tblPr firstRow="1" bandRow="1">
                <a:tableStyleId>{5C22544A-7EE6-4342-B048-85BDC9FD1C3A}</a:tableStyleId>
              </a:tblPr>
              <a:tblGrid>
                <a:gridCol w="485809">
                  <a:extLst>
                    <a:ext uri="{9D8B030D-6E8A-4147-A177-3AD203B41FA5}">
                      <a16:colId xmlns:a16="http://schemas.microsoft.com/office/drawing/2014/main" val="4143460512"/>
                    </a:ext>
                  </a:extLst>
                </a:gridCol>
                <a:gridCol w="254337">
                  <a:extLst>
                    <a:ext uri="{9D8B030D-6E8A-4147-A177-3AD203B41FA5}">
                      <a16:colId xmlns:a16="http://schemas.microsoft.com/office/drawing/2014/main" val="3886787746"/>
                    </a:ext>
                  </a:extLst>
                </a:gridCol>
                <a:gridCol w="641540">
                  <a:extLst>
                    <a:ext uri="{9D8B030D-6E8A-4147-A177-3AD203B41FA5}">
                      <a16:colId xmlns:a16="http://schemas.microsoft.com/office/drawing/2014/main" val="1615208885"/>
                    </a:ext>
                  </a:extLst>
                </a:gridCol>
                <a:gridCol w="2989089">
                  <a:extLst>
                    <a:ext uri="{9D8B030D-6E8A-4147-A177-3AD203B41FA5}">
                      <a16:colId xmlns:a16="http://schemas.microsoft.com/office/drawing/2014/main" val="2939424069"/>
                    </a:ext>
                  </a:extLst>
                </a:gridCol>
                <a:gridCol w="2082373">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38652">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705358">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65426</a:t>
                      </a:r>
                    </a:p>
                  </a:txBody>
                  <a:tcPr marL="6350" marR="6350" marT="635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0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Go Live assumption day of Monday may get changed because various variables (factors) are being looked at by OFGEM leading to rework on Transition plan and related activities.</a:t>
                      </a: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kern="1200" dirty="0">
                          <a:solidFill>
                            <a:schemeClr val="tx1"/>
                          </a:solidFill>
                          <a:effectLst/>
                          <a:latin typeface="+mj-lt"/>
                          <a:ea typeface="+mn-ea"/>
                          <a:cs typeface="+mn-cs"/>
                        </a:rPr>
                        <a:t>The Go-live principles have been approved at Delivery Group. Xoserve's concerns have been logged with Ofgem</a:t>
                      </a:r>
                    </a:p>
                  </a:txBody>
                  <a:tcPr marL="0" marR="0" marT="0" marB="0" anchor="ctr">
                    <a:solidFill>
                      <a:srgbClr val="E8EAF1"/>
                    </a:solidFill>
                  </a:tcPr>
                </a:tc>
                <a:tc>
                  <a:txBody>
                    <a:bodyPr/>
                    <a:lstStyle/>
                    <a:p>
                      <a:r>
                        <a:rPr lang="en-US" sz="650" b="0" i="0" u="none" strike="noStrike" kern="1200" dirty="0">
                          <a:solidFill>
                            <a:schemeClr val="tx1"/>
                          </a:solidFill>
                          <a:effectLst/>
                          <a:latin typeface="+mj-lt"/>
                          <a:ea typeface="+mn-ea"/>
                          <a:cs typeface="+mn-cs"/>
                        </a:rPr>
                        <a:t>Impact of non-Monday Go-live on Xoserve's Transition testing has been fed back to Ofgem. Internal contingency planning is underway</a:t>
                      </a: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30/09//21</a:t>
                      </a:r>
                    </a:p>
                  </a:txBody>
                  <a:tcPr marL="0" marR="0" marT="0" marB="0" anchor="ctr">
                    <a:solidFill>
                      <a:srgbClr val="E8EAF1"/>
                    </a:solidFill>
                  </a:tcPr>
                </a:tc>
                <a:extLst>
                  <a:ext uri="{0D108BD9-81ED-4DB2-BD59-A6C34878D82A}">
                    <a16:rowId xmlns:a16="http://schemas.microsoft.com/office/drawing/2014/main" val="2665495711"/>
                  </a:ext>
                </a:extLst>
              </a:tr>
              <a:tr h="938872">
                <a:tc>
                  <a:txBody>
                    <a:bodyPr/>
                    <a:lstStyle/>
                    <a:p>
                      <a:pPr algn="ctr" fontAlgn="ctr"/>
                      <a:r>
                        <a:rPr lang="en-GB" sz="650" b="1" i="0" u="none" strike="noStrike" dirty="0">
                          <a:solidFill>
                            <a:schemeClr val="tx1"/>
                          </a:solidFill>
                          <a:effectLst/>
                          <a:latin typeface="+mj-lt"/>
                        </a:rPr>
                        <a:t>55513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algn="ctr" fontAlgn="b"/>
                      <a:r>
                        <a:rPr lang="en-GB" sz="650" b="0" i="0" u="none" strike="noStrike" dirty="0">
                          <a:solidFill>
                            <a:schemeClr val="tx1"/>
                          </a:solidFill>
                          <a:effectLst/>
                          <a:latin typeface="+mj-lt"/>
                        </a:rPr>
                        <a:t>Programme</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in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Xoserve to publish design assumptions as part of the RAID reporting to the SI to ensure visibility of Xoserve design assumptions around business rules and processes.</a:t>
                      </a:r>
                    </a:p>
                  </a:txBody>
                  <a:tcPr marL="0" marR="0" marT="0" marB="0" anchor="ctr">
                    <a:solidFill>
                      <a:srgbClr val="E8EAF1"/>
                    </a:solidFill>
                  </a:tcPr>
                </a:tc>
                <a:tc>
                  <a:txBody>
                    <a:bodyPr/>
                    <a:lstStyle/>
                    <a:p>
                      <a:r>
                        <a:rPr lang="en-US" sz="650" b="0" i="0" u="none" strike="noStrike" kern="1200" dirty="0">
                          <a:solidFill>
                            <a:schemeClr val="tx1"/>
                          </a:solidFill>
                          <a:effectLst/>
                          <a:latin typeface="+mj-lt"/>
                          <a:ea typeface="+mn-ea"/>
                          <a:cs typeface="+mn-cs"/>
                        </a:rPr>
                        <a:t>Continues to be monitored until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30/11//21</a:t>
                      </a:r>
                    </a:p>
                  </a:txBody>
                  <a:tcPr marL="0" marR="0" marT="0" marB="0" anchor="ctr">
                    <a:solidFill>
                      <a:srgbClr val="E8EAF1"/>
                    </a:solidFill>
                  </a:tcPr>
                </a:tc>
                <a:extLst>
                  <a:ext uri="{0D108BD9-81ED-4DB2-BD59-A6C34878D82A}">
                    <a16:rowId xmlns:a16="http://schemas.microsoft.com/office/drawing/2014/main" val="3293725042"/>
                  </a:ext>
                </a:extLst>
              </a:tr>
              <a:tr h="938872">
                <a:tc>
                  <a:txBody>
                    <a:bodyPr/>
                    <a:lstStyle/>
                    <a:p>
                      <a:pPr algn="ctr" fontAlgn="ctr"/>
                      <a:r>
                        <a:rPr lang="en-GB" sz="650" b="1" i="0" u="none" strike="noStrike" dirty="0">
                          <a:solidFill>
                            <a:schemeClr val="tx1"/>
                          </a:solidFill>
                          <a:effectLst/>
                          <a:latin typeface="+mj-lt"/>
                        </a:rPr>
                        <a:t>65156</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risk that the change freeze scope could impact Transition because the scope of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Change Freeze from 03/01/22 is not clearly defined leading to impacts during actual Transition</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ea typeface="+mn-ea"/>
                          <a:cs typeface="+mn-cs"/>
                        </a:rPr>
                        <a:t>Work with the SI to collectively define the scope of Change Freeze</a:t>
                      </a:r>
                    </a:p>
                  </a:txBody>
                  <a:tcPr marL="0" marR="0" marT="0" marB="0" anchor="ctr">
                    <a:solidFill>
                      <a:srgbClr val="E8EAF1"/>
                    </a:solidFill>
                  </a:tcPr>
                </a:tc>
                <a:tc>
                  <a:txBody>
                    <a:bodyPr/>
                    <a:lstStyle/>
                    <a:p>
                      <a:r>
                        <a:rPr lang="en-US" sz="650" dirty="0">
                          <a:solidFill>
                            <a:schemeClr val="tx1"/>
                          </a:solidFill>
                          <a:latin typeface="+mj-lt"/>
                        </a:rPr>
                        <a:t>Internal discussions are ongoing within Ofgem to define the scope of this Change Freeze</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30/09/21</a:t>
                      </a:r>
                    </a:p>
                  </a:txBody>
                  <a:tcPr marL="0" marR="0" marT="0" marB="0" anchor="ctr">
                    <a:solidFill>
                      <a:srgbClr val="E8EAF1"/>
                    </a:solidFill>
                  </a:tcPr>
                </a:tc>
                <a:extLst>
                  <a:ext uri="{0D108BD9-81ED-4DB2-BD59-A6C34878D82A}">
                    <a16:rowId xmlns:a16="http://schemas.microsoft.com/office/drawing/2014/main" val="2054940489"/>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3C9E-A6DE-4B5B-B917-82EF1BF57F3C}"/>
              </a:ext>
            </a:extLst>
          </p:cNvPr>
          <p:cNvSpPr>
            <a:spLocks noGrp="1"/>
          </p:cNvSpPr>
          <p:nvPr>
            <p:ph type="title"/>
          </p:nvPr>
        </p:nvSpPr>
        <p:spPr/>
        <p:txBody>
          <a:bodyPr/>
          <a:lstStyle/>
          <a:p>
            <a:r>
              <a:rPr lang="en-GB" dirty="0"/>
              <a:t>Key Programme Risks (2/2)</a:t>
            </a:r>
          </a:p>
        </p:txBody>
      </p:sp>
      <p:graphicFrame>
        <p:nvGraphicFramePr>
          <p:cNvPr id="5" name="Table 4">
            <a:extLst>
              <a:ext uri="{FF2B5EF4-FFF2-40B4-BE49-F238E27FC236}">
                <a16:creationId xmlns:a16="http://schemas.microsoft.com/office/drawing/2014/main" id="{984740BE-9D6C-4A7F-8393-947589E0CA6B}"/>
              </a:ext>
            </a:extLst>
          </p:cNvPr>
          <p:cNvGraphicFramePr>
            <a:graphicFrameLocks noGrp="1"/>
          </p:cNvGraphicFramePr>
          <p:nvPr>
            <p:extLst/>
          </p:nvPr>
        </p:nvGraphicFramePr>
        <p:xfrm>
          <a:off x="16808" y="714044"/>
          <a:ext cx="9127191" cy="3440683"/>
        </p:xfrm>
        <a:graphic>
          <a:graphicData uri="http://schemas.openxmlformats.org/drawingml/2006/table">
            <a:tbl>
              <a:tblPr firstRow="1" bandRow="1">
                <a:tableStyleId>{5C22544A-7EE6-4342-B048-85BDC9FD1C3A}</a:tableStyleId>
              </a:tblPr>
              <a:tblGrid>
                <a:gridCol w="334418">
                  <a:extLst>
                    <a:ext uri="{9D8B030D-6E8A-4147-A177-3AD203B41FA5}">
                      <a16:colId xmlns:a16="http://schemas.microsoft.com/office/drawing/2014/main" val="4143460512"/>
                    </a:ext>
                  </a:extLst>
                </a:gridCol>
                <a:gridCol w="254317">
                  <a:extLst>
                    <a:ext uri="{9D8B030D-6E8A-4147-A177-3AD203B41FA5}">
                      <a16:colId xmlns:a16="http://schemas.microsoft.com/office/drawing/2014/main" val="3886787746"/>
                    </a:ext>
                  </a:extLst>
                </a:gridCol>
                <a:gridCol w="792951">
                  <a:extLst>
                    <a:ext uri="{9D8B030D-6E8A-4147-A177-3AD203B41FA5}">
                      <a16:colId xmlns:a16="http://schemas.microsoft.com/office/drawing/2014/main" val="1615208885"/>
                    </a:ext>
                  </a:extLst>
                </a:gridCol>
                <a:gridCol w="2989089">
                  <a:extLst>
                    <a:ext uri="{9D8B030D-6E8A-4147-A177-3AD203B41FA5}">
                      <a16:colId xmlns:a16="http://schemas.microsoft.com/office/drawing/2014/main" val="2939424069"/>
                    </a:ext>
                  </a:extLst>
                </a:gridCol>
                <a:gridCol w="2082373">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02097">
                <a:tc>
                  <a:txBody>
                    <a:bodyPr/>
                    <a:lstStyle/>
                    <a:p>
                      <a:pPr algn="ctr"/>
                      <a:r>
                        <a:rPr lang="en-GB" sz="700" dirty="0">
                          <a:solidFill>
                            <a:schemeClr val="tx1"/>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tx1"/>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tx1"/>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tx1"/>
                          </a:solidFill>
                        </a:rPr>
                        <a:t>Resolution</a:t>
                      </a:r>
                    </a:p>
                    <a:p>
                      <a:pPr algn="ctr"/>
                      <a:r>
                        <a:rPr lang="en-GB" sz="700" dirty="0">
                          <a:solidFill>
                            <a:schemeClr val="tx1"/>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62922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64171</a:t>
                      </a:r>
                    </a:p>
                  </a:txBody>
                  <a:tcPr marL="6350" marR="6350" marT="635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50" b="0" i="0" u="none" strike="noStrike" dirty="0">
                          <a:solidFill>
                            <a:schemeClr val="tx1"/>
                          </a:solidFill>
                          <a:effectLst/>
                          <a:latin typeface="+mj-lt"/>
                        </a:rPr>
                        <a:t>Raise with the SI to include a transition test scenario if relevant to mitigate this possibility</a:t>
                      </a:r>
                    </a:p>
                  </a:txBody>
                  <a:tcPr marL="0" marR="0" marT="0" marB="0" anchor="ctr">
                    <a:solidFill>
                      <a:srgbClr val="E8EAF1"/>
                    </a:solidFill>
                  </a:tcPr>
                </a:tc>
                <a:tc>
                  <a:txBody>
                    <a:bodyPr/>
                    <a:lstStyle/>
                    <a:p>
                      <a:r>
                        <a:rPr lang="en-US" sz="650" b="0" i="0" u="none" strike="noStrike" kern="1200" dirty="0">
                          <a:solidFill>
                            <a:schemeClr val="tx1"/>
                          </a:solidFill>
                          <a:effectLst/>
                          <a:latin typeface="+mj-lt"/>
                          <a:ea typeface="+mn-ea"/>
                          <a:cs typeface="+mn-cs"/>
                        </a:rPr>
                        <a:t>There is a potential that </a:t>
                      </a:r>
                      <a:r>
                        <a:rPr lang="en-US" sz="650" b="0" i="0" u="none" strike="noStrike" kern="1200" dirty="0" err="1">
                          <a:solidFill>
                            <a:schemeClr val="tx1"/>
                          </a:solidFill>
                          <a:effectLst/>
                          <a:latin typeface="+mj-lt"/>
                          <a:ea typeface="+mn-ea"/>
                          <a:cs typeface="+mn-cs"/>
                        </a:rPr>
                        <a:t>SoLR</a:t>
                      </a:r>
                      <a:r>
                        <a:rPr lang="en-US" sz="650" b="0" i="0" u="none" strike="noStrike" kern="1200" dirty="0">
                          <a:solidFill>
                            <a:schemeClr val="tx1"/>
                          </a:solidFill>
                          <a:effectLst/>
                          <a:latin typeface="+mj-lt"/>
                          <a:ea typeface="+mn-ea"/>
                          <a:cs typeface="+mn-cs"/>
                        </a:rPr>
                        <a:t> related implications during Transition may be considered for Transition Testing. Currently expected to be discussed in September. Dates have been aligned accordingly</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E8EAF1"/>
                    </a:solidFill>
                  </a:tcPr>
                </a:tc>
                <a:tc>
                  <a:txBody>
                    <a:bodyPr/>
                    <a:lstStyle/>
                    <a:p>
                      <a:pPr algn="ctr" fontAlgn="ctr"/>
                      <a:r>
                        <a:rPr lang="en-GB" sz="650" b="0" i="0" u="none" strike="noStrike" kern="1200" dirty="0">
                          <a:solidFill>
                            <a:schemeClr val="tx1"/>
                          </a:solidFill>
                          <a:effectLst/>
                          <a:latin typeface="+mj-lt"/>
                          <a:ea typeface="+mn-ea"/>
                          <a:cs typeface="+mn-cs"/>
                        </a:rPr>
                        <a:t>30/09/21</a:t>
                      </a:r>
                    </a:p>
                  </a:txBody>
                  <a:tcPr marL="0" marR="0" marT="0" marB="0" anchor="ctr">
                    <a:solidFill>
                      <a:srgbClr val="E8EAF1"/>
                    </a:solidFill>
                  </a:tcPr>
                </a:tc>
                <a:extLst>
                  <a:ext uri="{0D108BD9-81ED-4DB2-BD59-A6C34878D82A}">
                    <a16:rowId xmlns:a16="http://schemas.microsoft.com/office/drawing/2014/main" val="2191989643"/>
                  </a:ext>
                </a:extLst>
              </a:tr>
              <a:tr h="837529">
                <a:tc>
                  <a:txBody>
                    <a:bodyPr/>
                    <a:lstStyle/>
                    <a:p>
                      <a:pPr algn="ctr" fontAlgn="ctr"/>
                      <a:r>
                        <a:rPr lang="en-GB" sz="650" b="1" i="0" u="none" strike="noStrike" dirty="0">
                          <a:solidFill>
                            <a:schemeClr val="tx1"/>
                          </a:solidFill>
                          <a:effectLst/>
                          <a:latin typeface="+mj-lt"/>
                        </a:rPr>
                        <a:t>65122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risk that additional Transitional changes could change scope of Transition because more changes are identified as Transition planning continues at the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level leading to changes to the Transition plan and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planned activities.</a:t>
                      </a:r>
                    </a:p>
                  </a:txBody>
                  <a:tcPr marL="0" marR="0" marT="0" marB="0" anchor="ctr">
                    <a:solidFill>
                      <a:srgbClr val="E8EAF1"/>
                    </a:solidFill>
                  </a:tcPr>
                </a:tc>
                <a:tc>
                  <a:txBody>
                    <a:bodyPr/>
                    <a:lstStyle/>
                    <a:p>
                      <a:pPr algn="l" fontAlgn="ctr"/>
                      <a:r>
                        <a:rPr lang="en-US" sz="650" b="0" i="0" u="none" strike="noStrike" kern="1200" dirty="0" err="1">
                          <a:solidFill>
                            <a:schemeClr val="tx1"/>
                          </a:solidFill>
                          <a:effectLst/>
                          <a:latin typeface="+mj-lt"/>
                          <a:ea typeface="+mn-ea"/>
                          <a:cs typeface="+mn-cs"/>
                        </a:rPr>
                        <a:t>Xoserve</a:t>
                      </a:r>
                      <a:r>
                        <a:rPr lang="en-US" sz="650" b="0" i="0" u="none" strike="noStrike" kern="1200" dirty="0">
                          <a:solidFill>
                            <a:schemeClr val="tx1"/>
                          </a:solidFill>
                          <a:effectLst/>
                          <a:latin typeface="+mj-lt"/>
                          <a:ea typeface="+mn-ea"/>
                          <a:cs typeface="+mn-cs"/>
                        </a:rPr>
                        <a:t> are actively involved in all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work groups to monitor and mitigate this risk.</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rPr>
                        <a:t>The impact of CR-D059 on </a:t>
                      </a:r>
                      <a:r>
                        <a:rPr lang="en-US" sz="650" b="0" i="0" u="none" strike="noStrike" dirty="0" err="1">
                          <a:solidFill>
                            <a:schemeClr val="tx1"/>
                          </a:solidFill>
                          <a:effectLst/>
                          <a:latin typeface="+mj-lt"/>
                        </a:rPr>
                        <a:t>Transiitin</a:t>
                      </a:r>
                      <a:r>
                        <a:rPr lang="en-US" sz="650" b="0" i="0" u="none" strike="noStrike" dirty="0">
                          <a:solidFill>
                            <a:schemeClr val="tx1"/>
                          </a:solidFill>
                          <a:effectLst/>
                          <a:latin typeface="+mj-lt"/>
                        </a:rPr>
                        <a:t>  is being assessed </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30/09/21</a:t>
                      </a:r>
                    </a:p>
                  </a:txBody>
                  <a:tcPr marL="0" marR="0" marT="0" marB="0" anchor="ctr">
                    <a:solidFill>
                      <a:srgbClr val="E8EAF1"/>
                    </a:solidFill>
                  </a:tcPr>
                </a:tc>
                <a:extLst>
                  <a:ext uri="{0D108BD9-81ED-4DB2-BD59-A6C34878D82A}">
                    <a16:rowId xmlns:a16="http://schemas.microsoft.com/office/drawing/2014/main" val="3293725042"/>
                  </a:ext>
                </a:extLst>
              </a:tr>
              <a:tr h="582743">
                <a:tc>
                  <a:txBody>
                    <a:bodyPr/>
                    <a:lstStyle/>
                    <a:p>
                      <a:pPr algn="ctr" fontAlgn="ctr"/>
                      <a:r>
                        <a:rPr lang="en-GB" sz="650" b="1" i="0" u="none" strike="noStrike" dirty="0">
                          <a:solidFill>
                            <a:schemeClr val="tx1"/>
                          </a:solidFill>
                          <a:effectLst/>
                          <a:latin typeface="+mj-lt"/>
                        </a:rPr>
                        <a:t>64513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Data</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ea typeface="+mn-ea"/>
                          <a:cs typeface="+mn-cs"/>
                        </a:rPr>
                        <a:t>There is a risk that data cleansing requirements may not be met because </a:t>
                      </a:r>
                      <a:r>
                        <a:rPr lang="en-US" sz="650" b="0" i="0" u="none" strike="noStrike" dirty="0" err="1">
                          <a:solidFill>
                            <a:schemeClr val="tx1"/>
                          </a:solidFill>
                          <a:effectLst/>
                          <a:latin typeface="+mj-lt"/>
                          <a:ea typeface="+mn-ea"/>
                          <a:cs typeface="+mn-cs"/>
                        </a:rPr>
                        <a:t>Xoserve</a:t>
                      </a:r>
                      <a:r>
                        <a:rPr lang="en-US" sz="650" b="0" i="0" u="none" strike="noStrike" dirty="0">
                          <a:solidFill>
                            <a:schemeClr val="tx1"/>
                          </a:solidFill>
                          <a:effectLst/>
                          <a:latin typeface="+mj-lt"/>
                          <a:ea typeface="+mn-ea"/>
                          <a:cs typeface="+mn-cs"/>
                        </a:rPr>
                        <a:t> are not responsible for the data in UK Link, and can't compel shippers / GTs / </a:t>
                      </a:r>
                      <a:r>
                        <a:rPr lang="en-US" sz="650" b="0" i="0" u="none" strike="noStrike" dirty="0" err="1">
                          <a:solidFill>
                            <a:schemeClr val="tx1"/>
                          </a:solidFill>
                          <a:effectLst/>
                          <a:latin typeface="+mj-lt"/>
                          <a:ea typeface="+mn-ea"/>
                          <a:cs typeface="+mn-cs"/>
                        </a:rPr>
                        <a:t>iGTs</a:t>
                      </a:r>
                      <a:r>
                        <a:rPr lang="en-US" sz="650" b="0" i="0" u="none" strike="noStrike" dirty="0">
                          <a:solidFill>
                            <a:schemeClr val="tx1"/>
                          </a:solidFill>
                          <a:effectLst/>
                          <a:latin typeface="+mj-lt"/>
                          <a:ea typeface="+mn-ea"/>
                          <a:cs typeface="+mn-cs"/>
                        </a:rPr>
                        <a:t> to correct their data leading to incorrect data at the point of go live.</a:t>
                      </a:r>
                      <a:endParaRPr lang="en-US" sz="650" b="0" i="0" u="none" strike="noStrike" dirty="0">
                        <a:solidFill>
                          <a:schemeClr val="tx1"/>
                        </a:solidFill>
                        <a:effectLst/>
                        <a:latin typeface="+mj-lt"/>
                      </a:endParaRP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Communicate requirements through DSG and track progress</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ea typeface="+mn-ea"/>
                          <a:cs typeface="+mn-cs"/>
                        </a:rPr>
                        <a:t> MDD data cleansing is with Customer Advocates to process. Additionally, further work is ongoing on REL reports</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30/12/22</a:t>
                      </a:r>
                    </a:p>
                  </a:txBody>
                  <a:tcPr marL="0" marR="0" marT="0" marB="0" anchor="ctr">
                    <a:solidFill>
                      <a:srgbClr val="E8EAF1"/>
                    </a:solidFill>
                  </a:tcPr>
                </a:tc>
                <a:extLst>
                  <a:ext uri="{0D108BD9-81ED-4DB2-BD59-A6C34878D82A}">
                    <a16:rowId xmlns:a16="http://schemas.microsoft.com/office/drawing/2014/main" val="777935053"/>
                  </a:ext>
                </a:extLst>
              </a:tr>
              <a:tr h="459872">
                <a:tc>
                  <a:txBody>
                    <a:bodyPr/>
                    <a:lstStyle/>
                    <a:p>
                      <a:pPr algn="ctr" fontAlgn="ctr"/>
                      <a:r>
                        <a:rPr lang="en-GB" sz="650" b="1" i="0" u="none" strike="noStrike" dirty="0">
                          <a:solidFill>
                            <a:schemeClr val="tx1"/>
                          </a:solidFill>
                          <a:effectLst/>
                          <a:latin typeface="+mj-lt"/>
                        </a:rPr>
                        <a:t>65176</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Runbook may not be properly tested because schedules to be used across test phases (DM LR / Transition testing) are being developed </a:t>
                      </a:r>
                      <a:r>
                        <a:rPr lang="en-US" sz="650" b="0" i="0" u="none" strike="noStrike" dirty="0" err="1">
                          <a:solidFill>
                            <a:schemeClr val="tx1"/>
                          </a:solidFill>
                          <a:effectLst/>
                          <a:latin typeface="+mj-lt"/>
                        </a:rPr>
                        <a:t>seperately</a:t>
                      </a:r>
                      <a:r>
                        <a:rPr lang="en-US" sz="650" b="0" i="0" u="none" strike="noStrike" dirty="0">
                          <a:solidFill>
                            <a:schemeClr val="tx1"/>
                          </a:solidFill>
                          <a:effectLst/>
                          <a:latin typeface="+mj-lt"/>
                        </a:rPr>
                        <a:t> leading to potential for discrepancies and for insights from one activity being missed by the other</a:t>
                      </a: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Liaise with the SI to ensure that all plans are aligned. </a:t>
                      </a:r>
                    </a:p>
                    <a:p>
                      <a:pPr algn="l" fontAlgn="ctr"/>
                      <a:r>
                        <a:rPr lang="en-US" sz="650" b="0" i="0" u="none" strike="noStrike" kern="1200" dirty="0">
                          <a:solidFill>
                            <a:schemeClr val="tx1"/>
                          </a:solidFill>
                          <a:effectLst/>
                          <a:latin typeface="+mj-lt"/>
                          <a:ea typeface="+mn-ea"/>
                          <a:cs typeface="+mn-cs"/>
                        </a:rPr>
                        <a:t>Request early sight of plans to ensure adequate review in advance</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rPr>
                        <a:t>Awaiting DM LR plans to compare against the latest issued Transition Test schedule</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01/03/22</a:t>
                      </a:r>
                    </a:p>
                  </a:txBody>
                  <a:tcPr marL="0" marR="0" marT="0" marB="0" anchor="ctr">
                    <a:solidFill>
                      <a:srgbClr val="E8EAF1"/>
                    </a:solidFill>
                  </a:tcPr>
                </a:tc>
                <a:extLst>
                  <a:ext uri="{0D108BD9-81ED-4DB2-BD59-A6C34878D82A}">
                    <a16:rowId xmlns:a16="http://schemas.microsoft.com/office/drawing/2014/main" val="192879736"/>
                  </a:ext>
                </a:extLst>
              </a:tr>
              <a:tr h="629221">
                <a:tc>
                  <a:txBody>
                    <a:bodyPr/>
                    <a:lstStyle/>
                    <a:p>
                      <a:pPr algn="ctr" fontAlgn="ctr"/>
                      <a:r>
                        <a:rPr lang="en-GB" sz="650" b="1" i="0" u="none" strike="noStrike" kern="1200" dirty="0">
                          <a:solidFill>
                            <a:schemeClr val="tx1"/>
                          </a:solidFill>
                          <a:effectLst/>
                          <a:latin typeface="+mj-lt"/>
                          <a:ea typeface="+mn-ea"/>
                          <a:cs typeface="+mn-cs"/>
                        </a:rPr>
                        <a:t>65157</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There is risk that the catch up processing could impact transition timelines because the catch up processing is not being exercised/rehearsed during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Transition Testing leading to impacts during actual Transition.</a:t>
                      </a: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Work with the SI to assess if this activity can be tested in advance of Transition</a:t>
                      </a:r>
                    </a:p>
                  </a:txBody>
                  <a:tcPr marL="0" marR="0" marT="0" marB="0" anchor="ctr">
                    <a:solidFill>
                      <a:srgbClr val="E8EAF1"/>
                    </a:solidFill>
                  </a:tcPr>
                </a:tc>
                <a:tc>
                  <a:txBody>
                    <a:bodyPr/>
                    <a:lstStyle/>
                    <a:p>
                      <a:r>
                        <a:rPr lang="en-US" sz="650" dirty="0">
                          <a:solidFill>
                            <a:schemeClr val="tx1"/>
                          </a:solidFill>
                          <a:latin typeface="+mj-lt"/>
                        </a:rPr>
                        <a:t>Awaiting baseline of the Held Switches approach. </a:t>
                      </a:r>
                      <a:endParaRPr lang="en-GB" sz="650" dirty="0">
                        <a:solidFill>
                          <a:schemeClr val="tx1"/>
                        </a:solidFill>
                        <a:latin typeface="+mj-lt"/>
                      </a:endParaRPr>
                    </a:p>
                  </a:txBody>
                  <a:tcPr marL="36000" marR="36000" marT="36000" marB="36000" anchor="ctr">
                    <a:solidFill>
                      <a:srgbClr val="E8EAF1"/>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30/09/21</a:t>
                      </a:r>
                    </a:p>
                  </a:txBody>
                  <a:tcPr marL="0" marR="0" marT="0" marB="0" anchor="ctr">
                    <a:solidFill>
                      <a:srgbClr val="E8EAF1"/>
                    </a:solidFill>
                  </a:tcPr>
                </a:tc>
                <a:extLst>
                  <a:ext uri="{0D108BD9-81ED-4DB2-BD59-A6C34878D82A}">
                    <a16:rowId xmlns:a16="http://schemas.microsoft.com/office/drawing/2014/main" val="3488810272"/>
                  </a:ext>
                </a:extLst>
              </a:tr>
            </a:tbl>
          </a:graphicData>
        </a:graphic>
      </p:graphicFrame>
    </p:spTree>
    <p:extLst>
      <p:ext uri="{BB962C8B-B14F-4D97-AF65-F5344CB8AC3E}">
        <p14:creationId xmlns:p14="http://schemas.microsoft.com/office/powerpoint/2010/main" val="23048680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EA9EB250-EE39-44D4-9C68-EC8A8F1E2846}"/>
              </a:ext>
            </a:extLst>
          </p:cNvPr>
          <p:cNvPicPr>
            <a:picLocks/>
          </p:cNvPicPr>
          <p:nvPr/>
        </p:nvPicPr>
        <p:blipFill>
          <a:blip r:embed="rId3"/>
          <a:stretch>
            <a:fillRect/>
          </a:stretch>
        </p:blipFill>
        <p:spPr>
          <a:xfrm>
            <a:off x="243852" y="496301"/>
            <a:ext cx="8656296" cy="4653549"/>
          </a:xfrm>
          <a:prstGeom prst="rect">
            <a:avLst/>
          </a:prstGeom>
          <a:solidFill>
            <a:scrgbClr r="0" g="0" b="0"/>
          </a:solidFill>
        </p:spPr>
      </p:pic>
    </p:spTree>
    <p:extLst>
      <p:ext uri="{BB962C8B-B14F-4D97-AF65-F5344CB8AC3E}">
        <p14:creationId xmlns:p14="http://schemas.microsoft.com/office/powerpoint/2010/main" val="504422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114506" y="396589"/>
          <a:ext cx="8960142" cy="4759386"/>
        </p:xfrm>
        <a:graphic>
          <a:graphicData uri="http://schemas.openxmlformats.org/drawingml/2006/table">
            <a:tbl>
              <a:tblPr firstRow="1" bandRow="1">
                <a:tableStyleId>{5C22544A-7EE6-4342-B048-85BDC9FD1C3A}</a:tableStyleId>
              </a:tblPr>
              <a:tblGrid>
                <a:gridCol w="4500486">
                  <a:extLst>
                    <a:ext uri="{9D8B030D-6E8A-4147-A177-3AD203B41FA5}">
                      <a16:colId xmlns:a16="http://schemas.microsoft.com/office/drawing/2014/main" val="997061046"/>
                    </a:ext>
                  </a:extLst>
                </a:gridCol>
                <a:gridCol w="838481">
                  <a:extLst>
                    <a:ext uri="{9D8B030D-6E8A-4147-A177-3AD203B41FA5}">
                      <a16:colId xmlns:a16="http://schemas.microsoft.com/office/drawing/2014/main" val="2723771934"/>
                    </a:ext>
                  </a:extLst>
                </a:gridCol>
                <a:gridCol w="831252">
                  <a:extLst>
                    <a:ext uri="{9D8B030D-6E8A-4147-A177-3AD203B41FA5}">
                      <a16:colId xmlns:a16="http://schemas.microsoft.com/office/drawing/2014/main" val="3830117845"/>
                    </a:ext>
                  </a:extLst>
                </a:gridCol>
                <a:gridCol w="744513">
                  <a:extLst>
                    <a:ext uri="{9D8B030D-6E8A-4147-A177-3AD203B41FA5}">
                      <a16:colId xmlns:a16="http://schemas.microsoft.com/office/drawing/2014/main" val="194189712"/>
                    </a:ext>
                  </a:extLst>
                </a:gridCol>
                <a:gridCol w="2045410">
                  <a:extLst>
                    <a:ext uri="{9D8B030D-6E8A-4147-A177-3AD203B41FA5}">
                      <a16:colId xmlns:a16="http://schemas.microsoft.com/office/drawing/2014/main" val="3065248341"/>
                    </a:ext>
                  </a:extLst>
                </a:gridCol>
              </a:tblGrid>
              <a:tr h="217854">
                <a:tc>
                  <a:txBody>
                    <a:bodyPr/>
                    <a:lstStyle/>
                    <a:p>
                      <a:pPr algn="l"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lnB w="38100" cmpd="sng">
                      <a:noFill/>
                    </a:lnB>
                  </a:tcPr>
                </a:tc>
                <a:tc>
                  <a:txBody>
                    <a:bodyPr/>
                    <a:lstStyle/>
                    <a:p>
                      <a:pPr algn="l" rtl="0" fontAlgn="ctr"/>
                      <a:r>
                        <a:rPr lang="en-US" sz="700" b="1" i="0" u="none" strike="noStrike" dirty="0">
                          <a:solidFill>
                            <a:srgbClr val="FFFFFF"/>
                          </a:solidFill>
                          <a:effectLst/>
                          <a:latin typeface="+mj-lt"/>
                          <a:cs typeface="Arial" panose="020B0604020202020204" pitchFamily="34" charset="0"/>
                        </a:rPr>
                        <a:t>High Level Cost IA Cost</a:t>
                      </a:r>
                    </a:p>
                  </a:txBody>
                  <a:tcPr marL="4757" marR="4757" marT="4757"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lnB w="38100" cmpd="sng">
                      <a:noFill/>
                    </a:lnB>
                  </a:tcPr>
                </a:tc>
                <a:extLst>
                  <a:ext uri="{0D108BD9-81ED-4DB2-BD59-A6C34878D82A}">
                    <a16:rowId xmlns:a16="http://schemas.microsoft.com/office/drawing/2014/main" val="4029148686"/>
                  </a:ext>
                </a:extLst>
              </a:tr>
              <a:tr h="136991">
                <a:tc>
                  <a:txBody>
                    <a:bodyPr/>
                    <a:lstStyle/>
                    <a:p>
                      <a:pPr algn="l" fontAlgn="t"/>
                      <a:r>
                        <a:rPr lang="en-GB" sz="900" b="0" i="0" u="none" strike="noStrike" dirty="0">
                          <a:solidFill>
                            <a:srgbClr val="000000"/>
                          </a:solidFill>
                          <a:effectLst/>
                          <a:latin typeface="+mj-lt"/>
                        </a:rPr>
                        <a:t>Programme Plan Re-Baseline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CR-D002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07/11/2019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136991">
                <a:tc>
                  <a:txBody>
                    <a:bodyPr/>
                    <a:lstStyle/>
                    <a:p>
                      <a:pPr algn="l" fontAlgn="t"/>
                      <a:r>
                        <a:rPr lang="en-US" sz="900" b="0" i="0" u="none" strike="noStrike" dirty="0">
                          <a:solidFill>
                            <a:srgbClr val="000000"/>
                          </a:solidFill>
                          <a:effectLst/>
                          <a:latin typeface="+mj-lt"/>
                        </a:rPr>
                        <a:t>Updates to the CSS Physical Interface Design (</a:t>
                      </a:r>
                      <a:r>
                        <a:rPr lang="en-US" sz="900" b="0" i="0" u="none" strike="noStrike" dirty="0" err="1">
                          <a:solidFill>
                            <a:srgbClr val="000000"/>
                          </a:solidFill>
                          <a:effectLst/>
                          <a:latin typeface="+mj-lt"/>
                        </a:rPr>
                        <a:t>PhID</a:t>
                      </a:r>
                      <a:r>
                        <a:rPr lang="en-US" sz="900" b="0" i="0" u="none" strike="noStrike" dirty="0">
                          <a:solidFill>
                            <a:srgbClr val="000000"/>
                          </a:solidFill>
                          <a:effectLst/>
                          <a:latin typeface="+mj-lt"/>
                        </a:rPr>
                        <a:t>).</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CR-D008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£17,250.00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22/01/2020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136991">
                <a:tc>
                  <a:txBody>
                    <a:bodyPr/>
                    <a:lstStyle/>
                    <a:p>
                      <a:pPr algn="l" fontAlgn="t"/>
                      <a:r>
                        <a:rPr lang="en-GB" sz="900" b="0" i="0" u="none" strike="noStrike" dirty="0">
                          <a:solidFill>
                            <a:srgbClr val="000000"/>
                          </a:solidFill>
                          <a:effectLst/>
                          <a:latin typeface="+mj-lt"/>
                        </a:rPr>
                        <a:t>CSS_Exception_Handling_Strategy_v0.2</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136991">
                <a:tc>
                  <a:txBody>
                    <a:bodyPr/>
                    <a:lstStyle/>
                    <a:p>
                      <a:pPr algn="l" fontAlgn="t"/>
                      <a:r>
                        <a:rPr lang="en-US" sz="900" b="0" i="0" u="none" strike="noStrike" dirty="0" err="1">
                          <a:solidFill>
                            <a:srgbClr val="000000"/>
                          </a:solidFill>
                          <a:effectLst/>
                          <a:latin typeface="+mj-lt"/>
                        </a:rPr>
                        <a:t>Provide_CSS_RegistrationID_to_PUI_and_LPs</a:t>
                      </a:r>
                      <a:endParaRPr lang="en-US" sz="900" b="0" i="0" u="none" strike="noStrike" dirty="0">
                        <a:solidFill>
                          <a:srgbClr val="000000"/>
                        </a:solidFill>
                        <a:effectLst/>
                        <a:latin typeface="+mj-lt"/>
                      </a:endParaRP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£12,643.00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07/08/2020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136991">
                <a:tc>
                  <a:txBody>
                    <a:bodyPr/>
                    <a:lstStyle/>
                    <a:p>
                      <a:pPr algn="l" fontAlgn="t"/>
                      <a:r>
                        <a:rPr lang="en-US" sz="900" b="0" i="0" u="none" strike="noStrike" dirty="0" err="1">
                          <a:solidFill>
                            <a:srgbClr val="000000"/>
                          </a:solidFill>
                          <a:effectLst/>
                          <a:latin typeface="+mj-lt"/>
                        </a:rPr>
                        <a:t>Licence</a:t>
                      </a:r>
                      <a:r>
                        <a:rPr lang="en-US" sz="900" b="0" i="0" u="none" strike="noStrike" dirty="0">
                          <a:solidFill>
                            <a:srgbClr val="000000"/>
                          </a:solidFill>
                          <a:effectLst/>
                          <a:latin typeface="+mj-lt"/>
                        </a:rPr>
                        <a:t> Exempt Network Customer Identifier – ABACUS Data Model update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CR-E51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29/10/2019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136991">
                <a:tc>
                  <a:txBody>
                    <a:bodyPr/>
                    <a:lstStyle/>
                    <a:p>
                      <a:pPr algn="l" fontAlgn="t"/>
                      <a:r>
                        <a:rPr lang="en-US" sz="900" b="0" i="0" u="none" strike="noStrike" dirty="0">
                          <a:solidFill>
                            <a:srgbClr val="000000"/>
                          </a:solidFill>
                          <a:effectLst/>
                          <a:latin typeface="+mj-lt"/>
                        </a:rPr>
                        <a:t>Amendments to the DMS artefact suite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£6,500.00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136991">
                <a:tc>
                  <a:txBody>
                    <a:bodyPr/>
                    <a:lstStyle/>
                    <a:p>
                      <a:pPr algn="l" fontAlgn="t"/>
                      <a:r>
                        <a:rPr lang="en-US" sz="900" b="0" i="0" u="none" strike="noStrike" dirty="0">
                          <a:solidFill>
                            <a:srgbClr val="000000"/>
                          </a:solidFill>
                          <a:effectLst/>
                          <a:latin typeface="+mj-lt"/>
                        </a:rPr>
                        <a:t>Migration of Terminated Gas RMPS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CR-D022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273982">
                <a:tc>
                  <a:txBody>
                    <a:bodyPr/>
                    <a:lstStyle/>
                    <a:p>
                      <a:pPr algn="l" fontAlgn="t"/>
                      <a:r>
                        <a:rPr lang="en-US" sz="900" b="0" i="0" u="none" strike="noStrike" dirty="0">
                          <a:solidFill>
                            <a:srgbClr val="000000"/>
                          </a:solidFill>
                          <a:effectLst/>
                          <a:latin typeface="+mj-lt"/>
                        </a:rPr>
                        <a:t>Amendments to the NC-0079 for REL (Retail Energy Location) Data Migration and Reconciliation</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CR-D024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06/07/2020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136991">
                <a:tc>
                  <a:txBody>
                    <a:bodyPr/>
                    <a:lstStyle/>
                    <a:p>
                      <a:pPr algn="l" fontAlgn="b"/>
                      <a:r>
                        <a:rPr lang="en-GB" sz="900" b="0" i="0" u="none" strike="noStrike" dirty="0">
                          <a:solidFill>
                            <a:srgbClr val="000000"/>
                          </a:solidFill>
                          <a:effectLst/>
                          <a:latin typeface="+mj-lt"/>
                        </a:rPr>
                        <a:t>DMS - PHID Alignment Parties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06/07/2020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136991">
                <a:tc>
                  <a:txBody>
                    <a:bodyPr/>
                    <a:lstStyle/>
                    <a:p>
                      <a:pPr algn="l" fontAlgn="b"/>
                      <a:r>
                        <a:rPr lang="en-US" sz="900" b="0" i="0" u="none" strike="noStrike">
                          <a:solidFill>
                            <a:srgbClr val="000000"/>
                          </a:solidFill>
                          <a:effectLst/>
                          <a:latin typeface="+mj-lt"/>
                        </a:rPr>
                        <a:t>Request For a New or Upgraded DMT Environment</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£256,009.00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07/08/2020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136991">
                <a:tc>
                  <a:txBody>
                    <a:bodyPr/>
                    <a:lstStyle/>
                    <a:p>
                      <a:pPr algn="l" fontAlgn="b"/>
                      <a:r>
                        <a:rPr lang="en-US" sz="900" b="0" i="0" u="none" strike="noStrike">
                          <a:solidFill>
                            <a:srgbClr val="000000"/>
                          </a:solidFill>
                          <a:effectLst/>
                          <a:latin typeface="+mj-lt"/>
                        </a:rPr>
                        <a:t>Enable TLS connection pooling for all directly connected parties to CSS]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136991">
                <a:tc>
                  <a:txBody>
                    <a:bodyPr/>
                    <a:lstStyle/>
                    <a:p>
                      <a:pPr algn="l" fontAlgn="b"/>
                      <a:r>
                        <a:rPr lang="en-GB" sz="900" b="0" i="0" u="none" strike="noStrike">
                          <a:solidFill>
                            <a:srgbClr val="000000"/>
                          </a:solidFill>
                          <a:effectLst/>
                          <a:latin typeface="+mj-lt"/>
                        </a:rPr>
                        <a:t>Message Header Format for PKI Certificate Identification]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136991">
                <a:tc>
                  <a:txBody>
                    <a:bodyPr/>
                    <a:lstStyle/>
                    <a:p>
                      <a:pPr algn="l" fontAlgn="b"/>
                      <a:r>
                        <a:rPr lang="en-US" sz="900" b="0" i="0" u="none" strike="noStrike">
                          <a:solidFill>
                            <a:srgbClr val="000000"/>
                          </a:solidFill>
                          <a:effectLst/>
                          <a:latin typeface="+mj-lt"/>
                        </a:rPr>
                        <a:t>SIT Functional Test Re Plan  Enabling Parallel Testing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£56,000.00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20/07/2020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136991">
                <a:tc>
                  <a:txBody>
                    <a:bodyPr/>
                    <a:lstStyle/>
                    <a:p>
                      <a:pPr algn="l" fontAlgn="b"/>
                      <a:r>
                        <a:rPr lang="fr-FR" sz="900" b="0" i="0" u="none" strike="noStrike">
                          <a:solidFill>
                            <a:srgbClr val="000000"/>
                          </a:solidFill>
                          <a:effectLst/>
                          <a:latin typeface="+mj-lt"/>
                        </a:rPr>
                        <a:t>DM_Validation Catalogue_Shipper_Effective_Date_Change_</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03/08/2020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136991">
                <a:tc>
                  <a:txBody>
                    <a:bodyPr/>
                    <a:lstStyle/>
                    <a:p>
                      <a:pPr algn="l" fontAlgn="b"/>
                      <a:r>
                        <a:rPr lang="en-GB" sz="900" b="0" i="0" u="none" strike="noStrike">
                          <a:solidFill>
                            <a:srgbClr val="000000"/>
                          </a:solidFill>
                          <a:effectLst/>
                          <a:latin typeface="+mj-lt"/>
                        </a:rPr>
                        <a:t>Compression During Data Migration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09/09/2020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136991">
                <a:tc>
                  <a:txBody>
                    <a:bodyPr/>
                    <a:lstStyle/>
                    <a:p>
                      <a:pPr algn="l" fontAlgn="b"/>
                      <a:r>
                        <a:rPr lang="en-US" sz="900" b="0" i="0" u="none" strike="noStrike">
                          <a:solidFill>
                            <a:srgbClr val="000000"/>
                          </a:solidFill>
                          <a:effectLst/>
                          <a:latin typeface="+mj-lt"/>
                        </a:rPr>
                        <a:t>Uplift to the CSS Interface Specifications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£70,000.00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07/10/2020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136991">
                <a:tc>
                  <a:txBody>
                    <a:bodyPr/>
                    <a:lstStyle/>
                    <a:p>
                      <a:pPr algn="l" fontAlgn="b"/>
                      <a:r>
                        <a:rPr lang="en-US" sz="900" b="0" i="0" u="none" strike="noStrike">
                          <a:solidFill>
                            <a:srgbClr val="000000"/>
                          </a:solidFill>
                          <a:effectLst/>
                          <a:latin typeface="+mj-lt"/>
                        </a:rPr>
                        <a:t>Uplift to Business Data Validation Rules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136991">
                <a:tc>
                  <a:txBody>
                    <a:bodyPr/>
                    <a:lstStyle/>
                    <a:p>
                      <a:pPr algn="l" fontAlgn="b"/>
                      <a:r>
                        <a:rPr lang="en-GB" sz="900" b="0" i="0" u="none" strike="noStrike">
                          <a:solidFill>
                            <a:srgbClr val="000000"/>
                          </a:solidFill>
                          <a:effectLst/>
                          <a:latin typeface="+mj-lt"/>
                        </a:rPr>
                        <a:t>Programme Plan Re-Baseline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CR-D042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£14,913,000.00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28/09/2020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136991">
                <a:tc>
                  <a:txBody>
                    <a:bodyPr/>
                    <a:lstStyle/>
                    <a:p>
                      <a:pPr algn="l" fontAlgn="b"/>
                      <a:r>
                        <a:rPr lang="en-US" sz="900" b="0" i="0" u="none" strike="noStrike">
                          <a:solidFill>
                            <a:srgbClr val="000000"/>
                          </a:solidFill>
                          <a:effectLst/>
                          <a:latin typeface="+mj-lt"/>
                        </a:rPr>
                        <a:t>Changes to Support Energy Company Data</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CR-D059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£37,500.00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136991">
                <a:tc>
                  <a:txBody>
                    <a:bodyPr/>
                    <a:lstStyle/>
                    <a:p>
                      <a:pPr algn="l" fontAlgn="b"/>
                      <a:r>
                        <a:rPr lang="en-GB" sz="900" b="0" i="0" u="none" strike="noStrike">
                          <a:solidFill>
                            <a:srgbClr val="000000"/>
                          </a:solidFill>
                          <a:effectLst/>
                          <a:latin typeface="+mj-lt"/>
                        </a:rPr>
                        <a:t>Operational Choreography Detection 0.5</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CR-D060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£308,205.00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149422">
                <a:tc>
                  <a:txBody>
                    <a:bodyPr/>
                    <a:lstStyle/>
                    <a:p>
                      <a:pPr algn="l" fontAlgn="b"/>
                      <a:r>
                        <a:rPr lang="en-GB" sz="900" b="0" i="0" u="none" strike="noStrike">
                          <a:solidFill>
                            <a:srgbClr val="000000"/>
                          </a:solidFill>
                          <a:effectLst/>
                          <a:latin typeface="+mj-lt"/>
                        </a:rPr>
                        <a:t>Operational Choreography Rectification 0.3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CR-D061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273982">
                <a:tc>
                  <a:txBody>
                    <a:bodyPr/>
                    <a:lstStyle/>
                    <a:p>
                      <a:pPr algn="l" fontAlgn="b"/>
                      <a:r>
                        <a:rPr lang="en-US" sz="900" b="0" i="0" u="none" strike="noStrike">
                          <a:solidFill>
                            <a:srgbClr val="000000"/>
                          </a:solidFill>
                          <a:effectLst/>
                          <a:latin typeface="+mj-lt"/>
                        </a:rPr>
                        <a:t>Amendment of Data Migration Solution to Protect Programme Timescales - Removal of Transition Stage 1 Delta files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CR-D062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£83,490.00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136991">
                <a:tc>
                  <a:txBody>
                    <a:bodyPr/>
                    <a:lstStyle/>
                    <a:p>
                      <a:pPr algn="l" fontAlgn="b"/>
                      <a:r>
                        <a:rPr lang="en-US" sz="900" b="0" i="0" u="none" strike="noStrike">
                          <a:solidFill>
                            <a:srgbClr val="000000"/>
                          </a:solidFill>
                          <a:effectLst/>
                          <a:latin typeface="+mj-lt"/>
                        </a:rPr>
                        <a:t>Change to Management of In-Flight Switches Approach</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CR-D071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136991">
                <a:tc>
                  <a:txBody>
                    <a:bodyPr/>
                    <a:lstStyle/>
                    <a:p>
                      <a:pPr algn="l" fontAlgn="t"/>
                      <a:r>
                        <a:rPr lang="en-US" sz="900" b="0" i="0" u="none" strike="noStrike">
                          <a:solidFill>
                            <a:srgbClr val="000000"/>
                          </a:solidFill>
                          <a:effectLst/>
                          <a:latin typeface="+mj-lt"/>
                        </a:rPr>
                        <a:t>Increase Cadence of Data cuts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CR-D080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£24,600.00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10/05/2021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0893854"/>
                  </a:ext>
                </a:extLst>
              </a:tr>
              <a:tr h="268466">
                <a:tc>
                  <a:txBody>
                    <a:bodyPr/>
                    <a:lstStyle/>
                    <a:p>
                      <a:pPr algn="l" fontAlgn="b"/>
                      <a:r>
                        <a:rPr lang="en-US" sz="900" b="0" i="0" u="none" strike="noStrike">
                          <a:solidFill>
                            <a:srgbClr val="000000"/>
                          </a:solidFill>
                          <a:effectLst/>
                          <a:latin typeface="+mj-lt"/>
                        </a:rPr>
                        <a:t>Amendment to Assumptions as a result of analysis undertaken during CP1 v0.4]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CR-D083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Approved - Complete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170076"/>
                  </a:ext>
                </a:extLst>
              </a:tr>
              <a:tr h="136991">
                <a:tc>
                  <a:txBody>
                    <a:bodyPr/>
                    <a:lstStyle/>
                    <a:p>
                      <a:pPr algn="l" fontAlgn="b"/>
                      <a:r>
                        <a:rPr lang="en-US" sz="900" b="0" i="0" u="none" strike="noStrike">
                          <a:solidFill>
                            <a:srgbClr val="000000"/>
                          </a:solidFill>
                          <a:effectLst/>
                          <a:latin typeface="+mj-lt"/>
                        </a:rPr>
                        <a:t>TT Remediation &amp; Paper-Based Testing Workshop</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CR-D095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£34,000.00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Pending PIA</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5997686"/>
                  </a:ext>
                </a:extLst>
              </a:tr>
              <a:tr h="145741">
                <a:tc>
                  <a:txBody>
                    <a:bodyPr/>
                    <a:lstStyle/>
                    <a:p>
                      <a:pPr algn="l" fontAlgn="b"/>
                      <a:r>
                        <a:rPr lang="en-US" sz="900" b="0" i="0" u="none" strike="noStrike" dirty="0">
                          <a:solidFill>
                            <a:srgbClr val="000000"/>
                          </a:solidFill>
                          <a:effectLst/>
                          <a:latin typeface="+mj-lt"/>
                        </a:rPr>
                        <a:t>Continuation of support for UEPT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CR-D098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£308,000.00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5768496"/>
                  </a:ext>
                </a:extLst>
              </a:tr>
              <a:tr h="273982">
                <a:tc>
                  <a:txBody>
                    <a:bodyPr/>
                    <a:lstStyle/>
                    <a:p>
                      <a:pPr algn="l" fontAlgn="b"/>
                      <a:r>
                        <a:rPr lang="en-US" sz="900" b="0" i="0" u="none" strike="noStrike">
                          <a:solidFill>
                            <a:srgbClr val="000000"/>
                          </a:solidFill>
                          <a:effectLst/>
                          <a:latin typeface="+mj-lt"/>
                        </a:rPr>
                        <a:t>Documentation only updates to NCT-0134 DMT Live Rehearsal Test Plan and NCD-0012 Data Migration Solution Design Catalogue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CR-D103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Pending PIA</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1458322"/>
                  </a:ext>
                </a:extLst>
              </a:tr>
              <a:tr h="136991">
                <a:tc>
                  <a:txBody>
                    <a:bodyPr/>
                    <a:lstStyle/>
                    <a:p>
                      <a:pPr algn="l" fontAlgn="b"/>
                      <a:r>
                        <a:rPr lang="en-GB" sz="900" b="0" i="0" u="none" strike="noStrike" dirty="0">
                          <a:solidFill>
                            <a:srgbClr val="000000"/>
                          </a:solidFill>
                          <a:effectLst/>
                          <a:latin typeface="+mj-lt"/>
                        </a:rPr>
                        <a:t>Elaborations for Service Management Requirements DB4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dirty="0">
                          <a:solidFill>
                            <a:srgbClr val="000000"/>
                          </a:solidFill>
                          <a:effectLst/>
                          <a:latin typeface="+mj-lt"/>
                        </a:rPr>
                        <a:t>CR-D104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dirty="0">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Pending SI Response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49867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Xoserve ((Cost Implication)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36991">
                <a:tc>
                  <a:txBody>
                    <a:bodyPr/>
                    <a:lstStyle/>
                    <a:p>
                      <a:pPr marL="0" algn="l" fontAlgn="t"/>
                      <a:r>
                        <a:rPr lang="it-IT" sz="900" b="0" i="0" u="none" strike="noStrike" dirty="0">
                          <a:solidFill>
                            <a:srgbClr val="000000"/>
                          </a:solidFill>
                          <a:effectLst/>
                          <a:latin typeface="+mj-lt"/>
                          <a:ea typeface="+mn-ea"/>
                          <a:cs typeface="+mn-cs"/>
                        </a:rPr>
                        <a:t>Non_Mandatory_MPAS_Metered_Indicator_v0.4</a:t>
                      </a:r>
                    </a:p>
                  </a:txBody>
                  <a:tcPr marL="0" marR="0" marT="0" marB="0">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CR-D001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27/01/2020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36991">
                <a:tc>
                  <a:txBody>
                    <a:bodyPr/>
                    <a:lstStyle/>
                    <a:p>
                      <a:pPr marL="0" algn="l" fontAlgn="t"/>
                      <a:r>
                        <a:rPr lang="en-GB" sz="900" b="0" i="0" u="none" strike="noStrike" dirty="0">
                          <a:solidFill>
                            <a:srgbClr val="000000"/>
                          </a:solidFill>
                          <a:effectLst/>
                          <a:latin typeface="+mj-lt"/>
                          <a:ea typeface="+mn-ea"/>
                          <a:cs typeface="+mn-cs"/>
                        </a:rPr>
                        <a:t>REC Manager Procurement Timelines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36991">
                <a:tc>
                  <a:txBody>
                    <a:bodyPr/>
                    <a:lstStyle/>
                    <a:p>
                      <a:pPr marL="0" algn="l" fontAlgn="t"/>
                      <a:r>
                        <a:rPr lang="en-GB" sz="900" b="0" i="0" u="none" strike="noStrike" dirty="0">
                          <a:solidFill>
                            <a:srgbClr val="000000"/>
                          </a:solidFill>
                          <a:effectLst/>
                          <a:latin typeface="+mj-lt"/>
                          <a:ea typeface="+mn-ea"/>
                          <a:cs typeface="+mn-cs"/>
                        </a:rPr>
                        <a:t>MPAS Related MPAN Disconnection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36991">
                <a:tc>
                  <a:txBody>
                    <a:bodyPr/>
                    <a:lstStyle/>
                    <a:p>
                      <a:pPr marL="0" algn="l" fontAlgn="t"/>
                      <a:r>
                        <a:rPr lang="en-US" sz="900" b="0" i="0" u="none" strike="noStrike" dirty="0">
                          <a:solidFill>
                            <a:srgbClr val="000000"/>
                          </a:solidFill>
                          <a:effectLst/>
                          <a:latin typeface="+mj-lt"/>
                          <a:ea typeface="+mn-ea"/>
                          <a:cs typeface="+mn-cs"/>
                        </a:rPr>
                        <a:t>Introduction of Validation Message to Logical Mode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36991">
                <a:tc>
                  <a:txBody>
                    <a:bodyPr/>
                    <a:lstStyle/>
                    <a:p>
                      <a:pPr marL="0" algn="l" fontAlgn="t"/>
                      <a:r>
                        <a:rPr lang="en-US" sz="900" b="0" i="0" u="none" strike="noStrike">
                          <a:solidFill>
                            <a:srgbClr val="000000"/>
                          </a:solidFill>
                          <a:effectLst/>
                          <a:latin typeface="+mj-lt"/>
                          <a:ea typeface="+mn-ea"/>
                          <a:cs typeface="+mn-cs"/>
                        </a:rPr>
                        <a:t>Modification of Related MPAN Cleanse Checkpoint Milestones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36991">
                <a:tc>
                  <a:txBody>
                    <a:bodyPr/>
                    <a:lstStyle/>
                    <a:p>
                      <a:pPr marL="0" algn="l" fontAlgn="t"/>
                      <a:r>
                        <a:rPr lang="en-GB" sz="900" b="0" i="0" u="none" strike="noStrike" dirty="0">
                          <a:solidFill>
                            <a:srgbClr val="000000"/>
                          </a:solidFill>
                          <a:effectLst/>
                          <a:latin typeface="+mj-lt"/>
                          <a:ea typeface="+mn-ea"/>
                          <a:cs typeface="+mn-cs"/>
                        </a:rPr>
                        <a:t>ABACUS Corrections and Re-alignments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36991">
                <a:tc>
                  <a:txBody>
                    <a:bodyPr/>
                    <a:lstStyle/>
                    <a:p>
                      <a:pPr marL="0" algn="l" fontAlgn="t"/>
                      <a:r>
                        <a:rPr lang="en-GB" sz="900" b="0" i="0" u="none" strike="noStrike">
                          <a:solidFill>
                            <a:srgbClr val="000000"/>
                          </a:solidFill>
                          <a:effectLst/>
                          <a:latin typeface="+mj-lt"/>
                          <a:ea typeface="+mn-ea"/>
                          <a:cs typeface="+mn-cs"/>
                        </a:rPr>
                        <a:t>ECOES REL API Webmethod</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36991">
                <a:tc>
                  <a:txBody>
                    <a:bodyPr/>
                    <a:lstStyle/>
                    <a:p>
                      <a:pPr marL="0" algn="l" fontAlgn="t"/>
                      <a:r>
                        <a:rPr lang="en-GB" sz="900" b="0" i="0" u="none" strike="noStrike">
                          <a:solidFill>
                            <a:srgbClr val="000000"/>
                          </a:solidFill>
                          <a:effectLst/>
                          <a:latin typeface="+mj-lt"/>
                          <a:ea typeface="+mn-ea"/>
                          <a:cs typeface="+mn-cs"/>
                        </a:rPr>
                        <a:t>CSSIA Uplift to Implement IG Recommendations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36991">
                <a:tc>
                  <a:txBody>
                    <a:bodyPr/>
                    <a:lstStyle/>
                    <a:p>
                      <a:pPr marL="0" algn="l" fontAlgn="t"/>
                      <a:r>
                        <a:rPr lang="en-US" sz="900" b="0" i="0" u="none" strike="noStrike">
                          <a:solidFill>
                            <a:srgbClr val="000000"/>
                          </a:solidFill>
                          <a:effectLst/>
                          <a:latin typeface="+mj-lt"/>
                          <a:ea typeface="+mn-ea"/>
                          <a:cs typeface="+mn-cs"/>
                        </a:rPr>
                        <a:t>Update 3 E2Es to align to CSSIA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marL="0" algn="l" fontAlgn="t"/>
                      <a:r>
                        <a:rPr lang="en-US" sz="900" b="0" i="0" u="none" strike="noStrike" dirty="0">
                          <a:solidFill>
                            <a:srgbClr val="000000"/>
                          </a:solidFill>
                          <a:effectLst/>
                          <a:latin typeface="+mj-lt"/>
                          <a:ea typeface="+mn-ea"/>
                          <a:cs typeface="+mn-cs"/>
                        </a:rPr>
                        <a:t>CSS_Physical_Interface_Design_Updates_mpxn_v0.2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28/01/2020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36991">
                <a:tc>
                  <a:txBody>
                    <a:bodyPr/>
                    <a:lstStyle/>
                    <a:p>
                      <a:pPr marL="0" algn="l" fontAlgn="t"/>
                      <a:r>
                        <a:rPr lang="en-US" sz="900" b="0" i="0" u="none" strike="noStrike" dirty="0">
                          <a:solidFill>
                            <a:srgbClr val="000000"/>
                          </a:solidFill>
                          <a:effectLst/>
                          <a:latin typeface="+mj-lt"/>
                          <a:ea typeface="+mn-ea"/>
                          <a:cs typeface="+mn-cs"/>
                        </a:rPr>
                        <a:t>Amendment_of_Xoserve_Consequential_Change_Milestone_Delivery_Dates_v0.2[DRAFT]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36991">
                <a:tc>
                  <a:txBody>
                    <a:bodyPr/>
                    <a:lstStyle/>
                    <a:p>
                      <a:pPr marL="0" algn="l" fontAlgn="t"/>
                      <a:r>
                        <a:rPr lang="en-US" sz="900" b="0" i="0" u="none" strike="noStrike" dirty="0">
                          <a:solidFill>
                            <a:srgbClr val="000000"/>
                          </a:solidFill>
                          <a:effectLst/>
                          <a:latin typeface="+mj-lt"/>
                          <a:ea typeface="+mn-ea"/>
                          <a:cs typeface="+mn-cs"/>
                        </a:rPr>
                        <a:t>CSS_Handling_of_MPAS_Business_Dates_v0.2[DRAFT]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20/07/2020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136991">
                <a:tc>
                  <a:txBody>
                    <a:bodyPr/>
                    <a:lstStyle/>
                    <a:p>
                      <a:pPr marL="0" algn="l" fontAlgn="t"/>
                      <a:r>
                        <a:rPr lang="en-GB" sz="900" b="0" i="0" u="none" strike="noStrike" dirty="0">
                          <a:solidFill>
                            <a:srgbClr val="000000"/>
                          </a:solidFill>
                          <a:effectLst/>
                          <a:latin typeface="+mj-lt"/>
                          <a:ea typeface="+mn-ea"/>
                          <a:cs typeface="+mn-cs"/>
                        </a:rPr>
                        <a:t>Confirmation_Responses_to_Outbound_Synchronisations_v0.2[DRAFT]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36991">
                <a:tc>
                  <a:txBody>
                    <a:bodyPr/>
                    <a:lstStyle/>
                    <a:p>
                      <a:pPr marL="0" algn="l" fontAlgn="t"/>
                      <a:r>
                        <a:rPr lang="en-GB" sz="900" b="0" i="0" u="none" strike="noStrike">
                          <a:solidFill>
                            <a:srgbClr val="000000"/>
                          </a:solidFill>
                          <a:effectLst/>
                          <a:latin typeface="+mj-lt"/>
                          <a:ea typeface="+mn-ea"/>
                          <a:cs typeface="+mn-cs"/>
                        </a:rPr>
                        <a:t>Remove MPAS Interface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36991">
                <a:tc>
                  <a:txBody>
                    <a:bodyPr/>
                    <a:lstStyle/>
                    <a:p>
                      <a:pPr marL="0" algn="l" fontAlgn="t"/>
                      <a:r>
                        <a:rPr lang="en-US" sz="900" b="0" i="0" u="none" strike="noStrike">
                          <a:solidFill>
                            <a:srgbClr val="000000"/>
                          </a:solidFill>
                          <a:effectLst/>
                          <a:latin typeface="+mj-lt"/>
                          <a:ea typeface="+mn-ea"/>
                          <a:cs typeface="+mn-cs"/>
                        </a:rPr>
                        <a:t>DSP_Specific_ SIT_ Functional_Exit_Criteria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29/05/2020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36991">
                <a:tc>
                  <a:txBody>
                    <a:bodyPr/>
                    <a:lstStyle/>
                    <a:p>
                      <a:pPr marL="0" algn="l" fontAlgn="t"/>
                      <a:r>
                        <a:rPr lang="en-GB" sz="900" b="0" i="0" u="none" strike="noStrike">
                          <a:solidFill>
                            <a:srgbClr val="000000"/>
                          </a:solidFill>
                          <a:effectLst/>
                          <a:latin typeface="+mj-lt"/>
                          <a:ea typeface="+mn-ea"/>
                          <a:cs typeface="+mn-cs"/>
                        </a:rPr>
                        <a:t>Changes to support enhanced Solar arrangements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36991">
                <a:tc>
                  <a:txBody>
                    <a:bodyPr/>
                    <a:lstStyle/>
                    <a:p>
                      <a:pPr marL="0" algn="l" fontAlgn="t"/>
                      <a:r>
                        <a:rPr lang="en-US" sz="900" b="0" i="0" u="none" strike="noStrike" dirty="0">
                          <a:solidFill>
                            <a:srgbClr val="000000"/>
                          </a:solidFill>
                          <a:effectLst/>
                          <a:latin typeface="+mj-lt"/>
                          <a:ea typeface="+mn-ea"/>
                          <a:cs typeface="+mn-cs"/>
                        </a:rPr>
                        <a:t>CSS Role-based access control (RBAC)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t"/>
                      <a:r>
                        <a:rPr lang="en-US" sz="900" b="0" i="0" u="none" strike="noStrike" dirty="0">
                          <a:solidFill>
                            <a:srgbClr val="000000"/>
                          </a:solidFill>
                          <a:effectLst/>
                          <a:latin typeface="+mj-lt"/>
                          <a:ea typeface="+mn-ea"/>
                          <a:cs typeface="+mn-cs"/>
                        </a:rPr>
                        <a:t>A Quality Analysis Activity of the Data being used for the DMT Non-Functional Test Phase​​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t"/>
                      <a:r>
                        <a:rPr lang="fr-FR" sz="900" b="0" i="0" u="none" strike="noStrike" dirty="0" err="1">
                          <a:solidFill>
                            <a:srgbClr val="000000"/>
                          </a:solidFill>
                          <a:effectLst/>
                          <a:latin typeface="+mj-lt"/>
                          <a:ea typeface="+mn-ea"/>
                          <a:cs typeface="+mn-cs"/>
                        </a:rPr>
                        <a:t>Xoserve</a:t>
                      </a:r>
                      <a:r>
                        <a:rPr lang="fr-FR" sz="900" b="0" i="0" u="none" strike="noStrike" dirty="0">
                          <a:solidFill>
                            <a:srgbClr val="000000"/>
                          </a:solidFill>
                          <a:effectLst/>
                          <a:latin typeface="+mj-lt"/>
                          <a:ea typeface="+mn-ea"/>
                          <a:cs typeface="+mn-cs"/>
                        </a:rPr>
                        <a:t> CR for DES AI Removal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36991">
                <a:tc>
                  <a:txBody>
                    <a:bodyPr/>
                    <a:lstStyle/>
                    <a:p>
                      <a:pPr marL="0" algn="l" fontAlgn="t"/>
                      <a:r>
                        <a:rPr lang="en-GB" sz="900" b="0" i="0" u="none" strike="noStrike" dirty="0">
                          <a:solidFill>
                            <a:srgbClr val="000000"/>
                          </a:solidFill>
                          <a:effectLst/>
                          <a:latin typeface="+mj-lt"/>
                          <a:ea typeface="+mn-ea"/>
                          <a:cs typeface="+mn-cs"/>
                        </a:rPr>
                        <a:t>UEPT Tranche Regulatory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36991">
                <a:tc>
                  <a:txBody>
                    <a:bodyPr/>
                    <a:lstStyle/>
                    <a:p>
                      <a:pPr marL="0" algn="l" fontAlgn="b"/>
                      <a:r>
                        <a:rPr lang="en-US" sz="900" b="0" i="0" u="none" strike="noStrike" dirty="0">
                          <a:solidFill>
                            <a:srgbClr val="000000"/>
                          </a:solidFill>
                          <a:effectLst/>
                          <a:latin typeface="+mj-lt"/>
                          <a:ea typeface="+mn-ea"/>
                          <a:cs typeface="+mn-cs"/>
                        </a:rPr>
                        <a:t> Update to the End to End Testing Plan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CR-D043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05/10/2020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36991">
                <a:tc>
                  <a:txBody>
                    <a:bodyPr/>
                    <a:lstStyle/>
                    <a:p>
                      <a:pPr algn="l" fontAlgn="b"/>
                      <a:r>
                        <a:rPr lang="en-US" sz="900" b="0" i="0" u="none" strike="noStrike" dirty="0">
                          <a:solidFill>
                            <a:srgbClr val="000000"/>
                          </a:solidFill>
                          <a:effectLst/>
                          <a:latin typeface="+mj-lt"/>
                          <a:ea typeface="+mn-ea"/>
                          <a:cs typeface="+mn-cs"/>
                        </a:rPr>
                        <a:t>Request For a New DMT Environment for DMT Live Rehearsal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23/10/2020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r h="136991">
                <a:tc>
                  <a:txBody>
                    <a:bodyPr/>
                    <a:lstStyle/>
                    <a:p>
                      <a:pPr algn="l" fontAlgn="b"/>
                      <a:r>
                        <a:rPr lang="en-US" sz="900" b="0" i="0" u="none" strike="noStrike" dirty="0">
                          <a:solidFill>
                            <a:srgbClr val="000000"/>
                          </a:solidFill>
                          <a:effectLst/>
                          <a:latin typeface="+mj-lt"/>
                          <a:ea typeface="+mn-ea"/>
                          <a:cs typeface="+mn-cs"/>
                        </a:rPr>
                        <a:t>NC-0079 Adding Post Load Integrity Check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36991">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6991">
                <a:tc>
                  <a:txBody>
                    <a:bodyPr/>
                    <a:lstStyle/>
                    <a:p>
                      <a:pPr algn="l" fontAlgn="b"/>
                      <a:r>
                        <a:rPr lang="en-US" sz="900" b="0" i="0" u="none" strike="noStrike">
                          <a:solidFill>
                            <a:srgbClr val="000000"/>
                          </a:solidFill>
                          <a:effectLst/>
                          <a:latin typeface="+mj-lt"/>
                          <a:ea typeface="+mn-ea"/>
                          <a:cs typeface="+mn-cs"/>
                        </a:rPr>
                        <a:t>Correctional Changes to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36991">
                <a:tc>
                  <a:txBody>
                    <a:bodyPr/>
                    <a:lstStyle/>
                    <a:p>
                      <a:pPr algn="l" fontAlgn="b"/>
                      <a:r>
                        <a:rPr lang="en-US" sz="900" b="0" i="0" u="none" strike="noStrike" dirty="0">
                          <a:solidFill>
                            <a:srgbClr val="000000"/>
                          </a:solidFill>
                          <a:effectLst/>
                          <a:latin typeface="+mj-lt"/>
                          <a:ea typeface="+mn-ea"/>
                          <a:cs typeface="+mn-cs"/>
                        </a:rPr>
                        <a:t>Changes to Data Milestones in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37569194"/>
                  </a:ext>
                </a:extLst>
              </a:tr>
              <a:tr h="136991">
                <a:tc>
                  <a:txBody>
                    <a:bodyPr/>
                    <a:lstStyle/>
                    <a:p>
                      <a:pPr algn="l" fontAlgn="b"/>
                      <a:r>
                        <a:rPr lang="en-US" sz="900" b="0" i="0" u="none" strike="noStrike" dirty="0">
                          <a:solidFill>
                            <a:srgbClr val="000000"/>
                          </a:solidFill>
                          <a:effectLst/>
                          <a:latin typeface="+mj-lt"/>
                          <a:ea typeface="+mn-ea"/>
                          <a:cs typeface="+mn-cs"/>
                        </a:rPr>
                        <a:t>Changes to Data Validation Rules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30/11/2020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Xoserve (Cost Implication)</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5638" y="421011"/>
          <a:ext cx="9132724" cy="4422773"/>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111306">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52328">
                <a:tc>
                  <a:txBody>
                    <a:bodyPr/>
                    <a:lstStyle/>
                    <a:p>
                      <a:pPr algn="l" fontAlgn="b"/>
                      <a:r>
                        <a:rPr lang="en-US" sz="900" b="0" i="0" u="none" strike="noStrike" dirty="0">
                          <a:solidFill>
                            <a:srgbClr val="000000"/>
                          </a:solidFill>
                          <a:effectLst/>
                          <a:latin typeface="+mj-lt"/>
                          <a:ea typeface="+mn-ea"/>
                          <a:cs typeface="+mn-cs"/>
                        </a:rPr>
                        <a:t>Additional and Further Correctional Changes to MAD Log v2.0</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CR-D052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dirty="0">
                          <a:solidFill>
                            <a:srgbClr val="000000"/>
                          </a:solidFill>
                          <a:effectLst/>
                          <a:latin typeface="+mj-lt"/>
                          <a:ea typeface="+mn-ea"/>
                          <a:cs typeface="+mn-cs"/>
                        </a:rPr>
                        <a:t>05/12/2020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52328">
                <a:tc>
                  <a:txBody>
                    <a:bodyPr/>
                    <a:lstStyle/>
                    <a:p>
                      <a:pPr algn="l" fontAlgn="b"/>
                      <a:r>
                        <a:rPr lang="en-US" sz="900" b="0" i="0" u="none" strike="noStrike" dirty="0">
                          <a:solidFill>
                            <a:srgbClr val="000000"/>
                          </a:solidFill>
                          <a:effectLst/>
                          <a:latin typeface="+mj-lt"/>
                          <a:ea typeface="+mn-ea"/>
                          <a:cs typeface="+mn-cs"/>
                        </a:rPr>
                        <a:t> Additional Onward Dependencies for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52328">
                <a:tc>
                  <a:txBody>
                    <a:bodyPr/>
                    <a:lstStyle/>
                    <a:p>
                      <a:pPr algn="l" fontAlgn="b"/>
                      <a:r>
                        <a:rPr lang="en-US" sz="900" b="0" i="0" u="none" strike="noStrike">
                          <a:solidFill>
                            <a:srgbClr val="000000"/>
                          </a:solidFill>
                          <a:effectLst/>
                          <a:latin typeface="+mj-lt"/>
                          <a:ea typeface="+mn-ea"/>
                          <a:cs typeface="+mn-cs"/>
                        </a:rPr>
                        <a:t>Changing from GetOrganised to Landmark SFTP for SI receiving files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52328">
                <a:tc>
                  <a:txBody>
                    <a:bodyPr/>
                    <a:lstStyle/>
                    <a:p>
                      <a:pPr algn="l" fontAlgn="b"/>
                      <a:r>
                        <a:rPr lang="en-US" sz="900" b="0" i="0" u="none" strike="noStrike">
                          <a:solidFill>
                            <a:srgbClr val="000000"/>
                          </a:solidFill>
                          <a:effectLst/>
                          <a:latin typeface="+mj-lt"/>
                          <a:ea typeface="+mn-ea"/>
                          <a:cs typeface="+mn-cs"/>
                        </a:rPr>
                        <a:t>Amendments to the Data Cleansing Catalogue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52328">
                <a:tc>
                  <a:txBody>
                    <a:bodyPr/>
                    <a:lstStyle/>
                    <a:p>
                      <a:pPr algn="l" fontAlgn="b"/>
                      <a:r>
                        <a:rPr lang="en-GB" sz="900" b="0" i="0" u="none" strike="noStrike">
                          <a:solidFill>
                            <a:srgbClr val="000000"/>
                          </a:solidFill>
                          <a:effectLst/>
                          <a:latin typeface="+mj-lt"/>
                          <a:ea typeface="+mn-ea"/>
                          <a:cs typeface="+mn-cs"/>
                        </a:rPr>
                        <a:t>MAD Log Changes for UIT Environment Verification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52328">
                <a:tc>
                  <a:txBody>
                    <a:bodyPr/>
                    <a:lstStyle/>
                    <a:p>
                      <a:pPr algn="l" fontAlgn="b"/>
                      <a:r>
                        <a:rPr lang="en-GB" sz="900" b="0" i="0" u="none" strike="noStrike">
                          <a:solidFill>
                            <a:srgbClr val="000000"/>
                          </a:solidFill>
                          <a:effectLst/>
                          <a:latin typeface="+mj-lt"/>
                          <a:ea typeface="+mn-ea"/>
                          <a:cs typeface="+mn-cs"/>
                        </a:rPr>
                        <a:t>Discontinuance of Xoserve Consequential Change Market Trials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52328">
                <a:tc>
                  <a:txBody>
                    <a:bodyPr/>
                    <a:lstStyle/>
                    <a:p>
                      <a:pPr algn="l" fontAlgn="b"/>
                      <a:r>
                        <a:rPr lang="en-GB" sz="900" b="0" i="0" u="none" strike="noStrike">
                          <a:solidFill>
                            <a:srgbClr val="000000"/>
                          </a:solidFill>
                          <a:effectLst/>
                          <a:latin typeface="+mj-lt"/>
                          <a:ea typeface="+mn-ea"/>
                          <a:cs typeface="+mn-cs"/>
                        </a:rPr>
                        <a:t>Uplift to SMS CoCo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52328">
                <a:tc>
                  <a:txBody>
                    <a:bodyPr/>
                    <a:lstStyle/>
                    <a:p>
                      <a:pPr algn="l" fontAlgn="b"/>
                      <a:r>
                        <a:rPr lang="en-US" sz="900" b="0" i="0" u="none" strike="noStrike">
                          <a:solidFill>
                            <a:srgbClr val="000000"/>
                          </a:solidFill>
                          <a:effectLst/>
                          <a:latin typeface="+mj-lt"/>
                          <a:ea typeface="+mn-ea"/>
                          <a:cs typeface="+mn-cs"/>
                        </a:rPr>
                        <a:t>Changes to SIT Functional Test Scenarios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52328">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algn="l" fontAlgn="b"/>
                      <a:r>
                        <a:rPr lang="en-GB" sz="900" b="0" i="0" u="none" strike="noStrike">
                          <a:solidFill>
                            <a:srgbClr val="000000"/>
                          </a:solidFill>
                          <a:effectLst/>
                          <a:latin typeface="+mj-lt"/>
                          <a:ea typeface="+mn-ea"/>
                          <a:cs typeface="+mn-cs"/>
                        </a:rPr>
                        <a:t>In-Flight Reg ID Dissemination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52328">
                <a:tc>
                  <a:txBody>
                    <a:bodyPr/>
                    <a:lstStyle/>
                    <a:p>
                      <a:pPr algn="l" fontAlgn="b"/>
                      <a:r>
                        <a:rPr lang="en-US" sz="900" b="0" i="0" u="none" strike="noStrike">
                          <a:solidFill>
                            <a:srgbClr val="000000"/>
                          </a:solidFill>
                          <a:effectLst/>
                          <a:latin typeface="+mj-lt"/>
                          <a:ea typeface="+mn-ea"/>
                          <a:cs typeface="+mn-cs"/>
                        </a:rPr>
                        <a:t>Uplift to the CSS Business Data Validation Rules Doc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52328">
                <a:tc>
                  <a:txBody>
                    <a:bodyPr/>
                    <a:lstStyle/>
                    <a:p>
                      <a:pPr algn="l" fontAlgn="b"/>
                      <a:r>
                        <a:rPr lang="en-US" sz="900" b="0" i="0" u="none" strike="noStrike">
                          <a:solidFill>
                            <a:srgbClr val="000000"/>
                          </a:solidFill>
                          <a:effectLst/>
                          <a:latin typeface="+mj-lt"/>
                          <a:ea typeface="+mn-ea"/>
                          <a:cs typeface="+mn-cs"/>
                        </a:rPr>
                        <a:t>Uplift to the CSS Interface Specification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52328">
                <a:tc>
                  <a:txBody>
                    <a:bodyPr/>
                    <a:lstStyle/>
                    <a:p>
                      <a:pPr algn="l" fontAlgn="b"/>
                      <a:r>
                        <a:rPr lang="en-US" sz="900" b="0" i="0" u="none" strike="noStrike">
                          <a:solidFill>
                            <a:srgbClr val="000000"/>
                          </a:solidFill>
                          <a:effectLst/>
                          <a:latin typeface="+mj-lt"/>
                          <a:ea typeface="+mn-ea"/>
                          <a:cs typeface="+mn-cs"/>
                        </a:rPr>
                        <a:t>REL Dissemination to iDNO and DNO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273982">
                <a:tc>
                  <a:txBody>
                    <a:bodyPr/>
                    <a:lstStyle/>
                    <a:p>
                      <a:pPr algn="l" fontAlgn="b"/>
                      <a:r>
                        <a:rPr lang="en-US" sz="900" b="0" i="0" u="none" strike="noStrike" dirty="0">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52328">
                <a:tc>
                  <a:txBody>
                    <a:bodyPr/>
                    <a:lstStyle/>
                    <a:p>
                      <a:pPr algn="l" fontAlgn="b"/>
                      <a:r>
                        <a:rPr lang="en-US" sz="900" b="0" i="0" u="none" strike="noStrike">
                          <a:solidFill>
                            <a:srgbClr val="000000"/>
                          </a:solidFill>
                          <a:effectLst/>
                          <a:latin typeface="+mj-lt"/>
                          <a:ea typeface="+mn-ea"/>
                          <a:cs typeface="+mn-cs"/>
                        </a:rPr>
                        <a:t>Re-align Switching Programme Response SLAs with Xoserve response SLAs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07/05/2021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52328">
                <a:tc>
                  <a:txBody>
                    <a:bodyPr/>
                    <a:lstStyle/>
                    <a:p>
                      <a:pPr algn="l" fontAlgn="b"/>
                      <a:r>
                        <a:rPr lang="en-US" sz="900" b="0" i="0" u="none" strike="noStrike">
                          <a:solidFill>
                            <a:srgbClr val="000000"/>
                          </a:solidFill>
                          <a:effectLst/>
                          <a:latin typeface="+mj-lt"/>
                          <a:ea typeface="+mn-ea"/>
                          <a:cs typeface="+mn-cs"/>
                        </a:rPr>
                        <a:t>Changes to MAD Log v2.2 to rectify incorrect milestone descriptions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52328">
                <a:tc>
                  <a:txBody>
                    <a:bodyPr/>
                    <a:lstStyle/>
                    <a:p>
                      <a:pPr algn="l" fontAlgn="t"/>
                      <a:r>
                        <a:rPr lang="en-GB" sz="900" b="0" i="0" u="none" strike="noStrike" dirty="0">
                          <a:solidFill>
                            <a:srgbClr val="000000"/>
                          </a:solidFill>
                          <a:effectLst/>
                          <a:latin typeface="+mj-lt"/>
                          <a:ea typeface="+mn-ea"/>
                          <a:cs typeface="+mn-cs"/>
                        </a:rPr>
                        <a:t>Update Service Management Baseline Requirement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900" b="0" i="0" u="none" strike="noStrike">
                          <a:solidFill>
                            <a:srgbClr val="000000"/>
                          </a:solidFill>
                          <a:effectLst/>
                          <a:latin typeface="+mj-lt"/>
                          <a:ea typeface="+mn-ea"/>
                          <a:cs typeface="+mn-cs"/>
                        </a:rPr>
                        <a:t>CR-D076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900" b="0" i="0" u="none" strike="noStrike">
                          <a:solidFill>
                            <a:srgbClr val="000000"/>
                          </a:solidFill>
                          <a:effectLst/>
                          <a:latin typeface="+mj-lt"/>
                          <a:ea typeface="+mn-ea"/>
                          <a:cs typeface="+mn-cs"/>
                        </a:rPr>
                        <a:t>20/04/2021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52328">
                <a:tc>
                  <a:txBody>
                    <a:bodyPr/>
                    <a:lstStyle/>
                    <a:p>
                      <a:pPr algn="l" fontAlgn="b"/>
                      <a:r>
                        <a:rPr lang="en-US" sz="900" b="0" i="0" u="none" strike="noStrike">
                          <a:solidFill>
                            <a:srgbClr val="000000"/>
                          </a:solidFill>
                          <a:effectLst/>
                          <a:latin typeface="+mj-lt"/>
                          <a:ea typeface="+mn-ea"/>
                          <a:cs typeface="+mn-cs"/>
                        </a:rPr>
                        <a:t>Amend the Transition Testing Milestones TR210 &amp; TR220 for PUI Production Data Cuts v0.4</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CR-D078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52328">
                <a:tc>
                  <a:txBody>
                    <a:bodyPr/>
                    <a:lstStyle/>
                    <a:p>
                      <a:pPr marL="0" algn="l" fontAlgn="b"/>
                      <a:r>
                        <a:rPr lang="en-US" sz="900" b="0" i="0" u="none" strike="noStrike" dirty="0">
                          <a:solidFill>
                            <a:srgbClr val="000000"/>
                          </a:solidFill>
                          <a:effectLst/>
                          <a:latin typeface="+mj-lt"/>
                          <a:ea typeface="+mn-ea"/>
                          <a:cs typeface="+mn-cs"/>
                        </a:rPr>
                        <a:t>Removal of SMS005 from UEPT Test Scenarios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b"/>
                      <a:r>
                        <a:rPr lang="en-US" sz="900" b="0" i="0" u="none" strike="noStrike" dirty="0">
                          <a:solidFill>
                            <a:srgbClr val="000000"/>
                          </a:solidFill>
                          <a:effectLst/>
                          <a:latin typeface="+mj-lt"/>
                          <a:ea typeface="+mn-ea"/>
                          <a:cs typeface="+mn-cs"/>
                        </a:rPr>
                        <a:t> Engagement for Early E2E Testing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52328">
                <a:tc>
                  <a:txBody>
                    <a:bodyPr/>
                    <a:lstStyle/>
                    <a:p>
                      <a:pPr marL="0" algn="l" fontAlgn="b"/>
                      <a:r>
                        <a:rPr lang="en-US" sz="900" b="0" i="0" u="none" strike="noStrike" dirty="0">
                          <a:solidFill>
                            <a:srgbClr val="000000"/>
                          </a:solidFill>
                          <a:effectLst/>
                          <a:latin typeface="+mj-lt"/>
                          <a:ea typeface="+mn-ea"/>
                          <a:cs typeface="+mn-cs"/>
                        </a:rPr>
                        <a:t>Change to Transition Stage 3 File-Based Migration Sequencing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26/05/2021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b"/>
                      <a:r>
                        <a:rPr lang="en-US" sz="900" b="0" i="0" u="none" strike="noStrike" dirty="0">
                          <a:solidFill>
                            <a:srgbClr val="000000"/>
                          </a:solidFill>
                          <a:effectLst/>
                          <a:latin typeface="+mj-lt"/>
                          <a:ea typeface="+mn-ea"/>
                          <a:cs typeface="+mn-cs"/>
                        </a:rPr>
                        <a:t>Request for an additional Data Reconciliation Activity at the end of DMT Live Rehearsal Cycle 2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273982">
                <a:tc>
                  <a:txBody>
                    <a:bodyPr/>
                    <a:lstStyle/>
                    <a:p>
                      <a:pPr marL="0" algn="l" fontAlgn="b"/>
                      <a:r>
                        <a:rPr lang="en-US" sz="900" b="0" i="0" u="none" strike="noStrike" dirty="0">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17/06/2021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52328">
                <a:tc>
                  <a:txBody>
                    <a:bodyPr/>
                    <a:lstStyle/>
                    <a:p>
                      <a:pPr marL="0" algn="l" fontAlgn="b"/>
                      <a:r>
                        <a:rPr lang="en-US" sz="900" b="0" i="0" u="none" strike="noStrike">
                          <a:solidFill>
                            <a:srgbClr val="000000"/>
                          </a:solidFill>
                          <a:effectLst/>
                          <a:latin typeface="+mj-lt"/>
                          <a:ea typeface="+mn-ea"/>
                          <a:cs typeface="+mn-cs"/>
                        </a:rPr>
                        <a:t>Elevation of L2-TR070 (Transition Stage 1 Start) to a L1 milestone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52328">
                <a:tc>
                  <a:txBody>
                    <a:bodyPr/>
                    <a:lstStyle/>
                    <a:p>
                      <a:pPr marL="0" algn="l" fontAlgn="b"/>
                      <a:r>
                        <a:rPr lang="en-US" sz="900" b="0" i="0" u="none" strike="noStrike">
                          <a:solidFill>
                            <a:srgbClr val="000000"/>
                          </a:solidFill>
                          <a:effectLst/>
                          <a:latin typeface="+mj-lt"/>
                          <a:ea typeface="+mn-ea"/>
                          <a:cs typeface="+mn-cs"/>
                        </a:rPr>
                        <a:t>NC-0107 Master Handover Pack Purpose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52328">
                <a:tc>
                  <a:txBody>
                    <a:bodyPr/>
                    <a:lstStyle/>
                    <a:p>
                      <a:pPr marL="0" algn="l" fontAlgn="b"/>
                      <a:r>
                        <a:rPr lang="en-GB" sz="900" b="0" i="0" u="none" strike="noStrike">
                          <a:solidFill>
                            <a:srgbClr val="000000"/>
                          </a:solidFill>
                          <a:effectLst/>
                          <a:latin typeface="+mj-lt"/>
                          <a:ea typeface="+mn-ea"/>
                          <a:cs typeface="+mn-cs"/>
                        </a:rPr>
                        <a:t>REC Code Manager Market Intelligence Reporting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52328">
                <a:tc>
                  <a:txBody>
                    <a:bodyPr/>
                    <a:lstStyle/>
                    <a:p>
                      <a:pPr marL="0" algn="l" fontAlgn="b"/>
                      <a:r>
                        <a:rPr lang="en-US" sz="900" b="0" i="0" u="none" strike="noStrike" dirty="0">
                          <a:solidFill>
                            <a:srgbClr val="000000"/>
                          </a:solidFill>
                          <a:effectLst/>
                          <a:latin typeface="+mj-lt"/>
                          <a:ea typeface="+mn-ea"/>
                          <a:cs typeface="+mn-cs"/>
                        </a:rPr>
                        <a:t>Removal of Transition Test Artefacts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bl>
          </a:graphicData>
        </a:graphic>
      </p:graphicFrame>
    </p:spTree>
    <p:extLst>
      <p:ext uri="{BB962C8B-B14F-4D97-AF65-F5344CB8AC3E}">
        <p14:creationId xmlns:p14="http://schemas.microsoft.com/office/powerpoint/2010/main" val="4147420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DA7ADCF-F3B8-4033-A306-6FD935F25AC3}"/>
              </a:ext>
            </a:extLst>
          </p:cNvPr>
          <p:cNvGraphicFramePr>
            <a:graphicFrameLocks noGrp="1"/>
          </p:cNvGraphicFramePr>
          <p:nvPr>
            <p:extLst/>
          </p:nvPr>
        </p:nvGraphicFramePr>
        <p:xfrm>
          <a:off x="121752" y="1059582"/>
          <a:ext cx="8644877" cy="1483037"/>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423653">
                  <a:extLst>
                    <a:ext uri="{9D8B030D-6E8A-4147-A177-3AD203B41FA5}">
                      <a16:colId xmlns:a16="http://schemas.microsoft.com/office/drawing/2014/main" val="3065248341"/>
                    </a:ext>
                  </a:extLst>
                </a:gridCol>
              </a:tblGrid>
              <a:tr h="111306">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273982">
                <a:tc>
                  <a:txBody>
                    <a:bodyPr/>
                    <a:lstStyle/>
                    <a:p>
                      <a:pPr marL="0" algn="l" fontAlgn="b"/>
                      <a:r>
                        <a:rPr lang="en-US" sz="900" b="0" i="0" u="none" strike="noStrike">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CR-D093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52328">
                <a:tc>
                  <a:txBody>
                    <a:bodyPr/>
                    <a:lstStyle/>
                    <a:p>
                      <a:pPr marL="0" algn="l" fontAlgn="b"/>
                      <a:r>
                        <a:rPr lang="en-GB" sz="900" b="0" i="0" u="none" strike="noStrike" dirty="0">
                          <a:solidFill>
                            <a:srgbClr val="000000"/>
                          </a:solidFill>
                          <a:effectLst/>
                          <a:latin typeface="+mj-lt"/>
                          <a:ea typeface="+mn-ea"/>
                          <a:cs typeface="+mn-cs"/>
                        </a:rPr>
                        <a:t>Changes to Operational Testing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52328">
                <a:tc>
                  <a:txBody>
                    <a:bodyPr/>
                    <a:lstStyle/>
                    <a:p>
                      <a:pPr marL="0" algn="l" fontAlgn="b"/>
                      <a:r>
                        <a:rPr lang="en-US" sz="900" b="0" i="0" u="none" strike="noStrike">
                          <a:solidFill>
                            <a:srgbClr val="000000"/>
                          </a:solidFill>
                          <a:effectLst/>
                          <a:latin typeface="+mj-lt"/>
                          <a:ea typeface="+mn-ea"/>
                          <a:cs typeface="+mn-cs"/>
                        </a:rPr>
                        <a:t>Changes to milestone date for L3-TE720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29/07/2021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52328">
                <a:tc>
                  <a:txBody>
                    <a:bodyPr/>
                    <a:lstStyle/>
                    <a:p>
                      <a:pPr marL="0" algn="l" fontAlgn="b"/>
                      <a:r>
                        <a:rPr lang="en-US" sz="900" b="0" i="0" u="none" strike="noStrike">
                          <a:solidFill>
                            <a:srgbClr val="000000"/>
                          </a:solidFill>
                          <a:effectLst/>
                          <a:latin typeface="+mj-lt"/>
                          <a:ea typeface="+mn-ea"/>
                          <a:cs typeface="+mn-cs"/>
                        </a:rPr>
                        <a:t>Further consquential changes to DB4 and related artefacts following CR-D071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CR-D100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06/08/2021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0">
                <a:tc>
                  <a:txBody>
                    <a:bodyPr/>
                    <a:lstStyle/>
                    <a:p>
                      <a:pPr marL="0" algn="l" fontAlgn="b"/>
                      <a:r>
                        <a:rPr lang="en-US" sz="900" b="0" i="0" u="none" strike="noStrike" dirty="0">
                          <a:solidFill>
                            <a:srgbClr val="000000"/>
                          </a:solidFill>
                          <a:effectLst/>
                          <a:latin typeface="+mj-lt"/>
                          <a:ea typeface="+mn-ea"/>
                          <a:cs typeface="+mn-cs"/>
                        </a:rPr>
                        <a:t>CSS Stage 1 ECOES Interface Specification Uplift to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CR-D102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bl>
          </a:graphicData>
        </a:graphic>
      </p:graphicFrame>
      <p:sp>
        <p:nvSpPr>
          <p:cNvPr id="5" name="Title 1">
            <a:extLst>
              <a:ext uri="{FF2B5EF4-FFF2-40B4-BE49-F238E27FC236}">
                <a16:creationId xmlns:a16="http://schemas.microsoft.com/office/drawing/2014/main" id="{B5F4CFBB-6E36-4A6F-9055-5E323705E668}"/>
              </a:ext>
            </a:extLst>
          </p:cNvPr>
          <p:cNvSpPr txBox="1">
            <a:spLocks/>
          </p:cNvSpPr>
          <p:nvPr/>
        </p:nvSpPr>
        <p:spPr>
          <a:xfrm>
            <a:off x="251353" y="94119"/>
            <a:ext cx="8641293" cy="802206"/>
          </a:xfrm>
          <a:prstGeom prst="rect">
            <a:avLst/>
          </a:prstGeom>
        </p:spPr>
        <p:txBody>
          <a:bodyPr vert="horz" lIns="91325" tIns="45663" rIns="91325" bIns="45663"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defTabSz="913281" fontAlgn="auto">
              <a:spcAft>
                <a:spcPts val="0"/>
              </a:spcAft>
            </a:pPr>
            <a:r>
              <a:rPr lang="en-GB" sz="1600" dirty="0">
                <a:solidFill>
                  <a:schemeClr val="accent1"/>
                </a:solidFill>
                <a:latin typeface="+mn-lt"/>
                <a:cs typeface="Arial"/>
              </a:rPr>
              <a:t>Switching Programme CR Position – CRs not impacting Xoserve (Cost Implication)</a:t>
            </a:r>
          </a:p>
        </p:txBody>
      </p:sp>
    </p:spTree>
    <p:extLst>
      <p:ext uri="{BB962C8B-B14F-4D97-AF65-F5344CB8AC3E}">
        <p14:creationId xmlns:p14="http://schemas.microsoft.com/office/powerpoint/2010/main" val="762531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a:xfrm>
            <a:off x="63795" y="122081"/>
            <a:ext cx="9030585" cy="637580"/>
          </a:xfrm>
        </p:spPr>
        <p:txBody>
          <a:bodyPr>
            <a:noAutofit/>
          </a:bodyPr>
          <a:lstStyle/>
          <a:p>
            <a:r>
              <a:rPr lang="en-GB" sz="1800" dirty="0"/>
              <a:t>Change Development &amp; Delivery Pipeline (DSC Change / Minor Release Budget) </a:t>
            </a:r>
          </a:p>
        </p:txBody>
      </p:sp>
      <p:sp>
        <p:nvSpPr>
          <p:cNvPr id="3" name="TextBox 2">
            <a:extLst>
              <a:ext uri="{FF2B5EF4-FFF2-40B4-BE49-F238E27FC236}">
                <a16:creationId xmlns:a16="http://schemas.microsoft.com/office/drawing/2014/main" id="{63D3E0BB-32E6-45F2-B87D-9FD7A1946B9A}"/>
              </a:ext>
            </a:extLst>
          </p:cNvPr>
          <p:cNvSpPr txBox="1"/>
          <p:nvPr/>
        </p:nvSpPr>
        <p:spPr>
          <a:xfrm>
            <a:off x="6035245" y="4240716"/>
            <a:ext cx="2006978"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mn-cs"/>
              </a:rPr>
              <a:t>* Pre-capture may contain changes that won’t require delivery / funding</a:t>
            </a:r>
          </a:p>
        </p:txBody>
      </p:sp>
      <p:graphicFrame>
        <p:nvGraphicFramePr>
          <p:cNvPr id="11" name="Chart 10">
            <a:extLst>
              <a:ext uri="{FF2B5EF4-FFF2-40B4-BE49-F238E27FC236}">
                <a16:creationId xmlns:a16="http://schemas.microsoft.com/office/drawing/2014/main" id="{5F8B6B86-99A7-4021-B7D2-D91686F0B9B7}"/>
              </a:ext>
            </a:extLst>
          </p:cNvPr>
          <p:cNvGraphicFramePr>
            <a:graphicFrameLocks/>
          </p:cNvGraphicFramePr>
          <p:nvPr>
            <p:extLst/>
          </p:nvPr>
        </p:nvGraphicFramePr>
        <p:xfrm>
          <a:off x="344246" y="2631758"/>
          <a:ext cx="5539104" cy="23896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EBB33185-1A26-4927-9BE7-51CC2DD6B684}"/>
              </a:ext>
            </a:extLst>
          </p:cNvPr>
          <p:cNvGraphicFramePr>
            <a:graphicFrameLocks/>
          </p:cNvGraphicFramePr>
          <p:nvPr>
            <p:extLst/>
          </p:nvPr>
        </p:nvGraphicFramePr>
        <p:xfrm>
          <a:off x="311311" y="575075"/>
          <a:ext cx="5224707" cy="21255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F6AA795A-C587-4022-A089-5AAC31FD3C60}"/>
              </a:ext>
            </a:extLst>
          </p:cNvPr>
          <p:cNvGraphicFramePr>
            <a:graphicFrameLocks/>
          </p:cNvGraphicFramePr>
          <p:nvPr>
            <p:extLst/>
          </p:nvPr>
        </p:nvGraphicFramePr>
        <p:xfrm>
          <a:off x="5816894" y="1042516"/>
          <a:ext cx="3127806" cy="28773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Object 3">
            <a:extLst>
              <a:ext uri="{FF2B5EF4-FFF2-40B4-BE49-F238E27FC236}">
                <a16:creationId xmlns:a16="http://schemas.microsoft.com/office/drawing/2014/main" id="{5020E6E5-5078-47A5-B8D8-65DBA9BC1783}"/>
              </a:ext>
            </a:extLst>
          </p:cNvPr>
          <p:cNvGraphicFramePr>
            <a:graphicFrameLocks noChangeAspect="1"/>
          </p:cNvGraphicFramePr>
          <p:nvPr/>
        </p:nvGraphicFramePr>
        <p:xfrm>
          <a:off x="8042223" y="4202724"/>
          <a:ext cx="914400" cy="792163"/>
        </p:xfrm>
        <a:graphic>
          <a:graphicData uri="http://schemas.openxmlformats.org/presentationml/2006/ole">
            <mc:AlternateContent xmlns:mc="http://schemas.openxmlformats.org/markup-compatibility/2006">
              <mc:Choice xmlns:v="urn:schemas-microsoft-com:vml" Requires="v">
                <p:oleObj spid="_x0000_s1026" name="Worksheet" showAsIcon="1" r:id="rId7" imgW="914400" imgH="792360" progId="Excel.Sheet.12">
                  <p:embed/>
                </p:oleObj>
              </mc:Choice>
              <mc:Fallback>
                <p:oleObj name="Worksheet" showAsIcon="1" r:id="rId7" imgW="914400" imgH="792360" progId="Excel.Sheet.12">
                  <p:embed/>
                  <p:pic>
                    <p:nvPicPr>
                      <p:cNvPr id="4" name="Object 3">
                        <a:extLst>
                          <a:ext uri="{FF2B5EF4-FFF2-40B4-BE49-F238E27FC236}">
                            <a16:creationId xmlns:a16="http://schemas.microsoft.com/office/drawing/2014/main" id="{5020E6E5-5078-47A5-B8D8-65DBA9BC1783}"/>
                          </a:ext>
                        </a:extLst>
                      </p:cNvPr>
                      <p:cNvPicPr/>
                      <p:nvPr/>
                    </p:nvPicPr>
                    <p:blipFill>
                      <a:blip r:embed="rId8"/>
                      <a:stretch>
                        <a:fillRect/>
                      </a:stretch>
                    </p:blipFill>
                    <p:spPr>
                      <a:xfrm>
                        <a:off x="8042223" y="420272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16446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039978-F70A-4C74-8B7C-9E5DA1519EF0}"/>
              </a:ext>
            </a:extLst>
          </p:cNvPr>
          <p:cNvSpPr>
            <a:spLocks noGrp="1"/>
          </p:cNvSpPr>
          <p:nvPr>
            <p:ph type="body" sz="quarter" idx="17"/>
          </p:nvPr>
        </p:nvSpPr>
        <p:spPr>
          <a:xfrm>
            <a:off x="205621" y="64684"/>
            <a:ext cx="8708571" cy="400110"/>
          </a:xfrm>
        </p:spPr>
        <p:txBody>
          <a:bodyPr/>
          <a:lstStyle/>
          <a:p>
            <a:pPr marL="0" indent="0">
              <a:buNone/>
            </a:pPr>
            <a:r>
              <a:rPr lang="en-GB" sz="2000" b="1" dirty="0">
                <a:solidFill>
                  <a:schemeClr val="accent1"/>
                </a:solidFill>
              </a:rPr>
              <a:t>2020-2022 DSC Change / </a:t>
            </a:r>
            <a:r>
              <a:rPr lang="en-GB" sz="2000" b="1" dirty="0" err="1">
                <a:solidFill>
                  <a:schemeClr val="accent1"/>
                </a:solidFill>
              </a:rPr>
              <a:t>MiR</a:t>
            </a:r>
            <a:r>
              <a:rPr lang="en-GB" sz="2000" b="1" dirty="0">
                <a:solidFill>
                  <a:schemeClr val="accent1"/>
                </a:solidFill>
              </a:rPr>
              <a:t> Pipeline</a:t>
            </a:r>
          </a:p>
        </p:txBody>
      </p:sp>
      <p:graphicFrame>
        <p:nvGraphicFramePr>
          <p:cNvPr id="15" name="Table 15">
            <a:extLst>
              <a:ext uri="{FF2B5EF4-FFF2-40B4-BE49-F238E27FC236}">
                <a16:creationId xmlns:a16="http://schemas.microsoft.com/office/drawing/2014/main" id="{1EEF71A9-3459-4398-9E96-C8B48BB80F21}"/>
              </a:ext>
            </a:extLst>
          </p:cNvPr>
          <p:cNvGraphicFramePr>
            <a:graphicFrameLocks noGrp="1"/>
          </p:cNvGraphicFramePr>
          <p:nvPr>
            <p:extLst>
              <p:ext uri="{D42A27DB-BD31-4B8C-83A1-F6EECF244321}">
                <p14:modId xmlns:p14="http://schemas.microsoft.com/office/powerpoint/2010/main" val="3290391560"/>
              </p:ext>
            </p:extLst>
          </p:nvPr>
        </p:nvGraphicFramePr>
        <p:xfrm>
          <a:off x="40866" y="447622"/>
          <a:ext cx="8225457" cy="4533358"/>
        </p:xfrm>
        <a:graphic>
          <a:graphicData uri="http://schemas.openxmlformats.org/drawingml/2006/table">
            <a:tbl>
              <a:tblPr firstRow="1" bandRow="1">
                <a:tableStyleId>{5C22544A-7EE6-4342-B048-85BDC9FD1C3A}</a:tableStyleId>
              </a:tblPr>
              <a:tblGrid>
                <a:gridCol w="948331">
                  <a:extLst>
                    <a:ext uri="{9D8B030D-6E8A-4147-A177-3AD203B41FA5}">
                      <a16:colId xmlns:a16="http://schemas.microsoft.com/office/drawing/2014/main" val="3892064586"/>
                    </a:ext>
                  </a:extLst>
                </a:gridCol>
                <a:gridCol w="302919">
                  <a:extLst>
                    <a:ext uri="{9D8B030D-6E8A-4147-A177-3AD203B41FA5}">
                      <a16:colId xmlns:a16="http://schemas.microsoft.com/office/drawing/2014/main" val="2026510767"/>
                    </a:ext>
                  </a:extLst>
                </a:gridCol>
                <a:gridCol w="302919">
                  <a:extLst>
                    <a:ext uri="{9D8B030D-6E8A-4147-A177-3AD203B41FA5}">
                      <a16:colId xmlns:a16="http://schemas.microsoft.com/office/drawing/2014/main" val="796591319"/>
                    </a:ext>
                  </a:extLst>
                </a:gridCol>
                <a:gridCol w="302919">
                  <a:extLst>
                    <a:ext uri="{9D8B030D-6E8A-4147-A177-3AD203B41FA5}">
                      <a16:colId xmlns:a16="http://schemas.microsoft.com/office/drawing/2014/main" val="2998834721"/>
                    </a:ext>
                  </a:extLst>
                </a:gridCol>
                <a:gridCol w="302919">
                  <a:extLst>
                    <a:ext uri="{9D8B030D-6E8A-4147-A177-3AD203B41FA5}">
                      <a16:colId xmlns:a16="http://schemas.microsoft.com/office/drawing/2014/main" val="827997060"/>
                    </a:ext>
                  </a:extLst>
                </a:gridCol>
                <a:gridCol w="302919">
                  <a:extLst>
                    <a:ext uri="{9D8B030D-6E8A-4147-A177-3AD203B41FA5}">
                      <a16:colId xmlns:a16="http://schemas.microsoft.com/office/drawing/2014/main" val="1205869007"/>
                    </a:ext>
                  </a:extLst>
                </a:gridCol>
                <a:gridCol w="302919">
                  <a:extLst>
                    <a:ext uri="{9D8B030D-6E8A-4147-A177-3AD203B41FA5}">
                      <a16:colId xmlns:a16="http://schemas.microsoft.com/office/drawing/2014/main" val="2726710848"/>
                    </a:ext>
                  </a:extLst>
                </a:gridCol>
                <a:gridCol w="302919">
                  <a:extLst>
                    <a:ext uri="{9D8B030D-6E8A-4147-A177-3AD203B41FA5}">
                      <a16:colId xmlns:a16="http://schemas.microsoft.com/office/drawing/2014/main" val="3107269484"/>
                    </a:ext>
                  </a:extLst>
                </a:gridCol>
                <a:gridCol w="302919">
                  <a:extLst>
                    <a:ext uri="{9D8B030D-6E8A-4147-A177-3AD203B41FA5}">
                      <a16:colId xmlns:a16="http://schemas.microsoft.com/office/drawing/2014/main" val="3656303277"/>
                    </a:ext>
                  </a:extLst>
                </a:gridCol>
                <a:gridCol w="302919">
                  <a:extLst>
                    <a:ext uri="{9D8B030D-6E8A-4147-A177-3AD203B41FA5}">
                      <a16:colId xmlns:a16="http://schemas.microsoft.com/office/drawing/2014/main" val="2707694966"/>
                    </a:ext>
                  </a:extLst>
                </a:gridCol>
                <a:gridCol w="302919">
                  <a:extLst>
                    <a:ext uri="{9D8B030D-6E8A-4147-A177-3AD203B41FA5}">
                      <a16:colId xmlns:a16="http://schemas.microsoft.com/office/drawing/2014/main" val="1379636612"/>
                    </a:ext>
                  </a:extLst>
                </a:gridCol>
                <a:gridCol w="302919">
                  <a:extLst>
                    <a:ext uri="{9D8B030D-6E8A-4147-A177-3AD203B41FA5}">
                      <a16:colId xmlns:a16="http://schemas.microsoft.com/office/drawing/2014/main" val="386597783"/>
                    </a:ext>
                  </a:extLst>
                </a:gridCol>
                <a:gridCol w="302919">
                  <a:extLst>
                    <a:ext uri="{9D8B030D-6E8A-4147-A177-3AD203B41FA5}">
                      <a16:colId xmlns:a16="http://schemas.microsoft.com/office/drawing/2014/main" val="2571120699"/>
                    </a:ext>
                  </a:extLst>
                </a:gridCol>
                <a:gridCol w="302919">
                  <a:extLst>
                    <a:ext uri="{9D8B030D-6E8A-4147-A177-3AD203B41FA5}">
                      <a16:colId xmlns:a16="http://schemas.microsoft.com/office/drawing/2014/main" val="2196548710"/>
                    </a:ext>
                  </a:extLst>
                </a:gridCol>
                <a:gridCol w="302919">
                  <a:extLst>
                    <a:ext uri="{9D8B030D-6E8A-4147-A177-3AD203B41FA5}">
                      <a16:colId xmlns:a16="http://schemas.microsoft.com/office/drawing/2014/main" val="1403591048"/>
                    </a:ext>
                  </a:extLst>
                </a:gridCol>
                <a:gridCol w="302919">
                  <a:extLst>
                    <a:ext uri="{9D8B030D-6E8A-4147-A177-3AD203B41FA5}">
                      <a16:colId xmlns:a16="http://schemas.microsoft.com/office/drawing/2014/main" val="4248103585"/>
                    </a:ext>
                  </a:extLst>
                </a:gridCol>
                <a:gridCol w="302919">
                  <a:extLst>
                    <a:ext uri="{9D8B030D-6E8A-4147-A177-3AD203B41FA5}">
                      <a16:colId xmlns:a16="http://schemas.microsoft.com/office/drawing/2014/main" val="1442016581"/>
                    </a:ext>
                  </a:extLst>
                </a:gridCol>
                <a:gridCol w="302919">
                  <a:extLst>
                    <a:ext uri="{9D8B030D-6E8A-4147-A177-3AD203B41FA5}">
                      <a16:colId xmlns:a16="http://schemas.microsoft.com/office/drawing/2014/main" val="3168474325"/>
                    </a:ext>
                  </a:extLst>
                </a:gridCol>
                <a:gridCol w="302919">
                  <a:extLst>
                    <a:ext uri="{9D8B030D-6E8A-4147-A177-3AD203B41FA5}">
                      <a16:colId xmlns:a16="http://schemas.microsoft.com/office/drawing/2014/main" val="409453779"/>
                    </a:ext>
                  </a:extLst>
                </a:gridCol>
                <a:gridCol w="302919">
                  <a:extLst>
                    <a:ext uri="{9D8B030D-6E8A-4147-A177-3AD203B41FA5}">
                      <a16:colId xmlns:a16="http://schemas.microsoft.com/office/drawing/2014/main" val="1606851460"/>
                    </a:ext>
                  </a:extLst>
                </a:gridCol>
                <a:gridCol w="302919">
                  <a:extLst>
                    <a:ext uri="{9D8B030D-6E8A-4147-A177-3AD203B41FA5}">
                      <a16:colId xmlns:a16="http://schemas.microsoft.com/office/drawing/2014/main" val="1068492204"/>
                    </a:ext>
                  </a:extLst>
                </a:gridCol>
                <a:gridCol w="302919">
                  <a:extLst>
                    <a:ext uri="{9D8B030D-6E8A-4147-A177-3AD203B41FA5}">
                      <a16:colId xmlns:a16="http://schemas.microsoft.com/office/drawing/2014/main" val="4150067901"/>
                    </a:ext>
                  </a:extLst>
                </a:gridCol>
                <a:gridCol w="302919">
                  <a:extLst>
                    <a:ext uri="{9D8B030D-6E8A-4147-A177-3AD203B41FA5}">
                      <a16:colId xmlns:a16="http://schemas.microsoft.com/office/drawing/2014/main" val="2595818616"/>
                    </a:ext>
                  </a:extLst>
                </a:gridCol>
                <a:gridCol w="302919">
                  <a:extLst>
                    <a:ext uri="{9D8B030D-6E8A-4147-A177-3AD203B41FA5}">
                      <a16:colId xmlns:a16="http://schemas.microsoft.com/office/drawing/2014/main" val="2759753554"/>
                    </a:ext>
                  </a:extLst>
                </a:gridCol>
                <a:gridCol w="309989">
                  <a:extLst>
                    <a:ext uri="{9D8B030D-6E8A-4147-A177-3AD203B41FA5}">
                      <a16:colId xmlns:a16="http://schemas.microsoft.com/office/drawing/2014/main" val="1360792266"/>
                    </a:ext>
                  </a:extLst>
                </a:gridCol>
              </a:tblGrid>
              <a:tr h="234193">
                <a:tc>
                  <a:txBody>
                    <a:bodyPr/>
                    <a:lstStyle/>
                    <a:p>
                      <a:endParaRPr lang="en-GB" sz="800" dirty="0"/>
                    </a:p>
                  </a:txBody>
                  <a:tcPr marL="91327" marR="91327" marT="45664" marB="45664">
                    <a:solidFill>
                      <a:schemeClr val="accent1"/>
                    </a:solidFill>
                  </a:tcPr>
                </a:tc>
                <a:tc gridSpan="12">
                  <a:txBody>
                    <a:bodyPr/>
                    <a:lstStyle/>
                    <a:p>
                      <a:pPr algn="ctr"/>
                      <a:r>
                        <a:rPr lang="en-GB" sz="1000" dirty="0"/>
                        <a:t>2021</a:t>
                      </a:r>
                    </a:p>
                  </a:txBody>
                  <a:tcPr marL="91327" marR="91327" marT="45664" marB="45664">
                    <a:solidFill>
                      <a:schemeClr val="accent1"/>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gridSpan="12">
                  <a:txBody>
                    <a:bodyPr/>
                    <a:lstStyle/>
                    <a:p>
                      <a:pPr algn="ctr"/>
                      <a:r>
                        <a:rPr lang="en-GB" sz="1000" dirty="0"/>
                        <a:t>2022</a:t>
                      </a:r>
                    </a:p>
                  </a:txBody>
                  <a:tcPr marL="91327" marR="91327" marT="45664" marB="45664">
                    <a:solidFill>
                      <a:schemeClr val="accent1"/>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extLst>
                  <a:ext uri="{0D108BD9-81ED-4DB2-BD59-A6C34878D82A}">
                    <a16:rowId xmlns:a16="http://schemas.microsoft.com/office/drawing/2014/main" val="2834853736"/>
                  </a:ext>
                </a:extLst>
              </a:tr>
              <a:tr h="335400">
                <a:tc>
                  <a:txBody>
                    <a:bodyPr/>
                    <a:lstStyle/>
                    <a:p>
                      <a:endParaRPr lang="en-GB" sz="800"/>
                    </a:p>
                  </a:txBody>
                  <a:tcPr marL="91327" marR="91327" marT="45664" marB="45664"/>
                </a:tc>
                <a:tc>
                  <a:txBody>
                    <a:bodyPr/>
                    <a:lstStyle/>
                    <a:p>
                      <a:r>
                        <a:rPr lang="en-GB" sz="800" dirty="0"/>
                        <a:t>Jan</a:t>
                      </a:r>
                    </a:p>
                  </a:txBody>
                  <a:tcPr marL="91327" marR="91327" marT="45664" marB="45664" vert="vert270">
                    <a:solidFill>
                      <a:schemeClr val="bg1">
                        <a:lumMod val="75000"/>
                      </a:schemeClr>
                    </a:solidFill>
                  </a:tcPr>
                </a:tc>
                <a:tc>
                  <a:txBody>
                    <a:bodyPr/>
                    <a:lstStyle/>
                    <a:p>
                      <a:r>
                        <a:rPr lang="en-GB" sz="800" dirty="0"/>
                        <a:t>Feb</a:t>
                      </a:r>
                    </a:p>
                  </a:txBody>
                  <a:tcPr marL="91327" marR="91327" marT="45664" marB="45664" vert="vert270">
                    <a:solidFill>
                      <a:schemeClr val="bg1">
                        <a:lumMod val="75000"/>
                      </a:schemeClr>
                    </a:solidFill>
                  </a:tcPr>
                </a:tc>
                <a:tc>
                  <a:txBody>
                    <a:bodyPr/>
                    <a:lstStyle/>
                    <a:p>
                      <a:r>
                        <a:rPr lang="en-GB" sz="800" dirty="0"/>
                        <a:t>Mar</a:t>
                      </a:r>
                    </a:p>
                  </a:txBody>
                  <a:tcPr marL="91327" marR="91327" marT="45664" marB="45664" vert="vert270">
                    <a:solidFill>
                      <a:schemeClr val="bg1">
                        <a:lumMod val="75000"/>
                      </a:schemeClr>
                    </a:solidFill>
                  </a:tcPr>
                </a:tc>
                <a:tc>
                  <a:txBody>
                    <a:bodyPr/>
                    <a:lstStyle/>
                    <a:p>
                      <a:r>
                        <a:rPr lang="en-GB" sz="800" dirty="0"/>
                        <a:t>Apr</a:t>
                      </a:r>
                    </a:p>
                  </a:txBody>
                  <a:tcPr marL="91327" marR="91327" marT="45664" marB="45664" vert="vert270">
                    <a:solidFill>
                      <a:schemeClr val="bg1">
                        <a:lumMod val="75000"/>
                      </a:schemeClr>
                    </a:solidFill>
                  </a:tcPr>
                </a:tc>
                <a:tc>
                  <a:txBody>
                    <a:bodyPr/>
                    <a:lstStyle/>
                    <a:p>
                      <a:r>
                        <a:rPr lang="en-GB" sz="800" dirty="0"/>
                        <a:t>May</a:t>
                      </a:r>
                    </a:p>
                  </a:txBody>
                  <a:tcPr marL="91327" marR="91327" marT="45664" marB="45664" vert="vert270">
                    <a:solidFill>
                      <a:schemeClr val="bg1">
                        <a:lumMod val="75000"/>
                      </a:schemeClr>
                    </a:solidFill>
                  </a:tcPr>
                </a:tc>
                <a:tc>
                  <a:txBody>
                    <a:bodyPr/>
                    <a:lstStyle/>
                    <a:p>
                      <a:r>
                        <a:rPr lang="en-GB" sz="800" dirty="0"/>
                        <a:t>Jun</a:t>
                      </a:r>
                    </a:p>
                  </a:txBody>
                  <a:tcPr marL="91327" marR="91327" marT="45664" marB="45664" vert="vert270">
                    <a:solidFill>
                      <a:schemeClr val="bg1">
                        <a:lumMod val="75000"/>
                      </a:schemeClr>
                    </a:solidFill>
                  </a:tcPr>
                </a:tc>
                <a:tc>
                  <a:txBody>
                    <a:bodyPr/>
                    <a:lstStyle/>
                    <a:p>
                      <a:r>
                        <a:rPr lang="en-GB" sz="800"/>
                        <a:t>Jul</a:t>
                      </a:r>
                    </a:p>
                  </a:txBody>
                  <a:tcPr marL="91327" marR="91327" marT="45664" marB="45664" vert="vert270">
                    <a:solidFill>
                      <a:schemeClr val="bg1">
                        <a:lumMod val="75000"/>
                      </a:schemeClr>
                    </a:solidFill>
                  </a:tcPr>
                </a:tc>
                <a:tc>
                  <a:txBody>
                    <a:bodyPr/>
                    <a:lstStyle/>
                    <a:p>
                      <a:r>
                        <a:rPr lang="en-GB" sz="800"/>
                        <a:t>Aug</a:t>
                      </a:r>
                    </a:p>
                  </a:txBody>
                  <a:tcPr marL="91327" marR="91327" marT="45664" marB="45664" vert="vert270">
                    <a:solidFill>
                      <a:schemeClr val="bg1">
                        <a:lumMod val="75000"/>
                      </a:schemeClr>
                    </a:solidFill>
                  </a:tcPr>
                </a:tc>
                <a:tc>
                  <a:txBody>
                    <a:bodyPr/>
                    <a:lstStyle/>
                    <a:p>
                      <a:r>
                        <a:rPr lang="en-GB" sz="800" dirty="0"/>
                        <a:t>Sep</a:t>
                      </a:r>
                    </a:p>
                  </a:txBody>
                  <a:tcPr marL="91327" marR="91327" marT="45664" marB="45664" vert="vert270">
                    <a:solidFill>
                      <a:schemeClr val="bg1">
                        <a:lumMod val="75000"/>
                      </a:schemeClr>
                    </a:solidFill>
                  </a:tcPr>
                </a:tc>
                <a:tc>
                  <a:txBody>
                    <a:bodyPr/>
                    <a:lstStyle/>
                    <a:p>
                      <a:r>
                        <a:rPr lang="en-GB" sz="800"/>
                        <a:t>Oct</a:t>
                      </a:r>
                    </a:p>
                  </a:txBody>
                  <a:tcPr marL="91327" marR="91327" marT="45664" marB="45664" vert="vert270">
                    <a:solidFill>
                      <a:schemeClr val="bg1">
                        <a:lumMod val="75000"/>
                      </a:schemeClr>
                    </a:solidFill>
                  </a:tcPr>
                </a:tc>
                <a:tc>
                  <a:txBody>
                    <a:bodyPr/>
                    <a:lstStyle/>
                    <a:p>
                      <a:r>
                        <a:rPr lang="en-GB" sz="800"/>
                        <a:t>Nov</a:t>
                      </a:r>
                    </a:p>
                  </a:txBody>
                  <a:tcPr marL="91327" marR="91327" marT="45664" marB="45664" vert="vert270">
                    <a:solidFill>
                      <a:schemeClr val="bg1">
                        <a:lumMod val="75000"/>
                      </a:schemeClr>
                    </a:solidFill>
                  </a:tcPr>
                </a:tc>
                <a:tc>
                  <a:txBody>
                    <a:bodyPr/>
                    <a:lstStyle/>
                    <a:p>
                      <a:r>
                        <a:rPr lang="en-GB" sz="800" dirty="0"/>
                        <a:t>Dec</a:t>
                      </a:r>
                    </a:p>
                  </a:txBody>
                  <a:tcPr marL="91327" marR="91327" marT="45664" marB="45664" vert="vert270">
                    <a:solidFill>
                      <a:schemeClr val="bg1">
                        <a:lumMod val="75000"/>
                      </a:schemeClr>
                    </a:solidFill>
                  </a:tcPr>
                </a:tc>
                <a:tc>
                  <a:txBody>
                    <a:bodyPr/>
                    <a:lstStyle/>
                    <a:p>
                      <a:r>
                        <a:rPr lang="en-GB" sz="800"/>
                        <a:t>Jan</a:t>
                      </a:r>
                    </a:p>
                  </a:txBody>
                  <a:tcPr marL="91327" marR="91327" marT="45664" marB="45664" vert="vert270">
                    <a:solidFill>
                      <a:schemeClr val="bg1">
                        <a:lumMod val="75000"/>
                      </a:schemeClr>
                    </a:solidFill>
                  </a:tcPr>
                </a:tc>
                <a:tc>
                  <a:txBody>
                    <a:bodyPr/>
                    <a:lstStyle/>
                    <a:p>
                      <a:r>
                        <a:rPr lang="en-GB" sz="800"/>
                        <a:t>Feb</a:t>
                      </a:r>
                    </a:p>
                  </a:txBody>
                  <a:tcPr marL="91327" marR="91327" marT="45664" marB="45664" vert="vert270">
                    <a:solidFill>
                      <a:schemeClr val="bg1">
                        <a:lumMod val="75000"/>
                      </a:schemeClr>
                    </a:solidFill>
                  </a:tcPr>
                </a:tc>
                <a:tc>
                  <a:txBody>
                    <a:bodyPr/>
                    <a:lstStyle/>
                    <a:p>
                      <a:r>
                        <a:rPr lang="en-GB" sz="800" dirty="0"/>
                        <a:t>Mar</a:t>
                      </a:r>
                    </a:p>
                  </a:txBody>
                  <a:tcPr marL="91327" marR="91327" marT="45664" marB="45664" vert="vert270">
                    <a:solidFill>
                      <a:schemeClr val="bg1">
                        <a:lumMod val="75000"/>
                      </a:schemeClr>
                    </a:solidFill>
                  </a:tcPr>
                </a:tc>
                <a:tc>
                  <a:txBody>
                    <a:bodyPr/>
                    <a:lstStyle/>
                    <a:p>
                      <a:r>
                        <a:rPr lang="en-GB" sz="800" dirty="0"/>
                        <a:t>Apr</a:t>
                      </a:r>
                    </a:p>
                  </a:txBody>
                  <a:tcPr marL="91327" marR="91327" marT="45664" marB="45664" vert="vert270">
                    <a:solidFill>
                      <a:schemeClr val="bg1">
                        <a:lumMod val="75000"/>
                      </a:schemeClr>
                    </a:solidFill>
                  </a:tcPr>
                </a:tc>
                <a:tc>
                  <a:txBody>
                    <a:bodyPr/>
                    <a:lstStyle/>
                    <a:p>
                      <a:r>
                        <a:rPr lang="en-GB" sz="800"/>
                        <a:t>May</a:t>
                      </a:r>
                    </a:p>
                  </a:txBody>
                  <a:tcPr marL="91327" marR="91327" marT="45664" marB="45664" vert="vert270">
                    <a:solidFill>
                      <a:schemeClr val="bg1">
                        <a:lumMod val="75000"/>
                      </a:schemeClr>
                    </a:solidFill>
                  </a:tcPr>
                </a:tc>
                <a:tc>
                  <a:txBody>
                    <a:bodyPr/>
                    <a:lstStyle/>
                    <a:p>
                      <a:r>
                        <a:rPr lang="en-GB" sz="800"/>
                        <a:t>Jun</a:t>
                      </a:r>
                    </a:p>
                  </a:txBody>
                  <a:tcPr marL="91327" marR="91327" marT="45664" marB="45664" vert="vert270">
                    <a:solidFill>
                      <a:schemeClr val="bg1">
                        <a:lumMod val="75000"/>
                      </a:schemeClr>
                    </a:solidFill>
                  </a:tcPr>
                </a:tc>
                <a:tc>
                  <a:txBody>
                    <a:bodyPr/>
                    <a:lstStyle/>
                    <a:p>
                      <a:r>
                        <a:rPr lang="en-GB" sz="800" dirty="0"/>
                        <a:t>Jul</a:t>
                      </a:r>
                    </a:p>
                  </a:txBody>
                  <a:tcPr marL="91327" marR="91327" marT="45664" marB="45664" vert="vert270">
                    <a:solidFill>
                      <a:schemeClr val="bg1">
                        <a:lumMod val="75000"/>
                      </a:schemeClr>
                    </a:solidFill>
                  </a:tcPr>
                </a:tc>
                <a:tc>
                  <a:txBody>
                    <a:bodyPr/>
                    <a:lstStyle/>
                    <a:p>
                      <a:r>
                        <a:rPr lang="en-GB" sz="800"/>
                        <a:t>Aug</a:t>
                      </a:r>
                    </a:p>
                  </a:txBody>
                  <a:tcPr marL="91327" marR="91327" marT="45664" marB="45664" vert="vert270">
                    <a:solidFill>
                      <a:schemeClr val="bg1">
                        <a:lumMod val="75000"/>
                      </a:schemeClr>
                    </a:solidFill>
                  </a:tcPr>
                </a:tc>
                <a:tc>
                  <a:txBody>
                    <a:bodyPr/>
                    <a:lstStyle/>
                    <a:p>
                      <a:r>
                        <a:rPr lang="en-GB" sz="800" dirty="0"/>
                        <a:t>Sep</a:t>
                      </a:r>
                    </a:p>
                  </a:txBody>
                  <a:tcPr marL="91327" marR="91327" marT="45664" marB="45664" vert="vert270">
                    <a:solidFill>
                      <a:schemeClr val="bg1">
                        <a:lumMod val="75000"/>
                      </a:schemeClr>
                    </a:solidFill>
                  </a:tcPr>
                </a:tc>
                <a:tc>
                  <a:txBody>
                    <a:bodyPr/>
                    <a:lstStyle/>
                    <a:p>
                      <a:r>
                        <a:rPr lang="en-GB" sz="800" dirty="0"/>
                        <a:t>Oct</a:t>
                      </a:r>
                    </a:p>
                  </a:txBody>
                  <a:tcPr marL="91327" marR="91327" marT="45664" marB="45664" vert="vert270">
                    <a:solidFill>
                      <a:schemeClr val="bg1">
                        <a:lumMod val="75000"/>
                      </a:schemeClr>
                    </a:solidFill>
                  </a:tcPr>
                </a:tc>
                <a:tc>
                  <a:txBody>
                    <a:bodyPr/>
                    <a:lstStyle/>
                    <a:p>
                      <a:r>
                        <a:rPr lang="en-GB" sz="800" dirty="0"/>
                        <a:t>Nov</a:t>
                      </a:r>
                    </a:p>
                  </a:txBody>
                  <a:tcPr marL="91327" marR="91327" marT="45664" marB="45664" vert="vert270">
                    <a:solidFill>
                      <a:schemeClr val="bg1">
                        <a:lumMod val="75000"/>
                      </a:schemeClr>
                    </a:solidFill>
                  </a:tcPr>
                </a:tc>
                <a:tc>
                  <a:txBody>
                    <a:bodyPr/>
                    <a:lstStyle/>
                    <a:p>
                      <a:r>
                        <a:rPr lang="en-GB" sz="800" dirty="0"/>
                        <a:t>Dec</a:t>
                      </a:r>
                    </a:p>
                  </a:txBody>
                  <a:tcPr marL="91327" marR="91327" marT="45664" marB="45664" vert="vert270">
                    <a:solidFill>
                      <a:schemeClr val="bg1">
                        <a:lumMod val="75000"/>
                      </a:schemeClr>
                    </a:solidFill>
                  </a:tcPr>
                </a:tc>
                <a:extLst>
                  <a:ext uri="{0D108BD9-81ED-4DB2-BD59-A6C34878D82A}">
                    <a16:rowId xmlns:a16="http://schemas.microsoft.com/office/drawing/2014/main" val="2937758045"/>
                  </a:ext>
                </a:extLst>
              </a:tr>
              <a:tr h="938444">
                <a:tc>
                  <a:txBody>
                    <a:bodyPr/>
                    <a:lstStyle/>
                    <a:p>
                      <a:pPr algn="ctr"/>
                      <a:r>
                        <a:rPr lang="en-GB" sz="1100" dirty="0">
                          <a:solidFill>
                            <a:schemeClr val="tx1"/>
                          </a:solidFill>
                        </a:rPr>
                        <a:t>Minor Releases</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extLst>
                  <a:ext uri="{0D108BD9-81ED-4DB2-BD59-A6C34878D82A}">
                    <a16:rowId xmlns:a16="http://schemas.microsoft.com/office/drawing/2014/main" val="2927043025"/>
                  </a:ext>
                </a:extLst>
              </a:tr>
              <a:tr h="878627">
                <a:tc>
                  <a:txBody>
                    <a:bodyPr/>
                    <a:lstStyle/>
                    <a:p>
                      <a:pPr algn="ctr"/>
                      <a:r>
                        <a:rPr lang="en-GB" sz="1100" dirty="0">
                          <a:solidFill>
                            <a:schemeClr val="tx1"/>
                          </a:solidFill>
                        </a:rPr>
                        <a:t>Major Releases</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extLst>
                  <a:ext uri="{0D108BD9-81ED-4DB2-BD59-A6C34878D82A}">
                    <a16:rowId xmlns:a16="http://schemas.microsoft.com/office/drawing/2014/main" val="1795437498"/>
                  </a:ext>
                </a:extLst>
              </a:tr>
              <a:tr h="665430">
                <a:tc>
                  <a:txBody>
                    <a:bodyPr/>
                    <a:lstStyle/>
                    <a:p>
                      <a:pPr algn="ctr"/>
                      <a:r>
                        <a:rPr lang="en-GB" sz="1100" dirty="0">
                          <a:solidFill>
                            <a:schemeClr val="tx1"/>
                          </a:solidFill>
                        </a:rPr>
                        <a:t>CSSC</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extLst>
                  <a:ext uri="{0D108BD9-81ED-4DB2-BD59-A6C34878D82A}">
                    <a16:rowId xmlns:a16="http://schemas.microsoft.com/office/drawing/2014/main" val="3157425213"/>
                  </a:ext>
                </a:extLst>
              </a:tr>
              <a:tr h="1471729">
                <a:tc>
                  <a:txBody>
                    <a:bodyPr/>
                    <a:lstStyle/>
                    <a:p>
                      <a:pPr algn="ctr"/>
                      <a:r>
                        <a:rPr lang="en-GB" sz="1100" dirty="0">
                          <a:solidFill>
                            <a:schemeClr val="tx1"/>
                          </a:solidFill>
                        </a:rPr>
                        <a:t>Standalone Change</a:t>
                      </a:r>
                    </a:p>
                  </a:txBody>
                  <a:tcPr marL="91327" marR="91327" marT="45664" marB="45664" vert="vert270">
                    <a:solidFill>
                      <a:schemeClr val="bg1">
                        <a:lumMod val="75000"/>
                      </a:schemeClr>
                    </a:solidFill>
                  </a:tcPr>
                </a:tc>
                <a:tc gridSpan="24">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extLst>
                  <a:ext uri="{0D108BD9-81ED-4DB2-BD59-A6C34878D82A}">
                    <a16:rowId xmlns:a16="http://schemas.microsoft.com/office/drawing/2014/main" val="1587967117"/>
                  </a:ext>
                </a:extLst>
              </a:tr>
            </a:tbl>
          </a:graphicData>
        </a:graphic>
      </p:graphicFrame>
      <p:sp>
        <p:nvSpPr>
          <p:cNvPr id="17" name="TextBox 16">
            <a:extLst>
              <a:ext uri="{FF2B5EF4-FFF2-40B4-BE49-F238E27FC236}">
                <a16:creationId xmlns:a16="http://schemas.microsoft.com/office/drawing/2014/main" id="{544DE2A5-3D7C-43E8-BE35-7BE15B9AF676}"/>
              </a:ext>
            </a:extLst>
          </p:cNvPr>
          <p:cNvSpPr txBox="1"/>
          <p:nvPr/>
        </p:nvSpPr>
        <p:spPr>
          <a:xfrm>
            <a:off x="997389" y="2018433"/>
            <a:ext cx="2699449"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rgbClr val="1E1246"/>
                </a:solidFill>
                <a:latin typeface="Poppins Medium"/>
              </a:rPr>
              <a:t>June 2021 	                             (DBTI + PIS/Closedown)</a:t>
            </a:r>
          </a:p>
        </p:txBody>
      </p:sp>
      <p:sp>
        <p:nvSpPr>
          <p:cNvPr id="18" name="TextBox 17">
            <a:extLst>
              <a:ext uri="{FF2B5EF4-FFF2-40B4-BE49-F238E27FC236}">
                <a16:creationId xmlns:a16="http://schemas.microsoft.com/office/drawing/2014/main" id="{80410ACA-A9A3-49A1-BFB9-17691BF13109}"/>
              </a:ext>
            </a:extLst>
          </p:cNvPr>
          <p:cNvSpPr txBox="1"/>
          <p:nvPr/>
        </p:nvSpPr>
        <p:spPr>
          <a:xfrm>
            <a:off x="996809" y="2262289"/>
            <a:ext cx="1350306"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defTabSz="913280"/>
            <a:r>
              <a:rPr lang="en-GB" sz="699" dirty="0">
                <a:solidFill>
                  <a:srgbClr val="1E1246"/>
                </a:solidFill>
                <a:latin typeface="Poppins Medium"/>
              </a:rPr>
              <a:t>Nov 2021 Analysis / Design</a:t>
            </a:r>
          </a:p>
        </p:txBody>
      </p:sp>
      <p:sp>
        <p:nvSpPr>
          <p:cNvPr id="19" name="TextBox 18">
            <a:extLst>
              <a:ext uri="{FF2B5EF4-FFF2-40B4-BE49-F238E27FC236}">
                <a16:creationId xmlns:a16="http://schemas.microsoft.com/office/drawing/2014/main" id="{D304EDCE-157B-4D96-AC58-B4C0BFB45B65}"/>
              </a:ext>
            </a:extLst>
          </p:cNvPr>
          <p:cNvSpPr txBox="1"/>
          <p:nvPr/>
        </p:nvSpPr>
        <p:spPr>
          <a:xfrm>
            <a:off x="2382252" y="2253569"/>
            <a:ext cx="292996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November 2021 Build/Test	Implement/PIS</a:t>
            </a:r>
          </a:p>
        </p:txBody>
      </p:sp>
      <p:sp>
        <p:nvSpPr>
          <p:cNvPr id="20" name="TextBox 19">
            <a:extLst>
              <a:ext uri="{FF2B5EF4-FFF2-40B4-BE49-F238E27FC236}">
                <a16:creationId xmlns:a16="http://schemas.microsoft.com/office/drawing/2014/main" id="{B7F32981-9BDE-45F1-8945-FBDB02C43671}"/>
              </a:ext>
            </a:extLst>
          </p:cNvPr>
          <p:cNvSpPr txBox="1"/>
          <p:nvPr/>
        </p:nvSpPr>
        <p:spPr>
          <a:xfrm>
            <a:off x="968215" y="1094153"/>
            <a:ext cx="1350306" cy="199927"/>
          </a:xfrm>
          <a:prstGeom prst="rect">
            <a:avLst/>
          </a:prstGeom>
          <a:solidFill>
            <a:srgbClr val="0070C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err="1">
                <a:solidFill>
                  <a:schemeClr val="bg1"/>
                </a:solidFill>
                <a:latin typeface="Poppins Medium"/>
              </a:rPr>
              <a:t>MiR</a:t>
            </a:r>
            <a:r>
              <a:rPr lang="en-GB" sz="699" dirty="0">
                <a:solidFill>
                  <a:schemeClr val="bg1"/>
                </a:solidFill>
                <a:latin typeface="Poppins Medium"/>
              </a:rPr>
              <a:t> 9</a:t>
            </a:r>
          </a:p>
        </p:txBody>
      </p:sp>
      <p:sp>
        <p:nvSpPr>
          <p:cNvPr id="21" name="TextBox 20">
            <a:extLst>
              <a:ext uri="{FF2B5EF4-FFF2-40B4-BE49-F238E27FC236}">
                <a16:creationId xmlns:a16="http://schemas.microsoft.com/office/drawing/2014/main" id="{82F7A9E5-1675-4668-A89C-A6CD5319BEEE}"/>
              </a:ext>
            </a:extLst>
          </p:cNvPr>
          <p:cNvSpPr txBox="1"/>
          <p:nvPr/>
        </p:nvSpPr>
        <p:spPr>
          <a:xfrm>
            <a:off x="2261070" y="1339936"/>
            <a:ext cx="1350306" cy="199927"/>
          </a:xfrm>
          <a:prstGeom prst="rect">
            <a:avLst/>
          </a:prstGeom>
          <a:solidFill>
            <a:srgbClr val="00B050"/>
          </a:solidFill>
          <a:ln>
            <a:solidFill>
              <a:schemeClr val="accent1"/>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err="1">
                <a:solidFill>
                  <a:srgbClr val="1E1246"/>
                </a:solidFill>
                <a:latin typeface="Poppins Medium"/>
              </a:rPr>
              <a:t>MiR</a:t>
            </a:r>
            <a:r>
              <a:rPr lang="en-GB" sz="699" dirty="0">
                <a:solidFill>
                  <a:srgbClr val="1E1246"/>
                </a:solidFill>
                <a:latin typeface="Poppins Medium"/>
              </a:rPr>
              <a:t> 10</a:t>
            </a:r>
          </a:p>
        </p:txBody>
      </p:sp>
      <p:sp>
        <p:nvSpPr>
          <p:cNvPr id="22" name="TextBox 21">
            <a:extLst>
              <a:ext uri="{FF2B5EF4-FFF2-40B4-BE49-F238E27FC236}">
                <a16:creationId xmlns:a16="http://schemas.microsoft.com/office/drawing/2014/main" id="{928E35E8-76DF-4B34-A104-1458412F3730}"/>
              </a:ext>
            </a:extLst>
          </p:cNvPr>
          <p:cNvSpPr txBox="1"/>
          <p:nvPr/>
        </p:nvSpPr>
        <p:spPr>
          <a:xfrm>
            <a:off x="3412494" y="1558104"/>
            <a:ext cx="1194112" cy="199927"/>
          </a:xfrm>
          <a:prstGeom prst="rect">
            <a:avLst/>
          </a:prstGeom>
          <a:solidFill>
            <a:srgbClr val="00B05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err="1">
                <a:solidFill>
                  <a:srgbClr val="1E1246"/>
                </a:solidFill>
                <a:latin typeface="Poppins Medium"/>
              </a:rPr>
              <a:t>MiR</a:t>
            </a:r>
            <a:r>
              <a:rPr lang="en-GB" sz="699" dirty="0">
                <a:solidFill>
                  <a:srgbClr val="1E1246"/>
                </a:solidFill>
                <a:latin typeface="Poppins Medium"/>
              </a:rPr>
              <a:t> 11</a:t>
            </a:r>
          </a:p>
        </p:txBody>
      </p:sp>
      <p:sp>
        <p:nvSpPr>
          <p:cNvPr id="23" name="TextBox 22">
            <a:extLst>
              <a:ext uri="{FF2B5EF4-FFF2-40B4-BE49-F238E27FC236}">
                <a16:creationId xmlns:a16="http://schemas.microsoft.com/office/drawing/2014/main" id="{F57BEAB5-3257-4673-B968-870CBF43386A}"/>
              </a:ext>
            </a:extLst>
          </p:cNvPr>
          <p:cNvSpPr txBox="1"/>
          <p:nvPr/>
        </p:nvSpPr>
        <p:spPr>
          <a:xfrm>
            <a:off x="4372612" y="1767448"/>
            <a:ext cx="1141591"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a:solidFill>
                  <a:srgbClr val="1E1246"/>
                </a:solidFill>
                <a:latin typeface="Poppins Medium"/>
              </a:rPr>
              <a:t>MiR 12</a:t>
            </a:r>
          </a:p>
        </p:txBody>
      </p:sp>
      <p:sp>
        <p:nvSpPr>
          <p:cNvPr id="24" name="TextBox 23">
            <a:extLst>
              <a:ext uri="{FF2B5EF4-FFF2-40B4-BE49-F238E27FC236}">
                <a16:creationId xmlns:a16="http://schemas.microsoft.com/office/drawing/2014/main" id="{7B4F9FDB-1AAB-4D64-B414-C2C74BFCFABF}"/>
              </a:ext>
            </a:extLst>
          </p:cNvPr>
          <p:cNvSpPr txBox="1"/>
          <p:nvPr/>
        </p:nvSpPr>
        <p:spPr>
          <a:xfrm>
            <a:off x="973404" y="3265600"/>
            <a:ext cx="872502"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Regression</a:t>
            </a:r>
          </a:p>
        </p:txBody>
      </p:sp>
      <p:sp>
        <p:nvSpPr>
          <p:cNvPr id="29" name="TextBox 28">
            <a:extLst>
              <a:ext uri="{FF2B5EF4-FFF2-40B4-BE49-F238E27FC236}">
                <a16:creationId xmlns:a16="http://schemas.microsoft.com/office/drawing/2014/main" id="{F77FF8F8-AD54-4C7F-B67E-9F82867C06ED}"/>
              </a:ext>
            </a:extLst>
          </p:cNvPr>
          <p:cNvSpPr txBox="1"/>
          <p:nvPr/>
        </p:nvSpPr>
        <p:spPr>
          <a:xfrm>
            <a:off x="7080194" y="3254655"/>
            <a:ext cx="1069506"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a:solidFill>
                  <a:srgbClr val="1E1246"/>
                </a:solidFill>
                <a:latin typeface="Poppins Medium"/>
              </a:rPr>
              <a:t>PIS</a:t>
            </a:r>
          </a:p>
        </p:txBody>
      </p:sp>
      <p:sp>
        <p:nvSpPr>
          <p:cNvPr id="31" name="TextBox 30">
            <a:extLst>
              <a:ext uri="{FF2B5EF4-FFF2-40B4-BE49-F238E27FC236}">
                <a16:creationId xmlns:a16="http://schemas.microsoft.com/office/drawing/2014/main" id="{1DEB1EFA-7F9A-4F9B-8C4E-1AFCE183A964}"/>
              </a:ext>
            </a:extLst>
          </p:cNvPr>
          <p:cNvSpPr txBox="1"/>
          <p:nvPr/>
        </p:nvSpPr>
        <p:spPr>
          <a:xfrm>
            <a:off x="4059148" y="3552462"/>
            <a:ext cx="3838530" cy="199927"/>
          </a:xfrm>
          <a:prstGeom prst="rect">
            <a:avLst/>
          </a:prstGeom>
          <a:solidFill>
            <a:srgbClr val="00B05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Retro (MOD 0651)</a:t>
            </a:r>
          </a:p>
        </p:txBody>
      </p:sp>
      <p:sp>
        <p:nvSpPr>
          <p:cNvPr id="32" name="Rectangle 31">
            <a:extLst>
              <a:ext uri="{FF2B5EF4-FFF2-40B4-BE49-F238E27FC236}">
                <a16:creationId xmlns:a16="http://schemas.microsoft.com/office/drawing/2014/main" id="{14E15DDA-19B8-4236-8ACC-6AAADE9DCEC5}"/>
              </a:ext>
            </a:extLst>
          </p:cNvPr>
          <p:cNvSpPr/>
          <p:nvPr/>
        </p:nvSpPr>
        <p:spPr>
          <a:xfrm>
            <a:off x="7952104" y="3562947"/>
            <a:ext cx="1151030" cy="1400355"/>
          </a:xfrm>
          <a:prstGeom prst="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t"/>
          <a:lstStyle/>
          <a:p>
            <a:pPr defTabSz="913280"/>
            <a:r>
              <a:rPr lang="en-GB" sz="799" b="1" dirty="0">
                <a:solidFill>
                  <a:schemeClr val="bg1"/>
                </a:solidFill>
                <a:latin typeface="Poppins Medium"/>
              </a:rPr>
              <a:t>Key</a:t>
            </a:r>
            <a:r>
              <a:rPr lang="en-GB" sz="799" dirty="0">
                <a:solidFill>
                  <a:schemeClr val="bg1"/>
                </a:solidFill>
                <a:latin typeface="Poppins Medium"/>
              </a:rPr>
              <a:t>:</a:t>
            </a:r>
          </a:p>
        </p:txBody>
      </p:sp>
      <p:sp>
        <p:nvSpPr>
          <p:cNvPr id="38" name="TextBox 37">
            <a:extLst>
              <a:ext uri="{FF2B5EF4-FFF2-40B4-BE49-F238E27FC236}">
                <a16:creationId xmlns:a16="http://schemas.microsoft.com/office/drawing/2014/main" id="{A543BBB4-E85C-4BDC-862E-856A4CD8D481}"/>
              </a:ext>
            </a:extLst>
          </p:cNvPr>
          <p:cNvSpPr txBox="1"/>
          <p:nvPr/>
        </p:nvSpPr>
        <p:spPr>
          <a:xfrm>
            <a:off x="7972854" y="3771300"/>
            <a:ext cx="1045588" cy="199927"/>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800"/>
            </a:lvl1pPr>
          </a:lstStyle>
          <a:p>
            <a:pPr defTabSz="913280"/>
            <a:r>
              <a:rPr lang="en-GB" sz="700" dirty="0">
                <a:solidFill>
                  <a:srgbClr val="1E1246"/>
                </a:solidFill>
              </a:rPr>
              <a:t>On Track</a:t>
            </a:r>
          </a:p>
        </p:txBody>
      </p:sp>
      <p:sp>
        <p:nvSpPr>
          <p:cNvPr id="39" name="TextBox 38">
            <a:extLst>
              <a:ext uri="{FF2B5EF4-FFF2-40B4-BE49-F238E27FC236}">
                <a16:creationId xmlns:a16="http://schemas.microsoft.com/office/drawing/2014/main" id="{AC37DC85-0266-4B68-8BEE-A637CF73A9C6}"/>
              </a:ext>
            </a:extLst>
          </p:cNvPr>
          <p:cNvSpPr txBox="1"/>
          <p:nvPr/>
        </p:nvSpPr>
        <p:spPr>
          <a:xfrm>
            <a:off x="7972854" y="4005191"/>
            <a:ext cx="104558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700" dirty="0">
                <a:solidFill>
                  <a:srgbClr val="1E1246"/>
                </a:solidFill>
              </a:rPr>
              <a:t>Potential Activity</a:t>
            </a:r>
          </a:p>
        </p:txBody>
      </p:sp>
      <p:sp>
        <p:nvSpPr>
          <p:cNvPr id="42" name="TextBox 41">
            <a:extLst>
              <a:ext uri="{FF2B5EF4-FFF2-40B4-BE49-F238E27FC236}">
                <a16:creationId xmlns:a16="http://schemas.microsoft.com/office/drawing/2014/main" id="{A362F7A7-3F03-46F4-B2B1-01026E47C781}"/>
              </a:ext>
            </a:extLst>
          </p:cNvPr>
          <p:cNvSpPr txBox="1"/>
          <p:nvPr/>
        </p:nvSpPr>
        <p:spPr>
          <a:xfrm>
            <a:off x="1242037" y="2991589"/>
            <a:ext cx="1039063"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 21 IA</a:t>
            </a:r>
          </a:p>
        </p:txBody>
      </p:sp>
      <p:sp>
        <p:nvSpPr>
          <p:cNvPr id="41" name="TextBox 40">
            <a:extLst>
              <a:ext uri="{FF2B5EF4-FFF2-40B4-BE49-F238E27FC236}">
                <a16:creationId xmlns:a16="http://schemas.microsoft.com/office/drawing/2014/main" id="{FFFA193A-D588-4691-BF38-E3641A27F58A}"/>
              </a:ext>
            </a:extLst>
          </p:cNvPr>
          <p:cNvSpPr txBox="1"/>
          <p:nvPr/>
        </p:nvSpPr>
        <p:spPr>
          <a:xfrm>
            <a:off x="5656372" y="2514411"/>
            <a:ext cx="259907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a:solidFill>
                  <a:srgbClr val="1E1246"/>
                </a:solidFill>
                <a:latin typeface="Poppins Medium"/>
              </a:rPr>
              <a:t>November 2022 Build/Test/Implement/PIS</a:t>
            </a:r>
          </a:p>
        </p:txBody>
      </p:sp>
      <p:sp>
        <p:nvSpPr>
          <p:cNvPr id="43" name="TextBox 42">
            <a:extLst>
              <a:ext uri="{FF2B5EF4-FFF2-40B4-BE49-F238E27FC236}">
                <a16:creationId xmlns:a16="http://schemas.microsoft.com/office/drawing/2014/main" id="{87EEFC6B-8D29-4DCA-9AD3-EF8937E6A38F}"/>
              </a:ext>
            </a:extLst>
          </p:cNvPr>
          <p:cNvSpPr txBox="1"/>
          <p:nvPr/>
        </p:nvSpPr>
        <p:spPr>
          <a:xfrm>
            <a:off x="4103199" y="2517874"/>
            <a:ext cx="1553173"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 2022 Analysis / Design</a:t>
            </a:r>
          </a:p>
        </p:txBody>
      </p:sp>
      <p:sp>
        <p:nvSpPr>
          <p:cNvPr id="46" name="Rectangle 45">
            <a:extLst>
              <a:ext uri="{FF2B5EF4-FFF2-40B4-BE49-F238E27FC236}">
                <a16:creationId xmlns:a16="http://schemas.microsoft.com/office/drawing/2014/main" id="{3E0C08B4-04B6-45E0-A1E3-90885683DFF2}"/>
              </a:ext>
            </a:extLst>
          </p:cNvPr>
          <p:cNvSpPr/>
          <p:nvPr/>
        </p:nvSpPr>
        <p:spPr>
          <a:xfrm>
            <a:off x="981635" y="3819521"/>
            <a:ext cx="345498"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5206</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5237</a:t>
            </a:r>
          </a:p>
        </p:txBody>
      </p:sp>
      <p:sp>
        <p:nvSpPr>
          <p:cNvPr id="47" name="Rectangle 46">
            <a:extLst>
              <a:ext uri="{FF2B5EF4-FFF2-40B4-BE49-F238E27FC236}">
                <a16:creationId xmlns:a16="http://schemas.microsoft.com/office/drawing/2014/main" id="{0CDE3203-460F-4CC6-8BDD-546265D6CFA3}"/>
              </a:ext>
            </a:extLst>
          </p:cNvPr>
          <p:cNvSpPr/>
          <p:nvPr/>
        </p:nvSpPr>
        <p:spPr>
          <a:xfrm>
            <a:off x="1297500" y="3821171"/>
            <a:ext cx="326451" cy="257841"/>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rPr>
              <a:t>5146</a:t>
            </a:r>
          </a:p>
        </p:txBody>
      </p:sp>
      <p:sp>
        <p:nvSpPr>
          <p:cNvPr id="48" name="Rectangle 47">
            <a:extLst>
              <a:ext uri="{FF2B5EF4-FFF2-40B4-BE49-F238E27FC236}">
                <a16:creationId xmlns:a16="http://schemas.microsoft.com/office/drawing/2014/main" id="{20BCF1A2-A987-44E9-AF91-894165E2ACA5}"/>
              </a:ext>
            </a:extLst>
          </p:cNvPr>
          <p:cNvSpPr/>
          <p:nvPr/>
        </p:nvSpPr>
        <p:spPr>
          <a:xfrm>
            <a:off x="1826795" y="3807050"/>
            <a:ext cx="326451"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chemeClr val="bg1"/>
                </a:solidFill>
                <a:effectLst/>
                <a:uLnTx/>
                <a:uFillTx/>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chemeClr val="bg1"/>
                </a:solidFill>
                <a:effectLst/>
                <a:uLnTx/>
                <a:uFillTx/>
              </a:rPr>
              <a:t>5038</a:t>
            </a:r>
          </a:p>
        </p:txBody>
      </p:sp>
      <p:sp>
        <p:nvSpPr>
          <p:cNvPr id="51" name="TextBox 50">
            <a:extLst>
              <a:ext uri="{FF2B5EF4-FFF2-40B4-BE49-F238E27FC236}">
                <a16:creationId xmlns:a16="http://schemas.microsoft.com/office/drawing/2014/main" id="{E457FA9A-4E69-4D22-82C3-2180A96F242B}"/>
              </a:ext>
            </a:extLst>
          </p:cNvPr>
          <p:cNvSpPr txBox="1"/>
          <p:nvPr/>
        </p:nvSpPr>
        <p:spPr>
          <a:xfrm>
            <a:off x="2615378" y="4152299"/>
            <a:ext cx="2975642" cy="199927"/>
          </a:xfrm>
          <a:prstGeom prst="rect">
            <a:avLst/>
          </a:prstGeom>
          <a:solidFill>
            <a:schemeClr val="accent1">
              <a:lumMod val="20000"/>
              <a:lumOff val="80000"/>
            </a:schemeClr>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chemeClr val="tx1"/>
                </a:solidFill>
                <a:latin typeface="Poppins Medium"/>
              </a:rPr>
              <a:t>XOS Change Fund 21/22</a:t>
            </a:r>
          </a:p>
        </p:txBody>
      </p:sp>
      <p:sp>
        <p:nvSpPr>
          <p:cNvPr id="52" name="TextBox 51">
            <a:extLst>
              <a:ext uri="{FF2B5EF4-FFF2-40B4-BE49-F238E27FC236}">
                <a16:creationId xmlns:a16="http://schemas.microsoft.com/office/drawing/2014/main" id="{296E898A-A3F0-4D97-8CCB-FD103A986E93}"/>
              </a:ext>
            </a:extLst>
          </p:cNvPr>
          <p:cNvSpPr txBox="1"/>
          <p:nvPr/>
        </p:nvSpPr>
        <p:spPr>
          <a:xfrm>
            <a:off x="1932033" y="4412591"/>
            <a:ext cx="3750956"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chemeClr val="tx1"/>
                </a:solidFill>
                <a:latin typeface="Poppins Medium"/>
              </a:rPr>
              <a:t>PAC</a:t>
            </a:r>
          </a:p>
        </p:txBody>
      </p:sp>
      <p:sp>
        <p:nvSpPr>
          <p:cNvPr id="55" name="TextBox 54">
            <a:extLst>
              <a:ext uri="{FF2B5EF4-FFF2-40B4-BE49-F238E27FC236}">
                <a16:creationId xmlns:a16="http://schemas.microsoft.com/office/drawing/2014/main" id="{B902DC96-7427-43A0-94C6-FF7208D0C9B8}"/>
              </a:ext>
            </a:extLst>
          </p:cNvPr>
          <p:cNvSpPr txBox="1"/>
          <p:nvPr/>
        </p:nvSpPr>
        <p:spPr>
          <a:xfrm>
            <a:off x="2329247" y="2300833"/>
            <a:ext cx="36579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BER</a:t>
            </a:r>
          </a:p>
        </p:txBody>
      </p:sp>
      <p:pic>
        <p:nvPicPr>
          <p:cNvPr id="56" name="Picture 55">
            <a:extLst>
              <a:ext uri="{FF2B5EF4-FFF2-40B4-BE49-F238E27FC236}">
                <a16:creationId xmlns:a16="http://schemas.microsoft.com/office/drawing/2014/main" id="{7096EECB-E329-489E-A50A-4E9E1220413A}"/>
              </a:ext>
            </a:extLst>
          </p:cNvPr>
          <p:cNvPicPr>
            <a:picLocks noChangeAspect="1"/>
          </p:cNvPicPr>
          <p:nvPr/>
        </p:nvPicPr>
        <p:blipFill>
          <a:blip r:embed="rId2"/>
          <a:stretch>
            <a:fillRect/>
          </a:stretch>
        </p:blipFill>
        <p:spPr>
          <a:xfrm>
            <a:off x="3696838" y="2001103"/>
            <a:ext cx="365792" cy="219475"/>
          </a:xfrm>
          <a:prstGeom prst="rect">
            <a:avLst/>
          </a:prstGeom>
        </p:spPr>
      </p:pic>
      <p:sp>
        <p:nvSpPr>
          <p:cNvPr id="57" name="TextBox 56">
            <a:extLst>
              <a:ext uri="{FF2B5EF4-FFF2-40B4-BE49-F238E27FC236}">
                <a16:creationId xmlns:a16="http://schemas.microsoft.com/office/drawing/2014/main" id="{C67A5694-7728-4329-86AD-48DFA6CE5359}"/>
              </a:ext>
            </a:extLst>
          </p:cNvPr>
          <p:cNvSpPr txBox="1"/>
          <p:nvPr/>
        </p:nvSpPr>
        <p:spPr>
          <a:xfrm>
            <a:off x="3917112" y="205038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pic>
        <p:nvPicPr>
          <p:cNvPr id="59" name="Picture 58">
            <a:extLst>
              <a:ext uri="{FF2B5EF4-FFF2-40B4-BE49-F238E27FC236}">
                <a16:creationId xmlns:a16="http://schemas.microsoft.com/office/drawing/2014/main" id="{AA4A966A-9033-4D10-9CB7-E7DDFB6A0DD5}"/>
              </a:ext>
            </a:extLst>
          </p:cNvPr>
          <p:cNvPicPr>
            <a:picLocks noChangeAspect="1"/>
          </p:cNvPicPr>
          <p:nvPr/>
        </p:nvPicPr>
        <p:blipFill>
          <a:blip r:embed="rId2"/>
          <a:stretch>
            <a:fillRect/>
          </a:stretch>
        </p:blipFill>
        <p:spPr>
          <a:xfrm>
            <a:off x="5106140" y="2236951"/>
            <a:ext cx="365792" cy="219475"/>
          </a:xfrm>
          <a:prstGeom prst="rect">
            <a:avLst/>
          </a:prstGeom>
        </p:spPr>
      </p:pic>
      <p:sp>
        <p:nvSpPr>
          <p:cNvPr id="61" name="TextBox 60">
            <a:extLst>
              <a:ext uri="{FF2B5EF4-FFF2-40B4-BE49-F238E27FC236}">
                <a16:creationId xmlns:a16="http://schemas.microsoft.com/office/drawing/2014/main" id="{B7E728E9-3326-4CED-8393-E29311EF82FC}"/>
              </a:ext>
            </a:extLst>
          </p:cNvPr>
          <p:cNvSpPr txBox="1"/>
          <p:nvPr/>
        </p:nvSpPr>
        <p:spPr>
          <a:xfrm>
            <a:off x="1868095" y="140447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63" name="TextBox 62">
            <a:extLst>
              <a:ext uri="{FF2B5EF4-FFF2-40B4-BE49-F238E27FC236}">
                <a16:creationId xmlns:a16="http://schemas.microsoft.com/office/drawing/2014/main" id="{436AEB19-505D-49D4-BDE7-EE2E5FDD40EE}"/>
              </a:ext>
            </a:extLst>
          </p:cNvPr>
          <p:cNvSpPr txBox="1"/>
          <p:nvPr/>
        </p:nvSpPr>
        <p:spPr>
          <a:xfrm>
            <a:off x="5306437" y="2335619"/>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65" name="TextBox 64">
            <a:extLst>
              <a:ext uri="{FF2B5EF4-FFF2-40B4-BE49-F238E27FC236}">
                <a16:creationId xmlns:a16="http://schemas.microsoft.com/office/drawing/2014/main" id="{EE13D4FF-22C8-406F-8850-75D203BB084C}"/>
              </a:ext>
            </a:extLst>
          </p:cNvPr>
          <p:cNvSpPr txBox="1"/>
          <p:nvPr/>
        </p:nvSpPr>
        <p:spPr>
          <a:xfrm>
            <a:off x="2318178" y="1149808"/>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pic>
        <p:nvPicPr>
          <p:cNvPr id="66" name="Picture 65">
            <a:extLst>
              <a:ext uri="{FF2B5EF4-FFF2-40B4-BE49-F238E27FC236}">
                <a16:creationId xmlns:a16="http://schemas.microsoft.com/office/drawing/2014/main" id="{661DBB9B-214D-4418-A5D9-D6E31D27B17C}"/>
              </a:ext>
            </a:extLst>
          </p:cNvPr>
          <p:cNvPicPr>
            <a:picLocks noChangeAspect="1"/>
          </p:cNvPicPr>
          <p:nvPr/>
        </p:nvPicPr>
        <p:blipFill>
          <a:blip r:embed="rId2"/>
          <a:stretch>
            <a:fillRect/>
          </a:stretch>
        </p:blipFill>
        <p:spPr>
          <a:xfrm>
            <a:off x="4484856" y="1538715"/>
            <a:ext cx="365792" cy="219475"/>
          </a:xfrm>
          <a:prstGeom prst="rect">
            <a:avLst/>
          </a:prstGeom>
        </p:spPr>
      </p:pic>
      <p:pic>
        <p:nvPicPr>
          <p:cNvPr id="67" name="Picture 66">
            <a:extLst>
              <a:ext uri="{FF2B5EF4-FFF2-40B4-BE49-F238E27FC236}">
                <a16:creationId xmlns:a16="http://schemas.microsoft.com/office/drawing/2014/main" id="{5FB4F2D3-7CF2-4CD3-86AB-87CFB42AA518}"/>
              </a:ext>
            </a:extLst>
          </p:cNvPr>
          <p:cNvPicPr>
            <a:picLocks noChangeAspect="1"/>
          </p:cNvPicPr>
          <p:nvPr/>
        </p:nvPicPr>
        <p:blipFill>
          <a:blip r:embed="rId2"/>
          <a:stretch>
            <a:fillRect/>
          </a:stretch>
        </p:blipFill>
        <p:spPr>
          <a:xfrm>
            <a:off x="3270276" y="1551666"/>
            <a:ext cx="365792" cy="219475"/>
          </a:xfrm>
          <a:prstGeom prst="rect">
            <a:avLst/>
          </a:prstGeom>
        </p:spPr>
      </p:pic>
      <p:pic>
        <p:nvPicPr>
          <p:cNvPr id="68" name="Picture 67">
            <a:extLst>
              <a:ext uri="{FF2B5EF4-FFF2-40B4-BE49-F238E27FC236}">
                <a16:creationId xmlns:a16="http://schemas.microsoft.com/office/drawing/2014/main" id="{F33C72FB-6608-4EB9-BDFF-1C0636622F75}"/>
              </a:ext>
            </a:extLst>
          </p:cNvPr>
          <p:cNvPicPr>
            <a:picLocks noChangeAspect="1"/>
          </p:cNvPicPr>
          <p:nvPr/>
        </p:nvPicPr>
        <p:blipFill>
          <a:blip r:embed="rId2"/>
          <a:stretch>
            <a:fillRect/>
          </a:stretch>
        </p:blipFill>
        <p:spPr>
          <a:xfrm>
            <a:off x="5445163" y="1740317"/>
            <a:ext cx="365792" cy="219475"/>
          </a:xfrm>
          <a:prstGeom prst="rect">
            <a:avLst/>
          </a:prstGeom>
        </p:spPr>
      </p:pic>
      <p:pic>
        <p:nvPicPr>
          <p:cNvPr id="69" name="Picture 68">
            <a:extLst>
              <a:ext uri="{FF2B5EF4-FFF2-40B4-BE49-F238E27FC236}">
                <a16:creationId xmlns:a16="http://schemas.microsoft.com/office/drawing/2014/main" id="{BAF8615D-EE9A-4DCD-85D3-32D738225EA6}"/>
              </a:ext>
            </a:extLst>
          </p:cNvPr>
          <p:cNvPicPr>
            <a:picLocks noChangeAspect="1"/>
          </p:cNvPicPr>
          <p:nvPr/>
        </p:nvPicPr>
        <p:blipFill>
          <a:blip r:embed="rId2"/>
          <a:stretch>
            <a:fillRect/>
          </a:stretch>
        </p:blipFill>
        <p:spPr>
          <a:xfrm>
            <a:off x="4150413" y="1772617"/>
            <a:ext cx="365792" cy="219475"/>
          </a:xfrm>
          <a:prstGeom prst="rect">
            <a:avLst/>
          </a:prstGeom>
        </p:spPr>
      </p:pic>
      <p:sp>
        <p:nvSpPr>
          <p:cNvPr id="70" name="TextBox 69">
            <a:extLst>
              <a:ext uri="{FF2B5EF4-FFF2-40B4-BE49-F238E27FC236}">
                <a16:creationId xmlns:a16="http://schemas.microsoft.com/office/drawing/2014/main" id="{18F464A4-028B-4701-844A-04F3E6BDAA9B}"/>
              </a:ext>
            </a:extLst>
          </p:cNvPr>
          <p:cNvSpPr txBox="1"/>
          <p:nvPr/>
        </p:nvSpPr>
        <p:spPr>
          <a:xfrm>
            <a:off x="3263749" y="1716165"/>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71" name="TextBox 70">
            <a:extLst>
              <a:ext uri="{FF2B5EF4-FFF2-40B4-BE49-F238E27FC236}">
                <a16:creationId xmlns:a16="http://schemas.microsoft.com/office/drawing/2014/main" id="{495F7561-6C7D-4F55-AD32-C3EE08394A8C}"/>
              </a:ext>
            </a:extLst>
          </p:cNvPr>
          <p:cNvSpPr txBox="1"/>
          <p:nvPr/>
        </p:nvSpPr>
        <p:spPr>
          <a:xfrm>
            <a:off x="3890782" y="1829410"/>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72" name="TextBox 71">
            <a:extLst>
              <a:ext uri="{FF2B5EF4-FFF2-40B4-BE49-F238E27FC236}">
                <a16:creationId xmlns:a16="http://schemas.microsoft.com/office/drawing/2014/main" id="{8B579FFE-1238-44CC-8D9F-5C4EAF4D7765}"/>
              </a:ext>
            </a:extLst>
          </p:cNvPr>
          <p:cNvSpPr txBox="1"/>
          <p:nvPr/>
        </p:nvSpPr>
        <p:spPr>
          <a:xfrm>
            <a:off x="5650647" y="1811129"/>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73" name="TextBox 72">
            <a:extLst>
              <a:ext uri="{FF2B5EF4-FFF2-40B4-BE49-F238E27FC236}">
                <a16:creationId xmlns:a16="http://schemas.microsoft.com/office/drawing/2014/main" id="{6DEC0E7B-0361-46F4-9E41-5F51D65CB952}"/>
              </a:ext>
            </a:extLst>
          </p:cNvPr>
          <p:cNvSpPr txBox="1"/>
          <p:nvPr/>
        </p:nvSpPr>
        <p:spPr>
          <a:xfrm>
            <a:off x="4736097" y="1583988"/>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74" name="TextBox 73">
            <a:extLst>
              <a:ext uri="{FF2B5EF4-FFF2-40B4-BE49-F238E27FC236}">
                <a16:creationId xmlns:a16="http://schemas.microsoft.com/office/drawing/2014/main" id="{F9D14E8F-29D8-4763-A756-F4B99F088F23}"/>
              </a:ext>
            </a:extLst>
          </p:cNvPr>
          <p:cNvSpPr txBox="1"/>
          <p:nvPr/>
        </p:nvSpPr>
        <p:spPr>
          <a:xfrm>
            <a:off x="965319" y="4660942"/>
            <a:ext cx="1459391" cy="199927"/>
          </a:xfrm>
          <a:prstGeom prst="rect">
            <a:avLst/>
          </a:prstGeom>
          <a:solidFill>
            <a:srgbClr val="0070C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chemeClr val="bg1"/>
                </a:solidFill>
                <a:latin typeface="Poppins Medium"/>
              </a:rPr>
              <a:t>PAC </a:t>
            </a:r>
            <a:r>
              <a:rPr lang="en-GB" sz="699" dirty="0">
                <a:solidFill>
                  <a:schemeClr val="tx1"/>
                </a:solidFill>
                <a:latin typeface="Poppins Medium"/>
              </a:rPr>
              <a:t>	</a:t>
            </a:r>
            <a:r>
              <a:rPr lang="en-GB" sz="699" dirty="0">
                <a:solidFill>
                  <a:schemeClr val="bg1"/>
                </a:solidFill>
                <a:latin typeface="Poppins Medium"/>
              </a:rPr>
              <a:t>XRN4876</a:t>
            </a:r>
            <a:r>
              <a:rPr lang="en-GB" sz="699" dirty="0">
                <a:solidFill>
                  <a:schemeClr val="tx1"/>
                </a:solidFill>
                <a:latin typeface="Poppins Medium"/>
              </a:rPr>
              <a:t> </a:t>
            </a:r>
          </a:p>
        </p:txBody>
      </p:sp>
      <p:sp>
        <p:nvSpPr>
          <p:cNvPr id="76" name="TextBox 75">
            <a:extLst>
              <a:ext uri="{FF2B5EF4-FFF2-40B4-BE49-F238E27FC236}">
                <a16:creationId xmlns:a16="http://schemas.microsoft.com/office/drawing/2014/main" id="{F2206EF3-9E15-42AE-83CE-328BBBF089BD}"/>
              </a:ext>
            </a:extLst>
          </p:cNvPr>
          <p:cNvSpPr txBox="1"/>
          <p:nvPr/>
        </p:nvSpPr>
        <p:spPr>
          <a:xfrm>
            <a:off x="1322367" y="4703686"/>
            <a:ext cx="36579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BER</a:t>
            </a:r>
          </a:p>
        </p:txBody>
      </p:sp>
      <p:sp>
        <p:nvSpPr>
          <p:cNvPr id="79" name="TextBox 78">
            <a:extLst>
              <a:ext uri="{FF2B5EF4-FFF2-40B4-BE49-F238E27FC236}">
                <a16:creationId xmlns:a16="http://schemas.microsoft.com/office/drawing/2014/main" id="{E634DE91-7047-4E81-9D6C-950F03BDD4F4}"/>
              </a:ext>
            </a:extLst>
          </p:cNvPr>
          <p:cNvSpPr txBox="1"/>
          <p:nvPr/>
        </p:nvSpPr>
        <p:spPr>
          <a:xfrm>
            <a:off x="2489451" y="4741454"/>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80" name="Rectangle 79">
            <a:extLst>
              <a:ext uri="{FF2B5EF4-FFF2-40B4-BE49-F238E27FC236}">
                <a16:creationId xmlns:a16="http://schemas.microsoft.com/office/drawing/2014/main" id="{59233769-C974-44D3-9168-2B866113F4F3}"/>
              </a:ext>
            </a:extLst>
          </p:cNvPr>
          <p:cNvSpPr/>
          <p:nvPr/>
        </p:nvSpPr>
        <p:spPr>
          <a:xfrm>
            <a:off x="7972853" y="4256804"/>
            <a:ext cx="1045589" cy="199927"/>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ea typeface="+mn-ea"/>
                <a:cs typeface="+mn-cs"/>
              </a:rPr>
              <a:t>      </a:t>
            </a:r>
            <a:r>
              <a:rPr kumimoji="0" lang="en-GB" sz="700" i="0" u="none" strike="noStrike" kern="1200" cap="none" spc="0" normalizeH="0" baseline="0" noProof="0" dirty="0">
                <a:ln>
                  <a:noFill/>
                </a:ln>
                <a:solidFill>
                  <a:prstClr val="white"/>
                </a:solidFill>
                <a:effectLst/>
                <a:uLnTx/>
                <a:uFillTx/>
                <a:ea typeface="+mn-ea"/>
                <a:cs typeface="+mn-cs"/>
              </a:rPr>
              <a:t>Complete</a:t>
            </a:r>
          </a:p>
        </p:txBody>
      </p:sp>
      <p:sp>
        <p:nvSpPr>
          <p:cNvPr id="81" name="Rectangle 80">
            <a:extLst>
              <a:ext uri="{FF2B5EF4-FFF2-40B4-BE49-F238E27FC236}">
                <a16:creationId xmlns:a16="http://schemas.microsoft.com/office/drawing/2014/main" id="{77C23BF2-E296-477C-BF67-AB2348F6F77A}"/>
              </a:ext>
            </a:extLst>
          </p:cNvPr>
          <p:cNvSpPr/>
          <p:nvPr/>
        </p:nvSpPr>
        <p:spPr>
          <a:xfrm>
            <a:off x="7972854" y="4503759"/>
            <a:ext cx="1045589" cy="199927"/>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i="0" u="none" strike="noStrike" kern="1200" cap="none" spc="0" normalizeH="0" baseline="0" noProof="0" dirty="0">
                <a:ln>
                  <a:noFill/>
                </a:ln>
                <a:solidFill>
                  <a:prstClr val="white"/>
                </a:solidFill>
                <a:effectLst/>
                <a:uLnTx/>
                <a:uFillTx/>
                <a:ea typeface="+mn-ea"/>
                <a:cs typeface="+mn-cs"/>
              </a:rPr>
              <a:t>    </a:t>
            </a:r>
            <a:r>
              <a:rPr lang="en-GB" sz="700" dirty="0">
                <a:solidFill>
                  <a:prstClr val="white"/>
                </a:solidFill>
              </a:rPr>
              <a:t>Potential risk to plan</a:t>
            </a:r>
            <a:endParaRPr kumimoji="0" lang="en-GB" sz="700" i="0" u="none" strike="noStrike" kern="1200" cap="none" spc="0" normalizeH="0" baseline="0" noProof="0" dirty="0">
              <a:ln>
                <a:noFill/>
              </a:ln>
              <a:solidFill>
                <a:prstClr val="white"/>
              </a:solidFill>
              <a:effectLst/>
              <a:uLnTx/>
              <a:uFillTx/>
              <a:ea typeface="+mn-ea"/>
              <a:cs typeface="+mn-cs"/>
            </a:endParaRPr>
          </a:p>
        </p:txBody>
      </p:sp>
      <p:sp>
        <p:nvSpPr>
          <p:cNvPr id="82" name="Rectangle 81">
            <a:extLst>
              <a:ext uri="{FF2B5EF4-FFF2-40B4-BE49-F238E27FC236}">
                <a16:creationId xmlns:a16="http://schemas.microsoft.com/office/drawing/2014/main" id="{DA6A0777-15AF-491D-8996-C3FB4C43E1C7}"/>
              </a:ext>
            </a:extLst>
          </p:cNvPr>
          <p:cNvSpPr/>
          <p:nvPr/>
        </p:nvSpPr>
        <p:spPr>
          <a:xfrm>
            <a:off x="7972853" y="4725227"/>
            <a:ext cx="1045589" cy="196682"/>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dirty="0">
                <a:ln>
                  <a:noFill/>
                </a:ln>
                <a:solidFill>
                  <a:prstClr val="white"/>
                </a:solidFill>
                <a:effectLst/>
                <a:uLnTx/>
                <a:uFillTx/>
                <a:ea typeface="+mn-ea"/>
                <a:cs typeface="+mn-cs"/>
              </a:rPr>
              <a:t>Plan At Risk </a:t>
            </a:r>
          </a:p>
        </p:txBody>
      </p:sp>
      <p:sp>
        <p:nvSpPr>
          <p:cNvPr id="83" name="Rectangle 82">
            <a:extLst>
              <a:ext uri="{FF2B5EF4-FFF2-40B4-BE49-F238E27FC236}">
                <a16:creationId xmlns:a16="http://schemas.microsoft.com/office/drawing/2014/main" id="{1F8CB9DE-FF6F-41F1-8EA0-AFE5E8964C22}"/>
              </a:ext>
            </a:extLst>
          </p:cNvPr>
          <p:cNvSpPr/>
          <p:nvPr/>
        </p:nvSpPr>
        <p:spPr>
          <a:xfrm>
            <a:off x="8107378" y="1083556"/>
            <a:ext cx="1053571" cy="1197925"/>
          </a:xfrm>
          <a:prstGeom prst="rect">
            <a:avLst/>
          </a:prstGeom>
          <a:noFill/>
        </p:spPr>
        <p:style>
          <a:lnRef idx="2">
            <a:schemeClr val="accent1"/>
          </a:lnRef>
          <a:fillRef idx="1">
            <a:schemeClr val="lt1"/>
          </a:fillRef>
          <a:effectRef idx="0">
            <a:schemeClr val="accent1"/>
          </a:effectRef>
          <a:fontRef idx="minor">
            <a:schemeClr val="dk1"/>
          </a:fontRef>
        </p:style>
        <p:txBody>
          <a:bodyPr rtlCol="0" anchor="t"/>
          <a:lstStyle/>
          <a:p>
            <a:pPr defTabSz="913280"/>
            <a:r>
              <a:rPr lang="en-GB" sz="799" b="1" dirty="0">
                <a:solidFill>
                  <a:schemeClr val="tx1"/>
                </a:solidFill>
                <a:latin typeface="Poppins Medium"/>
              </a:rPr>
              <a:t>Key</a:t>
            </a:r>
            <a:r>
              <a:rPr lang="en-GB" sz="799" dirty="0">
                <a:solidFill>
                  <a:schemeClr val="tx1"/>
                </a:solidFill>
                <a:latin typeface="Poppins Medium"/>
              </a:rPr>
              <a:t>:</a:t>
            </a:r>
          </a:p>
        </p:txBody>
      </p:sp>
      <p:sp>
        <p:nvSpPr>
          <p:cNvPr id="84" name="5-Point Star 120">
            <a:extLst>
              <a:ext uri="{FF2B5EF4-FFF2-40B4-BE49-F238E27FC236}">
                <a16:creationId xmlns:a16="http://schemas.microsoft.com/office/drawing/2014/main" id="{FEF40D73-8ADF-4458-A02C-46B354E37D0C}"/>
              </a:ext>
            </a:extLst>
          </p:cNvPr>
          <p:cNvSpPr/>
          <p:nvPr/>
        </p:nvSpPr>
        <p:spPr>
          <a:xfrm>
            <a:off x="8215410" y="1272821"/>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5-Point Star 121">
            <a:extLst>
              <a:ext uri="{FF2B5EF4-FFF2-40B4-BE49-F238E27FC236}">
                <a16:creationId xmlns:a16="http://schemas.microsoft.com/office/drawing/2014/main" id="{304E6ED8-5930-45BB-BA2D-AF78F73C5A46}"/>
              </a:ext>
            </a:extLst>
          </p:cNvPr>
          <p:cNvSpPr/>
          <p:nvPr/>
        </p:nvSpPr>
        <p:spPr>
          <a:xfrm>
            <a:off x="8240867" y="2029840"/>
            <a:ext cx="256500" cy="1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Arial"/>
              <a:ea typeface="+mn-ea"/>
              <a:cs typeface="+mn-cs"/>
            </a:endParaRPr>
          </a:p>
        </p:txBody>
      </p:sp>
      <p:sp>
        <p:nvSpPr>
          <p:cNvPr id="86" name="TextBox 85">
            <a:extLst>
              <a:ext uri="{FF2B5EF4-FFF2-40B4-BE49-F238E27FC236}">
                <a16:creationId xmlns:a16="http://schemas.microsoft.com/office/drawing/2014/main" id="{1B5456E8-DEAB-4200-8762-0389297765DE}"/>
              </a:ext>
            </a:extLst>
          </p:cNvPr>
          <p:cNvSpPr txBox="1"/>
          <p:nvPr/>
        </p:nvSpPr>
        <p:spPr>
          <a:xfrm>
            <a:off x="8472740" y="1194116"/>
            <a:ext cx="648072"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effectLst/>
                <a:uLnTx/>
                <a:uFillTx/>
                <a:latin typeface="Arial"/>
                <a:ea typeface="+mn-ea"/>
                <a:cs typeface="+mn-cs"/>
              </a:rPr>
              <a:t>Approval on track</a:t>
            </a:r>
          </a:p>
        </p:txBody>
      </p:sp>
      <p:sp>
        <p:nvSpPr>
          <p:cNvPr id="87" name="TextBox 86">
            <a:extLst>
              <a:ext uri="{FF2B5EF4-FFF2-40B4-BE49-F238E27FC236}">
                <a16:creationId xmlns:a16="http://schemas.microsoft.com/office/drawing/2014/main" id="{6D0078A2-7678-401C-990D-67D8409A9CDF}"/>
              </a:ext>
            </a:extLst>
          </p:cNvPr>
          <p:cNvSpPr txBox="1"/>
          <p:nvPr/>
        </p:nvSpPr>
        <p:spPr>
          <a:xfrm>
            <a:off x="8504928" y="1966441"/>
            <a:ext cx="598206"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effectLst/>
                <a:uLnTx/>
                <a:uFillTx/>
                <a:latin typeface="Arial"/>
                <a:ea typeface="+mn-ea"/>
                <a:cs typeface="+mn-cs"/>
              </a:rPr>
              <a:t>Approval at risk</a:t>
            </a:r>
          </a:p>
        </p:txBody>
      </p:sp>
      <p:sp>
        <p:nvSpPr>
          <p:cNvPr id="88" name="TextBox 87">
            <a:extLst>
              <a:ext uri="{FF2B5EF4-FFF2-40B4-BE49-F238E27FC236}">
                <a16:creationId xmlns:a16="http://schemas.microsoft.com/office/drawing/2014/main" id="{258EB99B-EADE-491F-9A27-7EDD2D173D3B}"/>
              </a:ext>
            </a:extLst>
          </p:cNvPr>
          <p:cNvSpPr txBox="1"/>
          <p:nvPr/>
        </p:nvSpPr>
        <p:spPr>
          <a:xfrm>
            <a:off x="8460268" y="1625789"/>
            <a:ext cx="660513" cy="200055"/>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effectLst/>
                <a:uLnTx/>
                <a:uFillTx/>
                <a:latin typeface="Arial"/>
                <a:ea typeface="+mn-ea"/>
                <a:cs typeface="+mn-cs"/>
              </a:rPr>
              <a:t>Approved</a:t>
            </a:r>
          </a:p>
        </p:txBody>
      </p:sp>
      <p:sp>
        <p:nvSpPr>
          <p:cNvPr id="89" name="5-Point Star 122">
            <a:extLst>
              <a:ext uri="{FF2B5EF4-FFF2-40B4-BE49-F238E27FC236}">
                <a16:creationId xmlns:a16="http://schemas.microsoft.com/office/drawing/2014/main" id="{5B468B40-1C2F-4701-91F8-F50B6B27DE42}"/>
              </a:ext>
            </a:extLst>
          </p:cNvPr>
          <p:cNvSpPr/>
          <p:nvPr/>
        </p:nvSpPr>
        <p:spPr>
          <a:xfrm>
            <a:off x="8232023" y="1643174"/>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0" name="5-Point Star 122">
            <a:extLst>
              <a:ext uri="{FF2B5EF4-FFF2-40B4-BE49-F238E27FC236}">
                <a16:creationId xmlns:a16="http://schemas.microsoft.com/office/drawing/2014/main" id="{971963C0-4CF6-4D5A-9634-3F16B8C9981B}"/>
              </a:ext>
            </a:extLst>
          </p:cNvPr>
          <p:cNvSpPr/>
          <p:nvPr/>
        </p:nvSpPr>
        <p:spPr>
          <a:xfrm>
            <a:off x="1552167" y="4662716"/>
            <a:ext cx="287934" cy="208122"/>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1" name="5-Point Star 122">
            <a:extLst>
              <a:ext uri="{FF2B5EF4-FFF2-40B4-BE49-F238E27FC236}">
                <a16:creationId xmlns:a16="http://schemas.microsoft.com/office/drawing/2014/main" id="{FEC0DCCD-77A8-4D52-9E84-80DE4A88BEB7}"/>
              </a:ext>
            </a:extLst>
          </p:cNvPr>
          <p:cNvSpPr/>
          <p:nvPr/>
        </p:nvSpPr>
        <p:spPr>
          <a:xfrm>
            <a:off x="1557082" y="2037396"/>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TextBox 77">
            <a:extLst>
              <a:ext uri="{FF2B5EF4-FFF2-40B4-BE49-F238E27FC236}">
                <a16:creationId xmlns:a16="http://schemas.microsoft.com/office/drawing/2014/main" id="{681D1545-C857-46C9-A097-3D6A5FE333D5}"/>
              </a:ext>
            </a:extLst>
          </p:cNvPr>
          <p:cNvSpPr txBox="1"/>
          <p:nvPr/>
        </p:nvSpPr>
        <p:spPr>
          <a:xfrm>
            <a:off x="1030702" y="2514411"/>
            <a:ext cx="1790348"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 20 PIS</a:t>
            </a:r>
          </a:p>
        </p:txBody>
      </p:sp>
      <p:pic>
        <p:nvPicPr>
          <p:cNvPr id="92" name="Picture 91">
            <a:extLst>
              <a:ext uri="{FF2B5EF4-FFF2-40B4-BE49-F238E27FC236}">
                <a16:creationId xmlns:a16="http://schemas.microsoft.com/office/drawing/2014/main" id="{EB4DC691-E14A-4364-8D0F-8AB9A3D69342}"/>
              </a:ext>
            </a:extLst>
          </p:cNvPr>
          <p:cNvPicPr>
            <a:picLocks noChangeAspect="1"/>
          </p:cNvPicPr>
          <p:nvPr/>
        </p:nvPicPr>
        <p:blipFill>
          <a:blip r:embed="rId2"/>
          <a:stretch>
            <a:fillRect/>
          </a:stretch>
        </p:blipFill>
        <p:spPr>
          <a:xfrm>
            <a:off x="2677610" y="2487527"/>
            <a:ext cx="365792" cy="219475"/>
          </a:xfrm>
          <a:prstGeom prst="rect">
            <a:avLst/>
          </a:prstGeom>
        </p:spPr>
      </p:pic>
      <p:sp>
        <p:nvSpPr>
          <p:cNvPr id="93" name="TextBox 92">
            <a:extLst>
              <a:ext uri="{FF2B5EF4-FFF2-40B4-BE49-F238E27FC236}">
                <a16:creationId xmlns:a16="http://schemas.microsoft.com/office/drawing/2014/main" id="{F715C7E6-2D71-4DA5-831E-180AA0A2DEBA}"/>
              </a:ext>
            </a:extLst>
          </p:cNvPr>
          <p:cNvSpPr txBox="1"/>
          <p:nvPr/>
        </p:nvSpPr>
        <p:spPr>
          <a:xfrm>
            <a:off x="2868350" y="2565078"/>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94" name="Rectangle 93">
            <a:extLst>
              <a:ext uri="{FF2B5EF4-FFF2-40B4-BE49-F238E27FC236}">
                <a16:creationId xmlns:a16="http://schemas.microsoft.com/office/drawing/2014/main" id="{93B3F98B-B7A0-4BB2-A6D7-B060774001E2}"/>
              </a:ext>
            </a:extLst>
          </p:cNvPr>
          <p:cNvSpPr/>
          <p:nvPr/>
        </p:nvSpPr>
        <p:spPr>
          <a:xfrm>
            <a:off x="3917112" y="2273808"/>
            <a:ext cx="423753" cy="179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a:t>
            </a: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4780C</a:t>
            </a:r>
          </a:p>
        </p:txBody>
      </p:sp>
      <p:sp>
        <p:nvSpPr>
          <p:cNvPr id="95" name="5-Point Star 122">
            <a:extLst>
              <a:ext uri="{FF2B5EF4-FFF2-40B4-BE49-F238E27FC236}">
                <a16:creationId xmlns:a16="http://schemas.microsoft.com/office/drawing/2014/main" id="{42D9CB2C-D4EA-4F8E-A43F-801954BB271C}"/>
              </a:ext>
            </a:extLst>
          </p:cNvPr>
          <p:cNvSpPr/>
          <p:nvPr/>
        </p:nvSpPr>
        <p:spPr>
          <a:xfrm>
            <a:off x="2171177" y="1378821"/>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6" name="5-Point Star 122">
            <a:extLst>
              <a:ext uri="{FF2B5EF4-FFF2-40B4-BE49-F238E27FC236}">
                <a16:creationId xmlns:a16="http://schemas.microsoft.com/office/drawing/2014/main" id="{8160275A-D9B6-48CF-8CDC-809C752E28F0}"/>
              </a:ext>
            </a:extLst>
          </p:cNvPr>
          <p:cNvSpPr/>
          <p:nvPr/>
        </p:nvSpPr>
        <p:spPr>
          <a:xfrm>
            <a:off x="2168210" y="1106884"/>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7" name="5-Point Star 122">
            <a:extLst>
              <a:ext uri="{FF2B5EF4-FFF2-40B4-BE49-F238E27FC236}">
                <a16:creationId xmlns:a16="http://schemas.microsoft.com/office/drawing/2014/main" id="{288C17F5-7BBE-473A-8B74-E6E5EF810BF3}"/>
              </a:ext>
            </a:extLst>
          </p:cNvPr>
          <p:cNvSpPr/>
          <p:nvPr/>
        </p:nvSpPr>
        <p:spPr>
          <a:xfrm>
            <a:off x="2152850" y="2273393"/>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8" name="5-Point Star 122">
            <a:extLst>
              <a:ext uri="{FF2B5EF4-FFF2-40B4-BE49-F238E27FC236}">
                <a16:creationId xmlns:a16="http://schemas.microsoft.com/office/drawing/2014/main" id="{33F797C2-6B02-4FEC-BCBE-98379ADBD746}"/>
              </a:ext>
            </a:extLst>
          </p:cNvPr>
          <p:cNvSpPr/>
          <p:nvPr/>
        </p:nvSpPr>
        <p:spPr>
          <a:xfrm>
            <a:off x="2728055" y="4678434"/>
            <a:ext cx="287934" cy="192826"/>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9" name="Rectangle 98">
            <a:extLst>
              <a:ext uri="{FF2B5EF4-FFF2-40B4-BE49-F238E27FC236}">
                <a16:creationId xmlns:a16="http://schemas.microsoft.com/office/drawing/2014/main" id="{B6F48C5A-F061-4EAA-A711-F34F890B6CC8}"/>
              </a:ext>
            </a:extLst>
          </p:cNvPr>
          <p:cNvSpPr/>
          <p:nvPr/>
        </p:nvSpPr>
        <p:spPr>
          <a:xfrm>
            <a:off x="5489228" y="3808701"/>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chemeClr val="bg1"/>
                </a:solidFill>
                <a:effectLst/>
                <a:uLnTx/>
                <a:uFillTx/>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500" b="1" dirty="0">
                <a:solidFill>
                  <a:schemeClr val="bg1"/>
                </a:solidFill>
              </a:rPr>
              <a:t>5231</a:t>
            </a:r>
            <a:endParaRPr kumimoji="0" lang="en-GB" sz="500" b="1" i="0" u="none" strike="noStrike" kern="1200" cap="none" spc="0" normalizeH="0" baseline="0" noProof="0" dirty="0">
              <a:ln>
                <a:noFill/>
              </a:ln>
              <a:solidFill>
                <a:schemeClr val="bg1"/>
              </a:solidFill>
              <a:effectLst/>
              <a:uLnTx/>
              <a:uFillTx/>
            </a:endParaRPr>
          </a:p>
        </p:txBody>
      </p:sp>
      <p:pic>
        <p:nvPicPr>
          <p:cNvPr id="3" name="Picture 2">
            <a:extLst>
              <a:ext uri="{FF2B5EF4-FFF2-40B4-BE49-F238E27FC236}">
                <a16:creationId xmlns:a16="http://schemas.microsoft.com/office/drawing/2014/main" id="{94DDBE02-8175-42CE-843A-BDF3DBE55BCC}"/>
              </a:ext>
            </a:extLst>
          </p:cNvPr>
          <p:cNvPicPr>
            <a:picLocks noChangeAspect="1"/>
          </p:cNvPicPr>
          <p:nvPr/>
        </p:nvPicPr>
        <p:blipFill>
          <a:blip r:embed="rId3"/>
          <a:stretch>
            <a:fillRect/>
          </a:stretch>
        </p:blipFill>
        <p:spPr>
          <a:xfrm>
            <a:off x="2983555" y="4378158"/>
            <a:ext cx="384081" cy="274344"/>
          </a:xfrm>
          <a:prstGeom prst="rect">
            <a:avLst/>
          </a:prstGeom>
        </p:spPr>
      </p:pic>
      <p:sp>
        <p:nvSpPr>
          <p:cNvPr id="75" name="TextBox 74">
            <a:extLst>
              <a:ext uri="{FF2B5EF4-FFF2-40B4-BE49-F238E27FC236}">
                <a16:creationId xmlns:a16="http://schemas.microsoft.com/office/drawing/2014/main" id="{E537D53D-939D-465C-81B8-F858188DEFDE}"/>
              </a:ext>
            </a:extLst>
          </p:cNvPr>
          <p:cNvSpPr txBox="1"/>
          <p:nvPr/>
        </p:nvSpPr>
        <p:spPr>
          <a:xfrm>
            <a:off x="2744951" y="4453784"/>
            <a:ext cx="36579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effectLst/>
                <a:uLnTx/>
                <a:uFillTx/>
                <a:latin typeface="Arial"/>
                <a:ea typeface="+mn-ea"/>
                <a:cs typeface="+mn-cs"/>
              </a:rPr>
              <a:t>BER</a:t>
            </a:r>
          </a:p>
        </p:txBody>
      </p:sp>
      <p:pic>
        <p:nvPicPr>
          <p:cNvPr id="77" name="Picture 76">
            <a:extLst>
              <a:ext uri="{FF2B5EF4-FFF2-40B4-BE49-F238E27FC236}">
                <a16:creationId xmlns:a16="http://schemas.microsoft.com/office/drawing/2014/main" id="{85960C49-5685-4B38-AF94-CE350142918B}"/>
              </a:ext>
            </a:extLst>
          </p:cNvPr>
          <p:cNvPicPr>
            <a:picLocks noChangeAspect="1"/>
          </p:cNvPicPr>
          <p:nvPr/>
        </p:nvPicPr>
        <p:blipFill>
          <a:blip r:embed="rId3"/>
          <a:stretch>
            <a:fillRect/>
          </a:stretch>
        </p:blipFill>
        <p:spPr>
          <a:xfrm>
            <a:off x="3013934" y="3808701"/>
            <a:ext cx="384081" cy="274344"/>
          </a:xfrm>
          <a:prstGeom prst="rect">
            <a:avLst/>
          </a:prstGeom>
        </p:spPr>
      </p:pic>
      <p:sp>
        <p:nvSpPr>
          <p:cNvPr id="100" name="TextBox 99">
            <a:extLst>
              <a:ext uri="{FF2B5EF4-FFF2-40B4-BE49-F238E27FC236}">
                <a16:creationId xmlns:a16="http://schemas.microsoft.com/office/drawing/2014/main" id="{CDE9F3E9-D459-40CB-9575-08EB513FF5E3}"/>
              </a:ext>
            </a:extLst>
          </p:cNvPr>
          <p:cNvSpPr txBox="1"/>
          <p:nvPr/>
        </p:nvSpPr>
        <p:spPr>
          <a:xfrm>
            <a:off x="2754515" y="3755621"/>
            <a:ext cx="3840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dirty="0">
                <a:solidFill>
                  <a:prstClr val="black"/>
                </a:solidFill>
                <a:latin typeface="Arial"/>
              </a:rPr>
              <a:t>EQ</a:t>
            </a:r>
            <a:r>
              <a:rPr kumimoji="0" lang="en-GB" sz="600" b="0" i="0" u="none" strike="noStrike" kern="1200" cap="none" spc="0" normalizeH="0" baseline="0" noProof="0" dirty="0">
                <a:ln>
                  <a:noFill/>
                </a:ln>
                <a:solidFill>
                  <a:prstClr val="black"/>
                </a:solidFill>
                <a:effectLst/>
                <a:uLnTx/>
                <a:uFillTx/>
                <a:latin typeface="Arial"/>
                <a:ea typeface="+mn-ea"/>
                <a:cs typeface="+mn-cs"/>
              </a:rPr>
              <a:t>R 5379 5231</a:t>
            </a:r>
          </a:p>
        </p:txBody>
      </p:sp>
      <p:sp>
        <p:nvSpPr>
          <p:cNvPr id="101" name="Rectangle 100">
            <a:extLst>
              <a:ext uri="{FF2B5EF4-FFF2-40B4-BE49-F238E27FC236}">
                <a16:creationId xmlns:a16="http://schemas.microsoft.com/office/drawing/2014/main" id="{8D1199D2-9995-4A82-99D3-085752EC1AA4}"/>
              </a:ext>
            </a:extLst>
          </p:cNvPr>
          <p:cNvSpPr/>
          <p:nvPr/>
        </p:nvSpPr>
        <p:spPr>
          <a:xfrm>
            <a:off x="4014414" y="3807050"/>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chemeClr val="bg1"/>
                </a:solidFill>
                <a:effectLst/>
                <a:uLnTx/>
                <a:uFillTx/>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chemeClr val="bg1"/>
                </a:solidFill>
                <a:effectLst/>
                <a:uLnTx/>
                <a:uFillTx/>
              </a:rPr>
              <a:t>5183</a:t>
            </a:r>
          </a:p>
        </p:txBody>
      </p:sp>
      <p:sp>
        <p:nvSpPr>
          <p:cNvPr id="102" name="5-Point Star 120">
            <a:extLst>
              <a:ext uri="{FF2B5EF4-FFF2-40B4-BE49-F238E27FC236}">
                <a16:creationId xmlns:a16="http://schemas.microsoft.com/office/drawing/2014/main" id="{C0F8C004-D2D9-4563-B138-49C167CA2E7D}"/>
              </a:ext>
            </a:extLst>
          </p:cNvPr>
          <p:cNvSpPr/>
          <p:nvPr/>
        </p:nvSpPr>
        <p:spPr>
          <a:xfrm>
            <a:off x="3437335" y="3833305"/>
            <a:ext cx="260660" cy="215373"/>
          </a:xfrm>
          <a:prstGeom prst="star5">
            <a:avLst>
              <a:gd name="adj" fmla="val 22359"/>
              <a:gd name="hf" fmla="val 105146"/>
              <a:gd name="vf" fmla="val 11055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4796C3BC-FEC1-4675-8A53-87325B7009B4}"/>
              </a:ext>
            </a:extLst>
          </p:cNvPr>
          <p:cNvSpPr txBox="1"/>
          <p:nvPr/>
        </p:nvSpPr>
        <p:spPr>
          <a:xfrm>
            <a:off x="3630300" y="3836261"/>
            <a:ext cx="36643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effectLst/>
                <a:uLnTx/>
                <a:uFillTx/>
                <a:latin typeface="Arial"/>
                <a:ea typeface="+mn-ea"/>
                <a:cs typeface="+mn-cs"/>
              </a:rPr>
              <a:t>BER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dirty="0">
                <a:latin typeface="Arial"/>
              </a:rPr>
              <a:t>5183</a:t>
            </a:r>
            <a:endParaRPr kumimoji="0" lang="en-GB" sz="600" b="0" i="0" u="none" strike="noStrike" kern="1200" cap="none" spc="0" normalizeH="0" baseline="0" noProof="0" dirty="0">
              <a:ln>
                <a:noFill/>
              </a:ln>
              <a:effectLst/>
              <a:uLnTx/>
              <a:uFillTx/>
              <a:latin typeface="Arial"/>
              <a:ea typeface="+mn-ea"/>
              <a:cs typeface="+mn-cs"/>
            </a:endParaRPr>
          </a:p>
        </p:txBody>
      </p:sp>
      <p:sp>
        <p:nvSpPr>
          <p:cNvPr id="4" name="TextBox 3">
            <a:extLst>
              <a:ext uri="{FF2B5EF4-FFF2-40B4-BE49-F238E27FC236}">
                <a16:creationId xmlns:a16="http://schemas.microsoft.com/office/drawing/2014/main" id="{C3BD3A1F-67B5-4545-8B11-B2EBD1F26F86}"/>
              </a:ext>
            </a:extLst>
          </p:cNvPr>
          <p:cNvSpPr txBox="1"/>
          <p:nvPr/>
        </p:nvSpPr>
        <p:spPr>
          <a:xfrm>
            <a:off x="8255450" y="2477417"/>
            <a:ext cx="865331" cy="523220"/>
          </a:xfrm>
          <a:prstGeom prst="rect">
            <a:avLst/>
          </a:prstGeom>
          <a:noFill/>
        </p:spPr>
        <p:txBody>
          <a:bodyPr wrap="square" rtlCol="0">
            <a:spAutoFit/>
          </a:bodyPr>
          <a:lstStyle/>
          <a:p>
            <a:r>
              <a:rPr lang="en-GB" sz="700" dirty="0"/>
              <a:t>* Subject to no delays/impact from CSSC implementation </a:t>
            </a:r>
          </a:p>
        </p:txBody>
      </p:sp>
      <p:sp>
        <p:nvSpPr>
          <p:cNvPr id="104" name="TextBox 103">
            <a:extLst>
              <a:ext uri="{FF2B5EF4-FFF2-40B4-BE49-F238E27FC236}">
                <a16:creationId xmlns:a16="http://schemas.microsoft.com/office/drawing/2014/main" id="{283DD520-88A7-4C36-AA46-71A1293EA34D}"/>
              </a:ext>
            </a:extLst>
          </p:cNvPr>
          <p:cNvSpPr txBox="1"/>
          <p:nvPr/>
        </p:nvSpPr>
        <p:spPr>
          <a:xfrm>
            <a:off x="4484856" y="2697053"/>
            <a:ext cx="3186691" cy="199927"/>
          </a:xfrm>
          <a:prstGeom prst="rect">
            <a:avLst/>
          </a:prstGeom>
          <a:no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 Feb 23 &amp; June 23 Release development and scoping</a:t>
            </a:r>
          </a:p>
        </p:txBody>
      </p:sp>
      <p:sp>
        <p:nvSpPr>
          <p:cNvPr id="105" name="TextBox 104">
            <a:extLst>
              <a:ext uri="{FF2B5EF4-FFF2-40B4-BE49-F238E27FC236}">
                <a16:creationId xmlns:a16="http://schemas.microsoft.com/office/drawing/2014/main" id="{46C152D7-1189-4D28-8C57-D56C9AB8ED81}"/>
              </a:ext>
            </a:extLst>
          </p:cNvPr>
          <p:cNvSpPr txBox="1"/>
          <p:nvPr/>
        </p:nvSpPr>
        <p:spPr>
          <a:xfrm>
            <a:off x="1895629" y="3257303"/>
            <a:ext cx="2699450"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EXTERNAL(MT/UEPT/E2E/Defect </a:t>
            </a:r>
            <a:r>
              <a:rPr lang="en-GB" sz="699" dirty="0" err="1">
                <a:solidFill>
                  <a:srgbClr val="1E1246"/>
                </a:solidFill>
                <a:latin typeface="Poppins Medium"/>
              </a:rPr>
              <a:t>Mgmt</a:t>
            </a:r>
            <a:r>
              <a:rPr lang="en-GB" sz="699" dirty="0">
                <a:solidFill>
                  <a:srgbClr val="1E1246"/>
                </a:solidFill>
                <a:latin typeface="Poppins Medium"/>
              </a:rPr>
              <a:t>)</a:t>
            </a:r>
          </a:p>
        </p:txBody>
      </p:sp>
      <p:sp>
        <p:nvSpPr>
          <p:cNvPr id="106" name="TextBox 105">
            <a:extLst>
              <a:ext uri="{FF2B5EF4-FFF2-40B4-BE49-F238E27FC236}">
                <a16:creationId xmlns:a16="http://schemas.microsoft.com/office/drawing/2014/main" id="{09BA3EAB-DC97-4562-BEF6-4CD45408FF56}"/>
              </a:ext>
            </a:extLst>
          </p:cNvPr>
          <p:cNvSpPr txBox="1"/>
          <p:nvPr/>
        </p:nvSpPr>
        <p:spPr>
          <a:xfrm>
            <a:off x="4641521" y="3254654"/>
            <a:ext cx="63520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 Planning</a:t>
            </a:r>
          </a:p>
        </p:txBody>
      </p:sp>
      <p:sp>
        <p:nvSpPr>
          <p:cNvPr id="107" name="TextBox 106">
            <a:extLst>
              <a:ext uri="{FF2B5EF4-FFF2-40B4-BE49-F238E27FC236}">
                <a16:creationId xmlns:a16="http://schemas.microsoft.com/office/drawing/2014/main" id="{0BCFEDCB-B95D-4BA6-8AD9-149965871E15}"/>
              </a:ext>
            </a:extLst>
          </p:cNvPr>
          <p:cNvSpPr txBox="1"/>
          <p:nvPr/>
        </p:nvSpPr>
        <p:spPr>
          <a:xfrm>
            <a:off x="5275322" y="3254654"/>
            <a:ext cx="1001517"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Transition</a:t>
            </a:r>
          </a:p>
        </p:txBody>
      </p:sp>
      <p:sp>
        <p:nvSpPr>
          <p:cNvPr id="108" name="TextBox 107">
            <a:extLst>
              <a:ext uri="{FF2B5EF4-FFF2-40B4-BE49-F238E27FC236}">
                <a16:creationId xmlns:a16="http://schemas.microsoft.com/office/drawing/2014/main" id="{3D100A6D-EADF-461F-A1E6-D775591D80A9}"/>
              </a:ext>
            </a:extLst>
          </p:cNvPr>
          <p:cNvSpPr txBox="1"/>
          <p:nvPr/>
        </p:nvSpPr>
        <p:spPr>
          <a:xfrm>
            <a:off x="6199895" y="3254654"/>
            <a:ext cx="91375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Go Live Range</a:t>
            </a:r>
          </a:p>
        </p:txBody>
      </p:sp>
      <p:sp>
        <p:nvSpPr>
          <p:cNvPr id="109" name="Rectangle 108">
            <a:extLst>
              <a:ext uri="{FF2B5EF4-FFF2-40B4-BE49-F238E27FC236}">
                <a16:creationId xmlns:a16="http://schemas.microsoft.com/office/drawing/2014/main" id="{1B8D2B11-A45E-497F-9410-86CD2DC25C95}"/>
              </a:ext>
            </a:extLst>
          </p:cNvPr>
          <p:cNvSpPr/>
          <p:nvPr/>
        </p:nvSpPr>
        <p:spPr>
          <a:xfrm>
            <a:off x="4021648" y="3288474"/>
            <a:ext cx="375172" cy="167892"/>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a:t>
            </a: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4780C</a:t>
            </a:r>
          </a:p>
        </p:txBody>
      </p:sp>
    </p:spTree>
    <p:extLst>
      <p:ext uri="{BB962C8B-B14F-4D97-AF65-F5344CB8AC3E}">
        <p14:creationId xmlns:p14="http://schemas.microsoft.com/office/powerpoint/2010/main" val="7336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Section 3: Capture</a:t>
            </a:r>
            <a:endParaRPr lang="en-GB" sz="2400" b="0" dirty="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427" y="182093"/>
            <a:ext cx="7211144" cy="360040"/>
          </a:xfrm>
        </p:spPr>
        <p:txBody>
          <a:bodyPr>
            <a:noAutofit/>
          </a:bodyPr>
          <a:lstStyle/>
          <a:p>
            <a:r>
              <a:rPr lang="en-GB" sz="2000" dirty="0"/>
              <a:t> New Change Proposals – Initial Review</a:t>
            </a:r>
          </a:p>
        </p:txBody>
      </p:sp>
      <p:graphicFrame>
        <p:nvGraphicFramePr>
          <p:cNvPr id="3" name="Table 2"/>
          <p:cNvGraphicFramePr>
            <a:graphicFrameLocks noGrp="1"/>
          </p:cNvGraphicFramePr>
          <p:nvPr>
            <p:extLst>
              <p:ext uri="{D42A27DB-BD31-4B8C-83A1-F6EECF244321}">
                <p14:modId xmlns:p14="http://schemas.microsoft.com/office/powerpoint/2010/main" val="360415241"/>
              </p:ext>
            </p:extLst>
          </p:nvPr>
        </p:nvGraphicFramePr>
        <p:xfrm>
          <a:off x="184298" y="894829"/>
          <a:ext cx="8681404" cy="1216688"/>
        </p:xfrm>
        <a:graphic>
          <a:graphicData uri="http://schemas.openxmlformats.org/drawingml/2006/table">
            <a:tbl>
              <a:tblPr firstRow="1" firstCol="1" bandRow="1">
                <a:tableStyleId>{5940675A-B579-460E-94D1-54222C63F5DA}</a:tableStyleId>
              </a:tblPr>
              <a:tblGrid>
                <a:gridCol w="3358436">
                  <a:extLst>
                    <a:ext uri="{9D8B030D-6E8A-4147-A177-3AD203B41FA5}">
                      <a16:colId xmlns:a16="http://schemas.microsoft.com/office/drawing/2014/main" val="20001"/>
                    </a:ext>
                  </a:extLst>
                </a:gridCol>
                <a:gridCol w="632992">
                  <a:extLst>
                    <a:ext uri="{9D8B030D-6E8A-4147-A177-3AD203B41FA5}">
                      <a16:colId xmlns:a16="http://schemas.microsoft.com/office/drawing/2014/main" val="20002"/>
                    </a:ext>
                  </a:extLst>
                </a:gridCol>
                <a:gridCol w="516575">
                  <a:extLst>
                    <a:ext uri="{9D8B030D-6E8A-4147-A177-3AD203B41FA5}">
                      <a16:colId xmlns:a16="http://schemas.microsoft.com/office/drawing/2014/main" val="20003"/>
                    </a:ext>
                  </a:extLst>
                </a:gridCol>
                <a:gridCol w="456638">
                  <a:extLst>
                    <a:ext uri="{9D8B030D-6E8A-4147-A177-3AD203B41FA5}">
                      <a16:colId xmlns:a16="http://schemas.microsoft.com/office/drawing/2014/main" val="20005"/>
                    </a:ext>
                  </a:extLst>
                </a:gridCol>
                <a:gridCol w="456638">
                  <a:extLst>
                    <a:ext uri="{9D8B030D-6E8A-4147-A177-3AD203B41FA5}">
                      <a16:colId xmlns:a16="http://schemas.microsoft.com/office/drawing/2014/main" val="3663843725"/>
                    </a:ext>
                  </a:extLst>
                </a:gridCol>
                <a:gridCol w="3260125">
                  <a:extLst>
                    <a:ext uri="{9D8B030D-6E8A-4147-A177-3AD203B41FA5}">
                      <a16:colId xmlns:a16="http://schemas.microsoft.com/office/drawing/2014/main" val="20008"/>
                    </a:ext>
                  </a:extLst>
                </a:gridCol>
              </a:tblGrid>
              <a:tr h="0">
                <a:tc rowSpan="2">
                  <a:txBody>
                    <a:bodyPr/>
                    <a:lstStyle/>
                    <a:p>
                      <a:pPr>
                        <a:lnSpc>
                          <a:spcPct val="115000"/>
                        </a:lnSpc>
                        <a:spcAft>
                          <a:spcPts val="0"/>
                        </a:spcAft>
                      </a:pPr>
                      <a:r>
                        <a:rPr lang="en-GB" sz="1100" dirty="0">
                          <a:effectLst/>
                        </a:rPr>
                        <a:t>XRN / Title</a:t>
                      </a:r>
                      <a:endParaRPr lang="en-GB" sz="1100" dirty="0">
                        <a:effectLst/>
                        <a:latin typeface="Calibri"/>
                        <a:ea typeface="Calibri"/>
                        <a:cs typeface="Times New Roman"/>
                      </a:endParaRPr>
                    </a:p>
                  </a:txBody>
                  <a:tcPr marL="66582" marR="66582" marT="0" marB="0">
                    <a:solidFill>
                      <a:schemeClr val="tx2">
                        <a:lumMod val="40000"/>
                        <a:lumOff val="60000"/>
                      </a:schemeClr>
                    </a:solidFill>
                  </a:tcPr>
                </a:tc>
                <a:tc gridSpan="4">
                  <a:txBody>
                    <a:bodyPr/>
                    <a:lstStyle/>
                    <a:p>
                      <a:pPr>
                        <a:lnSpc>
                          <a:spcPct val="115000"/>
                        </a:lnSpc>
                        <a:spcAft>
                          <a:spcPts val="0"/>
                        </a:spcAft>
                      </a:pPr>
                      <a:r>
                        <a:rPr lang="en-GB" sz="1100">
                          <a:effectLst/>
                        </a:rPr>
                        <a:t>Voting</a:t>
                      </a:r>
                      <a:endParaRPr lang="en-GB" sz="1100">
                        <a:effectLst/>
                        <a:latin typeface="Calibri"/>
                        <a:ea typeface="Calibri"/>
                        <a:cs typeface="Times New Roman"/>
                      </a:endParaRPr>
                    </a:p>
                  </a:txBody>
                  <a:tcPr marL="66582" marR="66582"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100">
                          <a:effectLst/>
                        </a:rPr>
                        <a:t>DSC Service Area</a:t>
                      </a:r>
                      <a:endParaRPr lang="en-GB" sz="1100">
                        <a:effectLst/>
                        <a:latin typeface="Calibri"/>
                        <a:ea typeface="Calibri"/>
                        <a:cs typeface="Times New Roman"/>
                      </a:endParaRPr>
                    </a:p>
                  </a:txBody>
                  <a:tcPr marL="66582" marR="66582" marT="0" marB="0">
                    <a:solidFill>
                      <a:schemeClr val="accent4">
                        <a:lumMod val="40000"/>
                        <a:lumOff val="60000"/>
                      </a:schemeClr>
                    </a:solidFill>
                  </a:tcPr>
                </a:tc>
                <a:extLst>
                  <a:ext uri="{0D108BD9-81ED-4DB2-BD59-A6C34878D82A}">
                    <a16:rowId xmlns:a16="http://schemas.microsoft.com/office/drawing/2014/main" val="10000"/>
                  </a:ext>
                </a:extLst>
              </a:tr>
              <a:tr h="301280">
                <a:tc vMerge="1">
                  <a:txBody>
                    <a:bodyPr/>
                    <a:lstStyle/>
                    <a:p>
                      <a:endParaRPr lang="en-GB"/>
                    </a:p>
                  </a:txBody>
                  <a:tcPr/>
                </a:tc>
                <a:tc>
                  <a:txBody>
                    <a:bodyPr/>
                    <a:lstStyle/>
                    <a:p>
                      <a:pPr>
                        <a:lnSpc>
                          <a:spcPct val="115000"/>
                        </a:lnSpc>
                        <a:spcAft>
                          <a:spcPts val="0"/>
                        </a:spcAft>
                      </a:pPr>
                      <a:r>
                        <a:rPr lang="en-GB" sz="1000" dirty="0">
                          <a:effectLst/>
                        </a:rPr>
                        <a:t>Shipper </a:t>
                      </a:r>
                    </a:p>
                  </a:txBody>
                  <a:tcPr marL="66582" marR="66582" marT="0" marB="0">
                    <a:solidFill>
                      <a:schemeClr val="accent5"/>
                    </a:solidFill>
                  </a:tcPr>
                </a:tc>
                <a:tc>
                  <a:txBody>
                    <a:bodyPr/>
                    <a:lstStyle/>
                    <a:p>
                      <a:pPr>
                        <a:lnSpc>
                          <a:spcPct val="115000"/>
                        </a:lnSpc>
                        <a:spcAft>
                          <a:spcPts val="0"/>
                        </a:spcAft>
                      </a:pPr>
                      <a:r>
                        <a:rPr lang="en-GB" sz="1000" dirty="0">
                          <a:effectLst/>
                        </a:rPr>
                        <a:t>DNO</a:t>
                      </a:r>
                    </a:p>
                  </a:txBody>
                  <a:tcPr marL="66582" marR="66582" marT="0" marB="0">
                    <a:solidFill>
                      <a:schemeClr val="accent5"/>
                    </a:solidFill>
                  </a:tcPr>
                </a:tc>
                <a:tc>
                  <a:txBody>
                    <a:bodyPr/>
                    <a:lstStyle/>
                    <a:p>
                      <a:pPr>
                        <a:lnSpc>
                          <a:spcPct val="115000"/>
                        </a:lnSpc>
                        <a:spcAft>
                          <a:spcPts val="0"/>
                        </a:spcAft>
                      </a:pPr>
                      <a:r>
                        <a:rPr lang="en-GB" sz="1000" dirty="0">
                          <a:effectLst/>
                        </a:rPr>
                        <a:t>IGT</a:t>
                      </a:r>
                    </a:p>
                  </a:txBody>
                  <a:tcPr marL="66582" marR="66582" marT="0" marB="0">
                    <a:solidFill>
                      <a:schemeClr val="accent5"/>
                    </a:solidFill>
                  </a:tcPr>
                </a:tc>
                <a:tc>
                  <a:txBody>
                    <a:bodyPr/>
                    <a:lstStyle/>
                    <a:p>
                      <a:pPr marL="0" algn="l" defTabSz="914400" rtl="0" eaLnBrk="1" latinLnBrk="0" hangingPunct="1">
                        <a:lnSpc>
                          <a:spcPct val="115000"/>
                        </a:lnSpc>
                        <a:spcAft>
                          <a:spcPts val="0"/>
                        </a:spcAft>
                      </a:pPr>
                      <a:r>
                        <a:rPr lang="en-GB" sz="1000" kern="1200" dirty="0">
                          <a:solidFill>
                            <a:schemeClr val="tx1"/>
                          </a:solidFill>
                          <a:effectLst/>
                          <a:latin typeface="+mn-lt"/>
                          <a:ea typeface="+mn-ea"/>
                          <a:cs typeface="+mn-cs"/>
                        </a:rPr>
                        <a:t>NTS</a:t>
                      </a:r>
                    </a:p>
                  </a:txBody>
                  <a:tcPr marL="66582" marR="66582" marT="0" marB="0">
                    <a:solidFill>
                      <a:schemeClr val="accent5"/>
                    </a:solidFill>
                  </a:tcPr>
                </a:tc>
                <a:tc vMerge="1">
                  <a:txBody>
                    <a:bodyPr/>
                    <a:lstStyle/>
                    <a:p>
                      <a:endParaRPr lang="en-GB"/>
                    </a:p>
                  </a:txBody>
                  <a:tcPr/>
                </a:tc>
                <a:extLst>
                  <a:ext uri="{0D108BD9-81ED-4DB2-BD59-A6C34878D82A}">
                    <a16:rowId xmlns:a16="http://schemas.microsoft.com/office/drawing/2014/main" val="10001"/>
                  </a:ext>
                </a:extLst>
              </a:tr>
              <a:tr h="367502">
                <a:tc>
                  <a:txBody>
                    <a:bodyPr/>
                    <a:lstStyle/>
                    <a:p>
                      <a:pPr marL="0" marR="0" lvl="0" indent="0" algn="l" rtl="0" eaLnBrk="1" fontAlgn="auto" latinLnBrk="0" hangingPunct="1">
                        <a:lnSpc>
                          <a:spcPct val="100000"/>
                        </a:lnSpc>
                        <a:spcBef>
                          <a:spcPts val="0"/>
                        </a:spcBef>
                        <a:spcAft>
                          <a:spcPts val="0"/>
                        </a:spcAft>
                        <a:buFontTx/>
                        <a:buNone/>
                      </a:pPr>
                      <a:r>
                        <a:rPr lang="en-US" sz="1000" b="0" i="0" u="none" strike="noStrike" kern="1200" noProof="0" dirty="0">
                          <a:effectLst/>
                        </a:rPr>
                        <a:t>XRN5371 Minor Release Drop 10 </a:t>
                      </a:r>
                      <a:endParaRPr lang="en-GB" sz="1000" b="0" i="0" u="none" strike="noStrike" kern="1200" noProof="0" dirty="0">
                        <a:effectLst/>
                      </a:endParaRPr>
                    </a:p>
                  </a:txBody>
                  <a:tcPr marL="68580" marR="68580" marT="0" marB="0" anchor="ctr"/>
                </a:tc>
                <a:tc gridSpan="4">
                  <a:txBody>
                    <a:bodyPr/>
                    <a:lstStyle/>
                    <a:p>
                      <a:pPr lvl="0" algn="ctr">
                        <a:lnSpc>
                          <a:spcPct val="114999"/>
                        </a:lnSpc>
                        <a:spcAft>
                          <a:spcPts val="0"/>
                        </a:spcAft>
                        <a:buNone/>
                      </a:pPr>
                      <a:r>
                        <a:rPr lang="en-GB" sz="1000" kern="1200" dirty="0">
                          <a:solidFill>
                            <a:schemeClr val="tx1"/>
                          </a:solidFill>
                          <a:effectLst/>
                          <a:latin typeface="Arial"/>
                          <a:ea typeface="+mn-ea"/>
                          <a:cs typeface="Arial"/>
                        </a:rPr>
                        <a:t>For Information</a:t>
                      </a:r>
                    </a:p>
                  </a:txBody>
                  <a:tcPr marL="68580" marR="68580" marT="0" marB="0"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N/A</a:t>
                      </a:r>
                    </a:p>
                  </a:txBody>
                  <a:tcPr marL="9525" marR="9525" marT="9525" marB="0" anchor="ctr"/>
                </a:tc>
                <a:extLst>
                  <a:ext uri="{0D108BD9-81ED-4DB2-BD59-A6C34878D82A}">
                    <a16:rowId xmlns:a16="http://schemas.microsoft.com/office/drawing/2014/main" val="1239497877"/>
                  </a:ext>
                </a:extLst>
              </a:tr>
              <a:tr h="367502">
                <a:tc>
                  <a:txBody>
                    <a:bodyPr/>
                    <a:lstStyle/>
                    <a:p>
                      <a:pPr marL="0" marR="0" lvl="0" indent="0" algn="l" rtl="0" eaLnBrk="1" fontAlgn="auto" latinLnBrk="0" hangingPunct="1">
                        <a:lnSpc>
                          <a:spcPct val="100000"/>
                        </a:lnSpc>
                        <a:spcBef>
                          <a:spcPts val="0"/>
                        </a:spcBef>
                        <a:spcAft>
                          <a:spcPts val="0"/>
                        </a:spcAft>
                        <a:buFontTx/>
                        <a:buNone/>
                      </a:pPr>
                      <a:endParaRPr lang="en-GB" sz="1000" b="0" i="0" u="none" strike="noStrike" kern="1200" noProof="0" dirty="0">
                        <a:effectLst/>
                      </a:endParaRPr>
                    </a:p>
                  </a:txBody>
                  <a:tcPr marL="68580" marR="68580" marT="0" marB="0"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marL="68580" marR="68580" marT="0" marB="0"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666563257"/>
                  </a:ext>
                </a:extLst>
              </a:tr>
            </a:tbl>
          </a:graphicData>
        </a:graphic>
      </p:graphicFrame>
    </p:spTree>
    <p:extLst>
      <p:ext uri="{BB962C8B-B14F-4D97-AF65-F5344CB8AC3E}">
        <p14:creationId xmlns:p14="http://schemas.microsoft.com/office/powerpoint/2010/main" val="3386084979"/>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AM xmlns="5844fa40-a696-4ac9-bd38-c0330d295109" xsi:nil="true"/>
    <Date_x0020_of_x0020_Meetings xmlns="5844fa40-a696-4ac9-bd38-c0330d295109" xsi:nil="true"/>
    <_x006a_hd3 xmlns="5844fa40-a696-4ac9-bd38-c0330d295109" xsi:nil="true"/>
    <Customer_x0020_Contracts_x0020_Lead xmlns="5844fa40-a696-4ac9-bd38-c0330d295109" xsi:nil="true"/>
    <SharedWithUsers xmlns="c78a4dae-5fc0-4ed3-ad80-da51122ab114">
      <UserInfo>
        <DisplayName>Tony Klein</DisplayName>
        <AccountId>189</AccountId>
        <AccountType/>
      </UserInfo>
      <UserInfo>
        <DisplayName>Charan Singh</DisplayName>
        <AccountId>59</AccountId>
        <AccountType/>
      </UserInfo>
      <UserInfo>
        <DisplayName>James Rigby</DisplayName>
        <AccountId>80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9D4E94D94ABB48A35A572EF9A60258" ma:contentTypeVersion="14" ma:contentTypeDescription="Create a new document." ma:contentTypeScope="" ma:versionID="33b8fecee8c4713a57430302bf85c5cc">
  <xsd:schema xmlns:xsd="http://www.w3.org/2001/XMLSchema" xmlns:xs="http://www.w3.org/2001/XMLSchema" xmlns:p="http://schemas.microsoft.com/office/2006/metadata/properties" xmlns:ns2="5844fa40-a696-4ac9-bd38-c0330d295109" xmlns:ns3="c78a4dae-5fc0-4ed3-ad80-da51122ab114" targetNamespace="http://schemas.microsoft.com/office/2006/metadata/properties" ma:root="true" ma:fieldsID="f5412dd98e0cafb03a0a30bd6733c8ea" ns2:_="" ns3:_="">
    <xsd:import namespace="5844fa40-a696-4ac9-bd38-c0330d295109"/>
    <xsd:import namespace="c78a4dae-5fc0-4ed3-ad80-da51122ab114"/>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CAM" minOccurs="0"/>
                <xsd:element ref="ns2:Customer_x0020_Contracts_x0020_Lead" minOccurs="0"/>
                <xsd:element ref="ns2:Date_x0020_of_x0020_Meetings" minOccurs="0"/>
                <xsd:element ref="ns2:_x006a_hd3"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4fa40-a696-4ac9-bd38-c0330d2951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CAM" ma:index="12" nillable="true" ma:displayName="CAM" ma:format="Dropdown" ma:internalName="CAM">
      <xsd:simpleType>
        <xsd:restriction base="dms:Text">
          <xsd:maxLength value="255"/>
        </xsd:restriction>
      </xsd:simpleType>
    </xsd:element>
    <xsd:element name="Customer_x0020_Contracts_x0020_Lead" ma:index="13" nillable="true" ma:displayName="Customer Contracts Lead" ma:format="Dropdown" ma:internalName="Customer_x0020_Contracts_x0020_Lead">
      <xsd:simpleType>
        <xsd:restriction base="dms:Text">
          <xsd:maxLength value="255"/>
        </xsd:restriction>
      </xsd:simpleType>
    </xsd:element>
    <xsd:element name="Date_x0020_of_x0020_Meetings" ma:index="14" nillable="true" ma:displayName="Date of Meetings" ma:format="Dropdown" ma:internalName="Date_x0020_of_x0020_Meetings">
      <xsd:simpleType>
        <xsd:restriction base="dms:Text">
          <xsd:maxLength value="255"/>
        </xsd:restriction>
      </xsd:simpleType>
    </xsd:element>
    <xsd:element name="_x006a_hd3" ma:index="15" nillable="true" ma:displayName="Date of Meeting" ma:internalName="_x006a_hd3">
      <xsd:simpleType>
        <xsd:restriction base="dms:DateTim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8a4dae-5fc0-4ed3-ad80-da51122ab1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966AA5-3D01-4B81-BAE0-8020A2E16EFF}">
  <ds:schemaRefs>
    <ds:schemaRef ds:uri="http://schemas.microsoft.com/office/infopath/2007/PartnerControls"/>
    <ds:schemaRef ds:uri="c78a4dae-5fc0-4ed3-ad80-da51122ab114"/>
    <ds:schemaRef ds:uri="http://purl.org/dc/terms/"/>
    <ds:schemaRef ds:uri="http://www.w3.org/XML/1998/namespace"/>
    <ds:schemaRef ds:uri="http://schemas.openxmlformats.org/package/2006/metadata/core-properties"/>
    <ds:schemaRef ds:uri="5844fa40-a696-4ac9-bd38-c0330d295109"/>
    <ds:schemaRef ds:uri="http://purl.org/dc/elements/1.1/"/>
    <ds:schemaRef ds:uri="http://purl.org/dc/dcmitype/"/>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5BE24821-F629-4E24-AE94-13030549F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4fa40-a696-4ac9-bd38-c0330d295109"/>
    <ds:schemaRef ds:uri="c78a4dae-5fc0-4ed3-ad80-da51122ab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513DF9-3E74-488E-B239-1C5C999E5C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60764</TotalTime>
  <Words>6155</Words>
  <Application>Microsoft Office PowerPoint</Application>
  <PresentationFormat>On-screen Show (16:9)</PresentationFormat>
  <Paragraphs>1336</Paragraphs>
  <Slides>56</Slides>
  <Notes>17</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3</vt:i4>
      </vt:variant>
      <vt:variant>
        <vt:lpstr>Slide Titles</vt:lpstr>
      </vt:variant>
      <vt:variant>
        <vt:i4>56</vt:i4>
      </vt:variant>
    </vt:vector>
  </HeadingPairs>
  <TitlesOfParts>
    <vt:vector size="71" baseType="lpstr">
      <vt:lpstr>ＭＳ Ｐゴシック</vt:lpstr>
      <vt:lpstr>Arial</vt:lpstr>
      <vt:lpstr>Avenir Next LT Pro</vt:lpstr>
      <vt:lpstr>Calibri</vt:lpstr>
      <vt:lpstr>Poppins Black</vt:lpstr>
      <vt:lpstr>Poppins Medium</vt:lpstr>
      <vt:lpstr>Poppins-Light</vt:lpstr>
      <vt:lpstr>Times New Roman</vt:lpstr>
      <vt:lpstr>Verdana</vt:lpstr>
      <vt:lpstr>Wingdings</vt:lpstr>
      <vt:lpstr>Office Theme</vt:lpstr>
      <vt:lpstr>1_Office Theme</vt:lpstr>
      <vt:lpstr>Worksheet</vt:lpstr>
      <vt:lpstr>Document</vt:lpstr>
      <vt:lpstr>Acrobat Document</vt:lpstr>
      <vt:lpstr>Change Management Committee</vt:lpstr>
      <vt:lpstr>Section 2: DSC Change Budget &amp; Horizon Planning</vt:lpstr>
      <vt:lpstr>DSC Change Budget 21/22 YTD</vt:lpstr>
      <vt:lpstr>Budget v Committed Spend BP21/22</vt:lpstr>
      <vt:lpstr>Change Pipeline</vt:lpstr>
      <vt:lpstr>Change Development &amp; Delivery Pipeline (DSC Change / Minor Release Budget) </vt:lpstr>
      <vt:lpstr>PowerPoint Presentation</vt:lpstr>
      <vt:lpstr>Section 3: Capture</vt:lpstr>
      <vt:lpstr> New Change Proposals – Initial Review</vt:lpstr>
      <vt:lpstr>XRN5371 Minor Release Drop 10 </vt:lpstr>
      <vt:lpstr>Change Update</vt:lpstr>
      <vt:lpstr>XRN 5235 Request for access to SOQ data &amp; capacity figures which influence transportation charges</vt:lpstr>
      <vt:lpstr>Change Overview</vt:lpstr>
      <vt:lpstr>What we need to know is? </vt:lpstr>
      <vt:lpstr>Next steps?</vt:lpstr>
      <vt:lpstr>3.2 Change Proposals – Post Solution Review for Approval </vt:lpstr>
      <vt:lpstr>XRN4900 - Biomethane Sites with Reduced Propane Injection</vt:lpstr>
      <vt:lpstr>XRN4978 - Notification of Rolling AQ value</vt:lpstr>
      <vt:lpstr>XRN5186 - Modification 0701 Aligning Capacity booking under the UNC and arrangements set out in relevant NExAs </vt:lpstr>
      <vt:lpstr>XRN5231 - Provision of a FWACV Service</vt:lpstr>
      <vt:lpstr> section 4. Design &amp; Delivery  </vt:lpstr>
      <vt:lpstr>Design Change Pack </vt:lpstr>
      <vt:lpstr>PowerPoint Presentation</vt:lpstr>
      <vt:lpstr>PowerPoint Presentation</vt:lpstr>
      <vt:lpstr>Standalone Change Documents for Approval (BER, CCR, EQR)</vt:lpstr>
      <vt:lpstr>PowerPoint Presentation</vt:lpstr>
      <vt:lpstr>XRN5253 June 21 Major Release - Status Update</vt:lpstr>
      <vt:lpstr>XRN5289 – November 21 Major Release - Status Update</vt:lpstr>
      <vt:lpstr>XRN5371 - Minor Release Drop 10 - Status Update</vt:lpstr>
      <vt:lpstr>NG TRANSMISSION CHANGE HORIZON PLAN  0 - 2 YEARS AUG 2021 - JULY 2023</vt:lpstr>
      <vt:lpstr>PowerPoint Presentation</vt:lpstr>
      <vt:lpstr>CSSC Programme Dashboard</vt:lpstr>
      <vt:lpstr>PowerPoint Presentation</vt:lpstr>
      <vt:lpstr>CMS Rebuild Update</vt:lpstr>
      <vt:lpstr>CMS Rebuild - Progress to date</vt:lpstr>
      <vt:lpstr>CMS Rebuild Detailed Analysis</vt:lpstr>
      <vt:lpstr>Proposed CMS DSG Dates</vt:lpstr>
      <vt:lpstr>Section 6: Any Other Business   </vt:lpstr>
      <vt:lpstr>Project 1Stop – September Update</vt:lpstr>
      <vt:lpstr>Background</vt:lpstr>
      <vt:lpstr>September Update</vt:lpstr>
      <vt:lpstr>September Update Cont’d</vt:lpstr>
      <vt:lpstr>Next Steps</vt:lpstr>
      <vt:lpstr>APPENDIX   </vt:lpstr>
      <vt:lpstr>Outages</vt:lpstr>
      <vt:lpstr>Portfolio POAP</vt:lpstr>
      <vt:lpstr>CSSC Programme Dashboard</vt:lpstr>
      <vt:lpstr>Green Workstream Updates</vt:lpstr>
      <vt:lpstr>Green Workstream Updates</vt:lpstr>
      <vt:lpstr>Key Programme Risks (1/2)</vt:lpstr>
      <vt:lpstr>Key Programme Risks (2/2)</vt:lpstr>
      <vt:lpstr>PowerPoint Presentation</vt:lpstr>
      <vt:lpstr>Switching Programme CR Position – CRs impacting Xoserve</vt:lpstr>
      <vt:lpstr>Switching Programme CR Position – CRs not impacting Xoserve ((Cost Implication) </vt:lpstr>
      <vt:lpstr>Switching Programme CR Position – CRs not impacting Xoserve (Cost Implication)</vt:lpstr>
      <vt:lpstr>PowerPoint Presentation</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Rachel Taggart</cp:lastModifiedBy>
  <cp:revision>22</cp:revision>
  <dcterms:created xsi:type="dcterms:W3CDTF">2018-09-02T17:12:15Z</dcterms:created>
  <dcterms:modified xsi:type="dcterms:W3CDTF">2021-09-02T14:28:45Z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ies>
</file>