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2059" r:id="rId5"/>
    <p:sldId id="1759" r:id="rId6"/>
    <p:sldId id="3423" r:id="rId7"/>
    <p:sldId id="309" r:id="rId8"/>
    <p:sldId id="3435" r:id="rId9"/>
    <p:sldId id="1768" r:id="rId10"/>
    <p:sldId id="1997" r:id="rId11"/>
    <p:sldId id="1998" r:id="rId12"/>
    <p:sldId id="3422" r:id="rId13"/>
    <p:sldId id="1827" r:id="rId14"/>
    <p:sldId id="295" r:id="rId15"/>
    <p:sldId id="2084" r:id="rId16"/>
    <p:sldId id="2076" r:id="rId17"/>
    <p:sldId id="288" r:id="rId18"/>
    <p:sldId id="305" r:id="rId19"/>
    <p:sldId id="310" r:id="rId20"/>
    <p:sldId id="1734" r:id="rId21"/>
    <p:sldId id="306" r:id="rId22"/>
    <p:sldId id="2072" r:id="rId23"/>
    <p:sldId id="3425" r:id="rId24"/>
    <p:sldId id="3426" r:id="rId25"/>
    <p:sldId id="3427" r:id="rId26"/>
    <p:sldId id="3432" r:id="rId27"/>
    <p:sldId id="883" r:id="rId28"/>
    <p:sldId id="1851" r:id="rId29"/>
    <p:sldId id="3436" r:id="rId30"/>
    <p:sldId id="3437" r:id="rId31"/>
    <p:sldId id="3438" r:id="rId32"/>
    <p:sldId id="885" r:id="rId33"/>
    <p:sldId id="3439" r:id="rId34"/>
    <p:sldId id="3440" r:id="rId35"/>
    <p:sldId id="256" r:id="rId36"/>
    <p:sldId id="3431" r:id="rId37"/>
    <p:sldId id="464" r:id="rId38"/>
    <p:sldId id="1766" r:id="rId39"/>
    <p:sldId id="3441" r:id="rId40"/>
    <p:sldId id="3442" r:id="rId41"/>
    <p:sldId id="3443" r:id="rId42"/>
    <p:sldId id="3444" r:id="rId43"/>
    <p:sldId id="463" r:id="rId44"/>
    <p:sldId id="638" r:id="rId45"/>
    <p:sldId id="640" r:id="rId46"/>
    <p:sldId id="639" r:id="rId47"/>
    <p:sldId id="3445" r:id="rId48"/>
    <p:sldId id="1989" r:id="rId49"/>
    <p:sldId id="2055" r:id="rId50"/>
    <p:sldId id="2060" r:id="rId51"/>
    <p:sldId id="352" r:id="rId52"/>
    <p:sldId id="829" r:id="rId53"/>
    <p:sldId id="787" r:id="rId54"/>
    <p:sldId id="826" r:id="rId55"/>
    <p:sldId id="794" r:id="rId56"/>
    <p:sldId id="775" r:id="rId57"/>
    <p:sldId id="1993" r:id="rId58"/>
    <p:sldId id="1990" r:id="rId59"/>
    <p:sldId id="1991" r:id="rId60"/>
    <p:sldId id="831" r:id="rId61"/>
    <p:sldId id="1994" r:id="rId62"/>
    <p:sldId id="830" r:id="rId63"/>
    <p:sldId id="1992" r:id="rId64"/>
    <p:sldId id="1995"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CCB3B"/>
    <a:srgbClr val="FFFFFF"/>
    <a:srgbClr val="B1D6E8"/>
    <a:srgbClr val="CCFF99"/>
    <a:srgbClr val="FFBF00"/>
    <a:srgbClr val="40D1F5"/>
    <a:srgbClr val="84B8DA"/>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73D133-7B24-460E-87D4-847FE61FBDD9}" v="84" dt="2021-06-01T09:13:09.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4" autoAdjust="0"/>
    <p:restoredTop sz="94660"/>
  </p:normalViewPr>
  <p:slideViewPr>
    <p:cSldViewPr snapToGrid="0">
      <p:cViewPr varScale="1">
        <p:scale>
          <a:sx n="111" d="100"/>
          <a:sy n="111" d="100"/>
        </p:scale>
        <p:origin x="120" y="3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9173D133-7B24-460E-87D4-847FE61FBDD9}"/>
    <pc:docChg chg="undo custSel addSld delSld modSld">
      <pc:chgData name="Rachel Taggart" userId="4f8aad94-55b7-4ba6-8498-7cad127c11eb" providerId="ADAL" clId="{9173D133-7B24-460E-87D4-847FE61FBDD9}" dt="2021-06-01T09:13:09.350" v="83"/>
      <pc:docMkLst>
        <pc:docMk/>
      </pc:docMkLst>
      <pc:sldChg chg="add">
        <pc:chgData name="Rachel Taggart" userId="4f8aad94-55b7-4ba6-8498-7cad127c11eb" providerId="ADAL" clId="{9173D133-7B24-460E-87D4-847FE61FBDD9}" dt="2021-06-01T07:43:19.356" v="81"/>
        <pc:sldMkLst>
          <pc:docMk/>
          <pc:sldMk cId="452614097" sldId="256"/>
        </pc:sldMkLst>
      </pc:sldChg>
      <pc:sldChg chg="add">
        <pc:chgData name="Rachel Taggart" userId="4f8aad94-55b7-4ba6-8498-7cad127c11eb" providerId="ADAL" clId="{9173D133-7B24-460E-87D4-847FE61FBDD9}" dt="2021-05-28T15:14:05.520" v="1"/>
        <pc:sldMkLst>
          <pc:docMk/>
          <pc:sldMk cId="4252492987" sldId="309"/>
        </pc:sldMkLst>
      </pc:sldChg>
      <pc:sldChg chg="add">
        <pc:chgData name="Rachel Taggart" userId="4f8aad94-55b7-4ba6-8498-7cad127c11eb" providerId="ADAL" clId="{9173D133-7B24-460E-87D4-847FE61FBDD9}" dt="2021-06-01T09:13:09.350" v="83"/>
        <pc:sldMkLst>
          <pc:docMk/>
          <pc:sldMk cId="3324695576" sldId="352"/>
        </pc:sldMkLst>
      </pc:sldChg>
      <pc:sldChg chg="add">
        <pc:chgData name="Rachel Taggart" userId="4f8aad94-55b7-4ba6-8498-7cad127c11eb" providerId="ADAL" clId="{9173D133-7B24-460E-87D4-847FE61FBDD9}" dt="2021-06-01T09:06:32.764" v="82"/>
        <pc:sldMkLst>
          <pc:docMk/>
          <pc:sldMk cId="1210139697" sldId="463"/>
        </pc:sldMkLst>
      </pc:sldChg>
      <pc:sldChg chg="add">
        <pc:chgData name="Rachel Taggart" userId="4f8aad94-55b7-4ba6-8498-7cad127c11eb" providerId="ADAL" clId="{9173D133-7B24-460E-87D4-847FE61FBDD9}" dt="2021-06-01T09:06:32.764" v="82"/>
        <pc:sldMkLst>
          <pc:docMk/>
          <pc:sldMk cId="3176314149" sldId="638"/>
        </pc:sldMkLst>
      </pc:sldChg>
      <pc:sldChg chg="add">
        <pc:chgData name="Rachel Taggart" userId="4f8aad94-55b7-4ba6-8498-7cad127c11eb" providerId="ADAL" clId="{9173D133-7B24-460E-87D4-847FE61FBDD9}" dt="2021-06-01T09:06:32.764" v="82"/>
        <pc:sldMkLst>
          <pc:docMk/>
          <pc:sldMk cId="4141097062" sldId="639"/>
        </pc:sldMkLst>
      </pc:sldChg>
      <pc:sldChg chg="add">
        <pc:chgData name="Rachel Taggart" userId="4f8aad94-55b7-4ba6-8498-7cad127c11eb" providerId="ADAL" clId="{9173D133-7B24-460E-87D4-847FE61FBDD9}" dt="2021-06-01T09:06:32.764" v="82"/>
        <pc:sldMkLst>
          <pc:docMk/>
          <pc:sldMk cId="227464060" sldId="640"/>
        </pc:sldMkLst>
      </pc:sldChg>
      <pc:sldChg chg="add">
        <pc:chgData name="Rachel Taggart" userId="4f8aad94-55b7-4ba6-8498-7cad127c11eb" providerId="ADAL" clId="{9173D133-7B24-460E-87D4-847FE61FBDD9}" dt="2021-06-01T09:13:09.350" v="83"/>
        <pc:sldMkLst>
          <pc:docMk/>
          <pc:sldMk cId="3895383181" sldId="775"/>
        </pc:sldMkLst>
      </pc:sldChg>
      <pc:sldChg chg="add">
        <pc:chgData name="Rachel Taggart" userId="4f8aad94-55b7-4ba6-8498-7cad127c11eb" providerId="ADAL" clId="{9173D133-7B24-460E-87D4-847FE61FBDD9}" dt="2021-06-01T09:13:09.350" v="83"/>
        <pc:sldMkLst>
          <pc:docMk/>
          <pc:sldMk cId="3651932821" sldId="787"/>
        </pc:sldMkLst>
      </pc:sldChg>
      <pc:sldChg chg="add">
        <pc:chgData name="Rachel Taggart" userId="4f8aad94-55b7-4ba6-8498-7cad127c11eb" providerId="ADAL" clId="{9173D133-7B24-460E-87D4-847FE61FBDD9}" dt="2021-06-01T09:13:09.350" v="83"/>
        <pc:sldMkLst>
          <pc:docMk/>
          <pc:sldMk cId="2731515020" sldId="794"/>
        </pc:sldMkLst>
      </pc:sldChg>
      <pc:sldChg chg="add">
        <pc:chgData name="Rachel Taggart" userId="4f8aad94-55b7-4ba6-8498-7cad127c11eb" providerId="ADAL" clId="{9173D133-7B24-460E-87D4-847FE61FBDD9}" dt="2021-06-01T09:13:09.350" v="83"/>
        <pc:sldMkLst>
          <pc:docMk/>
          <pc:sldMk cId="1330211914" sldId="826"/>
        </pc:sldMkLst>
      </pc:sldChg>
      <pc:sldChg chg="add">
        <pc:chgData name="Rachel Taggart" userId="4f8aad94-55b7-4ba6-8498-7cad127c11eb" providerId="ADAL" clId="{9173D133-7B24-460E-87D4-847FE61FBDD9}" dt="2021-06-01T09:13:09.350" v="83"/>
        <pc:sldMkLst>
          <pc:docMk/>
          <pc:sldMk cId="326600112" sldId="829"/>
        </pc:sldMkLst>
      </pc:sldChg>
      <pc:sldChg chg="add">
        <pc:chgData name="Rachel Taggart" userId="4f8aad94-55b7-4ba6-8498-7cad127c11eb" providerId="ADAL" clId="{9173D133-7B24-460E-87D4-847FE61FBDD9}" dt="2021-06-01T09:13:09.350" v="83"/>
        <pc:sldMkLst>
          <pc:docMk/>
          <pc:sldMk cId="3659283059" sldId="830"/>
        </pc:sldMkLst>
      </pc:sldChg>
      <pc:sldChg chg="add">
        <pc:chgData name="Rachel Taggart" userId="4f8aad94-55b7-4ba6-8498-7cad127c11eb" providerId="ADAL" clId="{9173D133-7B24-460E-87D4-847FE61FBDD9}" dt="2021-06-01T09:13:09.350" v="83"/>
        <pc:sldMkLst>
          <pc:docMk/>
          <pc:sldMk cId="566117223" sldId="831"/>
        </pc:sldMkLst>
      </pc:sldChg>
      <pc:sldChg chg="add del">
        <pc:chgData name="Rachel Taggart" userId="4f8aad94-55b7-4ba6-8498-7cad127c11eb" providerId="ADAL" clId="{9173D133-7B24-460E-87D4-847FE61FBDD9}" dt="2021-05-28T15:16:46.097" v="7"/>
        <pc:sldMkLst>
          <pc:docMk/>
          <pc:sldMk cId="416191731" sldId="885"/>
        </pc:sldMkLst>
      </pc:sldChg>
      <pc:sldChg chg="add">
        <pc:chgData name="Rachel Taggart" userId="4f8aad94-55b7-4ba6-8498-7cad127c11eb" providerId="ADAL" clId="{9173D133-7B24-460E-87D4-847FE61FBDD9}" dt="2021-05-28T15:14:05.520" v="1"/>
        <pc:sldMkLst>
          <pc:docMk/>
          <pc:sldMk cId="2675535191" sldId="1768"/>
        </pc:sldMkLst>
      </pc:sldChg>
      <pc:sldChg chg="add">
        <pc:chgData name="Rachel Taggart" userId="4f8aad94-55b7-4ba6-8498-7cad127c11eb" providerId="ADAL" clId="{9173D133-7B24-460E-87D4-847FE61FBDD9}" dt="2021-06-01T09:13:09.350" v="83"/>
        <pc:sldMkLst>
          <pc:docMk/>
          <pc:sldMk cId="504422758" sldId="1990"/>
        </pc:sldMkLst>
      </pc:sldChg>
      <pc:sldChg chg="add">
        <pc:chgData name="Rachel Taggart" userId="4f8aad94-55b7-4ba6-8498-7cad127c11eb" providerId="ADAL" clId="{9173D133-7B24-460E-87D4-847FE61FBDD9}" dt="2021-06-01T09:13:09.350" v="83"/>
        <pc:sldMkLst>
          <pc:docMk/>
          <pc:sldMk cId="3267915347" sldId="1991"/>
        </pc:sldMkLst>
      </pc:sldChg>
      <pc:sldChg chg="add">
        <pc:chgData name="Rachel Taggart" userId="4f8aad94-55b7-4ba6-8498-7cad127c11eb" providerId="ADAL" clId="{9173D133-7B24-460E-87D4-847FE61FBDD9}" dt="2021-06-01T09:13:09.350" v="83"/>
        <pc:sldMkLst>
          <pc:docMk/>
          <pc:sldMk cId="4137531082" sldId="1992"/>
        </pc:sldMkLst>
      </pc:sldChg>
      <pc:sldChg chg="add">
        <pc:chgData name="Rachel Taggart" userId="4f8aad94-55b7-4ba6-8498-7cad127c11eb" providerId="ADAL" clId="{9173D133-7B24-460E-87D4-847FE61FBDD9}" dt="2021-06-01T09:13:09.350" v="83"/>
        <pc:sldMkLst>
          <pc:docMk/>
          <pc:sldMk cId="2304868090" sldId="1993"/>
        </pc:sldMkLst>
      </pc:sldChg>
      <pc:sldChg chg="add">
        <pc:chgData name="Rachel Taggart" userId="4f8aad94-55b7-4ba6-8498-7cad127c11eb" providerId="ADAL" clId="{9173D133-7B24-460E-87D4-847FE61FBDD9}" dt="2021-06-01T09:13:09.350" v="83"/>
        <pc:sldMkLst>
          <pc:docMk/>
          <pc:sldMk cId="3893918471" sldId="1994"/>
        </pc:sldMkLst>
      </pc:sldChg>
      <pc:sldChg chg="add">
        <pc:chgData name="Rachel Taggart" userId="4f8aad94-55b7-4ba6-8498-7cad127c11eb" providerId="ADAL" clId="{9173D133-7B24-460E-87D4-847FE61FBDD9}" dt="2021-06-01T09:13:09.350" v="83"/>
        <pc:sldMkLst>
          <pc:docMk/>
          <pc:sldMk cId="1812735248" sldId="1995"/>
        </pc:sldMkLst>
      </pc:sldChg>
      <pc:sldChg chg="modSp">
        <pc:chgData name="Rachel Taggart" userId="4f8aad94-55b7-4ba6-8498-7cad127c11eb" providerId="ADAL" clId="{9173D133-7B24-460E-87D4-847FE61FBDD9}" dt="2021-06-01T07:34:02.076" v="80"/>
        <pc:sldMkLst>
          <pc:docMk/>
          <pc:sldMk cId="2040125249" sldId="1998"/>
        </pc:sldMkLst>
        <pc:graphicFrameChg chg="mod">
          <ac:chgData name="Rachel Taggart" userId="4f8aad94-55b7-4ba6-8498-7cad127c11eb" providerId="ADAL" clId="{9173D133-7B24-460E-87D4-847FE61FBDD9}" dt="2021-06-01T07:34:02.076" v="80"/>
          <ac:graphicFrameMkLst>
            <pc:docMk/>
            <pc:sldMk cId="2040125249" sldId="1998"/>
            <ac:graphicFrameMk id="13" creationId="{F6AA795A-C587-4022-A089-5AAC31FD3C60}"/>
          </ac:graphicFrameMkLst>
        </pc:graphicFrameChg>
      </pc:sldChg>
      <pc:sldChg chg="modSp">
        <pc:chgData name="Rachel Taggart" userId="4f8aad94-55b7-4ba6-8498-7cad127c11eb" providerId="ADAL" clId="{9173D133-7B24-460E-87D4-847FE61FBDD9}" dt="2021-05-28T15:31:41.630" v="78" actId="20577"/>
        <pc:sldMkLst>
          <pc:docMk/>
          <pc:sldMk cId="507012517" sldId="2055"/>
        </pc:sldMkLst>
        <pc:graphicFrameChg chg="mod modGraphic">
          <ac:chgData name="Rachel Taggart" userId="4f8aad94-55b7-4ba6-8498-7cad127c11eb" providerId="ADAL" clId="{9173D133-7B24-460E-87D4-847FE61FBDD9}" dt="2021-05-28T15:31:41.630" v="78" actId="20577"/>
          <ac:graphicFrameMkLst>
            <pc:docMk/>
            <pc:sldMk cId="507012517" sldId="2055"/>
            <ac:graphicFrameMk id="4" creationId="{EA859287-02C6-4B07-B618-BA2BD635D422}"/>
          </ac:graphicFrameMkLst>
        </pc:graphicFrameChg>
      </pc:sldChg>
      <pc:sldChg chg="modSp">
        <pc:chgData name="Rachel Taggart" userId="4f8aad94-55b7-4ba6-8498-7cad127c11eb" providerId="ADAL" clId="{9173D133-7B24-460E-87D4-847FE61FBDD9}" dt="2021-05-28T14:59:26.282" v="0"/>
        <pc:sldMkLst>
          <pc:docMk/>
          <pc:sldMk cId="2170637205" sldId="3423"/>
        </pc:sldMkLst>
        <pc:spChg chg="mod">
          <ac:chgData name="Rachel Taggart" userId="4f8aad94-55b7-4ba6-8498-7cad127c11eb" providerId="ADAL" clId="{9173D133-7B24-460E-87D4-847FE61FBDD9}" dt="2021-05-28T14:59:26.282" v="0"/>
          <ac:spMkLst>
            <pc:docMk/>
            <pc:sldMk cId="2170637205" sldId="3423"/>
            <ac:spMk id="2" creationId="{00000000-0000-0000-0000-000000000000}"/>
          </ac:spMkLst>
        </pc:spChg>
      </pc:sldChg>
      <pc:sldChg chg="add">
        <pc:chgData name="Rachel Taggart" userId="4f8aad94-55b7-4ba6-8498-7cad127c11eb" providerId="ADAL" clId="{9173D133-7B24-460E-87D4-847FE61FBDD9}" dt="2021-05-28T15:14:05.520" v="1"/>
        <pc:sldMkLst>
          <pc:docMk/>
          <pc:sldMk cId="223292510" sldId="3435"/>
        </pc:sldMkLst>
      </pc:sldChg>
      <pc:sldChg chg="add">
        <pc:chgData name="Rachel Taggart" userId="4f8aad94-55b7-4ba6-8498-7cad127c11eb" providerId="ADAL" clId="{9173D133-7B24-460E-87D4-847FE61FBDD9}" dt="2021-05-28T15:15:39.400" v="2"/>
        <pc:sldMkLst>
          <pc:docMk/>
          <pc:sldMk cId="1897575758" sldId="3436"/>
        </pc:sldMkLst>
      </pc:sldChg>
      <pc:sldChg chg="add">
        <pc:chgData name="Rachel Taggart" userId="4f8aad94-55b7-4ba6-8498-7cad127c11eb" providerId="ADAL" clId="{9173D133-7B24-460E-87D4-847FE61FBDD9}" dt="2021-05-28T15:16:18.471" v="4"/>
        <pc:sldMkLst>
          <pc:docMk/>
          <pc:sldMk cId="3942987144" sldId="3437"/>
        </pc:sldMkLst>
      </pc:sldChg>
      <pc:sldChg chg="add">
        <pc:chgData name="Rachel Taggart" userId="4f8aad94-55b7-4ba6-8498-7cad127c11eb" providerId="ADAL" clId="{9173D133-7B24-460E-87D4-847FE61FBDD9}" dt="2021-05-28T15:16:18.471" v="4"/>
        <pc:sldMkLst>
          <pc:docMk/>
          <pc:sldMk cId="592143819" sldId="3438"/>
        </pc:sldMkLst>
      </pc:sldChg>
      <pc:sldChg chg="add">
        <pc:chgData name="Rachel Taggart" userId="4f8aad94-55b7-4ba6-8498-7cad127c11eb" providerId="ADAL" clId="{9173D133-7B24-460E-87D4-847FE61FBDD9}" dt="2021-05-28T15:17:14.387" v="9"/>
        <pc:sldMkLst>
          <pc:docMk/>
          <pc:sldMk cId="3003460161" sldId="3439"/>
        </pc:sldMkLst>
      </pc:sldChg>
      <pc:sldChg chg="add">
        <pc:chgData name="Rachel Taggart" userId="4f8aad94-55b7-4ba6-8498-7cad127c11eb" providerId="ADAL" clId="{9173D133-7B24-460E-87D4-847FE61FBDD9}" dt="2021-05-28T15:17:34.395" v="11"/>
        <pc:sldMkLst>
          <pc:docMk/>
          <pc:sldMk cId="1843542575" sldId="3440"/>
        </pc:sldMkLst>
      </pc:sldChg>
      <pc:sldChg chg="add">
        <pc:chgData name="Rachel Taggart" userId="4f8aad94-55b7-4ba6-8498-7cad127c11eb" providerId="ADAL" clId="{9173D133-7B24-460E-87D4-847FE61FBDD9}" dt="2021-05-28T15:19:30.347" v="15"/>
        <pc:sldMkLst>
          <pc:docMk/>
          <pc:sldMk cId="3793375142" sldId="3441"/>
        </pc:sldMkLst>
      </pc:sldChg>
      <pc:sldChg chg="add">
        <pc:chgData name="Rachel Taggart" userId="4f8aad94-55b7-4ba6-8498-7cad127c11eb" providerId="ADAL" clId="{9173D133-7B24-460E-87D4-847FE61FBDD9}" dt="2021-05-28T15:19:30.347" v="15"/>
        <pc:sldMkLst>
          <pc:docMk/>
          <pc:sldMk cId="3693512693" sldId="3442"/>
        </pc:sldMkLst>
      </pc:sldChg>
      <pc:sldChg chg="add">
        <pc:chgData name="Rachel Taggart" userId="4f8aad94-55b7-4ba6-8498-7cad127c11eb" providerId="ADAL" clId="{9173D133-7B24-460E-87D4-847FE61FBDD9}" dt="2021-05-28T15:19:30.347" v="15"/>
        <pc:sldMkLst>
          <pc:docMk/>
          <pc:sldMk cId="3219198123" sldId="3443"/>
        </pc:sldMkLst>
      </pc:sldChg>
      <pc:sldChg chg="add">
        <pc:chgData name="Rachel Taggart" userId="4f8aad94-55b7-4ba6-8498-7cad127c11eb" providerId="ADAL" clId="{9173D133-7B24-460E-87D4-847FE61FBDD9}" dt="2021-05-28T15:19:30.347" v="15"/>
        <pc:sldMkLst>
          <pc:docMk/>
          <pc:sldMk cId="2026788589" sldId="3444"/>
        </pc:sldMkLst>
      </pc:sldChg>
      <pc:sldChg chg="add">
        <pc:chgData name="Rachel Taggart" userId="4f8aad94-55b7-4ba6-8498-7cad127c11eb" providerId="ADAL" clId="{9173D133-7B24-460E-87D4-847FE61FBDD9}" dt="2021-06-01T09:06:32.764" v="82"/>
        <pc:sldMkLst>
          <pc:docMk/>
          <pc:sldMk cId="2639675566" sldId="344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ne%202021%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ne%202021%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ne%202021%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ne%202021%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ne%202021%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ne%202021%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Total Committed Spend</a:t>
            </a:r>
            <a:r>
              <a:rPr lang="en-GB" sz="1000" baseline="0"/>
              <a:t> v Approved Budget</a:t>
            </a:r>
            <a:r>
              <a:rPr lang="en-GB" sz="1000"/>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June 2021 v1.xlsx]BP21-22 Direct'!$J$2</c:f>
              <c:strCache>
                <c:ptCount val="1"/>
                <c:pt idx="0">
                  <c:v>Budget</c:v>
                </c:pt>
              </c:strCache>
            </c:strRef>
          </c:tx>
          <c:spPr>
            <a:solidFill>
              <a:schemeClr val="accent1"/>
            </a:solidFill>
            <a:ln>
              <a:noFill/>
            </a:ln>
            <a:effectLst/>
          </c:spPr>
          <c:invertIfNegative val="0"/>
          <c:cat>
            <c:strRef>
              <c:f>'[2.1. Finance Update June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June 2021 v1.xlsx]BP21-22 Direct'!$J$3:$J$7</c:f>
              <c:numCache>
                <c:formatCode>"£"#,##0</c:formatCode>
                <c:ptCount val="5"/>
                <c:pt idx="0">
                  <c:v>2589600</c:v>
                </c:pt>
                <c:pt idx="1">
                  <c:v>499999.99999999994</c:v>
                </c:pt>
                <c:pt idx="2">
                  <c:v>100000</c:v>
                </c:pt>
                <c:pt idx="3">
                  <c:v>199999.99999999997</c:v>
                </c:pt>
                <c:pt idx="4">
                  <c:v>199999.99999999997</c:v>
                </c:pt>
              </c:numCache>
            </c:numRef>
          </c:val>
          <c:extLst>
            <c:ext xmlns:c16="http://schemas.microsoft.com/office/drawing/2014/chart" uri="{C3380CC4-5D6E-409C-BE32-E72D297353CC}">
              <c16:uniqueId val="{00000000-0F95-430A-8891-0059555CF79A}"/>
            </c:ext>
          </c:extLst>
        </c:ser>
        <c:ser>
          <c:idx val="1"/>
          <c:order val="1"/>
          <c:tx>
            <c:strRef>
              <c:f>'[2.1. Finance Update June 2021 v1.xlsx]BP21-22 Direct'!$K$2</c:f>
              <c:strCache>
                <c:ptCount val="1"/>
                <c:pt idx="0">
                  <c:v>Spend</c:v>
                </c:pt>
              </c:strCache>
            </c:strRef>
          </c:tx>
          <c:spPr>
            <a:solidFill>
              <a:schemeClr val="accent2"/>
            </a:solidFill>
            <a:ln>
              <a:noFill/>
            </a:ln>
            <a:effectLst/>
          </c:spPr>
          <c:invertIfNegative val="0"/>
          <c:cat>
            <c:strRef>
              <c:f>'[2.1. Finance Update June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June 2021 v1.xlsx]BP21-22 Direct'!$K$3:$K$7</c:f>
              <c:numCache>
                <c:formatCode>"£"#,##0</c:formatCode>
                <c:ptCount val="5"/>
                <c:pt idx="0">
                  <c:v>1519722</c:v>
                </c:pt>
                <c:pt idx="1">
                  <c:v>0</c:v>
                </c:pt>
                <c:pt idx="2">
                  <c:v>100000</c:v>
                </c:pt>
                <c:pt idx="3">
                  <c:v>0</c:v>
                </c:pt>
                <c:pt idx="4">
                  <c:v>0</c:v>
                </c:pt>
              </c:numCache>
            </c:numRef>
          </c:val>
          <c:extLst>
            <c:ext xmlns:c16="http://schemas.microsoft.com/office/drawing/2014/chart" uri="{C3380CC4-5D6E-409C-BE32-E72D297353CC}">
              <c16:uniqueId val="{00000001-0F95-430A-8891-0059555CF79A}"/>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Variance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4"/>
              <c:layout>
                <c:manualLayout>
                  <c:x val="-1.0548190279385847E-2"/>
                  <c:y val="-0.133814221606887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40-4395-B383-F98F53CB9D7F}"/>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 Finance Update June 2021 v1.xlsx]BP21-22 Direct'!$B$19:$I$19</c:f>
              <c:strCache>
                <c:ptCount val="7"/>
                <c:pt idx="0">
                  <c:v>Shipper</c:v>
                </c:pt>
                <c:pt idx="2">
                  <c:v>DN</c:v>
                </c:pt>
                <c:pt idx="4">
                  <c:v>IGT</c:v>
                </c:pt>
                <c:pt idx="6">
                  <c:v>NTS</c:v>
                </c:pt>
              </c:strCache>
            </c:strRef>
          </c:cat>
          <c:val>
            <c:numRef>
              <c:f>'[2.1. Finance Update June 2021 v1.xlsx]BP21-22 Direct'!$B$20:$I$20</c:f>
              <c:numCache>
                <c:formatCode>General</c:formatCode>
                <c:ptCount val="8"/>
                <c:pt idx="0" formatCode="&quot;£&quot;#,##0">
                  <c:v>-228982.75</c:v>
                </c:pt>
                <c:pt idx="2" formatCode="&quot;£&quot;#,##0">
                  <c:v>-94622.450000000012</c:v>
                </c:pt>
                <c:pt idx="4" formatCode="&quot;£&quot;#,##0">
                  <c:v>-2631.8000000000029</c:v>
                </c:pt>
                <c:pt idx="6" formatCode="&quot;£&quot;#,##0">
                  <c:v>0</c:v>
                </c:pt>
              </c:numCache>
            </c:numRef>
          </c:val>
          <c:extLst>
            <c:ext xmlns:c16="http://schemas.microsoft.com/office/drawing/2014/chart" uri="{C3380CC4-5D6E-409C-BE32-E72D297353CC}">
              <c16:uniqueId val="{00000000-B516-4293-9BBC-4A5B95F6641A}"/>
            </c:ext>
          </c:extLst>
        </c:ser>
        <c:dLbls>
          <c:showLegendKey val="0"/>
          <c:showVal val="0"/>
          <c:showCatName val="0"/>
          <c:showSerName val="0"/>
          <c:showPercent val="0"/>
          <c:showBubbleSize val="0"/>
        </c:dLbls>
        <c:gapWidth val="219"/>
        <c:overlap val="-27"/>
        <c:axId val="963832815"/>
        <c:axId val="1155649887"/>
      </c:barChart>
      <c:catAx>
        <c:axId val="96383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55649887"/>
        <c:crosses val="autoZero"/>
        <c:auto val="1"/>
        <c:lblAlgn val="ctr"/>
        <c:lblOffset val="100"/>
        <c:noMultiLvlLbl val="0"/>
      </c:catAx>
      <c:valAx>
        <c:axId val="115564988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832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June 2021 v1.xlsx]BP21-22 Direct'!$B$2</c:f>
              <c:strCache>
                <c:ptCount val="1"/>
                <c:pt idx="0">
                  <c:v>Budget</c:v>
                </c:pt>
              </c:strCache>
            </c:strRef>
          </c:tx>
          <c:spPr>
            <a:solidFill>
              <a:schemeClr val="accent1"/>
            </a:solidFill>
            <a:ln>
              <a:noFill/>
            </a:ln>
            <a:effectLst/>
          </c:spPr>
          <c:invertIfNegative val="0"/>
          <c:cat>
            <c:strRef>
              <c:f>'[2.1. Finance Update June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June 2021 v1.xlsx]BP21-22 Direct'!$B$3:$B$7</c:f>
              <c:numCache>
                <c:formatCode>"£"#,##0</c:formatCode>
                <c:ptCount val="5"/>
                <c:pt idx="0">
                  <c:v>1495000</c:v>
                </c:pt>
                <c:pt idx="1">
                  <c:v>288654.61847389553</c:v>
                </c:pt>
                <c:pt idx="2">
                  <c:v>58434</c:v>
                </c:pt>
                <c:pt idx="3">
                  <c:v>115461.8473895582</c:v>
                </c:pt>
                <c:pt idx="4">
                  <c:v>115461.8473895582</c:v>
                </c:pt>
              </c:numCache>
            </c:numRef>
          </c:val>
          <c:extLst>
            <c:ext xmlns:c16="http://schemas.microsoft.com/office/drawing/2014/chart" uri="{C3380CC4-5D6E-409C-BE32-E72D297353CC}">
              <c16:uniqueId val="{00000000-3DB4-4A68-AA59-3EC35753F727}"/>
            </c:ext>
          </c:extLst>
        </c:ser>
        <c:ser>
          <c:idx val="1"/>
          <c:order val="1"/>
          <c:tx>
            <c:strRef>
              <c:f>'[2.1. Finance Update June 2021 v1.xlsx]BP21-22 Direct'!$C$2</c:f>
              <c:strCache>
                <c:ptCount val="1"/>
                <c:pt idx="0">
                  <c:v>Spend</c:v>
                </c:pt>
              </c:strCache>
            </c:strRef>
          </c:tx>
          <c:spPr>
            <a:solidFill>
              <a:schemeClr val="accent2"/>
            </a:solidFill>
            <a:ln>
              <a:noFill/>
            </a:ln>
            <a:effectLst/>
          </c:spPr>
          <c:invertIfNegative val="0"/>
          <c:cat>
            <c:strRef>
              <c:f>'[2.1. Finance Update June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June 2021 v1.xlsx]BP21-22 Direct'!$C$3:$C$7</c:f>
              <c:numCache>
                <c:formatCode>"£"#,##0</c:formatCode>
                <c:ptCount val="5"/>
                <c:pt idx="0">
                  <c:v>1100367.75</c:v>
                </c:pt>
                <c:pt idx="1">
                  <c:v>0</c:v>
                </c:pt>
                <c:pt idx="2">
                  <c:v>58434</c:v>
                </c:pt>
                <c:pt idx="3">
                  <c:v>0</c:v>
                </c:pt>
                <c:pt idx="4">
                  <c:v>0</c:v>
                </c:pt>
              </c:numCache>
            </c:numRef>
          </c:val>
          <c:extLst>
            <c:ext xmlns:c16="http://schemas.microsoft.com/office/drawing/2014/chart" uri="{C3380CC4-5D6E-409C-BE32-E72D297353CC}">
              <c16:uniqueId val="{00000001-3DB4-4A68-AA59-3EC35753F727}"/>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DN</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June 2021 v1.xlsx]BP21-22 Direct'!$D$2</c:f>
              <c:strCache>
                <c:ptCount val="1"/>
                <c:pt idx="0">
                  <c:v>Budget</c:v>
                </c:pt>
              </c:strCache>
            </c:strRef>
          </c:tx>
          <c:spPr>
            <a:solidFill>
              <a:schemeClr val="accent1"/>
            </a:solidFill>
            <a:ln>
              <a:noFill/>
            </a:ln>
            <a:effectLst/>
          </c:spPr>
          <c:invertIfNegative val="0"/>
          <c:cat>
            <c:strRef>
              <c:f>'[2.1. Finance Update June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June 2021 v1.xlsx]BP21-22 Direct'!$D$3:$D$7</c:f>
              <c:numCache>
                <c:formatCode>"£"#,##0</c:formatCode>
                <c:ptCount val="5"/>
                <c:pt idx="0">
                  <c:v>900000</c:v>
                </c:pt>
                <c:pt idx="1">
                  <c:v>173772.01112140872</c:v>
                </c:pt>
                <c:pt idx="2">
                  <c:v>35457</c:v>
                </c:pt>
                <c:pt idx="3">
                  <c:v>69508.804448563489</c:v>
                </c:pt>
                <c:pt idx="4">
                  <c:v>69508.804448563489</c:v>
                </c:pt>
              </c:numCache>
            </c:numRef>
          </c:val>
          <c:extLst>
            <c:ext xmlns:c16="http://schemas.microsoft.com/office/drawing/2014/chart" uri="{C3380CC4-5D6E-409C-BE32-E72D297353CC}">
              <c16:uniqueId val="{00000000-64DE-47D5-B248-3FFB5C104CD2}"/>
            </c:ext>
          </c:extLst>
        </c:ser>
        <c:ser>
          <c:idx val="1"/>
          <c:order val="1"/>
          <c:tx>
            <c:strRef>
              <c:f>'[2.1. Finance Update June 2021 v1.xlsx]BP21-22 Direct'!$E$2</c:f>
              <c:strCache>
                <c:ptCount val="1"/>
                <c:pt idx="0">
                  <c:v>Spend</c:v>
                </c:pt>
              </c:strCache>
            </c:strRef>
          </c:tx>
          <c:spPr>
            <a:solidFill>
              <a:schemeClr val="accent2"/>
            </a:solidFill>
            <a:ln>
              <a:noFill/>
            </a:ln>
            <a:effectLst/>
          </c:spPr>
          <c:invertIfNegative val="0"/>
          <c:cat>
            <c:strRef>
              <c:f>'[2.1. Finance Update June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June 2021 v1.xlsx]BP21-22 Direct'!$E$3:$E$7</c:f>
              <c:numCache>
                <c:formatCode>"£"#,##0</c:formatCode>
                <c:ptCount val="5"/>
                <c:pt idx="0">
                  <c:v>396822.45</c:v>
                </c:pt>
                <c:pt idx="1">
                  <c:v>0</c:v>
                </c:pt>
                <c:pt idx="2">
                  <c:v>35457</c:v>
                </c:pt>
                <c:pt idx="3">
                  <c:v>0</c:v>
                </c:pt>
                <c:pt idx="4">
                  <c:v>0</c:v>
                </c:pt>
              </c:numCache>
            </c:numRef>
          </c:val>
          <c:extLst>
            <c:ext xmlns:c16="http://schemas.microsoft.com/office/drawing/2014/chart" uri="{C3380CC4-5D6E-409C-BE32-E72D297353CC}">
              <c16:uniqueId val="{00000001-64DE-47D5-B248-3FFB5C104CD2}"/>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Committed</a:t>
            </a:r>
            <a:r>
              <a:rPr lang="en-GB" sz="800" baseline="0" dirty="0"/>
              <a:t>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June 2021 v1.xlsx]BP21-22 Direct'!$F$2</c:f>
              <c:strCache>
                <c:ptCount val="1"/>
                <c:pt idx="0">
                  <c:v>Budget</c:v>
                </c:pt>
              </c:strCache>
            </c:strRef>
          </c:tx>
          <c:spPr>
            <a:solidFill>
              <a:schemeClr val="accent1"/>
            </a:solidFill>
            <a:ln>
              <a:noFill/>
            </a:ln>
            <a:effectLst/>
          </c:spPr>
          <c:invertIfNegative val="0"/>
          <c:cat>
            <c:strRef>
              <c:f>'[2.1. Finance Update June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June 2021 v1.xlsx]BP21-22 Direct'!$F$3:$F$7</c:f>
              <c:numCache>
                <c:formatCode>"£"#,##0</c:formatCode>
                <c:ptCount val="5"/>
                <c:pt idx="0">
                  <c:v>140000</c:v>
                </c:pt>
                <c:pt idx="1">
                  <c:v>27031.201729996912</c:v>
                </c:pt>
                <c:pt idx="2">
                  <c:v>6109</c:v>
                </c:pt>
                <c:pt idx="3">
                  <c:v>10812.480691998764</c:v>
                </c:pt>
                <c:pt idx="4">
                  <c:v>10812.480691998764</c:v>
                </c:pt>
              </c:numCache>
            </c:numRef>
          </c:val>
          <c:extLst>
            <c:ext xmlns:c16="http://schemas.microsoft.com/office/drawing/2014/chart" uri="{C3380CC4-5D6E-409C-BE32-E72D297353CC}">
              <c16:uniqueId val="{00000000-A2F6-4208-93DA-811C59BF00A5}"/>
            </c:ext>
          </c:extLst>
        </c:ser>
        <c:ser>
          <c:idx val="1"/>
          <c:order val="1"/>
          <c:tx>
            <c:strRef>
              <c:f>'[2.1. Finance Update June 2021 v1.xlsx]BP21-22 Direct'!$G$2</c:f>
              <c:strCache>
                <c:ptCount val="1"/>
                <c:pt idx="0">
                  <c:v>Spend</c:v>
                </c:pt>
              </c:strCache>
            </c:strRef>
          </c:tx>
          <c:spPr>
            <a:solidFill>
              <a:schemeClr val="accent2"/>
            </a:solidFill>
            <a:ln>
              <a:noFill/>
            </a:ln>
            <a:effectLst/>
          </c:spPr>
          <c:invertIfNegative val="0"/>
          <c:cat>
            <c:strRef>
              <c:f>'[2.1. Finance Update June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June 2021 v1.xlsx]BP21-22 Direct'!$G$3:$G$7</c:f>
              <c:numCache>
                <c:formatCode>"£"#,##0</c:formatCode>
                <c:ptCount val="5"/>
                <c:pt idx="0">
                  <c:v>22081.800000000003</c:v>
                </c:pt>
                <c:pt idx="1">
                  <c:v>0</c:v>
                </c:pt>
                <c:pt idx="2">
                  <c:v>6109</c:v>
                </c:pt>
                <c:pt idx="3">
                  <c:v>0</c:v>
                </c:pt>
                <c:pt idx="4">
                  <c:v>0</c:v>
                </c:pt>
              </c:numCache>
            </c:numRef>
          </c:val>
          <c:extLst>
            <c:ext xmlns:c16="http://schemas.microsoft.com/office/drawing/2014/chart" uri="{C3380CC4-5D6E-409C-BE32-E72D297353CC}">
              <c16:uniqueId val="{00000001-A2F6-4208-93DA-811C59BF00A5}"/>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June 2021 v1.xlsx]BP21-22 Direct'!$H$2</c:f>
              <c:strCache>
                <c:ptCount val="1"/>
                <c:pt idx="0">
                  <c:v>Budget</c:v>
                </c:pt>
              </c:strCache>
            </c:strRef>
          </c:tx>
          <c:spPr>
            <a:solidFill>
              <a:schemeClr val="accent1"/>
            </a:solidFill>
            <a:ln>
              <a:noFill/>
            </a:ln>
            <a:effectLst/>
          </c:spPr>
          <c:invertIfNegative val="0"/>
          <c:cat>
            <c:strRef>
              <c:f>'[2.1. Finance Update June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June 2021 v1.xlsx]BP21-22 Direct'!$H$3:$H$7</c:f>
              <c:numCache>
                <c:formatCode>"£"#,##0</c:formatCode>
                <c:ptCount val="5"/>
                <c:pt idx="0">
                  <c:v>54600</c:v>
                </c:pt>
                <c:pt idx="1">
                  <c:v>10542.168674698794</c:v>
                </c:pt>
                <c:pt idx="2">
                  <c:v>0</c:v>
                </c:pt>
                <c:pt idx="3">
                  <c:v>4216.8674698795176</c:v>
                </c:pt>
                <c:pt idx="4">
                  <c:v>4216.8674698795176</c:v>
                </c:pt>
              </c:numCache>
            </c:numRef>
          </c:val>
          <c:extLst>
            <c:ext xmlns:c16="http://schemas.microsoft.com/office/drawing/2014/chart" uri="{C3380CC4-5D6E-409C-BE32-E72D297353CC}">
              <c16:uniqueId val="{00000000-FF07-4A10-A69F-30226C14599F}"/>
            </c:ext>
          </c:extLst>
        </c:ser>
        <c:ser>
          <c:idx val="1"/>
          <c:order val="1"/>
          <c:tx>
            <c:strRef>
              <c:f>'[2.1. Finance Update June 2021 v1.xlsx]BP21-22 Direct'!$I$2</c:f>
              <c:strCache>
                <c:ptCount val="1"/>
                <c:pt idx="0">
                  <c:v>Spend</c:v>
                </c:pt>
              </c:strCache>
            </c:strRef>
          </c:tx>
          <c:spPr>
            <a:solidFill>
              <a:schemeClr val="accent2"/>
            </a:solidFill>
            <a:ln>
              <a:noFill/>
            </a:ln>
            <a:effectLst/>
          </c:spPr>
          <c:invertIfNegative val="0"/>
          <c:cat>
            <c:strRef>
              <c:f>'[2.1. Finance Update June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June 2021 v1.xlsx]BP21-22 Direct'!$I$3:$I$7</c:f>
              <c:numCache>
                <c:formatCode>"£"#,##0</c:formatCode>
                <c:ptCount val="5"/>
                <c:pt idx="0">
                  <c:v>450</c:v>
                </c:pt>
                <c:pt idx="1">
                  <c:v>0</c:v>
                </c:pt>
                <c:pt idx="2">
                  <c:v>0</c:v>
                </c:pt>
                <c:pt idx="3">
                  <c:v>0</c:v>
                </c:pt>
                <c:pt idx="4">
                  <c:v>0</c:v>
                </c:pt>
              </c:numCache>
            </c:numRef>
          </c:val>
          <c:extLst>
            <c:ext xmlns:c16="http://schemas.microsoft.com/office/drawing/2014/chart" uri="{C3380CC4-5D6E-409C-BE32-E72D297353CC}">
              <c16:uniqueId val="{00000001-FF07-4A10-A69F-30226C14599F}"/>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June.xlsx]Current Period Change!PivotTable3</c:name>
    <c:fmtId val="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Change'!$J$3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Change'!$I$4:$I$7</c:f>
              <c:strCache>
                <c:ptCount val="3"/>
                <c:pt idx="0">
                  <c:v>Capture</c:v>
                </c:pt>
                <c:pt idx="1">
                  <c:v>Initial Review</c:v>
                </c:pt>
                <c:pt idx="2">
                  <c:v>Pre-capture</c:v>
                </c:pt>
              </c:strCache>
            </c:strRef>
          </c:cat>
          <c:val>
            <c:numRef>
              <c:f>'Current Period Change'!$J$4:$J$7</c:f>
              <c:numCache>
                <c:formatCode>General</c:formatCode>
                <c:ptCount val="3"/>
                <c:pt idx="0">
                  <c:v>23</c:v>
                </c:pt>
                <c:pt idx="1">
                  <c:v>4</c:v>
                </c:pt>
                <c:pt idx="2">
                  <c:v>19</c:v>
                </c:pt>
              </c:numCache>
            </c:numRef>
          </c:val>
          <c:extLst>
            <c:ext xmlns:c16="http://schemas.microsoft.com/office/drawing/2014/chart" uri="{C3380CC4-5D6E-409C-BE32-E72D297353CC}">
              <c16:uniqueId val="{00000000-70B0-46E0-9986-2013B69AE30F}"/>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June.xlsx]In Delivery!PivotTable4</c:name>
    <c:fmtId val="1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pivotFmt>
      <c:pivotFmt>
        <c:idx val="8"/>
        <c:spPr>
          <a:solidFill>
            <a:schemeClr val="accent2"/>
          </a:solidFill>
          <a:ln>
            <a:noFill/>
          </a:ln>
          <a:effectLst/>
        </c:spPr>
      </c:pivotFmt>
    </c:pivotFmts>
    <c:plotArea>
      <c:layout/>
      <c:barChart>
        <c:barDir val="bar"/>
        <c:grouping val="clustered"/>
        <c:varyColors val="0"/>
        <c:ser>
          <c:idx val="0"/>
          <c:order val="0"/>
          <c:tx>
            <c:strRef>
              <c:f>'In Delivery'!$J$6</c:f>
              <c:strCache>
                <c:ptCount val="1"/>
                <c:pt idx="0">
                  <c:v>Total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F2D2-40B0-8600-199DA5C1EC3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F2D2-40B0-8600-199DA5C1EC3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F2D2-40B0-8600-199DA5C1EC3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 Delivery'!$I$7:$I$17</c:f>
              <c:multiLvlStrCache>
                <c:ptCount val="8"/>
                <c:lvl>
                  <c:pt idx="0">
                    <c:v>Nov 21</c:v>
                  </c:pt>
                  <c:pt idx="1">
                    <c:v>Ready for delivery</c:v>
                  </c:pt>
                  <c:pt idx="2">
                    <c:v>Standalone</c:v>
                  </c:pt>
                  <c:pt idx="3">
                    <c:v>CSSC</c:v>
                  </c:pt>
                  <c:pt idx="4">
                    <c:v>Jun 21</c:v>
                  </c:pt>
                  <c:pt idx="5">
                    <c:v>Nov 21</c:v>
                  </c:pt>
                  <c:pt idx="6">
                    <c:v>Standalone</c:v>
                  </c:pt>
                  <c:pt idx="7">
                    <c:v>MiR10</c:v>
                  </c:pt>
                </c:lvl>
                <c:lvl>
                  <c:pt idx="0">
                    <c:v>Awaiting Delivery</c:v>
                  </c:pt>
                  <c:pt idx="3">
                    <c:v>In Delivery</c:v>
                  </c:pt>
                </c:lvl>
              </c:multiLvlStrCache>
            </c:multiLvlStrRef>
          </c:cat>
          <c:val>
            <c:numRef>
              <c:f>'In Delivery'!$J$7:$J$17</c:f>
              <c:numCache>
                <c:formatCode>General</c:formatCode>
                <c:ptCount val="8"/>
                <c:pt idx="0">
                  <c:v>1</c:v>
                </c:pt>
                <c:pt idx="1">
                  <c:v>3</c:v>
                </c:pt>
                <c:pt idx="2">
                  <c:v>2</c:v>
                </c:pt>
                <c:pt idx="3">
                  <c:v>4</c:v>
                </c:pt>
                <c:pt idx="4">
                  <c:v>1</c:v>
                </c:pt>
                <c:pt idx="5">
                  <c:v>6</c:v>
                </c:pt>
                <c:pt idx="6">
                  <c:v>9</c:v>
                </c:pt>
                <c:pt idx="7">
                  <c:v>2</c:v>
                </c:pt>
              </c:numCache>
            </c:numRef>
          </c:val>
          <c:extLst>
            <c:ext xmlns:c16="http://schemas.microsoft.com/office/drawing/2014/chart" uri="{C3380CC4-5D6E-409C-BE32-E72D297353CC}">
              <c16:uniqueId val="{00000005-F2D2-40B0-8600-199DA5C1EC31}"/>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June.xlsx]Period updates!PivotTable5</c:name>
    <c:fmtId val="13"/>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Changes From Last Period</a:t>
            </a:r>
            <a:endParaRPr lang="en-GB">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00B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2"/>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00B050"/>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2">
              <a:lumMod val="60000"/>
              <a:lumOff val="40000"/>
            </a:schemeClr>
          </a:solidFill>
          <a:ln w="19050">
            <a:solidFill>
              <a:schemeClr val="lt1"/>
            </a:solidFill>
          </a:ln>
          <a:effectLst/>
        </c:spPr>
      </c:pivotFmt>
      <c:pivotFmt>
        <c:idx val="18"/>
        <c:spPr>
          <a:solidFill>
            <a:srgbClr val="00B0F0"/>
          </a:solidFill>
          <a:ln w="19050">
            <a:solidFill>
              <a:schemeClr val="lt1"/>
            </a:solidFill>
          </a:ln>
          <a:effectLst/>
        </c:spPr>
      </c:pivotFmt>
      <c:pivotFmt>
        <c:idx val="19"/>
        <c:spPr>
          <a:solidFill>
            <a:srgbClr val="7030A0"/>
          </a:solidFill>
          <a:ln w="19050">
            <a:solidFill>
              <a:schemeClr val="lt1"/>
            </a:solidFill>
          </a:ln>
          <a:effectLst/>
        </c:spPr>
      </c:pivotFmt>
      <c:pivotFmt>
        <c:idx val="20"/>
        <c:spPr>
          <a:solidFill>
            <a:srgbClr val="9999FF"/>
          </a:solidFill>
          <a:ln w="19050">
            <a:solidFill>
              <a:schemeClr val="lt1"/>
            </a:solidFill>
          </a:ln>
          <a:effectLst/>
        </c:spPr>
      </c:pivotFmt>
      <c:pivotFmt>
        <c:idx val="21"/>
        <c:spPr>
          <a:solidFill>
            <a:srgbClr val="FFCCFF"/>
          </a:solidFill>
          <a:ln w="19050">
            <a:solidFill>
              <a:schemeClr val="lt1"/>
            </a:solidFill>
          </a:ln>
          <a:effectLst/>
        </c:spPr>
      </c:pivotFmt>
      <c:pivotFmt>
        <c:idx val="2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rgbClr val="00B050"/>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2">
              <a:lumMod val="60000"/>
              <a:lumOff val="40000"/>
            </a:schemeClr>
          </a:solidFill>
          <a:ln w="19050">
            <a:solidFill>
              <a:schemeClr val="lt1"/>
            </a:solidFill>
          </a:ln>
          <a:effectLst/>
        </c:spPr>
      </c:pivotFmt>
      <c:pivotFmt>
        <c:idx val="26"/>
        <c:spPr>
          <a:solidFill>
            <a:srgbClr val="00B0F0"/>
          </a:solidFill>
          <a:ln w="19050">
            <a:solidFill>
              <a:schemeClr val="lt1"/>
            </a:solidFill>
          </a:ln>
          <a:effectLst/>
        </c:spPr>
      </c:pivotFmt>
      <c:pivotFmt>
        <c:idx val="27"/>
        <c:spPr>
          <a:solidFill>
            <a:srgbClr val="7030A0"/>
          </a:solidFill>
          <a:ln w="19050">
            <a:solidFill>
              <a:schemeClr val="lt1"/>
            </a:solidFill>
          </a:ln>
          <a:effectLst/>
        </c:spPr>
      </c:pivotFmt>
      <c:pivotFmt>
        <c:idx val="28"/>
        <c:spPr>
          <a:solidFill>
            <a:srgbClr val="9999FF"/>
          </a:solidFill>
          <a:ln w="19050">
            <a:solidFill>
              <a:schemeClr val="lt1"/>
            </a:solidFill>
          </a:ln>
          <a:effectLst/>
        </c:spPr>
      </c:pivotFmt>
      <c:pivotFmt>
        <c:idx val="29"/>
        <c:spPr>
          <a:solidFill>
            <a:srgbClr val="FFCCFF"/>
          </a:solidFill>
          <a:ln w="19050">
            <a:solidFill>
              <a:schemeClr val="lt1"/>
            </a:solidFill>
          </a:ln>
          <a:effectLst/>
        </c:spPr>
      </c:pivotFmt>
    </c:pivotFmts>
    <c:plotArea>
      <c:layout/>
      <c:pieChart>
        <c:varyColors val="1"/>
        <c:ser>
          <c:idx val="0"/>
          <c:order val="0"/>
          <c:tx>
            <c:strRef>
              <c:f>'Period updates'!$B$25</c:f>
              <c:strCache>
                <c:ptCount val="1"/>
                <c:pt idx="0">
                  <c:v>Total</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E730-4695-9A19-0083DCB262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30-4695-9A19-0083DCB26288}"/>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E730-4695-9A19-0083DCB26288}"/>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E730-4695-9A19-0083DCB26288}"/>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E730-4695-9A19-0083DCB26288}"/>
              </c:ext>
            </c:extLst>
          </c:dPt>
          <c:dPt>
            <c:idx val="5"/>
            <c:bubble3D val="0"/>
            <c:spPr>
              <a:solidFill>
                <a:srgbClr val="9999FF"/>
              </a:solidFill>
              <a:ln w="19050">
                <a:solidFill>
                  <a:schemeClr val="lt1"/>
                </a:solidFill>
              </a:ln>
              <a:effectLst/>
            </c:spPr>
            <c:extLst>
              <c:ext xmlns:c16="http://schemas.microsoft.com/office/drawing/2014/chart" uri="{C3380CC4-5D6E-409C-BE32-E72D297353CC}">
                <c16:uniqueId val="{0000000B-E730-4695-9A19-0083DCB26288}"/>
              </c:ext>
            </c:extLst>
          </c:dPt>
          <c:dPt>
            <c:idx val="6"/>
            <c:bubble3D val="0"/>
            <c:spPr>
              <a:solidFill>
                <a:srgbClr val="FFCCFF"/>
              </a:solidFill>
              <a:ln w="19050">
                <a:solidFill>
                  <a:schemeClr val="lt1"/>
                </a:solidFill>
              </a:ln>
              <a:effectLst/>
            </c:spPr>
            <c:extLst>
              <c:ext xmlns:c16="http://schemas.microsoft.com/office/drawing/2014/chart" uri="{C3380CC4-5D6E-409C-BE32-E72D297353CC}">
                <c16:uniqueId val="{0000000D-E730-4695-9A19-0083DCB26288}"/>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updates'!$A$26:$A$33</c:f>
              <c:strCache>
                <c:ptCount val="7"/>
                <c:pt idx="0">
                  <c:v>MOD to be implemented</c:v>
                </c:pt>
                <c:pt idx="1">
                  <c:v>In Delivery</c:v>
                </c:pt>
                <c:pt idx="2">
                  <c:v>Awaiting Delivery</c:v>
                </c:pt>
                <c:pt idx="3">
                  <c:v>Implemented</c:v>
                </c:pt>
                <c:pt idx="4">
                  <c:v>New -Pre-capture</c:v>
                </c:pt>
                <c:pt idx="5">
                  <c:v>New - Initial Review</c:v>
                </c:pt>
                <c:pt idx="6">
                  <c:v>New - Capture</c:v>
                </c:pt>
              </c:strCache>
            </c:strRef>
          </c:cat>
          <c:val>
            <c:numRef>
              <c:f>'Period updates'!$B$26:$B$33</c:f>
              <c:numCache>
                <c:formatCode>General</c:formatCode>
                <c:ptCount val="7"/>
                <c:pt idx="0">
                  <c:v>3</c:v>
                </c:pt>
                <c:pt idx="1">
                  <c:v>4</c:v>
                </c:pt>
                <c:pt idx="2">
                  <c:v>2</c:v>
                </c:pt>
                <c:pt idx="3">
                  <c:v>4</c:v>
                </c:pt>
                <c:pt idx="4">
                  <c:v>2</c:v>
                </c:pt>
                <c:pt idx="5">
                  <c:v>1</c:v>
                </c:pt>
                <c:pt idx="6">
                  <c:v>1</c:v>
                </c:pt>
              </c:numCache>
            </c:numRef>
          </c:val>
          <c:extLst>
            <c:ext xmlns:c16="http://schemas.microsoft.com/office/drawing/2014/chart" uri="{C3380CC4-5D6E-409C-BE32-E72D297353CC}">
              <c16:uniqueId val="{0000000E-E730-4695-9A19-0083DCB2628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5716315186883367"/>
          <c:y val="0.20843328821893087"/>
          <c:w val="0.32228005581088182"/>
          <c:h val="0.78587024221137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28/05/2021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a:t>
            </a:fld>
            <a:endParaRPr lang="en-GB"/>
          </a:p>
        </p:txBody>
      </p:sp>
    </p:spTree>
    <p:extLst>
      <p:ext uri="{BB962C8B-B14F-4D97-AF65-F5344CB8AC3E}">
        <p14:creationId xmlns:p14="http://schemas.microsoft.com/office/powerpoint/2010/main" val="116332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27</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29</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30</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31</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39</a:t>
            </a:fld>
            <a:endParaRPr lang="en-GB" dirty="0"/>
          </a:p>
        </p:txBody>
      </p:sp>
    </p:spTree>
    <p:extLst>
      <p:ext uri="{BB962C8B-B14F-4D97-AF65-F5344CB8AC3E}">
        <p14:creationId xmlns:p14="http://schemas.microsoft.com/office/powerpoint/2010/main" val="282453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48</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288">
              <a:defRPr/>
            </a:pPr>
            <a:fld id="{2A2357B9-A31F-4FC7-A38A-70DF36F645F3}" type="slidenum">
              <a:rPr lang="en-GB">
                <a:solidFill>
                  <a:prstClr val="black"/>
                </a:solidFill>
                <a:latin typeface="Calibri"/>
              </a:rPr>
              <a:pPr defTabSz="914288">
                <a:defRPr/>
              </a:pPr>
              <a:t>6</a:t>
            </a:fld>
            <a:endParaRPr lang="en-GB" dirty="0">
              <a:solidFill>
                <a:prstClr val="black"/>
              </a:solidFill>
              <a:latin typeface="Calibri"/>
            </a:endParaRPr>
          </a:p>
        </p:txBody>
      </p:sp>
    </p:spTree>
    <p:extLst>
      <p:ext uri="{BB962C8B-B14F-4D97-AF65-F5344CB8AC3E}">
        <p14:creationId xmlns:p14="http://schemas.microsoft.com/office/powerpoint/2010/main" val="128048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11</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12</a:t>
            </a:fld>
            <a:endParaRPr lang="en-GB"/>
          </a:p>
        </p:txBody>
      </p:sp>
    </p:spTree>
    <p:extLst>
      <p:ext uri="{BB962C8B-B14F-4D97-AF65-F5344CB8AC3E}">
        <p14:creationId xmlns:p14="http://schemas.microsoft.com/office/powerpoint/2010/main" val="420235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375941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53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26</a:t>
            </a:fld>
            <a:endParaRPr lang="en-GB"/>
          </a:p>
        </p:txBody>
      </p:sp>
    </p:spTree>
    <p:extLst>
      <p:ext uri="{BB962C8B-B14F-4D97-AF65-F5344CB8AC3E}">
        <p14:creationId xmlns:p14="http://schemas.microsoft.com/office/powerpoint/2010/main" val="2731875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878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xoserve.com/change/change-proposals/xrn-5365-request-impact-assessment-on-aligning-major-releases-to-the-rec-release-schedule-thursday-release-and-3-major-releases-per-year/?return=/change/change-proposals/?customers=&amp;statuses=&amp;searc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change/change-proposals/xrn-5368-gemini-change-programme-sustain/?return=/change/change-proposals/?customers=&amp;statuses=&amp;search=536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xoserve.com/change/change-packs/2827-rt-po-change-pack-may-202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xoserve.com/change/change-packs/2827-rt-po-change-pack-may-202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xoserve.com/change/change-packs/2827-rt-po-change-pack-may-2021/"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xoserve.com/change/change-packs/2827-rt-po-change-pack-may-2021/"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4.docx"/><Relationship Id="rId5" Type="http://schemas.openxmlformats.org/officeDocument/2006/relationships/image" Target="../media/image6.wmf"/><Relationship Id="rId4" Type="http://schemas.openxmlformats.org/officeDocument/2006/relationships/package" Target="../embeddings/Microsoft_Word_Document.docx"/></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hyperlink" Target="https://www.xoserve.com/change/" TargetMode="Externa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uklink@xoserve.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3.xml"/><Relationship Id="rId7"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0C6A6-ECDB-4955-90A1-7B7434F0285A}"/>
              </a:ext>
            </a:extLst>
          </p:cNvPr>
          <p:cNvSpPr>
            <a:spLocks noGrp="1"/>
          </p:cNvSpPr>
          <p:nvPr>
            <p:ph type="ctrTitle"/>
          </p:nvPr>
        </p:nvSpPr>
        <p:spPr/>
        <p:txBody>
          <a:bodyPr/>
          <a:lstStyle/>
          <a:p>
            <a:r>
              <a:rPr lang="en-GB" dirty="0"/>
              <a:t>Change Management Committee</a:t>
            </a:r>
          </a:p>
        </p:txBody>
      </p:sp>
      <p:sp>
        <p:nvSpPr>
          <p:cNvPr id="5" name="Subtitle 4">
            <a:extLst>
              <a:ext uri="{FF2B5EF4-FFF2-40B4-BE49-F238E27FC236}">
                <a16:creationId xmlns:a16="http://schemas.microsoft.com/office/drawing/2014/main" id="{2004E9F2-34E4-4A47-84CB-31C3D4C6618B}"/>
              </a:ext>
            </a:extLst>
          </p:cNvPr>
          <p:cNvSpPr>
            <a:spLocks noGrp="1"/>
          </p:cNvSpPr>
          <p:nvPr>
            <p:ph type="subTitle" idx="1"/>
          </p:nvPr>
        </p:nvSpPr>
        <p:spPr/>
        <p:txBody>
          <a:bodyPr/>
          <a:lstStyle/>
          <a:p>
            <a:r>
              <a:rPr lang="en-GB" dirty="0"/>
              <a:t>9</a:t>
            </a:r>
            <a:r>
              <a:rPr lang="en-GB" baseline="30000" dirty="0"/>
              <a:t>th</a:t>
            </a:r>
            <a:r>
              <a:rPr lang="en-GB" dirty="0"/>
              <a:t> June 2021</a:t>
            </a:r>
          </a:p>
        </p:txBody>
      </p:sp>
    </p:spTree>
    <p:extLst>
      <p:ext uri="{BB962C8B-B14F-4D97-AF65-F5344CB8AC3E}">
        <p14:creationId xmlns:p14="http://schemas.microsoft.com/office/powerpoint/2010/main" val="165225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dirty="0"/>
              <a:t>3.1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1138589952"/>
              </p:ext>
            </p:extLst>
          </p:nvPr>
        </p:nvGraphicFramePr>
        <p:xfrm>
          <a:off x="184298" y="894829"/>
          <a:ext cx="8681404" cy="1673888"/>
        </p:xfrm>
        <a:graphic>
          <a:graphicData uri="http://schemas.openxmlformats.org/drawingml/2006/table">
            <a:tbl>
              <a:tblPr firstRow="1" firstCol="1" bandRow="1">
                <a:tableStyleId>{5940675A-B579-460E-94D1-54222C63F5DA}</a:tableStyleId>
              </a:tblPr>
              <a:tblGrid>
                <a:gridCol w="3358436">
                  <a:extLst>
                    <a:ext uri="{9D8B030D-6E8A-4147-A177-3AD203B41FA5}">
                      <a16:colId xmlns:a16="http://schemas.microsoft.com/office/drawing/2014/main" val="20001"/>
                    </a:ext>
                  </a:extLst>
                </a:gridCol>
                <a:gridCol w="632992">
                  <a:extLst>
                    <a:ext uri="{9D8B030D-6E8A-4147-A177-3AD203B41FA5}">
                      <a16:colId xmlns:a16="http://schemas.microsoft.com/office/drawing/2014/main" val="20002"/>
                    </a:ext>
                  </a:extLst>
                </a:gridCol>
                <a:gridCol w="516575">
                  <a:extLst>
                    <a:ext uri="{9D8B030D-6E8A-4147-A177-3AD203B41FA5}">
                      <a16:colId xmlns:a16="http://schemas.microsoft.com/office/drawing/2014/main" val="20003"/>
                    </a:ext>
                  </a:extLst>
                </a:gridCol>
                <a:gridCol w="456638">
                  <a:extLst>
                    <a:ext uri="{9D8B030D-6E8A-4147-A177-3AD203B41FA5}">
                      <a16:colId xmlns:a16="http://schemas.microsoft.com/office/drawing/2014/main" val="20005"/>
                    </a:ext>
                  </a:extLst>
                </a:gridCol>
                <a:gridCol w="456638">
                  <a:extLst>
                    <a:ext uri="{9D8B030D-6E8A-4147-A177-3AD203B41FA5}">
                      <a16:colId xmlns:a16="http://schemas.microsoft.com/office/drawing/2014/main" val="3663843725"/>
                    </a:ext>
                  </a:extLst>
                </a:gridCol>
                <a:gridCol w="3260125">
                  <a:extLst>
                    <a:ext uri="{9D8B030D-6E8A-4147-A177-3AD203B41FA5}">
                      <a16:colId xmlns:a16="http://schemas.microsoft.com/office/drawing/2014/main" val="20008"/>
                    </a:ext>
                  </a:extLst>
                </a:gridCol>
              </a:tblGrid>
              <a:tr h="0">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a:effectLst/>
                        </a:rPr>
                        <a:t>DSC Service Area</a:t>
                      </a:r>
                      <a:endParaRPr lang="en-GB" sz="110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a:txBody>
                    <a:bodyPr/>
                    <a:lstStyle/>
                    <a:p>
                      <a:pPr>
                        <a:lnSpc>
                          <a:spcPct val="115000"/>
                        </a:lnSpc>
                        <a:spcAft>
                          <a:spcPts val="0"/>
                        </a:spcAft>
                      </a:pPr>
                      <a:r>
                        <a:rPr lang="en-GB" sz="1000">
                          <a:effectLst/>
                        </a:rPr>
                        <a:t>Shipper </a:t>
                      </a:r>
                    </a:p>
                  </a:txBody>
                  <a:tcPr marL="66582" marR="66582" marT="0" marB="0">
                    <a:solidFill>
                      <a:schemeClr val="accent5"/>
                    </a:solidFill>
                  </a:tcPr>
                </a:tc>
                <a:tc>
                  <a:txBody>
                    <a:bodyPr/>
                    <a:lstStyle/>
                    <a:p>
                      <a:pPr>
                        <a:lnSpc>
                          <a:spcPct val="115000"/>
                        </a:lnSpc>
                        <a:spcAft>
                          <a:spcPts val="0"/>
                        </a:spcAft>
                      </a:pPr>
                      <a:r>
                        <a:rPr lang="en-GB" sz="1000">
                          <a:effectLst/>
                        </a:rPr>
                        <a:t>DNO</a:t>
                      </a:r>
                    </a:p>
                  </a:txBody>
                  <a:tcPr marL="66582" marR="66582" marT="0" marB="0">
                    <a:solidFill>
                      <a:schemeClr val="accent5"/>
                    </a:solidFill>
                  </a:tcPr>
                </a:tc>
                <a:tc>
                  <a:txBody>
                    <a:bodyPr/>
                    <a:lstStyle/>
                    <a:p>
                      <a:pPr>
                        <a:lnSpc>
                          <a:spcPct val="115000"/>
                        </a:lnSpc>
                        <a:spcAft>
                          <a:spcPts val="0"/>
                        </a:spcAft>
                      </a:pPr>
                      <a:r>
                        <a:rPr lang="en-GB" sz="100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XRN5365 - Request impact assessment on aligning Major Releases to the REC Release Schedule (Thursday release and 3 Major Releases per year) </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N/A</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239497877"/>
                  </a:ext>
                </a:extLst>
              </a:tr>
              <a:tr h="367502">
                <a:tc>
                  <a:txBody>
                    <a:bodyPr/>
                    <a:lstStyle/>
                    <a:p>
                      <a:pPr marL="0" marR="0" lvl="0" indent="0" algn="l" rtl="0" eaLnBrk="1" fontAlgn="auto" latinLnBrk="0" hangingPunct="1">
                        <a:lnSpc>
                          <a:spcPct val="100000"/>
                        </a:lnSpc>
                        <a:spcBef>
                          <a:spcPts val="0"/>
                        </a:spcBef>
                        <a:spcAft>
                          <a:spcPts val="0"/>
                        </a:spcAft>
                        <a:buFontTx/>
                        <a:buNone/>
                      </a:pPr>
                      <a:r>
                        <a:rPr lang="fr-FR" sz="1000" b="0" i="0" u="none" strike="noStrike" kern="1200" noProof="0" dirty="0">
                          <a:effectLst/>
                        </a:rPr>
                        <a:t>XRN5368 - Gemini Change Programme </a:t>
                      </a:r>
                      <a:r>
                        <a:rPr lang="fr-FR" sz="1000" b="0" i="0" u="none" strike="noStrike" kern="1200" noProof="0" dirty="0" err="1">
                          <a:effectLst/>
                        </a:rPr>
                        <a:t>Sustain</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Service Area 14 - Gemini Services</a:t>
                      </a:r>
                    </a:p>
                  </a:txBody>
                  <a:tcPr marL="9525" marR="9525" marT="9525" marB="0" anchor="ctr"/>
                </a:tc>
                <a:extLst>
                  <a:ext uri="{0D108BD9-81ED-4DB2-BD59-A6C34878D82A}">
                    <a16:rowId xmlns:a16="http://schemas.microsoft.com/office/drawing/2014/main" val="1666563257"/>
                  </a:ext>
                </a:extLst>
              </a:tr>
              <a:tr h="367502">
                <a:tc>
                  <a:txBody>
                    <a:bodyPr/>
                    <a:lstStyle/>
                    <a:p>
                      <a:pPr marL="0" marR="0" lvl="0" indent="0" algn="l" rtl="0" eaLnBrk="1" fontAlgn="auto" latinLnBrk="0" hangingPunct="1">
                        <a:lnSpc>
                          <a:spcPct val="100000"/>
                        </a:lnSpc>
                        <a:spcBef>
                          <a:spcPts val="0"/>
                        </a:spcBef>
                        <a:spcAft>
                          <a:spcPts val="0"/>
                        </a:spcAft>
                        <a:buFontTx/>
                        <a:buNone/>
                      </a:pPr>
                      <a:endParaRPr lang="en-GB" sz="1000" b="0" i="0" u="none" strike="noStrike" kern="1200" noProof="0" dirty="0">
                        <a:effectLst/>
                      </a:endParaRPr>
                    </a:p>
                  </a:txBody>
                  <a:tcPr marL="68580" marR="68580" marT="0" marB="0" anchor="ctr"/>
                </a:tc>
                <a:tc gridSpan="4">
                  <a:txBody>
                    <a:bodyPr/>
                    <a:lstStyle/>
                    <a:p>
                      <a:pPr lvl="0" algn="ctr">
                        <a:lnSpc>
                          <a:spcPct val="114999"/>
                        </a:lnSpc>
                        <a:spcAft>
                          <a:spcPts val="0"/>
                        </a:spcAft>
                        <a:buNone/>
                      </a:pPr>
                      <a:endParaRPr lang="en-GB" sz="1000" kern="1200" dirty="0">
                        <a:solidFill>
                          <a:schemeClr val="tx1"/>
                        </a:solidFill>
                        <a:effectLst/>
                        <a:latin typeface="+mn-lt"/>
                        <a:ea typeface="+mn-ea"/>
                        <a:cs typeface="Arial"/>
                      </a:endParaRPr>
                    </a:p>
                  </a:txBody>
                  <a:tcPr marL="68580" marR="68580" marT="0" marB="0"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algn="l" defTabSz="914400" rtl="0" eaLnBrk="1" fontAlgn="ctr" latinLnBrk="0" hangingPunct="1">
                        <a:lnSpc>
                          <a:spcPct val="115000"/>
                        </a:lnSpc>
                        <a:spcAft>
                          <a:spcPts val="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4182887828"/>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1600" dirty="0"/>
              <a:t>XRN5365 - Request impact assessment on aligning Major Releases to the REC Release Schedule (Thursday release and 3 Major Releases per year)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469496264"/>
              </p:ext>
            </p:extLst>
          </p:nvPr>
        </p:nvGraphicFramePr>
        <p:xfrm>
          <a:off x="71478" y="2856071"/>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Arial" panose="020B0604020202020204" pitchFamily="34" charset="0"/>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865508664"/>
              </p:ext>
            </p:extLst>
          </p:nvPr>
        </p:nvGraphicFramePr>
        <p:xfrm>
          <a:off x="3995936" y="863137"/>
          <a:ext cx="5004556" cy="2438369"/>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560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452613">
                <a:tc>
                  <a:txBody>
                    <a:bodyPr/>
                    <a:lstStyle/>
                    <a:p>
                      <a:pPr marL="0" lvl="0" algn="l" defTabSz="914400" rtl="0" eaLnBrk="1" latinLnBrk="0" hangingPunct="1">
                        <a:lnSpc>
                          <a:spcPct val="100000"/>
                        </a:lnSpc>
                        <a:spcBef>
                          <a:spcPts val="0"/>
                        </a:spcBef>
                        <a:spcAft>
                          <a:spcPts val="0"/>
                        </a:spcAft>
                        <a:buNone/>
                      </a:pPr>
                      <a:r>
                        <a:rPr lang="en-US" sz="980" b="0" i="0" u="none" strike="noStrike" kern="1200" baseline="0" noProof="0" dirty="0">
                          <a:solidFill>
                            <a:schemeClr val="tx1"/>
                          </a:solidFill>
                          <a:latin typeface="+mn-lt"/>
                          <a:ea typeface="+mn-ea"/>
                          <a:cs typeface="+mn-cs"/>
                        </a:rPr>
                        <a:t>The Retail Energy Code Manager have provided a view they are proposing to align delivery of Retail Energy Code to other market sector delivery implementation day of a Thursday.  At present all CDSP change delivery is implemented over a weekend due to the impacts of making changes during peak system activity and processing days. These impacts were informed to DSC Change Management Committee when this was assessed previously, with the main impacts being file processing with little system downtime, and the risk associated with having to roll back the system and it’s related code, if implementation were not successful.  At the time DSC customers approved to continue with a weekend implementation.</a:t>
                      </a:r>
                    </a:p>
                    <a:p>
                      <a:pPr marL="0" lvl="0" algn="l" defTabSz="914400" rtl="0" eaLnBrk="1" latinLnBrk="0" hangingPunct="1">
                        <a:lnSpc>
                          <a:spcPct val="100000"/>
                        </a:lnSpc>
                        <a:spcBef>
                          <a:spcPts val="0"/>
                        </a:spcBef>
                        <a:spcAft>
                          <a:spcPts val="0"/>
                        </a:spcAft>
                        <a:buNone/>
                      </a:pPr>
                      <a:r>
                        <a:rPr lang="en-US" sz="980" b="0" i="0" u="none" strike="noStrike" kern="1200" baseline="0" noProof="0" dirty="0">
                          <a:solidFill>
                            <a:schemeClr val="tx1"/>
                          </a:solidFill>
                          <a:latin typeface="+mn-lt"/>
                          <a:ea typeface="+mn-ea"/>
                          <a:cs typeface="+mn-cs"/>
                        </a:rPr>
                        <a:t>The Retail Energy Code Manager have provided a view they are proposing to </a:t>
                      </a:r>
                      <a:r>
                        <a:rPr lang="en-US" sz="980" b="0" i="0" u="none" strike="noStrike" kern="1200" baseline="0" noProof="0" dirty="0" err="1">
                          <a:solidFill>
                            <a:schemeClr val="tx1"/>
                          </a:solidFill>
                          <a:latin typeface="+mn-lt"/>
                          <a:ea typeface="+mn-ea"/>
                          <a:cs typeface="+mn-cs"/>
                        </a:rPr>
                        <a:t>utilise</a:t>
                      </a:r>
                      <a:r>
                        <a:rPr lang="en-US" sz="980" b="0" i="0" u="none" strike="noStrike" kern="1200" baseline="0" noProof="0" dirty="0">
                          <a:solidFill>
                            <a:schemeClr val="tx1"/>
                          </a:solidFill>
                          <a:latin typeface="+mn-lt"/>
                          <a:ea typeface="+mn-ea"/>
                          <a:cs typeface="+mn-cs"/>
                        </a:rPr>
                        <a:t> all 3 major releases in a year (Feb, June, Nov) for delivery of REC change, under current DSC funding arrangements customers fund 2 major releases per year, therefore need to understand impacts of increasing to 3 including costs to inform the investments made by our customers in each Business Planning exercise. </a:t>
                      </a:r>
                      <a:endParaRPr lang="en-GB" sz="98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591935863"/>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905937364"/>
              </p:ext>
            </p:extLst>
          </p:nvPr>
        </p:nvGraphicFramePr>
        <p:xfrm>
          <a:off x="3995936" y="3296947"/>
          <a:ext cx="5004556" cy="1532598"/>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463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81324">
                <a:tc>
                  <a:txBody>
                    <a:bodyPr/>
                    <a:lstStyle/>
                    <a:p>
                      <a:pPr lvl="0" algn="l">
                        <a:lnSpc>
                          <a:spcPct val="100000"/>
                        </a:lnSpc>
                        <a:spcBef>
                          <a:spcPts val="0"/>
                        </a:spcBef>
                        <a:spcAft>
                          <a:spcPts val="0"/>
                        </a:spcAft>
                        <a:buNone/>
                      </a:pPr>
                      <a:r>
                        <a:rPr lang="en-US" sz="980" b="0" i="0" u="none" strike="noStrike" kern="1200" baseline="0" noProof="0" dirty="0">
                          <a:latin typeface="+mn-lt"/>
                        </a:rPr>
                        <a:t>A detailed, deep dive assessment is being requested of Xoserve and it’s Service Provider, to identify the impacts of moving to a Thursday implementation for the delivery of DSC Change Proposals (DSC Change could include UNC modifications, REC change or other cross-regulatory impacting changes). The detailed, deep dive assessment needs to provide an understanding of:</a:t>
                      </a:r>
                    </a:p>
                    <a:p>
                      <a:pPr marL="171450" lvl="0" indent="-171450" algn="l">
                        <a:lnSpc>
                          <a:spcPct val="100000"/>
                        </a:lnSpc>
                        <a:spcBef>
                          <a:spcPts val="0"/>
                        </a:spcBef>
                        <a:spcAft>
                          <a:spcPts val="0"/>
                        </a:spcAft>
                        <a:buFontTx/>
                        <a:buChar char="-"/>
                      </a:pPr>
                      <a:r>
                        <a:rPr lang="en-US" sz="980" b="0" i="0" u="none" strike="noStrike" kern="1200" baseline="0" noProof="0" dirty="0">
                          <a:latin typeface="+mn-lt"/>
                        </a:rPr>
                        <a:t>full impact assessment to systems/resource/processing/support, including specifically an assessment regarding cost impacts and justification for these</a:t>
                      </a:r>
                    </a:p>
                    <a:p>
                      <a:pPr marL="171450" lvl="0" indent="-171450" algn="l">
                        <a:lnSpc>
                          <a:spcPct val="100000"/>
                        </a:lnSpc>
                        <a:spcBef>
                          <a:spcPts val="0"/>
                        </a:spcBef>
                        <a:spcAft>
                          <a:spcPts val="0"/>
                        </a:spcAft>
                        <a:buFontTx/>
                        <a:buChar char="-"/>
                      </a:pPr>
                      <a:r>
                        <a:rPr lang="en-GB" sz="980" b="0" i="0" u="none" strike="noStrike" kern="1200" baseline="0" noProof="0" dirty="0">
                          <a:latin typeface="+mn-lt"/>
                        </a:rPr>
                        <a:t>Options available</a:t>
                      </a:r>
                      <a:endParaRPr lang="en-GB" sz="98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3454020"/>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833280437"/>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9787F8E5-2A28-4B42-A2D0-ED950280D365}"/>
              </a:ext>
            </a:extLst>
          </p:cNvPr>
          <p:cNvSpPr txBox="1"/>
          <p:nvPr/>
        </p:nvSpPr>
        <p:spPr>
          <a:xfrm>
            <a:off x="3995936" y="4806360"/>
            <a:ext cx="5004550" cy="246221"/>
          </a:xfrm>
          <a:prstGeom prst="rect">
            <a:avLst/>
          </a:prstGeom>
          <a:noFill/>
        </p:spPr>
        <p:txBody>
          <a:bodyPr wrap="square" rtlCol="0">
            <a:spAutoFit/>
          </a:bodyPr>
          <a:lstStyle/>
          <a:p>
            <a:r>
              <a:rPr lang="en-GB" sz="1000" b="1" dirty="0"/>
              <a:t>See CP for full description</a:t>
            </a:r>
          </a:p>
        </p:txBody>
      </p:sp>
    </p:spTree>
    <p:extLst>
      <p:ext uri="{BB962C8B-B14F-4D97-AF65-F5344CB8AC3E}">
        <p14:creationId xmlns:p14="http://schemas.microsoft.com/office/powerpoint/2010/main" val="232129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1600" dirty="0"/>
              <a:t>XRN</a:t>
            </a:r>
            <a:r>
              <a:rPr lang="fr-FR" sz="1600" dirty="0"/>
              <a:t>XRN5368 - Gemini Change Programme </a:t>
            </a:r>
            <a:r>
              <a:rPr lang="fr-FR" sz="1600" dirty="0" err="1"/>
              <a:t>Sustain</a:t>
            </a:r>
            <a:endParaRPr lang="en-US" sz="1600" dirty="0"/>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248813123"/>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Service Area 14 - Gemini Services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406257362"/>
              </p:ext>
            </p:extLst>
          </p:nvPr>
        </p:nvGraphicFramePr>
        <p:xfrm>
          <a:off x="3995936" y="863136"/>
          <a:ext cx="5004556" cy="2100135"/>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48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557210">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The Gemini IT system underpins the commercial gas transmission regime and accounts for all capacity and energy transactions.  It is owned by NGG with technical support provided by Xoserve under the Data Services Contract. </a:t>
                      </a:r>
                    </a:p>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 NG have a commitment to our customers and Ofgem to maintain compliance with the UNC and ensure that Gemini meets the needs of its users.  Gemini Re-Platforming addressed the ageing hardware and brings the software versions back in support.  Gemini Systems Enhancements is delivering improvements to the meet customer pain points.  </a:t>
                      </a:r>
                    </a:p>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The next series of sustain improvements is to align with the longer-term roadmap of adapting/improving Gemini based on the needs of a changing industry to meet customer expectations.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4104365929"/>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National Grid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102438069"/>
              </p:ext>
            </p:extLst>
          </p:nvPr>
        </p:nvGraphicFramePr>
        <p:xfrm>
          <a:off x="3995936" y="3043586"/>
          <a:ext cx="5004556" cy="1826046"/>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944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55901">
                <a:tc>
                  <a:txBody>
                    <a:bodyPr/>
                    <a:lstStyle/>
                    <a:p>
                      <a:pPr lvl="0" algn="l">
                        <a:lnSpc>
                          <a:spcPct val="100000"/>
                        </a:lnSpc>
                        <a:spcBef>
                          <a:spcPts val="0"/>
                        </a:spcBef>
                        <a:spcAft>
                          <a:spcPts val="0"/>
                        </a:spcAft>
                        <a:buNone/>
                      </a:pPr>
                      <a:r>
                        <a:rPr lang="en-US" sz="1050" b="0" i="0" u="none" strike="noStrike" kern="1200" baseline="0" noProof="0" dirty="0">
                          <a:latin typeface="+mn-lt"/>
                        </a:rPr>
                        <a:t>The purpose of this Change Proposal is to request Xoserve to deliver the below work streams as described in BP21 roadmap:</a:t>
                      </a: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dirty="0">
                          <a:latin typeface="+mn-lt"/>
                        </a:rPr>
                        <a:t>Single Sign-on Solution</a:t>
                      </a: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dirty="0">
                          <a:latin typeface="+mn-lt"/>
                        </a:rPr>
                        <a:t>Enhanced API platform</a:t>
                      </a: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dirty="0">
                          <a:latin typeface="+mn-lt"/>
                        </a:rPr>
                        <a:t>Batch Processing Review</a:t>
                      </a: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dirty="0">
                          <a:latin typeface="+mn-lt"/>
                        </a:rPr>
                        <a:t>Test Automation</a:t>
                      </a:r>
                    </a:p>
                    <a:p>
                      <a:pPr marL="171450" lvl="0" indent="-171450" algn="l">
                        <a:lnSpc>
                          <a:spcPct val="100000"/>
                        </a:lnSpc>
                        <a:spcBef>
                          <a:spcPts val="0"/>
                        </a:spcBef>
                        <a:spcAft>
                          <a:spcPts val="0"/>
                        </a:spcAft>
                        <a:buFont typeface="Arial" panose="020B0604020202020204" pitchFamily="34" charset="0"/>
                        <a:buChar char="•"/>
                      </a:pPr>
                      <a:r>
                        <a:rPr lang="en-US" sz="1050" b="0" i="0" u="none" strike="noStrike" kern="1200" baseline="0" noProof="0" dirty="0">
                          <a:latin typeface="+mn-lt"/>
                        </a:rPr>
                        <a:t>Workflow Automation Feasibility and Analysis</a:t>
                      </a: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dirty="0">
                          <a:latin typeface="+mn-lt"/>
                        </a:rPr>
                        <a:t>BP22 Mobilisation</a:t>
                      </a: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dirty="0">
                          <a:latin typeface="+mn-lt"/>
                        </a:rPr>
                        <a:t>SiteMinder upgrade</a:t>
                      </a: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888700093"/>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970155549"/>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6E3A23B9-1DC0-437B-9E6D-9B7611570984}"/>
              </a:ext>
            </a:extLst>
          </p:cNvPr>
          <p:cNvSpPr txBox="1"/>
          <p:nvPr/>
        </p:nvSpPr>
        <p:spPr>
          <a:xfrm>
            <a:off x="3995936" y="4826836"/>
            <a:ext cx="5004556" cy="246221"/>
          </a:xfrm>
          <a:prstGeom prst="rect">
            <a:avLst/>
          </a:prstGeom>
          <a:noFill/>
        </p:spPr>
        <p:txBody>
          <a:bodyPr wrap="square" rtlCol="0">
            <a:spAutoFit/>
          </a:bodyPr>
          <a:lstStyle/>
          <a:p>
            <a:r>
              <a:rPr lang="en-GB" sz="1000" b="1" dirty="0"/>
              <a:t>Please see the CP for the full description</a:t>
            </a:r>
          </a:p>
        </p:txBody>
      </p:sp>
    </p:spTree>
    <p:extLst>
      <p:ext uri="{BB962C8B-B14F-4D97-AF65-F5344CB8AC3E}">
        <p14:creationId xmlns:p14="http://schemas.microsoft.com/office/powerpoint/2010/main" val="166892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469875"/>
          </a:xfrm>
        </p:spPr>
        <p:txBody>
          <a:bodyPr>
            <a:normAutofit fontScale="90000"/>
          </a:bodyPr>
          <a:lstStyle/>
          <a:p>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3.2 XRN5120 - MAP to UK Link Comparison Service</a:t>
            </a:r>
            <a:br>
              <a:rPr lang="en-GB" dirty="0">
                <a:latin typeface="Calibri" panose="020F0502020204030204" pitchFamily="34" charset="0"/>
                <a:cs typeface="Calibri" panose="020F0502020204030204" pitchFamily="34" charset="0"/>
              </a:rPr>
            </a:br>
            <a:r>
              <a:rPr lang="en-GB" sz="2325" dirty="0">
                <a:latin typeface="Calibri" panose="020F0502020204030204" pitchFamily="34" charset="0"/>
                <a:cs typeface="Calibri" panose="020F0502020204030204" pitchFamily="34" charset="0"/>
              </a:rPr>
              <a:t>Progress Update and ChMC Decision Requested</a:t>
            </a:r>
            <a:endParaRPr lang="en-GB" dirty="0">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E5189514-AF62-4213-9EA4-11D678467893}"/>
              </a:ext>
            </a:extLst>
          </p:cNvPr>
          <p:cNvGraphicFramePr>
            <a:graphicFrameLocks noGrp="1"/>
          </p:cNvGraphicFramePr>
          <p:nvPr>
            <p:extLst/>
          </p:nvPr>
        </p:nvGraphicFramePr>
        <p:xfrm>
          <a:off x="314527" y="2643758"/>
          <a:ext cx="8514946" cy="1645920"/>
        </p:xfrm>
        <a:graphic>
          <a:graphicData uri="http://schemas.openxmlformats.org/drawingml/2006/table">
            <a:tbl>
              <a:tblPr firstRow="1" bandRow="1">
                <a:tableStyleId>{5C22544A-7EE6-4342-B048-85BDC9FD1C3A}</a:tableStyleId>
              </a:tblPr>
              <a:tblGrid>
                <a:gridCol w="1970381">
                  <a:extLst>
                    <a:ext uri="{9D8B030D-6E8A-4147-A177-3AD203B41FA5}">
                      <a16:colId xmlns:a16="http://schemas.microsoft.com/office/drawing/2014/main" val="3848654782"/>
                    </a:ext>
                  </a:extLst>
                </a:gridCol>
                <a:gridCol w="6544565">
                  <a:extLst>
                    <a:ext uri="{9D8B030D-6E8A-4147-A177-3AD203B41FA5}">
                      <a16:colId xmlns:a16="http://schemas.microsoft.com/office/drawing/2014/main" val="127696660"/>
                    </a:ext>
                  </a:extLst>
                </a:gridCol>
              </a:tblGrid>
              <a:tr h="822960">
                <a:tc>
                  <a:txBody>
                    <a:bodyPr/>
                    <a:lstStyle/>
                    <a:p>
                      <a:r>
                        <a:rPr lang="en-GB" sz="1200" b="1" dirty="0"/>
                        <a:t>Overview:</a:t>
                      </a:r>
                    </a:p>
                  </a:txBody>
                  <a:tcPr/>
                </a:tc>
                <a:tc>
                  <a:txBody>
                    <a:bodyPr/>
                    <a:lstStyle/>
                    <a:p>
                      <a:r>
                        <a:rPr lang="en-GB" sz="1200" dirty="0"/>
                        <a:t>XRN5120 states a requirement to provide a monthly MAP Comparison Service – this Service and associated costs were approved by ChMC. Xoserve are unable to commit to providing the Service on a monthly basis, and instead are proposing to offer an </a:t>
                      </a:r>
                      <a:r>
                        <a:rPr lang="en-GB" sz="1200" dirty="0" err="1"/>
                        <a:t>adhoc</a:t>
                      </a:r>
                      <a:r>
                        <a:rPr lang="en-GB" sz="1200" dirty="0"/>
                        <a:t>, interim service to MAP customers for the remainder of 2021</a:t>
                      </a:r>
                    </a:p>
                  </a:txBody>
                  <a:tcPr/>
                </a:tc>
                <a:extLst>
                  <a:ext uri="{0D108BD9-81ED-4DB2-BD59-A6C34878D82A}">
                    <a16:rowId xmlns:a16="http://schemas.microsoft.com/office/drawing/2014/main" val="1221772345"/>
                  </a:ext>
                </a:extLst>
              </a:tr>
              <a:tr h="822960">
                <a:tc>
                  <a:txBody>
                    <a:bodyPr/>
                    <a:lstStyle/>
                    <a:p>
                      <a:r>
                        <a:rPr lang="en-GB" sz="1200" b="1" dirty="0"/>
                        <a:t>Purpose</a:t>
                      </a:r>
                    </a:p>
                  </a:txBody>
                  <a:tcPr/>
                </a:tc>
                <a:tc>
                  <a:txBody>
                    <a:bodyPr/>
                    <a:lstStyle/>
                    <a:p>
                      <a:pPr marL="285750" indent="-285750">
                        <a:buFont typeface="Arial" panose="020B0604020202020204" pitchFamily="34" charset="0"/>
                        <a:buChar char="•"/>
                      </a:pPr>
                      <a:r>
                        <a:rPr lang="en-GB" sz="1200" dirty="0"/>
                        <a:t>Provide ChMC with an update on the progress of XNR5120 since it gained BER approval on 9</a:t>
                      </a:r>
                      <a:r>
                        <a:rPr lang="en-GB" sz="1200" baseline="30000" dirty="0"/>
                        <a:t>th</a:t>
                      </a:r>
                      <a:r>
                        <a:rPr lang="en-GB" sz="1200" dirty="0"/>
                        <a:t> December 2020</a:t>
                      </a:r>
                    </a:p>
                    <a:p>
                      <a:pPr marL="285750" indent="-285750">
                        <a:buFont typeface="Arial" panose="020B0604020202020204" pitchFamily="34" charset="0"/>
                        <a:buChar char="•"/>
                      </a:pPr>
                      <a:r>
                        <a:rPr lang="en-GB" sz="1200" dirty="0"/>
                        <a:t>Explain rationale as to why Xoserve recommend that this XRN should be withdrawn, with all previously approved DSC Change Budget funds being returned to Shipper constituents  </a:t>
                      </a:r>
                      <a:endParaRPr lang="en-GB" sz="1200" dirty="0">
                        <a:solidFill>
                          <a:schemeClr val="tx1"/>
                        </a:solidFill>
                      </a:endParaRPr>
                    </a:p>
                  </a:txBody>
                  <a:tcPr/>
                </a:tc>
                <a:extLst>
                  <a:ext uri="{0D108BD9-81ED-4DB2-BD59-A6C34878D82A}">
                    <a16:rowId xmlns:a16="http://schemas.microsoft.com/office/drawing/2014/main" val="1692981780"/>
                  </a:ext>
                </a:extLst>
              </a:tr>
            </a:tbl>
          </a:graphicData>
        </a:graphic>
      </p:graphicFrame>
    </p:spTree>
    <p:extLst>
      <p:ext uri="{BB962C8B-B14F-4D97-AF65-F5344CB8AC3E}">
        <p14:creationId xmlns:p14="http://schemas.microsoft.com/office/powerpoint/2010/main" val="3653749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35497" y="5380062"/>
          <a:ext cx="8345978" cy="1639590"/>
        </p:xfrm>
        <a:graphic>
          <a:graphicData uri="http://schemas.openxmlformats.org/drawingml/2006/table">
            <a:tbl>
              <a:tblPr firstRow="1" bandRow="1">
                <a:tableStyleId>{E8B1032C-EA38-4F05-BA0D-38AFFFC7BED3}</a:tableStyleId>
              </a:tblPr>
              <a:tblGrid>
                <a:gridCol w="8345978">
                  <a:extLst>
                    <a:ext uri="{9D8B030D-6E8A-4147-A177-3AD203B41FA5}">
                      <a16:colId xmlns:a16="http://schemas.microsoft.com/office/drawing/2014/main" val="20000"/>
                    </a:ext>
                  </a:extLst>
                </a:gridCol>
              </a:tblGrid>
              <a:tr h="328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3E5AA8"/>
                          </a:solidFill>
                        </a:rPr>
                        <a:t>1- BO Generated Reports</a:t>
                      </a:r>
                      <a:endParaRPr lang="en-GB" sz="1100" b="1" kern="1200" dirty="0">
                        <a:solidFill>
                          <a:srgbClr val="3E5AA8"/>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1310640">
                <a:tc>
                  <a:txBody>
                    <a:bodyPr/>
                    <a:lstStyle/>
                    <a:p>
                      <a:pPr marL="171450" marR="0" indent="-171450" algn="l" defTabSz="914400" rtl="0" eaLnBrk="1" fontAlgn="auto" latinLnBrk="0" hangingPunct="1">
                        <a:lnSpc>
                          <a:spcPct val="100000"/>
                        </a:lnSpc>
                        <a:spcBef>
                          <a:spcPts val="0"/>
                        </a:spcBef>
                        <a:spcAft>
                          <a:spcPts val="0"/>
                        </a:spcAft>
                        <a:buClrTx/>
                        <a:buSzTx/>
                        <a:buFont typeface="Wingdings"/>
                        <a:buChar char="Ø"/>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Existing reports will be amended and 2 new reports created to recreate the current charts that are manually created as of today</a:t>
                      </a:r>
                    </a:p>
                    <a:p>
                      <a:pPr marL="171450" marR="0" indent="-171450" algn="l" defTabSz="914400" rtl="0" eaLnBrk="1" fontAlgn="auto" latinLnBrk="0" hangingPunct="1">
                        <a:lnSpc>
                          <a:spcPct val="100000"/>
                        </a:lnSpc>
                        <a:spcBef>
                          <a:spcPts val="0"/>
                        </a:spcBef>
                        <a:spcAft>
                          <a:spcPts val="0"/>
                        </a:spcAft>
                        <a:buClrTx/>
                        <a:buSzTx/>
                        <a:buFont typeface="Wingdings"/>
                        <a:buChar char="Ø"/>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Two new reports created on existing data model in BO</a:t>
                      </a:r>
                    </a:p>
                    <a:p>
                      <a:pPr marL="171450" marR="0" indent="-171450" algn="l" defTabSz="914400" rtl="0" eaLnBrk="1" fontAlgn="auto" latinLnBrk="0" hangingPunct="1">
                        <a:lnSpc>
                          <a:spcPct val="100000"/>
                        </a:lnSpc>
                        <a:spcBef>
                          <a:spcPts val="0"/>
                        </a:spcBef>
                        <a:spcAft>
                          <a:spcPts val="0"/>
                        </a:spcAft>
                        <a:buClrTx/>
                        <a:buSzTx/>
                        <a:buFont typeface="Wingdings"/>
                        <a:buChar char="Ø"/>
                        <a:tabLst/>
                        <a:defRPr/>
                      </a:pPr>
                      <a:r>
                        <a:rPr lang="en-GB" sz="1000" b="0" kern="1200" baseline="0" dirty="0">
                          <a:solidFill>
                            <a:schemeClr val="bg1">
                              <a:lumMod val="50000"/>
                            </a:schemeClr>
                          </a:solidFill>
                          <a:latin typeface="Arial" panose="020B0604020202020204" pitchFamily="34" charset="0"/>
                          <a:ea typeface="+mn-ea"/>
                          <a:cs typeface="Arial" panose="020B0604020202020204" pitchFamily="34" charset="0"/>
                        </a:rPr>
                        <a:t>Defect fix is required as none of the required reports will be possible without it</a:t>
                      </a:r>
                    </a:p>
                    <a:p>
                      <a:pPr marL="171450" marR="0" indent="-171450" algn="l" defTabSz="914400" rtl="0" eaLnBrk="1" fontAlgn="auto" latinLnBrk="0" hangingPunct="1">
                        <a:lnSpc>
                          <a:spcPct val="100000"/>
                        </a:lnSpc>
                        <a:spcBef>
                          <a:spcPts val="0"/>
                        </a:spcBef>
                        <a:spcAft>
                          <a:spcPts val="0"/>
                        </a:spcAft>
                        <a:buClrTx/>
                        <a:buSzTx/>
                        <a:buFont typeface="Wingdings"/>
                        <a:buChar char="Ø"/>
                        <a:tabLst/>
                        <a:defRPr/>
                      </a:pPr>
                      <a:r>
                        <a:rPr lang="en-GB" sz="1000" b="0" kern="1200" baseline="0" dirty="0">
                          <a:solidFill>
                            <a:schemeClr val="bg1">
                              <a:lumMod val="50000"/>
                            </a:schemeClr>
                          </a:solidFill>
                          <a:latin typeface="Arial" panose="020B0604020202020204" pitchFamily="34" charset="0"/>
                          <a:ea typeface="+mn-ea"/>
                          <a:cs typeface="Arial" panose="020B0604020202020204" pitchFamily="34" charset="0"/>
                        </a:rPr>
                        <a:t>The BW table DA_FCST_ALLOC_LDZ_UIG that is sourced from Gemini, and the ISU sourced table CONH will be used to populate all 3 charts:</a:t>
                      </a:r>
                    </a:p>
                    <a:p>
                      <a:pPr marL="628650" marR="0" lvl="1" indent="-171450" algn="l" defTabSz="914400" rtl="0" eaLnBrk="1" fontAlgn="auto" latinLnBrk="0" hangingPunct="1">
                        <a:lnSpc>
                          <a:spcPct val="100000"/>
                        </a:lnSpc>
                        <a:spcBef>
                          <a:spcPts val="0"/>
                        </a:spcBef>
                        <a:spcAft>
                          <a:spcPts val="0"/>
                        </a:spcAft>
                        <a:buClrTx/>
                        <a:buSzTx/>
                        <a:buFont typeface="Wingdings"/>
                        <a:buChar char="Ø"/>
                        <a:tabLst/>
                        <a:defRPr/>
                      </a:pPr>
                      <a:r>
                        <a:rPr lang="en-GB" sz="1000" b="0" kern="1200" baseline="0" dirty="0">
                          <a:solidFill>
                            <a:schemeClr val="bg1">
                              <a:lumMod val="50000"/>
                            </a:schemeClr>
                          </a:solidFill>
                          <a:latin typeface="Arial" panose="020B0604020202020204" pitchFamily="34" charset="0"/>
                          <a:ea typeface="+mn-ea"/>
                          <a:cs typeface="Arial" panose="020B0604020202020204" pitchFamily="34" charset="0"/>
                        </a:rPr>
                        <a:t>Weekly UIG Stats</a:t>
                      </a:r>
                    </a:p>
                    <a:p>
                      <a:pPr marL="628650" marR="0" lvl="1" indent="-171450" algn="l" defTabSz="914400" rtl="0" eaLnBrk="1" fontAlgn="auto" latinLnBrk="0" hangingPunct="1">
                        <a:lnSpc>
                          <a:spcPct val="100000"/>
                        </a:lnSpc>
                        <a:spcBef>
                          <a:spcPts val="0"/>
                        </a:spcBef>
                        <a:spcAft>
                          <a:spcPts val="0"/>
                        </a:spcAft>
                        <a:buClrTx/>
                        <a:buSzTx/>
                        <a:buFont typeface="Wingdings"/>
                        <a:buChar char="Ø"/>
                        <a:tabLst/>
                        <a:defRPr/>
                      </a:pPr>
                      <a:r>
                        <a:rPr lang="en-GB" sz="1000" b="0" kern="1200" baseline="0" dirty="0">
                          <a:solidFill>
                            <a:schemeClr val="bg1">
                              <a:lumMod val="50000"/>
                            </a:schemeClr>
                          </a:solidFill>
                          <a:latin typeface="Arial" panose="020B0604020202020204" pitchFamily="34" charset="0"/>
                          <a:ea typeface="+mn-ea"/>
                          <a:cs typeface="Arial" panose="020B0604020202020204" pitchFamily="34" charset="0"/>
                        </a:rPr>
                        <a:t>Allocation Reconciled</a:t>
                      </a:r>
                    </a:p>
                    <a:p>
                      <a:pPr marL="628650" marR="0" lvl="1" indent="-171450" algn="l" defTabSz="914400" rtl="0" eaLnBrk="1" fontAlgn="auto" latinLnBrk="0" hangingPunct="1">
                        <a:lnSpc>
                          <a:spcPct val="100000"/>
                        </a:lnSpc>
                        <a:spcBef>
                          <a:spcPts val="0"/>
                        </a:spcBef>
                        <a:spcAft>
                          <a:spcPts val="0"/>
                        </a:spcAft>
                        <a:buClrTx/>
                        <a:buSzTx/>
                        <a:buFont typeface="Wingdings"/>
                        <a:buChar char="Ø"/>
                        <a:tabLst/>
                        <a:defRPr/>
                      </a:pPr>
                      <a:r>
                        <a:rPr lang="en-GB" sz="1000" b="0" kern="1200" baseline="0" dirty="0">
                          <a:solidFill>
                            <a:schemeClr val="bg1">
                              <a:lumMod val="50000"/>
                            </a:schemeClr>
                          </a:solidFill>
                          <a:latin typeface="Arial" panose="020B0604020202020204" pitchFamily="34" charset="0"/>
                          <a:ea typeface="+mn-ea"/>
                          <a:cs typeface="Arial" panose="020B0604020202020204" pitchFamily="34" charset="0"/>
                        </a:rPr>
                        <a:t>UIG Post Rec</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Rectangle 6"/>
          <p:cNvSpPr>
            <a:spLocks noGrp="1"/>
          </p:cNvSpPr>
          <p:nvPr>
            <p:ph idx="1"/>
          </p:nvPr>
        </p:nvSpPr>
        <p:spPr>
          <a:xfrm>
            <a:off x="242094" y="843558"/>
            <a:ext cx="8651776" cy="4032448"/>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solidFill>
            <a:srgbClr val="B1D6E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t">
            <a:normAutofit fontScale="85000" lnSpcReduction="20000"/>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n-GB" sz="1500" dirty="0">
                <a:solidFill>
                  <a:schemeClr val="tx1"/>
                </a:solidFill>
                <a:latin typeface="+mj-lt"/>
              </a:rPr>
              <a:t>‘Lift and shift’ of previous </a:t>
            </a:r>
            <a:r>
              <a:rPr lang="en-GB" sz="1500" dirty="0" err="1">
                <a:solidFill>
                  <a:schemeClr val="tx1"/>
                </a:solidFill>
                <a:latin typeface="+mj-lt"/>
              </a:rPr>
              <a:t>adhoc</a:t>
            </a:r>
            <a:r>
              <a:rPr lang="en-GB" sz="1500" dirty="0">
                <a:solidFill>
                  <a:schemeClr val="tx1"/>
                </a:solidFill>
                <a:latin typeface="+mj-lt"/>
              </a:rPr>
              <a:t> service, to make this a monthly activity was discussed and agreed as the preferred solution option for this change </a:t>
            </a:r>
          </a:p>
          <a:p>
            <a:pPr>
              <a:defRPr/>
            </a:pPr>
            <a:endParaRPr lang="en-GB" sz="1500" dirty="0">
              <a:solidFill>
                <a:schemeClr val="tx1"/>
              </a:solidFill>
              <a:latin typeface="+mj-lt"/>
            </a:endParaRPr>
          </a:p>
          <a:p>
            <a:pPr>
              <a:defRPr/>
            </a:pPr>
            <a:r>
              <a:rPr lang="en-GB" sz="1500" dirty="0">
                <a:solidFill>
                  <a:schemeClr val="tx1"/>
                </a:solidFill>
                <a:latin typeface="+mj-lt"/>
              </a:rPr>
              <a:t>Architecture that underpins the </a:t>
            </a:r>
            <a:r>
              <a:rPr lang="en-GB" sz="1500" dirty="0" err="1">
                <a:solidFill>
                  <a:schemeClr val="tx1"/>
                </a:solidFill>
                <a:latin typeface="+mj-lt"/>
              </a:rPr>
              <a:t>adhoc</a:t>
            </a:r>
            <a:r>
              <a:rPr lang="en-GB" sz="1500" dirty="0">
                <a:solidFill>
                  <a:schemeClr val="tx1"/>
                </a:solidFill>
                <a:latin typeface="+mj-lt"/>
              </a:rPr>
              <a:t> service due to become unsupported inline with the CDSP’s ongoing UK Link Roadmap enhancements </a:t>
            </a:r>
          </a:p>
          <a:p>
            <a:pPr>
              <a:defRPr/>
            </a:pPr>
            <a:endParaRPr lang="en-GB" sz="1500" dirty="0">
              <a:solidFill>
                <a:schemeClr val="tx1"/>
              </a:solidFill>
              <a:latin typeface="+mj-lt"/>
            </a:endParaRPr>
          </a:p>
          <a:p>
            <a:pPr>
              <a:defRPr/>
            </a:pPr>
            <a:r>
              <a:rPr lang="en-GB" sz="1500" dirty="0">
                <a:solidFill>
                  <a:schemeClr val="tx1"/>
                </a:solidFill>
                <a:latin typeface="+mj-lt"/>
              </a:rPr>
              <a:t>The timelines for this coincides with the period (12 months) that were originally proposed – therefore a new solution would be needed in order to continue to provide the </a:t>
            </a:r>
            <a:r>
              <a:rPr lang="en-GB" sz="1500" dirty="0" err="1">
                <a:solidFill>
                  <a:schemeClr val="tx1"/>
                </a:solidFill>
                <a:latin typeface="+mj-lt"/>
              </a:rPr>
              <a:t>adhoc</a:t>
            </a:r>
            <a:r>
              <a:rPr lang="en-GB" sz="1500" dirty="0">
                <a:solidFill>
                  <a:schemeClr val="tx1"/>
                </a:solidFill>
                <a:latin typeface="+mj-lt"/>
              </a:rPr>
              <a:t> service on a monthly basis to MAPs</a:t>
            </a:r>
          </a:p>
          <a:p>
            <a:pPr>
              <a:defRPr/>
            </a:pPr>
            <a:endParaRPr lang="en-GB" sz="1500" dirty="0">
              <a:solidFill>
                <a:schemeClr val="tx1"/>
              </a:solidFill>
              <a:latin typeface="+mj-lt"/>
            </a:endParaRPr>
          </a:p>
          <a:p>
            <a:pPr>
              <a:defRPr/>
            </a:pPr>
            <a:r>
              <a:rPr lang="en-GB" sz="1500" dirty="0">
                <a:solidFill>
                  <a:schemeClr val="tx1"/>
                </a:solidFill>
                <a:latin typeface="+mj-lt"/>
              </a:rPr>
              <a:t>Discussions with MAPs directly has confirmed that this service remains beneficial however this is not a service that they will utilise on a monthly basis (due to factors such as portfolio size, resource, priority)</a:t>
            </a:r>
          </a:p>
          <a:p>
            <a:pPr>
              <a:defRPr/>
            </a:pPr>
            <a:endParaRPr lang="en-GB" sz="1500" dirty="0">
              <a:solidFill>
                <a:schemeClr val="tx1"/>
              </a:solidFill>
              <a:latin typeface="+mj-lt"/>
            </a:endParaRPr>
          </a:p>
          <a:p>
            <a:pPr>
              <a:defRPr/>
            </a:pPr>
            <a:r>
              <a:rPr lang="en-GB" sz="1500" dirty="0">
                <a:solidFill>
                  <a:schemeClr val="tx1"/>
                </a:solidFill>
                <a:latin typeface="+mj-lt"/>
              </a:rPr>
              <a:t>With XRN5188 (interim loads of MAP Id) being progressed, MAPs advised that they would be unlikely to accommodate both activities (Interim loads and UK Link Comparison) in the same month</a:t>
            </a:r>
          </a:p>
          <a:p>
            <a:pPr>
              <a:defRPr/>
            </a:pPr>
            <a:endParaRPr lang="en-GB" sz="1500" dirty="0">
              <a:solidFill>
                <a:schemeClr val="tx1"/>
              </a:solidFill>
              <a:latin typeface="+mj-lt"/>
            </a:endParaRPr>
          </a:p>
          <a:p>
            <a:pPr>
              <a:defRPr/>
            </a:pPr>
            <a:r>
              <a:rPr lang="en-GB" sz="1500" dirty="0">
                <a:solidFill>
                  <a:schemeClr val="tx1"/>
                </a:solidFill>
                <a:latin typeface="+mj-lt"/>
              </a:rPr>
              <a:t>We are now proposing to perform a set of agreed </a:t>
            </a:r>
            <a:r>
              <a:rPr lang="en-GB" sz="1500" dirty="0" err="1">
                <a:solidFill>
                  <a:schemeClr val="tx1"/>
                </a:solidFill>
                <a:latin typeface="+mj-lt"/>
              </a:rPr>
              <a:t>adhoc</a:t>
            </a:r>
            <a:r>
              <a:rPr lang="en-GB" sz="1500" dirty="0">
                <a:solidFill>
                  <a:schemeClr val="tx1"/>
                </a:solidFill>
                <a:latin typeface="+mj-lt"/>
              </a:rPr>
              <a:t> service runs - in the months of June (</a:t>
            </a:r>
            <a:r>
              <a:rPr lang="en-GB" sz="1500" i="1" dirty="0">
                <a:solidFill>
                  <a:schemeClr val="tx1"/>
                </a:solidFill>
                <a:latin typeface="+mj-lt"/>
              </a:rPr>
              <a:t>confirmed</a:t>
            </a:r>
            <a:r>
              <a:rPr lang="en-GB" sz="1500" dirty="0">
                <a:solidFill>
                  <a:schemeClr val="tx1"/>
                </a:solidFill>
                <a:latin typeface="+mj-lt"/>
              </a:rPr>
              <a:t>), September &amp; December – MAPs have provided their support for this approach </a:t>
            </a:r>
          </a:p>
          <a:p>
            <a:pPr>
              <a:defRPr/>
            </a:pPr>
            <a:endParaRPr lang="en-GB" sz="1500" dirty="0">
              <a:solidFill>
                <a:schemeClr val="tx1"/>
              </a:solidFill>
              <a:latin typeface="+mj-lt"/>
            </a:endParaRPr>
          </a:p>
          <a:p>
            <a:pPr>
              <a:defRPr/>
            </a:pPr>
            <a:r>
              <a:rPr lang="en-GB" sz="1500" dirty="0">
                <a:solidFill>
                  <a:schemeClr val="tx1"/>
                </a:solidFill>
                <a:latin typeface="+mj-lt"/>
              </a:rPr>
              <a:t>This activity will assist preparing data to support XRN5188 interim data loads, whilst providing outputs to MAPs on a more regular basis during the remainder of 2021</a:t>
            </a:r>
          </a:p>
          <a:p>
            <a:pPr>
              <a:defRPr/>
            </a:pPr>
            <a:endParaRPr lang="en-GB" sz="1500" dirty="0">
              <a:solidFill>
                <a:schemeClr val="tx1"/>
              </a:solidFill>
              <a:latin typeface="+mj-lt"/>
            </a:endParaRPr>
          </a:p>
          <a:p>
            <a:pPr>
              <a:defRPr/>
            </a:pPr>
            <a:r>
              <a:rPr lang="en-GB" sz="1500" dirty="0">
                <a:solidFill>
                  <a:schemeClr val="tx1"/>
                </a:solidFill>
                <a:latin typeface="+mj-lt"/>
              </a:rPr>
              <a:t>In addition, MAP Portfolio reporting is being progressed (in line with </a:t>
            </a:r>
            <a:r>
              <a:rPr lang="en-GB" sz="1500" dirty="0" err="1">
                <a:solidFill>
                  <a:schemeClr val="tx1"/>
                </a:solidFill>
                <a:latin typeface="+mj-lt"/>
              </a:rPr>
              <a:t>CoMC</a:t>
            </a:r>
            <a:r>
              <a:rPr lang="en-GB" sz="1500" dirty="0">
                <a:solidFill>
                  <a:schemeClr val="tx1"/>
                </a:solidFill>
                <a:latin typeface="+mj-lt"/>
              </a:rPr>
              <a:t> direction with respect to data permissions) – this is being moved forward as a high priority request and will enable an enduring service to MAPs in the near future</a:t>
            </a:r>
          </a:p>
          <a:p>
            <a:pPr>
              <a:buFont typeface="Wingdings 3" panose="05040102010807070707" pitchFamily="18" charset="2"/>
              <a:buChar char=""/>
              <a:defRPr/>
            </a:pPr>
            <a:endParaRPr lang="en-GB" sz="1350" dirty="0">
              <a:solidFill>
                <a:schemeClr val="tx1"/>
              </a:solidFill>
              <a:latin typeface="Calibri" panose="020F0502020204030204" pitchFamily="34" charset="0"/>
            </a:endParaRPr>
          </a:p>
        </p:txBody>
      </p:sp>
      <p:sp>
        <p:nvSpPr>
          <p:cNvPr id="6" name="Rectangle 6"/>
          <p:cNvSpPr/>
          <p:nvPr/>
        </p:nvSpPr>
        <p:spPr>
          <a:xfrm>
            <a:off x="242094" y="267494"/>
            <a:ext cx="8651776" cy="322101"/>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defTabSz="914378">
              <a:spcAft>
                <a:spcPts val="50"/>
              </a:spcAft>
              <a:defRPr/>
            </a:pPr>
            <a:endParaRPr lang="en-GB" sz="1000" dirty="0">
              <a:solidFill>
                <a:srgbClr val="1D3E61"/>
              </a:solidFill>
              <a:latin typeface="Arial"/>
            </a:endParaRPr>
          </a:p>
        </p:txBody>
      </p:sp>
      <p:sp>
        <p:nvSpPr>
          <p:cNvPr id="5" name="Rectangle 4"/>
          <p:cNvSpPr/>
          <p:nvPr/>
        </p:nvSpPr>
        <p:spPr>
          <a:xfrm>
            <a:off x="242094" y="220264"/>
            <a:ext cx="8651776" cy="400110"/>
          </a:xfrm>
          <a:prstGeom prst="rect">
            <a:avLst/>
          </a:prstGeom>
        </p:spPr>
        <p:txBody>
          <a:bodyPr wrap="square">
            <a:spAutoFit/>
          </a:bodyPr>
          <a:lstStyle/>
          <a:p>
            <a:pPr algn="ctr" defTabSz="914378"/>
            <a:r>
              <a:rPr lang="en-US" sz="2000" b="1" dirty="0">
                <a:solidFill>
                  <a:srgbClr val="3E5AA8"/>
                </a:solidFill>
                <a:latin typeface="Calibri" panose="020F0502020204030204" pitchFamily="34" charset="0"/>
              </a:rPr>
              <a:t>Progress Update and continued activities with MAPs</a:t>
            </a:r>
            <a:endParaRPr lang="en-GB" sz="2000" b="1" dirty="0">
              <a:solidFill>
                <a:srgbClr val="3E5AA8"/>
              </a:solidFill>
              <a:latin typeface="Arial"/>
            </a:endParaRPr>
          </a:p>
        </p:txBody>
      </p:sp>
    </p:spTree>
    <p:extLst>
      <p:ext uri="{BB962C8B-B14F-4D97-AF65-F5344CB8AC3E}">
        <p14:creationId xmlns:p14="http://schemas.microsoft.com/office/powerpoint/2010/main" val="3038584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F1FB-A316-4546-B4D5-9B74DC0601A3}"/>
              </a:ext>
            </a:extLst>
          </p:cNvPr>
          <p:cNvSpPr>
            <a:spLocks noGrp="1"/>
          </p:cNvSpPr>
          <p:nvPr>
            <p:ph type="title"/>
          </p:nvPr>
        </p:nvSpPr>
        <p:spPr/>
        <p:txBody>
          <a:bodyPr/>
          <a:lstStyle/>
          <a:p>
            <a:r>
              <a:rPr lang="en-GB" dirty="0"/>
              <a:t>ChMC Decision</a:t>
            </a:r>
          </a:p>
        </p:txBody>
      </p:sp>
      <p:sp>
        <p:nvSpPr>
          <p:cNvPr id="4" name="Flowchart: Alternate Process 3">
            <a:extLst>
              <a:ext uri="{FF2B5EF4-FFF2-40B4-BE49-F238E27FC236}">
                <a16:creationId xmlns:a16="http://schemas.microsoft.com/office/drawing/2014/main" id="{0C6E87C0-B3F9-44F7-AE4E-6A1F5B09E70F}"/>
              </a:ext>
            </a:extLst>
          </p:cNvPr>
          <p:cNvSpPr/>
          <p:nvPr/>
        </p:nvSpPr>
        <p:spPr>
          <a:xfrm>
            <a:off x="107505" y="707980"/>
            <a:ext cx="8928992" cy="3834658"/>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78"/>
            <a:r>
              <a:rPr lang="en-GB" b="1" u="sng" dirty="0">
                <a:solidFill>
                  <a:prstClr val="black"/>
                </a:solidFill>
                <a:latin typeface="Arial"/>
              </a:rPr>
              <a:t>Xoserve recommendation</a:t>
            </a:r>
          </a:p>
          <a:p>
            <a:pPr marL="257175" indent="-257175" defTabSz="914378">
              <a:buFont typeface="Arial" panose="020B0604020202020204" pitchFamily="34" charset="0"/>
              <a:buChar char="•"/>
            </a:pPr>
            <a:r>
              <a:rPr lang="en-GB" dirty="0">
                <a:solidFill>
                  <a:prstClr val="black"/>
                </a:solidFill>
                <a:latin typeface="Arial"/>
              </a:rPr>
              <a:t>Approve to support withdrawal of XRN5120</a:t>
            </a:r>
          </a:p>
          <a:p>
            <a:pPr defTabSz="914378"/>
            <a:endParaRPr lang="en-GB" sz="825" dirty="0">
              <a:solidFill>
                <a:prstClr val="black"/>
              </a:solidFill>
              <a:latin typeface="Arial"/>
            </a:endParaRPr>
          </a:p>
          <a:p>
            <a:pPr defTabSz="914378"/>
            <a:r>
              <a:rPr lang="en-GB" b="1" u="sng" dirty="0">
                <a:solidFill>
                  <a:prstClr val="black"/>
                </a:solidFill>
                <a:latin typeface="Arial"/>
              </a:rPr>
              <a:t>Rationale </a:t>
            </a:r>
          </a:p>
          <a:p>
            <a:pPr marL="257175" indent="-257175" defTabSz="914378">
              <a:buFont typeface="Arial" panose="020B0604020202020204" pitchFamily="34" charset="0"/>
              <a:buChar char="•"/>
            </a:pPr>
            <a:r>
              <a:rPr lang="en-GB" dirty="0">
                <a:solidFill>
                  <a:prstClr val="black"/>
                </a:solidFill>
                <a:latin typeface="Arial"/>
              </a:rPr>
              <a:t>Withdrawal of XRN5120 will see </a:t>
            </a:r>
            <a:r>
              <a:rPr lang="en-GB" b="1" dirty="0">
                <a:solidFill>
                  <a:prstClr val="black"/>
                </a:solidFill>
                <a:latin typeface="Arial"/>
              </a:rPr>
              <a:t>£75,000 </a:t>
            </a:r>
            <a:r>
              <a:rPr lang="en-GB" dirty="0">
                <a:solidFill>
                  <a:prstClr val="black"/>
                </a:solidFill>
                <a:latin typeface="Arial"/>
              </a:rPr>
              <a:t>returned to Shipper constituents</a:t>
            </a:r>
          </a:p>
          <a:p>
            <a:pPr marL="257175" indent="-257175" defTabSz="914378">
              <a:buFont typeface="Arial" panose="020B0604020202020204" pitchFamily="34" charset="0"/>
              <a:buChar char="•"/>
            </a:pPr>
            <a:r>
              <a:rPr lang="en-GB" dirty="0">
                <a:solidFill>
                  <a:prstClr val="black"/>
                </a:solidFill>
              </a:rPr>
              <a:t>An interim Comparison Service is being offered to MAPs and with be supported by Xoserve over the course of 2021 – in line with MAP customer requirements</a:t>
            </a:r>
          </a:p>
          <a:p>
            <a:pPr marL="257175" indent="-257175" defTabSz="914378">
              <a:buFont typeface="Arial" panose="020B0604020202020204" pitchFamily="34" charset="0"/>
              <a:buChar char="•"/>
            </a:pPr>
            <a:r>
              <a:rPr lang="en-GB" dirty="0">
                <a:solidFill>
                  <a:prstClr val="black"/>
                </a:solidFill>
              </a:rPr>
              <a:t>Future enhanced services are being considered for MAP customers - these likely to progress under commercial agreements rather than DSC Change funded</a:t>
            </a:r>
          </a:p>
          <a:p>
            <a:pPr defTabSz="914378"/>
            <a:endParaRPr lang="en-GB" sz="825" dirty="0">
              <a:solidFill>
                <a:prstClr val="black"/>
              </a:solidFill>
            </a:endParaRPr>
          </a:p>
          <a:p>
            <a:pPr defTabSz="914378"/>
            <a:r>
              <a:rPr lang="en-GB" b="1" u="sng" dirty="0">
                <a:solidFill>
                  <a:prstClr val="black"/>
                </a:solidFill>
                <a:latin typeface="Arial"/>
              </a:rPr>
              <a:t>Alternative to withdrawal of XRN – *Not recommended</a:t>
            </a:r>
          </a:p>
          <a:p>
            <a:pPr marL="257175" indent="-257175" defTabSz="914378">
              <a:buFont typeface="Arial" panose="020B0604020202020204" pitchFamily="34" charset="0"/>
              <a:buChar char="•"/>
            </a:pPr>
            <a:r>
              <a:rPr lang="en-GB" dirty="0">
                <a:solidFill>
                  <a:prstClr val="black"/>
                </a:solidFill>
                <a:latin typeface="Arial"/>
              </a:rPr>
              <a:t>Xoserve solution option and BER to be revisited - re-establish costs for building and mobilising the Comparison Service for MAP customers</a:t>
            </a:r>
          </a:p>
          <a:p>
            <a:pPr defTabSz="914378"/>
            <a:endParaRPr lang="en-GB" dirty="0">
              <a:solidFill>
                <a:prstClr val="black"/>
              </a:solidFill>
              <a:latin typeface="Arial"/>
            </a:endParaRPr>
          </a:p>
          <a:p>
            <a:pPr defTabSz="914378"/>
            <a:r>
              <a:rPr lang="en-GB" dirty="0">
                <a:solidFill>
                  <a:prstClr val="black"/>
                </a:solidFill>
                <a:latin typeface="Arial"/>
              </a:rPr>
              <a:t> </a:t>
            </a:r>
          </a:p>
          <a:p>
            <a:pPr defTabSz="914378"/>
            <a:endParaRPr lang="en-GB" dirty="0">
              <a:solidFill>
                <a:prstClr val="black"/>
              </a:solidFill>
              <a:latin typeface="Arial"/>
            </a:endParaRPr>
          </a:p>
        </p:txBody>
      </p:sp>
    </p:spTree>
    <p:extLst>
      <p:ext uri="{BB962C8B-B14F-4D97-AF65-F5344CB8AC3E}">
        <p14:creationId xmlns:p14="http://schemas.microsoft.com/office/powerpoint/2010/main" val="418430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r>
              <a:rPr lang="en-US" sz="1800" dirty="0"/>
              <a:t>XRN4117.3 IX Refresh Project </a:t>
            </a:r>
          </a:p>
          <a:p>
            <a:endParaRPr lang="en-US" sz="1800" dirty="0"/>
          </a:p>
          <a:p>
            <a:r>
              <a:rPr lang="en-US" sz="1800" dirty="0"/>
              <a:t>XRN5122 Gemini System Enhancements </a:t>
            </a:r>
          </a:p>
          <a:p>
            <a:endParaRPr lang="en-US" sz="1800" dirty="0"/>
          </a:p>
          <a:p>
            <a:r>
              <a:rPr lang="en-US" sz="1800" dirty="0"/>
              <a:t>XRN5251 – Exit Zone Change </a:t>
            </a:r>
          </a:p>
          <a:p>
            <a:endParaRPr lang="en-US" sz="1800" dirty="0"/>
          </a:p>
          <a:p>
            <a:r>
              <a:rPr lang="en-US" sz="1800" dirty="0"/>
              <a:t>XRN5341 MOD0745 Mandatory Setting of Auction Bid Parameters </a:t>
            </a:r>
          </a:p>
        </p:txBody>
      </p:sp>
    </p:spTree>
    <p:extLst>
      <p:ext uri="{BB962C8B-B14F-4D97-AF65-F5344CB8AC3E}">
        <p14:creationId xmlns:p14="http://schemas.microsoft.com/office/powerpoint/2010/main" val="143154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8551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XRN4117.3 IX Refresh Project</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3043023145"/>
              </p:ext>
            </p:extLst>
          </p:nvPr>
        </p:nvGraphicFramePr>
        <p:xfrm>
          <a:off x="158808" y="553357"/>
          <a:ext cx="8959613" cy="4348844"/>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1397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47856">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2827.1 -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err="1">
                          <a:solidFill>
                            <a:schemeClr val="tx1"/>
                          </a:solidFill>
                          <a:effectLst/>
                          <a:latin typeface="+mn-lt"/>
                          <a:ea typeface="+mn-ea"/>
                          <a:cs typeface="+mn-cs"/>
                        </a:rPr>
                        <a:t>Adhoc</a:t>
                      </a:r>
                      <a:r>
                        <a:rPr lang="en-GB" sz="1100" b="0" kern="1200" dirty="0">
                          <a:solidFill>
                            <a:schemeClr val="tx1"/>
                          </a:solidFill>
                          <a:effectLst/>
                          <a:latin typeface="+mn-lt"/>
                          <a:ea typeface="+mn-ea"/>
                          <a:cs typeface="+mn-cs"/>
                        </a:rPr>
                        <a:t> immediately once approved</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 DNO, IGT, NTS</a:t>
                      </a: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N/A</a:t>
                      </a:r>
                    </a:p>
                    <a:p>
                      <a:pPr>
                        <a:lnSpc>
                          <a:spcPct val="115000"/>
                        </a:lnSpc>
                        <a:spcAft>
                          <a:spcPts val="0"/>
                        </a:spcAft>
                      </a:pPr>
                      <a:endParaRPr lang="en-US" sz="1100" b="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397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3473044">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endParaRPr lang="en-GB"/>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ctr" fontAlgn="ctr"/>
                      <a:r>
                        <a:rPr lang="en-US" sz="1600" b="1" kern="1200" dirty="0">
                          <a:solidFill>
                            <a:schemeClr val="tx1"/>
                          </a:solidFill>
                          <a:effectLst/>
                          <a:latin typeface="+mn-lt"/>
                          <a:cs typeface="Arial"/>
                        </a:rPr>
                        <a:t>No Reps received – Consultation closes on 01/06/2021 and any updates will be published by 03/06/2021</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198708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8551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XRN5122 Gemini System Enhancements - Delivery</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3545406843"/>
              </p:ext>
            </p:extLst>
          </p:nvPr>
        </p:nvGraphicFramePr>
        <p:xfrm>
          <a:off x="158808" y="553357"/>
          <a:ext cx="8959613" cy="4348844"/>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1397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47856">
                <a:tc rowSpan="4">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2827.2 -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err="1">
                          <a:solidFill>
                            <a:schemeClr val="tx1"/>
                          </a:solidFill>
                          <a:effectLst/>
                          <a:latin typeface="+mn-lt"/>
                          <a:ea typeface="+mn-ea"/>
                          <a:cs typeface="+mn-cs"/>
                        </a:rPr>
                        <a:t>Adhoc</a:t>
                      </a:r>
                      <a:r>
                        <a:rPr lang="en-GB" sz="1100" b="0" kern="1200" dirty="0">
                          <a:solidFill>
                            <a:schemeClr val="tx1"/>
                          </a:solidFill>
                          <a:effectLst/>
                          <a:latin typeface="+mn-lt"/>
                          <a:ea typeface="+mn-ea"/>
                          <a:cs typeface="+mn-cs"/>
                        </a:rPr>
                        <a:t> TBC</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 DNO, NTS</a:t>
                      </a:r>
                    </a:p>
                    <a:p>
                      <a:pPr>
                        <a:lnSpc>
                          <a:spcPct val="115000"/>
                        </a:lnSpc>
                        <a:spcAft>
                          <a:spcPts val="0"/>
                        </a:spcAft>
                      </a:pPr>
                      <a:endParaRPr lang="en-US" sz="1100" b="1"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100% NTS</a:t>
                      </a: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0" kern="1200" dirty="0">
                          <a:solidFill>
                            <a:schemeClr val="tx1"/>
                          </a:solidFill>
                          <a:effectLst/>
                          <a:latin typeface="+mn-lt"/>
                          <a:ea typeface="+mn-ea"/>
                          <a:cs typeface="+mn-cs"/>
                        </a:rPr>
                        <a:t>Service Area 20</a:t>
                      </a:r>
                    </a:p>
                    <a:p>
                      <a:pPr>
                        <a:lnSpc>
                          <a:spcPct val="115000"/>
                        </a:lnSpc>
                        <a:spcAft>
                          <a:spcPts val="0"/>
                        </a:spcAft>
                      </a:pPr>
                      <a:r>
                        <a:rPr lang="en-US" sz="1100" b="0" kern="1200" dirty="0">
                          <a:solidFill>
                            <a:schemeClr val="tx1"/>
                          </a:solidFill>
                          <a:effectLst/>
                          <a:latin typeface="+mn-lt"/>
                          <a:ea typeface="+mn-ea"/>
                          <a:cs typeface="+mn-cs"/>
                        </a:rPr>
                        <a:t>UK Link Gemini System Services</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397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736522">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r>
                        <a:rPr lang="en-GB" sz="1100" b="0" kern="1200" dirty="0">
                          <a:solidFill>
                            <a:schemeClr val="tx1"/>
                          </a:solidFill>
                          <a:effectLst/>
                          <a:latin typeface="+mn-lt"/>
                          <a:ea typeface="+mn-ea"/>
                          <a:cs typeface="+mn-cs"/>
                        </a:rPr>
                        <a:t>SSE</a:t>
                      </a:r>
                    </a:p>
                  </a:txBody>
                  <a:tcPr marL="6350" marR="6350" marT="6350" marB="0" anchor="ctr"/>
                </a:tc>
                <a:tc>
                  <a:txBody>
                    <a:bodyPr/>
                    <a:lstStyle/>
                    <a:p>
                      <a:pPr algn="ctr" fontAlgn="ctr"/>
                      <a:r>
                        <a:rPr lang="en-GB" sz="1100" b="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b="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b="0" kern="1200" dirty="0">
                        <a:solidFill>
                          <a:schemeClr val="tx1"/>
                        </a:solidFill>
                        <a:effectLst/>
                        <a:latin typeface="+mn-lt"/>
                        <a:ea typeface="+mn-ea"/>
                        <a:cs typeface="+mn-cs"/>
                      </a:endParaRPr>
                    </a:p>
                  </a:txBody>
                  <a:tcPr marL="59044" marR="59044" marT="0" marB="0" anchor="ctr"/>
                </a:tc>
                <a:tc>
                  <a:txBody>
                    <a:bodyPr/>
                    <a:lstStyle/>
                    <a:p>
                      <a:pPr algn="ctr" fontAlgn="ctr"/>
                      <a:r>
                        <a:rPr lang="en-US" sz="1100" b="0" kern="1200" dirty="0">
                          <a:solidFill>
                            <a:schemeClr val="tx1"/>
                          </a:solidFill>
                          <a:effectLst/>
                          <a:latin typeface="+mn-lt"/>
                          <a:ea typeface="+mn-ea"/>
                          <a:cs typeface="+mn-cs"/>
                        </a:rPr>
                        <a:t>This will improve the process for password resets.</a:t>
                      </a:r>
                    </a:p>
                  </a:txBody>
                  <a:tcPr marL="6350" marR="6350" marT="6350" marB="0" anchor="ctr"/>
                </a:tc>
                <a:extLst>
                  <a:ext uri="{0D108BD9-81ED-4DB2-BD59-A6C34878D82A}">
                    <a16:rowId xmlns:a16="http://schemas.microsoft.com/office/drawing/2014/main" val="941584291"/>
                  </a:ext>
                </a:extLst>
              </a:tr>
              <a:tr h="1736522">
                <a:tc vMerge="1">
                  <a:txBody>
                    <a:bodyPr/>
                    <a:lstStyle/>
                    <a:p>
                      <a:endParaRPr lang="en-GB"/>
                    </a:p>
                  </a:txBody>
                  <a:tcPr/>
                </a:tc>
                <a:tc>
                  <a:txBody>
                    <a:bodyPr/>
                    <a:lstStyle/>
                    <a:p>
                      <a:endParaRPr lang="en-GB" sz="1100" b="0" kern="1200" dirty="0">
                        <a:solidFill>
                          <a:schemeClr val="tx1"/>
                        </a:solidFill>
                        <a:effectLst/>
                        <a:latin typeface="+mn-lt"/>
                        <a:ea typeface="+mn-ea"/>
                        <a:cs typeface="+mn-cs"/>
                      </a:endParaRPr>
                    </a:p>
                  </a:txBody>
                  <a:tcPr marL="6350" marR="6350" marT="6350" marB="0" anchor="ctr"/>
                </a:tc>
                <a:tc>
                  <a:txBody>
                    <a:bodyPr/>
                    <a:lstStyle/>
                    <a:p>
                      <a:pPr algn="ctr" fontAlgn="ctr"/>
                      <a:endParaRPr lang="en-GB" sz="1100" b="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b="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b="0" kern="1200" dirty="0">
                        <a:solidFill>
                          <a:schemeClr val="tx1"/>
                        </a:solidFill>
                        <a:effectLst/>
                        <a:latin typeface="+mn-lt"/>
                        <a:ea typeface="+mn-ea"/>
                        <a:cs typeface="+mn-cs"/>
                      </a:endParaRPr>
                    </a:p>
                  </a:txBody>
                  <a:tcPr marL="59044" marR="59044" marT="0" marB="0" anchor="ctr"/>
                </a:tc>
                <a:tc>
                  <a:txBody>
                    <a:bodyPr/>
                    <a:lstStyle/>
                    <a:p>
                      <a:pPr algn="ctr" fontAlgn="ctr"/>
                      <a:r>
                        <a:rPr lang="en-US" sz="1100" b="1" kern="1200" dirty="0">
                          <a:solidFill>
                            <a:schemeClr val="tx1"/>
                          </a:solidFill>
                          <a:effectLst/>
                          <a:latin typeface="+mn-lt"/>
                          <a:cs typeface="Arial"/>
                        </a:rPr>
                        <a:t>Consultation closes on 01/06/2021 and any updates will be published by 03/06/2021</a:t>
                      </a:r>
                      <a:endParaRPr lang="en-US" sz="1100" b="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444836746"/>
                  </a:ext>
                </a:extLst>
              </a:tr>
            </a:tbl>
          </a:graphicData>
        </a:graphic>
      </p:graphicFrame>
    </p:spTree>
    <p:extLst>
      <p:ext uri="{BB962C8B-B14F-4D97-AF65-F5344CB8AC3E}">
        <p14:creationId xmlns:p14="http://schemas.microsoft.com/office/powerpoint/2010/main" val="4156507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8551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XRN5251 – Exit Zone Change</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262986327"/>
              </p:ext>
            </p:extLst>
          </p:nvPr>
        </p:nvGraphicFramePr>
        <p:xfrm>
          <a:off x="158808" y="553357"/>
          <a:ext cx="8959613" cy="4348844"/>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1397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47856">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2827.3 -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err="1">
                          <a:solidFill>
                            <a:schemeClr val="tx1"/>
                          </a:solidFill>
                          <a:effectLst/>
                          <a:latin typeface="+mn-lt"/>
                          <a:ea typeface="+mn-ea"/>
                          <a:cs typeface="+mn-cs"/>
                        </a:rPr>
                        <a:t>Adhoc</a:t>
                      </a:r>
                      <a:r>
                        <a:rPr lang="en-GB" sz="1100" b="0" kern="1200" dirty="0">
                          <a:solidFill>
                            <a:schemeClr val="tx1"/>
                          </a:solidFill>
                          <a:effectLst/>
                          <a:latin typeface="+mn-lt"/>
                          <a:ea typeface="+mn-ea"/>
                          <a:cs typeface="+mn-cs"/>
                        </a:rPr>
                        <a:t> TBC</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NTS, Shipper</a:t>
                      </a:r>
                    </a:p>
                    <a:p>
                      <a:pPr>
                        <a:lnSpc>
                          <a:spcPct val="115000"/>
                        </a:lnSpc>
                        <a:spcAft>
                          <a:spcPts val="0"/>
                        </a:spcAft>
                      </a:pPr>
                      <a:endParaRPr lang="en-US" sz="1100" b="1"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100% NTS</a:t>
                      </a: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0" kern="1200" dirty="0">
                          <a:solidFill>
                            <a:schemeClr val="tx1"/>
                          </a:solidFill>
                          <a:effectLst/>
                          <a:latin typeface="+mn-lt"/>
                          <a:ea typeface="+mn-ea"/>
                          <a:cs typeface="+mn-cs"/>
                        </a:rPr>
                        <a:t>Service Area 14</a:t>
                      </a:r>
                    </a:p>
                    <a:p>
                      <a:pPr>
                        <a:lnSpc>
                          <a:spcPct val="115000"/>
                        </a:lnSpc>
                        <a:spcAft>
                          <a:spcPts val="0"/>
                        </a:spcAft>
                      </a:pPr>
                      <a:r>
                        <a:rPr lang="en-US" sz="1100" b="0" kern="1200" dirty="0">
                          <a:solidFill>
                            <a:schemeClr val="tx1"/>
                          </a:solidFill>
                          <a:effectLst/>
                          <a:latin typeface="+mn-lt"/>
                          <a:ea typeface="+mn-ea"/>
                          <a:cs typeface="+mn-cs"/>
                        </a:rPr>
                        <a:t>Gemini Services</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397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3473044">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endParaRPr lang="en-GB"/>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cs typeface="Arial"/>
                        </a:rPr>
                        <a:t>No Reps received – Consultation closes on 01/06/2021 and any updates will be published by 03/06/2021</a:t>
                      </a:r>
                    </a:p>
                    <a:p>
                      <a:pPr algn="ctr" fontAlgn="ctr"/>
                      <a:endParaRPr lang="en-US" sz="1600" b="1" kern="1200" dirty="0">
                        <a:solidFill>
                          <a:schemeClr val="tx1"/>
                        </a:solidFill>
                        <a:effectLst/>
                        <a:latin typeface="+mn-lt"/>
                        <a:cs typeface="Arial"/>
                      </a:endParaRP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51904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8551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XRN5341 MOD0745 Mandatory Setting of Auction Bid Parameters</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783841587"/>
              </p:ext>
            </p:extLst>
          </p:nvPr>
        </p:nvGraphicFramePr>
        <p:xfrm>
          <a:off x="158808" y="553357"/>
          <a:ext cx="8959613" cy="4348844"/>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1397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47856">
                <a:tc rowSpan="4">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2827.4 -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err="1">
                          <a:solidFill>
                            <a:schemeClr val="tx1"/>
                          </a:solidFill>
                          <a:effectLst/>
                          <a:latin typeface="+mn-lt"/>
                          <a:ea typeface="+mn-ea"/>
                          <a:cs typeface="+mn-cs"/>
                        </a:rPr>
                        <a:t>Adhoc</a:t>
                      </a:r>
                      <a:r>
                        <a:rPr lang="en-GB" sz="1100" b="0" kern="1200" dirty="0">
                          <a:solidFill>
                            <a:schemeClr val="tx1"/>
                          </a:solidFill>
                          <a:effectLst/>
                          <a:latin typeface="+mn-lt"/>
                          <a:ea typeface="+mn-ea"/>
                          <a:cs typeface="+mn-cs"/>
                        </a:rPr>
                        <a:t> 19/09/2021</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NTS, Shipper, DNO</a:t>
                      </a:r>
                    </a:p>
                    <a:p>
                      <a:pPr>
                        <a:lnSpc>
                          <a:spcPct val="115000"/>
                        </a:lnSpc>
                        <a:spcAft>
                          <a:spcPts val="0"/>
                        </a:spcAft>
                      </a:pPr>
                      <a:endParaRPr lang="en-US" sz="1100" b="1"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100% NTS</a:t>
                      </a: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0" kern="1200" dirty="0">
                          <a:solidFill>
                            <a:schemeClr val="tx1"/>
                          </a:solidFill>
                          <a:effectLst/>
                          <a:latin typeface="+mn-lt"/>
                          <a:ea typeface="+mn-ea"/>
                          <a:cs typeface="+mn-cs"/>
                        </a:rPr>
                        <a:t>Service Area 14</a:t>
                      </a:r>
                    </a:p>
                    <a:p>
                      <a:pPr>
                        <a:lnSpc>
                          <a:spcPct val="115000"/>
                        </a:lnSpc>
                        <a:spcAft>
                          <a:spcPts val="0"/>
                        </a:spcAft>
                      </a:pPr>
                      <a:r>
                        <a:rPr lang="en-US" sz="1100" b="0" kern="1200" dirty="0">
                          <a:solidFill>
                            <a:schemeClr val="tx1"/>
                          </a:solidFill>
                          <a:effectLst/>
                          <a:latin typeface="+mn-lt"/>
                          <a:ea typeface="+mn-ea"/>
                          <a:cs typeface="+mn-cs"/>
                        </a:rPr>
                        <a:t>Gemini Services</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397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736522">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r>
                        <a:rPr lang="en-GB" sz="1100" b="0" kern="1200" dirty="0">
                          <a:solidFill>
                            <a:schemeClr val="tx1"/>
                          </a:solidFill>
                          <a:effectLst/>
                          <a:latin typeface="+mn-lt"/>
                          <a:ea typeface="+mn-ea"/>
                          <a:cs typeface="+mn-cs"/>
                        </a:rPr>
                        <a:t>SSE</a:t>
                      </a:r>
                    </a:p>
                  </a:txBody>
                  <a:tcPr marL="6350" marR="6350" marT="6350" marB="0" anchor="ctr"/>
                </a:tc>
                <a:tc>
                  <a:txBody>
                    <a:bodyPr/>
                    <a:lstStyle/>
                    <a:p>
                      <a:pPr algn="ctr" fontAlgn="ctr"/>
                      <a:r>
                        <a:rPr lang="en-GB" sz="1100" b="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b="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b="0" kern="1200" dirty="0">
                        <a:solidFill>
                          <a:schemeClr val="tx1"/>
                        </a:solidFill>
                        <a:effectLst/>
                        <a:latin typeface="+mn-lt"/>
                        <a:ea typeface="+mn-ea"/>
                        <a:cs typeface="+mn-cs"/>
                      </a:endParaRPr>
                    </a:p>
                  </a:txBody>
                  <a:tcPr marL="59044" marR="59044" marT="0" marB="0" anchor="ctr"/>
                </a:tc>
                <a:tc>
                  <a:txBody>
                    <a:bodyPr/>
                    <a:lstStyle/>
                    <a:p>
                      <a:pPr algn="ctr" fontAlgn="ctr"/>
                      <a:r>
                        <a:rPr lang="en-US" sz="1100" b="0" kern="1200" dirty="0">
                          <a:solidFill>
                            <a:schemeClr val="tx1"/>
                          </a:solidFill>
                          <a:effectLst/>
                          <a:latin typeface="+mn-lt"/>
                          <a:ea typeface="+mn-ea"/>
                          <a:cs typeface="+mn-cs"/>
                        </a:rPr>
                        <a:t>We agree that this should reduce errors.</a:t>
                      </a:r>
                    </a:p>
                  </a:txBody>
                  <a:tcPr marL="6350" marR="6350" marT="6350" marB="0" anchor="ctr"/>
                </a:tc>
                <a:extLst>
                  <a:ext uri="{0D108BD9-81ED-4DB2-BD59-A6C34878D82A}">
                    <a16:rowId xmlns:a16="http://schemas.microsoft.com/office/drawing/2014/main" val="941584291"/>
                  </a:ext>
                </a:extLst>
              </a:tr>
              <a:tr h="1736522">
                <a:tc vMerge="1">
                  <a:txBody>
                    <a:bodyPr/>
                    <a:lstStyle/>
                    <a:p>
                      <a:endParaRPr lang="en-GB"/>
                    </a:p>
                  </a:txBody>
                  <a:tcPr/>
                </a:tc>
                <a:tc>
                  <a:txBody>
                    <a:bodyPr/>
                    <a:lstStyle/>
                    <a:p>
                      <a:endParaRPr lang="en-GB" sz="1100" b="0" kern="1200" dirty="0">
                        <a:solidFill>
                          <a:schemeClr val="tx1"/>
                        </a:solidFill>
                        <a:effectLst/>
                        <a:latin typeface="+mn-lt"/>
                        <a:ea typeface="+mn-ea"/>
                        <a:cs typeface="+mn-cs"/>
                      </a:endParaRPr>
                    </a:p>
                  </a:txBody>
                  <a:tcPr marL="6350" marR="6350" marT="6350" marB="0" anchor="ctr"/>
                </a:tc>
                <a:tc>
                  <a:txBody>
                    <a:bodyPr/>
                    <a:lstStyle/>
                    <a:p>
                      <a:pPr algn="ctr" fontAlgn="ctr"/>
                      <a:endParaRPr lang="en-GB" sz="1100" b="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b="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b="0" kern="1200" dirty="0">
                        <a:solidFill>
                          <a:schemeClr val="tx1"/>
                        </a:solidFill>
                        <a:effectLst/>
                        <a:latin typeface="+mn-lt"/>
                        <a:ea typeface="+mn-ea"/>
                        <a:cs typeface="+mn-cs"/>
                      </a:endParaRPr>
                    </a:p>
                  </a:txBody>
                  <a:tcPr marL="59044" marR="5904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cs typeface="Arial"/>
                        </a:rPr>
                        <a:t>Consultation closes on 01/06/2021 and any updates will be published by 03/06/2021</a:t>
                      </a:r>
                      <a:endParaRPr lang="en-US" sz="1100" b="0" kern="1200" dirty="0">
                        <a:solidFill>
                          <a:schemeClr val="tx1"/>
                        </a:solidFill>
                        <a:effectLst/>
                        <a:latin typeface="+mn-lt"/>
                        <a:ea typeface="+mn-ea"/>
                        <a:cs typeface="+mn-cs"/>
                      </a:endParaRPr>
                    </a:p>
                    <a:p>
                      <a:pPr algn="ctr" fontAlgn="ctr"/>
                      <a:endParaRPr lang="en-US" sz="1100" b="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3289552196"/>
                  </a:ext>
                </a:extLst>
              </a:tr>
            </a:tbl>
          </a:graphicData>
        </a:graphic>
      </p:graphicFrame>
    </p:spTree>
    <p:extLst>
      <p:ext uri="{BB962C8B-B14F-4D97-AF65-F5344CB8AC3E}">
        <p14:creationId xmlns:p14="http://schemas.microsoft.com/office/powerpoint/2010/main" val="143473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8551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Notice of Delivery of Modification 0728B Change (related to XRN5341)</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2632644439"/>
              </p:ext>
            </p:extLst>
          </p:nvPr>
        </p:nvGraphicFramePr>
        <p:xfrm>
          <a:off x="158808" y="553357"/>
          <a:ext cx="8959613" cy="4348844"/>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1397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47856">
                <a:tc rowSpan="4">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rPr>
                        <a:t>TBC</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err="1">
                          <a:solidFill>
                            <a:schemeClr val="tx1"/>
                          </a:solidFill>
                          <a:effectLst/>
                          <a:latin typeface="+mn-lt"/>
                          <a:ea typeface="+mn-ea"/>
                          <a:cs typeface="+mn-cs"/>
                        </a:rPr>
                        <a:t>Adhoc</a:t>
                      </a:r>
                      <a:r>
                        <a:rPr lang="en-GB" sz="1100" b="0" kern="1200" dirty="0">
                          <a:solidFill>
                            <a:schemeClr val="tx1"/>
                          </a:solidFill>
                          <a:effectLst/>
                          <a:latin typeface="+mn-lt"/>
                          <a:ea typeface="+mn-ea"/>
                          <a:cs typeface="+mn-cs"/>
                        </a:rPr>
                        <a:t> 19/09/2021</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NTS, Shipper</a:t>
                      </a:r>
                    </a:p>
                    <a:p>
                      <a:pPr>
                        <a:lnSpc>
                          <a:spcPct val="115000"/>
                        </a:lnSpc>
                        <a:spcAft>
                          <a:spcPts val="0"/>
                        </a:spcAft>
                      </a:pPr>
                      <a:endParaRPr lang="en-US" sz="1100" b="1"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100% NTS</a:t>
                      </a: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0" kern="1200" dirty="0">
                          <a:solidFill>
                            <a:schemeClr val="tx1"/>
                          </a:solidFill>
                          <a:effectLst/>
                          <a:latin typeface="+mn-lt"/>
                          <a:ea typeface="+mn-ea"/>
                          <a:cs typeface="+mn-cs"/>
                        </a:rPr>
                        <a:t>Service Area 14</a:t>
                      </a:r>
                    </a:p>
                    <a:p>
                      <a:pPr>
                        <a:lnSpc>
                          <a:spcPct val="115000"/>
                        </a:lnSpc>
                        <a:spcAft>
                          <a:spcPts val="0"/>
                        </a:spcAft>
                      </a:pPr>
                      <a:r>
                        <a:rPr lang="en-US" sz="1100" b="0" kern="1200" dirty="0">
                          <a:solidFill>
                            <a:schemeClr val="tx1"/>
                          </a:solidFill>
                          <a:effectLst/>
                          <a:latin typeface="+mn-lt"/>
                          <a:ea typeface="+mn-ea"/>
                          <a:cs typeface="+mn-cs"/>
                        </a:rPr>
                        <a:t>Gemini Services</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397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736522">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fontAlgn="ctr"/>
                      <a:endParaRPr lang="en-US" sz="1100" b="0" kern="1200" dirty="0">
                        <a:solidFill>
                          <a:schemeClr val="tx1"/>
                        </a:solidFill>
                        <a:effectLst/>
                        <a:latin typeface="+mn-lt"/>
                        <a:ea typeface="+mn-ea"/>
                        <a:cs typeface="+mn-cs"/>
                      </a:endParaRPr>
                    </a:p>
                  </a:txBody>
                  <a:tcPr marL="6350" marR="6350" marT="6350" marB="0" anchor="ctr"/>
                </a:tc>
                <a:tc>
                  <a:txBody>
                    <a:bodyPr/>
                    <a:lstStyle/>
                    <a:p>
                      <a:pPr algn="ctr" fontAlgn="ctr"/>
                      <a:endParaRPr lang="en-GB" sz="1100" b="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b="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b="0" kern="1200" dirty="0">
                        <a:solidFill>
                          <a:schemeClr val="tx1"/>
                        </a:solidFill>
                        <a:effectLst/>
                        <a:latin typeface="+mn-lt"/>
                        <a:ea typeface="+mn-ea"/>
                        <a:cs typeface="+mn-cs"/>
                      </a:endParaRPr>
                    </a:p>
                  </a:txBody>
                  <a:tcPr marL="59044" marR="5904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cs typeface="Arial"/>
                        </a:rPr>
                        <a:t>Consultation closes on 07/06/2021 and any updates will be published by 08/06/2021</a:t>
                      </a:r>
                      <a:endParaRPr lang="en-US" sz="1100" b="0" kern="1200" dirty="0">
                        <a:solidFill>
                          <a:schemeClr val="tx1"/>
                        </a:solidFill>
                        <a:effectLst/>
                        <a:latin typeface="+mn-lt"/>
                        <a:ea typeface="+mn-ea"/>
                        <a:cs typeface="+mn-cs"/>
                      </a:endParaRPr>
                    </a:p>
                    <a:p>
                      <a:pPr algn="ctr" fontAlgn="ctr"/>
                      <a:endParaRPr lang="en-US" sz="1100" b="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941584291"/>
                  </a:ext>
                </a:extLst>
              </a:tr>
              <a:tr h="1736522">
                <a:tc vMerge="1">
                  <a:txBody>
                    <a:bodyPr/>
                    <a:lstStyle/>
                    <a:p>
                      <a:endParaRPr lang="en-GB"/>
                    </a:p>
                  </a:txBody>
                  <a:tcPr/>
                </a:tc>
                <a:tc>
                  <a:txBody>
                    <a:bodyPr/>
                    <a:lstStyle/>
                    <a:p>
                      <a:endParaRPr lang="en-GB" sz="1100" b="0" kern="1200" dirty="0">
                        <a:solidFill>
                          <a:schemeClr val="tx1"/>
                        </a:solidFill>
                        <a:effectLst/>
                        <a:latin typeface="+mn-lt"/>
                        <a:ea typeface="+mn-ea"/>
                        <a:cs typeface="+mn-cs"/>
                      </a:endParaRPr>
                    </a:p>
                  </a:txBody>
                  <a:tcPr marL="6350" marR="6350" marT="6350" marB="0" anchor="ctr"/>
                </a:tc>
                <a:tc>
                  <a:txBody>
                    <a:bodyPr/>
                    <a:lstStyle/>
                    <a:p>
                      <a:pPr algn="ctr" fontAlgn="ctr"/>
                      <a:endParaRPr lang="en-GB" sz="1100" b="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b="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b="0" kern="1200" dirty="0">
                        <a:solidFill>
                          <a:schemeClr val="tx1"/>
                        </a:solidFill>
                        <a:effectLst/>
                        <a:latin typeface="+mn-lt"/>
                        <a:ea typeface="+mn-ea"/>
                        <a:cs typeface="+mn-cs"/>
                      </a:endParaRPr>
                    </a:p>
                  </a:txBody>
                  <a:tcPr marL="59044" marR="59044" marT="0" marB="0" anchor="ctr"/>
                </a:tc>
                <a:tc>
                  <a:txBody>
                    <a:bodyPr/>
                    <a:lstStyle/>
                    <a:p>
                      <a:pPr algn="ctr" fontAlgn="ctr"/>
                      <a:endParaRPr lang="en-US" sz="1100" b="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3289552196"/>
                  </a:ext>
                </a:extLst>
              </a:tr>
            </a:tbl>
          </a:graphicData>
        </a:graphic>
      </p:graphicFrame>
    </p:spTree>
    <p:extLst>
      <p:ext uri="{BB962C8B-B14F-4D97-AF65-F5344CB8AC3E}">
        <p14:creationId xmlns:p14="http://schemas.microsoft.com/office/powerpoint/2010/main" val="2052003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a:t>Standalone Change Documents for Approval (BER, CCR, EQR)</a:t>
            </a:r>
            <a:endParaRPr lang="en-GB" sz="140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662334" cy="3442844"/>
          </a:xfrm>
        </p:spPr>
        <p:txBody>
          <a:bodyPr>
            <a:normAutofit/>
          </a:bodyPr>
          <a:lstStyle/>
          <a:p>
            <a:r>
              <a:rPr lang="en-US" sz="1800" dirty="0"/>
              <a:t>CCR for XRN5153 </a:t>
            </a:r>
            <a:r>
              <a:rPr lang="en-US" sz="1800" dirty="0" err="1"/>
              <a:t>iConversion</a:t>
            </a:r>
            <a:r>
              <a:rPr lang="en-US" sz="1800" dirty="0"/>
              <a:t> Phase 2 </a:t>
            </a:r>
            <a:endParaRPr lang="en-US" sz="1600" dirty="0"/>
          </a:p>
          <a:p>
            <a:pPr lvl="1"/>
            <a:r>
              <a:rPr lang="en-US" sz="1400" dirty="0"/>
              <a:t>Voting NTS &amp; DNO</a:t>
            </a:r>
          </a:p>
          <a:p>
            <a:pPr lvl="1"/>
            <a:endParaRPr lang="en-US" sz="1400" dirty="0"/>
          </a:p>
          <a:p>
            <a:r>
              <a:rPr lang="en-US" sz="1600" dirty="0"/>
              <a:t>BER for XRN5341 Mod745 Mandatory Setting of Auction Bid Parameters and Mod728B Introduction of Conditional Discount for Avoiding Inefficient Bypass of the NTS.</a:t>
            </a:r>
          </a:p>
          <a:p>
            <a:pPr lvl="1"/>
            <a:r>
              <a:rPr lang="en-US" sz="1400" dirty="0"/>
              <a:t>Voting NTS</a:t>
            </a:r>
          </a:p>
          <a:p>
            <a:pPr marL="457200" lvl="1" indent="0">
              <a:buNone/>
            </a:pPr>
            <a:endParaRPr lang="en-US" sz="1400" dirty="0"/>
          </a:p>
        </p:txBody>
      </p:sp>
      <p:graphicFrame>
        <p:nvGraphicFramePr>
          <p:cNvPr id="4" name="Object 3">
            <a:extLst>
              <a:ext uri="{FF2B5EF4-FFF2-40B4-BE49-F238E27FC236}">
                <a16:creationId xmlns:a16="http://schemas.microsoft.com/office/drawing/2014/main" id="{819AA594-E081-4E7C-9200-92181371CB6A}"/>
              </a:ext>
            </a:extLst>
          </p:cNvPr>
          <p:cNvGraphicFramePr>
            <a:graphicFrameLocks noChangeAspect="1"/>
          </p:cNvGraphicFramePr>
          <p:nvPr>
            <p:extLst>
              <p:ext uri="{D42A27DB-BD31-4B8C-83A1-F6EECF244321}">
                <p14:modId xmlns:p14="http://schemas.microsoft.com/office/powerpoint/2010/main" val="4102174620"/>
              </p:ext>
            </p:extLst>
          </p:nvPr>
        </p:nvGraphicFramePr>
        <p:xfrm>
          <a:off x="7662334" y="1059582"/>
          <a:ext cx="914400" cy="792163"/>
        </p:xfrm>
        <a:graphic>
          <a:graphicData uri="http://schemas.openxmlformats.org/presentationml/2006/ole">
            <mc:AlternateContent xmlns:mc="http://schemas.openxmlformats.org/markup-compatibility/2006">
              <mc:Choice xmlns:v="urn:schemas-microsoft-com:vml" Requires="v">
                <p:oleObj spid="_x0000_s2050" name="Document" showAsIcon="1" r:id="rId4" imgW="914400" imgH="792360" progId="Word.Document.12">
                  <p:embed/>
                </p:oleObj>
              </mc:Choice>
              <mc:Fallback>
                <p:oleObj name="Document" showAsIcon="1" r:id="rId4" imgW="914400" imgH="792360" progId="Word.Document.12">
                  <p:embed/>
                  <p:pic>
                    <p:nvPicPr>
                      <p:cNvPr id="4" name="Object 3">
                        <a:extLst>
                          <a:ext uri="{FF2B5EF4-FFF2-40B4-BE49-F238E27FC236}">
                            <a16:creationId xmlns:a16="http://schemas.microsoft.com/office/drawing/2014/main" id="{819AA594-E081-4E7C-9200-92181371CB6A}"/>
                          </a:ext>
                        </a:extLst>
                      </p:cNvPr>
                      <p:cNvPicPr/>
                      <p:nvPr/>
                    </p:nvPicPr>
                    <p:blipFill>
                      <a:blip r:embed="rId5"/>
                      <a:stretch>
                        <a:fillRect/>
                      </a:stretch>
                    </p:blipFill>
                    <p:spPr>
                      <a:xfrm>
                        <a:off x="7662334" y="1059582"/>
                        <a:ext cx="914400" cy="7921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0444AA1-C9C6-4EB0-9CC2-CDD4D30CB01C}"/>
              </a:ext>
            </a:extLst>
          </p:cNvPr>
          <p:cNvGraphicFramePr>
            <a:graphicFrameLocks noChangeAspect="1"/>
          </p:cNvGraphicFramePr>
          <p:nvPr>
            <p:extLst>
              <p:ext uri="{D42A27DB-BD31-4B8C-83A1-F6EECF244321}">
                <p14:modId xmlns:p14="http://schemas.microsoft.com/office/powerpoint/2010/main" val="1379152377"/>
              </p:ext>
            </p:extLst>
          </p:nvPr>
        </p:nvGraphicFramePr>
        <p:xfrm>
          <a:off x="7662334" y="2781004"/>
          <a:ext cx="914400" cy="792163"/>
        </p:xfrm>
        <a:graphic>
          <a:graphicData uri="http://schemas.openxmlformats.org/presentationml/2006/ole">
            <mc:AlternateContent xmlns:mc="http://schemas.openxmlformats.org/markup-compatibility/2006">
              <mc:Choice xmlns:v="urn:schemas-microsoft-com:vml" Requires="v">
                <p:oleObj spid="_x0000_s2051" name="Document" showAsIcon="1" r:id="rId6" imgW="914400" imgH="792360" progId="Word.Document.12">
                  <p:embed/>
                </p:oleObj>
              </mc:Choice>
              <mc:Fallback>
                <p:oleObj name="Document" showAsIcon="1" r:id="rId6" imgW="914400" imgH="792360" progId="Word.Document.12">
                  <p:embed/>
                  <p:pic>
                    <p:nvPicPr>
                      <p:cNvPr id="6" name="Object 5">
                        <a:extLst>
                          <a:ext uri="{FF2B5EF4-FFF2-40B4-BE49-F238E27FC236}">
                            <a16:creationId xmlns:a16="http://schemas.microsoft.com/office/drawing/2014/main" id="{70444AA1-C9C6-4EB0-9CC2-CDD4D30CB01C}"/>
                          </a:ext>
                        </a:extLst>
                      </p:cNvPr>
                      <p:cNvPicPr/>
                      <p:nvPr/>
                    </p:nvPicPr>
                    <p:blipFill>
                      <a:blip r:embed="rId7"/>
                      <a:stretch>
                        <a:fillRect/>
                      </a:stretch>
                    </p:blipFill>
                    <p:spPr>
                      <a:xfrm>
                        <a:off x="7662334" y="278100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FBC9-A40A-4639-996A-7C9D2AAB9069}"/>
              </a:ext>
            </a:extLst>
          </p:cNvPr>
          <p:cNvSpPr>
            <a:spLocks noGrp="1"/>
          </p:cNvSpPr>
          <p:nvPr>
            <p:ph type="title"/>
          </p:nvPr>
        </p:nvSpPr>
        <p:spPr/>
        <p:txBody>
          <a:bodyPr/>
          <a:lstStyle/>
          <a:p>
            <a:r>
              <a:rPr lang="en-GB"/>
              <a:t>Gemini Horizon Plan</a:t>
            </a:r>
          </a:p>
        </p:txBody>
      </p:sp>
      <p:graphicFrame>
        <p:nvGraphicFramePr>
          <p:cNvPr id="3" name="Object 2">
            <a:extLst>
              <a:ext uri="{FF2B5EF4-FFF2-40B4-BE49-F238E27FC236}">
                <a16:creationId xmlns:a16="http://schemas.microsoft.com/office/drawing/2014/main" id="{2F05E25A-A19E-4CF3-AD51-4A8C51A5F950}"/>
              </a:ext>
            </a:extLst>
          </p:cNvPr>
          <p:cNvGraphicFramePr>
            <a:graphicFrameLocks noChangeAspect="1"/>
          </p:cNvGraphicFramePr>
          <p:nvPr>
            <p:extLst>
              <p:ext uri="{D42A27DB-BD31-4B8C-83A1-F6EECF244321}">
                <p14:modId xmlns:p14="http://schemas.microsoft.com/office/powerpoint/2010/main" val="1402458283"/>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3074" name="Acrobat Document" showAsIcon="1" r:id="rId3" imgW="914400" imgH="792360" progId="AcroExch.Document.DC">
                  <p:embed/>
                </p:oleObj>
              </mc:Choice>
              <mc:Fallback>
                <p:oleObj name="Acrobat Document" showAsIcon="1" r:id="rId3" imgW="914400" imgH="792360" progId="AcroExch.Document.DC">
                  <p:embed/>
                  <p:pic>
                    <p:nvPicPr>
                      <p:cNvPr id="3" name="Object 2">
                        <a:extLst>
                          <a:ext uri="{FF2B5EF4-FFF2-40B4-BE49-F238E27FC236}">
                            <a16:creationId xmlns:a16="http://schemas.microsoft.com/office/drawing/2014/main" id="{2F05E25A-A19E-4CF3-AD51-4A8C51A5F950}"/>
                          </a:ext>
                        </a:extLst>
                      </p:cNvPr>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813218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04907" y="-83043"/>
            <a:ext cx="8229600" cy="637580"/>
          </a:xfrm>
        </p:spPr>
        <p:txBody>
          <a:bodyPr>
            <a:normAutofit/>
          </a:bodyPr>
          <a:lstStyle/>
          <a:p>
            <a:r>
              <a:rPr lang="en-GB" sz="2000" dirty="0">
                <a:latin typeface="Arial"/>
                <a:cs typeface="Arial"/>
              </a:rPr>
              <a:t>XRN5110 – Nov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28764" y="393132"/>
          <a:ext cx="8693205" cy="4606601"/>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B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647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l">
                        <a:buFont typeface="Arial" panose="020B0604020202020204" pitchFamily="34" charset="0"/>
                        <a:buNone/>
                      </a:pPr>
                      <a:r>
                        <a:rPr lang="en-US" sz="800" dirty="0">
                          <a:latin typeface="+mn-lt"/>
                        </a:rPr>
                        <a:t>November 20 Release delivered, final activity for Historical Cleanse XRN4897/99 is on-going, due to be completed to schedule </a:t>
                      </a:r>
                    </a:p>
                    <a:p>
                      <a:pPr marL="0" indent="0" algn="l">
                        <a:buFont typeface="Arial" panose="020B0604020202020204" pitchFamily="34" charset="0"/>
                        <a:buNone/>
                      </a:pPr>
                      <a:endParaRPr lang="en-US" sz="800" dirty="0">
                        <a:latin typeface="+mn-lt"/>
                      </a:endParaRPr>
                    </a:p>
                    <a:p>
                      <a:pPr marL="171450" indent="-171450" algn="l">
                        <a:buFont typeface="Arial" panose="020B0604020202020204" pitchFamily="34" charset="0"/>
                        <a:buChar char="•"/>
                      </a:pPr>
                      <a:r>
                        <a:rPr lang="en-US" sz="800" dirty="0">
                          <a:latin typeface="+mn-lt"/>
                        </a:rPr>
                        <a:t>Historical Cleanse commenced on the 27</a:t>
                      </a:r>
                      <a:r>
                        <a:rPr lang="en-US" sz="800" baseline="30000" dirty="0">
                          <a:latin typeface="+mn-lt"/>
                        </a:rPr>
                        <a:t>th</a:t>
                      </a:r>
                      <a:r>
                        <a:rPr lang="en-US" sz="800" dirty="0">
                          <a:latin typeface="+mn-lt"/>
                        </a:rPr>
                        <a:t> March and due to complete by 4</a:t>
                      </a:r>
                      <a:r>
                        <a:rPr lang="en-US" sz="800" baseline="30000" dirty="0">
                          <a:latin typeface="+mn-lt"/>
                        </a:rPr>
                        <a:t>th</a:t>
                      </a:r>
                      <a:r>
                        <a:rPr lang="en-US" sz="800" dirty="0">
                          <a:latin typeface="+mn-lt"/>
                        </a:rPr>
                        <a:t> June</a:t>
                      </a:r>
                    </a:p>
                    <a:p>
                      <a:pPr marL="171450" indent="-171450" algn="l">
                        <a:buFont typeface="Arial" panose="020B0604020202020204" pitchFamily="34" charset="0"/>
                        <a:buChar char="•"/>
                      </a:pPr>
                      <a:r>
                        <a:rPr lang="en-US" sz="800" dirty="0">
                          <a:latin typeface="+mn-lt"/>
                        </a:rPr>
                        <a:t>CCR to be submitted to July ChMC</a:t>
                      </a:r>
                    </a:p>
                    <a:p>
                      <a:pPr marL="0" indent="0" algn="l">
                        <a:buFont typeface="Arial" panose="020B0604020202020204" pitchFamily="34" charset="0"/>
                        <a:buNone/>
                      </a:pPr>
                      <a:endParaRPr lang="en-US" sz="800" dirty="0">
                        <a:latin typeface="+mn-lt"/>
                      </a:endParaRPr>
                    </a:p>
                    <a:p>
                      <a:pPr marL="0" indent="0" algn="l">
                        <a:buFont typeface="Arial" panose="020B0604020202020204" pitchFamily="34" charset="0"/>
                        <a:buNone/>
                      </a:pPr>
                      <a:r>
                        <a:rPr lang="en-US" sz="800" b="1" dirty="0">
                          <a:latin typeface="+mn-lt"/>
                        </a:rPr>
                        <a:t>Decision in June ChMC:</a:t>
                      </a:r>
                    </a:p>
                    <a:p>
                      <a:pPr marL="171450" indent="-171450" algn="l">
                        <a:buFont typeface="Arial" panose="020B0604020202020204" pitchFamily="34" charset="0"/>
                        <a:buChar char="•"/>
                      </a:pPr>
                      <a:r>
                        <a:rPr lang="en-US" sz="800" dirty="0">
                          <a:latin typeface="+mn-lt"/>
                        </a:rPr>
                        <a:t>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None/>
                        <a:tabLst/>
                        <a:defRPr/>
                      </a:pPr>
                      <a:r>
                        <a:rPr lang="en-US" sz="800" b="0" i="0" u="none" strike="noStrike" kern="1200" cap="none" normalizeH="0" baseline="0" noProof="0" dirty="0">
                          <a:ln>
                            <a:noFill/>
                          </a:ln>
                          <a:solidFill>
                            <a:schemeClr val="tx1"/>
                          </a:solidFill>
                          <a:effectLst/>
                          <a:latin typeface="+mn-lt"/>
                        </a:rPr>
                        <a:t>​</a:t>
                      </a:r>
                      <a:r>
                        <a:rPr kumimoji="0" lang="en-GB" sz="800" b="1" i="0" u="none" strike="noStrike" kern="1200" cap="none" normalizeH="0" baseline="0" dirty="0">
                          <a:ln>
                            <a:noFill/>
                          </a:ln>
                          <a:solidFill>
                            <a:schemeClr val="tx1"/>
                          </a:solidFill>
                          <a:effectLst/>
                          <a:latin typeface="+mn-lt"/>
                          <a:ea typeface="Verdana" pitchFamily="34" charset="0"/>
                          <a:cs typeface="Arial" panose="020B0604020202020204" pitchFamily="34" charset="0"/>
                        </a:rPr>
                        <a:t>Risk</a:t>
                      </a:r>
                      <a:r>
                        <a:rPr kumimoji="0" lang="en-GB" sz="8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UK Link may be non GDPR compliant following Historical Cleanse due to missing unknown scenarios</a:t>
                      </a:r>
                    </a:p>
                    <a:p>
                      <a:pPr marL="0" marR="0" lvl="0" indent="0" algn="l" defTabSz="914400" rtl="0" eaLnBrk="1" fontAlgn="base" latinLnBrk="0" hangingPunct="1">
                        <a:lnSpc>
                          <a:spcPct val="100000"/>
                        </a:lnSpc>
                        <a:spcBef>
                          <a:spcPct val="0"/>
                        </a:spcBef>
                        <a:spcAft>
                          <a:spcPct val="0"/>
                        </a:spcAft>
                        <a:buClrTx/>
                        <a:buSzTx/>
                        <a:buNone/>
                        <a:tabLst/>
                        <a:defRPr/>
                      </a:pPr>
                      <a:r>
                        <a:rPr kumimoji="0" lang="en-GB" sz="8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Please Note:  First usage has been completed and no new scenarios have been identified, risk closed </a:t>
                      </a:r>
                    </a:p>
                    <a:p>
                      <a:pPr marL="0" marR="0" lvl="0" indent="0" algn="l" defTabSz="914400" rtl="0" eaLnBrk="1" fontAlgn="base" latinLnBrk="0" hangingPunct="1">
                        <a:lnSpc>
                          <a:spcPct val="100000"/>
                        </a:lnSpc>
                        <a:spcBef>
                          <a:spcPct val="0"/>
                        </a:spcBef>
                        <a:spcAft>
                          <a:spcPct val="0"/>
                        </a:spcAft>
                        <a:buClrTx/>
                        <a:buSzTx/>
                        <a:buNone/>
                        <a:tabLst/>
                        <a:defRPr/>
                      </a:pPr>
                      <a:r>
                        <a:rPr kumimoji="0" lang="en-GB" sz="800" b="1" i="0" u="none" strike="noStrike" kern="1200" cap="none" normalizeH="0" baseline="0" dirty="0">
                          <a:ln>
                            <a:noFill/>
                          </a:ln>
                          <a:solidFill>
                            <a:schemeClr val="tx1"/>
                          </a:solidFill>
                          <a:effectLst/>
                          <a:latin typeface="+mn-lt"/>
                          <a:ea typeface="Verdana" pitchFamily="34" charset="0"/>
                          <a:cs typeface="Arial" panose="020B0604020202020204" pitchFamily="34" charset="0"/>
                        </a:rPr>
                        <a:t>Issue: </a:t>
                      </a:r>
                      <a:r>
                        <a:rPr kumimoji="0" lang="en-GB" sz="8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XRN4897/99 Historical Cleanse Change Request needs to be completed to exit Post Implementation Support</a:t>
                      </a:r>
                    </a:p>
                    <a:p>
                      <a:pPr marL="0" marR="0" lvl="0" indent="0" algn="l" defTabSz="914400" rtl="0" eaLnBrk="1" fontAlgn="base" latinLnBrk="0" hangingPunct="1">
                        <a:lnSpc>
                          <a:spcPct val="100000"/>
                        </a:lnSpc>
                        <a:spcBef>
                          <a:spcPct val="0"/>
                        </a:spcBef>
                        <a:spcAft>
                          <a:spcPct val="0"/>
                        </a:spcAft>
                        <a:buClrTx/>
                        <a:buSzTx/>
                        <a:buNone/>
                        <a:tabLst/>
                        <a:defRPr/>
                      </a:pPr>
                      <a:r>
                        <a:rPr kumimoji="0" lang="en-GB" sz="800" b="1" i="0" u="none" strike="noStrike" kern="1200" cap="none" normalizeH="0" baseline="0" dirty="0">
                          <a:ln>
                            <a:noFill/>
                          </a:ln>
                          <a:solidFill>
                            <a:schemeClr val="tx1"/>
                          </a:solidFill>
                          <a:effectLst/>
                          <a:latin typeface="+mn-lt"/>
                          <a:ea typeface="Verdana" pitchFamily="34" charset="0"/>
                          <a:cs typeface="Arial" panose="020B0604020202020204" pitchFamily="34" charset="0"/>
                        </a:rPr>
                        <a:t>Return To Green: </a:t>
                      </a:r>
                      <a:r>
                        <a:rPr kumimoji="0" lang="en-GB" sz="8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Completion of historical cleanse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800" b="0" i="0" kern="1200" dirty="0">
                          <a:solidFill>
                            <a:schemeClr val="tx1"/>
                          </a:solidFill>
                          <a:effectLst/>
                          <a:latin typeface="+mn-lt"/>
                          <a:ea typeface="+mn-ea"/>
                          <a:cs typeface="+mn-cs"/>
                        </a:rPr>
                        <a:t>Forecast to complete delivery against approved BER</a:t>
                      </a:r>
                      <a:endParaRPr kumimoji="0" lang="en-US"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XRN4897</a:t>
                      </a:r>
                      <a:r>
                        <a:rPr lang="en-US" sz="800" b="0" i="0" u="none" strike="noStrike" kern="1200" cap="none" normalizeH="0" baseline="0" dirty="0">
                          <a:ln>
                            <a:noFill/>
                          </a:ln>
                          <a:solidFill>
                            <a:schemeClr val="tx1"/>
                          </a:solidFill>
                          <a:effectLst/>
                          <a:latin typeface="+mn-lt"/>
                          <a:ea typeface="Verdana"/>
                          <a:cs typeface="Arial"/>
                        </a:rPr>
                        <a:t> - </a:t>
                      </a:r>
                      <a:r>
                        <a:rPr lang="en-GB" sz="800" b="0" kern="1200" dirty="0">
                          <a:solidFill>
                            <a:schemeClr val="tx1"/>
                          </a:solidFill>
                          <a:latin typeface="+mn-lt"/>
                          <a:ea typeface="+mn-ea"/>
                          <a:cs typeface="+mn-cs"/>
                        </a:rPr>
                        <a:t>Resolution of deleted Contact Details (contained within the S66 records) at a Change of Shipper event </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GB" sz="800" b="1" i="0" u="none" strike="noStrike" kern="1200" cap="none" normalizeH="0" baseline="0" dirty="0">
                          <a:ln>
                            <a:noFill/>
                          </a:ln>
                          <a:solidFill>
                            <a:schemeClr val="tx1"/>
                          </a:solidFill>
                          <a:effectLst/>
                          <a:latin typeface="+mn-lt"/>
                          <a:ea typeface="+mn-ea"/>
                          <a:cs typeface="+mn-cs"/>
                        </a:rPr>
                        <a:t>XRN4899</a:t>
                      </a:r>
                      <a:r>
                        <a:rPr lang="en-GB" sz="800" b="0" i="0" u="none" strike="noStrike" kern="1200" cap="none" normalizeH="0" baseline="0" dirty="0">
                          <a:ln>
                            <a:noFill/>
                          </a:ln>
                          <a:solidFill>
                            <a:schemeClr val="tx1"/>
                          </a:solidFill>
                          <a:effectLst/>
                          <a:latin typeface="+mn-lt"/>
                          <a:ea typeface="+mn-ea"/>
                          <a:cs typeface="+mn-cs"/>
                        </a:rPr>
                        <a:t> - </a:t>
                      </a:r>
                      <a:r>
                        <a:rPr lang="en-GB" sz="800" b="0" kern="1200" dirty="0">
                          <a:solidFill>
                            <a:schemeClr val="tx1"/>
                          </a:solidFill>
                          <a:latin typeface="+mn-lt"/>
                          <a:ea typeface="+mn-ea"/>
                          <a:cs typeface="+mn-cs"/>
                        </a:rPr>
                        <a:t>Treatment of Priority Service Register Data and Contact Details on Change of Supplier Event</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XRN4801</a:t>
                      </a:r>
                      <a:r>
                        <a:rPr lang="en-US" sz="800" b="0" i="0" u="none" strike="noStrike" kern="1200" cap="none" normalizeH="0" baseline="0" dirty="0">
                          <a:ln>
                            <a:noFill/>
                          </a:ln>
                          <a:solidFill>
                            <a:schemeClr val="tx1"/>
                          </a:solidFill>
                          <a:effectLst/>
                          <a:latin typeface="+mn-lt"/>
                          <a:ea typeface="Verdana"/>
                          <a:cs typeface="Arial"/>
                        </a:rPr>
                        <a:t> - Additional Information in DES</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XRN4871b</a:t>
                      </a:r>
                      <a:r>
                        <a:rPr lang="en-US" sz="800" b="0" i="0" u="none" strike="noStrike" kern="1200" cap="none" normalizeH="0" baseline="0" dirty="0">
                          <a:ln>
                            <a:noFill/>
                          </a:ln>
                          <a:solidFill>
                            <a:schemeClr val="tx1"/>
                          </a:solidFill>
                          <a:effectLst/>
                          <a:latin typeface="+mn-lt"/>
                          <a:ea typeface="Verdana"/>
                          <a:cs typeface="Arial"/>
                        </a:rPr>
                        <a:t> - </a:t>
                      </a:r>
                      <a:r>
                        <a:rPr lang="en-GB" sz="800" b="0" kern="1200" dirty="0">
                          <a:solidFill>
                            <a:schemeClr val="tx1"/>
                          </a:solidFill>
                          <a:latin typeface="+mn-lt"/>
                          <a:ea typeface="+mn-ea"/>
                          <a:cs typeface="+mn-cs"/>
                        </a:rPr>
                        <a:t>Rachet Regime Changes</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XRN5014</a:t>
                      </a:r>
                      <a:r>
                        <a:rPr lang="en-US" sz="800" b="0" i="0" u="none" strike="noStrike" kern="1200" cap="none" normalizeH="0" baseline="0" dirty="0">
                          <a:ln>
                            <a:noFill/>
                          </a:ln>
                          <a:solidFill>
                            <a:schemeClr val="tx1"/>
                          </a:solidFill>
                          <a:effectLst/>
                          <a:latin typeface="+mn-lt"/>
                          <a:ea typeface="Verdana"/>
                          <a:cs typeface="Arial"/>
                        </a:rPr>
                        <a:t> - </a:t>
                      </a:r>
                      <a:r>
                        <a:rPr lang="en-GB" sz="800" b="0" kern="1200" dirty="0">
                          <a:solidFill>
                            <a:schemeClr val="tx1"/>
                          </a:solidFill>
                          <a:latin typeface="+mn-lt"/>
                          <a:ea typeface="+mn-ea"/>
                          <a:cs typeface="+mn-cs"/>
                        </a:rPr>
                        <a:t>Facilitating HyDeploy2 Live Pilot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i="0" u="none" strike="noStrike" kern="1200" cap="none" normalizeH="0" baseline="0" dirty="0">
                          <a:ln>
                            <a:noFill/>
                          </a:ln>
                          <a:solidFill>
                            <a:schemeClr val="tx1"/>
                          </a:solidFill>
                          <a:effectLst/>
                          <a:latin typeface="+mn-lt"/>
                          <a:ea typeface="+mn-ea"/>
                          <a:cs typeface="+mn-cs"/>
                        </a:rPr>
                        <a:t>Descoped - XRN4931 </a:t>
                      </a:r>
                      <a:r>
                        <a:rPr lang="en-GB" sz="800" b="0" kern="1200" dirty="0">
                          <a:solidFill>
                            <a:schemeClr val="tx1"/>
                          </a:solidFill>
                          <a:latin typeface="+mn-lt"/>
                          <a:ea typeface="+mn-ea"/>
                          <a:cs typeface="+mn-cs"/>
                        </a:rPr>
                        <a:t>Submission of a Space in Mandatory Data on Multiple SPA Files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Descoped -  XRN4941 </a:t>
                      </a:r>
                      <a:r>
                        <a:rPr lang="en-GB" sz="800" b="0" kern="1200" dirty="0">
                          <a:solidFill>
                            <a:schemeClr val="tx1"/>
                          </a:solidFill>
                          <a:latin typeface="+mn-lt"/>
                          <a:ea typeface="+mn-ea"/>
                          <a:cs typeface="+mn-cs"/>
                        </a:rPr>
                        <a:t>MOD 692 – Auto Updates to Read Frequency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Descoped - XRN4992 </a:t>
                      </a:r>
                      <a:r>
                        <a:rPr lang="en-GB" sz="800" b="0" kern="1200" dirty="0">
                          <a:solidFill>
                            <a:schemeClr val="tx1"/>
                          </a:solidFill>
                          <a:latin typeface="+mn-lt"/>
                          <a:ea typeface="+mn-ea"/>
                          <a:cs typeface="+mn-cs"/>
                        </a:rPr>
                        <a:t>Supplier of Last Resort Charge Types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Moved to CSSC - XRN4870c </a:t>
                      </a:r>
                      <a:r>
                        <a:rPr lang="en-GB" sz="800" b="0" kern="1200" dirty="0">
                          <a:solidFill>
                            <a:schemeClr val="tx1"/>
                          </a:solidFill>
                          <a:latin typeface="+mn-lt"/>
                          <a:ea typeface="+mn-ea"/>
                          <a:cs typeface="+mn-cs"/>
                        </a:rPr>
                        <a:t>MAP ID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E702CFD3-CDE6-4094-9CB2-399EB9C325AA}"/>
              </a:ext>
            </a:extLst>
          </p:cNvPr>
          <p:cNvSpPr txBox="1"/>
          <p:nvPr/>
        </p:nvSpPr>
        <p:spPr>
          <a:xfrm>
            <a:off x="128764" y="4982031"/>
            <a:ext cx="1476686" cy="200055"/>
          </a:xfrm>
          <a:prstGeom prst="rect">
            <a:avLst/>
          </a:prstGeom>
          <a:noFill/>
        </p:spPr>
        <p:txBody>
          <a:bodyPr wrap="none" rtlCol="0">
            <a:spAutoFit/>
          </a:bodyPr>
          <a:lstStyle/>
          <a:p>
            <a:r>
              <a:rPr lang="en-GB" sz="700" dirty="0"/>
              <a:t>Slide updated on 26</a:t>
            </a:r>
            <a:r>
              <a:rPr lang="en-GB" sz="700" baseline="30000" dirty="0"/>
              <a:t>th</a:t>
            </a:r>
            <a:r>
              <a:rPr lang="en-GB" sz="700" dirty="0"/>
              <a:t> May 2021</a:t>
            </a:r>
          </a:p>
        </p:txBody>
      </p:sp>
      <p:pic>
        <p:nvPicPr>
          <p:cNvPr id="7" name="Picture 6">
            <a:extLst>
              <a:ext uri="{FF2B5EF4-FFF2-40B4-BE49-F238E27FC236}">
                <a16:creationId xmlns:a16="http://schemas.microsoft.com/office/drawing/2014/main" id="{D4C93CA3-9B74-4048-B369-9A4FAE562DE8}"/>
              </a:ext>
            </a:extLst>
          </p:cNvPr>
          <p:cNvPicPr/>
          <p:nvPr/>
        </p:nvPicPr>
        <p:blipFill>
          <a:blip r:embed="rId3"/>
          <a:stretch>
            <a:fillRect/>
          </a:stretch>
        </p:blipFill>
        <p:spPr>
          <a:xfrm>
            <a:off x="4194141" y="1361123"/>
            <a:ext cx="4548631" cy="1102155"/>
          </a:xfrm>
          <a:prstGeom prst="rect">
            <a:avLst/>
          </a:prstGeom>
        </p:spPr>
      </p:pic>
      <p:grpSp>
        <p:nvGrpSpPr>
          <p:cNvPr id="6" name="Group 5">
            <a:extLst>
              <a:ext uri="{FF2B5EF4-FFF2-40B4-BE49-F238E27FC236}">
                <a16:creationId xmlns:a16="http://schemas.microsoft.com/office/drawing/2014/main" id="{71E45AB9-ACD0-4007-B99C-CF071E509402}"/>
              </a:ext>
            </a:extLst>
          </p:cNvPr>
          <p:cNvGrpSpPr/>
          <p:nvPr/>
        </p:nvGrpSpPr>
        <p:grpSpPr>
          <a:xfrm>
            <a:off x="4384983" y="2690500"/>
            <a:ext cx="3823854" cy="338554"/>
            <a:chOff x="4089862" y="3363887"/>
            <a:chExt cx="3823854" cy="338554"/>
          </a:xfrm>
        </p:grpSpPr>
        <p:grpSp>
          <p:nvGrpSpPr>
            <p:cNvPr id="8" name="Group 7">
              <a:extLst>
                <a:ext uri="{FF2B5EF4-FFF2-40B4-BE49-F238E27FC236}">
                  <a16:creationId xmlns:a16="http://schemas.microsoft.com/office/drawing/2014/main" id="{024DE94C-A81F-4D61-83ED-A4B08706410B}"/>
                </a:ext>
              </a:extLst>
            </p:cNvPr>
            <p:cNvGrpSpPr/>
            <p:nvPr/>
          </p:nvGrpSpPr>
          <p:grpSpPr>
            <a:xfrm>
              <a:off x="4089862" y="3363887"/>
              <a:ext cx="741910" cy="215444"/>
              <a:chOff x="4089862" y="3477140"/>
              <a:chExt cx="741910" cy="215444"/>
            </a:xfrm>
          </p:grpSpPr>
          <p:sp>
            <p:nvSpPr>
              <p:cNvPr id="21" name="Oval 20">
                <a:extLst>
                  <a:ext uri="{FF2B5EF4-FFF2-40B4-BE49-F238E27FC236}">
                    <a16:creationId xmlns:a16="http://schemas.microsoft.com/office/drawing/2014/main" id="{968E62F9-5791-4190-806E-14A22C75BDFB}"/>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6A1E75F-3C0B-4561-BD33-21F8F41A5E95}"/>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9" name="Group 8">
              <a:extLst>
                <a:ext uri="{FF2B5EF4-FFF2-40B4-BE49-F238E27FC236}">
                  <a16:creationId xmlns:a16="http://schemas.microsoft.com/office/drawing/2014/main" id="{9BAD7CA3-96CB-461D-B965-6D17017B1270}"/>
                </a:ext>
              </a:extLst>
            </p:cNvPr>
            <p:cNvGrpSpPr/>
            <p:nvPr/>
          </p:nvGrpSpPr>
          <p:grpSpPr>
            <a:xfrm>
              <a:off x="4860866" y="3363887"/>
              <a:ext cx="741910" cy="215444"/>
              <a:chOff x="4089862" y="3477140"/>
              <a:chExt cx="741910" cy="215444"/>
            </a:xfrm>
          </p:grpSpPr>
          <p:sp>
            <p:nvSpPr>
              <p:cNvPr id="19" name="Oval 18">
                <a:extLst>
                  <a:ext uri="{FF2B5EF4-FFF2-40B4-BE49-F238E27FC236}">
                    <a16:creationId xmlns:a16="http://schemas.microsoft.com/office/drawing/2014/main" id="{E275C93B-715D-4499-BCA9-0F0F4BF16FB0}"/>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06A2D64-3C28-4AB3-B2A0-438A8FA14D91}"/>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0" name="Group 9">
              <a:extLst>
                <a:ext uri="{FF2B5EF4-FFF2-40B4-BE49-F238E27FC236}">
                  <a16:creationId xmlns:a16="http://schemas.microsoft.com/office/drawing/2014/main" id="{F0CE2B70-5F98-4ADF-89AC-1CFD0590806B}"/>
                </a:ext>
              </a:extLst>
            </p:cNvPr>
            <p:cNvGrpSpPr/>
            <p:nvPr/>
          </p:nvGrpSpPr>
          <p:grpSpPr>
            <a:xfrm>
              <a:off x="5602776" y="3363887"/>
              <a:ext cx="741910" cy="215444"/>
              <a:chOff x="4089862" y="3477140"/>
              <a:chExt cx="741910" cy="215444"/>
            </a:xfrm>
          </p:grpSpPr>
          <p:sp>
            <p:nvSpPr>
              <p:cNvPr id="17" name="Oval 16">
                <a:extLst>
                  <a:ext uri="{FF2B5EF4-FFF2-40B4-BE49-F238E27FC236}">
                    <a16:creationId xmlns:a16="http://schemas.microsoft.com/office/drawing/2014/main" id="{7B8B7FE5-7BF2-47CB-A283-BD81BBFA0FAC}"/>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DE01264-C3A7-4FB7-B00C-24610C91D61C}"/>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1" name="Group 10">
              <a:extLst>
                <a:ext uri="{FF2B5EF4-FFF2-40B4-BE49-F238E27FC236}">
                  <a16:creationId xmlns:a16="http://schemas.microsoft.com/office/drawing/2014/main" id="{D880BD34-0092-4A50-B92D-53874323DE95}"/>
                </a:ext>
              </a:extLst>
            </p:cNvPr>
            <p:cNvGrpSpPr/>
            <p:nvPr/>
          </p:nvGrpSpPr>
          <p:grpSpPr>
            <a:xfrm>
              <a:off x="6236620" y="3363887"/>
              <a:ext cx="741910" cy="215444"/>
              <a:chOff x="4089862" y="3477140"/>
              <a:chExt cx="741910" cy="215444"/>
            </a:xfrm>
          </p:grpSpPr>
          <p:sp>
            <p:nvSpPr>
              <p:cNvPr id="15" name="Oval 14">
                <a:extLst>
                  <a:ext uri="{FF2B5EF4-FFF2-40B4-BE49-F238E27FC236}">
                    <a16:creationId xmlns:a16="http://schemas.microsoft.com/office/drawing/2014/main" id="{F7800223-5F98-4705-A180-27444D70C9C8}"/>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20E92C2-EE68-4850-AB1C-91139FD16608}"/>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2" name="Group 11">
              <a:extLst>
                <a:ext uri="{FF2B5EF4-FFF2-40B4-BE49-F238E27FC236}">
                  <a16:creationId xmlns:a16="http://schemas.microsoft.com/office/drawing/2014/main" id="{3CCD01D0-FC9C-4357-B89A-AEE57B1A43B3}"/>
                </a:ext>
              </a:extLst>
            </p:cNvPr>
            <p:cNvGrpSpPr/>
            <p:nvPr/>
          </p:nvGrpSpPr>
          <p:grpSpPr>
            <a:xfrm>
              <a:off x="6978530" y="3363887"/>
              <a:ext cx="935186" cy="338554"/>
              <a:chOff x="4089862" y="3477140"/>
              <a:chExt cx="741910" cy="338554"/>
            </a:xfrm>
          </p:grpSpPr>
          <p:sp>
            <p:nvSpPr>
              <p:cNvPr id="13" name="Oval 12">
                <a:extLst>
                  <a:ext uri="{FF2B5EF4-FFF2-40B4-BE49-F238E27FC236}">
                    <a16:creationId xmlns:a16="http://schemas.microsoft.com/office/drawing/2014/main" id="{62D928BA-AAA9-48CB-87F4-D8521E6ACF27}"/>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920F6DF-FB03-41A3-8CA9-D571D155FE2A}"/>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grpSp>
    </p:spTree>
    <p:extLst>
      <p:ext uri="{BB962C8B-B14F-4D97-AF65-F5344CB8AC3E}">
        <p14:creationId xmlns:p14="http://schemas.microsoft.com/office/powerpoint/2010/main" val="189757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72462"/>
            <a:ext cx="8229600" cy="637580"/>
          </a:xfrm>
        </p:spPr>
        <p:txBody>
          <a:bodyPr>
            <a:normAutofit/>
          </a:bodyPr>
          <a:lstStyle/>
          <a:p>
            <a:r>
              <a:rPr lang="en-GB" sz="1800" dirty="0">
                <a:latin typeface="Arial"/>
                <a:cs typeface="Arial"/>
              </a:rPr>
              <a:t>XRN5253 June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9595" y="364608"/>
          <a:ext cx="8673331" cy="4419099"/>
        </p:xfrm>
        <a:graphic>
          <a:graphicData uri="http://schemas.openxmlformats.org/drawingml/2006/table">
            <a:tbl>
              <a:tblPr firstRow="1" bandRow="1"/>
              <a:tblGrid>
                <a:gridCol w="1543125">
                  <a:extLst>
                    <a:ext uri="{9D8B030D-6E8A-4147-A177-3AD203B41FA5}">
                      <a16:colId xmlns:a16="http://schemas.microsoft.com/office/drawing/2014/main" val="20000"/>
                    </a:ext>
                  </a:extLst>
                </a:gridCol>
                <a:gridCol w="2397722">
                  <a:extLst>
                    <a:ext uri="{9D8B030D-6E8A-4147-A177-3AD203B41FA5}">
                      <a16:colId xmlns:a16="http://schemas.microsoft.com/office/drawing/2014/main" val="20001"/>
                    </a:ext>
                  </a:extLst>
                </a:gridCol>
                <a:gridCol w="2346171">
                  <a:extLst>
                    <a:ext uri="{9D8B030D-6E8A-4147-A177-3AD203B41FA5}">
                      <a16:colId xmlns:a16="http://schemas.microsoft.com/office/drawing/2014/main" val="20002"/>
                    </a:ext>
                  </a:extLst>
                </a:gridCol>
                <a:gridCol w="2386313">
                  <a:extLst>
                    <a:ext uri="{9D8B030D-6E8A-4147-A177-3AD203B41FA5}">
                      <a16:colId xmlns:a16="http://schemas.microsoft.com/office/drawing/2014/main" val="20003"/>
                    </a:ext>
                  </a:extLst>
                </a:gridCol>
              </a:tblGrid>
              <a:tr h="245271">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45271">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452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5271">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0037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endParaRPr lang="en-GB" sz="900" b="0" i="0" u="none" strike="noStrike" kern="1200" cap="none" normalizeH="0" baseline="0" dirty="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Testing phase progressing to plan</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System, user and regression testing completed to plan in May</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Performance testing commenced to plan and due to finish by 11</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June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Go-live will take place on Saturday 26</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June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Post implementation support period agreed based on 1</a:t>
                      </a:r>
                      <a:r>
                        <a:rPr lang="en-GB" sz="900" b="0" i="0" u="none" strike="noStrike" kern="1200" cap="none" normalizeH="0" baseline="30000" dirty="0">
                          <a:ln>
                            <a:noFill/>
                          </a:ln>
                          <a:solidFill>
                            <a:schemeClr val="tx1"/>
                          </a:solidFill>
                          <a:effectLst/>
                          <a:latin typeface="+mn-lt"/>
                          <a:ea typeface="+mn-ea"/>
                          <a:cs typeface="+mn-cs"/>
                        </a:rPr>
                        <a:t>st</a:t>
                      </a:r>
                      <a:r>
                        <a:rPr lang="en-GB" sz="900" b="0" i="0" u="none" strike="noStrike" kern="1200" cap="none" normalizeH="0" baseline="0" dirty="0">
                          <a:ln>
                            <a:noFill/>
                          </a:ln>
                          <a:solidFill>
                            <a:schemeClr val="tx1"/>
                          </a:solidFill>
                          <a:effectLst/>
                          <a:latin typeface="+mn-lt"/>
                          <a:ea typeface="+mn-ea"/>
                          <a:cs typeface="+mn-cs"/>
                        </a:rPr>
                        <a:t> usage timelines for MOD0700 (see next slide)</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900" b="1" i="0" u="none" strike="noStrike" kern="1200" cap="none" normalizeH="0" baseline="0" dirty="0">
                          <a:ln>
                            <a:noFill/>
                          </a:ln>
                          <a:solidFill>
                            <a:schemeClr val="tx1"/>
                          </a:solidFill>
                          <a:effectLst/>
                          <a:latin typeface="+mn-lt"/>
                          <a:ea typeface="+mn-ea"/>
                          <a:cs typeface="+mn-cs"/>
                        </a:rPr>
                        <a:t>Decision In June ChMC</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None </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898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auto" latinLnBrk="0" hangingPunct="1">
                        <a:lnSpc>
                          <a:spcPct val="100000"/>
                        </a:lnSpc>
                        <a:spcBef>
                          <a:spcPct val="0"/>
                        </a:spcBef>
                        <a:spcAft>
                          <a:spcPct val="0"/>
                        </a:spcAft>
                        <a:buClrTx/>
                        <a:buSzTx/>
                        <a:buNone/>
                        <a:tabLst/>
                        <a:defRPr/>
                      </a:pPr>
                      <a:r>
                        <a:rPr lang="en-US" sz="900" b="0" i="0" u="none" strike="noStrike" kern="1200" dirty="0">
                          <a:solidFill>
                            <a:schemeClr val="tx1"/>
                          </a:solidFill>
                          <a:effectLst/>
                          <a:latin typeface="+mn-lt"/>
                          <a:ea typeface="+mn-ea"/>
                          <a:cs typeface="+mn-cs"/>
                        </a:rPr>
                        <a:t>None applicable</a:t>
                      </a:r>
                      <a:endParaRPr lang="en-US" sz="900" b="0" i="0" u="none" strike="noStrike" kern="1200" cap="none" normalizeH="0" baseline="0" noProof="0" dirty="0">
                        <a:ln>
                          <a:noFill/>
                        </a:ln>
                        <a:solidFill>
                          <a:schemeClr val="tx1"/>
                        </a:solidFill>
                        <a:effectLs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678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lvl="0" indent="0">
                        <a:buNone/>
                      </a:pPr>
                      <a:r>
                        <a:rPr lang="en-US" sz="900" b="0" i="0" u="none" strike="noStrike" kern="1200" cap="none" normalizeH="0" baseline="0" dirty="0">
                          <a:ln>
                            <a:noFill/>
                          </a:ln>
                          <a:solidFill>
                            <a:schemeClr val="tx1"/>
                          </a:solidFill>
                          <a:effectLst/>
                          <a:latin typeface="Arial"/>
                          <a:ea typeface="Verdana"/>
                          <a:cs typeface="Arial"/>
                        </a:rPr>
                        <a:t>Forecast costs on track to complete within approved BER</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08453">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900" b="1" dirty="0"/>
                        <a:t>XRN5093 </a:t>
                      </a:r>
                      <a:r>
                        <a:rPr lang="en-US" sz="900" b="0" dirty="0"/>
                        <a:t>- </a:t>
                      </a:r>
                      <a:r>
                        <a:rPr lang="en-GB" sz="900" b="0" dirty="0"/>
                        <a:t>MOD0711 – Update of AUG Table to reflect new EUC bands</a:t>
                      </a:r>
                      <a:endParaRPr lang="en-US" sz="900" b="0" dirty="0">
                        <a:cs typeface="Arial"/>
                      </a:endParaRPr>
                    </a:p>
                    <a:p>
                      <a:pPr marL="0" indent="0">
                        <a:buNone/>
                      </a:pPr>
                      <a:r>
                        <a:rPr lang="en-US" sz="900" b="1" dirty="0"/>
                        <a:t>Descoped - XRN4992 </a:t>
                      </a:r>
                      <a:r>
                        <a:rPr lang="en-US" sz="900" dirty="0"/>
                        <a:t>- MOD0687 – Creation of new charge to recover last resort supply payments – Descoped at Extraordinary ChMC on 26</a:t>
                      </a:r>
                      <a:r>
                        <a:rPr lang="en-US" sz="900" baseline="30000" dirty="0"/>
                        <a:t>th</a:t>
                      </a:r>
                      <a:r>
                        <a:rPr lang="en-US" sz="900" dirty="0"/>
                        <a:t> October 2020</a:t>
                      </a:r>
                    </a:p>
                    <a:p>
                      <a:pPr marL="0" indent="0">
                        <a:buNone/>
                      </a:pPr>
                      <a:r>
                        <a:rPr lang="en-US" sz="900" b="1" dirty="0"/>
                        <a:t>Descoped - XRN4941</a:t>
                      </a:r>
                      <a:r>
                        <a:rPr lang="en-US" sz="900" dirty="0"/>
                        <a:t> - MOD0692 -  Auto updates to meter read frequency – Descoped at ChMC on 11</a:t>
                      </a:r>
                      <a:r>
                        <a:rPr lang="en-US" sz="900" baseline="30000" dirty="0"/>
                        <a:t>th</a:t>
                      </a:r>
                      <a:r>
                        <a:rPr lang="en-US" sz="900" dirty="0"/>
                        <a:t> November 2020</a:t>
                      </a: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451038" cy="200055"/>
          </a:xfrm>
          <a:prstGeom prst="rect">
            <a:avLst/>
          </a:prstGeom>
          <a:noFill/>
        </p:spPr>
        <p:txBody>
          <a:bodyPr wrap="none" lIns="91440" tIns="45720" rIns="91440" bIns="45720" rtlCol="0" anchor="t">
            <a:spAutoFit/>
          </a:bodyPr>
          <a:lstStyle/>
          <a:p>
            <a:r>
              <a:rPr lang="en-GB" sz="700" dirty="0"/>
              <a:t>Slide updated on 28</a:t>
            </a:r>
            <a:r>
              <a:rPr lang="en-GB" sz="700" baseline="30000" dirty="0"/>
              <a:t>th</a:t>
            </a:r>
            <a:r>
              <a:rPr lang="en-GB" sz="700" dirty="0"/>
              <a:t> May 2021</a:t>
            </a:r>
          </a:p>
        </p:txBody>
      </p:sp>
      <p:grpSp>
        <p:nvGrpSpPr>
          <p:cNvPr id="9" name="Group 8">
            <a:extLst>
              <a:ext uri="{FF2B5EF4-FFF2-40B4-BE49-F238E27FC236}">
                <a16:creationId xmlns:a16="http://schemas.microsoft.com/office/drawing/2014/main" id="{AA5C4EA1-1FF4-438B-8BD0-21607BB0C453}"/>
              </a:ext>
            </a:extLst>
          </p:cNvPr>
          <p:cNvGrpSpPr/>
          <p:nvPr/>
        </p:nvGrpSpPr>
        <p:grpSpPr>
          <a:xfrm>
            <a:off x="4231175" y="3410644"/>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002179" y="3410644"/>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5744089" y="3410644"/>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6377933" y="3410644"/>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7119843" y="3410644"/>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pic>
        <p:nvPicPr>
          <p:cNvPr id="6" name="Picture 5">
            <a:extLst>
              <a:ext uri="{FF2B5EF4-FFF2-40B4-BE49-F238E27FC236}">
                <a16:creationId xmlns:a16="http://schemas.microsoft.com/office/drawing/2014/main" id="{0C051D79-D462-4888-8DB2-0BF2A9C1682C}"/>
              </a:ext>
            </a:extLst>
          </p:cNvPr>
          <p:cNvPicPr>
            <a:picLocks noChangeAspect="1"/>
          </p:cNvPicPr>
          <p:nvPr/>
        </p:nvPicPr>
        <p:blipFill>
          <a:blip r:embed="rId3"/>
          <a:stretch>
            <a:fillRect/>
          </a:stretch>
        </p:blipFill>
        <p:spPr>
          <a:xfrm>
            <a:off x="4308071" y="1383313"/>
            <a:ext cx="3551613" cy="1977307"/>
          </a:xfrm>
          <a:prstGeom prst="rect">
            <a:avLst/>
          </a:prstGeom>
        </p:spPr>
      </p:pic>
    </p:spTree>
    <p:extLst>
      <p:ext uri="{BB962C8B-B14F-4D97-AF65-F5344CB8AC3E}">
        <p14:creationId xmlns:p14="http://schemas.microsoft.com/office/powerpoint/2010/main" val="3942987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DF77E-D699-4A23-881E-5B2BB3D280A2}"/>
              </a:ext>
            </a:extLst>
          </p:cNvPr>
          <p:cNvSpPr>
            <a:spLocks noGrp="1"/>
          </p:cNvSpPr>
          <p:nvPr>
            <p:ph type="title"/>
          </p:nvPr>
        </p:nvSpPr>
        <p:spPr/>
        <p:txBody>
          <a:bodyPr/>
          <a:lstStyle/>
          <a:p>
            <a:r>
              <a:rPr lang="en-GB" dirty="0"/>
              <a:t>Post Implementation Support (PIS) Period</a:t>
            </a:r>
          </a:p>
        </p:txBody>
      </p:sp>
      <p:sp>
        <p:nvSpPr>
          <p:cNvPr id="4" name="TextBox 3">
            <a:extLst>
              <a:ext uri="{FF2B5EF4-FFF2-40B4-BE49-F238E27FC236}">
                <a16:creationId xmlns:a16="http://schemas.microsoft.com/office/drawing/2014/main" id="{3277A786-12DD-4870-9DB4-D5D1AADFCC93}"/>
              </a:ext>
            </a:extLst>
          </p:cNvPr>
          <p:cNvSpPr txBox="1"/>
          <p:nvPr/>
        </p:nvSpPr>
        <p:spPr>
          <a:xfrm>
            <a:off x="428104" y="837677"/>
            <a:ext cx="8258695" cy="246221"/>
          </a:xfrm>
          <a:prstGeom prst="rect">
            <a:avLst/>
          </a:prstGeom>
          <a:noFill/>
        </p:spPr>
        <p:txBody>
          <a:bodyPr wrap="square" lIns="91440" tIns="45720" rIns="91440" bIns="45720" rtlCol="0" anchor="t">
            <a:spAutoFit/>
          </a:bodyPr>
          <a:lstStyle/>
          <a:p>
            <a:r>
              <a:rPr lang="en-GB" sz="1000" b="1" dirty="0"/>
              <a:t>The below timeline details the PIS periods required for this Release based on 1</a:t>
            </a:r>
            <a:r>
              <a:rPr lang="en-GB" sz="1000" b="1" baseline="30000" dirty="0"/>
              <a:t>st</a:t>
            </a:r>
            <a:r>
              <a:rPr lang="en-GB" sz="1000" b="1" dirty="0"/>
              <a:t> usage timings</a:t>
            </a:r>
            <a:endParaRPr lang="en-US"/>
          </a:p>
        </p:txBody>
      </p:sp>
      <p:sp>
        <p:nvSpPr>
          <p:cNvPr id="3" name="TextBox 2">
            <a:extLst>
              <a:ext uri="{FF2B5EF4-FFF2-40B4-BE49-F238E27FC236}">
                <a16:creationId xmlns:a16="http://schemas.microsoft.com/office/drawing/2014/main" id="{A2B90BD4-C837-41AC-AE3D-A9CB09D4A6F0}"/>
              </a:ext>
            </a:extLst>
          </p:cNvPr>
          <p:cNvSpPr txBox="1"/>
          <p:nvPr/>
        </p:nvSpPr>
        <p:spPr>
          <a:xfrm>
            <a:off x="457200" y="4613718"/>
            <a:ext cx="7830589" cy="261610"/>
          </a:xfrm>
          <a:prstGeom prst="rect">
            <a:avLst/>
          </a:prstGeom>
          <a:noFill/>
        </p:spPr>
        <p:txBody>
          <a:bodyPr wrap="square" lIns="91440" tIns="45720" rIns="91440" bIns="45720" rtlCol="0" anchor="t">
            <a:spAutoFit/>
          </a:bodyPr>
          <a:lstStyle/>
          <a:p>
            <a:r>
              <a:rPr lang="en-GB" sz="1100" dirty="0"/>
              <a:t>NOTE: The 3 PIS Periods have been put in place to align to 1</a:t>
            </a:r>
            <a:r>
              <a:rPr lang="en-GB" sz="1100" baseline="30000" dirty="0"/>
              <a:t>st</a:t>
            </a:r>
            <a:r>
              <a:rPr lang="en-GB" sz="1100" dirty="0"/>
              <a:t> usage </a:t>
            </a:r>
          </a:p>
        </p:txBody>
      </p:sp>
      <p:pic>
        <p:nvPicPr>
          <p:cNvPr id="5" name="Picture 5" descr="Table&#10;&#10;Description automatically generated">
            <a:extLst>
              <a:ext uri="{FF2B5EF4-FFF2-40B4-BE49-F238E27FC236}">
                <a16:creationId xmlns:a16="http://schemas.microsoft.com/office/drawing/2014/main" id="{DA87F76C-DC16-4D39-B965-8EADDD935972}"/>
              </a:ext>
            </a:extLst>
          </p:cNvPr>
          <p:cNvPicPr>
            <a:picLocks noChangeAspect="1"/>
          </p:cNvPicPr>
          <p:nvPr/>
        </p:nvPicPr>
        <p:blipFill>
          <a:blip r:embed="rId2"/>
          <a:stretch>
            <a:fillRect/>
          </a:stretch>
        </p:blipFill>
        <p:spPr>
          <a:xfrm>
            <a:off x="562708" y="1244324"/>
            <a:ext cx="7718845" cy="3318272"/>
          </a:xfrm>
          <a:prstGeom prst="rect">
            <a:avLst/>
          </a:prstGeom>
        </p:spPr>
      </p:pic>
    </p:spTree>
    <p:extLst>
      <p:ext uri="{BB962C8B-B14F-4D97-AF65-F5344CB8AC3E}">
        <p14:creationId xmlns:p14="http://schemas.microsoft.com/office/powerpoint/2010/main" val="592143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04907" y="-65951"/>
            <a:ext cx="8229600" cy="637580"/>
          </a:xfrm>
        </p:spPr>
        <p:txBody>
          <a:bodyPr>
            <a:normAutofit/>
          </a:bodyPr>
          <a:lstStyle/>
          <a:p>
            <a:r>
              <a:rPr lang="en-GB" sz="2000">
                <a:latin typeface="Arial"/>
                <a:cs typeface="Arial"/>
              </a:rPr>
              <a:t>XRN5289 – November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5397" y="424324"/>
          <a:ext cx="8693205" cy="4784176"/>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330989">
                  <a:extLst>
                    <a:ext uri="{9D8B030D-6E8A-4147-A177-3AD203B41FA5}">
                      <a16:colId xmlns:a16="http://schemas.microsoft.com/office/drawing/2014/main" val="20002"/>
                    </a:ext>
                  </a:extLst>
                </a:gridCol>
                <a:gridCol w="2020558">
                  <a:extLst>
                    <a:ext uri="{9D8B030D-6E8A-4147-A177-3AD203B41FA5}">
                      <a16:colId xmlns:a16="http://schemas.microsoft.com/office/drawing/2014/main" val="2880710429"/>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46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647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lvl="0" indent="-171450" algn="l">
                        <a:buFont typeface="Arial" panose="020B0604020202020204" pitchFamily="34" charset="0"/>
                        <a:buChar char="•"/>
                      </a:pPr>
                      <a:r>
                        <a:rPr lang="en-US" sz="800" err="1"/>
                        <a:t>Finalising</a:t>
                      </a:r>
                      <a:r>
                        <a:rPr lang="en-US" sz="800"/>
                        <a:t> design phase governance and admin</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t>BER approved 12</a:t>
                      </a:r>
                      <a:r>
                        <a:rPr lang="en-US" sz="800" baseline="30000"/>
                        <a:t>th</a:t>
                      </a:r>
                      <a:r>
                        <a:rPr lang="en-US" sz="800"/>
                        <a:t> May</a:t>
                      </a:r>
                    </a:p>
                    <a:p>
                      <a:pPr marL="171450" marR="0" lvl="0" indent="-171450" algn="l" rtl="0" eaLnBrk="1" fontAlgn="auto" latinLnBrk="0" hangingPunct="1">
                        <a:buClr>
                          <a:srgbClr val="000000"/>
                        </a:buClr>
                        <a:buSzTx/>
                        <a:buFont typeface="Arial,Sans-Serif" panose="020B0604020202020204" pitchFamily="34" charset="0"/>
                        <a:buChar char="•"/>
                      </a:pPr>
                      <a:r>
                        <a:rPr lang="en-US" sz="800"/>
                        <a:t>Delivery scope approved 12</a:t>
                      </a:r>
                      <a:r>
                        <a:rPr lang="en-US" sz="800" baseline="30000"/>
                        <a:t>th</a:t>
                      </a:r>
                      <a:r>
                        <a:rPr lang="en-US" sz="800"/>
                        <a:t> May</a:t>
                      </a:r>
                    </a:p>
                    <a:p>
                      <a:pPr marL="171450" marR="0" lvl="0" indent="-171450" algn="l">
                        <a:buClr>
                          <a:srgbClr val="000000"/>
                        </a:buClr>
                        <a:buSzTx/>
                        <a:buFont typeface="Arial,Sans-Serif" panose="020B0604020202020204" pitchFamily="34" charset="0"/>
                        <a:buChar char="•"/>
                      </a:pPr>
                      <a:r>
                        <a:rPr lang="en-US" sz="800" b="0" i="0" u="none" strike="noStrike" noProof="0">
                          <a:latin typeface="Arial"/>
                        </a:rPr>
                        <a:t>High level delivery plan is approved</a:t>
                      </a:r>
                      <a:endParaRPr lang="en-US"/>
                    </a:p>
                    <a:p>
                      <a:pPr marL="171450" lvl="0" indent="-171450" algn="l">
                        <a:spcBef>
                          <a:spcPts val="0"/>
                        </a:spcBef>
                        <a:spcAft>
                          <a:spcPts val="0"/>
                        </a:spcAft>
                        <a:buClr>
                          <a:srgbClr val="000000"/>
                        </a:buClr>
                        <a:buSzTx/>
                        <a:buFont typeface="Arial,Sans-Serif" panose="020B0604020202020204" pitchFamily="34" charset="0"/>
                        <a:buChar char="•"/>
                      </a:pPr>
                      <a:r>
                        <a:rPr lang="en-US" sz="800" b="0" i="0" u="none" strike="noStrike" noProof="0">
                          <a:latin typeface="Arial"/>
                        </a:rPr>
                        <a:t>Detailed delivery plan is currently in approval </a:t>
                      </a:r>
                    </a:p>
                    <a:p>
                      <a:pPr marL="171450" lvl="0" indent="-171450" algn="l">
                        <a:spcBef>
                          <a:spcPts val="0"/>
                        </a:spcBef>
                        <a:spcAft>
                          <a:spcPts val="0"/>
                        </a:spcAft>
                        <a:buClr>
                          <a:srgbClr val="000000"/>
                        </a:buClr>
                        <a:buSzTx/>
                        <a:buFont typeface="Arial,Sans-Serif" panose="020B0604020202020204" pitchFamily="34" charset="0"/>
                        <a:buChar char="•"/>
                      </a:pPr>
                      <a:r>
                        <a:rPr lang="en-US" sz="800" b="0" i="0" u="none" strike="noStrike" noProof="0">
                          <a:latin typeface="Arial"/>
                        </a:rPr>
                        <a:t>Build has commenced</a:t>
                      </a:r>
                      <a:endParaRPr lang="en-US"/>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r>
                        <a:rPr lang="en-US" sz="800"/>
                        <a:t>Implementation approach is in review and will be shared in July </a:t>
                      </a:r>
                      <a:r>
                        <a:rPr lang="en-US" sz="800" err="1"/>
                        <a:t>ChMC</a:t>
                      </a:r>
                      <a:endParaRPr lang="en-US" sz="800"/>
                    </a:p>
                    <a:p>
                      <a:pPr marL="171450" marR="0" lvl="0" indent="-171450" algn="l">
                        <a:lnSpc>
                          <a:spcPct val="100000"/>
                        </a:lnSpc>
                        <a:spcBef>
                          <a:spcPts val="0"/>
                        </a:spcBef>
                        <a:spcAft>
                          <a:spcPts val="0"/>
                        </a:spcAft>
                        <a:buClrTx/>
                        <a:buSzTx/>
                        <a:buFont typeface="Arial" panose="020B0604020202020204" pitchFamily="34" charset="0"/>
                        <a:buChar char="•"/>
                      </a:pPr>
                      <a:endParaRPr lang="en-US" sz="800"/>
                    </a:p>
                    <a:p>
                      <a:pPr marL="0" marR="0" lvl="0" indent="0" algn="l">
                        <a:buClrTx/>
                        <a:buSzTx/>
                        <a:buNone/>
                      </a:pPr>
                      <a:r>
                        <a:rPr lang="en-US" sz="800" b="1" i="0" u="none" strike="noStrike" noProof="0">
                          <a:latin typeface="Arial"/>
                        </a:rPr>
                        <a:t>Decision in June </a:t>
                      </a:r>
                      <a:r>
                        <a:rPr lang="en-US" sz="800" b="1" i="0" u="none" strike="noStrike" noProof="0" err="1">
                          <a:latin typeface="Arial"/>
                        </a:rPr>
                        <a:t>ChMC</a:t>
                      </a:r>
                      <a:r>
                        <a:rPr lang="en-US" sz="800" b="1" i="0" u="none" strike="noStrike" noProof="0">
                          <a:latin typeface="Arial"/>
                        </a:rPr>
                        <a:t>:</a:t>
                      </a:r>
                      <a:endParaRPr lang="en-US" sz="800" b="0" i="0" u="none" strike="noStrike" noProof="0">
                        <a:latin typeface="Arial"/>
                      </a:endParaRPr>
                    </a:p>
                    <a:p>
                      <a:pPr marL="285750" lvl="0" indent="-285750" algn="l">
                        <a:spcBef>
                          <a:spcPts val="0"/>
                        </a:spcBef>
                        <a:spcAft>
                          <a:spcPts val="0"/>
                        </a:spcAft>
                        <a:buClrTx/>
                        <a:buSzTx/>
                        <a:buFont typeface="Arial" panose="020B0604020202020204" pitchFamily="34" charset="0"/>
                        <a:buChar char="•"/>
                      </a:pPr>
                      <a:r>
                        <a:rPr lang="en-US" sz="800" b="0" i="0" u="none" strike="noStrike" noProof="0">
                          <a:latin typeface="Arial"/>
                        </a:rPr>
                        <a:t>None</a:t>
                      </a:r>
                      <a:endParaRPr lang="en-US"/>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defTabSz="914400">
                        <a:lnSpc>
                          <a:spcPct val="100000"/>
                        </a:lnSpc>
                        <a:spcBef>
                          <a:spcPct val="0"/>
                        </a:spcBef>
                        <a:spcAft>
                          <a:spcPct val="0"/>
                        </a:spcAft>
                        <a:buNone/>
                        <a:tabLst/>
                        <a:defRPr/>
                      </a:pPr>
                      <a:r>
                        <a:rPr lang="en-US" sz="900" b="0" i="0" u="none" strike="noStrike" kern="1200" cap="none" normalizeH="0" baseline="0" noProof="0">
                          <a:ln>
                            <a:noFill/>
                          </a:ln>
                          <a:solidFill>
                            <a:schemeClr val="tx1"/>
                          </a:solidFill>
                          <a:effectLst/>
                          <a:latin typeface="+mn-lt"/>
                        </a:rPr>
                        <a:t>RISK:XRN5142 - Unknown volumes for data cleanse</a:t>
                      </a:r>
                    </a:p>
                    <a:p>
                      <a:pPr marL="0" marR="0" lvl="0" indent="0" algn="l" defTabSz="914400">
                        <a:lnSpc>
                          <a:spcPct val="100000"/>
                        </a:lnSpc>
                        <a:spcBef>
                          <a:spcPct val="0"/>
                        </a:spcBef>
                        <a:spcAft>
                          <a:spcPct val="0"/>
                        </a:spcAft>
                        <a:buNone/>
                        <a:tabLst/>
                        <a:defRPr/>
                      </a:pPr>
                      <a:r>
                        <a:rPr lang="en-US" sz="900" b="0" i="0" u="none" strike="noStrike" kern="1200" cap="none" normalizeH="0" baseline="0" noProof="0">
                          <a:ln>
                            <a:noFill/>
                          </a:ln>
                          <a:solidFill>
                            <a:schemeClr val="tx1"/>
                          </a:solidFill>
                          <a:effectLst/>
                          <a:latin typeface="+mn-lt"/>
                        </a:rPr>
                        <a:t>Mitigation - Regular touch points with DCC to understand the expected volume and plan cleanse accordingly</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buNone/>
                      </a:pPr>
                      <a:r>
                        <a:rPr lang="en-US" sz="900" b="0" i="0" kern="1200">
                          <a:solidFill>
                            <a:schemeClr val="tx1"/>
                          </a:solidFill>
                          <a:effectLst/>
                          <a:latin typeface="+mn-lt"/>
                          <a:ea typeface="+mn-ea"/>
                          <a:cs typeface="+mn-cs"/>
                        </a:rPr>
                        <a:t>Forecast to complete design against approved EQR</a:t>
                      </a:r>
                    </a:p>
                    <a:p>
                      <a:pPr marL="0" indent="0">
                        <a:buNone/>
                      </a:pPr>
                      <a:r>
                        <a:rPr lang="en-US" sz="900" b="0" i="0" kern="1200">
                          <a:solidFill>
                            <a:schemeClr val="tx1"/>
                          </a:solidFill>
                          <a:effectLst/>
                          <a:latin typeface="+mn-lt"/>
                          <a:ea typeface="+mn-ea"/>
                          <a:cs typeface="+mn-cs"/>
                        </a:rPr>
                        <a:t>Forecast to complete delivery against approved BER </a:t>
                      </a:r>
                      <a:endParaRPr kumimoji="0" lang="en-US" sz="9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800" b="1" i="0" u="none" strike="noStrike" kern="1200">
                          <a:solidFill>
                            <a:schemeClr val="tx1"/>
                          </a:solidFill>
                          <a:effectLst/>
                          <a:latin typeface="+mn-lt"/>
                          <a:ea typeface="+mn-ea"/>
                          <a:cs typeface="+mn-cs"/>
                        </a:rPr>
                        <a:t>XRN4941 - </a:t>
                      </a:r>
                      <a:r>
                        <a:rPr lang="en-US" sz="800" b="0" i="0" u="none" strike="noStrike" kern="1200">
                          <a:solidFill>
                            <a:schemeClr val="tx1"/>
                          </a:solidFill>
                          <a:effectLst/>
                          <a:latin typeface="+mn-lt"/>
                          <a:ea typeface="+mn-ea"/>
                          <a:cs typeface="+mn-cs"/>
                        </a:rPr>
                        <a:t>MOD0692 - Auto updates to meter read frequency</a:t>
                      </a:r>
                      <a:r>
                        <a:rPr lang="en-US" sz="800" b="0" i="0" kern="1200">
                          <a:solidFill>
                            <a:schemeClr val="tx1"/>
                          </a:solidFill>
                          <a:effectLst/>
                          <a:latin typeface="+mn-lt"/>
                          <a:ea typeface="+mn-ea"/>
                          <a:cs typeface="+mn-cs"/>
                        </a:rPr>
                        <a:t>​</a:t>
                      </a:r>
                      <a:endParaRPr lang="en-US" sz="800" b="1" i="0" u="none" strike="noStrike" kern="1200">
                        <a:solidFill>
                          <a:schemeClr val="tx1"/>
                        </a:solidFill>
                        <a:effectLst/>
                        <a:latin typeface="+mn-lt"/>
                        <a:ea typeface="+mn-ea"/>
                        <a:cs typeface="+mn-cs"/>
                      </a:endParaRPr>
                    </a:p>
                    <a:p>
                      <a:pPr rtl="0" fontAlgn="base"/>
                      <a:r>
                        <a:rPr lang="en-US" sz="800" b="1" i="0" u="none" strike="noStrike" kern="1200">
                          <a:solidFill>
                            <a:schemeClr val="tx1"/>
                          </a:solidFill>
                          <a:effectLst/>
                          <a:latin typeface="+mn-lt"/>
                          <a:ea typeface="+mn-ea"/>
                          <a:cs typeface="+mn-cs"/>
                        </a:rPr>
                        <a:t>XRN5007 - </a:t>
                      </a:r>
                      <a:r>
                        <a:rPr lang="en-US" sz="800" b="0" i="0" u="none" strike="noStrike" kern="1200">
                          <a:solidFill>
                            <a:schemeClr val="tx1"/>
                          </a:solidFill>
                          <a:effectLst/>
                          <a:latin typeface="+mn-lt"/>
                          <a:ea typeface="+mn-ea"/>
                          <a:cs typeface="+mn-cs"/>
                        </a:rPr>
                        <a:t>Enhancement to reconciliation process where prevailing volume is zero</a:t>
                      </a:r>
                      <a:r>
                        <a:rPr lang="en-US" sz="800" b="0" i="0" kern="1200">
                          <a:solidFill>
                            <a:schemeClr val="tx1"/>
                          </a:solidFill>
                          <a:effectLst/>
                          <a:latin typeface="+mn-lt"/>
                          <a:ea typeface="+mn-ea"/>
                          <a:cs typeface="+mn-cs"/>
                        </a:rPr>
                        <a:t>​</a:t>
                      </a:r>
                    </a:p>
                    <a:p>
                      <a:pPr rtl="0" fontAlgn="base"/>
                      <a:r>
                        <a:rPr lang="en-US" sz="800" b="1" i="0" u="none" strike="noStrike" kern="1200">
                          <a:solidFill>
                            <a:schemeClr val="tx1"/>
                          </a:solidFill>
                          <a:effectLst/>
                          <a:latin typeface="+mn-lt"/>
                          <a:ea typeface="+mn-ea"/>
                          <a:cs typeface="+mn-cs"/>
                        </a:rPr>
                        <a:t>XRN5072 - </a:t>
                      </a:r>
                      <a:r>
                        <a:rPr lang="en-US" sz="800" b="0" i="0" u="none" strike="noStrike" kern="1200">
                          <a:solidFill>
                            <a:schemeClr val="tx1"/>
                          </a:solidFill>
                          <a:effectLst/>
                          <a:latin typeface="+mn-lt"/>
                          <a:ea typeface="+mn-ea"/>
                          <a:cs typeface="+mn-cs"/>
                        </a:rPr>
                        <a:t>Application and derivation of TTZ indicator and calculation of volume and energy – all classes</a:t>
                      </a:r>
                      <a:r>
                        <a:rPr lang="en-US" sz="800" b="0" i="0" kern="1200">
                          <a:solidFill>
                            <a:schemeClr val="tx1"/>
                          </a:solidFill>
                          <a:effectLst/>
                          <a:latin typeface="+mn-lt"/>
                          <a:ea typeface="+mn-ea"/>
                          <a:cs typeface="+mn-cs"/>
                        </a:rPr>
                        <a:t>​</a:t>
                      </a:r>
                    </a:p>
                    <a:p>
                      <a:pPr rtl="0" fontAlgn="base"/>
                      <a:r>
                        <a:rPr lang="en-US" sz="800" b="1" i="0" u="none" strike="noStrike" kern="1200">
                          <a:solidFill>
                            <a:schemeClr val="tx1"/>
                          </a:solidFill>
                          <a:effectLst/>
                          <a:latin typeface="+mn-lt"/>
                          <a:ea typeface="+mn-ea"/>
                          <a:cs typeface="+mn-cs"/>
                        </a:rPr>
                        <a:t>XRN5142 - </a:t>
                      </a:r>
                      <a:r>
                        <a:rPr lang="en-US" sz="800" b="0" i="0" u="none" strike="noStrike" kern="1200">
                          <a:solidFill>
                            <a:schemeClr val="tx1"/>
                          </a:solidFill>
                          <a:effectLst/>
                          <a:latin typeface="+mn-lt"/>
                          <a:ea typeface="+mn-ea"/>
                          <a:cs typeface="+mn-cs"/>
                        </a:rPr>
                        <a:t>New allowable values for DCC Service Flag in DXI File from DCC</a:t>
                      </a:r>
                      <a:r>
                        <a:rPr lang="en-US" sz="800" b="0" i="0" kern="1200">
                          <a:solidFill>
                            <a:schemeClr val="tx1"/>
                          </a:solidFill>
                          <a:effectLst/>
                          <a:latin typeface="+mn-lt"/>
                          <a:ea typeface="+mn-ea"/>
                          <a:cs typeface="+mn-cs"/>
                        </a:rPr>
                        <a:t>​</a:t>
                      </a:r>
                    </a:p>
                    <a:p>
                      <a:pPr rtl="0" fontAlgn="base"/>
                      <a:r>
                        <a:rPr lang="en-US" sz="800" b="1" i="0" u="none" strike="noStrike" kern="1200">
                          <a:solidFill>
                            <a:schemeClr val="tx1"/>
                          </a:solidFill>
                          <a:effectLst/>
                          <a:latin typeface="+mn-lt"/>
                          <a:ea typeface="+mn-ea"/>
                          <a:cs typeface="+mn-cs"/>
                        </a:rPr>
                        <a:t>XRN5180 - </a:t>
                      </a:r>
                      <a:r>
                        <a:rPr lang="en-US" sz="800" b="0" i="0" u="none" strike="noStrike" kern="1200">
                          <a:solidFill>
                            <a:schemeClr val="tx1"/>
                          </a:solidFill>
                          <a:effectLst/>
                          <a:latin typeface="+mn-lt"/>
                          <a:ea typeface="+mn-ea"/>
                          <a:cs typeface="+mn-cs"/>
                        </a:rPr>
                        <a:t>Inner tolerance validation for replacement reads and read insertions</a:t>
                      </a:r>
                      <a:r>
                        <a:rPr lang="en-US" sz="800" b="0" i="0" kern="1200">
                          <a:solidFill>
                            <a:schemeClr val="tx1"/>
                          </a:solidFill>
                          <a:effectLst/>
                          <a:latin typeface="+mn-lt"/>
                          <a:ea typeface="+mn-ea"/>
                          <a:cs typeface="+mn-cs"/>
                        </a:rPr>
                        <a:t>​</a:t>
                      </a:r>
                    </a:p>
                    <a:p>
                      <a:pPr marL="0" marR="0" lvl="0" indent="0" algn="l" rtl="0" eaLnBrk="1" fontAlgn="base" latinLnBrk="0" hangingPunct="1">
                        <a:lnSpc>
                          <a:spcPct val="100000"/>
                        </a:lnSpc>
                        <a:spcBef>
                          <a:spcPts val="0"/>
                        </a:spcBef>
                        <a:spcAft>
                          <a:spcPts val="0"/>
                        </a:spcAft>
                        <a:buClrTx/>
                        <a:buSzTx/>
                        <a:buFontTx/>
                        <a:buNone/>
                      </a:pPr>
                      <a:r>
                        <a:rPr lang="en-US" sz="800" b="1" i="0" u="none" strike="noStrike" kern="1200">
                          <a:solidFill>
                            <a:schemeClr val="tx1"/>
                          </a:solidFill>
                          <a:effectLst/>
                          <a:latin typeface="+mn-lt"/>
                          <a:ea typeface="+mn-ea"/>
                          <a:cs typeface="+mn-cs"/>
                        </a:rPr>
                        <a:t>Descoped - XRN5091 - </a:t>
                      </a:r>
                      <a:r>
                        <a:rPr lang="en-US" sz="800" b="0" i="0" u="none" strike="noStrike" kern="1200">
                          <a:solidFill>
                            <a:schemeClr val="tx1"/>
                          </a:solidFill>
                          <a:effectLst/>
                          <a:latin typeface="+mn-lt"/>
                          <a:ea typeface="+mn-ea"/>
                          <a:cs typeface="+mn-cs"/>
                        </a:rPr>
                        <a:t>Deferral of creation of Class change reads at transfer of ownership</a:t>
                      </a:r>
                      <a:r>
                        <a:rPr lang="en-US" sz="800" b="0" i="0" kern="1200">
                          <a:solidFill>
                            <a:schemeClr val="tx1"/>
                          </a:solidFill>
                          <a:effectLst/>
                          <a:latin typeface="+mn-lt"/>
                          <a:ea typeface="+mn-ea"/>
                          <a:cs typeface="+mn-cs"/>
                        </a:rPr>
                        <a:t>​</a:t>
                      </a:r>
                    </a:p>
                    <a:p>
                      <a:pPr rtl="0" fontAlgn="base"/>
                      <a:r>
                        <a:rPr lang="en-US" sz="800" b="1" i="0" u="none" strike="noStrike" kern="1200">
                          <a:solidFill>
                            <a:schemeClr val="tx1"/>
                          </a:solidFill>
                          <a:effectLst/>
                          <a:latin typeface="+mn-lt"/>
                          <a:ea typeface="+mn-ea"/>
                          <a:cs typeface="+mn-cs"/>
                        </a:rPr>
                        <a:t>Descoped - XRN5186 - </a:t>
                      </a:r>
                      <a:r>
                        <a:rPr lang="en-US" sz="800" b="0" i="0" u="none" strike="noStrike" kern="1200">
                          <a:solidFill>
                            <a:schemeClr val="tx1"/>
                          </a:solidFill>
                          <a:effectLst/>
                          <a:latin typeface="+mn-lt"/>
                          <a:ea typeface="+mn-ea"/>
                          <a:cs typeface="+mn-cs"/>
                        </a:rPr>
                        <a:t>MOD0701 – Aligning capacity booking under the UNC and arrangements set out in relevant </a:t>
                      </a:r>
                      <a:r>
                        <a:rPr lang="en-US" sz="800" b="0" i="0" u="none" strike="noStrike" kern="1200" err="1">
                          <a:solidFill>
                            <a:schemeClr val="tx1"/>
                          </a:solidFill>
                          <a:effectLst/>
                          <a:latin typeface="+mn-lt"/>
                          <a:ea typeface="+mn-ea"/>
                          <a:cs typeface="+mn-cs"/>
                        </a:rPr>
                        <a:t>NExAs</a:t>
                      </a:r>
                      <a:r>
                        <a:rPr lang="en-US" sz="800" b="0" i="0" kern="1200">
                          <a:solidFill>
                            <a:schemeClr val="tx1"/>
                          </a:solidFill>
                          <a:effectLst/>
                          <a:latin typeface="+mn-lt"/>
                          <a:ea typeface="+mn-ea"/>
                          <a:cs typeface="+mn-cs"/>
                        </a:rPr>
                        <a:t>​</a:t>
                      </a:r>
                    </a:p>
                    <a:p>
                      <a:pPr rtl="0" fontAlgn="base"/>
                      <a:r>
                        <a:rPr lang="en-US" sz="800" b="1" i="0" u="none" strike="noStrike" kern="1200">
                          <a:solidFill>
                            <a:schemeClr val="tx1"/>
                          </a:solidFill>
                          <a:effectLst/>
                          <a:latin typeface="+mn-lt"/>
                          <a:ea typeface="+mn-ea"/>
                          <a:cs typeface="+mn-cs"/>
                        </a:rPr>
                        <a:t>Descoped - XRN5187 - </a:t>
                      </a:r>
                      <a:r>
                        <a:rPr lang="en-US" sz="800" b="0" i="0" u="none" strike="noStrike" kern="1200">
                          <a:solidFill>
                            <a:schemeClr val="tx1"/>
                          </a:solidFill>
                          <a:effectLst/>
                          <a:latin typeface="+mn-lt"/>
                          <a:ea typeface="+mn-ea"/>
                          <a:cs typeface="+mn-cs"/>
                        </a:rPr>
                        <a:t>MOD0696 – Addressing inequalities between capacity booking under the UNC and arrangements set out in the relevant </a:t>
                      </a:r>
                      <a:r>
                        <a:rPr lang="en-US" sz="800" b="0" i="0" u="none" strike="noStrike" kern="1200" err="1">
                          <a:solidFill>
                            <a:schemeClr val="tx1"/>
                          </a:solidFill>
                          <a:effectLst/>
                          <a:latin typeface="+mn-lt"/>
                          <a:ea typeface="+mn-ea"/>
                          <a:cs typeface="+mn-cs"/>
                        </a:rPr>
                        <a:t>NExAs</a:t>
                      </a:r>
                      <a:endParaRPr lang="en-GB" sz="800" b="0" i="0" kern="1200" err="1">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84CF33AE-F5D0-4DB5-A281-A025ECF07D2B}"/>
              </a:ext>
            </a:extLst>
          </p:cNvPr>
          <p:cNvSpPr txBox="1"/>
          <p:nvPr/>
        </p:nvSpPr>
        <p:spPr>
          <a:xfrm>
            <a:off x="0" y="4977629"/>
            <a:ext cx="1451038" cy="200055"/>
          </a:xfrm>
          <a:prstGeom prst="rect">
            <a:avLst/>
          </a:prstGeom>
          <a:noFill/>
        </p:spPr>
        <p:txBody>
          <a:bodyPr wrap="none" lIns="91440" tIns="45720" rIns="91440" bIns="45720" rtlCol="0" anchor="t">
            <a:spAutoFit/>
          </a:bodyPr>
          <a:lstStyle/>
          <a:p>
            <a:r>
              <a:rPr lang="en-GB" sz="700"/>
              <a:t>Slide updated on 28</a:t>
            </a:r>
            <a:r>
              <a:rPr lang="en-GB" sz="700" baseline="30000"/>
              <a:t>th</a:t>
            </a:r>
            <a:r>
              <a:rPr lang="en-GB" sz="700"/>
              <a:t> May 2021</a:t>
            </a:r>
          </a:p>
        </p:txBody>
      </p:sp>
      <p:pic>
        <p:nvPicPr>
          <p:cNvPr id="10" name="Picture 9">
            <a:extLst>
              <a:ext uri="{FF2B5EF4-FFF2-40B4-BE49-F238E27FC236}">
                <a16:creationId xmlns:a16="http://schemas.microsoft.com/office/drawing/2014/main" id="{8BF9DF52-8BB2-4B64-9E98-CF9C3C4489FC}"/>
              </a:ext>
            </a:extLst>
          </p:cNvPr>
          <p:cNvPicPr>
            <a:picLocks noChangeAspect="1"/>
          </p:cNvPicPr>
          <p:nvPr/>
        </p:nvPicPr>
        <p:blipFill>
          <a:blip r:embed="rId3"/>
          <a:stretch>
            <a:fillRect/>
          </a:stretch>
        </p:blipFill>
        <p:spPr>
          <a:xfrm>
            <a:off x="4572931" y="1406379"/>
            <a:ext cx="4224242" cy="1566230"/>
          </a:xfrm>
          <a:prstGeom prst="rect">
            <a:avLst/>
          </a:prstGeom>
        </p:spPr>
      </p:pic>
      <p:grpSp>
        <p:nvGrpSpPr>
          <p:cNvPr id="6" name="Group 5">
            <a:extLst>
              <a:ext uri="{FF2B5EF4-FFF2-40B4-BE49-F238E27FC236}">
                <a16:creationId xmlns:a16="http://schemas.microsoft.com/office/drawing/2014/main" id="{5119CE53-2F17-4EAB-A0B7-D7B0B03A36C2}"/>
              </a:ext>
            </a:extLst>
          </p:cNvPr>
          <p:cNvGrpSpPr/>
          <p:nvPr/>
        </p:nvGrpSpPr>
        <p:grpSpPr>
          <a:xfrm>
            <a:off x="4622980" y="2971703"/>
            <a:ext cx="3823854" cy="338554"/>
            <a:chOff x="4089862" y="3363887"/>
            <a:chExt cx="3823854" cy="338554"/>
          </a:xfrm>
        </p:grpSpPr>
        <p:grpSp>
          <p:nvGrpSpPr>
            <p:cNvPr id="7" name="Group 6">
              <a:extLst>
                <a:ext uri="{FF2B5EF4-FFF2-40B4-BE49-F238E27FC236}">
                  <a16:creationId xmlns:a16="http://schemas.microsoft.com/office/drawing/2014/main" id="{77FDB2EB-D167-4501-A877-957FF9731C84}"/>
                </a:ext>
              </a:extLst>
            </p:cNvPr>
            <p:cNvGrpSpPr/>
            <p:nvPr/>
          </p:nvGrpSpPr>
          <p:grpSpPr>
            <a:xfrm>
              <a:off x="4089862" y="3363887"/>
              <a:ext cx="741910" cy="215444"/>
              <a:chOff x="4089862" y="3477140"/>
              <a:chExt cx="741910" cy="215444"/>
            </a:xfrm>
          </p:grpSpPr>
          <p:sp>
            <p:nvSpPr>
              <p:cNvPr id="21" name="Oval 20">
                <a:extLst>
                  <a:ext uri="{FF2B5EF4-FFF2-40B4-BE49-F238E27FC236}">
                    <a16:creationId xmlns:a16="http://schemas.microsoft.com/office/drawing/2014/main" id="{8CB9825B-850A-45C7-8A51-AC6179B2278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32F90C37-F7AF-40AB-8781-B8CB5DA9D876}"/>
                  </a:ext>
                </a:extLst>
              </p:cNvPr>
              <p:cNvSpPr txBox="1"/>
              <p:nvPr/>
            </p:nvSpPr>
            <p:spPr>
              <a:xfrm>
                <a:off x="4116878" y="3477140"/>
                <a:ext cx="714894" cy="215444"/>
              </a:xfrm>
              <a:prstGeom prst="rect">
                <a:avLst/>
              </a:prstGeom>
              <a:noFill/>
            </p:spPr>
            <p:txBody>
              <a:bodyPr wrap="square" rtlCol="0">
                <a:spAutoFit/>
              </a:bodyPr>
              <a:lstStyle/>
              <a:p>
                <a:r>
                  <a:rPr lang="en-GB" sz="800"/>
                  <a:t>Complete</a:t>
                </a:r>
              </a:p>
            </p:txBody>
          </p:sp>
        </p:grpSp>
        <p:grpSp>
          <p:nvGrpSpPr>
            <p:cNvPr id="8" name="Group 7">
              <a:extLst>
                <a:ext uri="{FF2B5EF4-FFF2-40B4-BE49-F238E27FC236}">
                  <a16:creationId xmlns:a16="http://schemas.microsoft.com/office/drawing/2014/main" id="{9B9CC75C-4C9C-4C70-86D1-4AF19F3C43C0}"/>
                </a:ext>
              </a:extLst>
            </p:cNvPr>
            <p:cNvGrpSpPr/>
            <p:nvPr/>
          </p:nvGrpSpPr>
          <p:grpSpPr>
            <a:xfrm>
              <a:off x="4860866" y="3363887"/>
              <a:ext cx="741910" cy="215444"/>
              <a:chOff x="4089862" y="3477140"/>
              <a:chExt cx="741910" cy="215444"/>
            </a:xfrm>
          </p:grpSpPr>
          <p:sp>
            <p:nvSpPr>
              <p:cNvPr id="19" name="Oval 18">
                <a:extLst>
                  <a:ext uri="{FF2B5EF4-FFF2-40B4-BE49-F238E27FC236}">
                    <a16:creationId xmlns:a16="http://schemas.microsoft.com/office/drawing/2014/main" id="{C4C974C9-9448-452D-8B76-15C5EEFFE20A}"/>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3F31803-7D68-4D95-BD52-55008A6E2BE6}"/>
                  </a:ext>
                </a:extLst>
              </p:cNvPr>
              <p:cNvSpPr txBox="1"/>
              <p:nvPr/>
            </p:nvSpPr>
            <p:spPr>
              <a:xfrm>
                <a:off x="4116878" y="3477140"/>
                <a:ext cx="714894" cy="215444"/>
              </a:xfrm>
              <a:prstGeom prst="rect">
                <a:avLst/>
              </a:prstGeom>
              <a:noFill/>
            </p:spPr>
            <p:txBody>
              <a:bodyPr wrap="square" rtlCol="0">
                <a:spAutoFit/>
              </a:bodyPr>
              <a:lstStyle/>
              <a:p>
                <a:r>
                  <a:rPr lang="en-GB" sz="800"/>
                  <a:t>On Track</a:t>
                </a:r>
              </a:p>
            </p:txBody>
          </p:sp>
        </p:grpSp>
        <p:grpSp>
          <p:nvGrpSpPr>
            <p:cNvPr id="9" name="Group 8">
              <a:extLst>
                <a:ext uri="{FF2B5EF4-FFF2-40B4-BE49-F238E27FC236}">
                  <a16:creationId xmlns:a16="http://schemas.microsoft.com/office/drawing/2014/main" id="{69640FAF-727A-42C7-AD0A-713E1F11998D}"/>
                </a:ext>
              </a:extLst>
            </p:cNvPr>
            <p:cNvGrpSpPr/>
            <p:nvPr/>
          </p:nvGrpSpPr>
          <p:grpSpPr>
            <a:xfrm>
              <a:off x="5602776" y="3363887"/>
              <a:ext cx="741910" cy="215444"/>
              <a:chOff x="4089862" y="3477140"/>
              <a:chExt cx="741910" cy="215444"/>
            </a:xfrm>
          </p:grpSpPr>
          <p:sp>
            <p:nvSpPr>
              <p:cNvPr id="17" name="Oval 16">
                <a:extLst>
                  <a:ext uri="{FF2B5EF4-FFF2-40B4-BE49-F238E27FC236}">
                    <a16:creationId xmlns:a16="http://schemas.microsoft.com/office/drawing/2014/main" id="{DFEC1027-0031-4692-B87C-CBBF54C4B9AB}"/>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EF61EC1-09C8-40FC-A0C2-20ECD7C0DC84}"/>
                  </a:ext>
                </a:extLst>
              </p:cNvPr>
              <p:cNvSpPr txBox="1"/>
              <p:nvPr/>
            </p:nvSpPr>
            <p:spPr>
              <a:xfrm>
                <a:off x="4116878" y="3477140"/>
                <a:ext cx="714894" cy="215444"/>
              </a:xfrm>
              <a:prstGeom prst="rect">
                <a:avLst/>
              </a:prstGeom>
              <a:noFill/>
            </p:spPr>
            <p:txBody>
              <a:bodyPr wrap="square" rtlCol="0">
                <a:spAutoFit/>
              </a:bodyPr>
              <a:lstStyle/>
              <a:p>
                <a:r>
                  <a:rPr lang="en-GB" sz="800"/>
                  <a:t>At Risk</a:t>
                </a:r>
              </a:p>
            </p:txBody>
          </p:sp>
        </p:grpSp>
        <p:grpSp>
          <p:nvGrpSpPr>
            <p:cNvPr id="11" name="Group 10">
              <a:extLst>
                <a:ext uri="{FF2B5EF4-FFF2-40B4-BE49-F238E27FC236}">
                  <a16:creationId xmlns:a16="http://schemas.microsoft.com/office/drawing/2014/main" id="{D6F5593A-646D-49C5-971F-F5943767D3D9}"/>
                </a:ext>
              </a:extLst>
            </p:cNvPr>
            <p:cNvGrpSpPr/>
            <p:nvPr/>
          </p:nvGrpSpPr>
          <p:grpSpPr>
            <a:xfrm>
              <a:off x="6236620" y="3363887"/>
              <a:ext cx="741910" cy="215444"/>
              <a:chOff x="4089862" y="3477140"/>
              <a:chExt cx="741910" cy="215444"/>
            </a:xfrm>
          </p:grpSpPr>
          <p:sp>
            <p:nvSpPr>
              <p:cNvPr id="15" name="Oval 14">
                <a:extLst>
                  <a:ext uri="{FF2B5EF4-FFF2-40B4-BE49-F238E27FC236}">
                    <a16:creationId xmlns:a16="http://schemas.microsoft.com/office/drawing/2014/main" id="{820088DA-70DB-4995-B4F1-39A380BA7A23}"/>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E36FF46-2847-4F44-A0DD-186010662643}"/>
                  </a:ext>
                </a:extLst>
              </p:cNvPr>
              <p:cNvSpPr txBox="1"/>
              <p:nvPr/>
            </p:nvSpPr>
            <p:spPr>
              <a:xfrm>
                <a:off x="4116878" y="3477140"/>
                <a:ext cx="714894" cy="215444"/>
              </a:xfrm>
              <a:prstGeom prst="rect">
                <a:avLst/>
              </a:prstGeom>
              <a:noFill/>
            </p:spPr>
            <p:txBody>
              <a:bodyPr wrap="square" rtlCol="0">
                <a:spAutoFit/>
              </a:bodyPr>
              <a:lstStyle/>
              <a:p>
                <a:r>
                  <a:rPr lang="en-GB" sz="800"/>
                  <a:t>Overdue</a:t>
                </a:r>
              </a:p>
            </p:txBody>
          </p:sp>
        </p:grpSp>
        <p:grpSp>
          <p:nvGrpSpPr>
            <p:cNvPr id="12" name="Group 11">
              <a:extLst>
                <a:ext uri="{FF2B5EF4-FFF2-40B4-BE49-F238E27FC236}">
                  <a16:creationId xmlns:a16="http://schemas.microsoft.com/office/drawing/2014/main" id="{C9F1E610-356E-4A4F-836F-2FECD47E84D1}"/>
                </a:ext>
              </a:extLst>
            </p:cNvPr>
            <p:cNvGrpSpPr/>
            <p:nvPr/>
          </p:nvGrpSpPr>
          <p:grpSpPr>
            <a:xfrm>
              <a:off x="6978530" y="3363887"/>
              <a:ext cx="935186" cy="338554"/>
              <a:chOff x="4089862" y="3477140"/>
              <a:chExt cx="741910" cy="338554"/>
            </a:xfrm>
          </p:grpSpPr>
          <p:sp>
            <p:nvSpPr>
              <p:cNvPr id="13" name="Oval 12">
                <a:extLst>
                  <a:ext uri="{FF2B5EF4-FFF2-40B4-BE49-F238E27FC236}">
                    <a16:creationId xmlns:a16="http://schemas.microsoft.com/office/drawing/2014/main" id="{A6C885EE-1BF5-43C4-9130-DC70E48013E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8197C09-0A98-43AD-B3D3-BDBC1D1DC964}"/>
                  </a:ext>
                </a:extLst>
              </p:cNvPr>
              <p:cNvSpPr txBox="1"/>
              <p:nvPr/>
            </p:nvSpPr>
            <p:spPr>
              <a:xfrm>
                <a:off x="4116878" y="3477140"/>
                <a:ext cx="714894" cy="338554"/>
              </a:xfrm>
              <a:prstGeom prst="rect">
                <a:avLst/>
              </a:prstGeom>
              <a:noFill/>
            </p:spPr>
            <p:txBody>
              <a:bodyPr wrap="square" rtlCol="0">
                <a:spAutoFit/>
              </a:bodyPr>
              <a:lstStyle/>
              <a:p>
                <a:r>
                  <a:rPr lang="en-GB" sz="800"/>
                  <a:t>Not Baselined</a:t>
                </a:r>
              </a:p>
            </p:txBody>
          </p:sp>
        </p:grpSp>
      </p:grpSp>
    </p:spTree>
    <p:extLst>
      <p:ext uri="{BB962C8B-B14F-4D97-AF65-F5344CB8AC3E}">
        <p14:creationId xmlns:p14="http://schemas.microsoft.com/office/powerpoint/2010/main" val="41619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2.1 – DSC Change Budget 21/22 YTD</a:t>
            </a:r>
          </a:p>
        </p:txBody>
      </p:sp>
    </p:spTree>
    <p:extLst>
      <p:ext uri="{BB962C8B-B14F-4D97-AF65-F5344CB8AC3E}">
        <p14:creationId xmlns:p14="http://schemas.microsoft.com/office/powerpoint/2010/main" val="2170637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83730" y="-78443"/>
            <a:ext cx="8229600" cy="637580"/>
          </a:xfrm>
        </p:spPr>
        <p:txBody>
          <a:bodyPr>
            <a:normAutofit/>
          </a:bodyPr>
          <a:lstStyle/>
          <a:p>
            <a:r>
              <a:rPr lang="en-GB" sz="2000">
                <a:latin typeface="Arial"/>
                <a:cs typeface="Arial"/>
              </a:rPr>
              <a:t>XRN5371 - Minor Release Drop 10 -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8962" y="421417"/>
          <a:ext cx="8693205" cy="4393918"/>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020574">
                  <a:extLst>
                    <a:ext uri="{9D8B030D-6E8A-4147-A177-3AD203B41FA5}">
                      <a16:colId xmlns:a16="http://schemas.microsoft.com/office/drawing/2014/main" val="20001"/>
                    </a:ext>
                  </a:extLst>
                </a:gridCol>
                <a:gridCol w="236506">
                  <a:extLst>
                    <a:ext uri="{9D8B030D-6E8A-4147-A177-3AD203B41FA5}">
                      <a16:colId xmlns:a16="http://schemas.microsoft.com/office/drawing/2014/main" val="1287623157"/>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7792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77928">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779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77928">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263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l">
                        <a:buNone/>
                      </a:pPr>
                      <a:r>
                        <a:rPr lang="en-GB" sz="900"/>
                        <a:t>Scope approved during May </a:t>
                      </a:r>
                      <a:r>
                        <a:rPr lang="en-GB" sz="900" err="1"/>
                        <a:t>ChMC</a:t>
                      </a:r>
                      <a:endParaRPr lang="en-US" err="1"/>
                    </a:p>
                    <a:p>
                      <a:pPr marL="0" lvl="0" indent="0" algn="l">
                        <a:buNone/>
                      </a:pPr>
                      <a:endParaRPr lang="en-GB" sz="900"/>
                    </a:p>
                    <a:p>
                      <a:pPr marL="171450" lvl="0" indent="-171450" algn="l">
                        <a:buFont typeface="Arial"/>
                        <a:buChar char="•"/>
                      </a:pPr>
                      <a:r>
                        <a:rPr lang="en-GB" sz="900"/>
                        <a:t>Currently in Design phase</a:t>
                      </a:r>
                      <a:endParaRPr lang="en-GB"/>
                    </a:p>
                    <a:p>
                      <a:pPr marL="171450" lvl="0" indent="-171450" algn="l">
                        <a:buFont typeface="Arial"/>
                        <a:buChar char="•"/>
                      </a:pPr>
                      <a:r>
                        <a:rPr lang="en-GB" sz="900"/>
                        <a:t>XRN5246: Solution Change pack to be issued in June</a:t>
                      </a:r>
                    </a:p>
                    <a:p>
                      <a:pPr marL="171450" lvl="0" indent="-171450" algn="l">
                        <a:buFont typeface="Arial"/>
                        <a:buChar char="•"/>
                      </a:pPr>
                      <a:r>
                        <a:rPr lang="en-GB" sz="900"/>
                        <a:t>Implementation date agreed  for 4</a:t>
                      </a:r>
                      <a:r>
                        <a:rPr lang="en-GB" sz="900" baseline="30000"/>
                        <a:t>th</a:t>
                      </a:r>
                      <a:r>
                        <a:rPr lang="en-GB" sz="900"/>
                        <a:t> September with a contingency date of 2</a:t>
                      </a:r>
                      <a:r>
                        <a:rPr lang="en-GB" sz="900" baseline="30000"/>
                        <a:t>nd</a:t>
                      </a:r>
                      <a:r>
                        <a:rPr lang="en-GB" sz="900"/>
                        <a:t> October 2021</a:t>
                      </a:r>
                    </a:p>
                    <a:p>
                      <a:pPr marL="171450" lvl="0" indent="-171450" algn="l">
                        <a:buFont typeface="Arial"/>
                        <a:buChar char="•"/>
                      </a:pPr>
                      <a:endParaRPr lang="en-GB" sz="900"/>
                    </a:p>
                    <a:p>
                      <a:pPr marL="0" lvl="0" indent="0" algn="l">
                        <a:buNone/>
                      </a:pPr>
                      <a:r>
                        <a:rPr lang="en-US" sz="900" b="1" i="0" u="none" strike="noStrike" noProof="0">
                          <a:latin typeface="Arial"/>
                        </a:rPr>
                        <a:t>Decision in June ChMC:</a:t>
                      </a:r>
                      <a:endParaRPr lang="en-US" sz="900" b="0" i="0" u="none" strike="noStrike" noProof="0">
                        <a:latin typeface="Arial"/>
                      </a:endParaRPr>
                    </a:p>
                    <a:p>
                      <a:pPr marL="285750" lvl="0" indent="-285750" algn="l">
                        <a:buFont typeface="Arial"/>
                        <a:buChar char="•"/>
                      </a:pPr>
                      <a:r>
                        <a:rPr lang="en-US" sz="900" b="0" i="0" u="none" strike="noStrike" noProof="0">
                          <a:latin typeface="Arial"/>
                        </a:rPr>
                        <a:t>None</a:t>
                      </a:r>
                      <a:endParaRPr lang="en-GB"/>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285750" indent="-285750" algn="l">
                        <a:buFont typeface="Arial" panose="020B0604020202020204" pitchFamily="34" charset="0"/>
                        <a:buChar char="•"/>
                      </a:pPr>
                      <a:endParaRPr lang="en-GB" sz="9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911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900" b="0" i="0" u="none" strike="noStrike" kern="1200" cap="none" normalizeH="0" baseline="0" noProof="0">
                          <a:ln>
                            <a:noFill/>
                          </a:ln>
                          <a:solidFill>
                            <a:schemeClr val="tx1"/>
                          </a:solidFill>
                          <a:effectLst/>
                          <a:latin typeface="Arial"/>
                        </a:rPr>
                        <a:t>None applicable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4499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kumimoji="0" lang="en-US" sz="900" kern="1200">
                          <a:solidFill>
                            <a:schemeClr val="tx1"/>
                          </a:solidFill>
                          <a:effectLst/>
                          <a:latin typeface="+mn-lt"/>
                          <a:ea typeface="+mn-ea"/>
                          <a:cs typeface="+mn-cs"/>
                        </a:rPr>
                        <a:t>On track to complete within approved spend</a:t>
                      </a:r>
                      <a:r>
                        <a:rPr lang="en-US" sz="900" kern="1200">
                          <a:solidFill>
                            <a:schemeClr val="tx1"/>
                          </a:solidFill>
                          <a:effectLst/>
                          <a:latin typeface="+mn-lt"/>
                          <a:ea typeface="+mn-ea"/>
                          <a:cs typeface="+mn-cs"/>
                        </a:rPr>
                        <a:t> </a:t>
                      </a:r>
                      <a:endParaRPr kumimoji="0" lang="en-US" sz="90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14675">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a:ln>
                            <a:noFill/>
                          </a:ln>
                          <a:solidFill>
                            <a:schemeClr val="tx1"/>
                          </a:solidFill>
                          <a:effectLst/>
                          <a:latin typeface="+mn-lt"/>
                          <a:ea typeface="Verdana"/>
                          <a:cs typeface="Arial"/>
                        </a:rPr>
                        <a:t>XRN5309 - </a:t>
                      </a:r>
                      <a:r>
                        <a:rPr lang="en-US" sz="900" b="0" i="0" u="none" strike="noStrike" kern="1200" cap="none" normalizeH="0" baseline="0">
                          <a:ln>
                            <a:noFill/>
                          </a:ln>
                          <a:solidFill>
                            <a:schemeClr val="tx1"/>
                          </a:solidFill>
                          <a:effectLst/>
                          <a:latin typeface="+mn-lt"/>
                          <a:ea typeface="Verdana"/>
                          <a:cs typeface="Arial"/>
                        </a:rPr>
                        <a:t>FSG Automation of FSR Process</a:t>
                      </a:r>
                      <a:endParaRPr lang="en-US"/>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a:ln>
                            <a:noFill/>
                          </a:ln>
                          <a:solidFill>
                            <a:schemeClr val="tx1"/>
                          </a:solidFill>
                          <a:effectLst/>
                          <a:latin typeface="+mn-lt"/>
                          <a:ea typeface="Verdana"/>
                          <a:cs typeface="Arial"/>
                        </a:rPr>
                        <a:t>XRN5188 - </a:t>
                      </a:r>
                      <a:r>
                        <a:rPr lang="en-US" sz="900" b="0" i="0" u="none" strike="noStrike" kern="1200" cap="none" normalizeH="0" baseline="0">
                          <a:ln>
                            <a:noFill/>
                          </a:ln>
                          <a:solidFill>
                            <a:schemeClr val="tx1"/>
                          </a:solidFill>
                          <a:effectLst/>
                          <a:latin typeface="+mn-lt"/>
                          <a:ea typeface="Verdana"/>
                          <a:cs typeface="Arial"/>
                        </a:rPr>
                        <a:t>MAP ID Data Upload to UK Link</a:t>
                      </a: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a:ln>
                            <a:noFill/>
                          </a:ln>
                          <a:solidFill>
                            <a:schemeClr val="tx1"/>
                          </a:solidFill>
                          <a:effectLst/>
                          <a:latin typeface="+mn-lt"/>
                          <a:ea typeface="Verdana"/>
                          <a:cs typeface="Arial"/>
                        </a:rPr>
                        <a:t>XRN5246 - </a:t>
                      </a:r>
                      <a:r>
                        <a:rPr lang="en-US" sz="900" b="0" i="0" u="none" strike="noStrike" kern="1200" cap="none" normalizeH="0" baseline="0">
                          <a:ln>
                            <a:noFill/>
                          </a:ln>
                          <a:solidFill>
                            <a:schemeClr val="tx1"/>
                          </a:solidFill>
                          <a:effectLst/>
                          <a:latin typeface="+mn-lt"/>
                          <a:ea typeface="Verdana"/>
                          <a:cs typeface="Arial"/>
                        </a:rPr>
                        <a:t>Confirmation File Performance improvements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A353AEC7-A186-4F55-88FB-6EEF87F130B6}"/>
              </a:ext>
            </a:extLst>
          </p:cNvPr>
          <p:cNvSpPr txBox="1"/>
          <p:nvPr/>
        </p:nvSpPr>
        <p:spPr>
          <a:xfrm>
            <a:off x="138962" y="4977711"/>
            <a:ext cx="1491114" cy="200055"/>
          </a:xfrm>
          <a:prstGeom prst="rect">
            <a:avLst/>
          </a:prstGeom>
          <a:noFill/>
        </p:spPr>
        <p:txBody>
          <a:bodyPr wrap="none" lIns="91440" tIns="45720" rIns="91440" bIns="45720" rtlCol="0" anchor="t">
            <a:spAutoFit/>
          </a:bodyPr>
          <a:lstStyle/>
          <a:p>
            <a:r>
              <a:rPr lang="en-GB" sz="700"/>
              <a:t>Slide Updated on 28th May 2021</a:t>
            </a:r>
            <a:endParaRPr lang="en-GB" sz="700">
              <a:cs typeface="Arial"/>
            </a:endParaRPr>
          </a:p>
        </p:txBody>
      </p:sp>
      <p:grpSp>
        <p:nvGrpSpPr>
          <p:cNvPr id="7" name="Group 6">
            <a:extLst>
              <a:ext uri="{FF2B5EF4-FFF2-40B4-BE49-F238E27FC236}">
                <a16:creationId xmlns:a16="http://schemas.microsoft.com/office/drawing/2014/main" id="{FBE72E1B-B13A-476D-AFF9-5A5D331FA784}"/>
              </a:ext>
            </a:extLst>
          </p:cNvPr>
          <p:cNvGrpSpPr/>
          <p:nvPr/>
        </p:nvGrpSpPr>
        <p:grpSpPr>
          <a:xfrm>
            <a:off x="4214067" y="3161650"/>
            <a:ext cx="3823854" cy="338554"/>
            <a:chOff x="4089862" y="3363887"/>
            <a:chExt cx="3823854" cy="338554"/>
          </a:xfrm>
        </p:grpSpPr>
        <p:grpSp>
          <p:nvGrpSpPr>
            <p:cNvPr id="9" name="Group 8">
              <a:extLst>
                <a:ext uri="{FF2B5EF4-FFF2-40B4-BE49-F238E27FC236}">
                  <a16:creationId xmlns:a16="http://schemas.microsoft.com/office/drawing/2014/main" id="{E70B10DF-7471-4A3C-8D79-BC70D9951622}"/>
                </a:ext>
              </a:extLst>
            </p:cNvPr>
            <p:cNvGrpSpPr/>
            <p:nvPr/>
          </p:nvGrpSpPr>
          <p:grpSpPr>
            <a:xfrm>
              <a:off x="4089862" y="3363887"/>
              <a:ext cx="741910" cy="215444"/>
              <a:chOff x="4089862" y="3477140"/>
              <a:chExt cx="741910" cy="215444"/>
            </a:xfrm>
          </p:grpSpPr>
          <p:sp>
            <p:nvSpPr>
              <p:cNvPr id="22" name="Oval 21">
                <a:extLst>
                  <a:ext uri="{FF2B5EF4-FFF2-40B4-BE49-F238E27FC236}">
                    <a16:creationId xmlns:a16="http://schemas.microsoft.com/office/drawing/2014/main" id="{C179A256-08F4-47AE-A1E7-D5236EDBDCBA}"/>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2225FC0-28B8-4B32-BD98-5987AA6CC43B}"/>
                  </a:ext>
                </a:extLst>
              </p:cNvPr>
              <p:cNvSpPr txBox="1"/>
              <p:nvPr/>
            </p:nvSpPr>
            <p:spPr>
              <a:xfrm>
                <a:off x="4116878" y="3477140"/>
                <a:ext cx="714894" cy="215444"/>
              </a:xfrm>
              <a:prstGeom prst="rect">
                <a:avLst/>
              </a:prstGeom>
              <a:noFill/>
            </p:spPr>
            <p:txBody>
              <a:bodyPr wrap="square" rtlCol="0">
                <a:spAutoFit/>
              </a:bodyPr>
              <a:lstStyle/>
              <a:p>
                <a:r>
                  <a:rPr lang="en-GB" sz="800"/>
                  <a:t>Complete</a:t>
                </a:r>
              </a:p>
            </p:txBody>
          </p:sp>
        </p:grpSp>
        <p:grpSp>
          <p:nvGrpSpPr>
            <p:cNvPr id="10" name="Group 9">
              <a:extLst>
                <a:ext uri="{FF2B5EF4-FFF2-40B4-BE49-F238E27FC236}">
                  <a16:creationId xmlns:a16="http://schemas.microsoft.com/office/drawing/2014/main" id="{095A5E90-0019-4E20-9DAF-03A0A03C2F69}"/>
                </a:ext>
              </a:extLst>
            </p:cNvPr>
            <p:cNvGrpSpPr/>
            <p:nvPr/>
          </p:nvGrpSpPr>
          <p:grpSpPr>
            <a:xfrm>
              <a:off x="4860866" y="3363887"/>
              <a:ext cx="741910" cy="215444"/>
              <a:chOff x="4089862" y="3477140"/>
              <a:chExt cx="741910" cy="215444"/>
            </a:xfrm>
          </p:grpSpPr>
          <p:sp>
            <p:nvSpPr>
              <p:cNvPr id="20" name="Oval 19">
                <a:extLst>
                  <a:ext uri="{FF2B5EF4-FFF2-40B4-BE49-F238E27FC236}">
                    <a16:creationId xmlns:a16="http://schemas.microsoft.com/office/drawing/2014/main" id="{FD6FEFF2-877F-4668-966A-417E01563E6F}"/>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767FB6C-18EE-4AF6-9530-0D3B48950488}"/>
                  </a:ext>
                </a:extLst>
              </p:cNvPr>
              <p:cNvSpPr txBox="1"/>
              <p:nvPr/>
            </p:nvSpPr>
            <p:spPr>
              <a:xfrm>
                <a:off x="4116878" y="3477140"/>
                <a:ext cx="714894" cy="215444"/>
              </a:xfrm>
              <a:prstGeom prst="rect">
                <a:avLst/>
              </a:prstGeom>
              <a:noFill/>
            </p:spPr>
            <p:txBody>
              <a:bodyPr wrap="square" rtlCol="0">
                <a:spAutoFit/>
              </a:bodyPr>
              <a:lstStyle/>
              <a:p>
                <a:r>
                  <a:rPr lang="en-GB" sz="800"/>
                  <a:t>On Track</a:t>
                </a:r>
              </a:p>
            </p:txBody>
          </p:sp>
        </p:grpSp>
        <p:grpSp>
          <p:nvGrpSpPr>
            <p:cNvPr id="11" name="Group 10">
              <a:extLst>
                <a:ext uri="{FF2B5EF4-FFF2-40B4-BE49-F238E27FC236}">
                  <a16:creationId xmlns:a16="http://schemas.microsoft.com/office/drawing/2014/main" id="{81612897-D579-4D19-9103-4185A825379B}"/>
                </a:ext>
              </a:extLst>
            </p:cNvPr>
            <p:cNvGrpSpPr/>
            <p:nvPr/>
          </p:nvGrpSpPr>
          <p:grpSpPr>
            <a:xfrm>
              <a:off x="5602776" y="3363887"/>
              <a:ext cx="741910" cy="215444"/>
              <a:chOff x="4089862" y="3477140"/>
              <a:chExt cx="741910" cy="215444"/>
            </a:xfrm>
          </p:grpSpPr>
          <p:sp>
            <p:nvSpPr>
              <p:cNvPr id="18" name="Oval 17">
                <a:extLst>
                  <a:ext uri="{FF2B5EF4-FFF2-40B4-BE49-F238E27FC236}">
                    <a16:creationId xmlns:a16="http://schemas.microsoft.com/office/drawing/2014/main" id="{E58DEAFC-95C8-463F-97AD-E5359A907AE9}"/>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2584B3-7F16-4961-8C5B-D78E5A8B8788}"/>
                  </a:ext>
                </a:extLst>
              </p:cNvPr>
              <p:cNvSpPr txBox="1"/>
              <p:nvPr/>
            </p:nvSpPr>
            <p:spPr>
              <a:xfrm>
                <a:off x="4116878" y="3477140"/>
                <a:ext cx="714894" cy="215444"/>
              </a:xfrm>
              <a:prstGeom prst="rect">
                <a:avLst/>
              </a:prstGeom>
              <a:noFill/>
            </p:spPr>
            <p:txBody>
              <a:bodyPr wrap="square" rtlCol="0">
                <a:spAutoFit/>
              </a:bodyPr>
              <a:lstStyle/>
              <a:p>
                <a:r>
                  <a:rPr lang="en-GB" sz="800"/>
                  <a:t>At Risk</a:t>
                </a:r>
              </a:p>
            </p:txBody>
          </p:sp>
        </p:grpSp>
        <p:grpSp>
          <p:nvGrpSpPr>
            <p:cNvPr id="12" name="Group 11">
              <a:extLst>
                <a:ext uri="{FF2B5EF4-FFF2-40B4-BE49-F238E27FC236}">
                  <a16:creationId xmlns:a16="http://schemas.microsoft.com/office/drawing/2014/main" id="{8A4759F0-7EB5-4E14-8A81-7787EE0168F3}"/>
                </a:ext>
              </a:extLst>
            </p:cNvPr>
            <p:cNvGrpSpPr/>
            <p:nvPr/>
          </p:nvGrpSpPr>
          <p:grpSpPr>
            <a:xfrm>
              <a:off x="6236620" y="3363887"/>
              <a:ext cx="741910" cy="215444"/>
              <a:chOff x="4089862" y="3477140"/>
              <a:chExt cx="741910" cy="215444"/>
            </a:xfrm>
          </p:grpSpPr>
          <p:sp>
            <p:nvSpPr>
              <p:cNvPr id="16" name="Oval 15">
                <a:extLst>
                  <a:ext uri="{FF2B5EF4-FFF2-40B4-BE49-F238E27FC236}">
                    <a16:creationId xmlns:a16="http://schemas.microsoft.com/office/drawing/2014/main" id="{8546736C-F13F-405C-80AE-F5228B8B7669}"/>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49F4A86-7B39-44A4-801C-54DB7E1116DB}"/>
                  </a:ext>
                </a:extLst>
              </p:cNvPr>
              <p:cNvSpPr txBox="1"/>
              <p:nvPr/>
            </p:nvSpPr>
            <p:spPr>
              <a:xfrm>
                <a:off x="4116878" y="3477140"/>
                <a:ext cx="714894" cy="215444"/>
              </a:xfrm>
              <a:prstGeom prst="rect">
                <a:avLst/>
              </a:prstGeom>
              <a:noFill/>
            </p:spPr>
            <p:txBody>
              <a:bodyPr wrap="square" rtlCol="0">
                <a:spAutoFit/>
              </a:bodyPr>
              <a:lstStyle/>
              <a:p>
                <a:r>
                  <a:rPr lang="en-GB" sz="800"/>
                  <a:t>Overdue</a:t>
                </a:r>
              </a:p>
            </p:txBody>
          </p:sp>
        </p:grpSp>
        <p:grpSp>
          <p:nvGrpSpPr>
            <p:cNvPr id="13" name="Group 12">
              <a:extLst>
                <a:ext uri="{FF2B5EF4-FFF2-40B4-BE49-F238E27FC236}">
                  <a16:creationId xmlns:a16="http://schemas.microsoft.com/office/drawing/2014/main" id="{FFEB9E2A-B2F8-47E5-AC62-F9E0993BDD46}"/>
                </a:ext>
              </a:extLst>
            </p:cNvPr>
            <p:cNvGrpSpPr/>
            <p:nvPr/>
          </p:nvGrpSpPr>
          <p:grpSpPr>
            <a:xfrm>
              <a:off x="6978530" y="3363887"/>
              <a:ext cx="935186" cy="338554"/>
              <a:chOff x="4089862" y="3477140"/>
              <a:chExt cx="741910" cy="338554"/>
            </a:xfrm>
          </p:grpSpPr>
          <p:sp>
            <p:nvSpPr>
              <p:cNvPr id="14" name="Oval 13">
                <a:extLst>
                  <a:ext uri="{FF2B5EF4-FFF2-40B4-BE49-F238E27FC236}">
                    <a16:creationId xmlns:a16="http://schemas.microsoft.com/office/drawing/2014/main" id="{CB4663AC-B2E0-4B64-A960-604CB67CE2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AF4A9A-60AA-4C42-AECB-F86A2341D813}"/>
                  </a:ext>
                </a:extLst>
              </p:cNvPr>
              <p:cNvSpPr txBox="1"/>
              <p:nvPr/>
            </p:nvSpPr>
            <p:spPr>
              <a:xfrm>
                <a:off x="4116878" y="3477140"/>
                <a:ext cx="714894" cy="338554"/>
              </a:xfrm>
              <a:prstGeom prst="rect">
                <a:avLst/>
              </a:prstGeom>
              <a:noFill/>
            </p:spPr>
            <p:txBody>
              <a:bodyPr wrap="square" rtlCol="0">
                <a:spAutoFit/>
              </a:bodyPr>
              <a:lstStyle/>
              <a:p>
                <a:r>
                  <a:rPr lang="en-GB" sz="800"/>
                  <a:t>Not Baselined</a:t>
                </a:r>
              </a:p>
            </p:txBody>
          </p:sp>
        </p:grpSp>
      </p:grpSp>
      <p:pic>
        <p:nvPicPr>
          <p:cNvPr id="3" name="Picture 7" descr="A picture containing diagram&#10;&#10;Description automatically generated">
            <a:extLst>
              <a:ext uri="{FF2B5EF4-FFF2-40B4-BE49-F238E27FC236}">
                <a16:creationId xmlns:a16="http://schemas.microsoft.com/office/drawing/2014/main" id="{4218A126-D526-41D1-9B4D-8816EA305650}"/>
              </a:ext>
            </a:extLst>
          </p:cNvPr>
          <p:cNvPicPr>
            <a:picLocks noChangeAspect="1"/>
          </p:cNvPicPr>
          <p:nvPr/>
        </p:nvPicPr>
        <p:blipFill>
          <a:blip r:embed="rId3"/>
          <a:stretch>
            <a:fillRect/>
          </a:stretch>
        </p:blipFill>
        <p:spPr>
          <a:xfrm>
            <a:off x="3975449" y="1944741"/>
            <a:ext cx="4661249" cy="784289"/>
          </a:xfrm>
          <a:prstGeom prst="rect">
            <a:avLst/>
          </a:prstGeom>
        </p:spPr>
      </p:pic>
    </p:spTree>
    <p:extLst>
      <p:ext uri="{BB962C8B-B14F-4D97-AF65-F5344CB8AC3E}">
        <p14:creationId xmlns:p14="http://schemas.microsoft.com/office/powerpoint/2010/main" val="3003460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0"/>
            <a:ext cx="8229600" cy="637580"/>
          </a:xfrm>
        </p:spPr>
        <p:txBody>
          <a:bodyPr>
            <a:normAutofit/>
          </a:bodyPr>
          <a:lstStyle/>
          <a:p>
            <a:r>
              <a:rPr lang="en-GB" sz="2000" dirty="0">
                <a:latin typeface="Arial"/>
                <a:cs typeface="Arial"/>
              </a:rPr>
              <a:t>XRN5294 – Minor Release Drop 9 -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8962" y="494617"/>
          <a:ext cx="8693205" cy="4304545"/>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9227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9227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922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9227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811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lvl="0" indent="-171450" algn="l">
                        <a:buFont typeface="Arial" panose="020B0604020202020204" pitchFamily="34" charset="0"/>
                        <a:buChar char="•"/>
                      </a:pPr>
                      <a:endParaRPr lang="en-GB" sz="900" dirty="0"/>
                    </a:p>
                    <a:p>
                      <a:pPr marL="0" indent="0" algn="l">
                        <a:buNone/>
                      </a:pPr>
                      <a:r>
                        <a:rPr lang="en-GB" sz="900" dirty="0"/>
                        <a:t>CCR approved at May ChMC</a:t>
                      </a:r>
                    </a:p>
                    <a:p>
                      <a:pPr marL="0" indent="0" algn="l">
                        <a:buFont typeface="Arial" panose="020B0604020202020204" pitchFamily="34" charset="0"/>
                        <a:buNone/>
                      </a:pPr>
                      <a:endParaRPr lang="en-GB" sz="900" dirty="0"/>
                    </a:p>
                    <a:p>
                      <a:pPr marL="0" lvl="0" indent="0" algn="l">
                        <a:buFont typeface="Arial" panose="020B0604020202020204" pitchFamily="34" charset="0"/>
                        <a:buNone/>
                      </a:pPr>
                      <a:endParaRPr lang="en-GB" sz="900" dirty="0"/>
                    </a:p>
                    <a:p>
                      <a:pPr marL="0" indent="0" algn="l">
                        <a:buNone/>
                      </a:pPr>
                      <a:endParaRPr lang="en-GB" sz="900" dirty="0"/>
                    </a:p>
                    <a:p>
                      <a:pPr marL="285750" lvl="0" indent="-285750" algn="l">
                        <a:buFont typeface="Arial" panose="020B0604020202020204" pitchFamily="34" charset="0"/>
                        <a:buChar char="•"/>
                      </a:pPr>
                      <a:endParaRPr lang="en-GB" sz="900" dirty="0"/>
                    </a:p>
                    <a:p>
                      <a:pPr marL="285750" lvl="0" indent="-285750" algn="l">
                        <a:buFont typeface="Arial" panose="020B0604020202020204" pitchFamily="34" charset="0"/>
                        <a:buChar char="•"/>
                      </a:pPr>
                      <a:endParaRPr lang="en-GB" sz="900" dirty="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buNone/>
                      </a:pPr>
                      <a:endParaRPr lang="en-GB" sz="900" b="0" i="0" u="none" strike="noStrike" noProof="0" dirty="0">
                        <a:latin typeface="Arial"/>
                      </a:endParaRPr>
                    </a:p>
                    <a:p>
                      <a:pPr lvl="0">
                        <a:buNone/>
                      </a:pPr>
                      <a:r>
                        <a:rPr lang="en-GB" sz="900" b="0" i="0" u="none" strike="noStrike" noProof="0" dirty="0">
                          <a:latin typeface="Arial"/>
                        </a:rPr>
                        <a:t>Costs for drop 9 by change:</a:t>
                      </a:r>
                      <a:endParaRPr lang="en-US" sz="900" dirty="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034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ct val="0"/>
                        </a:spcBef>
                        <a:spcAft>
                          <a:spcPct val="0"/>
                        </a:spcAft>
                        <a:buFont typeface="Arial" panose="020B0604020202020204" pitchFamily="34" charset="0"/>
                        <a:buNone/>
                      </a:pPr>
                      <a:r>
                        <a:rPr lang="en-US" sz="900" b="0" i="0" u="none" strike="noStrike" kern="1200" cap="none" normalizeH="0" baseline="0" noProof="0" dirty="0">
                          <a:ln>
                            <a:noFill/>
                          </a:ln>
                          <a:solidFill>
                            <a:schemeClr val="tx1"/>
                          </a:solidFill>
                          <a:effectLst/>
                          <a:latin typeface="Arial"/>
                        </a:rPr>
                        <a:t>None applicable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935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r>
                        <a:rPr lang="en-US" sz="900" kern="1200" dirty="0">
                          <a:solidFill>
                            <a:schemeClr val="tx1"/>
                          </a:solidFill>
                          <a:effectLst/>
                          <a:latin typeface="+mn-lt"/>
                          <a:ea typeface="+mn-ea"/>
                          <a:cs typeface="+mn-cs"/>
                        </a:rPr>
                        <a:t>Completed within approved spend</a:t>
                      </a:r>
                      <a:endParaRPr kumimoji="0" lang="en-US" sz="90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57184">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lang="en-US" sz="900" b="1" i="0" u="none" strike="noStrike" kern="1200" cap="none" normalizeH="0" baseline="0" dirty="0">
                        <a:ln>
                          <a:noFill/>
                        </a:ln>
                        <a:solidFill>
                          <a:schemeClr val="tx1"/>
                        </a:solidFill>
                        <a:effectLst/>
                        <a:latin typeface="+mn-lt"/>
                        <a:ea typeface="Verdana"/>
                        <a:cs typeface="Arial"/>
                      </a:endParaRP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XRN5080</a:t>
                      </a:r>
                      <a:r>
                        <a:rPr lang="en-US" sz="900" b="0" i="0" u="none" strike="noStrike" kern="1200" cap="none" normalizeH="0" baseline="0" dirty="0">
                          <a:ln>
                            <a:noFill/>
                          </a:ln>
                          <a:solidFill>
                            <a:schemeClr val="tx1"/>
                          </a:solidFill>
                          <a:effectLst/>
                          <a:latin typeface="+mn-lt"/>
                          <a:ea typeface="Verdana"/>
                          <a:cs typeface="Arial"/>
                        </a:rPr>
                        <a:t> - Failure to Supply Gas (FSG-GSOP1) – System Changes</a:t>
                      </a: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XRN5135</a:t>
                      </a:r>
                      <a:r>
                        <a:rPr lang="en-US" sz="900" b="0" i="0" u="none" strike="noStrike" kern="1200" cap="none" normalizeH="0" baseline="0" dirty="0">
                          <a:ln>
                            <a:noFill/>
                          </a:ln>
                          <a:solidFill>
                            <a:schemeClr val="tx1"/>
                          </a:solidFill>
                          <a:effectLst/>
                          <a:latin typeface="+mn-lt"/>
                          <a:ea typeface="Verdana"/>
                          <a:cs typeface="Arial"/>
                        </a:rPr>
                        <a:t> - DNO and NTS Invoice to Shippers and DNs VAT Compliance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A353AEC7-A186-4F55-88FB-6EEF87F130B6}"/>
              </a:ext>
            </a:extLst>
          </p:cNvPr>
          <p:cNvSpPr txBox="1"/>
          <p:nvPr/>
        </p:nvSpPr>
        <p:spPr>
          <a:xfrm>
            <a:off x="62049" y="4969083"/>
            <a:ext cx="1449436" cy="200055"/>
          </a:xfrm>
          <a:prstGeom prst="rect">
            <a:avLst/>
          </a:prstGeom>
          <a:noFill/>
        </p:spPr>
        <p:txBody>
          <a:bodyPr wrap="none" lIns="91440" tIns="45720" rIns="91440" bIns="45720" rtlCol="0" anchor="t">
            <a:spAutoFit/>
          </a:bodyPr>
          <a:lstStyle/>
          <a:p>
            <a:r>
              <a:rPr lang="en-GB" sz="700" dirty="0"/>
              <a:t>Slide Updated on 28</a:t>
            </a:r>
            <a:r>
              <a:rPr lang="en-GB" sz="700" baseline="30000" dirty="0"/>
              <a:t>h</a:t>
            </a:r>
            <a:r>
              <a:rPr lang="en-GB" sz="700" dirty="0"/>
              <a:t> May 2021</a:t>
            </a:r>
            <a:endParaRPr lang="en-GB" sz="700" dirty="0">
              <a:cs typeface="Arial"/>
            </a:endParaRPr>
          </a:p>
        </p:txBody>
      </p:sp>
      <p:graphicFrame>
        <p:nvGraphicFramePr>
          <p:cNvPr id="23" name="Table 22">
            <a:extLst>
              <a:ext uri="{FF2B5EF4-FFF2-40B4-BE49-F238E27FC236}">
                <a16:creationId xmlns:a16="http://schemas.microsoft.com/office/drawing/2014/main" id="{E182D5DC-9ADF-4D92-8326-6866CCE886DB}"/>
              </a:ext>
            </a:extLst>
          </p:cNvPr>
          <p:cNvGraphicFramePr>
            <a:graphicFrameLocks noGrp="1"/>
          </p:cNvGraphicFramePr>
          <p:nvPr>
            <p:extLst/>
          </p:nvPr>
        </p:nvGraphicFramePr>
        <p:xfrm>
          <a:off x="4316224" y="2134133"/>
          <a:ext cx="4085435" cy="725175"/>
        </p:xfrm>
        <a:graphic>
          <a:graphicData uri="http://schemas.openxmlformats.org/drawingml/2006/table">
            <a:tbl>
              <a:tblPr firstRow="1" bandRow="1">
                <a:tableStyleId>{5C22544A-7EE6-4342-B048-85BDC9FD1C3A}</a:tableStyleId>
              </a:tblPr>
              <a:tblGrid>
                <a:gridCol w="685430">
                  <a:extLst>
                    <a:ext uri="{9D8B030D-6E8A-4147-A177-3AD203B41FA5}">
                      <a16:colId xmlns:a16="http://schemas.microsoft.com/office/drawing/2014/main" val="1689589834"/>
                    </a:ext>
                  </a:extLst>
                </a:gridCol>
                <a:gridCol w="637925">
                  <a:extLst>
                    <a:ext uri="{9D8B030D-6E8A-4147-A177-3AD203B41FA5}">
                      <a16:colId xmlns:a16="http://schemas.microsoft.com/office/drawing/2014/main" val="392328664"/>
                    </a:ext>
                  </a:extLst>
                </a:gridCol>
                <a:gridCol w="685430">
                  <a:extLst>
                    <a:ext uri="{9D8B030D-6E8A-4147-A177-3AD203B41FA5}">
                      <a16:colId xmlns:a16="http://schemas.microsoft.com/office/drawing/2014/main" val="3194464574"/>
                    </a:ext>
                  </a:extLst>
                </a:gridCol>
                <a:gridCol w="678644">
                  <a:extLst>
                    <a:ext uri="{9D8B030D-6E8A-4147-A177-3AD203B41FA5}">
                      <a16:colId xmlns:a16="http://schemas.microsoft.com/office/drawing/2014/main" val="1080180243"/>
                    </a:ext>
                  </a:extLst>
                </a:gridCol>
                <a:gridCol w="685430">
                  <a:extLst>
                    <a:ext uri="{9D8B030D-6E8A-4147-A177-3AD203B41FA5}">
                      <a16:colId xmlns:a16="http://schemas.microsoft.com/office/drawing/2014/main" val="2903687859"/>
                    </a:ext>
                  </a:extLst>
                </a:gridCol>
                <a:gridCol w="712576">
                  <a:extLst>
                    <a:ext uri="{9D8B030D-6E8A-4147-A177-3AD203B41FA5}">
                      <a16:colId xmlns:a16="http://schemas.microsoft.com/office/drawing/2014/main" val="3144528457"/>
                    </a:ext>
                  </a:extLst>
                </a:gridCol>
              </a:tblGrid>
              <a:tr h="179842">
                <a:tc>
                  <a:txBody>
                    <a:bodyPr/>
                    <a:lstStyle/>
                    <a:p>
                      <a:endParaRPr lang="en-US" sz="600" dirty="0"/>
                    </a:p>
                  </a:txBody>
                  <a:tcPr anchor="ctr"/>
                </a:tc>
                <a:tc>
                  <a:txBody>
                    <a:bodyPr/>
                    <a:lstStyle/>
                    <a:p>
                      <a:r>
                        <a:rPr lang="en-US" sz="600" dirty="0"/>
                        <a:t>Total</a:t>
                      </a:r>
                    </a:p>
                  </a:txBody>
                  <a:tcPr anchor="ctr"/>
                </a:tc>
                <a:tc>
                  <a:txBody>
                    <a:bodyPr/>
                    <a:lstStyle/>
                    <a:p>
                      <a:r>
                        <a:rPr lang="en-US" sz="600" dirty="0"/>
                        <a:t>NTS 1.7%</a:t>
                      </a:r>
                    </a:p>
                  </a:txBody>
                  <a:tcPr anchor="ctr"/>
                </a:tc>
                <a:tc>
                  <a:txBody>
                    <a:bodyPr/>
                    <a:lstStyle/>
                    <a:p>
                      <a:r>
                        <a:rPr lang="en-US" sz="600" dirty="0"/>
                        <a:t>DN 16%</a:t>
                      </a:r>
                    </a:p>
                  </a:txBody>
                  <a:tcPr anchor="ctr"/>
                </a:tc>
                <a:tc>
                  <a:txBody>
                    <a:bodyPr/>
                    <a:lstStyle/>
                    <a:p>
                      <a:r>
                        <a:rPr lang="en-US" sz="600" dirty="0"/>
                        <a:t>IGT 0.3%</a:t>
                      </a:r>
                    </a:p>
                  </a:txBody>
                  <a:tcPr anchor="ctr"/>
                </a:tc>
                <a:tc>
                  <a:txBody>
                    <a:bodyPr/>
                    <a:lstStyle/>
                    <a:p>
                      <a:r>
                        <a:rPr lang="en-US" sz="600" dirty="0"/>
                        <a:t>Shipper 82%</a:t>
                      </a:r>
                    </a:p>
                  </a:txBody>
                  <a:tcPr anchor="ctr"/>
                </a:tc>
                <a:extLst>
                  <a:ext uri="{0D108BD9-81ED-4DB2-BD59-A6C34878D82A}">
                    <a16:rowId xmlns:a16="http://schemas.microsoft.com/office/drawing/2014/main" val="3275945573"/>
                  </a:ext>
                </a:extLst>
              </a:tr>
              <a:tr h="205415">
                <a:tc>
                  <a:txBody>
                    <a:bodyPr/>
                    <a:lstStyle/>
                    <a:p>
                      <a:r>
                        <a:rPr lang="en-US" sz="600" dirty="0"/>
                        <a:t>XRN5080</a:t>
                      </a:r>
                    </a:p>
                  </a:txBody>
                  <a:tcPr anchor="ctr"/>
                </a:tc>
                <a:tc>
                  <a:txBody>
                    <a:bodyPr/>
                    <a:lstStyle/>
                    <a:p>
                      <a:r>
                        <a:rPr lang="en-US" sz="600" dirty="0"/>
                        <a:t>£44,012.10</a:t>
                      </a:r>
                    </a:p>
                  </a:txBody>
                  <a:tcPr anchor="ctr"/>
                </a:tc>
                <a:tc>
                  <a:txBody>
                    <a:bodyPr/>
                    <a:lstStyle/>
                    <a:p>
                      <a:r>
                        <a:rPr lang="en-US" sz="600" dirty="0"/>
                        <a:t>£748.21</a:t>
                      </a:r>
                    </a:p>
                  </a:txBody>
                  <a:tcPr anchor="ctr"/>
                </a:tc>
                <a:tc>
                  <a:txBody>
                    <a:bodyPr/>
                    <a:lstStyle/>
                    <a:p>
                      <a:r>
                        <a:rPr lang="en-US" sz="600" dirty="0"/>
                        <a:t>£7,041.94</a:t>
                      </a:r>
                    </a:p>
                  </a:txBody>
                  <a:tcPr anchor="ctr"/>
                </a:tc>
                <a:tc>
                  <a:txBody>
                    <a:bodyPr/>
                    <a:lstStyle/>
                    <a:p>
                      <a:r>
                        <a:rPr lang="en-US" sz="600" dirty="0"/>
                        <a:t>£132.04</a:t>
                      </a:r>
                    </a:p>
                  </a:txBody>
                  <a:tcPr anchor="ctr"/>
                </a:tc>
                <a:tc>
                  <a:txBody>
                    <a:bodyPr/>
                    <a:lstStyle/>
                    <a:p>
                      <a:r>
                        <a:rPr lang="en-US" sz="600" dirty="0"/>
                        <a:t>£36,089.91</a:t>
                      </a:r>
                    </a:p>
                  </a:txBody>
                  <a:tcPr anchor="ctr"/>
                </a:tc>
                <a:extLst>
                  <a:ext uri="{0D108BD9-81ED-4DB2-BD59-A6C34878D82A}">
                    <a16:rowId xmlns:a16="http://schemas.microsoft.com/office/drawing/2014/main" val="548795232"/>
                  </a:ext>
                </a:extLst>
              </a:tr>
              <a:tr h="336880">
                <a:tc>
                  <a:txBody>
                    <a:bodyPr/>
                    <a:lstStyle/>
                    <a:p>
                      <a:r>
                        <a:rPr lang="en-US" sz="600" dirty="0"/>
                        <a:t>XRN5135</a:t>
                      </a:r>
                    </a:p>
                  </a:txBody>
                  <a:tcPr anchor="ctr"/>
                </a:tc>
                <a:tc>
                  <a:txBody>
                    <a:bodyPr/>
                    <a:lstStyle/>
                    <a:p>
                      <a:r>
                        <a:rPr lang="en-US" sz="600" dirty="0"/>
                        <a:t>£86,018.50</a:t>
                      </a:r>
                    </a:p>
                  </a:txBody>
                  <a:tcPr anchor="ctr"/>
                </a:tc>
                <a:tc>
                  <a:txBody>
                    <a:bodyPr/>
                    <a:lstStyle/>
                    <a:p>
                      <a:r>
                        <a:rPr lang="en-US" sz="600" dirty="0"/>
                        <a:t>£1,462.31</a:t>
                      </a:r>
                    </a:p>
                  </a:txBody>
                  <a:tcPr anchor="ctr"/>
                </a:tc>
                <a:tc>
                  <a:txBody>
                    <a:bodyPr/>
                    <a:lstStyle/>
                    <a:p>
                      <a:r>
                        <a:rPr lang="en-US" sz="600" dirty="0"/>
                        <a:t>£13,762.96</a:t>
                      </a:r>
                    </a:p>
                  </a:txBody>
                  <a:tcPr anchor="ctr"/>
                </a:tc>
                <a:tc>
                  <a:txBody>
                    <a:bodyPr/>
                    <a:lstStyle/>
                    <a:p>
                      <a:r>
                        <a:rPr lang="en-US" sz="600" dirty="0"/>
                        <a:t>£258.05</a:t>
                      </a:r>
                    </a:p>
                  </a:txBody>
                  <a:tcPr anchor="ctr"/>
                </a:tc>
                <a:tc>
                  <a:txBody>
                    <a:bodyPr/>
                    <a:lstStyle/>
                    <a:p>
                      <a:r>
                        <a:rPr lang="en-US" sz="600" dirty="0"/>
                        <a:t>£70,535.10</a:t>
                      </a:r>
                    </a:p>
                  </a:txBody>
                  <a:tcPr anchor="ctr"/>
                </a:tc>
                <a:extLst>
                  <a:ext uri="{0D108BD9-81ED-4DB2-BD59-A6C34878D82A}">
                    <a16:rowId xmlns:a16="http://schemas.microsoft.com/office/drawing/2014/main" val="3471492180"/>
                  </a:ext>
                </a:extLst>
              </a:tr>
            </a:tbl>
          </a:graphicData>
        </a:graphic>
      </p:graphicFrame>
    </p:spTree>
    <p:extLst>
      <p:ext uri="{BB962C8B-B14F-4D97-AF65-F5344CB8AC3E}">
        <p14:creationId xmlns:p14="http://schemas.microsoft.com/office/powerpoint/2010/main" val="1843542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279AC4-6E02-4900-8B4F-0F337849631D}"/>
              </a:ext>
            </a:extLst>
          </p:cNvPr>
          <p:cNvPicPr>
            <a:picLocks noChangeAspect="1"/>
          </p:cNvPicPr>
          <p:nvPr/>
        </p:nvPicPr>
        <p:blipFill>
          <a:blip r:embed="rId2"/>
          <a:stretch>
            <a:fillRect/>
          </a:stretch>
        </p:blipFill>
        <p:spPr>
          <a:xfrm>
            <a:off x="443447" y="356625"/>
            <a:ext cx="8257107" cy="4430250"/>
          </a:xfrm>
          <a:prstGeom prst="rect">
            <a:avLst/>
          </a:prstGeom>
        </p:spPr>
      </p:pic>
    </p:spTree>
    <p:extLst>
      <p:ext uri="{BB962C8B-B14F-4D97-AF65-F5344CB8AC3E}">
        <p14:creationId xmlns:p14="http://schemas.microsoft.com/office/powerpoint/2010/main" val="452614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a:t>CMS Rebuild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vert="horz" lIns="68580" tIns="34290" rIns="68580" bIns="34290" rtlCol="0" anchor="t">
            <a:normAutofit/>
          </a:bodyPr>
          <a:lstStyle/>
          <a:p>
            <a:r>
              <a:rPr lang="en-GB" sz="2588" dirty="0">
                <a:latin typeface="Arial"/>
                <a:cs typeface="Arial"/>
              </a:rPr>
              <a:t>May Updates for June's </a:t>
            </a:r>
            <a:r>
              <a:rPr lang="en-GB" sz="2588" dirty="0" err="1">
                <a:latin typeface="Arial"/>
                <a:cs typeface="Arial"/>
              </a:rPr>
              <a:t>ChMC</a:t>
            </a:r>
            <a:endParaRPr lang="en-GB" dirty="0" err="1"/>
          </a:p>
          <a:p>
            <a:r>
              <a:rPr lang="en-GB" dirty="0"/>
              <a:t>Jo Williams</a:t>
            </a:r>
          </a:p>
        </p:txBody>
      </p:sp>
    </p:spTree>
    <p:extLst>
      <p:ext uri="{BB962C8B-B14F-4D97-AF65-F5344CB8AC3E}">
        <p14:creationId xmlns:p14="http://schemas.microsoft.com/office/powerpoint/2010/main" val="3869093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7AF-E9E0-48CA-8B54-175895CFFC79}"/>
              </a:ext>
            </a:extLst>
          </p:cNvPr>
          <p:cNvSpPr>
            <a:spLocks noGrp="1"/>
          </p:cNvSpPr>
          <p:nvPr>
            <p:ph type="title"/>
          </p:nvPr>
        </p:nvSpPr>
        <p:spPr/>
        <p:txBody>
          <a:bodyPr/>
          <a:lstStyle/>
          <a:p>
            <a:r>
              <a:rPr lang="en-GB"/>
              <a:t>CMS Rebuild - Progress to date</a:t>
            </a:r>
          </a:p>
        </p:txBody>
      </p:sp>
      <p:graphicFrame>
        <p:nvGraphicFramePr>
          <p:cNvPr id="4" name="Table 3">
            <a:extLst>
              <a:ext uri="{FF2B5EF4-FFF2-40B4-BE49-F238E27FC236}">
                <a16:creationId xmlns:a16="http://schemas.microsoft.com/office/drawing/2014/main" id="{CEEA4514-D8BB-4490-B1C9-DBD08D5EA15A}"/>
              </a:ext>
            </a:extLst>
          </p:cNvPr>
          <p:cNvGraphicFramePr>
            <a:graphicFrameLocks noGrp="1"/>
          </p:cNvGraphicFramePr>
          <p:nvPr>
            <p:extLst/>
          </p:nvPr>
        </p:nvGraphicFramePr>
        <p:xfrm>
          <a:off x="150020" y="673714"/>
          <a:ext cx="4725816" cy="4346310"/>
        </p:xfrm>
        <a:graphic>
          <a:graphicData uri="http://schemas.openxmlformats.org/drawingml/2006/table">
            <a:tbl>
              <a:tblPr firstRow="1" bandRow="1">
                <a:tableStyleId>{5C22544A-7EE6-4342-B048-85BDC9FD1C3A}</a:tableStyleId>
              </a:tblPr>
              <a:tblGrid>
                <a:gridCol w="4725816">
                  <a:extLst>
                    <a:ext uri="{9D8B030D-6E8A-4147-A177-3AD203B41FA5}">
                      <a16:colId xmlns:a16="http://schemas.microsoft.com/office/drawing/2014/main" val="429621566"/>
                    </a:ext>
                  </a:extLst>
                </a:gridCol>
              </a:tblGrid>
              <a:tr h="306314">
                <a:tc>
                  <a:txBody>
                    <a:bodyPr/>
                    <a:lstStyle/>
                    <a:p>
                      <a:r>
                        <a:rPr lang="en-GB" sz="1200">
                          <a:solidFill>
                            <a:schemeClr val="bg1"/>
                          </a:solidFill>
                        </a:rPr>
                        <a:t>Summary of progress to date </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4039996">
                <a:tc>
                  <a:txBody>
                    <a:bodyPr/>
                    <a:lstStyle/>
                    <a:p>
                      <a:pPr marL="171450" indent="-171450">
                        <a:buFont typeface="Arial" panose="020B0604020202020204" pitchFamily="34" charset="0"/>
                        <a:buChar char="•"/>
                      </a:pPr>
                      <a:r>
                        <a:rPr lang="en-GB" sz="1100" dirty="0">
                          <a:solidFill>
                            <a:schemeClr val="tx1"/>
                          </a:solidFill>
                          <a:latin typeface="Calibri"/>
                          <a:cs typeface="Calibri"/>
                        </a:rPr>
                        <a:t>Of the five options provided, we have now shortlisted two options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With the remaining options, we are seeking additional clarifications and working with suppliers to obtain these</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Additional activities are continuing on certain processes such as the Must Reads, </a:t>
                      </a:r>
                      <a:r>
                        <a:rPr lang="en-GB" sz="1100" dirty="0" err="1">
                          <a:solidFill>
                            <a:schemeClr val="tx1"/>
                          </a:solidFill>
                          <a:latin typeface="Calibri"/>
                          <a:cs typeface="Calibri"/>
                        </a:rPr>
                        <a:t>ToG</a:t>
                      </a:r>
                      <a:r>
                        <a:rPr lang="en-GB" sz="1100" dirty="0">
                          <a:solidFill>
                            <a:schemeClr val="tx1"/>
                          </a:solidFill>
                          <a:latin typeface="Calibri"/>
                          <a:cs typeface="Calibri"/>
                        </a:rPr>
                        <a:t> and GSR, which the team are targeting to communicate these to the wider audience at the end of May</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We are conscious that we were due to attend </a:t>
                      </a:r>
                      <a:r>
                        <a:rPr lang="en-GB" sz="1100" dirty="0" err="1">
                          <a:solidFill>
                            <a:schemeClr val="tx1"/>
                          </a:solidFill>
                          <a:latin typeface="Calibri"/>
                          <a:cs typeface="Calibri"/>
                        </a:rPr>
                        <a:t>CoMC</a:t>
                      </a:r>
                      <a:r>
                        <a:rPr lang="en-GB" sz="1100" dirty="0">
                          <a:solidFill>
                            <a:schemeClr val="tx1"/>
                          </a:solidFill>
                          <a:latin typeface="Calibri"/>
                          <a:cs typeface="Calibri"/>
                        </a:rPr>
                        <a:t> in May to provide the preferred solution, however we  are currently undertaking additional due diligence to ensure the chosen solution meets all requirements and can adapt for future changes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Following a session held with a customer rep, it has clarified that there is not duplication with the SDEP tool and the cross communication function requirement. Therefore the cross communication functionality remains in scope and the focus group shall continue to refine the requirements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graphicFrame>
        <p:nvGraphicFramePr>
          <p:cNvPr id="5" name="Table 4">
            <a:extLst>
              <a:ext uri="{FF2B5EF4-FFF2-40B4-BE49-F238E27FC236}">
                <a16:creationId xmlns:a16="http://schemas.microsoft.com/office/drawing/2014/main" id="{67A4A20B-D131-4342-9071-5022958001BA}"/>
              </a:ext>
            </a:extLst>
          </p:cNvPr>
          <p:cNvGraphicFramePr>
            <a:graphicFrameLocks noGrp="1"/>
          </p:cNvGraphicFramePr>
          <p:nvPr>
            <p:extLst/>
          </p:nvPr>
        </p:nvGraphicFramePr>
        <p:xfrm>
          <a:off x="5180071" y="3913146"/>
          <a:ext cx="3714119" cy="563880"/>
        </p:xfrm>
        <a:graphic>
          <a:graphicData uri="http://schemas.openxmlformats.org/drawingml/2006/table">
            <a:tbl>
              <a:tblPr firstRow="1" bandRow="1">
                <a:tableStyleId>{5C22544A-7EE6-4342-B048-85BDC9FD1C3A}</a:tableStyleId>
              </a:tblPr>
              <a:tblGrid>
                <a:gridCol w="2334860">
                  <a:extLst>
                    <a:ext uri="{9D8B030D-6E8A-4147-A177-3AD203B41FA5}">
                      <a16:colId xmlns:a16="http://schemas.microsoft.com/office/drawing/2014/main" val="1563247904"/>
                    </a:ext>
                  </a:extLst>
                </a:gridCol>
                <a:gridCol w="1379259">
                  <a:extLst>
                    <a:ext uri="{9D8B030D-6E8A-4147-A177-3AD203B41FA5}">
                      <a16:colId xmlns:a16="http://schemas.microsoft.com/office/drawing/2014/main" val="3891730288"/>
                    </a:ext>
                  </a:extLst>
                </a:gridCol>
              </a:tblGrid>
              <a:tr h="297180">
                <a:tc>
                  <a:txBody>
                    <a:bodyPr/>
                    <a:lstStyle/>
                    <a:p>
                      <a:r>
                        <a:rPr lang="en-GB" sz="1400" b="1" kern="1200" dirty="0">
                          <a:solidFill>
                            <a:schemeClr val="bg1"/>
                          </a:solidFill>
                          <a:latin typeface="+mn-lt"/>
                          <a:ea typeface="+mn-ea"/>
                          <a:cs typeface="+mn-cs"/>
                        </a:rPr>
                        <a:t>Key Milestones</a:t>
                      </a:r>
                    </a:p>
                  </a:txBody>
                  <a:tcPr/>
                </a:tc>
                <a:tc>
                  <a:txBody>
                    <a:bodyPr/>
                    <a:lstStyle/>
                    <a:p>
                      <a:r>
                        <a:rPr lang="en-GB" sz="1400" b="1" kern="1200">
                          <a:solidFill>
                            <a:schemeClr val="bg1"/>
                          </a:solidFill>
                          <a:latin typeface="+mn-lt"/>
                          <a:ea typeface="+mn-ea"/>
                          <a:cs typeface="+mn-cs"/>
                        </a:rPr>
                        <a:t>Due</a:t>
                      </a:r>
                    </a:p>
                  </a:txBody>
                  <a:tcPr/>
                </a:tc>
                <a:extLst>
                  <a:ext uri="{0D108BD9-81ED-4DB2-BD59-A6C34878D82A}">
                    <a16:rowId xmlns:a16="http://schemas.microsoft.com/office/drawing/2014/main" val="625286933"/>
                  </a:ext>
                </a:extLst>
              </a:tr>
              <a:tr h="251460">
                <a:tc>
                  <a:txBody>
                    <a:bodyPr/>
                    <a:lstStyle/>
                    <a:p>
                      <a:pPr algn="l" rtl="0" fontAlgn="base"/>
                      <a:r>
                        <a:rPr lang="de-DE" sz="1100" b="0" i="0" dirty="0">
                          <a:solidFill>
                            <a:srgbClr val="000000"/>
                          </a:solidFill>
                          <a:effectLst/>
                          <a:latin typeface="Calibri"/>
                          <a:cs typeface="Calibri"/>
                        </a:rPr>
                        <a:t>Capture Exit</a:t>
                      </a:r>
                    </a:p>
                  </a:txBody>
                  <a:tcPr marL="68580" marR="68580" marT="34290" marB="34290" anchor="ctr"/>
                </a:tc>
                <a:tc>
                  <a:txBody>
                    <a:bodyPr/>
                    <a:lstStyle/>
                    <a:p>
                      <a:r>
                        <a:rPr lang="en-GB" sz="1100" b="0" dirty="0">
                          <a:solidFill>
                            <a:schemeClr val="tx1"/>
                          </a:solidFill>
                          <a:latin typeface="Calibri"/>
                          <a:cs typeface="Calibri"/>
                        </a:rPr>
                        <a:t>30/06/2021</a:t>
                      </a:r>
                    </a:p>
                  </a:txBody>
                  <a:tcPr>
                    <a:solidFill>
                      <a:srgbClr val="FFC000"/>
                    </a:solidFill>
                  </a:tcPr>
                </a:tc>
                <a:extLst>
                  <a:ext uri="{0D108BD9-81ED-4DB2-BD59-A6C34878D82A}">
                    <a16:rowId xmlns:a16="http://schemas.microsoft.com/office/drawing/2014/main" val="2024808289"/>
                  </a:ext>
                </a:extLst>
              </a:tr>
            </a:tbl>
          </a:graphicData>
        </a:graphic>
      </p:graphicFrame>
      <p:graphicFrame>
        <p:nvGraphicFramePr>
          <p:cNvPr id="6" name="Table 5">
            <a:extLst>
              <a:ext uri="{FF2B5EF4-FFF2-40B4-BE49-F238E27FC236}">
                <a16:creationId xmlns:a16="http://schemas.microsoft.com/office/drawing/2014/main" id="{17A0C3EF-B82F-484D-BC09-9FE416453D4F}"/>
              </a:ext>
            </a:extLst>
          </p:cNvPr>
          <p:cNvGraphicFramePr>
            <a:graphicFrameLocks noGrp="1"/>
          </p:cNvGraphicFramePr>
          <p:nvPr>
            <p:extLst/>
          </p:nvPr>
        </p:nvGraphicFramePr>
        <p:xfrm>
          <a:off x="5050632" y="673714"/>
          <a:ext cx="3943349" cy="3148194"/>
        </p:xfrm>
        <a:graphic>
          <a:graphicData uri="http://schemas.openxmlformats.org/drawingml/2006/table">
            <a:tbl>
              <a:tblPr firstRow="1" bandRow="1">
                <a:tableStyleId>{5C22544A-7EE6-4342-B048-85BDC9FD1C3A}</a:tableStyleId>
              </a:tblPr>
              <a:tblGrid>
                <a:gridCol w="3943349">
                  <a:extLst>
                    <a:ext uri="{9D8B030D-6E8A-4147-A177-3AD203B41FA5}">
                      <a16:colId xmlns:a16="http://schemas.microsoft.com/office/drawing/2014/main" val="429621566"/>
                    </a:ext>
                  </a:extLst>
                </a:gridCol>
              </a:tblGrid>
              <a:tr h="361453">
                <a:tc>
                  <a:txBody>
                    <a:bodyPr/>
                    <a:lstStyle/>
                    <a:p>
                      <a:r>
                        <a:rPr lang="en-GB" sz="1200">
                          <a:solidFill>
                            <a:schemeClr val="bg1"/>
                          </a:solidFill>
                        </a:rPr>
                        <a:t>Next Steps</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2786741">
                <a:tc>
                  <a:txBody>
                    <a:bodyPr/>
                    <a:lstStyle/>
                    <a:p>
                      <a:pPr marL="285750" lvl="0" indent="-285750">
                        <a:buFont typeface="Arial" panose="020B0604020202020204" pitchFamily="34" charset="0"/>
                        <a:buChar char="•"/>
                      </a:pPr>
                      <a:r>
                        <a:rPr lang="en-GB" sz="1100" kern="1200" dirty="0">
                          <a:solidFill>
                            <a:schemeClr val="tx1"/>
                          </a:solidFill>
                          <a:latin typeface="Calibri"/>
                          <a:ea typeface="+mn-ea"/>
                          <a:cs typeface="Calibri"/>
                        </a:rPr>
                        <a:t>Identify the preferred solution and present to </a:t>
                      </a:r>
                      <a:r>
                        <a:rPr lang="en-GB" sz="1100" kern="1200" dirty="0" err="1">
                          <a:solidFill>
                            <a:schemeClr val="tx1"/>
                          </a:solidFill>
                          <a:latin typeface="Calibri"/>
                          <a:ea typeface="+mn-ea"/>
                          <a:cs typeface="Calibri"/>
                        </a:rPr>
                        <a:t>CoMC</a:t>
                      </a:r>
                      <a:r>
                        <a:rPr lang="en-GB" sz="1100" kern="1200" dirty="0">
                          <a:solidFill>
                            <a:schemeClr val="tx1"/>
                          </a:solidFill>
                          <a:latin typeface="Calibri"/>
                          <a:ea typeface="+mn-ea"/>
                          <a:cs typeface="Calibri"/>
                        </a:rPr>
                        <a:t> </a:t>
                      </a:r>
                    </a:p>
                    <a:p>
                      <a:pPr marL="285750" lvl="0" indent="-285750">
                        <a:buFont typeface="Arial" panose="020B0604020202020204" pitchFamily="34" charset="0"/>
                        <a:buChar char="•"/>
                      </a:pPr>
                      <a:endParaRPr lang="en-GB" sz="1100" kern="1200" dirty="0">
                        <a:solidFill>
                          <a:schemeClr val="tx1"/>
                        </a:solidFill>
                        <a:latin typeface="Calibri"/>
                        <a:ea typeface="+mn-ea"/>
                        <a:cs typeface="Calibri"/>
                      </a:endParaRPr>
                    </a:p>
                    <a:p>
                      <a:pPr marL="285750" lvl="0" indent="-285750">
                        <a:buFont typeface="Arial" panose="020B0604020202020204" pitchFamily="34" charset="0"/>
                        <a:buChar char="•"/>
                      </a:pPr>
                      <a:r>
                        <a:rPr lang="en-GB" sz="1100" kern="1200" dirty="0">
                          <a:solidFill>
                            <a:schemeClr val="tx1"/>
                          </a:solidFill>
                          <a:latin typeface="Calibri"/>
                          <a:ea typeface="+mn-ea"/>
                          <a:cs typeface="Calibri"/>
                        </a:rPr>
                        <a:t>Approval of processes to remain in scope of CMS</a:t>
                      </a:r>
                    </a:p>
                    <a:p>
                      <a:pPr marL="285750" lvl="0" indent="-285750">
                        <a:buFont typeface="Arial" panose="020B0604020202020204" pitchFamily="34" charset="0"/>
                        <a:buChar char="•"/>
                      </a:pPr>
                      <a:endParaRPr lang="en-GB" sz="1100" kern="1200" dirty="0">
                        <a:solidFill>
                          <a:schemeClr val="tx1"/>
                        </a:solidFill>
                        <a:latin typeface="Calibri"/>
                        <a:ea typeface="+mn-ea"/>
                        <a:cs typeface="Calibri"/>
                      </a:endParaRPr>
                    </a:p>
                    <a:p>
                      <a:pPr marL="285750" lvl="0" indent="-285750">
                        <a:buFont typeface="Arial" panose="020B0604020202020204" pitchFamily="34" charset="0"/>
                        <a:buChar char="•"/>
                      </a:pPr>
                      <a:r>
                        <a:rPr lang="en-GB" sz="1100" kern="1200" dirty="0">
                          <a:solidFill>
                            <a:schemeClr val="tx1"/>
                          </a:solidFill>
                          <a:latin typeface="Calibri"/>
                          <a:ea typeface="+mn-ea"/>
                          <a:cs typeface="Calibri"/>
                        </a:rPr>
                        <a:t>Cross Communication workshop to be scheduled for the focus group</a:t>
                      </a:r>
                    </a:p>
                    <a:p>
                      <a:pPr marL="285750" lvl="0" indent="-285750">
                        <a:buFont typeface="Arial" panose="020B0604020202020204" pitchFamily="34" charset="0"/>
                        <a:buChar char="•"/>
                      </a:pPr>
                      <a:endParaRPr lang="en-GB" sz="1100" kern="1200" dirty="0">
                        <a:solidFill>
                          <a:schemeClr val="tx1"/>
                        </a:solidFill>
                        <a:latin typeface="Calibri"/>
                        <a:ea typeface="+mn-ea"/>
                        <a:cs typeface="Calibri"/>
                      </a:endParaRPr>
                    </a:p>
                    <a:p>
                      <a:pPr marL="285750" lvl="0" indent="-285750">
                        <a:buFont typeface="Arial" panose="020B0604020202020204" pitchFamily="34" charset="0"/>
                        <a:buChar char="•"/>
                      </a:pPr>
                      <a:r>
                        <a:rPr lang="en-GB" sz="1100" kern="1200" dirty="0">
                          <a:solidFill>
                            <a:schemeClr val="tx1"/>
                          </a:solidFill>
                          <a:latin typeface="Calibri"/>
                          <a:ea typeface="+mn-ea"/>
                          <a:cs typeface="Calibri"/>
                        </a:rPr>
                        <a:t>Finalising the Must Reads, </a:t>
                      </a:r>
                      <a:r>
                        <a:rPr lang="en-GB" sz="1100" kern="1200" dirty="0" err="1">
                          <a:solidFill>
                            <a:schemeClr val="tx1"/>
                          </a:solidFill>
                          <a:latin typeface="Calibri"/>
                          <a:ea typeface="+mn-ea"/>
                          <a:cs typeface="Calibri"/>
                        </a:rPr>
                        <a:t>ToG</a:t>
                      </a:r>
                      <a:r>
                        <a:rPr lang="en-GB" sz="1100" kern="1200" dirty="0">
                          <a:solidFill>
                            <a:schemeClr val="tx1"/>
                          </a:solidFill>
                          <a:latin typeface="Calibri"/>
                          <a:ea typeface="+mn-ea"/>
                          <a:cs typeface="Calibri"/>
                        </a:rPr>
                        <a:t> and GSR high level requirements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Tree>
    <p:extLst>
      <p:ext uri="{BB962C8B-B14F-4D97-AF65-F5344CB8AC3E}">
        <p14:creationId xmlns:p14="http://schemas.microsoft.com/office/powerpoint/2010/main" val="575992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Any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a:cs typeface="Arial"/>
              </a:rPr>
              <a:t>6.1 Revised C</a:t>
            </a:r>
            <a:r>
              <a:rPr lang="en-GB" dirty="0">
                <a:latin typeface="Arial"/>
                <a:cs typeface="Arial"/>
              </a:rPr>
              <a:t>ustomer Change KVI Questions – June 2021 (for information)</a:t>
            </a:r>
          </a:p>
        </p:txBody>
      </p:sp>
    </p:spTree>
    <p:extLst>
      <p:ext uri="{BB962C8B-B14F-4D97-AF65-F5344CB8AC3E}">
        <p14:creationId xmlns:p14="http://schemas.microsoft.com/office/powerpoint/2010/main" val="3793375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3C6B-91F5-4515-814C-90F706FEAA11}"/>
              </a:ext>
            </a:extLst>
          </p:cNvPr>
          <p:cNvSpPr>
            <a:spLocks noGrp="1"/>
          </p:cNvSpPr>
          <p:nvPr>
            <p:ph type="title"/>
          </p:nvPr>
        </p:nvSpPr>
        <p:spPr/>
        <p:txBody>
          <a:bodyPr/>
          <a:lstStyle/>
          <a:p>
            <a:r>
              <a:rPr lang="en-GB" dirty="0"/>
              <a:t>Customer Change KVI -Background</a:t>
            </a:r>
          </a:p>
        </p:txBody>
      </p:sp>
      <p:sp>
        <p:nvSpPr>
          <p:cNvPr id="3" name="Content Placeholder 2">
            <a:extLst>
              <a:ext uri="{FF2B5EF4-FFF2-40B4-BE49-F238E27FC236}">
                <a16:creationId xmlns:a16="http://schemas.microsoft.com/office/drawing/2014/main" id="{909697F3-37BC-4027-A7DA-685191C97066}"/>
              </a:ext>
            </a:extLst>
          </p:cNvPr>
          <p:cNvSpPr>
            <a:spLocks noGrp="1"/>
          </p:cNvSpPr>
          <p:nvPr>
            <p:ph idx="1"/>
          </p:nvPr>
        </p:nvSpPr>
        <p:spPr/>
        <p:txBody>
          <a:bodyPr>
            <a:normAutofit/>
          </a:bodyPr>
          <a:lstStyle/>
          <a:p>
            <a:r>
              <a:rPr lang="en-US" sz="1600" dirty="0"/>
              <a:t>X</a:t>
            </a:r>
            <a:r>
              <a:rPr lang="en-GB" sz="1600" dirty="0"/>
              <a:t>oserve have issued quarterly Customer Change Surveys to DSC customers to allow for us to assess performance in the delivery of change</a:t>
            </a:r>
          </a:p>
          <a:p>
            <a:r>
              <a:rPr lang="en-US" sz="1600" dirty="0"/>
              <a:t>S</a:t>
            </a:r>
            <a:r>
              <a:rPr lang="en-GB" sz="1600" dirty="0"/>
              <a:t>ince the creation of Correla, Xoserve’s delivery partner, there is still a need for us to ask our customers what we do well and where we can make improvements</a:t>
            </a:r>
          </a:p>
          <a:p>
            <a:r>
              <a:rPr lang="en-US" sz="1600" dirty="0"/>
              <a:t>T</a:t>
            </a:r>
            <a:r>
              <a:rPr lang="en-GB" sz="1600" dirty="0"/>
              <a:t>herefore we have changed the structure of the questions to accommodate the fact that Correla are our Delivery partner of change to ensure that we continue to receive feedback and improve the change journey.</a:t>
            </a:r>
          </a:p>
          <a:p>
            <a:r>
              <a:rPr lang="en-US" sz="1600" dirty="0"/>
              <a:t>With this in mind the new structure to the survey can be seen on the next page of this presentation</a:t>
            </a:r>
            <a:endParaRPr lang="en-GB" sz="1600" dirty="0"/>
          </a:p>
        </p:txBody>
      </p:sp>
    </p:spTree>
    <p:extLst>
      <p:ext uri="{BB962C8B-B14F-4D97-AF65-F5344CB8AC3E}">
        <p14:creationId xmlns:p14="http://schemas.microsoft.com/office/powerpoint/2010/main" val="3693512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7DF2-291E-436A-9DF7-80A17DD23635}"/>
              </a:ext>
            </a:extLst>
          </p:cNvPr>
          <p:cNvSpPr>
            <a:spLocks noGrp="1"/>
          </p:cNvSpPr>
          <p:nvPr>
            <p:ph type="title"/>
          </p:nvPr>
        </p:nvSpPr>
        <p:spPr/>
        <p:txBody>
          <a:bodyPr/>
          <a:lstStyle/>
          <a:p>
            <a:r>
              <a:rPr lang="en-GB" dirty="0"/>
              <a:t>Customer Change KVI – Proposed structure</a:t>
            </a:r>
          </a:p>
        </p:txBody>
      </p:sp>
      <p:sp>
        <p:nvSpPr>
          <p:cNvPr id="10" name="Content Placeholder 2">
            <a:extLst>
              <a:ext uri="{FF2B5EF4-FFF2-40B4-BE49-F238E27FC236}">
                <a16:creationId xmlns:a16="http://schemas.microsoft.com/office/drawing/2014/main" id="{F9793ED8-60DC-4242-885E-1ED710C542E4}"/>
              </a:ext>
            </a:extLst>
          </p:cNvPr>
          <p:cNvSpPr>
            <a:spLocks noGrp="1"/>
          </p:cNvSpPr>
          <p:nvPr>
            <p:ph idx="1"/>
          </p:nvPr>
        </p:nvSpPr>
        <p:spPr>
          <a:xfrm>
            <a:off x="457200" y="699542"/>
            <a:ext cx="8229600" cy="4248472"/>
          </a:xfrm>
        </p:spPr>
        <p:txBody>
          <a:bodyPr>
            <a:normAutofit fontScale="55000" lnSpcReduction="20000"/>
          </a:bodyPr>
          <a:lstStyle/>
          <a:p>
            <a:r>
              <a:rPr lang="en-GB" b="1" dirty="0"/>
              <a:t>Thinking of Xoserve as your Central Data Service Provider….</a:t>
            </a:r>
          </a:p>
          <a:p>
            <a:endParaRPr lang="en-GB" dirty="0"/>
          </a:p>
          <a:p>
            <a:pPr lvl="0"/>
            <a:r>
              <a:rPr lang="en-GB" dirty="0"/>
              <a:t>I trust Xoserve to provide timely and fit for purpose information to enable me to manage new changes that impact my organisation </a:t>
            </a:r>
          </a:p>
          <a:p>
            <a:pPr lvl="0"/>
            <a:r>
              <a:rPr lang="en-GB" dirty="0"/>
              <a:t>Xoserve presents a range of solution options for each change to enable choice </a:t>
            </a:r>
          </a:p>
          <a:p>
            <a:pPr lvl="0"/>
            <a:r>
              <a:rPr lang="en-GB" dirty="0"/>
              <a:t>I trust Xoserve to identify solutions that benefit the whole industry where possible </a:t>
            </a:r>
          </a:p>
          <a:p>
            <a:pPr lvl="0"/>
            <a:r>
              <a:rPr lang="en-GB" dirty="0"/>
              <a:t>Xoserve supports me to fully engage in the change process should I choose to </a:t>
            </a:r>
          </a:p>
          <a:p>
            <a:endParaRPr lang="en-GB" dirty="0"/>
          </a:p>
          <a:p>
            <a:r>
              <a:rPr lang="en-GB" b="1" dirty="0"/>
              <a:t>Thinking of Correla, delivering change on behalf of Xoserve…..</a:t>
            </a:r>
          </a:p>
          <a:p>
            <a:endParaRPr lang="en-GB" dirty="0"/>
          </a:p>
          <a:p>
            <a:pPr lvl="0"/>
            <a:r>
              <a:rPr lang="en-GB" dirty="0"/>
              <a:t>I trust Correla to deliver changes to agreed costs, timescales and quality </a:t>
            </a:r>
          </a:p>
          <a:p>
            <a:pPr lvl="0"/>
            <a:r>
              <a:rPr lang="en-GB" dirty="0"/>
              <a:t>Costs associated with changes that Correla deliver are clear </a:t>
            </a:r>
          </a:p>
          <a:p>
            <a:pPr lvl="0"/>
            <a:r>
              <a:rPr lang="en-GB" dirty="0"/>
              <a:t>I trust Correla to deliver right first time implementation for gas Industry Changes that affect my organisation </a:t>
            </a:r>
          </a:p>
          <a:p>
            <a:endParaRPr lang="en-GB" dirty="0"/>
          </a:p>
          <a:p>
            <a:r>
              <a:rPr lang="en-GB" b="1" dirty="0"/>
              <a:t>Finally, thinking of Xoserve and Correla delivering change collaboratively…….</a:t>
            </a:r>
          </a:p>
          <a:p>
            <a:endParaRPr lang="en-GB" dirty="0"/>
          </a:p>
          <a:p>
            <a:r>
              <a:rPr lang="en-GB" dirty="0"/>
              <a:t>Xoserve and Correla reacts quickly and effectively to gas industry changes that affect my organisation </a:t>
            </a:r>
          </a:p>
          <a:p>
            <a:endParaRPr lang="en-GB" dirty="0"/>
          </a:p>
        </p:txBody>
      </p:sp>
    </p:spTree>
    <p:extLst>
      <p:ext uri="{BB962C8B-B14F-4D97-AF65-F5344CB8AC3E}">
        <p14:creationId xmlns:p14="http://schemas.microsoft.com/office/powerpoint/2010/main" val="3219198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22D78CA-69E0-40F4-8E75-358C85C06F2D}"/>
              </a:ext>
            </a:extLst>
          </p:cNvPr>
          <p:cNvSpPr>
            <a:spLocks noGrp="1"/>
          </p:cNvSpPr>
          <p:nvPr>
            <p:ph type="title"/>
          </p:nvPr>
        </p:nvSpPr>
        <p:spPr>
          <a:xfrm>
            <a:off x="457199" y="123478"/>
            <a:ext cx="8237350" cy="690599"/>
          </a:xfrm>
        </p:spPr>
        <p:txBody>
          <a:bodyPr>
            <a:normAutofit fontScale="90000"/>
          </a:bodyPr>
          <a:lstStyle/>
          <a:p>
            <a:r>
              <a:rPr lang="en-US" dirty="0">
                <a:latin typeface="Arial"/>
                <a:cs typeface="Arial"/>
              </a:rPr>
              <a:t>Customer Change KVI – Recommendations &amp; next steps</a:t>
            </a:r>
            <a:endParaRPr lang="en-GB" dirty="0"/>
          </a:p>
        </p:txBody>
      </p:sp>
      <p:sp>
        <p:nvSpPr>
          <p:cNvPr id="10" name="Content Placeholder 2">
            <a:extLst>
              <a:ext uri="{FF2B5EF4-FFF2-40B4-BE49-F238E27FC236}">
                <a16:creationId xmlns:a16="http://schemas.microsoft.com/office/drawing/2014/main" id="{4EB470A8-B952-457E-B511-30A403C6B359}"/>
              </a:ext>
            </a:extLst>
          </p:cNvPr>
          <p:cNvSpPr>
            <a:spLocks noGrp="1"/>
          </p:cNvSpPr>
          <p:nvPr>
            <p:ph idx="1"/>
          </p:nvPr>
        </p:nvSpPr>
        <p:spPr>
          <a:xfrm>
            <a:off x="457200" y="1059582"/>
            <a:ext cx="8229600" cy="3672408"/>
          </a:xfrm>
        </p:spPr>
        <p:txBody>
          <a:bodyPr vert="horz" lIns="91440" tIns="45720" rIns="91440" bIns="45720" rtlCol="0" anchor="t">
            <a:normAutofit/>
          </a:bodyPr>
          <a:lstStyle/>
          <a:p>
            <a:r>
              <a:rPr lang="en-GB" sz="1600" dirty="0"/>
              <a:t>Xoserve Recommendation:</a:t>
            </a:r>
          </a:p>
          <a:p>
            <a:r>
              <a:rPr lang="en-US" sz="1600" dirty="0"/>
              <a:t>W</a:t>
            </a:r>
            <a:r>
              <a:rPr lang="en-GB" sz="1600" dirty="0"/>
              <a:t>e are seeking approval to adopt the recommended amendments to the structure of the Customer Change KVI because:</a:t>
            </a:r>
          </a:p>
          <a:p>
            <a:pPr lvl="1"/>
            <a:r>
              <a:rPr lang="en-US" sz="1600" dirty="0"/>
              <a:t>A</a:t>
            </a:r>
            <a:r>
              <a:rPr lang="en-GB" sz="1600" dirty="0"/>
              <a:t>llows for Xoserve to monitor the part of the journey we are accountable and responsible for</a:t>
            </a:r>
          </a:p>
          <a:p>
            <a:pPr lvl="1"/>
            <a:r>
              <a:rPr lang="en-US" sz="1600" dirty="0"/>
              <a:t>Allows us to monitor customer sentiment with regards to our delivery partner, Correla</a:t>
            </a:r>
          </a:p>
          <a:p>
            <a:pPr lvl="1"/>
            <a:r>
              <a:rPr lang="en-US" sz="1600" dirty="0"/>
              <a:t>Allows us to get an understanding with regards to customer sentiment around the collaboration and partnership of Xoserve and Correla in the delivery of change</a:t>
            </a:r>
            <a:endParaRPr lang="en-GB" sz="1600" dirty="0"/>
          </a:p>
          <a:p>
            <a:pPr marL="457200" lvl="1" indent="0">
              <a:buNone/>
            </a:pPr>
            <a:endParaRPr lang="en-US" sz="1600" dirty="0">
              <a:latin typeface="Arial"/>
              <a:cs typeface="Arial"/>
            </a:endParaRPr>
          </a:p>
          <a:p>
            <a:r>
              <a:rPr lang="en-GB" sz="1600" dirty="0">
                <a:latin typeface="Arial"/>
                <a:cs typeface="Arial"/>
              </a:rPr>
              <a:t>Next Steps:</a:t>
            </a:r>
            <a:endParaRPr lang="en-GB" dirty="0"/>
          </a:p>
          <a:p>
            <a:pPr lvl="1"/>
            <a:r>
              <a:rPr lang="en-GB" sz="1400" dirty="0">
                <a:latin typeface="Arial"/>
                <a:cs typeface="Arial"/>
              </a:rPr>
              <a:t>Survey to be created with the new format and sent to Contract Managers prior to seeking approval at June's Contract Management Committee Meeting</a:t>
            </a:r>
            <a:endParaRPr lang="en-GB" sz="1400" dirty="0"/>
          </a:p>
        </p:txBody>
      </p:sp>
    </p:spTree>
    <p:extLst>
      <p:ext uri="{BB962C8B-B14F-4D97-AF65-F5344CB8AC3E}">
        <p14:creationId xmlns:p14="http://schemas.microsoft.com/office/powerpoint/2010/main" val="202678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 y="178306"/>
            <a:ext cx="8820472" cy="416011"/>
          </a:xfrm>
        </p:spPr>
        <p:txBody>
          <a:bodyPr>
            <a:noAutofit/>
          </a:bodyPr>
          <a:lstStyle/>
          <a:p>
            <a:r>
              <a:rPr lang="en-GB" sz="2000" dirty="0"/>
              <a:t>Budget v Committed Spend BP21/22</a:t>
            </a:r>
          </a:p>
        </p:txBody>
      </p:sp>
      <p:sp>
        <p:nvSpPr>
          <p:cNvPr id="3" name="TextBox 2">
            <a:extLst>
              <a:ext uri="{FF2B5EF4-FFF2-40B4-BE49-F238E27FC236}">
                <a16:creationId xmlns:a16="http://schemas.microsoft.com/office/drawing/2014/main" id="{40E5CFD0-6550-4FFC-BA86-0D05EC74E4BB}"/>
              </a:ext>
            </a:extLst>
          </p:cNvPr>
          <p:cNvSpPr txBox="1"/>
          <p:nvPr/>
        </p:nvSpPr>
        <p:spPr>
          <a:xfrm>
            <a:off x="7040217" y="2927528"/>
            <a:ext cx="1754717" cy="1692771"/>
          </a:xfrm>
          <a:prstGeom prst="rect">
            <a:avLst/>
          </a:prstGeom>
          <a:noFill/>
        </p:spPr>
        <p:txBody>
          <a:bodyPr wrap="square" rtlCol="0">
            <a:spAutoFit/>
          </a:bodyPr>
          <a:lstStyle/>
          <a:p>
            <a:pPr marL="285750" indent="-285750">
              <a:buFont typeface="Arial" panose="020B0604020202020204" pitchFamily="34" charset="0"/>
              <a:buChar char="•"/>
            </a:pPr>
            <a:r>
              <a:rPr lang="en-GB" sz="800" dirty="0"/>
              <a:t>Total </a:t>
            </a:r>
            <a:r>
              <a:rPr lang="en-GB" sz="800" b="1" u="sng" dirty="0"/>
              <a:t>available</a:t>
            </a:r>
            <a:r>
              <a:rPr lang="en-GB" sz="800" dirty="0"/>
              <a:t> funds decreased by £326k as result of Nov-21 BER replacing HLSO costs, XRN 5038 being CCR-d a zero cost and solution option 1 being approved for XRN 5188.  See finance tracker ‘21-22 changes from last month’ tab for detail</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800" dirty="0">
                <a:hlinkClick r:id="rId2"/>
              </a:rPr>
              <a:t>Link</a:t>
            </a:r>
            <a:r>
              <a:rPr lang="en-GB" sz="800" dirty="0"/>
              <a:t> to Change Budget</a:t>
            </a:r>
          </a:p>
        </p:txBody>
      </p:sp>
      <p:graphicFrame>
        <p:nvGraphicFramePr>
          <p:cNvPr id="10" name="Chart 9">
            <a:extLst>
              <a:ext uri="{FF2B5EF4-FFF2-40B4-BE49-F238E27FC236}">
                <a16:creationId xmlns:a16="http://schemas.microsoft.com/office/drawing/2014/main" id="{39AA28BD-B8C5-4E96-8C38-5F323401DD1D}"/>
              </a:ext>
            </a:extLst>
          </p:cNvPr>
          <p:cNvGraphicFramePr>
            <a:graphicFrameLocks/>
          </p:cNvGraphicFramePr>
          <p:nvPr>
            <p:extLst/>
          </p:nvPr>
        </p:nvGraphicFramePr>
        <p:xfrm>
          <a:off x="53752" y="2979155"/>
          <a:ext cx="3294112" cy="1877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804A5824-B07A-426F-9181-9B52F0ADF967}"/>
              </a:ext>
            </a:extLst>
          </p:cNvPr>
          <p:cNvGraphicFramePr>
            <a:graphicFrameLocks/>
          </p:cNvGraphicFramePr>
          <p:nvPr>
            <p:extLst/>
          </p:nvPr>
        </p:nvGraphicFramePr>
        <p:xfrm>
          <a:off x="3347864" y="2931791"/>
          <a:ext cx="3611994" cy="18981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8A08996C-2012-41AD-82D4-8A08226A9438}"/>
              </a:ext>
            </a:extLst>
          </p:cNvPr>
          <p:cNvGraphicFramePr>
            <a:graphicFrameLocks/>
          </p:cNvGraphicFramePr>
          <p:nvPr>
            <p:extLst/>
          </p:nvPr>
        </p:nvGraphicFramePr>
        <p:xfrm>
          <a:off x="98425" y="752533"/>
          <a:ext cx="2169319" cy="18664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6BB85AF2-F91E-476C-B37B-AF2BFEBDF1B0}"/>
              </a:ext>
            </a:extLst>
          </p:cNvPr>
          <p:cNvGraphicFramePr>
            <a:graphicFrameLocks/>
          </p:cNvGraphicFramePr>
          <p:nvPr>
            <p:extLst/>
          </p:nvPr>
        </p:nvGraphicFramePr>
        <p:xfrm>
          <a:off x="2098306" y="843558"/>
          <a:ext cx="2256331" cy="17790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C9CC8ED9-BED7-47A6-A5FA-9CE13416AB27}"/>
              </a:ext>
            </a:extLst>
          </p:cNvPr>
          <p:cNvGraphicFramePr>
            <a:graphicFrameLocks/>
          </p:cNvGraphicFramePr>
          <p:nvPr>
            <p:extLst/>
          </p:nvPr>
        </p:nvGraphicFramePr>
        <p:xfrm>
          <a:off x="4139952" y="761087"/>
          <a:ext cx="2376264" cy="189815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a:extLst>
              <a:ext uri="{FF2B5EF4-FFF2-40B4-BE49-F238E27FC236}">
                <a16:creationId xmlns:a16="http://schemas.microsoft.com/office/drawing/2014/main" id="{FCAE3CA3-0D3D-469F-BE5F-9A4E4E859B36}"/>
              </a:ext>
            </a:extLst>
          </p:cNvPr>
          <p:cNvGraphicFramePr>
            <a:graphicFrameLocks/>
          </p:cNvGraphicFramePr>
          <p:nvPr>
            <p:extLst/>
          </p:nvPr>
        </p:nvGraphicFramePr>
        <p:xfrm>
          <a:off x="6338311" y="774587"/>
          <a:ext cx="2376264" cy="189815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dirty="0"/>
              <a:t>Project 1Stop</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a:lstStyle/>
          <a:p>
            <a:r>
              <a:rPr lang="en-GB" dirty="0"/>
              <a:t>Megan Troth</a:t>
            </a:r>
          </a:p>
        </p:txBody>
      </p:sp>
    </p:spTree>
    <p:extLst>
      <p:ext uri="{BB962C8B-B14F-4D97-AF65-F5344CB8AC3E}">
        <p14:creationId xmlns:p14="http://schemas.microsoft.com/office/powerpoint/2010/main" val="1210139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CDB9-48AC-4A27-A083-CEF2E79873E9}"/>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BBB0E92B-219F-44CD-B18A-F4CCCA907F57}"/>
              </a:ext>
            </a:extLst>
          </p:cNvPr>
          <p:cNvSpPr>
            <a:spLocks noGrp="1"/>
          </p:cNvSpPr>
          <p:nvPr>
            <p:ph idx="1"/>
          </p:nvPr>
        </p:nvSpPr>
        <p:spPr/>
        <p:txBody>
          <a:bodyPr>
            <a:normAutofit fontScale="92500"/>
          </a:bodyPr>
          <a:lstStyle/>
          <a:p>
            <a:r>
              <a:rPr lang="en-US" sz="1800" dirty="0"/>
              <a:t>The new iteration of the Xoserve website was developed in November 2018 </a:t>
            </a:r>
            <a:br>
              <a:rPr lang="en-US" sz="1800" dirty="0"/>
            </a:br>
            <a:endParaRPr lang="en-US" sz="1800" dirty="0"/>
          </a:p>
          <a:p>
            <a:r>
              <a:rPr lang="en-US" sz="1800" dirty="0"/>
              <a:t>Since this implementation, based on customer feedback, we have been looking to identify various ways in which we can improve the change pages and the overall customer journey, particularly in relation to change (DSC / investment)</a:t>
            </a:r>
            <a:br>
              <a:rPr lang="en-US" sz="1800" dirty="0"/>
            </a:br>
            <a:endParaRPr lang="en-US" sz="1800" dirty="0"/>
          </a:p>
          <a:p>
            <a:r>
              <a:rPr lang="en-US" sz="1800" b="1" dirty="0"/>
              <a:t>Project 1Stop </a:t>
            </a:r>
            <a:r>
              <a:rPr lang="en-US" sz="1800" dirty="0"/>
              <a:t>is underway so that we can further understand of our customer’s needs, address pain points, and create an overall more positive experience when navigating through Xoserve change information</a:t>
            </a:r>
          </a:p>
          <a:p>
            <a:endParaRPr lang="en-US" sz="1800" dirty="0"/>
          </a:p>
          <a:p>
            <a:r>
              <a:rPr lang="en-US" sz="1800" dirty="0"/>
              <a:t>The project will identify improvements, and articulate them as ‘user stories’ with delivery options to realise stated benefits presented – should there be any costs associated with any given user story ChMC will be consulted</a:t>
            </a:r>
            <a:endParaRPr lang="en-GB" sz="1800" dirty="0"/>
          </a:p>
        </p:txBody>
      </p:sp>
    </p:spTree>
    <p:extLst>
      <p:ext uri="{BB962C8B-B14F-4D97-AF65-F5344CB8AC3E}">
        <p14:creationId xmlns:p14="http://schemas.microsoft.com/office/powerpoint/2010/main" val="3176314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9391-D1E6-4CF5-9CB8-E30978F5507E}"/>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7F2D0F3C-2F3F-4478-BBE6-F8D094A677D4}"/>
              </a:ext>
            </a:extLst>
          </p:cNvPr>
          <p:cNvSpPr>
            <a:spLocks noGrp="1"/>
          </p:cNvSpPr>
          <p:nvPr>
            <p:ph idx="1"/>
          </p:nvPr>
        </p:nvSpPr>
        <p:spPr/>
        <p:txBody>
          <a:bodyPr>
            <a:normAutofit fontScale="92500" lnSpcReduction="10000"/>
          </a:bodyPr>
          <a:lstStyle/>
          <a:p>
            <a:pPr lvl="0"/>
            <a:r>
              <a:rPr lang="en-GB" dirty="0"/>
              <a:t>Less customer time required to consolidate change information from various places on xoserve.com</a:t>
            </a:r>
            <a:br>
              <a:rPr lang="en-GB" dirty="0"/>
            </a:br>
            <a:endParaRPr lang="en-GB" dirty="0"/>
          </a:p>
          <a:p>
            <a:pPr lvl="0"/>
            <a:r>
              <a:rPr lang="en-GB" dirty="0"/>
              <a:t>Increased ease of access, with information targeted to specific customer groups (e.g. easy-to-digest information for new market entrants)</a:t>
            </a:r>
            <a:br>
              <a:rPr lang="en-GB" dirty="0"/>
            </a:br>
            <a:endParaRPr lang="en-GB" dirty="0"/>
          </a:p>
          <a:p>
            <a:pPr lvl="0"/>
            <a:r>
              <a:rPr lang="en-GB" dirty="0"/>
              <a:t>Consistent, aligned and up-to-date information suitable for ‘light or heavy touch’ usage</a:t>
            </a:r>
            <a:br>
              <a:rPr lang="en-GB" dirty="0"/>
            </a:br>
            <a:endParaRPr lang="en-GB" dirty="0"/>
          </a:p>
        </p:txBody>
      </p:sp>
    </p:spTree>
    <p:extLst>
      <p:ext uri="{BB962C8B-B14F-4D97-AF65-F5344CB8AC3E}">
        <p14:creationId xmlns:p14="http://schemas.microsoft.com/office/powerpoint/2010/main" val="227464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049F-54A4-461F-95E7-62FFB8318556}"/>
              </a:ext>
            </a:extLst>
          </p:cNvPr>
          <p:cNvSpPr>
            <a:spLocks noGrp="1"/>
          </p:cNvSpPr>
          <p:nvPr>
            <p:ph type="title"/>
          </p:nvPr>
        </p:nvSpPr>
        <p:spPr/>
        <p:txBody>
          <a:bodyPr>
            <a:normAutofit/>
          </a:bodyPr>
          <a:lstStyle/>
          <a:p>
            <a:r>
              <a:rPr lang="en-GB" dirty="0"/>
              <a:t>Next Steps</a:t>
            </a:r>
            <a:endParaRPr lang="en-GB" i="1" dirty="0">
              <a:solidFill>
                <a:srgbClr val="FF0000"/>
              </a:solidFill>
            </a:endParaRPr>
          </a:p>
        </p:txBody>
      </p:sp>
      <p:sp>
        <p:nvSpPr>
          <p:cNvPr id="3" name="Content Placeholder 2">
            <a:extLst>
              <a:ext uri="{FF2B5EF4-FFF2-40B4-BE49-F238E27FC236}">
                <a16:creationId xmlns:a16="http://schemas.microsoft.com/office/drawing/2014/main" id="{B608239C-59C8-4517-9575-1113C89AFDDA}"/>
              </a:ext>
            </a:extLst>
          </p:cNvPr>
          <p:cNvSpPr>
            <a:spLocks noGrp="1"/>
          </p:cNvSpPr>
          <p:nvPr>
            <p:ph idx="1"/>
          </p:nvPr>
        </p:nvSpPr>
        <p:spPr/>
        <p:txBody>
          <a:bodyPr>
            <a:normAutofit fontScale="85000" lnSpcReduction="10000"/>
          </a:bodyPr>
          <a:lstStyle/>
          <a:p>
            <a:pPr lvl="0"/>
            <a:r>
              <a:rPr lang="en-GB" dirty="0"/>
              <a:t>Survey to be issued to gain customer sentiment on website improvement requirements</a:t>
            </a:r>
            <a:br>
              <a:rPr lang="en-GB" dirty="0"/>
            </a:br>
            <a:endParaRPr lang="en-GB" dirty="0"/>
          </a:p>
          <a:p>
            <a:pPr lvl="0"/>
            <a:r>
              <a:rPr lang="en-GB" dirty="0"/>
              <a:t>A complete view of user stories to </a:t>
            </a:r>
            <a:r>
              <a:rPr lang="en-GB"/>
              <a:t>be collated, </a:t>
            </a:r>
            <a:r>
              <a:rPr lang="en-GB" dirty="0"/>
              <a:t>based on the outputs of </a:t>
            </a:r>
            <a:r>
              <a:rPr lang="en-GB"/>
              <a:t>the survey, </a:t>
            </a:r>
            <a:r>
              <a:rPr lang="en-GB" dirty="0"/>
              <a:t>and presented to Governance Sub-Committee / ChMC  </a:t>
            </a:r>
            <a:br>
              <a:rPr lang="en-GB" dirty="0"/>
            </a:br>
            <a:r>
              <a:rPr lang="en-GB" dirty="0"/>
              <a:t> </a:t>
            </a:r>
          </a:p>
          <a:p>
            <a:pPr lvl="0"/>
            <a:r>
              <a:rPr lang="en-GB" dirty="0"/>
              <a:t>Where appropriate, a provision of mock-up pages, created for customers to review how all improvements will look (review sessions may also be held with customer groups)</a:t>
            </a:r>
            <a:br>
              <a:rPr lang="en-GB" dirty="0"/>
            </a:br>
            <a:endParaRPr lang="en-GB" dirty="0"/>
          </a:p>
        </p:txBody>
      </p:sp>
    </p:spTree>
    <p:extLst>
      <p:ext uri="{BB962C8B-B14F-4D97-AF65-F5344CB8AC3E}">
        <p14:creationId xmlns:p14="http://schemas.microsoft.com/office/powerpoint/2010/main" val="4141097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7AF-E9E0-48CA-8B54-175895CFFC79}"/>
              </a:ext>
            </a:extLst>
          </p:cNvPr>
          <p:cNvSpPr>
            <a:spLocks noGrp="1"/>
          </p:cNvSpPr>
          <p:nvPr>
            <p:ph type="title"/>
          </p:nvPr>
        </p:nvSpPr>
        <p:spPr/>
        <p:txBody>
          <a:bodyPr/>
          <a:lstStyle/>
          <a:p>
            <a:r>
              <a:rPr lang="en-GB" dirty="0"/>
              <a:t>What do we need from you?</a:t>
            </a:r>
          </a:p>
        </p:txBody>
      </p:sp>
      <p:sp>
        <p:nvSpPr>
          <p:cNvPr id="7" name="Content Placeholder 2">
            <a:extLst>
              <a:ext uri="{FF2B5EF4-FFF2-40B4-BE49-F238E27FC236}">
                <a16:creationId xmlns:a16="http://schemas.microsoft.com/office/drawing/2014/main" id="{F8680303-7359-4D12-AE46-DC7026881248}"/>
              </a:ext>
            </a:extLst>
          </p:cNvPr>
          <p:cNvSpPr>
            <a:spLocks noGrp="1"/>
          </p:cNvSpPr>
          <p:nvPr>
            <p:ph idx="1"/>
          </p:nvPr>
        </p:nvSpPr>
        <p:spPr>
          <a:xfrm>
            <a:off x="457200" y="1059582"/>
            <a:ext cx="8229600" cy="3672408"/>
          </a:xfrm>
        </p:spPr>
        <p:txBody>
          <a:bodyPr>
            <a:normAutofit/>
          </a:bodyPr>
          <a:lstStyle/>
          <a:p>
            <a:r>
              <a:rPr lang="en-US" sz="1800" dirty="0"/>
              <a:t>As this project progresses, we are constantly looking to evolve the change function of the website in line with customer requirements</a:t>
            </a:r>
            <a:br>
              <a:rPr lang="en-US" sz="1800" dirty="0"/>
            </a:br>
            <a:endParaRPr lang="en-US" sz="1800" dirty="0"/>
          </a:p>
          <a:p>
            <a:r>
              <a:rPr lang="en-US" sz="1800" dirty="0"/>
              <a:t>We are asking all customers to keep an eye out for the upcoming survey as we welcome all feedback which may help us in our development</a:t>
            </a:r>
            <a:br>
              <a:rPr lang="en-US" sz="1800" dirty="0"/>
            </a:br>
            <a:endParaRPr lang="en-US" sz="1800" dirty="0"/>
          </a:p>
          <a:p>
            <a:r>
              <a:rPr lang="en-US" sz="1800" dirty="0"/>
              <a:t>Any ideas you may have for the website, or if you would like to discuss the project further, please do not hesitate to contact the change team at </a:t>
            </a:r>
            <a:r>
              <a:rPr lang="en-US" sz="1800" dirty="0">
                <a:hlinkClick r:id="rId2"/>
              </a:rPr>
              <a:t>uklink@xoserve.com</a:t>
            </a:r>
            <a:r>
              <a:rPr lang="en-US" sz="1800" dirty="0"/>
              <a:t> </a:t>
            </a:r>
            <a:endParaRPr lang="en-GB" sz="1800" dirty="0"/>
          </a:p>
        </p:txBody>
      </p:sp>
    </p:spTree>
    <p:extLst>
      <p:ext uri="{BB962C8B-B14F-4D97-AF65-F5344CB8AC3E}">
        <p14:creationId xmlns:p14="http://schemas.microsoft.com/office/powerpoint/2010/main" val="2639675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p:txBody>
          <a:bodyPr/>
          <a:lstStyle/>
          <a:p>
            <a:r>
              <a:rPr lang="en-GB" dirty="0"/>
              <a:t>Outages</a:t>
            </a:r>
          </a:p>
        </p:txBody>
      </p:sp>
      <p:graphicFrame>
        <p:nvGraphicFramePr>
          <p:cNvPr id="4" name="Table 3">
            <a:extLst>
              <a:ext uri="{FF2B5EF4-FFF2-40B4-BE49-F238E27FC236}">
                <a16:creationId xmlns:a16="http://schemas.microsoft.com/office/drawing/2014/main" id="{EA859287-02C6-4B07-B618-BA2BD635D422}"/>
              </a:ext>
            </a:extLst>
          </p:cNvPr>
          <p:cNvGraphicFramePr>
            <a:graphicFrameLocks noGrp="1"/>
          </p:cNvGraphicFramePr>
          <p:nvPr>
            <p:extLst>
              <p:ext uri="{D42A27DB-BD31-4B8C-83A1-F6EECF244321}">
                <p14:modId xmlns:p14="http://schemas.microsoft.com/office/powerpoint/2010/main" val="3017523579"/>
              </p:ext>
            </p:extLst>
          </p:nvPr>
        </p:nvGraphicFramePr>
        <p:xfrm>
          <a:off x="149290" y="761059"/>
          <a:ext cx="8845420" cy="3462343"/>
        </p:xfrm>
        <a:graphic>
          <a:graphicData uri="http://schemas.openxmlformats.org/drawingml/2006/table">
            <a:tbl>
              <a:tblPr/>
              <a:tblGrid>
                <a:gridCol w="653143">
                  <a:extLst>
                    <a:ext uri="{9D8B030D-6E8A-4147-A177-3AD203B41FA5}">
                      <a16:colId xmlns:a16="http://schemas.microsoft.com/office/drawing/2014/main" val="3211560294"/>
                    </a:ext>
                  </a:extLst>
                </a:gridCol>
                <a:gridCol w="643812">
                  <a:extLst>
                    <a:ext uri="{9D8B030D-6E8A-4147-A177-3AD203B41FA5}">
                      <a16:colId xmlns:a16="http://schemas.microsoft.com/office/drawing/2014/main" val="1476357478"/>
                    </a:ext>
                  </a:extLst>
                </a:gridCol>
                <a:gridCol w="581843">
                  <a:extLst>
                    <a:ext uri="{9D8B030D-6E8A-4147-A177-3AD203B41FA5}">
                      <a16:colId xmlns:a16="http://schemas.microsoft.com/office/drawing/2014/main" val="3612001267"/>
                    </a:ext>
                  </a:extLst>
                </a:gridCol>
                <a:gridCol w="427035">
                  <a:extLst>
                    <a:ext uri="{9D8B030D-6E8A-4147-A177-3AD203B41FA5}">
                      <a16:colId xmlns:a16="http://schemas.microsoft.com/office/drawing/2014/main" val="2382371355"/>
                    </a:ext>
                  </a:extLst>
                </a:gridCol>
                <a:gridCol w="569793">
                  <a:extLst>
                    <a:ext uri="{9D8B030D-6E8A-4147-A177-3AD203B41FA5}">
                      <a16:colId xmlns:a16="http://schemas.microsoft.com/office/drawing/2014/main" val="2780248636"/>
                    </a:ext>
                  </a:extLst>
                </a:gridCol>
                <a:gridCol w="450236">
                  <a:extLst>
                    <a:ext uri="{9D8B030D-6E8A-4147-A177-3AD203B41FA5}">
                      <a16:colId xmlns:a16="http://schemas.microsoft.com/office/drawing/2014/main" val="3228988707"/>
                    </a:ext>
                  </a:extLst>
                </a:gridCol>
                <a:gridCol w="4306579">
                  <a:extLst>
                    <a:ext uri="{9D8B030D-6E8A-4147-A177-3AD203B41FA5}">
                      <a16:colId xmlns:a16="http://schemas.microsoft.com/office/drawing/2014/main" val="2386786364"/>
                    </a:ext>
                  </a:extLst>
                </a:gridCol>
                <a:gridCol w="1212979">
                  <a:extLst>
                    <a:ext uri="{9D8B030D-6E8A-4147-A177-3AD203B41FA5}">
                      <a16:colId xmlns:a16="http://schemas.microsoft.com/office/drawing/2014/main" val="917918394"/>
                    </a:ext>
                  </a:extLst>
                </a:gridCol>
              </a:tblGrid>
              <a:tr h="276837">
                <a:tc gridSpan="8">
                  <a:txBody>
                    <a:bodyPr/>
                    <a:lstStyle/>
                    <a:p>
                      <a:pPr algn="ctr" fontAlgn="ctr"/>
                      <a:r>
                        <a:rPr lang="en-GB" sz="1200" b="1" i="0" u="none" strike="noStrike" dirty="0">
                          <a:solidFill>
                            <a:srgbClr val="000000"/>
                          </a:solidFill>
                          <a:effectLst/>
                          <a:latin typeface="Arial" panose="020B0604020202020204" pitchFamily="34" charset="0"/>
                        </a:rPr>
                        <a:t>Outage Table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33012354"/>
                  </a:ext>
                </a:extLst>
              </a:tr>
              <a:tr h="187341">
                <a:tc rowSpan="2">
                  <a:txBody>
                    <a:bodyPr/>
                    <a:lstStyle/>
                    <a:p>
                      <a:pPr algn="ctr" fontAlgn="ctr"/>
                      <a:r>
                        <a:rPr lang="en-GB" sz="900" b="0" i="0" u="none" strike="noStrike">
                          <a:solidFill>
                            <a:srgbClr val="000000"/>
                          </a:solidFill>
                          <a:effectLst/>
                          <a:latin typeface="Arial" panose="020B0604020202020204" pitchFamily="34" charset="0"/>
                        </a:rPr>
                        <a:t>Change  Request Number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900" b="0" i="0" u="none" strike="noStrike">
                          <a:solidFill>
                            <a:srgbClr val="000000"/>
                          </a:solidFill>
                          <a:effectLst/>
                          <a:latin typeface="Arial" panose="020B0604020202020204" pitchFamily="34" charset="0"/>
                        </a:rPr>
                        <a:t>Impacted System</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1000" b="0" i="0" u="none" strike="noStrike">
                          <a:solidFill>
                            <a:srgbClr val="000000"/>
                          </a:solidFill>
                          <a:effectLst/>
                          <a:latin typeface="Arial" panose="020B0604020202020204" pitchFamily="34" charset="0"/>
                        </a:rPr>
                        <a:t>Outage Duration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900" b="0" i="0" u="none" strike="noStrike" dirty="0">
                          <a:solidFill>
                            <a:srgbClr val="000000"/>
                          </a:solidFill>
                          <a:effectLst/>
                          <a:latin typeface="Arial" panose="020B0604020202020204" pitchFamily="34" charset="0"/>
                        </a:rPr>
                        <a:t>Committee Notified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848236965"/>
                  </a:ext>
                </a:extLst>
              </a:tr>
              <a:tr h="366773">
                <a:tc vMerge="1">
                  <a:txBody>
                    <a:bodyPr/>
                    <a:lstStyle/>
                    <a:p>
                      <a:endParaRPr lang="en-GB"/>
                    </a:p>
                  </a:txBody>
                  <a:tcPr/>
                </a:tc>
                <a:tc vMerge="1">
                  <a:txBody>
                    <a:bodyPr/>
                    <a:lstStyle/>
                    <a:p>
                      <a:endParaRPr lang="en-GB"/>
                    </a:p>
                  </a:txBody>
                  <a:tcPr/>
                </a:tc>
                <a:tc>
                  <a:txBody>
                    <a:bodyPr/>
                    <a:lstStyle/>
                    <a:p>
                      <a:pPr algn="ctr" fontAlgn="ctr"/>
                      <a:r>
                        <a:rPr lang="en-GB" sz="900" b="0" i="0" u="none" strike="noStrike">
                          <a:solidFill>
                            <a:srgbClr val="000000"/>
                          </a:solidFill>
                          <a:effectLst/>
                          <a:latin typeface="Arial" panose="020B0604020202020204" pitchFamily="34" charset="0"/>
                        </a:rPr>
                        <a:t>Start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Start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End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End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dirty="0">
                          <a:solidFill>
                            <a:srgbClr val="000000"/>
                          </a:solidFill>
                          <a:effectLst/>
                          <a:latin typeface="Arial" panose="020B0604020202020204" pitchFamily="34" charset="0"/>
                        </a:rPr>
                        <a:t>Brief Description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2583135388"/>
                  </a:ext>
                </a:extLst>
              </a:tr>
              <a:tr h="1539203">
                <a:tc>
                  <a:txBody>
                    <a:bodyPr/>
                    <a:lstStyle/>
                    <a:p>
                      <a:pPr>
                        <a:spcAft>
                          <a:spcPts val="0"/>
                        </a:spcAft>
                      </a:pPr>
                      <a:r>
                        <a:rPr lang="en-GB" sz="800" b="0" i="0" u="none" strike="noStrike" kern="1200" dirty="0">
                          <a:solidFill>
                            <a:srgbClr val="000000"/>
                          </a:solidFill>
                          <a:effectLst/>
                          <a:latin typeface="Arial" panose="020B0604020202020204" pitchFamily="34" charset="0"/>
                          <a:ea typeface="+mn-ea"/>
                          <a:cs typeface="+mn-cs"/>
                        </a:rPr>
                        <a:t>CHG0031138</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800" b="0" i="0" u="none" strike="noStrike" kern="1200" dirty="0">
                          <a:solidFill>
                            <a:srgbClr val="000000"/>
                          </a:solidFill>
                          <a:effectLst/>
                          <a:latin typeface="Arial" panose="020B0604020202020204" pitchFamily="34" charset="0"/>
                          <a:ea typeface="+mn-ea"/>
                          <a:cs typeface="+mn-cs"/>
                        </a:rPr>
                        <a:t>CMS</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800" b="0" i="0" u="none" strike="noStrike" kern="1200" dirty="0">
                          <a:solidFill>
                            <a:srgbClr val="000000"/>
                          </a:solidFill>
                          <a:effectLst/>
                          <a:latin typeface="Arial" panose="020B0604020202020204" pitchFamily="34" charset="0"/>
                          <a:ea typeface="+mn-ea"/>
                          <a:cs typeface="+mn-cs"/>
                        </a:rPr>
                        <a:t>17/07/2021</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800" b="0" i="0" u="none" strike="noStrike" kern="1200">
                          <a:solidFill>
                            <a:srgbClr val="000000"/>
                          </a:solidFill>
                          <a:effectLst/>
                          <a:latin typeface="Arial" panose="020B0604020202020204" pitchFamily="34" charset="0"/>
                          <a:ea typeface="+mn-ea"/>
                          <a:cs typeface="+mn-cs"/>
                        </a:rPr>
                        <a:t>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800" b="0" i="0" u="none" strike="noStrike" kern="1200" dirty="0">
                          <a:solidFill>
                            <a:srgbClr val="000000"/>
                          </a:solidFill>
                          <a:effectLst/>
                          <a:latin typeface="Arial" panose="020B0604020202020204" pitchFamily="34" charset="0"/>
                          <a:ea typeface="+mn-ea"/>
                          <a:cs typeface="+mn-cs"/>
                        </a:rPr>
                        <a:t>17/07/2021</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800" b="0" i="0" u="none" strike="noStrike" kern="1200" dirty="0">
                          <a:solidFill>
                            <a:srgbClr val="000000"/>
                          </a:solidFill>
                          <a:effectLst/>
                          <a:latin typeface="Arial" panose="020B0604020202020204" pitchFamily="34" charset="0"/>
                          <a:ea typeface="+mn-ea"/>
                          <a:cs typeface="+mn-cs"/>
                        </a:rPr>
                        <a:t>07:00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en-US" sz="800" b="1" i="0" u="sng" strike="noStrike" dirty="0">
                          <a:solidFill>
                            <a:srgbClr val="000000"/>
                          </a:solidFill>
                          <a:effectLst/>
                          <a:latin typeface="Arial" panose="020B0604020202020204" pitchFamily="34" charset="0"/>
                        </a:rPr>
                        <a:t>CMS Disaster Recovery Test 2021</a:t>
                      </a:r>
                    </a:p>
                    <a:p>
                      <a:pPr algn="l" rtl="0" fontAlgn="ctr"/>
                      <a:endParaRPr lang="en-US" sz="800" b="1" i="0" u="sng" strike="noStrike" dirty="0">
                        <a:solidFill>
                          <a:srgbClr val="000000"/>
                        </a:solidFill>
                        <a:effectLst/>
                        <a:latin typeface="Arial" panose="020B0604020202020204" pitchFamily="34" charset="0"/>
                      </a:endParaRPr>
                    </a:p>
                    <a:p>
                      <a:pPr algn="l" rtl="0" fontAlgn="ctr"/>
                      <a:r>
                        <a:rPr lang="en-US" sz="800" b="0" i="0" u="none" strike="noStrike" dirty="0">
                          <a:solidFill>
                            <a:srgbClr val="000000"/>
                          </a:solidFill>
                          <a:effectLst/>
                          <a:latin typeface="Arial" panose="020B0604020202020204" pitchFamily="34" charset="0"/>
                        </a:rPr>
                        <a:t>This is an annual activity to confirm CMS (Contact Management Service) services can be migrated to a secondary data </a:t>
                      </a:r>
                      <a:r>
                        <a:rPr lang="en-US" sz="800" b="0" i="0" u="none" strike="noStrike" dirty="0" err="1">
                          <a:solidFill>
                            <a:srgbClr val="000000"/>
                          </a:solidFill>
                          <a:effectLst/>
                          <a:latin typeface="Arial" panose="020B0604020202020204" pitchFamily="34" charset="0"/>
                        </a:rPr>
                        <a:t>centre</a:t>
                      </a:r>
                      <a:r>
                        <a:rPr lang="en-US" sz="800" b="0" i="0" u="none" strike="noStrike" dirty="0">
                          <a:solidFill>
                            <a:srgbClr val="000000"/>
                          </a:solidFill>
                          <a:effectLst/>
                          <a:latin typeface="Arial" panose="020B0604020202020204" pitchFamily="34" charset="0"/>
                        </a:rPr>
                        <a:t> location should there be a catastrophic failure within the primary data </a:t>
                      </a:r>
                      <a:r>
                        <a:rPr lang="en-US" sz="800" b="0" i="0" u="none" strike="noStrike" dirty="0" err="1">
                          <a:solidFill>
                            <a:srgbClr val="000000"/>
                          </a:solidFill>
                          <a:effectLst/>
                          <a:latin typeface="Arial" panose="020B0604020202020204" pitchFamily="34" charset="0"/>
                        </a:rPr>
                        <a:t>centre</a:t>
                      </a:r>
                      <a:r>
                        <a:rPr lang="en-US" sz="800" b="0" i="0" u="none" strike="noStrike" dirty="0">
                          <a:solidFill>
                            <a:srgbClr val="000000"/>
                          </a:solidFill>
                          <a:effectLst/>
                          <a:latin typeface="Arial" panose="020B0604020202020204" pitchFamily="34" charset="0"/>
                        </a:rPr>
                        <a:t>.</a:t>
                      </a:r>
                    </a:p>
                    <a:p>
                      <a:pPr algn="l" rtl="0" fontAlgn="ctr"/>
                      <a:endParaRPr lang="en-US" sz="800" b="0" i="0" u="none" strike="noStrike" dirty="0">
                        <a:solidFill>
                          <a:srgbClr val="000000"/>
                        </a:solidFill>
                        <a:effectLst/>
                        <a:latin typeface="Arial" panose="020B0604020202020204" pitchFamily="34" charset="0"/>
                      </a:endParaRPr>
                    </a:p>
                    <a:p>
                      <a:pPr algn="l" rtl="0" fontAlgn="ctr"/>
                      <a:r>
                        <a:rPr lang="en-US" sz="800" b="0" i="0" u="none" strike="noStrike" dirty="0">
                          <a:solidFill>
                            <a:srgbClr val="000000"/>
                          </a:solidFill>
                          <a:effectLst/>
                          <a:latin typeface="Arial" panose="020B0604020202020204" pitchFamily="34" charset="0"/>
                        </a:rPr>
                        <a:t>During this phase of the test CMS services will failover from the primary site to the secondary site. </a:t>
                      </a:r>
                    </a:p>
                    <a:p>
                      <a:pPr algn="l" rtl="0" fontAlgn="ctr"/>
                      <a:endParaRPr lang="en-US" sz="800" b="0" i="0" u="none" strike="noStrike" dirty="0">
                        <a:solidFill>
                          <a:srgbClr val="000000"/>
                        </a:solidFill>
                        <a:effectLst/>
                        <a:latin typeface="Arial" panose="020B0604020202020204" pitchFamily="34" charset="0"/>
                      </a:endParaRPr>
                    </a:p>
                    <a:p>
                      <a:pPr algn="l" rtl="0" fontAlgn="ctr"/>
                      <a:r>
                        <a:rPr lang="en-US" sz="800" b="0" i="0" u="none" strike="noStrike" dirty="0">
                          <a:solidFill>
                            <a:srgbClr val="000000"/>
                          </a:solidFill>
                          <a:effectLst/>
                          <a:latin typeface="Arial" panose="020B0604020202020204" pitchFamily="34" charset="0"/>
                        </a:rPr>
                        <a:t>NOTE: This activity will run during the normal CMS maintenance window so no extended outage is expected however if we experience issues when the system is released there may be an extended outage until 11:00 as we revert the system back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GB" sz="800" b="0" i="0" u="none" strike="noStrike" dirty="0">
                          <a:solidFill>
                            <a:srgbClr val="000000"/>
                          </a:solidFill>
                          <a:effectLst/>
                          <a:latin typeface="Arial" panose="020B0604020202020204" pitchFamily="34" charset="0"/>
                        </a:rPr>
                        <a:t>New Outage</a:t>
                      </a:r>
                    </a:p>
                    <a:p>
                      <a:pPr algn="ctr" rtl="0" fontAlgn="ctr"/>
                      <a:endParaRPr lang="en-GB" sz="800" b="0" i="0" u="none" strike="noStrike" dirty="0">
                        <a:solidFill>
                          <a:srgbClr val="000000"/>
                        </a:solidFill>
                        <a:effectLst/>
                        <a:latin typeface="Arial" panose="020B0604020202020204" pitchFamily="34" charset="0"/>
                      </a:endParaRPr>
                    </a:p>
                    <a:p>
                      <a:pPr algn="ctr" rtl="0" fontAlgn="ctr"/>
                      <a:r>
                        <a:rPr lang="en-GB" sz="800" b="0" i="0" u="none" strike="noStrike" dirty="0">
                          <a:solidFill>
                            <a:srgbClr val="000000"/>
                          </a:solidFill>
                          <a:effectLst/>
                          <a:latin typeface="Arial" panose="020B0604020202020204" pitchFamily="34" charset="0"/>
                        </a:rPr>
                        <a:t>09/06/2021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76565"/>
                  </a:ext>
                </a:extLst>
              </a:tr>
              <a:tr h="1092189">
                <a:tc>
                  <a:txBody>
                    <a:bodyPr/>
                    <a:lstStyle/>
                    <a:p>
                      <a:pPr>
                        <a:spcAft>
                          <a:spcPts val="0"/>
                        </a:spcAft>
                      </a:pPr>
                      <a:r>
                        <a:rPr lang="en-GB" sz="800" b="0" i="0" u="none" strike="noStrike" kern="1200">
                          <a:solidFill>
                            <a:srgbClr val="000000"/>
                          </a:solidFill>
                          <a:effectLst/>
                          <a:latin typeface="Arial" panose="020B0604020202020204" pitchFamily="34" charset="0"/>
                          <a:ea typeface="+mn-ea"/>
                          <a:cs typeface="+mn-cs"/>
                        </a:rPr>
                        <a:t>CHG0031138</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800" b="0" i="0" u="none" strike="noStrike" kern="1200">
                          <a:solidFill>
                            <a:srgbClr val="000000"/>
                          </a:solidFill>
                          <a:effectLst/>
                          <a:latin typeface="Arial" panose="020B0604020202020204" pitchFamily="34" charset="0"/>
                          <a:ea typeface="+mn-ea"/>
                          <a:cs typeface="+mn-cs"/>
                        </a:rPr>
                        <a:t>CMS</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800" b="0" i="0" u="none" strike="noStrike" kern="1200">
                          <a:solidFill>
                            <a:srgbClr val="000000"/>
                          </a:solidFill>
                          <a:effectLst/>
                          <a:latin typeface="Arial" panose="020B0604020202020204" pitchFamily="34" charset="0"/>
                          <a:ea typeface="+mn-ea"/>
                          <a:cs typeface="+mn-cs"/>
                        </a:rPr>
                        <a:t>18/07/2021</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800" b="0" i="0" u="none" strike="noStrike" kern="1200">
                          <a:solidFill>
                            <a:srgbClr val="000000"/>
                          </a:solidFill>
                          <a:effectLst/>
                          <a:latin typeface="Arial" panose="020B0604020202020204" pitchFamily="34" charset="0"/>
                          <a:ea typeface="+mn-ea"/>
                          <a:cs typeface="+mn-cs"/>
                        </a:rPr>
                        <a:t>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800" b="0" i="0" u="none" strike="noStrike" kern="1200">
                          <a:solidFill>
                            <a:srgbClr val="000000"/>
                          </a:solidFill>
                          <a:effectLst/>
                          <a:latin typeface="Arial" panose="020B0604020202020204" pitchFamily="34" charset="0"/>
                          <a:ea typeface="+mn-ea"/>
                          <a:cs typeface="+mn-cs"/>
                        </a:rPr>
                        <a:t>18/07/2021</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800" b="0" i="0" u="none" strike="noStrike" kern="1200">
                          <a:solidFill>
                            <a:srgbClr val="000000"/>
                          </a:solidFill>
                          <a:effectLst/>
                          <a:latin typeface="Arial" panose="020B0604020202020204" pitchFamily="34" charset="0"/>
                          <a:ea typeface="+mn-ea"/>
                          <a:cs typeface="+mn-cs"/>
                        </a:rPr>
                        <a:t>07:00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spcAft>
                          <a:spcPts val="1200"/>
                        </a:spcAft>
                      </a:pPr>
                      <a:r>
                        <a:rPr lang="en-US" sz="800" b="1" i="0" u="sng" strike="noStrike" kern="1200" dirty="0">
                          <a:solidFill>
                            <a:srgbClr val="000000"/>
                          </a:solidFill>
                          <a:effectLst/>
                          <a:latin typeface="Arial" panose="020B0604020202020204" pitchFamily="34" charset="0"/>
                          <a:ea typeface="+mn-ea"/>
                          <a:cs typeface="+mn-cs"/>
                        </a:rPr>
                        <a:t>CMS Disaster Recovery Test 2021</a:t>
                      </a:r>
                      <a:endParaRPr lang="en-GB" sz="800" b="1" i="0" u="sng" strike="noStrike" kern="1200" dirty="0">
                        <a:solidFill>
                          <a:srgbClr val="000000"/>
                        </a:solidFill>
                        <a:effectLst/>
                        <a:latin typeface="Arial" panose="020B0604020202020204" pitchFamily="34" charset="0"/>
                        <a:ea typeface="+mn-ea"/>
                        <a:cs typeface="+mn-cs"/>
                      </a:endParaRPr>
                    </a:p>
                    <a:p>
                      <a:pPr>
                        <a:spcAft>
                          <a:spcPts val="0"/>
                        </a:spcAft>
                      </a:pPr>
                      <a:r>
                        <a:rPr lang="en-US" sz="800" b="0" i="0" u="none" strike="noStrike" kern="1200" dirty="0">
                          <a:solidFill>
                            <a:srgbClr val="000000"/>
                          </a:solidFill>
                          <a:effectLst/>
                          <a:latin typeface="Arial" panose="020B0604020202020204" pitchFamily="34" charset="0"/>
                          <a:ea typeface="+mn-ea"/>
                          <a:cs typeface="+mn-cs"/>
                        </a:rPr>
                        <a:t>During this phase of the test CMS services will failback from the secondary site to the primary site.</a:t>
                      </a:r>
                      <a:endParaRPr lang="en-GB" sz="800" b="0" i="0" u="none" strike="noStrike" kern="1200" dirty="0">
                        <a:solidFill>
                          <a:srgbClr val="000000"/>
                        </a:solidFill>
                        <a:effectLst/>
                        <a:latin typeface="Arial" panose="020B0604020202020204" pitchFamily="34" charset="0"/>
                        <a:ea typeface="+mn-ea"/>
                        <a:cs typeface="+mn-cs"/>
                      </a:endParaRPr>
                    </a:p>
                    <a:p>
                      <a:pPr>
                        <a:spcAft>
                          <a:spcPts val="0"/>
                        </a:spcAft>
                      </a:pPr>
                      <a:br>
                        <a:rPr lang="en-US" sz="800" b="0" i="0" u="none" strike="noStrike" kern="1200" dirty="0">
                          <a:solidFill>
                            <a:srgbClr val="000000"/>
                          </a:solidFill>
                          <a:effectLst/>
                          <a:latin typeface="Arial" panose="020B0604020202020204" pitchFamily="34" charset="0"/>
                          <a:ea typeface="+mn-ea"/>
                          <a:cs typeface="+mn-cs"/>
                        </a:rPr>
                      </a:br>
                      <a:r>
                        <a:rPr lang="en-US" sz="800" b="0" i="0" u="none" strike="noStrike" kern="1200" dirty="0">
                          <a:solidFill>
                            <a:srgbClr val="000000"/>
                          </a:solidFill>
                          <a:effectLst/>
                          <a:latin typeface="Arial" panose="020B0604020202020204" pitchFamily="34" charset="0"/>
                          <a:ea typeface="+mn-ea"/>
                          <a:cs typeface="+mn-cs"/>
                        </a:rPr>
                        <a:t>NOTE: This activity will run during the normal CMS maintenance window so no extended outage is expected however if we experience issues when the system is released there may be an extended outage until 11:00 as we revert the system back</a:t>
                      </a:r>
                      <a:endParaRPr lang="en-GB" sz="800" b="0" i="0" u="none" strike="noStrike" kern="1200" dirty="0">
                        <a:solidFill>
                          <a:srgbClr val="000000"/>
                        </a:solidFill>
                        <a:effectLst/>
                        <a:latin typeface="Arial" panose="020B0604020202020204" pitchFamily="34" charset="0"/>
                        <a:ea typeface="+mn-ea"/>
                        <a:cs typeface="+mn-cs"/>
                      </a:endParaRP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GB" sz="800" b="0" i="0" u="none" strike="noStrike" dirty="0">
                          <a:solidFill>
                            <a:srgbClr val="000000"/>
                          </a:solidFill>
                          <a:effectLst/>
                          <a:latin typeface="Arial" panose="020B0604020202020204" pitchFamily="34" charset="0"/>
                        </a:rPr>
                        <a:t>New Outage</a:t>
                      </a:r>
                    </a:p>
                    <a:p>
                      <a:pPr algn="ctr" rtl="0" fontAlgn="ctr"/>
                      <a:endParaRPr lang="en-GB" sz="800" b="0" i="0" u="none" strike="noStrike" dirty="0">
                        <a:solidFill>
                          <a:srgbClr val="000000"/>
                        </a:solidFill>
                        <a:effectLst/>
                        <a:latin typeface="Arial" panose="020B0604020202020204" pitchFamily="34" charset="0"/>
                      </a:endParaRPr>
                    </a:p>
                    <a:p>
                      <a:pPr algn="ctr" rtl="0" fontAlgn="ctr"/>
                      <a:r>
                        <a:rPr lang="en-GB" sz="800" b="0" i="0" u="none" strike="noStrike" dirty="0">
                          <a:solidFill>
                            <a:srgbClr val="000000"/>
                          </a:solidFill>
                          <a:effectLst/>
                          <a:latin typeface="Arial" panose="020B0604020202020204" pitchFamily="34" charset="0"/>
                        </a:rPr>
                        <a:t>09/06/2021</a:t>
                      </a:r>
                    </a:p>
                    <a:p>
                      <a:pPr algn="ctr" rtl="0" fontAlgn="ctr"/>
                      <a:endParaRPr lang="en-GB" sz="800" b="0" i="0" u="none" strike="noStrike" dirty="0">
                        <a:solidFill>
                          <a:srgbClr val="000000"/>
                        </a:solidFill>
                        <a:effectLst/>
                        <a:latin typeface="Arial" panose="020B0604020202020204" pitchFamily="34" charset="0"/>
                      </a:endParaRP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19631"/>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863D-91B5-4B8B-9A66-632533BC5C59}"/>
              </a:ext>
            </a:extLst>
          </p:cNvPr>
          <p:cNvSpPr>
            <a:spLocks noGrp="1"/>
          </p:cNvSpPr>
          <p:nvPr>
            <p:ph type="title"/>
          </p:nvPr>
        </p:nvSpPr>
        <p:spPr/>
        <p:txBody>
          <a:bodyPr/>
          <a:lstStyle/>
          <a:p>
            <a:r>
              <a:rPr lang="en-GB" dirty="0"/>
              <a:t>Portfolio POAP</a:t>
            </a:r>
          </a:p>
        </p:txBody>
      </p:sp>
      <p:graphicFrame>
        <p:nvGraphicFramePr>
          <p:cNvPr id="4" name="Object 3">
            <a:extLst>
              <a:ext uri="{FF2B5EF4-FFF2-40B4-BE49-F238E27FC236}">
                <a16:creationId xmlns:a16="http://schemas.microsoft.com/office/drawing/2014/main" id="{1715127A-132A-4738-9656-19DEC26380C0}"/>
              </a:ext>
            </a:extLst>
          </p:cNvPr>
          <p:cNvGraphicFramePr>
            <a:graphicFrameLocks noChangeAspect="1"/>
          </p:cNvGraphicFramePr>
          <p:nvPr>
            <p:extLst>
              <p:ext uri="{D42A27DB-BD31-4B8C-83A1-F6EECF244321}">
                <p14:modId xmlns:p14="http://schemas.microsoft.com/office/powerpoint/2010/main" val="1218705474"/>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4098" name="Acrobat Document" showAsIcon="1" r:id="rId3" imgW="914400" imgH="792360" progId="AcroExch.Document.DC">
                  <p:embed/>
                </p:oleObj>
              </mc:Choice>
              <mc:Fallback>
                <p:oleObj name="Acrobat Document" showAsIcon="1" r:id="rId3" imgW="914400" imgH="792360" progId="AcroExch.Document.DC">
                  <p:embed/>
                  <p:pic>
                    <p:nvPicPr>
                      <p:cNvPr id="4" name="Object 3">
                        <a:extLst>
                          <a:ext uri="{FF2B5EF4-FFF2-40B4-BE49-F238E27FC236}">
                            <a16:creationId xmlns:a16="http://schemas.microsoft.com/office/drawing/2014/main" id="{1715127A-132A-4738-9656-19DEC26380C0}"/>
                          </a:ext>
                        </a:extLst>
                      </p:cNvPr>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79658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June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3802971"/>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The wider Switching Programme is reporting an Amber-Green status with the Amber portion being related to the planning activities around 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Xoserve have successfully entered UEPT. Preparation continues for Transition, Business Change and Service Management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inaugural Switching Programme Post Implementation Working Group was conducted on 26/05.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Live Rehearsal Cycle 1 continues to plan along with preparations for LR Cycle 2, which is more reflective of Transition. Artefact reviews continue with the Switching Programme, alongside internal workshops. CR-D071 (Treatment of </a:t>
                      </a:r>
                      <a:r>
                        <a:rPr lang="en-GB" sz="900" b="0" kern="1200" dirty="0" err="1">
                          <a:solidFill>
                            <a:schemeClr val="tx1"/>
                          </a:solidFill>
                          <a:effectLst/>
                          <a:latin typeface="+mn-lt"/>
                          <a:ea typeface="+mn-ea"/>
                          <a:cs typeface="+mn-cs"/>
                        </a:rPr>
                        <a:t>Inflights</a:t>
                      </a:r>
                      <a:r>
                        <a:rPr lang="en-GB" sz="900" b="0" kern="1200" dirty="0">
                          <a:solidFill>
                            <a:schemeClr val="tx1"/>
                          </a:solidFill>
                          <a:effectLst/>
                          <a:latin typeface="+mn-lt"/>
                          <a:ea typeface="+mn-ea"/>
                          <a:cs typeface="+mn-cs"/>
                        </a:rPr>
                        <a:t> during Transition) has now been approved</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with planning</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Data Migration: </a:t>
                      </a:r>
                      <a:r>
                        <a:rPr lang="en-US" sz="90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900" b="0" kern="1200" baseline="0" dirty="0" err="1">
                          <a:solidFill>
                            <a:schemeClr val="tx1"/>
                          </a:solidFill>
                          <a:effectLst/>
                          <a:latin typeface="+mn-lt"/>
                          <a:ea typeface="+mn-ea"/>
                          <a:cs typeface="+mn-cs"/>
                        </a:rPr>
                        <a:t>rel</a:t>
                      </a:r>
                      <a:r>
                        <a:rPr lang="en-US" sz="900" b="0" kern="1200" baseline="0" dirty="0">
                          <a:solidFill>
                            <a:schemeClr val="tx1"/>
                          </a:solidFill>
                          <a:effectLst/>
                          <a:latin typeface="+mn-lt"/>
                          <a:ea typeface="+mn-ea"/>
                          <a:cs typeface="+mn-cs"/>
                        </a:rPr>
                        <a:t>) Analysis reports due for delivery on July. Work on track</a:t>
                      </a:r>
                    </a:p>
                    <a:p>
                      <a:pPr marL="171450" lvl="0" indent="-171450">
                        <a:buFont typeface="Arial" panose="020B0604020202020204" pitchFamily="34" charset="0"/>
                        <a:buChar char="•"/>
                      </a:pPr>
                      <a:r>
                        <a:rPr lang="en-GB" sz="900" b="1" dirty="0"/>
                        <a:t>Business Change: </a:t>
                      </a:r>
                      <a:r>
                        <a:rPr lang="en-GB" sz="900" b="0" dirty="0"/>
                        <a:t>Internal knowledge transfer sessions continue. Target Operating Model activities are on track</a:t>
                      </a:r>
                    </a:p>
                    <a:p>
                      <a:pPr marL="171450" lvl="0" indent="-171450">
                        <a:buFont typeface="Arial" panose="020B0604020202020204" pitchFamily="34" charset="0"/>
                        <a:buChar char="•"/>
                      </a:pPr>
                      <a:r>
                        <a:rPr lang="en-GB" sz="900" b="1" dirty="0"/>
                        <a:t>Service Management:</a:t>
                      </a:r>
                      <a:r>
                        <a:rPr lang="en-GB" sz="900" b="0" dirty="0"/>
                        <a:t> Xoserve had raised a CR to align Service Management Response SLAs. This is currently under industry impact analysis.</a:t>
                      </a:r>
                    </a:p>
                    <a:p>
                      <a:pPr marL="171450" lvl="0" indent="-171450">
                        <a:buFont typeface="Arial" panose="020B0604020202020204" pitchFamily="34" charset="0"/>
                        <a:buChar char="•"/>
                      </a:pP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Continue Cycle 1</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Change Packs approved, delivery continues to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XRN 5321 - PAC ring-fenced budget reapportionment </a:t>
            </a:r>
          </a:p>
        </p:txBody>
      </p:sp>
    </p:spTree>
    <p:extLst>
      <p:ext uri="{BB962C8B-B14F-4D97-AF65-F5344CB8AC3E}">
        <p14:creationId xmlns:p14="http://schemas.microsoft.com/office/powerpoint/2010/main" val="223292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Delivery on track for E2E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Successful entry into UEPT, at the point of writing this, no significant defects have been seen</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complete for all upcoming for OT.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Internal Service Management activities continue to feed into OT and internal OAT</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A CR has been raised (CR-072) and discussed at Change Advisory Workgroup (CAT) to align Switching Programme SLAs to match Xoserve’s existing response times. Currently undergoing impact assessment.</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for UEPT/E2E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3771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1050" b="0" kern="1200" baseline="0" dirty="0" err="1">
                          <a:solidFill>
                            <a:schemeClr val="tx1"/>
                          </a:solidFill>
                          <a:effectLst/>
                          <a:latin typeface="+mn-lt"/>
                          <a:ea typeface="+mn-ea"/>
                          <a:cs typeface="+mn-cs"/>
                        </a:rPr>
                        <a:t>rel</a:t>
                      </a:r>
                      <a:r>
                        <a:rPr lang="en-US" sz="1050" b="0" kern="1200" baseline="0" dirty="0">
                          <a:solidFill>
                            <a:schemeClr val="tx1"/>
                          </a:solidFill>
                          <a:effectLst/>
                          <a:latin typeface="+mn-lt"/>
                          <a:ea typeface="+mn-ea"/>
                          <a:cs typeface="+mn-cs"/>
                        </a:rPr>
                        <a:t>) Analysis reports due for delivery on July.</a:t>
                      </a:r>
                      <a:endParaRPr lang="en-GB" sz="105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Awaiting confirmation from DCC and REC around the need for enduring environments post Go-live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Delivery continues, with a plan to incorporate delivery governance into the November 21 major release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Industry discussion continue with Ofgem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(1/3)</a:t>
            </a:r>
          </a:p>
        </p:txBody>
      </p:sp>
      <p:graphicFrame>
        <p:nvGraphicFramePr>
          <p:cNvPr id="5" name="Table 4"/>
          <p:cNvGraphicFramePr>
            <a:graphicFrameLocks noGrp="1"/>
          </p:cNvGraphicFramePr>
          <p:nvPr>
            <p:extLst/>
          </p:nvPr>
        </p:nvGraphicFramePr>
        <p:xfrm>
          <a:off x="85652" y="483884"/>
          <a:ext cx="8972695" cy="4631014"/>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20476">
                  <a:extLst>
                    <a:ext uri="{9D8B030D-6E8A-4147-A177-3AD203B41FA5}">
                      <a16:colId xmlns:a16="http://schemas.microsoft.com/office/drawing/2014/main" val="20002"/>
                    </a:ext>
                  </a:extLst>
                </a:gridCol>
                <a:gridCol w="1610797">
                  <a:extLst>
                    <a:ext uri="{9D8B030D-6E8A-4147-A177-3AD203B41FA5}">
                      <a16:colId xmlns:a16="http://schemas.microsoft.com/office/drawing/2014/main" val="20003"/>
                    </a:ext>
                  </a:extLst>
                </a:gridCol>
                <a:gridCol w="1828801">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475145">
                <a:tc>
                  <a:txBody>
                    <a:bodyPr/>
                    <a:lstStyle/>
                    <a:p>
                      <a:pPr algn="ctr"/>
                      <a:r>
                        <a:rPr lang="en-GB" sz="700" dirty="0">
                          <a:solidFill>
                            <a:schemeClr val="bg1"/>
                          </a:solidFill>
                        </a:rPr>
                        <a:t>RTC</a:t>
                      </a:r>
                    </a:p>
                  </a:txBody>
                  <a:tcPr marL="36000" marR="36000" marT="36000" marB="36000" anchor="ctr"/>
                </a:tc>
                <a:tc>
                  <a:txBody>
                    <a:bodyPr/>
                    <a:lstStyle/>
                    <a:p>
                      <a:pPr algn="ctr"/>
                      <a:r>
                        <a:rPr lang="en-GB" sz="7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bg1"/>
                          </a:solidFill>
                        </a:rPr>
                        <a:t>Description</a:t>
                      </a:r>
                    </a:p>
                  </a:txBody>
                  <a:tcPr marL="36000" marR="36000" marT="36000" marB="36000" anchor="ctr"/>
                </a:tc>
                <a:tc>
                  <a:txBody>
                    <a:bodyPr/>
                    <a:lstStyle/>
                    <a:p>
                      <a:pPr algn="ctr"/>
                      <a:r>
                        <a:rPr lang="en-GB" sz="70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475145">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65184</a:t>
                      </a:r>
                    </a:p>
                  </a:txBody>
                  <a:tcPr marL="6350" marR="6350" marT="6350" marB="0" anchor="ct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Programme</a:t>
                      </a:r>
                    </a:p>
                  </a:txBody>
                  <a:tcPr marL="6350" marR="6350" marT="6350" marB="0" anchor="ctr"/>
                </a:tc>
                <a:tc>
                  <a:txBody>
                    <a:bodyPr/>
                    <a:lstStyle/>
                    <a:p>
                      <a:pPr algn="l" fontAlgn="ctr"/>
                      <a:r>
                        <a:rPr lang="en-US" sz="650" b="0" i="0" u="none" strike="noStrike" dirty="0">
                          <a:solidFill>
                            <a:schemeClr val="tx1"/>
                          </a:solidFill>
                          <a:effectLst/>
                          <a:latin typeface="+mj-lt"/>
                        </a:rPr>
                        <a:t>There is a risk that supplier resources working on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will be diverted to support BAU activities and service provision because of the COVID-19 situation in India affecting significant numbers of people either directly or their friends and family leading to potential delays in CR and defect delivery, reduced support for environment provision and maintenance, delays to data migration and testing support.</a:t>
                      </a:r>
                    </a:p>
                  </a:txBody>
                  <a:tcPr marL="0" marR="0" marT="0" marB="0" anchor="ctr"/>
                </a:tc>
                <a:tc>
                  <a:txBody>
                    <a:bodyPr/>
                    <a:lstStyle/>
                    <a:p>
                      <a:pPr algn="l" fontAlgn="ctr"/>
                      <a:r>
                        <a:rPr lang="en-US" sz="650" b="0" i="0" u="none" strike="noStrike" kern="1200" dirty="0">
                          <a:solidFill>
                            <a:schemeClr val="tx1"/>
                          </a:solidFill>
                          <a:effectLst/>
                          <a:latin typeface="+mj-lt"/>
                          <a:ea typeface="+mn-ea"/>
                          <a:cs typeface="+mn-cs"/>
                        </a:rPr>
                        <a:t>Work with suppliers to understand pinch points within delivery teams and </a:t>
                      </a:r>
                      <a:r>
                        <a:rPr lang="en-US" sz="650" b="0" i="0" u="none" strike="noStrike" kern="1200" dirty="0" err="1">
                          <a:solidFill>
                            <a:schemeClr val="tx1"/>
                          </a:solidFill>
                          <a:effectLst/>
                          <a:latin typeface="+mj-lt"/>
                          <a:ea typeface="+mn-ea"/>
                          <a:cs typeface="+mn-cs"/>
                        </a:rPr>
                        <a:t>prioritise</a:t>
                      </a:r>
                      <a:r>
                        <a:rPr lang="en-US" sz="650" b="0" i="0" u="none" strike="noStrike" kern="1200" dirty="0">
                          <a:solidFill>
                            <a:schemeClr val="tx1"/>
                          </a:solidFill>
                          <a:effectLst/>
                          <a:latin typeface="+mj-lt"/>
                          <a:ea typeface="+mn-ea"/>
                          <a:cs typeface="+mn-cs"/>
                        </a:rPr>
                        <a:t> resource allocations accordingly to reduce impact</a:t>
                      </a:r>
                    </a:p>
                  </a:txBody>
                  <a:tcPr marL="0" marR="0" marT="0" marB="0" anchor="ctr"/>
                </a:tc>
                <a:tc>
                  <a:txBody>
                    <a:bodyPr/>
                    <a:lstStyle/>
                    <a:p>
                      <a:pPr algn="l" rtl="0" fontAlgn="ctr"/>
                      <a:r>
                        <a:rPr lang="en-US" sz="650" b="0" i="0" u="none" strike="noStrike" dirty="0">
                          <a:solidFill>
                            <a:schemeClr val="tx1"/>
                          </a:solidFill>
                          <a:effectLst/>
                          <a:latin typeface="+mj-lt"/>
                        </a:rPr>
                        <a:t>Suppliers continue to provide regular reports no impact to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currently.</a:t>
                      </a:r>
                      <a:endParaRPr lang="en-GB" sz="650" b="0" i="0" u="none" strike="noStrike" dirty="0">
                        <a:solidFill>
                          <a:schemeClr val="tx1"/>
                        </a:solidFill>
                        <a:effectLst/>
                        <a:latin typeface="+mj-lt"/>
                      </a:endParaRPr>
                    </a:p>
                  </a:txBody>
                  <a:tcPr marL="36000" marR="36000" marT="36000" marB="36000" anchor="ctr"/>
                </a:tc>
                <a:tc>
                  <a:txBody>
                    <a:bodyPr/>
                    <a:lstStyle/>
                    <a:p>
                      <a:pPr algn="ctr" fontAlgn="ctr"/>
                      <a:r>
                        <a:rPr lang="en-GB" sz="650" b="0" i="0" u="none" strike="noStrike" dirty="0">
                          <a:solidFill>
                            <a:schemeClr val="tx1"/>
                          </a:solidFill>
                          <a:effectLst/>
                          <a:latin typeface="+mj-lt"/>
                        </a:rPr>
                        <a:t>31/05/21</a:t>
                      </a:r>
                    </a:p>
                  </a:txBody>
                  <a:tcPr marL="0" marR="0" marT="0" marB="0" anchor="ctr"/>
                </a:tc>
                <a:extLst>
                  <a:ext uri="{0D108BD9-81ED-4DB2-BD59-A6C34878D82A}">
                    <a16:rowId xmlns:a16="http://schemas.microsoft.com/office/drawing/2014/main" val="1684658215"/>
                  </a:ext>
                </a:extLst>
              </a:tr>
              <a:tr h="475145">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65244</a:t>
                      </a:r>
                    </a:p>
                  </a:txBody>
                  <a:tcPr marL="6350" marR="6350" marT="6350" marB="0" anchor="ct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&amp; Cutover</a:t>
                      </a:r>
                    </a:p>
                  </a:txBody>
                  <a:tcPr marL="6350" marR="6350" marT="6350" marB="0" anchor="ct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DMLR Cycle 2 schedule will have to be changed at very short notice As the SI as not following the transition runbook for LR testing, and are planning to review / revise the plan as LR Cycle 1 progresses leading to very short notice changes, with potential resource conflicts and additional work to bring transition runbook into line</a:t>
                      </a:r>
                    </a:p>
                  </a:txBody>
                  <a:tcPr marL="0" marR="0" marT="0" marB="0" anchor="ctr"/>
                </a:tc>
                <a:tc>
                  <a:txBody>
                    <a:bodyPr/>
                    <a:lstStyle/>
                    <a:p>
                      <a:pPr algn="l" fontAlgn="ctr"/>
                      <a:r>
                        <a:rPr lang="en-US" sz="650" b="0" i="0" u="none" strike="noStrike" kern="1200" dirty="0">
                          <a:solidFill>
                            <a:schemeClr val="tx1"/>
                          </a:solidFill>
                          <a:effectLst/>
                          <a:latin typeface="+mj-lt"/>
                          <a:ea typeface="+mn-ea"/>
                          <a:cs typeface="+mn-cs"/>
                        </a:rPr>
                        <a:t>Request DMLR Cycle 2 stage 1 plan at the end of cycle 1 stage 1</a:t>
                      </a:r>
                    </a:p>
                  </a:txBody>
                  <a:tcPr marL="0" marR="0" marT="0" marB="0" anchor="ctr"/>
                </a:tc>
                <a:tc>
                  <a:txBody>
                    <a:bodyPr/>
                    <a:lstStyle/>
                    <a:p>
                      <a:pPr algn="l" rtl="0" fontAlgn="ct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to request that the cycle 2 stage 1 plan is issued shortly after the end of cycle 1 stage 1, rather than waiting until the whole cycle has completed</a:t>
                      </a:r>
                      <a:endParaRPr lang="en-GB" sz="650" b="0" i="0" u="none" strike="noStrike" dirty="0">
                        <a:solidFill>
                          <a:schemeClr val="tx1"/>
                        </a:solidFill>
                        <a:effectLst/>
                        <a:latin typeface="+mj-lt"/>
                      </a:endParaRPr>
                    </a:p>
                  </a:txBody>
                  <a:tcPr marL="36000" marR="36000" marT="36000" marB="36000" anchor="ctr"/>
                </a:tc>
                <a:tc>
                  <a:txBody>
                    <a:bodyPr/>
                    <a:lstStyle/>
                    <a:p>
                      <a:pPr algn="ctr" fontAlgn="ctr"/>
                      <a:r>
                        <a:rPr lang="en-GB" sz="650" b="0" i="0" u="none" strike="noStrike" dirty="0">
                          <a:solidFill>
                            <a:schemeClr val="tx1"/>
                          </a:solidFill>
                          <a:effectLst/>
                          <a:latin typeface="+mj-lt"/>
                        </a:rPr>
                        <a:t>25/06/21</a:t>
                      </a:r>
                    </a:p>
                  </a:txBody>
                  <a:tcPr marL="0" marR="0" marT="0" marB="0" anchor="ctr"/>
                </a:tc>
                <a:extLst>
                  <a:ext uri="{0D108BD9-81ED-4DB2-BD59-A6C34878D82A}">
                    <a16:rowId xmlns:a16="http://schemas.microsoft.com/office/drawing/2014/main" val="3829687984"/>
                  </a:ext>
                </a:extLst>
              </a:tr>
              <a:tr h="1388757">
                <a:tc>
                  <a:txBody>
                    <a:bodyPr/>
                    <a:lstStyle/>
                    <a:p>
                      <a:pPr algn="ctr" fontAlgn="ctr"/>
                      <a:r>
                        <a:rPr lang="en-GB" sz="650" b="1" i="0" u="none" strike="noStrike" kern="1200" dirty="0">
                          <a:solidFill>
                            <a:schemeClr val="tx1"/>
                          </a:solidFill>
                          <a:effectLst/>
                          <a:latin typeface="+mj-lt"/>
                          <a:ea typeface="+mn-ea"/>
                          <a:cs typeface="+mn-cs"/>
                        </a:rPr>
                        <a:t>65175</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a risk that the overall Transition timeline may change because the Transition test stage 1 plan exceeds the 6 week limit leading to additional time required for transition as activity durations are confirmed in Transition testing and transferred to the Runbook</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Liaise with the SI to close gaps and ensure plans are aligned to agreed Transition timelines</a:t>
                      </a:r>
                    </a:p>
                  </a:txBody>
                  <a:tcPr marL="0" marR="0" marT="0" marB="0" anchor="ctr">
                    <a:solidFill>
                      <a:srgbClr val="CED1E2"/>
                    </a:solidFill>
                  </a:tcPr>
                </a:tc>
                <a:tc>
                  <a:txBody>
                    <a:bodyPr/>
                    <a:lstStyle/>
                    <a:p>
                      <a:r>
                        <a:rPr lang="en-US" sz="650" dirty="0">
                          <a:solidFill>
                            <a:schemeClr val="tx1"/>
                          </a:solidFill>
                          <a:latin typeface="+mj-lt"/>
                        </a:rPr>
                        <a:t> A revised plan was shared on 04/05. A review of this plan indicated several Microsoft project plan issues. A third review is planned once Darren issues a revised plan (ETA18/05)</a:t>
                      </a:r>
                      <a:endParaRPr lang="en-GB" sz="650" dirty="0">
                        <a:solidFill>
                          <a:schemeClr val="tx1"/>
                        </a:solidFill>
                        <a:latin typeface="+mj-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08/11/21</a:t>
                      </a:r>
                    </a:p>
                  </a:txBody>
                  <a:tcPr marL="0" marR="0" marT="0" marB="0" anchor="ctr">
                    <a:solidFill>
                      <a:srgbClr val="CED1E2"/>
                    </a:solidFill>
                  </a:tcPr>
                </a:tc>
                <a:extLst>
                  <a:ext uri="{0D108BD9-81ED-4DB2-BD59-A6C34878D82A}">
                    <a16:rowId xmlns:a16="http://schemas.microsoft.com/office/drawing/2014/main" val="1215021621"/>
                  </a:ext>
                </a:extLst>
              </a:tr>
              <a:tr h="718908">
                <a:tc>
                  <a:txBody>
                    <a:bodyPr/>
                    <a:lstStyle/>
                    <a:p>
                      <a:pPr algn="ctr" fontAlgn="ctr"/>
                      <a:r>
                        <a:rPr lang="en-GB" sz="650" b="1" i="0" u="none" strike="noStrike" dirty="0">
                          <a:solidFill>
                            <a:schemeClr val="tx1"/>
                          </a:solidFill>
                          <a:effectLst/>
                          <a:latin typeface="+mj-lt"/>
                        </a:rPr>
                        <a:t>55513</a:t>
                      </a:r>
                    </a:p>
                  </a:txBody>
                  <a:tcPr marL="0" marR="0" marT="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01/08/21</a:t>
                      </a:r>
                    </a:p>
                  </a:txBody>
                  <a:tcPr marL="0" marR="0" marT="0" marB="0" anchor="ctr">
                    <a:solidFill>
                      <a:srgbClr val="CED1E2"/>
                    </a:solidFill>
                  </a:tcPr>
                </a:tc>
                <a:extLst>
                  <a:ext uri="{0D108BD9-81ED-4DB2-BD59-A6C34878D82A}">
                    <a16:rowId xmlns:a16="http://schemas.microsoft.com/office/drawing/2014/main" val="3099326727"/>
                  </a:ext>
                </a:extLst>
              </a:tr>
              <a:tr h="958544">
                <a:tc>
                  <a:txBody>
                    <a:bodyPr/>
                    <a:lstStyle/>
                    <a:p>
                      <a:pPr algn="ctr" fontAlgn="ctr"/>
                      <a:r>
                        <a:rPr lang="en-GB" sz="650" b="1" i="0" u="none" strike="noStrike" dirty="0">
                          <a:solidFill>
                            <a:schemeClr val="tx1"/>
                          </a:solidFill>
                          <a:effectLst/>
                          <a:latin typeface="+mj-lt"/>
                          <a:ea typeface="+mn-ea"/>
                          <a:cs typeface="+mn-cs"/>
                        </a:rPr>
                        <a:t>55549</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that the approval of the CSS Physical Design does not take into consideration the complete E2E impacts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because the CSS design is solely focused on the core CSS and primary interactions with CSS. Leading to an inaccurate critical path being followed for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subsequent downstream delays to the delivery timeline.</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1. Raise with Ofgem to identify owner/RACI </a:t>
                      </a:r>
                    </a:p>
                    <a:p>
                      <a:pPr algn="l" fontAlgn="ctr"/>
                      <a:r>
                        <a:rPr lang="en-US" sz="650" b="0" i="0" u="none" strike="noStrike" kern="1200" dirty="0">
                          <a:solidFill>
                            <a:schemeClr val="tx1"/>
                          </a:solidFill>
                          <a:effectLst/>
                          <a:latin typeface="+mj-lt"/>
                          <a:ea typeface="+mn-ea"/>
                          <a:cs typeface="+mn-cs"/>
                        </a:rPr>
                        <a:t>2. E2E CSS design needs to be in place involving all components/systems/interactions which needs to be form the architectural baseline that the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is governed against.</a:t>
                      </a:r>
                    </a:p>
                  </a:txBody>
                  <a:tcPr marL="0" marR="0" marT="0" marB="0" anchor="ctr">
                    <a:solidFill>
                      <a:srgbClr val="CED1E2"/>
                    </a:solidFill>
                  </a:tcPr>
                </a:tc>
                <a:tc>
                  <a:txBody>
                    <a:bodyPr/>
                    <a:lstStyle/>
                    <a:p>
                      <a:pPr algn="l" rtl="0" fontAlgn="ctr"/>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tc>
                  <a:txBody>
                    <a:bodyPr/>
                    <a:lstStyle/>
                    <a:p>
                      <a:pPr lvl="0" algn="ctr">
                        <a:buNone/>
                      </a:pPr>
                      <a:r>
                        <a:rPr lang="en-GB" sz="650" b="0" i="0" u="none" strike="noStrike" dirty="0">
                          <a:solidFill>
                            <a:schemeClr val="tx1"/>
                          </a:solidFill>
                          <a:effectLst/>
                          <a:latin typeface="+mj-lt"/>
                        </a:rPr>
                        <a:t>01/08/21</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(2/3)</a:t>
            </a:r>
          </a:p>
        </p:txBody>
      </p:sp>
      <p:graphicFrame>
        <p:nvGraphicFramePr>
          <p:cNvPr id="5" name="Table 4"/>
          <p:cNvGraphicFramePr>
            <a:graphicFrameLocks noGrp="1"/>
          </p:cNvGraphicFramePr>
          <p:nvPr>
            <p:extLst/>
          </p:nvPr>
        </p:nvGraphicFramePr>
        <p:xfrm>
          <a:off x="85651" y="503604"/>
          <a:ext cx="8972695" cy="427271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700" dirty="0">
                          <a:solidFill>
                            <a:schemeClr val="bg1"/>
                          </a:solidFill>
                        </a:rPr>
                        <a:t>RTC</a:t>
                      </a:r>
                    </a:p>
                  </a:txBody>
                  <a:tcPr marL="36000" marR="36000" marT="36000" marB="36000" anchor="ctr"/>
                </a:tc>
                <a:tc>
                  <a:txBody>
                    <a:bodyPr/>
                    <a:lstStyle/>
                    <a:p>
                      <a:pPr algn="ctr"/>
                      <a:r>
                        <a:rPr lang="en-GB" sz="7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bg1"/>
                          </a:solidFill>
                        </a:rPr>
                        <a:t>Description</a:t>
                      </a:r>
                    </a:p>
                  </a:txBody>
                  <a:tcPr marL="36000" marR="36000" marT="36000" marB="36000" anchor="ctr"/>
                </a:tc>
                <a:tc>
                  <a:txBody>
                    <a:bodyPr/>
                    <a:lstStyle/>
                    <a:p>
                      <a:pPr algn="ctr"/>
                      <a:r>
                        <a:rPr lang="en-GB" sz="700" dirty="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824071">
                <a:tc>
                  <a:txBody>
                    <a:bodyPr/>
                    <a:lstStyle/>
                    <a:p>
                      <a:pPr algn="ctr" fontAlgn="ctr"/>
                      <a:r>
                        <a:rPr lang="en-GB" sz="650" b="1" i="0" u="none" strike="noStrike" dirty="0">
                          <a:solidFill>
                            <a:schemeClr val="tx1"/>
                          </a:solidFill>
                          <a:effectLst/>
                          <a:latin typeface="+mj-lt"/>
                        </a:rPr>
                        <a:t>61894</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CED1E2"/>
                    </a:solidFill>
                  </a:tcPr>
                </a:tc>
                <a:tc>
                  <a:txBody>
                    <a:bodyPr/>
                    <a:lstStyle/>
                    <a:p>
                      <a:r>
                        <a:rPr lang="en-US" sz="650" dirty="0">
                          <a:solidFill>
                            <a:schemeClr val="tx1"/>
                          </a:solidFill>
                          <a:latin typeface="+mj-lt"/>
                        </a:rPr>
                        <a:t>CR-D072 received for IA in respect of SLAs. To be reviewed and sent back by 20/5</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ea typeface="+mn-ea"/>
                          <a:cs typeface="+mn-cs"/>
                        </a:rPr>
                        <a:t>31/06/21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650" b="1" i="0" u="none" strike="noStrike" dirty="0">
                          <a:solidFill>
                            <a:schemeClr val="tx1"/>
                          </a:solidFill>
                          <a:effectLst/>
                          <a:latin typeface="+mj-lt"/>
                        </a:rPr>
                        <a:t>65156</a:t>
                      </a:r>
                    </a:p>
                  </a:txBody>
                  <a:tcPr marL="0" marR="0" marT="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CED1E2"/>
                    </a:solidFill>
                  </a:tcPr>
                </a:tc>
                <a:tc>
                  <a:txBody>
                    <a:bodyPr/>
                    <a:lstStyle/>
                    <a:p>
                      <a:r>
                        <a:rPr lang="en-US" sz="650" dirty="0">
                          <a:solidFill>
                            <a:schemeClr val="tx1"/>
                          </a:solidFill>
                          <a:latin typeface="+mj-lt"/>
                        </a:rPr>
                        <a:t>Update at the SI Transition Group from Ofgem is that a view will be tabled at the next SI Transition Group</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650" b="1" i="0" u="none" strike="noStrike" dirty="0">
                          <a:solidFill>
                            <a:schemeClr val="tx1"/>
                          </a:solidFill>
                          <a:effectLst/>
                          <a:latin typeface="+mj-lt"/>
                        </a:rPr>
                        <a:t>64002</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txBody>
                  <a:tcPr marL="0" marR="0" marT="0" marB="0" anchor="ctr">
                    <a:solidFill>
                      <a:srgbClr val="CED1E2"/>
                    </a:solidFill>
                  </a:tcPr>
                </a:tc>
                <a:tc>
                  <a:txBody>
                    <a:bodyPr/>
                    <a:lstStyle/>
                    <a:p>
                      <a:pPr algn="l" rtl="0" fontAlgn="ctr"/>
                      <a:r>
                        <a:rPr lang="en-US" sz="650" b="0" i="0" u="none" strike="noStrike" dirty="0">
                          <a:solidFill>
                            <a:schemeClr val="tx1"/>
                          </a:solidFill>
                          <a:effectLst/>
                          <a:latin typeface="+mj-lt"/>
                          <a:ea typeface="+mn-ea"/>
                          <a:cs typeface="+mn-cs"/>
                        </a:rPr>
                        <a:t>Update at the SI Transition Group is that this is a risk that will be need to be accepted. Will be marked accepted once the corresponding Switching </a:t>
                      </a:r>
                      <a:r>
                        <a:rPr lang="en-US" sz="650" b="0" i="0" u="none" strike="noStrike" dirty="0" err="1">
                          <a:solidFill>
                            <a:schemeClr val="tx1"/>
                          </a:solidFill>
                          <a:effectLst/>
                          <a:latin typeface="+mj-lt"/>
                          <a:ea typeface="+mn-ea"/>
                          <a:cs typeface="+mn-cs"/>
                        </a:rPr>
                        <a:t>Programme</a:t>
                      </a:r>
                      <a:r>
                        <a:rPr lang="en-US" sz="650" b="0" i="0" u="none" strike="noStrike" dirty="0">
                          <a:solidFill>
                            <a:schemeClr val="tx1"/>
                          </a:solidFill>
                          <a:effectLst/>
                          <a:latin typeface="+mj-lt"/>
                          <a:ea typeface="+mn-ea"/>
                          <a:cs typeface="+mn-cs"/>
                        </a:rPr>
                        <a:t> risk is accepted by Ofgem</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30/06/22</a:t>
                      </a:r>
                    </a:p>
                  </a:txBody>
                  <a:tcPr marL="0" marR="0" marT="0" marB="0" anchor="ctr">
                    <a:solidFill>
                      <a:srgbClr val="CED1E2"/>
                    </a:solidFill>
                  </a:tcPr>
                </a:tc>
                <a:extLst>
                  <a:ext uri="{0D108BD9-81ED-4DB2-BD59-A6C34878D82A}">
                    <a16:rowId xmlns:a16="http://schemas.microsoft.com/office/drawing/2014/main" val="3257186867"/>
                  </a:ext>
                </a:extLst>
              </a:tr>
              <a:tr h="824071">
                <a:tc>
                  <a:txBody>
                    <a:bodyPr/>
                    <a:lstStyle/>
                    <a:p>
                      <a:pPr algn="ctr" fontAlgn="ctr"/>
                      <a:r>
                        <a:rPr lang="en-GB" sz="650" b="1" i="0" u="none" strike="noStrike" dirty="0">
                          <a:solidFill>
                            <a:schemeClr val="tx1"/>
                          </a:solidFill>
                          <a:effectLst/>
                          <a:latin typeface="+mj-lt"/>
                        </a:rPr>
                        <a:t>61894</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CED1E2"/>
                    </a:solidFill>
                  </a:tcPr>
                </a:tc>
                <a:tc>
                  <a:txBody>
                    <a:bodyPr/>
                    <a:lstStyle/>
                    <a:p>
                      <a:r>
                        <a:rPr lang="en-US" sz="650" dirty="0">
                          <a:solidFill>
                            <a:schemeClr val="tx1"/>
                          </a:solidFill>
                          <a:latin typeface="+mj-lt"/>
                        </a:rPr>
                        <a:t>CR-D072 received for IA in respect of SLAs. To be reviewed and sent back by 20/5</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ea typeface="+mn-ea"/>
                          <a:cs typeface="+mn-cs"/>
                        </a:rPr>
                        <a:t>31/06/21</a:t>
                      </a:r>
                    </a:p>
                  </a:txBody>
                  <a:tcPr marL="0" marR="0" marT="0" marB="0" anchor="ctr">
                    <a:solidFill>
                      <a:srgbClr val="CED1E2"/>
                    </a:solidFill>
                  </a:tcPr>
                </a:tc>
                <a:extLst>
                  <a:ext uri="{0D108BD9-81ED-4DB2-BD59-A6C34878D82A}">
                    <a16:rowId xmlns:a16="http://schemas.microsoft.com/office/drawing/2014/main" val="2460951014"/>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endParaRPr lang="en-GB"/>
          </a:p>
        </p:txBody>
      </p:sp>
      <p:graphicFrame>
        <p:nvGraphicFramePr>
          <p:cNvPr id="4" name="Table 3">
            <a:extLst>
              <a:ext uri="{FF2B5EF4-FFF2-40B4-BE49-F238E27FC236}">
                <a16:creationId xmlns:a16="http://schemas.microsoft.com/office/drawing/2014/main" id="{92A882FF-E97A-47B7-BC7E-C730965AAB16}"/>
              </a:ext>
            </a:extLst>
          </p:cNvPr>
          <p:cNvGraphicFramePr>
            <a:graphicFrameLocks noGrp="1"/>
          </p:cNvGraphicFramePr>
          <p:nvPr>
            <p:extLst/>
          </p:nvPr>
        </p:nvGraphicFramePr>
        <p:xfrm>
          <a:off x="50008" y="946517"/>
          <a:ext cx="8972695" cy="288587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700" dirty="0">
                          <a:solidFill>
                            <a:schemeClr val="bg1"/>
                          </a:solidFill>
                        </a:rPr>
                        <a:t>RTC</a:t>
                      </a:r>
                    </a:p>
                  </a:txBody>
                  <a:tcPr marL="36000" marR="36000" marT="36000" marB="36000" anchor="ctr"/>
                </a:tc>
                <a:tc>
                  <a:txBody>
                    <a:bodyPr/>
                    <a:lstStyle/>
                    <a:p>
                      <a:pPr algn="ctr"/>
                      <a:r>
                        <a:rPr lang="en-GB" sz="7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bg1"/>
                          </a:solidFill>
                        </a:rPr>
                        <a:t>Description</a:t>
                      </a:r>
                    </a:p>
                  </a:txBody>
                  <a:tcPr marL="36000" marR="36000" marT="36000" marB="36000" anchor="ctr"/>
                </a:tc>
                <a:tc>
                  <a:txBody>
                    <a:bodyPr/>
                    <a:lstStyle/>
                    <a:p>
                      <a:pPr algn="ctr"/>
                      <a:r>
                        <a:rPr lang="en-GB" sz="700" dirty="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82407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64158</a:t>
                      </a:r>
                    </a:p>
                  </a:txBody>
                  <a:tcPr marL="6350" marR="6350" marT="635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that the Operational Choreography CR that is in progress may be approved because it might be deemed necessary by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leading to further plan considerations (at both the central and individual PUI's plans) and cost implications to </a:t>
                      </a:r>
                      <a:r>
                        <a:rPr lang="en-US" sz="650" b="0" i="0" u="none" strike="noStrike" dirty="0" err="1">
                          <a:solidFill>
                            <a:schemeClr val="tx1"/>
                          </a:solidFill>
                          <a:effectLst/>
                          <a:latin typeface="+mj-lt"/>
                        </a:rPr>
                        <a:t>Xoserve</a:t>
                      </a:r>
                      <a:endParaRPr lang="en-US" sz="650" b="0" i="0" u="none" strike="noStrike" dirty="0">
                        <a:solidFill>
                          <a:schemeClr val="tx1"/>
                        </a:solidFill>
                        <a:effectLst/>
                        <a:latin typeface="+mj-lt"/>
                      </a:endParaRP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This has been raised with SI/DCC &amp; Ofgem. This is being tracked collectively via the MAD log actions. Should this CR be approved, this action will be addressed with central bodies</a:t>
                      </a:r>
                    </a:p>
                  </a:txBody>
                  <a:tcPr marL="0" marR="0" marT="0" marB="0" anchor="ctr">
                    <a:solidFill>
                      <a:srgbClr val="CED1E2"/>
                    </a:solidFill>
                  </a:tcPr>
                </a:tc>
                <a:tc>
                  <a:txBody>
                    <a:bodyPr/>
                    <a:lstStyle/>
                    <a:p>
                      <a:pPr algn="l" rtl="0" fontAlgn="ctr"/>
                      <a:r>
                        <a:rPr lang="en-US" sz="650" b="0" i="0" u="none" strike="noStrike" dirty="0">
                          <a:solidFill>
                            <a:schemeClr val="tx1"/>
                          </a:solidFill>
                          <a:effectLst/>
                          <a:latin typeface="+mj-lt"/>
                          <a:ea typeface="+mn-ea"/>
                          <a:cs typeface="+mn-cs"/>
                        </a:rPr>
                        <a:t>Awaiting update/confirm from Ofgem</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04/06/21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CED1E2"/>
                    </a:solidFill>
                  </a:tcPr>
                </a:tc>
                <a:tc>
                  <a:txBody>
                    <a:bodyPr/>
                    <a:lstStyle/>
                    <a:p>
                      <a:r>
                        <a:rPr lang="en-US" sz="650" dirty="0">
                          <a:solidFill>
                            <a:schemeClr val="tx1"/>
                          </a:solidFill>
                          <a:latin typeface="+mj-lt"/>
                        </a:rPr>
                        <a:t>Update at the SI Transition Group is that this is a risk that will be need to be accepted. Will be marked accepted once the corresponding Switching </a:t>
                      </a:r>
                      <a:r>
                        <a:rPr lang="en-US" sz="650" dirty="0" err="1">
                          <a:solidFill>
                            <a:schemeClr val="tx1"/>
                          </a:solidFill>
                          <a:latin typeface="+mj-lt"/>
                        </a:rPr>
                        <a:t>Programme</a:t>
                      </a:r>
                      <a:r>
                        <a:rPr lang="en-US" sz="650" dirty="0">
                          <a:solidFill>
                            <a:schemeClr val="tx1"/>
                          </a:solidFill>
                          <a:latin typeface="+mj-lt"/>
                        </a:rPr>
                        <a:t> risk is accepted by Ofgem</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28/05/21</a:t>
                      </a:r>
                    </a:p>
                  </a:txBody>
                  <a:tcPr marL="0" marR="0" marT="0" marB="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650" b="1" i="0" u="none" strike="noStrike" dirty="0">
                          <a:solidFill>
                            <a:schemeClr val="tx1"/>
                          </a:solidFill>
                          <a:effectLst/>
                          <a:latin typeface="+mj-lt"/>
                        </a:rPr>
                        <a:t>65176</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Runbook may not be properly tested because schedules to be used across test phases (DM LR / Transition testing) are being developed separately leading to potential for discrepancies and for insights from one activity being missed by the other</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Liaise with the SI to ensure that all plans are aligned. </a:t>
                      </a:r>
                    </a:p>
                    <a:p>
                      <a:pPr algn="l" fontAlgn="ctr"/>
                      <a:r>
                        <a:rPr lang="en-US" sz="650" b="0" i="0" u="none" strike="noStrike" kern="1200" dirty="0">
                          <a:solidFill>
                            <a:schemeClr val="tx1"/>
                          </a:solidFill>
                          <a:effectLst/>
                          <a:latin typeface="+mj-lt"/>
                          <a:ea typeface="+mn-ea"/>
                          <a:cs typeface="+mn-cs"/>
                        </a:rPr>
                        <a:t>Request early sight of plans to ensure adequate review in advance</a:t>
                      </a:r>
                    </a:p>
                  </a:txBody>
                  <a:tcPr marL="0" marR="0" marT="0" marB="0" anchor="ctr">
                    <a:solidFill>
                      <a:srgbClr val="CED1E2"/>
                    </a:solidFill>
                  </a:tcPr>
                </a:tc>
                <a:tc>
                  <a:txBody>
                    <a:bodyPr/>
                    <a:lstStyle/>
                    <a:p>
                      <a:pPr algn="l" rtl="0" fontAlgn="ctr"/>
                      <a:r>
                        <a:rPr lang="en-US" sz="650" b="0" i="0" u="none" strike="noStrike" dirty="0">
                          <a:solidFill>
                            <a:schemeClr val="tx1"/>
                          </a:solidFill>
                          <a:effectLst/>
                          <a:latin typeface="+mj-lt"/>
                        </a:rPr>
                        <a:t>Risk raised with SI in light of LR plan issue, showing a change in sequencing for DM LR</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28/05/21</a:t>
                      </a:r>
                    </a:p>
                  </a:txBody>
                  <a:tcPr marL="0" marR="0" marT="0" marB="0" anchor="ctr">
                    <a:solidFill>
                      <a:srgbClr val="CED1E2"/>
                    </a:solidFill>
                  </a:tcPr>
                </a:tc>
                <a:extLst>
                  <a:ext uri="{0D108BD9-81ED-4DB2-BD59-A6C34878D82A}">
                    <a16:rowId xmlns:a16="http://schemas.microsoft.com/office/drawing/2014/main" val="3257186867"/>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6DC08E95-0BB2-4CE5-ADD9-4F8BC041D0F9}"/>
              </a:ext>
            </a:extLst>
          </p:cNvPr>
          <p:cNvPicPr>
            <a:picLocks/>
          </p:cNvPicPr>
          <p:nvPr/>
        </p:nvPicPr>
        <p:blipFill>
          <a:blip r:embed="rId3"/>
          <a:stretch>
            <a:fillRect/>
          </a:stretch>
        </p:blipFill>
        <p:spPr>
          <a:xfrm>
            <a:off x="545656" y="559203"/>
            <a:ext cx="8052686" cy="4327590"/>
          </a:xfrm>
          <a:prstGeom prst="rect">
            <a:avLst/>
          </a:prstGeom>
          <a:solidFill>
            <a:scrgbClr r="0" g="0" b="0"/>
          </a:solidFill>
        </p:spPr>
      </p:pic>
    </p:spTree>
    <p:extLst>
      <p:ext uri="{BB962C8B-B14F-4D97-AF65-F5344CB8AC3E}">
        <p14:creationId xmlns:p14="http://schemas.microsoft.com/office/powerpoint/2010/main" val="504422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246595" y="403512"/>
          <a:ext cx="8523081" cy="4525681"/>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531781">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43635">
                <a:tc>
                  <a:txBody>
                    <a:bodyPr/>
                    <a:lstStyle/>
                    <a:p>
                      <a:pPr algn="l" fontAlgn="t"/>
                      <a:r>
                        <a:rPr lang="en-GB" sz="800" b="0" i="0" u="none" strike="noStrike" dirty="0">
                          <a:solidFill>
                            <a:srgbClr val="000000"/>
                          </a:solidFill>
                          <a:effectLst/>
                          <a:latin typeface="+mj-lt"/>
                        </a:rPr>
                        <a:t>Programme Plan Re-Baseline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07/11/2019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264542">
                <a:tc>
                  <a:txBody>
                    <a:bodyPr/>
                    <a:lstStyle/>
                    <a:p>
                      <a:pPr algn="l" fontAlgn="t"/>
                      <a:r>
                        <a:rPr lang="en-US" sz="800" b="0" i="0" u="none" strike="noStrike" dirty="0">
                          <a:solidFill>
                            <a:srgbClr val="000000"/>
                          </a:solidFill>
                          <a:effectLst/>
                          <a:latin typeface="+mj-lt"/>
                        </a:rPr>
                        <a:t>Updates to the CSS Physical Interface Design (</a:t>
                      </a:r>
                      <a:r>
                        <a:rPr lang="en-US" sz="800" b="0" i="0" u="none" strike="noStrike" dirty="0" err="1">
                          <a:solidFill>
                            <a:srgbClr val="000000"/>
                          </a:solidFill>
                          <a:effectLst/>
                          <a:latin typeface="+mj-lt"/>
                        </a:rPr>
                        <a:t>PhID</a:t>
                      </a:r>
                      <a:r>
                        <a:rPr lang="en-US" sz="800" b="0" i="0" u="none" strike="noStrike" dirty="0">
                          <a:solidFill>
                            <a:srgbClr val="000000"/>
                          </a:solidFill>
                          <a:effectLst/>
                          <a:latin typeface="+mj-lt"/>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£17,250.00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22/01/2020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264542">
                <a:tc>
                  <a:txBody>
                    <a:bodyPr/>
                    <a:lstStyle/>
                    <a:p>
                      <a:pPr algn="l" fontAlgn="t"/>
                      <a:r>
                        <a:rPr lang="en-GB" sz="800" b="0" i="0" u="none" strike="noStrike" dirty="0">
                          <a:solidFill>
                            <a:srgbClr val="000000"/>
                          </a:solidFill>
                          <a:effectLst/>
                          <a:latin typeface="+mj-lt"/>
                        </a:rPr>
                        <a:t>CSS_Exception_Handling_Strategy_v0.2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264542">
                <a:tc>
                  <a:txBody>
                    <a:bodyPr/>
                    <a:lstStyle/>
                    <a:p>
                      <a:pPr algn="l" fontAlgn="t"/>
                      <a:r>
                        <a:rPr lang="en-US" sz="800" b="0" i="0" u="none" strike="noStrike" dirty="0" err="1">
                          <a:solidFill>
                            <a:srgbClr val="000000"/>
                          </a:solidFill>
                          <a:effectLst/>
                          <a:latin typeface="+mj-lt"/>
                        </a:rPr>
                        <a:t>Provide_CSS_RegistrationID_to_PUI_and_LPs</a:t>
                      </a:r>
                      <a:endParaRPr lang="en-US" sz="800" b="0" i="0" u="none" strike="noStrike" dirty="0">
                        <a:solidFill>
                          <a:srgbClr val="00000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£12,643.00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07/08/2020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264542">
                <a:tc>
                  <a:txBody>
                    <a:bodyPr/>
                    <a:lstStyle/>
                    <a:p>
                      <a:pPr algn="l" fontAlgn="t"/>
                      <a:r>
                        <a:rPr lang="en-US" sz="800" b="0" i="0" u="none" strike="noStrike" dirty="0" err="1">
                          <a:solidFill>
                            <a:srgbClr val="000000"/>
                          </a:solidFill>
                          <a:effectLst/>
                          <a:latin typeface="+mj-lt"/>
                        </a:rPr>
                        <a:t>Licence</a:t>
                      </a:r>
                      <a:r>
                        <a:rPr lang="en-US" sz="800" b="0" i="0" u="none" strike="noStrike" dirty="0">
                          <a:solidFill>
                            <a:srgbClr val="000000"/>
                          </a:solidFill>
                          <a:effectLst/>
                          <a:latin typeface="+mj-lt"/>
                        </a:rPr>
                        <a:t> Exempt Network Customer Identifier – ABACUS Data Model update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CR-E51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29/10/2019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264542">
                <a:tc>
                  <a:txBody>
                    <a:bodyPr/>
                    <a:lstStyle/>
                    <a:p>
                      <a:pPr algn="l" fontAlgn="t"/>
                      <a:r>
                        <a:rPr lang="en-US" sz="800" b="0" i="0" u="none" strike="noStrike" dirty="0">
                          <a:solidFill>
                            <a:srgbClr val="000000"/>
                          </a:solidFill>
                          <a:effectLst/>
                          <a:latin typeface="+mj-lt"/>
                        </a:rPr>
                        <a:t>Amendments to the DMS artefact suite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£6,500.00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264542">
                <a:tc>
                  <a:txBody>
                    <a:bodyPr/>
                    <a:lstStyle/>
                    <a:p>
                      <a:pPr algn="l" fontAlgn="t"/>
                      <a:r>
                        <a:rPr lang="en-US" sz="800" b="0" i="0" u="none" strike="noStrike" dirty="0">
                          <a:solidFill>
                            <a:srgbClr val="000000"/>
                          </a:solidFill>
                          <a:effectLst/>
                          <a:latin typeface="+mj-lt"/>
                        </a:rPr>
                        <a:t>Migration of Terminated Gas RMPS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64542">
                <a:tc>
                  <a:txBody>
                    <a:bodyPr/>
                    <a:lstStyle/>
                    <a:p>
                      <a:pPr algn="l" fontAlgn="t"/>
                      <a:r>
                        <a:rPr lang="en-US" sz="800" b="0" i="0" u="none" strike="noStrike" dirty="0">
                          <a:solidFill>
                            <a:srgbClr val="000000"/>
                          </a:solidFill>
                          <a:effectLst/>
                          <a:latin typeface="+mj-lt"/>
                        </a:rPr>
                        <a:t>Amendments to the NC-0079 for REL (Retail Energy Location) Data Migration and Reconciliation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06/07/2020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264542">
                <a:tc>
                  <a:txBody>
                    <a:bodyPr/>
                    <a:lstStyle/>
                    <a:p>
                      <a:pPr algn="l" fontAlgn="b"/>
                      <a:r>
                        <a:rPr lang="en-GB" sz="800" b="0" i="0" u="none" strike="noStrike" dirty="0">
                          <a:solidFill>
                            <a:srgbClr val="000000"/>
                          </a:solidFill>
                          <a:effectLst/>
                          <a:latin typeface="+mj-lt"/>
                        </a:rPr>
                        <a:t>DMS - PHID Alignment Parties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06/07/2020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264542">
                <a:tc>
                  <a:txBody>
                    <a:bodyPr/>
                    <a:lstStyle/>
                    <a:p>
                      <a:pPr algn="l" fontAlgn="b"/>
                      <a:r>
                        <a:rPr lang="en-US" sz="800" b="0" i="0" u="none" strike="noStrike" dirty="0">
                          <a:solidFill>
                            <a:srgbClr val="000000"/>
                          </a:solidFill>
                          <a:effectLst/>
                          <a:latin typeface="+mj-lt"/>
                        </a:rPr>
                        <a:t>Request For a New or Upgraded DMT Environment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£256,009.00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311219">
                <a:tc>
                  <a:txBody>
                    <a:bodyPr/>
                    <a:lstStyle/>
                    <a:p>
                      <a:pPr algn="l" fontAlgn="b"/>
                      <a:r>
                        <a:rPr lang="en-US" sz="800" b="0" i="0" u="none" strike="noStrike" dirty="0">
                          <a:solidFill>
                            <a:srgbClr val="000000"/>
                          </a:solidFill>
                          <a:effectLst/>
                          <a:latin typeface="+mj-lt"/>
                        </a:rPr>
                        <a:t>Enable TLS connection pooling for all directly connected parties to CSS]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264542">
                <a:tc>
                  <a:txBody>
                    <a:bodyPr/>
                    <a:lstStyle/>
                    <a:p>
                      <a:pPr algn="l" fontAlgn="b"/>
                      <a:r>
                        <a:rPr lang="en-GB" sz="800" b="0" i="0" u="none" strike="noStrike">
                          <a:solidFill>
                            <a:srgbClr val="000000"/>
                          </a:solidFill>
                          <a:effectLst/>
                          <a:latin typeface="+mj-lt"/>
                        </a:rPr>
                        <a:t>Message Header Format for PKI Certificate Identification]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264542">
                <a:tc>
                  <a:txBody>
                    <a:bodyPr/>
                    <a:lstStyle/>
                    <a:p>
                      <a:pPr algn="l" fontAlgn="b"/>
                      <a:r>
                        <a:rPr lang="en-US" sz="800" b="0" i="0" u="none" strike="noStrike">
                          <a:solidFill>
                            <a:srgbClr val="000000"/>
                          </a:solidFill>
                          <a:effectLst/>
                          <a:latin typeface="+mj-lt"/>
                        </a:rPr>
                        <a:t>SIT Functional Test Re Plan  Enabling Parallel Testing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£56,000.00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20/07/2020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264542">
                <a:tc>
                  <a:txBody>
                    <a:bodyPr/>
                    <a:lstStyle/>
                    <a:p>
                      <a:pPr algn="l" fontAlgn="b"/>
                      <a:r>
                        <a:rPr lang="fr-FR" sz="800" b="0" i="0" u="none" strike="noStrike">
                          <a:solidFill>
                            <a:srgbClr val="000000"/>
                          </a:solidFill>
                          <a:effectLst/>
                          <a:latin typeface="+mj-lt"/>
                        </a:rPr>
                        <a:t>DM_Validation Catalogue_Shipper_Effective_Date_Change_</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03/08/2020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264542">
                <a:tc>
                  <a:txBody>
                    <a:bodyPr/>
                    <a:lstStyle/>
                    <a:p>
                      <a:pPr algn="l" fontAlgn="b"/>
                      <a:r>
                        <a:rPr lang="en-GB" sz="800" b="0" i="0" u="none" strike="noStrike">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bl>
          </a:graphicData>
        </a:graphic>
      </p:graphicFrame>
    </p:spTree>
    <p:extLst>
      <p:ext uri="{BB962C8B-B14F-4D97-AF65-F5344CB8AC3E}">
        <p14:creationId xmlns:p14="http://schemas.microsoft.com/office/powerpoint/2010/main" val="3267915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0" y="403510"/>
          <a:ext cx="8965407" cy="4389943"/>
        </p:xfrm>
        <a:graphic>
          <a:graphicData uri="http://schemas.openxmlformats.org/drawingml/2006/table">
            <a:tbl>
              <a:tblPr firstRow="1" bandRow="1">
                <a:tableStyleId>{5C22544A-7EE6-4342-B048-85BDC9FD1C3A}</a:tableStyleId>
              </a:tblPr>
              <a:tblGrid>
                <a:gridCol w="4426821">
                  <a:extLst>
                    <a:ext uri="{9D8B030D-6E8A-4147-A177-3AD203B41FA5}">
                      <a16:colId xmlns:a16="http://schemas.microsoft.com/office/drawing/2014/main" val="997061046"/>
                    </a:ext>
                  </a:extLst>
                </a:gridCol>
                <a:gridCol w="567413">
                  <a:extLst>
                    <a:ext uri="{9D8B030D-6E8A-4147-A177-3AD203B41FA5}">
                      <a16:colId xmlns:a16="http://schemas.microsoft.com/office/drawing/2014/main" val="2723771934"/>
                    </a:ext>
                  </a:extLst>
                </a:gridCol>
                <a:gridCol w="1178235">
                  <a:extLst>
                    <a:ext uri="{9D8B030D-6E8A-4147-A177-3AD203B41FA5}">
                      <a16:colId xmlns:a16="http://schemas.microsoft.com/office/drawing/2014/main" val="3830117845"/>
                    </a:ext>
                  </a:extLst>
                </a:gridCol>
                <a:gridCol w="999856">
                  <a:extLst>
                    <a:ext uri="{9D8B030D-6E8A-4147-A177-3AD203B41FA5}">
                      <a16:colId xmlns:a16="http://schemas.microsoft.com/office/drawing/2014/main" val="194189712"/>
                    </a:ext>
                  </a:extLst>
                </a:gridCol>
                <a:gridCol w="1793082">
                  <a:extLst>
                    <a:ext uri="{9D8B030D-6E8A-4147-A177-3AD203B41FA5}">
                      <a16:colId xmlns:a16="http://schemas.microsoft.com/office/drawing/2014/main" val="3065248341"/>
                    </a:ext>
                  </a:extLst>
                </a:gridCol>
              </a:tblGrid>
              <a:tr h="576430">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86754">
                <a:tc>
                  <a:txBody>
                    <a:bodyPr/>
                    <a:lstStyle/>
                    <a:p>
                      <a:pPr algn="l" fontAlgn="b"/>
                      <a:r>
                        <a:rPr lang="en-GB" sz="800" b="0" i="0" u="none" strike="noStrike" dirty="0">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280972">
                <a:tc>
                  <a:txBody>
                    <a:bodyPr/>
                    <a:lstStyle/>
                    <a:p>
                      <a:pPr algn="l" fontAlgn="b"/>
                      <a:r>
                        <a:rPr lang="en-US" sz="800" b="0" i="0" u="none" strike="noStrike" dirty="0">
                          <a:solidFill>
                            <a:srgbClr val="000000"/>
                          </a:solidFill>
                          <a:effectLst/>
                          <a:latin typeface="+mj-lt"/>
                        </a:rPr>
                        <a:t>Uplift to the CSS Interface Specifications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£70,000.00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286754">
                <a:tc>
                  <a:txBody>
                    <a:bodyPr/>
                    <a:lstStyle/>
                    <a:p>
                      <a:pPr algn="l" fontAlgn="b"/>
                      <a:r>
                        <a:rPr lang="en-US" sz="800" b="0" i="0" u="none" strike="noStrike" dirty="0">
                          <a:solidFill>
                            <a:srgbClr val="000000"/>
                          </a:solidFill>
                          <a:effectLst/>
                          <a:latin typeface="+mj-lt"/>
                        </a:rPr>
                        <a:t>Uplift to Business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286754">
                <a:tc>
                  <a:txBody>
                    <a:bodyPr/>
                    <a:lstStyle/>
                    <a:p>
                      <a:pPr algn="l" fontAlgn="b"/>
                      <a:r>
                        <a:rPr lang="en-GB" sz="800" b="0" i="0" u="none" strike="noStrike" dirty="0">
                          <a:solidFill>
                            <a:srgbClr val="000000"/>
                          </a:solidFill>
                          <a:effectLst/>
                          <a:latin typeface="+mj-lt"/>
                        </a:rPr>
                        <a:t>Programme Plan Re-Baseline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£14,913,000.00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28/09/2020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286754">
                <a:tc>
                  <a:txBody>
                    <a:bodyPr/>
                    <a:lstStyle/>
                    <a:p>
                      <a:pPr algn="l" fontAlgn="b"/>
                      <a:r>
                        <a:rPr lang="en-US" sz="800" b="0" i="0" u="none" strike="noStrike" dirty="0">
                          <a:solidFill>
                            <a:srgbClr val="000000"/>
                          </a:solidFill>
                          <a:effectLst/>
                          <a:latin typeface="+mj-lt"/>
                        </a:rPr>
                        <a:t>Changes to Support Energy Company Data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Awaiting Decision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286754">
                <a:tc>
                  <a:txBody>
                    <a:bodyPr/>
                    <a:lstStyle/>
                    <a:p>
                      <a:pPr algn="l" fontAlgn="b"/>
                      <a:r>
                        <a:rPr lang="en-GB" sz="800" b="0" i="0" u="none" strike="noStrike" dirty="0">
                          <a:solidFill>
                            <a:srgbClr val="000000"/>
                          </a:solidFill>
                          <a:effectLst/>
                          <a:latin typeface="+mj-lt"/>
                        </a:rPr>
                        <a:t>Operational Choreography Detection 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£308,205.00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Awaiting Decision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86754">
                <a:tc>
                  <a:txBody>
                    <a:bodyPr/>
                    <a:lstStyle/>
                    <a:p>
                      <a:pPr algn="l" fontAlgn="b"/>
                      <a:r>
                        <a:rPr lang="en-GB" sz="800" b="0" i="0" u="none" strike="noStrike">
                          <a:solidFill>
                            <a:srgbClr val="000000"/>
                          </a:solidFill>
                          <a:effectLst/>
                          <a:latin typeface="+mj-lt"/>
                        </a:rPr>
                        <a:t>Operational Choreography Rectification 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Awaiting Decision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378247">
                <a:tc>
                  <a:txBody>
                    <a:bodyPr/>
                    <a:lstStyle/>
                    <a:p>
                      <a:pPr algn="l" fontAlgn="b"/>
                      <a:r>
                        <a:rPr lang="en-US" sz="800" b="0" i="0" u="none" strike="noStrike" dirty="0">
                          <a:solidFill>
                            <a:srgbClr val="000000"/>
                          </a:solidFill>
                          <a:effectLst/>
                          <a:latin typeface="+mj-lt"/>
                        </a:rPr>
                        <a:t>Amendment of Data Migration Solution to Protect Programme Timescales - Removal of Transition Stage 1 Delta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£83,490.00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25/02/2021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286754">
                <a:tc>
                  <a:txBody>
                    <a:bodyPr/>
                    <a:lstStyle/>
                    <a:p>
                      <a:pPr algn="l" fontAlgn="b"/>
                      <a:r>
                        <a:rPr lang="en-US" sz="800" b="0" i="0" u="none" strike="noStrike">
                          <a:solidFill>
                            <a:srgbClr val="000000"/>
                          </a:solidFill>
                          <a:effectLst/>
                          <a:latin typeface="+mj-lt"/>
                        </a:rPr>
                        <a:t>Uplift to the CSS Business Data Validation Rules Doc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n-lt"/>
                          <a:ea typeface="+mn-ea"/>
                          <a:cs typeface="+mn-cs"/>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286754">
                <a:tc>
                  <a:txBody>
                    <a:bodyPr/>
                    <a:lstStyle/>
                    <a:p>
                      <a:pPr algn="l" fontAlgn="b"/>
                      <a:r>
                        <a:rPr lang="en-US" sz="800" b="0" i="0" u="none" strike="noStrike" dirty="0">
                          <a:solidFill>
                            <a:srgbClr val="000000"/>
                          </a:solidFill>
                          <a:effectLst/>
                          <a:latin typeface="+mj-lt"/>
                        </a:rPr>
                        <a:t>REL Dissemination to </a:t>
                      </a:r>
                      <a:r>
                        <a:rPr lang="en-US" sz="800" b="0" i="0" u="none" strike="noStrike" dirty="0" err="1">
                          <a:solidFill>
                            <a:srgbClr val="000000"/>
                          </a:solidFill>
                          <a:effectLst/>
                          <a:latin typeface="+mj-lt"/>
                        </a:rPr>
                        <a:t>iDNO</a:t>
                      </a:r>
                      <a:r>
                        <a:rPr lang="en-US" sz="800" b="0" i="0" u="none" strike="noStrike" dirty="0">
                          <a:solidFill>
                            <a:srgbClr val="000000"/>
                          </a:solidFill>
                          <a:effectLst/>
                          <a:latin typeface="+mj-lt"/>
                        </a:rPr>
                        <a:t> and DNO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270279"/>
                  </a:ext>
                </a:extLst>
              </a:tr>
              <a:tr h="286754">
                <a:tc>
                  <a:txBody>
                    <a:bodyPr/>
                    <a:lstStyle/>
                    <a:p>
                      <a:pPr algn="l" fontAlgn="b"/>
                      <a:r>
                        <a:rPr lang="en-US" sz="800" b="0" i="0" u="none" strike="noStrike" dirty="0">
                          <a:solidFill>
                            <a:srgbClr val="000000"/>
                          </a:solidFill>
                          <a:effectLst/>
                          <a:latin typeface="+mj-lt"/>
                        </a:rPr>
                        <a:t>Change to Management of In-Flight Switches Approach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935558"/>
                  </a:ext>
                </a:extLst>
              </a:tr>
              <a:tr h="286754">
                <a:tc>
                  <a:txBody>
                    <a:bodyPr/>
                    <a:lstStyle/>
                    <a:p>
                      <a:pPr algn="l" fontAlgn="b"/>
                      <a:r>
                        <a:rPr lang="en-US" sz="800" b="0" i="0" u="none" strike="noStrike" dirty="0">
                          <a:solidFill>
                            <a:srgbClr val="000000"/>
                          </a:solidFill>
                          <a:effectLst/>
                          <a:latin typeface="+mj-lt"/>
                        </a:rPr>
                        <a:t>Increase Cadence of Data cuts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£24,600.00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10/05/2021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9222774"/>
                  </a:ext>
                </a:extLst>
              </a:tr>
              <a:tr h="286754">
                <a:tc>
                  <a:txBody>
                    <a:bodyPr/>
                    <a:lstStyle/>
                    <a:p>
                      <a:pPr marL="0" algn="l" fontAlgn="t"/>
                      <a:r>
                        <a:rPr lang="en-US" sz="800" b="0" i="0" u="none" strike="noStrike" dirty="0">
                          <a:solidFill>
                            <a:srgbClr val="000000"/>
                          </a:solidFill>
                          <a:effectLst/>
                          <a:latin typeface="+mj-lt"/>
                          <a:ea typeface="+mn-ea"/>
                          <a:cs typeface="+mn-cs"/>
                        </a:rPr>
                        <a:t>Re-align Switching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Response SLAs with </a:t>
                      </a:r>
                      <a:r>
                        <a:rPr lang="en-US" sz="800" b="0" i="0" u="none" strike="noStrike" dirty="0" err="1">
                          <a:solidFill>
                            <a:srgbClr val="000000"/>
                          </a:solidFill>
                          <a:effectLst/>
                          <a:latin typeface="+mj-lt"/>
                          <a:ea typeface="+mn-ea"/>
                          <a:cs typeface="+mn-cs"/>
                        </a:rPr>
                        <a:t>Xoserve</a:t>
                      </a:r>
                      <a:r>
                        <a:rPr lang="en-US" sz="800" b="0" i="0" u="none" strike="noStrike" dirty="0">
                          <a:solidFill>
                            <a:srgbClr val="000000"/>
                          </a:solidFill>
                          <a:effectLst/>
                          <a:latin typeface="+mj-lt"/>
                          <a:ea typeface="+mn-ea"/>
                          <a:cs typeface="+mn-cs"/>
                        </a:rPr>
                        <a:t> response SLAs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800" b="0" i="0" u="none" strike="noStrike" dirty="0">
                          <a:solidFill>
                            <a:srgbClr val="000000"/>
                          </a:solidFill>
                          <a:effectLst/>
                          <a:latin typeface="+mj-lt"/>
                          <a:ea typeface="+mn-ea"/>
                          <a:cs typeface="+mn-cs"/>
                        </a:rPr>
                        <a:t>CR-D072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800" b="0" i="0" u="none" strike="noStrike" kern="1200" dirty="0">
                          <a:solidFill>
                            <a:srgbClr val="000000"/>
                          </a:solidFill>
                          <a:effectLst/>
                          <a:latin typeface="+mj-lt"/>
                          <a:ea typeface="+mn-ea"/>
                          <a:cs typeface="+mn-cs"/>
                        </a:rPr>
                        <a:t>£0.00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fontAlgn="t"/>
                      <a:r>
                        <a:rPr lang="en-GB" sz="800" b="0" i="0" u="none" strike="noStrike" kern="1200" dirty="0">
                          <a:solidFill>
                            <a:srgbClr val="000000"/>
                          </a:solidFill>
                          <a:effectLst/>
                          <a:latin typeface="+mj-lt"/>
                          <a:ea typeface="+mn-ea"/>
                          <a:cs typeface="+mn-cs"/>
                        </a:rPr>
                        <a:t>07/05/2021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Complete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5109793"/>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400" dirty="0">
                <a:solidFill>
                  <a:schemeClr val="accent1"/>
                </a:solidFill>
                <a:latin typeface="+mn-lt"/>
                <a:cs typeface="Arial"/>
              </a:rPr>
              <a:t>Switching Programme CR Position – Pending Xoserve Impact Assessment</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0" y="403511"/>
          <a:ext cx="8965407" cy="1582452"/>
        </p:xfrm>
        <a:graphic>
          <a:graphicData uri="http://schemas.openxmlformats.org/drawingml/2006/table">
            <a:tbl>
              <a:tblPr firstRow="1" bandRow="1">
                <a:tableStyleId>{5C22544A-7EE6-4342-B048-85BDC9FD1C3A}</a:tableStyleId>
              </a:tblPr>
              <a:tblGrid>
                <a:gridCol w="4426821">
                  <a:extLst>
                    <a:ext uri="{9D8B030D-6E8A-4147-A177-3AD203B41FA5}">
                      <a16:colId xmlns:a16="http://schemas.microsoft.com/office/drawing/2014/main" val="997061046"/>
                    </a:ext>
                  </a:extLst>
                </a:gridCol>
                <a:gridCol w="567413">
                  <a:extLst>
                    <a:ext uri="{9D8B030D-6E8A-4147-A177-3AD203B41FA5}">
                      <a16:colId xmlns:a16="http://schemas.microsoft.com/office/drawing/2014/main" val="2723771934"/>
                    </a:ext>
                  </a:extLst>
                </a:gridCol>
                <a:gridCol w="1178235">
                  <a:extLst>
                    <a:ext uri="{9D8B030D-6E8A-4147-A177-3AD203B41FA5}">
                      <a16:colId xmlns:a16="http://schemas.microsoft.com/office/drawing/2014/main" val="3830117845"/>
                    </a:ext>
                  </a:extLst>
                </a:gridCol>
                <a:gridCol w="999856">
                  <a:extLst>
                    <a:ext uri="{9D8B030D-6E8A-4147-A177-3AD203B41FA5}">
                      <a16:colId xmlns:a16="http://schemas.microsoft.com/office/drawing/2014/main" val="194189712"/>
                    </a:ext>
                  </a:extLst>
                </a:gridCol>
                <a:gridCol w="1793082">
                  <a:extLst>
                    <a:ext uri="{9D8B030D-6E8A-4147-A177-3AD203B41FA5}">
                      <a16:colId xmlns:a16="http://schemas.microsoft.com/office/drawing/2014/main" val="3065248341"/>
                    </a:ext>
                  </a:extLst>
                </a:gridCol>
              </a:tblGrid>
              <a:tr h="634911">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315847">
                <a:tc>
                  <a:txBody>
                    <a:bodyPr/>
                    <a:lstStyle/>
                    <a:p>
                      <a:pPr algn="l" fontAlgn="b"/>
                      <a:r>
                        <a:rPr lang="en-US" sz="900" b="0" i="0" u="none" strike="noStrike" dirty="0">
                          <a:solidFill>
                            <a:srgbClr val="000000"/>
                          </a:solidFill>
                          <a:effectLst/>
                          <a:latin typeface="+mj-lt"/>
                        </a:rPr>
                        <a:t>Amend the Transition Testing Milestones TR210 &amp; TR220 for PUI Production Data Cuts v0.4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9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900" b="0" i="0" u="none" strike="noStrike">
                          <a:solidFill>
                            <a:srgbClr val="000000"/>
                          </a:solidFill>
                          <a:effectLst/>
                          <a:latin typeface="+mj-lt"/>
                        </a:rPr>
                        <a:t>14/05/2021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566195"/>
                  </a:ext>
                </a:extLst>
              </a:tr>
              <a:tr h="315847">
                <a:tc>
                  <a:txBody>
                    <a:bodyPr/>
                    <a:lstStyle/>
                    <a:p>
                      <a:pPr algn="l" fontAlgn="b"/>
                      <a:r>
                        <a:rPr lang="en-US" sz="900" b="0" i="0" u="none" strike="noStrike" dirty="0">
                          <a:solidFill>
                            <a:srgbClr val="000000"/>
                          </a:solidFill>
                          <a:effectLst/>
                          <a:latin typeface="+mj-lt"/>
                        </a:rPr>
                        <a:t> Engagement for Early E2E Testing v0.2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9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900" b="0" i="0" u="none" strike="noStrike">
                          <a:solidFill>
                            <a:srgbClr val="000000"/>
                          </a:solidFill>
                          <a:effectLst/>
                          <a:latin typeface="+mj-lt"/>
                        </a:rPr>
                        <a:t>14/05/2021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913792"/>
                  </a:ext>
                </a:extLst>
              </a:tr>
              <a:tr h="315847">
                <a:tc>
                  <a:txBody>
                    <a:bodyPr/>
                    <a:lstStyle/>
                    <a:p>
                      <a:pPr algn="l" fontAlgn="b"/>
                      <a:r>
                        <a:rPr lang="en-US" sz="900" b="0" i="0" u="none" strike="noStrike" dirty="0">
                          <a:solidFill>
                            <a:srgbClr val="000000"/>
                          </a:solidFill>
                          <a:effectLst/>
                          <a:latin typeface="+mj-lt"/>
                        </a:rPr>
                        <a:t>Amendment to Assumptions as a result of analysis undertaken during CP1 v0.4]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CR-D083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9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900" b="0" i="0" u="none" strike="noStrike" dirty="0">
                          <a:solidFill>
                            <a:srgbClr val="000000"/>
                          </a:solidFill>
                          <a:effectLst/>
                          <a:latin typeface="+mj-lt"/>
                        </a:rPr>
                        <a:t>24/05/2021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07285"/>
                  </a:ext>
                </a:extLst>
              </a:tr>
            </a:tbl>
          </a:graphicData>
        </a:graphic>
      </p:graphicFrame>
    </p:spTree>
    <p:extLst>
      <p:ext uri="{BB962C8B-B14F-4D97-AF65-F5344CB8AC3E}">
        <p14:creationId xmlns:p14="http://schemas.microsoft.com/office/powerpoint/2010/main" val="3893918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315216" y="338706"/>
          <a:ext cx="8755630" cy="4723162"/>
        </p:xfrm>
        <a:graphic>
          <a:graphicData uri="http://schemas.openxmlformats.org/drawingml/2006/table">
            <a:tbl>
              <a:tblPr firstRow="1" bandRow="1">
                <a:tableStyleId>{5C22544A-7EE6-4342-B048-85BDC9FD1C3A}</a:tableStyleId>
              </a:tblPr>
              <a:tblGrid>
                <a:gridCol w="5346278">
                  <a:extLst>
                    <a:ext uri="{9D8B030D-6E8A-4147-A177-3AD203B41FA5}">
                      <a16:colId xmlns:a16="http://schemas.microsoft.com/office/drawing/2014/main" val="997061046"/>
                    </a:ext>
                  </a:extLst>
                </a:gridCol>
                <a:gridCol w="681110">
                  <a:extLst>
                    <a:ext uri="{9D8B030D-6E8A-4147-A177-3AD203B41FA5}">
                      <a16:colId xmlns:a16="http://schemas.microsoft.com/office/drawing/2014/main" val="2723771934"/>
                    </a:ext>
                  </a:extLst>
                </a:gridCol>
                <a:gridCol w="777314">
                  <a:extLst>
                    <a:ext uri="{9D8B030D-6E8A-4147-A177-3AD203B41FA5}">
                      <a16:colId xmlns:a16="http://schemas.microsoft.com/office/drawing/2014/main" val="194189712"/>
                    </a:ext>
                  </a:extLst>
                </a:gridCol>
                <a:gridCol w="1950928">
                  <a:extLst>
                    <a:ext uri="{9D8B030D-6E8A-4147-A177-3AD203B41FA5}">
                      <a16:colId xmlns:a16="http://schemas.microsoft.com/office/drawing/2014/main" val="3065248341"/>
                    </a:ext>
                  </a:extLst>
                </a:gridCol>
              </a:tblGrid>
              <a:tr h="432943">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Ref</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Date Raised</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57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11750">
                <a:tc>
                  <a:txBody>
                    <a:bodyPr/>
                    <a:lstStyle/>
                    <a:p>
                      <a:pPr algn="l" fontAlgn="t"/>
                      <a:r>
                        <a:rPr lang="it-IT" sz="900" b="0" i="0" u="none" strike="noStrike" dirty="0">
                          <a:solidFill>
                            <a:srgbClr val="000000"/>
                          </a:solidFill>
                          <a:effectLst/>
                          <a:latin typeface="+mj-lt"/>
                        </a:rPr>
                        <a:t>Non_Mandatory_MPAS_Metered_Indicator_v0.4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27/01/2020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Complete - No </a:t>
                      </a:r>
                      <a:r>
                        <a:rPr lang="en-GB" sz="900" b="0" i="0" u="none" strike="noStrike" dirty="0" err="1">
                          <a:solidFill>
                            <a:srgbClr val="000000"/>
                          </a:solidFill>
                          <a:effectLst/>
                          <a:latin typeface="+mj-lt"/>
                        </a:rPr>
                        <a:t>Xoserve</a:t>
                      </a:r>
                      <a:r>
                        <a:rPr lang="en-GB" sz="900" b="0" i="0" u="none" strike="noStrike" dirty="0">
                          <a:solidFill>
                            <a:srgbClr val="000000"/>
                          </a:solidFill>
                          <a:effectLst/>
                          <a:latin typeface="+mj-lt"/>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1819855"/>
                  </a:ext>
                </a:extLst>
              </a:tr>
              <a:tr h="211750">
                <a:tc>
                  <a:txBody>
                    <a:bodyPr/>
                    <a:lstStyle/>
                    <a:p>
                      <a:pPr algn="l" fontAlgn="t"/>
                      <a:r>
                        <a:rPr lang="en-GB" sz="900" b="0" i="0" u="none" strike="noStrike" dirty="0">
                          <a:solidFill>
                            <a:srgbClr val="000000"/>
                          </a:solidFill>
                          <a:effectLst/>
                          <a:latin typeface="+mj-lt"/>
                        </a:rPr>
                        <a:t>REC Manager Procurement Timelines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02/12/2019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22801"/>
                  </a:ext>
                </a:extLst>
              </a:tr>
              <a:tr h="211750">
                <a:tc>
                  <a:txBody>
                    <a:bodyPr/>
                    <a:lstStyle/>
                    <a:p>
                      <a:pPr algn="l" fontAlgn="t"/>
                      <a:r>
                        <a:rPr lang="en-GB" sz="900" b="0" i="0" u="none" strike="noStrike" dirty="0">
                          <a:solidFill>
                            <a:srgbClr val="000000"/>
                          </a:solidFill>
                          <a:effectLst/>
                          <a:latin typeface="+mj-lt"/>
                        </a:rPr>
                        <a:t>MPAS Related MPAN Disconnection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3189954"/>
                  </a:ext>
                </a:extLst>
              </a:tr>
              <a:tr h="211750">
                <a:tc>
                  <a:txBody>
                    <a:bodyPr/>
                    <a:lstStyle/>
                    <a:p>
                      <a:pPr algn="l" fontAlgn="t"/>
                      <a:r>
                        <a:rPr lang="en-US" sz="900" b="0" i="0" u="none" strike="noStrike" dirty="0">
                          <a:solidFill>
                            <a:srgbClr val="000000"/>
                          </a:solidFill>
                          <a:effectLst/>
                          <a:latin typeface="+mj-lt"/>
                        </a:rPr>
                        <a:t>Introduction of Validation Message to Logical Mode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25/11/2019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562122"/>
                  </a:ext>
                </a:extLst>
              </a:tr>
              <a:tr h="211750">
                <a:tc>
                  <a:txBody>
                    <a:bodyPr/>
                    <a:lstStyle/>
                    <a:p>
                      <a:pPr algn="l" fontAlgn="t"/>
                      <a:r>
                        <a:rPr lang="en-US" sz="900" b="0" i="0" u="none" strike="noStrike" dirty="0">
                          <a:solidFill>
                            <a:srgbClr val="000000"/>
                          </a:solidFill>
                          <a:effectLst/>
                          <a:latin typeface="+mj-lt"/>
                        </a:rPr>
                        <a:t>Modification of Related MPAN Cleanse Checkpoint Milestones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5801236"/>
                  </a:ext>
                </a:extLst>
              </a:tr>
              <a:tr h="211750">
                <a:tc>
                  <a:txBody>
                    <a:bodyPr/>
                    <a:lstStyle/>
                    <a:p>
                      <a:pPr algn="l" fontAlgn="t"/>
                      <a:r>
                        <a:rPr lang="en-GB" sz="900" b="0" i="0" u="none" strike="noStrike" dirty="0">
                          <a:solidFill>
                            <a:srgbClr val="000000"/>
                          </a:solidFill>
                          <a:effectLst/>
                          <a:latin typeface="+mj-lt"/>
                        </a:rPr>
                        <a:t>ABACUS Corrections and Re-alignments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04/12/2019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8527842"/>
                  </a:ext>
                </a:extLst>
              </a:tr>
              <a:tr h="211750">
                <a:tc>
                  <a:txBody>
                    <a:bodyPr/>
                    <a:lstStyle/>
                    <a:p>
                      <a:pPr algn="l" fontAlgn="t"/>
                      <a:r>
                        <a:rPr lang="en-GB" sz="900" b="0" i="0" u="none" strike="noStrike">
                          <a:solidFill>
                            <a:srgbClr val="000000"/>
                          </a:solidFill>
                          <a:effectLst/>
                          <a:latin typeface="+mj-lt"/>
                        </a:rPr>
                        <a:t>ECOES REL API Webmethod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934460"/>
                  </a:ext>
                </a:extLst>
              </a:tr>
              <a:tr h="211750">
                <a:tc>
                  <a:txBody>
                    <a:bodyPr/>
                    <a:lstStyle/>
                    <a:p>
                      <a:pPr algn="l" fontAlgn="t"/>
                      <a:r>
                        <a:rPr lang="en-GB" sz="900" b="0" i="0" u="none" strike="noStrike" dirty="0">
                          <a:solidFill>
                            <a:srgbClr val="000000"/>
                          </a:solidFill>
                          <a:effectLst/>
                          <a:latin typeface="+mj-lt"/>
                        </a:rPr>
                        <a:t>CSSIA Uplift to Implement IG Recommendations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897310"/>
                  </a:ext>
                </a:extLst>
              </a:tr>
              <a:tr h="211750">
                <a:tc>
                  <a:txBody>
                    <a:bodyPr/>
                    <a:lstStyle/>
                    <a:p>
                      <a:pPr algn="l" fontAlgn="t"/>
                      <a:r>
                        <a:rPr lang="en-US" sz="900" b="0" i="0" u="none" strike="noStrike" dirty="0">
                          <a:solidFill>
                            <a:srgbClr val="000000"/>
                          </a:solidFill>
                          <a:effectLst/>
                          <a:latin typeface="+mj-lt"/>
                        </a:rPr>
                        <a:t>Update 3 E2Es to align to CSSIA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327869"/>
                  </a:ext>
                </a:extLst>
              </a:tr>
              <a:tr h="266969">
                <a:tc>
                  <a:txBody>
                    <a:bodyPr/>
                    <a:lstStyle/>
                    <a:p>
                      <a:pPr algn="l" fontAlgn="t"/>
                      <a:r>
                        <a:rPr lang="en-US" sz="900" b="0" i="0" u="none" strike="noStrike">
                          <a:solidFill>
                            <a:srgbClr val="000000"/>
                          </a:solidFill>
                          <a:effectLst/>
                          <a:latin typeface="+mj-lt"/>
                        </a:rPr>
                        <a:t>CSS_Physical_Interface_Design_Updates_mpxn_v0.2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30/01/2020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763996"/>
                  </a:ext>
                </a:extLst>
              </a:tr>
              <a:tr h="211750">
                <a:tc>
                  <a:txBody>
                    <a:bodyPr/>
                    <a:lstStyle/>
                    <a:p>
                      <a:pPr algn="l" fontAlgn="t"/>
                      <a:r>
                        <a:rPr lang="en-US" sz="900" b="0" i="0" u="none" strike="noStrike">
                          <a:solidFill>
                            <a:srgbClr val="000000"/>
                          </a:solidFill>
                          <a:effectLst/>
                          <a:latin typeface="+mj-lt"/>
                        </a:rPr>
                        <a:t>Messaging_Requirements_Revisions_REC_Code_Manager_and_CSS_v0.1 Clean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28/01/2020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544491"/>
                  </a:ext>
                </a:extLst>
              </a:tr>
              <a:tr h="211750">
                <a:tc>
                  <a:txBody>
                    <a:bodyPr/>
                    <a:lstStyle/>
                    <a:p>
                      <a:pPr algn="l" fontAlgn="t"/>
                      <a:r>
                        <a:rPr lang="en-US" sz="900" b="0" i="0" u="none" strike="noStrike">
                          <a:solidFill>
                            <a:srgbClr val="000000"/>
                          </a:solidFill>
                          <a:effectLst/>
                          <a:latin typeface="+mj-lt"/>
                        </a:rPr>
                        <a:t>Amendment_of_Xoserve_Consequential_Change_Milestone_Delivery_Dates_v0.2[DRAFT]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433931"/>
                  </a:ext>
                </a:extLst>
              </a:tr>
              <a:tr h="211750">
                <a:tc>
                  <a:txBody>
                    <a:bodyPr/>
                    <a:lstStyle/>
                    <a:p>
                      <a:pPr algn="l" fontAlgn="t"/>
                      <a:r>
                        <a:rPr lang="en-US" sz="900" b="0" i="0" u="none" strike="noStrike">
                          <a:solidFill>
                            <a:srgbClr val="000000"/>
                          </a:solidFill>
                          <a:effectLst/>
                          <a:latin typeface="+mj-lt"/>
                        </a:rPr>
                        <a:t>CSS_Handling_of_MPAS_Business_Dates_v0.2[DRAFT]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20/07/2020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142257"/>
                  </a:ext>
                </a:extLst>
              </a:tr>
              <a:tr h="211750">
                <a:tc>
                  <a:txBody>
                    <a:bodyPr/>
                    <a:lstStyle/>
                    <a:p>
                      <a:pPr algn="l" fontAlgn="t"/>
                      <a:r>
                        <a:rPr lang="en-GB" sz="900" b="0" i="0" u="none" strike="noStrike">
                          <a:solidFill>
                            <a:srgbClr val="000000"/>
                          </a:solidFill>
                          <a:effectLst/>
                          <a:latin typeface="+mj-lt"/>
                        </a:rPr>
                        <a:t>Confirmation_Responses_to_Outbound_Synchronisations_v0.2[DRAFT]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02/03/2020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566418"/>
                  </a:ext>
                </a:extLst>
              </a:tr>
              <a:tr h="211750">
                <a:tc>
                  <a:txBody>
                    <a:bodyPr/>
                    <a:lstStyle/>
                    <a:p>
                      <a:pPr algn="l" fontAlgn="t"/>
                      <a:r>
                        <a:rPr lang="en-US" sz="900" b="0" i="0" u="none" strike="noStrike">
                          <a:solidFill>
                            <a:srgbClr val="000000"/>
                          </a:solidFill>
                          <a:effectLst/>
                          <a:latin typeface="+mj-lt"/>
                        </a:rPr>
                        <a:t>Regulatory Workstream – Programme Milestones Refresh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798800"/>
                  </a:ext>
                </a:extLst>
              </a:tr>
              <a:tr h="211750">
                <a:tc>
                  <a:txBody>
                    <a:bodyPr/>
                    <a:lstStyle/>
                    <a:p>
                      <a:pPr algn="l" fontAlgn="t"/>
                      <a:r>
                        <a:rPr lang="en-GB" sz="900" b="0" i="0" u="none" strike="noStrike">
                          <a:solidFill>
                            <a:srgbClr val="000000"/>
                          </a:solidFill>
                          <a:effectLst/>
                          <a:latin typeface="+mj-lt"/>
                        </a:rPr>
                        <a:t>Remove MPAS Interface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29/04/2020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69300"/>
                  </a:ext>
                </a:extLst>
              </a:tr>
              <a:tr h="211750">
                <a:tc>
                  <a:txBody>
                    <a:bodyPr/>
                    <a:lstStyle/>
                    <a:p>
                      <a:pPr algn="l" fontAlgn="t"/>
                      <a:r>
                        <a:rPr lang="en-US" sz="900" b="0" i="0" u="none" strike="noStrike">
                          <a:solidFill>
                            <a:srgbClr val="000000"/>
                          </a:solidFill>
                          <a:effectLst/>
                          <a:latin typeface="+mj-lt"/>
                        </a:rPr>
                        <a:t>DSP_Specific_ SIT_ Functional_Exit_Criteria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29/05/2020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724958"/>
                  </a:ext>
                </a:extLst>
              </a:tr>
              <a:tr h="211750">
                <a:tc>
                  <a:txBody>
                    <a:bodyPr/>
                    <a:lstStyle/>
                    <a:p>
                      <a:pPr algn="l" fontAlgn="b"/>
                      <a:r>
                        <a:rPr lang="en-GB" sz="900" b="0" i="0" u="none" strike="noStrike">
                          <a:solidFill>
                            <a:srgbClr val="000000"/>
                          </a:solidFill>
                          <a:effectLst/>
                          <a:latin typeface="+mj-lt"/>
                        </a:rPr>
                        <a:t>Changes to support enhanced Solar arrangements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331093"/>
                  </a:ext>
                </a:extLst>
              </a:tr>
              <a:tr h="211750">
                <a:tc>
                  <a:txBody>
                    <a:bodyPr/>
                    <a:lstStyle/>
                    <a:p>
                      <a:pPr algn="l" fontAlgn="b"/>
                      <a:r>
                        <a:rPr lang="en-US" sz="900" b="0" i="0" u="none" strike="noStrike">
                          <a:solidFill>
                            <a:srgbClr val="000000"/>
                          </a:solidFill>
                          <a:effectLst/>
                          <a:latin typeface="+mj-lt"/>
                        </a:rPr>
                        <a:t>CSS Role-based access control (RBAC)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24/07/2020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275229"/>
                  </a:ext>
                </a:extLst>
              </a:tr>
              <a:tr h="211750">
                <a:tc>
                  <a:txBody>
                    <a:bodyPr/>
                    <a:lstStyle/>
                    <a:p>
                      <a:pPr algn="l" fontAlgn="b"/>
                      <a:r>
                        <a:rPr lang="en-US" sz="900" b="0" i="0" u="none" strike="noStrike">
                          <a:solidFill>
                            <a:srgbClr val="000000"/>
                          </a:solidFill>
                          <a:effectLst/>
                          <a:latin typeface="+mj-lt"/>
                        </a:rPr>
                        <a:t>A Quality Analysis Activity of the Data being used for the DMT Non-Functional Test Phase​​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124910"/>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370620" y="161384"/>
            <a:ext cx="9030585" cy="384105"/>
          </a:xfrm>
        </p:spPr>
        <p:txBody>
          <a:bodyPr>
            <a:noAutofit/>
          </a:bodyPr>
          <a:lstStyle/>
          <a:p>
            <a:r>
              <a:rPr lang="en-GB" sz="2400" dirty="0"/>
              <a:t>Recommendation for approval</a:t>
            </a:r>
          </a:p>
        </p:txBody>
      </p:sp>
      <p:sp>
        <p:nvSpPr>
          <p:cNvPr id="3" name="TextBox 2">
            <a:extLst>
              <a:ext uri="{FF2B5EF4-FFF2-40B4-BE49-F238E27FC236}">
                <a16:creationId xmlns:a16="http://schemas.microsoft.com/office/drawing/2014/main" id="{F79DCBB3-BF98-4CF3-8240-46A9FD0BB2FD}"/>
              </a:ext>
            </a:extLst>
          </p:cNvPr>
          <p:cNvSpPr txBox="1"/>
          <p:nvPr/>
        </p:nvSpPr>
        <p:spPr>
          <a:xfrm>
            <a:off x="148854" y="737191"/>
            <a:ext cx="8690345" cy="2462213"/>
          </a:xfrm>
          <a:prstGeom prst="rect">
            <a:avLst/>
          </a:prstGeom>
          <a:noFill/>
        </p:spPr>
        <p:txBody>
          <a:bodyPr wrap="square" rtlCol="0">
            <a:spAutoFit/>
          </a:bodyPr>
          <a:lstStyle/>
          <a:p>
            <a:pPr marL="285750" indent="-285750">
              <a:buFont typeface="Arial" panose="020B0604020202020204" pitchFamily="34" charset="0"/>
              <a:buChar char="•"/>
            </a:pPr>
            <a:r>
              <a:rPr lang="en-GB" sz="1400" dirty="0"/>
              <a:t>It was noted in the February 2021 ChMC that NTS does not have representation at the Performance Assurance Committee (PAC)</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As such the NTS constituency group should not pay a % share of the ringfenced PAC budget - a 2.1% share (£2,108) for FY 21/22 was approved in BP21</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On committee request (May ChMC) we have reapportioned the £2,108 based % weighting rather than a 3-way split between Shipper, DN and IGT as previously suggested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monetary terms this would represent an extra £1,242 for shippers, £749 for DNs and £116 for IGTs constituencies</a:t>
            </a:r>
          </a:p>
        </p:txBody>
      </p:sp>
      <p:sp>
        <p:nvSpPr>
          <p:cNvPr id="6" name="TextBox 5">
            <a:extLst>
              <a:ext uri="{FF2B5EF4-FFF2-40B4-BE49-F238E27FC236}">
                <a16:creationId xmlns:a16="http://schemas.microsoft.com/office/drawing/2014/main" id="{2AF4BBF6-0106-4758-995B-FC87A4CDBAEB}"/>
              </a:ext>
            </a:extLst>
          </p:cNvPr>
          <p:cNvSpPr txBox="1"/>
          <p:nvPr/>
        </p:nvSpPr>
        <p:spPr>
          <a:xfrm>
            <a:off x="255236" y="4430838"/>
            <a:ext cx="8888764" cy="369332"/>
          </a:xfrm>
          <a:prstGeom prst="rect">
            <a:avLst/>
          </a:prstGeom>
          <a:solidFill>
            <a:srgbClr val="40D1F5"/>
          </a:solidFill>
        </p:spPr>
        <p:txBody>
          <a:bodyPr wrap="square" rtlCol="0">
            <a:spAutoFit/>
          </a:bodyPr>
          <a:lstStyle/>
          <a:p>
            <a:r>
              <a:rPr lang="en-GB" b="1" dirty="0"/>
              <a:t>We are seeking committee approval to reapportion the costs as per the table  </a:t>
            </a:r>
          </a:p>
        </p:txBody>
      </p:sp>
      <p:pic>
        <p:nvPicPr>
          <p:cNvPr id="4" name="Picture 3">
            <a:extLst>
              <a:ext uri="{FF2B5EF4-FFF2-40B4-BE49-F238E27FC236}">
                <a16:creationId xmlns:a16="http://schemas.microsoft.com/office/drawing/2014/main" id="{05F6F903-F464-4E75-AB52-24A5DD0C8048}"/>
              </a:ext>
            </a:extLst>
          </p:cNvPr>
          <p:cNvPicPr>
            <a:picLocks noChangeAspect="1"/>
          </p:cNvPicPr>
          <p:nvPr/>
        </p:nvPicPr>
        <p:blipFill>
          <a:blip r:embed="rId3"/>
          <a:stretch>
            <a:fillRect/>
          </a:stretch>
        </p:blipFill>
        <p:spPr>
          <a:xfrm>
            <a:off x="539552" y="3391106"/>
            <a:ext cx="6863063" cy="649000"/>
          </a:xfrm>
          <a:prstGeom prst="rect">
            <a:avLst/>
          </a:prstGeom>
        </p:spPr>
      </p:pic>
    </p:spTree>
    <p:extLst>
      <p:ext uri="{BB962C8B-B14F-4D97-AF65-F5344CB8AC3E}">
        <p14:creationId xmlns:p14="http://schemas.microsoft.com/office/powerpoint/2010/main" val="2675535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187486" y="385669"/>
          <a:ext cx="8641295" cy="4551285"/>
        </p:xfrm>
        <a:graphic>
          <a:graphicData uri="http://schemas.openxmlformats.org/drawingml/2006/table">
            <a:tbl>
              <a:tblPr firstRow="1" bandRow="1">
                <a:tableStyleId>{5C22544A-7EE6-4342-B048-85BDC9FD1C3A}</a:tableStyleId>
              </a:tblPr>
              <a:tblGrid>
                <a:gridCol w="5094204">
                  <a:extLst>
                    <a:ext uri="{9D8B030D-6E8A-4147-A177-3AD203B41FA5}">
                      <a16:colId xmlns:a16="http://schemas.microsoft.com/office/drawing/2014/main" val="997061046"/>
                    </a:ext>
                  </a:extLst>
                </a:gridCol>
                <a:gridCol w="708627">
                  <a:extLst>
                    <a:ext uri="{9D8B030D-6E8A-4147-A177-3AD203B41FA5}">
                      <a16:colId xmlns:a16="http://schemas.microsoft.com/office/drawing/2014/main" val="2723771934"/>
                    </a:ext>
                  </a:extLst>
                </a:gridCol>
                <a:gridCol w="808718">
                  <a:extLst>
                    <a:ext uri="{9D8B030D-6E8A-4147-A177-3AD203B41FA5}">
                      <a16:colId xmlns:a16="http://schemas.microsoft.com/office/drawing/2014/main" val="194189712"/>
                    </a:ext>
                  </a:extLst>
                </a:gridCol>
                <a:gridCol w="2029746">
                  <a:extLst>
                    <a:ext uri="{9D8B030D-6E8A-4147-A177-3AD203B41FA5}">
                      <a16:colId xmlns:a16="http://schemas.microsoft.com/office/drawing/2014/main" val="3065248341"/>
                    </a:ext>
                  </a:extLst>
                </a:gridCol>
              </a:tblGrid>
              <a:tr h="362294">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93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77195">
                <a:tc>
                  <a:txBody>
                    <a:bodyPr/>
                    <a:lstStyle/>
                    <a:p>
                      <a:pPr algn="l" fontAlgn="b"/>
                      <a:r>
                        <a:rPr lang="en-US" sz="900" b="0" i="0" u="none" strike="noStrike" dirty="0">
                          <a:solidFill>
                            <a:srgbClr val="000000"/>
                          </a:solidFill>
                          <a:effectLst/>
                          <a:latin typeface="+mj-lt"/>
                        </a:rPr>
                        <a:t>CSS Change from UTC to Local Time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22/09/2020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88766"/>
                  </a:ext>
                </a:extLst>
              </a:tr>
              <a:tr h="177195">
                <a:tc>
                  <a:txBody>
                    <a:bodyPr/>
                    <a:lstStyle/>
                    <a:p>
                      <a:pPr algn="l" fontAlgn="b"/>
                      <a:r>
                        <a:rPr lang="fr-FR" sz="900" b="0" i="0" u="none" strike="noStrike" dirty="0">
                          <a:solidFill>
                            <a:srgbClr val="000000"/>
                          </a:solidFill>
                          <a:effectLst/>
                          <a:latin typeface="+mj-lt"/>
                        </a:rPr>
                        <a:t>Xoserve CR for DES AI Removal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24/09/2020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537531"/>
                  </a:ext>
                </a:extLst>
              </a:tr>
              <a:tr h="177195">
                <a:tc>
                  <a:txBody>
                    <a:bodyPr/>
                    <a:lstStyle/>
                    <a:p>
                      <a:pPr algn="l" fontAlgn="b"/>
                      <a:r>
                        <a:rPr lang="en-US" sz="900" b="0" i="0" u="none" strike="noStrike" dirty="0" err="1">
                          <a:solidFill>
                            <a:srgbClr val="000000"/>
                          </a:solidFill>
                          <a:effectLst/>
                          <a:latin typeface="+mj-lt"/>
                        </a:rPr>
                        <a:t>Provide_CSS_RegistrationID_to_LPs</a:t>
                      </a:r>
                      <a:endParaRPr lang="en-US" sz="9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06/10/2020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61247"/>
                  </a:ext>
                </a:extLst>
              </a:tr>
              <a:tr h="160780">
                <a:tc>
                  <a:txBody>
                    <a:bodyPr/>
                    <a:lstStyle/>
                    <a:p>
                      <a:pPr algn="l" fontAlgn="b"/>
                      <a:r>
                        <a:rPr lang="en-GB" sz="900" b="0" i="0" u="none" strike="noStrike" dirty="0">
                          <a:solidFill>
                            <a:srgbClr val="000000"/>
                          </a:solidFill>
                          <a:effectLst/>
                          <a:latin typeface="+mj-lt"/>
                        </a:rPr>
                        <a:t>UEPT Tranche Regulatory Change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N/A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Complete - No </a:t>
                      </a:r>
                      <a:r>
                        <a:rPr lang="en-GB" sz="900" b="0" i="0" u="none" strike="noStrike" dirty="0" err="1">
                          <a:solidFill>
                            <a:srgbClr val="000000"/>
                          </a:solidFill>
                          <a:effectLst/>
                          <a:latin typeface="+mj-lt"/>
                        </a:rPr>
                        <a:t>Xoserve</a:t>
                      </a:r>
                      <a:r>
                        <a:rPr lang="en-GB" sz="9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7103"/>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NCT-0073 Functional Script Master Changes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CR-D041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130255"/>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 Update to the End to End Testing Plan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05/10/2020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612048"/>
                  </a:ext>
                </a:extLst>
              </a:tr>
              <a:tr h="18150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Request For a New DMT Environment for DMT Live Rehearsal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23/10/2020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219123"/>
                  </a:ext>
                </a:extLst>
              </a:tr>
              <a:tr h="1737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NC-0079 Adding Post Load Integrity Check Document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593762"/>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CR-0046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7756">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Correctional Changes to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577480"/>
                  </a:ext>
                </a:extLst>
              </a:tr>
              <a:tr h="159728">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Changes to Data Milestones in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098535"/>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Consequential Changes to Testing Milestones in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975691"/>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CSS Environments for Faster Switching Enduring Service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CR-D050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204438"/>
                  </a:ext>
                </a:extLst>
              </a:tr>
              <a:tr h="159387">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Changes to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CR-D051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30/11/2020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7240232"/>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Additional and Further Correctional Changes to MAD Log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05/12/2020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921918"/>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 Additional Onward Dependencies for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080113"/>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Changing from GetOrganised to Landmark SFTP for SI receiving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4569037"/>
                  </a:ext>
                </a:extLst>
              </a:tr>
              <a:tr h="159387">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Amendments to the Data Cleansing Catalogue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587971"/>
                  </a:ext>
                </a:extLst>
              </a:tr>
              <a:tr h="159387">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MAD Log Changes for UIT Environment Verification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6585764"/>
                  </a:ext>
                </a:extLst>
              </a:tr>
              <a:tr h="194071">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Discontinuance of Xoserve Consequential Change Market Trials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13272"/>
                  </a:ext>
                </a:extLst>
              </a:tr>
              <a:tr h="288845">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Uplift to SMS </a:t>
                      </a:r>
                      <a:r>
                        <a:rPr lang="en-GB" sz="900" b="0" i="0" u="none" strike="noStrike" kern="1200" dirty="0" err="1">
                          <a:solidFill>
                            <a:srgbClr val="000000"/>
                          </a:solidFill>
                          <a:effectLst/>
                          <a:latin typeface="+mj-lt"/>
                          <a:ea typeface="+mn-ea"/>
                          <a:cs typeface="+mn-cs"/>
                        </a:rPr>
                        <a:t>CoCo</a:t>
                      </a:r>
                      <a:endParaRPr lang="en-GB" sz="900" b="0" i="0" u="none" strike="noStrike" kern="1200" dirty="0">
                        <a:solidFill>
                          <a:srgbClr val="000000"/>
                        </a:solidFill>
                        <a:effectLst/>
                        <a:latin typeface="+mj-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191556"/>
                  </a:ext>
                </a:extLst>
              </a:tr>
              <a:tr h="288845">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Changes to SIT Functional Test Scenarios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855485"/>
                  </a:ext>
                </a:extLst>
              </a:tr>
              <a:tr h="288845">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CR-D065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665274"/>
                  </a:ext>
                </a:extLst>
              </a:tr>
            </a:tbl>
          </a:graphicData>
        </a:graphic>
      </p:graphicFrame>
    </p:spTree>
    <p:extLst>
      <p:ext uri="{BB962C8B-B14F-4D97-AF65-F5344CB8AC3E}">
        <p14:creationId xmlns:p14="http://schemas.microsoft.com/office/powerpoint/2010/main" val="4137531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187486" y="385669"/>
          <a:ext cx="8641295" cy="2055007"/>
        </p:xfrm>
        <a:graphic>
          <a:graphicData uri="http://schemas.openxmlformats.org/drawingml/2006/table">
            <a:tbl>
              <a:tblPr firstRow="1" bandRow="1">
                <a:tableStyleId>{5C22544A-7EE6-4342-B048-85BDC9FD1C3A}</a:tableStyleId>
              </a:tblPr>
              <a:tblGrid>
                <a:gridCol w="5094204">
                  <a:extLst>
                    <a:ext uri="{9D8B030D-6E8A-4147-A177-3AD203B41FA5}">
                      <a16:colId xmlns:a16="http://schemas.microsoft.com/office/drawing/2014/main" val="997061046"/>
                    </a:ext>
                  </a:extLst>
                </a:gridCol>
                <a:gridCol w="708627">
                  <a:extLst>
                    <a:ext uri="{9D8B030D-6E8A-4147-A177-3AD203B41FA5}">
                      <a16:colId xmlns:a16="http://schemas.microsoft.com/office/drawing/2014/main" val="2723771934"/>
                    </a:ext>
                  </a:extLst>
                </a:gridCol>
                <a:gridCol w="808718">
                  <a:extLst>
                    <a:ext uri="{9D8B030D-6E8A-4147-A177-3AD203B41FA5}">
                      <a16:colId xmlns:a16="http://schemas.microsoft.com/office/drawing/2014/main" val="194189712"/>
                    </a:ext>
                  </a:extLst>
                </a:gridCol>
                <a:gridCol w="2029746">
                  <a:extLst>
                    <a:ext uri="{9D8B030D-6E8A-4147-A177-3AD203B41FA5}">
                      <a16:colId xmlns:a16="http://schemas.microsoft.com/office/drawing/2014/main" val="3065248341"/>
                    </a:ext>
                  </a:extLst>
                </a:gridCol>
              </a:tblGrid>
              <a:tr h="362294">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93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77195">
                <a:tc>
                  <a:txBody>
                    <a:bodyPr/>
                    <a:lstStyle/>
                    <a:p>
                      <a:pPr marL="0" algn="l" fontAlgn="t"/>
                      <a:r>
                        <a:rPr lang="en-GB" sz="900" b="0" i="0" u="none" strike="noStrike" dirty="0">
                          <a:solidFill>
                            <a:srgbClr val="000000"/>
                          </a:solidFill>
                          <a:effectLst/>
                          <a:latin typeface="+mj-lt"/>
                          <a:ea typeface="+mn-ea"/>
                          <a:cs typeface="+mn-cs"/>
                        </a:rPr>
                        <a:t>In-Flight Reg ID Dissemination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a:solidFill>
                            <a:srgbClr val="000000"/>
                          </a:solidFill>
                          <a:effectLst/>
                          <a:latin typeface="+mj-lt"/>
                          <a:ea typeface="+mn-ea"/>
                          <a:cs typeface="+mn-cs"/>
                        </a:rPr>
                        <a:t>CR-D066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endParaRPr lang="en-GB" sz="900" b="0" i="0" u="none" strike="noStrike" dirty="0">
                        <a:solidFill>
                          <a:srgbClr val="000000"/>
                        </a:solidFill>
                        <a:effectLst/>
                        <a:latin typeface="+mj-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a:solidFill>
                            <a:srgbClr val="000000"/>
                          </a:solidFill>
                          <a:effectLst/>
                          <a:latin typeface="+mj-lt"/>
                          <a:ea typeface="+mn-ea"/>
                          <a:cs typeface="+mn-cs"/>
                        </a:rPr>
                        <a:t>Not Received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88766"/>
                  </a:ext>
                </a:extLst>
              </a:tr>
              <a:tr h="177195">
                <a:tc>
                  <a:txBody>
                    <a:bodyPr/>
                    <a:lstStyle/>
                    <a:p>
                      <a:pPr marL="0" algn="l" fontAlgn="t"/>
                      <a:r>
                        <a:rPr lang="en-US" sz="900" b="0" i="0" u="none" strike="noStrike" dirty="0">
                          <a:solidFill>
                            <a:srgbClr val="000000"/>
                          </a:solidFill>
                          <a:effectLst/>
                          <a:latin typeface="+mj-lt"/>
                          <a:ea typeface="+mn-ea"/>
                          <a:cs typeface="+mn-cs"/>
                        </a:rPr>
                        <a:t>Uplift to the CSS Business Data Validation Rules Doc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19/03/2021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537531"/>
                  </a:ext>
                </a:extLst>
              </a:tr>
              <a:tr h="177195">
                <a:tc>
                  <a:txBody>
                    <a:bodyPr/>
                    <a:lstStyle/>
                    <a:p>
                      <a:pPr marL="0" algn="l" fontAlgn="t"/>
                      <a:r>
                        <a:rPr lang="en-US" sz="900" b="0" i="0" u="none" strike="noStrike" dirty="0">
                          <a:solidFill>
                            <a:srgbClr val="000000"/>
                          </a:solidFill>
                          <a:effectLst/>
                          <a:latin typeface="+mj-lt"/>
                          <a:ea typeface="+mn-ea"/>
                          <a:cs typeface="+mn-cs"/>
                        </a:rPr>
                        <a:t>Uplift to the CSS Interface Specification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a:solidFill>
                            <a:srgbClr val="000000"/>
                          </a:solidFill>
                          <a:effectLst/>
                          <a:latin typeface="+mj-lt"/>
                          <a:ea typeface="+mn-ea"/>
                          <a:cs typeface="+mn-cs"/>
                        </a:rPr>
                        <a:t>CR-D068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a:solidFill>
                            <a:srgbClr val="000000"/>
                          </a:solidFill>
                          <a:effectLst/>
                          <a:latin typeface="+mj-lt"/>
                          <a:ea typeface="+mn-ea"/>
                          <a:cs typeface="+mn-cs"/>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61247"/>
                  </a:ext>
                </a:extLst>
              </a:tr>
              <a:tr h="160780">
                <a:tc>
                  <a:txBody>
                    <a:bodyPr/>
                    <a:lstStyle/>
                    <a:p>
                      <a:pPr marL="0" algn="l" fontAlgn="t"/>
                      <a:r>
                        <a:rPr lang="en-US" sz="900" b="0" i="0" u="none" strike="noStrike" dirty="0">
                          <a:solidFill>
                            <a:srgbClr val="000000"/>
                          </a:solidFill>
                          <a:effectLst/>
                          <a:latin typeface="+mj-lt"/>
                          <a:ea typeface="+mn-ea"/>
                          <a:cs typeface="+mn-cs"/>
                        </a:rPr>
                        <a:t>REL Dissemination to </a:t>
                      </a:r>
                      <a:r>
                        <a:rPr lang="en-US" sz="900" b="0" i="0" u="none" strike="noStrike" dirty="0" err="1">
                          <a:solidFill>
                            <a:srgbClr val="000000"/>
                          </a:solidFill>
                          <a:effectLst/>
                          <a:latin typeface="+mj-lt"/>
                          <a:ea typeface="+mn-ea"/>
                          <a:cs typeface="+mn-cs"/>
                        </a:rPr>
                        <a:t>iDNO</a:t>
                      </a:r>
                      <a:r>
                        <a:rPr lang="en-US" sz="900" b="0" i="0" u="none" strike="noStrike" dirty="0">
                          <a:solidFill>
                            <a:srgbClr val="000000"/>
                          </a:solidFill>
                          <a:effectLst/>
                          <a:latin typeface="+mj-lt"/>
                          <a:ea typeface="+mn-ea"/>
                          <a:cs typeface="+mn-cs"/>
                        </a:rPr>
                        <a:t> and DNO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a:solidFill>
                            <a:srgbClr val="000000"/>
                          </a:solidFill>
                          <a:effectLst/>
                          <a:latin typeface="+mj-lt"/>
                          <a:ea typeface="+mn-ea"/>
                          <a:cs typeface="+mn-cs"/>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7103"/>
                  </a:ext>
                </a:extLst>
              </a:tr>
              <a:tr h="131297">
                <a:tc>
                  <a:txBody>
                    <a:bodyPr/>
                    <a:lstStyle/>
                    <a:p>
                      <a:pPr marL="0" algn="l" fontAlgn="t"/>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05/03/2021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130255"/>
                  </a:ext>
                </a:extLst>
              </a:tr>
              <a:tr h="181507">
                <a:tc>
                  <a:txBody>
                    <a:bodyPr/>
                    <a:lstStyle/>
                    <a:p>
                      <a:pPr marL="0" algn="l" fontAlgn="t"/>
                      <a:r>
                        <a:rPr lang="en-US" sz="900" b="0" i="0" u="none" strike="noStrike" dirty="0">
                          <a:solidFill>
                            <a:srgbClr val="000000"/>
                          </a:solidFill>
                          <a:effectLst/>
                          <a:latin typeface="+mj-lt"/>
                          <a:ea typeface="+mn-ea"/>
                          <a:cs typeface="+mn-cs"/>
                        </a:rPr>
                        <a:t>Re-align Switching </a:t>
                      </a:r>
                      <a:r>
                        <a:rPr lang="en-US" sz="900" b="0" i="0" u="none" strike="noStrike" dirty="0" err="1">
                          <a:solidFill>
                            <a:srgbClr val="000000"/>
                          </a:solidFill>
                          <a:effectLst/>
                          <a:latin typeface="+mj-lt"/>
                          <a:ea typeface="+mn-ea"/>
                          <a:cs typeface="+mn-cs"/>
                        </a:rPr>
                        <a:t>Programme</a:t>
                      </a:r>
                      <a:r>
                        <a:rPr lang="en-US" sz="900" b="0" i="0" u="none" strike="noStrike" dirty="0">
                          <a:solidFill>
                            <a:srgbClr val="000000"/>
                          </a:solidFill>
                          <a:effectLst/>
                          <a:latin typeface="+mj-lt"/>
                          <a:ea typeface="+mn-ea"/>
                          <a:cs typeface="+mn-cs"/>
                        </a:rPr>
                        <a:t> Response SLAs with </a:t>
                      </a:r>
                      <a:r>
                        <a:rPr lang="en-US" sz="900" b="0" i="0" u="none" strike="noStrike" dirty="0" err="1">
                          <a:solidFill>
                            <a:srgbClr val="000000"/>
                          </a:solidFill>
                          <a:effectLst/>
                          <a:latin typeface="+mj-lt"/>
                          <a:ea typeface="+mn-ea"/>
                          <a:cs typeface="+mn-cs"/>
                        </a:rPr>
                        <a:t>Xoserve</a:t>
                      </a:r>
                      <a:r>
                        <a:rPr lang="en-US" sz="900" b="0" i="0" u="none" strike="noStrike" dirty="0">
                          <a:solidFill>
                            <a:srgbClr val="000000"/>
                          </a:solidFill>
                          <a:effectLst/>
                          <a:latin typeface="+mj-lt"/>
                          <a:ea typeface="+mn-ea"/>
                          <a:cs typeface="+mn-cs"/>
                        </a:rPr>
                        <a:t> response SLAs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a:solidFill>
                            <a:srgbClr val="000000"/>
                          </a:solidFill>
                          <a:effectLst/>
                          <a:latin typeface="+mj-lt"/>
                          <a:ea typeface="+mn-ea"/>
                          <a:cs typeface="+mn-cs"/>
                        </a:rPr>
                        <a:t>CR-D072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07/05/2021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219123"/>
                  </a:ext>
                </a:extLst>
              </a:tr>
              <a:tr h="181507">
                <a:tc>
                  <a:txBody>
                    <a:bodyPr/>
                    <a:lstStyle/>
                    <a:p>
                      <a:pPr marL="0" algn="l" fontAlgn="t"/>
                      <a:r>
                        <a:rPr lang="en-US" sz="900" b="0" i="0" u="none" strike="noStrike" dirty="0">
                          <a:solidFill>
                            <a:srgbClr val="000000"/>
                          </a:solidFill>
                          <a:effectLst/>
                          <a:latin typeface="+mj-lt"/>
                          <a:ea typeface="+mn-ea"/>
                          <a:cs typeface="+mn-cs"/>
                        </a:rPr>
                        <a:t>Changes to MAD Log v2.2 to rectify incorrect milestone descriptions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a:solidFill>
                            <a:srgbClr val="000000"/>
                          </a:solidFill>
                          <a:effectLst/>
                          <a:latin typeface="+mj-lt"/>
                          <a:ea typeface="+mn-ea"/>
                          <a:cs typeface="+mn-cs"/>
                        </a:rPr>
                        <a:t>CR-D074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29/03/2021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342213"/>
                  </a:ext>
                </a:extLst>
              </a:tr>
              <a:tr h="181507">
                <a:tc>
                  <a:txBody>
                    <a:bodyPr/>
                    <a:lstStyle/>
                    <a:p>
                      <a:pPr marL="0"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20/04/2021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402439"/>
                  </a:ext>
                </a:extLst>
              </a:tr>
              <a:tr h="181507">
                <a:tc>
                  <a:txBody>
                    <a:bodyPr/>
                    <a:lstStyle/>
                    <a:p>
                      <a:pPr marL="0" algn="l" fontAlgn="t"/>
                      <a:r>
                        <a:rPr lang="en-US" sz="900" b="0" i="0" u="none" strike="noStrike" dirty="0">
                          <a:solidFill>
                            <a:srgbClr val="000000"/>
                          </a:solidFill>
                          <a:effectLst/>
                          <a:latin typeface="+mj-lt"/>
                          <a:ea typeface="+mn-ea"/>
                          <a:cs typeface="+mn-cs"/>
                        </a:rPr>
                        <a:t>Removal of SMS005 from UEPT Test Scenarios 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900" b="0" i="0" u="none" strike="noStrike" dirty="0">
                          <a:solidFill>
                            <a:srgbClr val="000000"/>
                          </a:solidFill>
                          <a:effectLst/>
                          <a:latin typeface="+mj-lt"/>
                          <a:ea typeface="+mn-ea"/>
                          <a:cs typeface="+mn-cs"/>
                        </a:rPr>
                        <a:t>CR-D081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14/05/2021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883285"/>
                  </a:ext>
                </a:extLst>
              </a:tr>
            </a:tbl>
          </a:graphicData>
        </a:graphic>
      </p:graphicFrame>
    </p:spTree>
    <p:extLst>
      <p:ext uri="{BB962C8B-B14F-4D97-AF65-F5344CB8AC3E}">
        <p14:creationId xmlns:p14="http://schemas.microsoft.com/office/powerpoint/2010/main" val="181273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2.2 – Change Pipeline</a:t>
            </a:r>
          </a:p>
        </p:txBody>
      </p:sp>
    </p:spTree>
    <p:extLst>
      <p:ext uri="{BB962C8B-B14F-4D97-AF65-F5344CB8AC3E}">
        <p14:creationId xmlns:p14="http://schemas.microsoft.com/office/powerpoint/2010/main" val="365754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6035245" y="4240716"/>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8" name="Chart 7">
            <a:extLst>
              <a:ext uri="{FF2B5EF4-FFF2-40B4-BE49-F238E27FC236}">
                <a16:creationId xmlns:a16="http://schemas.microsoft.com/office/drawing/2014/main" id="{EBB33185-1A26-4927-9BE7-51CC2DD6B684}"/>
              </a:ext>
            </a:extLst>
          </p:cNvPr>
          <p:cNvGraphicFramePr>
            <a:graphicFrameLocks/>
          </p:cNvGraphicFramePr>
          <p:nvPr/>
        </p:nvGraphicFramePr>
        <p:xfrm>
          <a:off x="160646" y="691539"/>
          <a:ext cx="4748633" cy="17714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F8B6B86-99A7-4021-B7D2-D91686F0B9B7}"/>
              </a:ext>
            </a:extLst>
          </p:cNvPr>
          <p:cNvGraphicFramePr>
            <a:graphicFrameLocks/>
          </p:cNvGraphicFramePr>
          <p:nvPr/>
        </p:nvGraphicFramePr>
        <p:xfrm>
          <a:off x="0" y="2463004"/>
          <a:ext cx="5638800" cy="25584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F6AA795A-C587-4022-A089-5AAC31FD3C60}"/>
              </a:ext>
            </a:extLst>
          </p:cNvPr>
          <p:cNvGraphicFramePr>
            <a:graphicFrameLocks/>
          </p:cNvGraphicFramePr>
          <p:nvPr>
            <p:extLst>
              <p:ext uri="{D42A27DB-BD31-4B8C-83A1-F6EECF244321}">
                <p14:modId xmlns:p14="http://schemas.microsoft.com/office/powerpoint/2010/main" val="3921264294"/>
              </p:ext>
            </p:extLst>
          </p:nvPr>
        </p:nvGraphicFramePr>
        <p:xfrm>
          <a:off x="5484427" y="759661"/>
          <a:ext cx="3706804" cy="27374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Object 3">
            <a:extLst>
              <a:ext uri="{FF2B5EF4-FFF2-40B4-BE49-F238E27FC236}">
                <a16:creationId xmlns:a16="http://schemas.microsoft.com/office/drawing/2014/main" id="{BC903585-9875-4507-8727-188375BD346B}"/>
              </a:ext>
            </a:extLst>
          </p:cNvPr>
          <p:cNvGraphicFramePr>
            <a:graphicFrameLocks noChangeAspect="1"/>
          </p:cNvGraphicFramePr>
          <p:nvPr/>
        </p:nvGraphicFramePr>
        <p:xfrm>
          <a:off x="7981468" y="4187665"/>
          <a:ext cx="914400" cy="792163"/>
        </p:xfrm>
        <a:graphic>
          <a:graphicData uri="http://schemas.openxmlformats.org/presentationml/2006/ole">
            <mc:AlternateContent xmlns:mc="http://schemas.openxmlformats.org/markup-compatibility/2006">
              <mc:Choice xmlns:v="urn:schemas-microsoft-com:vml" Requires="v">
                <p:oleObj spid="_x0000_s1026" name="Worksheet" showAsIcon="1" r:id="rId7" imgW="914400" imgH="792360" progId="Excel.Sheet.12">
                  <p:embed/>
                </p:oleObj>
              </mc:Choice>
              <mc:Fallback>
                <p:oleObj name="Worksheet" showAsIcon="1" r:id="rId7" imgW="914400" imgH="792360" progId="Excel.Sheet.12">
                  <p:embed/>
                  <p:pic>
                    <p:nvPicPr>
                      <p:cNvPr id="4" name="Object 3">
                        <a:extLst>
                          <a:ext uri="{FF2B5EF4-FFF2-40B4-BE49-F238E27FC236}">
                            <a16:creationId xmlns:a16="http://schemas.microsoft.com/office/drawing/2014/main" id="{BC903585-9875-4507-8727-188375BD346B}"/>
                          </a:ext>
                        </a:extLst>
                      </p:cNvPr>
                      <p:cNvPicPr/>
                      <p:nvPr/>
                    </p:nvPicPr>
                    <p:blipFill>
                      <a:blip r:embed="rId8"/>
                      <a:stretch>
                        <a:fillRect/>
                      </a:stretch>
                    </p:blipFill>
                    <p:spPr>
                      <a:xfrm>
                        <a:off x="7981468" y="418766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04012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05621" y="64684"/>
            <a:ext cx="8708571" cy="400110"/>
          </a:xfrm>
        </p:spPr>
        <p:txBody>
          <a:bodyPr/>
          <a:lstStyle/>
          <a:p>
            <a:pPr marL="0" indent="0">
              <a:buNone/>
            </a:pPr>
            <a:r>
              <a:rPr lang="en-GB" sz="2000" b="1" dirty="0">
                <a:solidFill>
                  <a:schemeClr val="accent1"/>
                </a:solidFill>
              </a:rPr>
              <a:t>2020-2022 DSC Change / </a:t>
            </a:r>
            <a:r>
              <a:rPr lang="en-GB" sz="2000" b="1" dirty="0" err="1">
                <a:solidFill>
                  <a:schemeClr val="accent1"/>
                </a:solidFill>
              </a:rPr>
              <a:t>MiR</a:t>
            </a:r>
            <a:r>
              <a:rPr lang="en-GB" sz="2000" b="1" dirty="0">
                <a:solidFill>
                  <a:schemeClr val="accent1"/>
                </a:solidFill>
              </a:rPr>
              <a:t> Pipeline</a:t>
            </a:r>
          </a:p>
        </p:txBody>
      </p:sp>
      <p:graphicFrame>
        <p:nvGraphicFramePr>
          <p:cNvPr id="15" name="Table 15">
            <a:extLst>
              <a:ext uri="{FF2B5EF4-FFF2-40B4-BE49-F238E27FC236}">
                <a16:creationId xmlns:a16="http://schemas.microsoft.com/office/drawing/2014/main" id="{1EEF71A9-3459-4398-9E96-C8B48BB80F21}"/>
              </a:ext>
            </a:extLst>
          </p:cNvPr>
          <p:cNvGraphicFramePr>
            <a:graphicFrameLocks noGrp="1"/>
          </p:cNvGraphicFramePr>
          <p:nvPr>
            <p:extLst/>
          </p:nvPr>
        </p:nvGraphicFramePr>
        <p:xfrm>
          <a:off x="0" y="447620"/>
          <a:ext cx="8266324" cy="4515682"/>
        </p:xfrm>
        <a:graphic>
          <a:graphicData uri="http://schemas.openxmlformats.org/drawingml/2006/table">
            <a:tbl>
              <a:tblPr firstRow="1" bandRow="1">
                <a:tableStyleId>{5C22544A-7EE6-4342-B048-85BDC9FD1C3A}</a:tableStyleId>
              </a:tblPr>
              <a:tblGrid>
                <a:gridCol w="953043">
                  <a:extLst>
                    <a:ext uri="{9D8B030D-6E8A-4147-A177-3AD203B41FA5}">
                      <a16:colId xmlns:a16="http://schemas.microsoft.com/office/drawing/2014/main" val="3892064586"/>
                    </a:ext>
                  </a:extLst>
                </a:gridCol>
                <a:gridCol w="304424">
                  <a:extLst>
                    <a:ext uri="{9D8B030D-6E8A-4147-A177-3AD203B41FA5}">
                      <a16:colId xmlns:a16="http://schemas.microsoft.com/office/drawing/2014/main" val="2026510767"/>
                    </a:ext>
                  </a:extLst>
                </a:gridCol>
                <a:gridCol w="304424">
                  <a:extLst>
                    <a:ext uri="{9D8B030D-6E8A-4147-A177-3AD203B41FA5}">
                      <a16:colId xmlns:a16="http://schemas.microsoft.com/office/drawing/2014/main" val="796591319"/>
                    </a:ext>
                  </a:extLst>
                </a:gridCol>
                <a:gridCol w="304424">
                  <a:extLst>
                    <a:ext uri="{9D8B030D-6E8A-4147-A177-3AD203B41FA5}">
                      <a16:colId xmlns:a16="http://schemas.microsoft.com/office/drawing/2014/main" val="2998834721"/>
                    </a:ext>
                  </a:extLst>
                </a:gridCol>
                <a:gridCol w="304424">
                  <a:extLst>
                    <a:ext uri="{9D8B030D-6E8A-4147-A177-3AD203B41FA5}">
                      <a16:colId xmlns:a16="http://schemas.microsoft.com/office/drawing/2014/main" val="827997060"/>
                    </a:ext>
                  </a:extLst>
                </a:gridCol>
                <a:gridCol w="304424">
                  <a:extLst>
                    <a:ext uri="{9D8B030D-6E8A-4147-A177-3AD203B41FA5}">
                      <a16:colId xmlns:a16="http://schemas.microsoft.com/office/drawing/2014/main" val="1205869007"/>
                    </a:ext>
                  </a:extLst>
                </a:gridCol>
                <a:gridCol w="304424">
                  <a:extLst>
                    <a:ext uri="{9D8B030D-6E8A-4147-A177-3AD203B41FA5}">
                      <a16:colId xmlns:a16="http://schemas.microsoft.com/office/drawing/2014/main" val="2726710848"/>
                    </a:ext>
                  </a:extLst>
                </a:gridCol>
                <a:gridCol w="304424">
                  <a:extLst>
                    <a:ext uri="{9D8B030D-6E8A-4147-A177-3AD203B41FA5}">
                      <a16:colId xmlns:a16="http://schemas.microsoft.com/office/drawing/2014/main" val="3107269484"/>
                    </a:ext>
                  </a:extLst>
                </a:gridCol>
                <a:gridCol w="304424">
                  <a:extLst>
                    <a:ext uri="{9D8B030D-6E8A-4147-A177-3AD203B41FA5}">
                      <a16:colId xmlns:a16="http://schemas.microsoft.com/office/drawing/2014/main" val="3656303277"/>
                    </a:ext>
                  </a:extLst>
                </a:gridCol>
                <a:gridCol w="304424">
                  <a:extLst>
                    <a:ext uri="{9D8B030D-6E8A-4147-A177-3AD203B41FA5}">
                      <a16:colId xmlns:a16="http://schemas.microsoft.com/office/drawing/2014/main" val="2707694966"/>
                    </a:ext>
                  </a:extLst>
                </a:gridCol>
                <a:gridCol w="304424">
                  <a:extLst>
                    <a:ext uri="{9D8B030D-6E8A-4147-A177-3AD203B41FA5}">
                      <a16:colId xmlns:a16="http://schemas.microsoft.com/office/drawing/2014/main" val="1379636612"/>
                    </a:ext>
                  </a:extLst>
                </a:gridCol>
                <a:gridCol w="304424">
                  <a:extLst>
                    <a:ext uri="{9D8B030D-6E8A-4147-A177-3AD203B41FA5}">
                      <a16:colId xmlns:a16="http://schemas.microsoft.com/office/drawing/2014/main" val="386597783"/>
                    </a:ext>
                  </a:extLst>
                </a:gridCol>
                <a:gridCol w="304424">
                  <a:extLst>
                    <a:ext uri="{9D8B030D-6E8A-4147-A177-3AD203B41FA5}">
                      <a16:colId xmlns:a16="http://schemas.microsoft.com/office/drawing/2014/main" val="2571120699"/>
                    </a:ext>
                  </a:extLst>
                </a:gridCol>
                <a:gridCol w="304424">
                  <a:extLst>
                    <a:ext uri="{9D8B030D-6E8A-4147-A177-3AD203B41FA5}">
                      <a16:colId xmlns:a16="http://schemas.microsoft.com/office/drawing/2014/main" val="2196548710"/>
                    </a:ext>
                  </a:extLst>
                </a:gridCol>
                <a:gridCol w="304424">
                  <a:extLst>
                    <a:ext uri="{9D8B030D-6E8A-4147-A177-3AD203B41FA5}">
                      <a16:colId xmlns:a16="http://schemas.microsoft.com/office/drawing/2014/main" val="1403591048"/>
                    </a:ext>
                  </a:extLst>
                </a:gridCol>
                <a:gridCol w="304424">
                  <a:extLst>
                    <a:ext uri="{9D8B030D-6E8A-4147-A177-3AD203B41FA5}">
                      <a16:colId xmlns:a16="http://schemas.microsoft.com/office/drawing/2014/main" val="4248103585"/>
                    </a:ext>
                  </a:extLst>
                </a:gridCol>
                <a:gridCol w="304424">
                  <a:extLst>
                    <a:ext uri="{9D8B030D-6E8A-4147-A177-3AD203B41FA5}">
                      <a16:colId xmlns:a16="http://schemas.microsoft.com/office/drawing/2014/main" val="1442016581"/>
                    </a:ext>
                  </a:extLst>
                </a:gridCol>
                <a:gridCol w="304424">
                  <a:extLst>
                    <a:ext uri="{9D8B030D-6E8A-4147-A177-3AD203B41FA5}">
                      <a16:colId xmlns:a16="http://schemas.microsoft.com/office/drawing/2014/main" val="3168474325"/>
                    </a:ext>
                  </a:extLst>
                </a:gridCol>
                <a:gridCol w="304424">
                  <a:extLst>
                    <a:ext uri="{9D8B030D-6E8A-4147-A177-3AD203B41FA5}">
                      <a16:colId xmlns:a16="http://schemas.microsoft.com/office/drawing/2014/main" val="409453779"/>
                    </a:ext>
                  </a:extLst>
                </a:gridCol>
                <a:gridCol w="304424">
                  <a:extLst>
                    <a:ext uri="{9D8B030D-6E8A-4147-A177-3AD203B41FA5}">
                      <a16:colId xmlns:a16="http://schemas.microsoft.com/office/drawing/2014/main" val="1606851460"/>
                    </a:ext>
                  </a:extLst>
                </a:gridCol>
                <a:gridCol w="304424">
                  <a:extLst>
                    <a:ext uri="{9D8B030D-6E8A-4147-A177-3AD203B41FA5}">
                      <a16:colId xmlns:a16="http://schemas.microsoft.com/office/drawing/2014/main" val="1068492204"/>
                    </a:ext>
                  </a:extLst>
                </a:gridCol>
                <a:gridCol w="304424">
                  <a:extLst>
                    <a:ext uri="{9D8B030D-6E8A-4147-A177-3AD203B41FA5}">
                      <a16:colId xmlns:a16="http://schemas.microsoft.com/office/drawing/2014/main" val="4150067901"/>
                    </a:ext>
                  </a:extLst>
                </a:gridCol>
                <a:gridCol w="304424">
                  <a:extLst>
                    <a:ext uri="{9D8B030D-6E8A-4147-A177-3AD203B41FA5}">
                      <a16:colId xmlns:a16="http://schemas.microsoft.com/office/drawing/2014/main" val="2595818616"/>
                    </a:ext>
                  </a:extLst>
                </a:gridCol>
                <a:gridCol w="304424">
                  <a:extLst>
                    <a:ext uri="{9D8B030D-6E8A-4147-A177-3AD203B41FA5}">
                      <a16:colId xmlns:a16="http://schemas.microsoft.com/office/drawing/2014/main" val="2759753554"/>
                    </a:ext>
                  </a:extLst>
                </a:gridCol>
                <a:gridCol w="311529">
                  <a:extLst>
                    <a:ext uri="{9D8B030D-6E8A-4147-A177-3AD203B41FA5}">
                      <a16:colId xmlns:a16="http://schemas.microsoft.com/office/drawing/2014/main" val="1360792266"/>
                    </a:ext>
                  </a:extLst>
                </a:gridCol>
              </a:tblGrid>
              <a:tr h="257310">
                <a:tc>
                  <a:txBody>
                    <a:bodyPr/>
                    <a:lstStyle/>
                    <a:p>
                      <a:endParaRPr lang="en-GB" sz="800" dirty="0"/>
                    </a:p>
                  </a:txBody>
                  <a:tcPr marL="91327" marR="91327" marT="45664" marB="45664">
                    <a:solidFill>
                      <a:schemeClr val="accent1"/>
                    </a:solidFill>
                  </a:tcPr>
                </a:tc>
                <a:tc gridSpan="12">
                  <a:txBody>
                    <a:bodyPr/>
                    <a:lstStyle/>
                    <a:p>
                      <a:pPr algn="ctr"/>
                      <a:r>
                        <a:rPr lang="en-GB" sz="1000" dirty="0"/>
                        <a:t>2021</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gridSpan="12">
                  <a:txBody>
                    <a:bodyPr/>
                    <a:lstStyle/>
                    <a:p>
                      <a:pPr algn="ctr"/>
                      <a:r>
                        <a:rPr lang="en-GB" sz="1000" dirty="0"/>
                        <a:t>2022</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extLst>
                  <a:ext uri="{0D108BD9-81ED-4DB2-BD59-A6C34878D82A}">
                    <a16:rowId xmlns:a16="http://schemas.microsoft.com/office/drawing/2014/main" val="2834853736"/>
                  </a:ext>
                </a:extLst>
              </a:tr>
              <a:tr h="379910">
                <a:tc>
                  <a:txBody>
                    <a:bodyPr/>
                    <a:lstStyle/>
                    <a:p>
                      <a:endParaRPr lang="en-GB" sz="800"/>
                    </a:p>
                  </a:txBody>
                  <a:tcPr marL="91327" marR="91327" marT="45664" marB="45664"/>
                </a:tc>
                <a:tc>
                  <a:txBody>
                    <a:bodyPr/>
                    <a:lstStyle/>
                    <a:p>
                      <a:r>
                        <a:rPr lang="en-GB" sz="800" dirty="0"/>
                        <a:t>Jan</a:t>
                      </a:r>
                    </a:p>
                  </a:txBody>
                  <a:tcPr marL="91327" marR="91327" marT="45664" marB="45664" vert="vert270">
                    <a:solidFill>
                      <a:schemeClr val="bg1">
                        <a:lumMod val="75000"/>
                      </a:schemeClr>
                    </a:solidFill>
                  </a:tcPr>
                </a:tc>
                <a:tc>
                  <a:txBody>
                    <a:bodyPr/>
                    <a:lstStyle/>
                    <a:p>
                      <a:r>
                        <a:rPr lang="en-GB" sz="800" dirty="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dirty="0"/>
                        <a:t>May</a:t>
                      </a:r>
                    </a:p>
                  </a:txBody>
                  <a:tcPr marL="91327" marR="91327" marT="45664" marB="45664" vert="vert270">
                    <a:solidFill>
                      <a:schemeClr val="bg1">
                        <a:lumMod val="75000"/>
                      </a:schemeClr>
                    </a:solidFill>
                  </a:tcPr>
                </a:tc>
                <a:tc>
                  <a:txBody>
                    <a:bodyPr/>
                    <a:lstStyle/>
                    <a:p>
                      <a:r>
                        <a:rPr lang="en-GB" sz="800" dirty="0"/>
                        <a:t>Jun</a:t>
                      </a:r>
                    </a:p>
                  </a:txBody>
                  <a:tcPr marL="91327" marR="91327" marT="45664" marB="45664" vert="vert270">
                    <a:solidFill>
                      <a:schemeClr val="bg1">
                        <a:lumMod val="75000"/>
                      </a:schemeClr>
                    </a:solidFill>
                  </a:tcPr>
                </a:tc>
                <a:tc>
                  <a:txBody>
                    <a:bodyPr/>
                    <a:lstStyle/>
                    <a:p>
                      <a:r>
                        <a:rPr lang="en-GB" sz="80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a:t>Oct</a:t>
                      </a:r>
                    </a:p>
                  </a:txBody>
                  <a:tcPr marL="91327" marR="91327" marT="45664" marB="45664" vert="vert270">
                    <a:solidFill>
                      <a:schemeClr val="bg1">
                        <a:lumMod val="75000"/>
                      </a:schemeClr>
                    </a:solidFill>
                  </a:tcPr>
                </a:tc>
                <a:tc>
                  <a:txBody>
                    <a:bodyPr/>
                    <a:lstStyle/>
                    <a:p>
                      <a:r>
                        <a:rPr lang="en-GB" sz="80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tc>
                  <a:txBody>
                    <a:bodyPr/>
                    <a:lstStyle/>
                    <a:p>
                      <a:r>
                        <a:rPr lang="en-GB" sz="800"/>
                        <a:t>Jan</a:t>
                      </a:r>
                    </a:p>
                  </a:txBody>
                  <a:tcPr marL="91327" marR="91327" marT="45664" marB="45664" vert="vert270">
                    <a:solidFill>
                      <a:schemeClr val="bg1">
                        <a:lumMod val="75000"/>
                      </a:schemeClr>
                    </a:solidFill>
                  </a:tcPr>
                </a:tc>
                <a:tc>
                  <a:txBody>
                    <a:bodyPr/>
                    <a:lstStyle/>
                    <a:p>
                      <a:r>
                        <a:rPr lang="en-GB" sz="80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a:t>May</a:t>
                      </a:r>
                    </a:p>
                  </a:txBody>
                  <a:tcPr marL="91327" marR="91327" marT="45664" marB="45664" vert="vert270">
                    <a:solidFill>
                      <a:schemeClr val="bg1">
                        <a:lumMod val="75000"/>
                      </a:schemeClr>
                    </a:solidFill>
                  </a:tcPr>
                </a:tc>
                <a:tc>
                  <a:txBody>
                    <a:bodyPr/>
                    <a:lstStyle/>
                    <a:p>
                      <a:r>
                        <a:rPr lang="en-GB" sz="800"/>
                        <a:t>Jun</a:t>
                      </a:r>
                    </a:p>
                  </a:txBody>
                  <a:tcPr marL="91327" marR="91327" marT="45664" marB="45664" vert="vert270">
                    <a:solidFill>
                      <a:schemeClr val="bg1">
                        <a:lumMod val="75000"/>
                      </a:schemeClr>
                    </a:solidFill>
                  </a:tcPr>
                </a:tc>
                <a:tc>
                  <a:txBody>
                    <a:bodyPr/>
                    <a:lstStyle/>
                    <a:p>
                      <a:r>
                        <a:rPr lang="en-GB" sz="800" dirty="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dirty="0"/>
                        <a:t>Oct</a:t>
                      </a:r>
                    </a:p>
                  </a:txBody>
                  <a:tcPr marL="91327" marR="91327" marT="45664" marB="45664" vert="vert270">
                    <a:solidFill>
                      <a:schemeClr val="bg1">
                        <a:lumMod val="75000"/>
                      </a:schemeClr>
                    </a:solidFill>
                  </a:tcPr>
                </a:tc>
                <a:tc>
                  <a:txBody>
                    <a:bodyPr/>
                    <a:lstStyle/>
                    <a:p>
                      <a:r>
                        <a:rPr lang="en-GB" sz="800" dirty="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extLst>
                  <a:ext uri="{0D108BD9-81ED-4DB2-BD59-A6C34878D82A}">
                    <a16:rowId xmlns:a16="http://schemas.microsoft.com/office/drawing/2014/main" val="2937758045"/>
                  </a:ext>
                </a:extLst>
              </a:tr>
              <a:tr h="894909">
                <a:tc>
                  <a:txBody>
                    <a:bodyPr/>
                    <a:lstStyle/>
                    <a:p>
                      <a:pPr algn="ctr"/>
                      <a:r>
                        <a:rPr lang="en-GB" sz="1100" dirty="0">
                          <a:solidFill>
                            <a:schemeClr val="tx1"/>
                          </a:solidFill>
                        </a:rPr>
                        <a:t>Minor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extLst>
                  <a:ext uri="{0D108BD9-81ED-4DB2-BD59-A6C34878D82A}">
                    <a16:rowId xmlns:a16="http://schemas.microsoft.com/office/drawing/2014/main" val="2927043025"/>
                  </a:ext>
                </a:extLst>
              </a:tr>
              <a:tr h="789446">
                <a:tc>
                  <a:txBody>
                    <a:bodyPr/>
                    <a:lstStyle/>
                    <a:p>
                      <a:pPr algn="ctr"/>
                      <a:r>
                        <a:rPr lang="en-GB" sz="1100" dirty="0">
                          <a:solidFill>
                            <a:schemeClr val="tx1"/>
                          </a:solidFill>
                        </a:rPr>
                        <a:t>Major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1795437498"/>
                  </a:ext>
                </a:extLst>
              </a:tr>
              <a:tr h="527070">
                <a:tc>
                  <a:txBody>
                    <a:bodyPr/>
                    <a:lstStyle/>
                    <a:p>
                      <a:pPr algn="ctr"/>
                      <a:r>
                        <a:rPr lang="en-GB" sz="1100" dirty="0">
                          <a:solidFill>
                            <a:schemeClr val="tx1"/>
                          </a:solidFill>
                        </a:rPr>
                        <a:t>CSSC</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3157425213"/>
                  </a:ext>
                </a:extLst>
              </a:tr>
              <a:tr h="1667037">
                <a:tc>
                  <a:txBody>
                    <a:bodyPr/>
                    <a:lstStyle/>
                    <a:p>
                      <a:pPr algn="ctr"/>
                      <a:r>
                        <a:rPr lang="en-GB" sz="1100" dirty="0">
                          <a:solidFill>
                            <a:schemeClr val="tx1"/>
                          </a:solidFill>
                        </a:rPr>
                        <a:t>Standalone Change</a:t>
                      </a:r>
                    </a:p>
                  </a:txBody>
                  <a:tcPr marL="91327" marR="91327" marT="45664" marB="45664" vert="vert270">
                    <a:solidFill>
                      <a:schemeClr val="bg1">
                        <a:lumMod val="75000"/>
                      </a:schemeClr>
                    </a:solidFill>
                  </a:tcPr>
                </a:tc>
                <a:tc gridSpan="24">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extLst>
                  <a:ext uri="{0D108BD9-81ED-4DB2-BD59-A6C34878D82A}">
                    <a16:rowId xmlns:a16="http://schemas.microsoft.com/office/drawing/2014/main" val="1587967117"/>
                  </a:ext>
                </a:extLst>
              </a:tr>
            </a:tbl>
          </a:graphicData>
        </a:graphic>
      </p:graphicFrame>
      <p:sp>
        <p:nvSpPr>
          <p:cNvPr id="17" name="TextBox 16">
            <a:extLst>
              <a:ext uri="{FF2B5EF4-FFF2-40B4-BE49-F238E27FC236}">
                <a16:creationId xmlns:a16="http://schemas.microsoft.com/office/drawing/2014/main" id="{544DE2A5-3D7C-43E8-BE35-7BE15B9AF676}"/>
              </a:ext>
            </a:extLst>
          </p:cNvPr>
          <p:cNvSpPr txBox="1"/>
          <p:nvPr/>
        </p:nvSpPr>
        <p:spPr>
          <a:xfrm>
            <a:off x="997389" y="2018433"/>
            <a:ext cx="2699449"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rgbClr val="1E1246"/>
                </a:solidFill>
                <a:latin typeface="Poppins Medium"/>
              </a:rPr>
              <a:t>June 2021 	                             (DBTI + PIS/Closedown)</a:t>
            </a:r>
          </a:p>
        </p:txBody>
      </p:sp>
      <p:sp>
        <p:nvSpPr>
          <p:cNvPr id="18" name="TextBox 17">
            <a:extLst>
              <a:ext uri="{FF2B5EF4-FFF2-40B4-BE49-F238E27FC236}">
                <a16:creationId xmlns:a16="http://schemas.microsoft.com/office/drawing/2014/main" id="{80410ACA-A9A3-49A1-BFB9-17691BF13109}"/>
              </a:ext>
            </a:extLst>
          </p:cNvPr>
          <p:cNvSpPr txBox="1"/>
          <p:nvPr/>
        </p:nvSpPr>
        <p:spPr>
          <a:xfrm>
            <a:off x="996809" y="2262289"/>
            <a:ext cx="13503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defTabSz="913280"/>
            <a:r>
              <a:rPr lang="en-GB" sz="699" dirty="0">
                <a:solidFill>
                  <a:srgbClr val="1E1246"/>
                </a:solidFill>
                <a:latin typeface="Poppins Medium"/>
              </a:rPr>
              <a:t>Nov 2021 Analysis / Design</a:t>
            </a:r>
          </a:p>
        </p:txBody>
      </p:sp>
      <p:sp>
        <p:nvSpPr>
          <p:cNvPr id="19" name="TextBox 18">
            <a:extLst>
              <a:ext uri="{FF2B5EF4-FFF2-40B4-BE49-F238E27FC236}">
                <a16:creationId xmlns:a16="http://schemas.microsoft.com/office/drawing/2014/main" id="{D304EDCE-157B-4D96-AC58-B4C0BFB45B65}"/>
              </a:ext>
            </a:extLst>
          </p:cNvPr>
          <p:cNvSpPr txBox="1"/>
          <p:nvPr/>
        </p:nvSpPr>
        <p:spPr>
          <a:xfrm>
            <a:off x="2382252" y="2253569"/>
            <a:ext cx="292996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November 2021 Build/Test	Implement/PIS</a:t>
            </a:r>
          </a:p>
        </p:txBody>
      </p:sp>
      <p:sp>
        <p:nvSpPr>
          <p:cNvPr id="20" name="TextBox 19">
            <a:extLst>
              <a:ext uri="{FF2B5EF4-FFF2-40B4-BE49-F238E27FC236}">
                <a16:creationId xmlns:a16="http://schemas.microsoft.com/office/drawing/2014/main" id="{B7F32981-9BDE-45F1-8945-FBDB02C43671}"/>
              </a:ext>
            </a:extLst>
          </p:cNvPr>
          <p:cNvSpPr txBox="1"/>
          <p:nvPr/>
        </p:nvSpPr>
        <p:spPr>
          <a:xfrm>
            <a:off x="968215" y="1094153"/>
            <a:ext cx="1350306"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chemeClr val="bg1"/>
                </a:solidFill>
                <a:latin typeface="Poppins Medium"/>
              </a:rPr>
              <a:t>MiR</a:t>
            </a:r>
            <a:r>
              <a:rPr lang="en-GB" sz="699" dirty="0">
                <a:solidFill>
                  <a:schemeClr val="bg1"/>
                </a:solidFill>
                <a:latin typeface="Poppins Medium"/>
              </a:rPr>
              <a:t> 9</a:t>
            </a:r>
          </a:p>
        </p:txBody>
      </p:sp>
      <p:sp>
        <p:nvSpPr>
          <p:cNvPr id="21" name="TextBox 20">
            <a:extLst>
              <a:ext uri="{FF2B5EF4-FFF2-40B4-BE49-F238E27FC236}">
                <a16:creationId xmlns:a16="http://schemas.microsoft.com/office/drawing/2014/main" id="{82F7A9E5-1675-4668-A89C-A6CD5319BEEE}"/>
              </a:ext>
            </a:extLst>
          </p:cNvPr>
          <p:cNvSpPr txBox="1"/>
          <p:nvPr/>
        </p:nvSpPr>
        <p:spPr>
          <a:xfrm>
            <a:off x="2261070" y="1339935"/>
            <a:ext cx="1065485" cy="199927"/>
          </a:xfrm>
          <a:prstGeom prst="rect">
            <a:avLst/>
          </a:prstGeom>
          <a:solidFill>
            <a:srgbClr val="00B050"/>
          </a:solidFill>
          <a:ln>
            <a:solidFill>
              <a:schemeClr val="accent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rgbClr val="1E1246"/>
                </a:solidFill>
                <a:latin typeface="Poppins Medium"/>
              </a:rPr>
              <a:t>MiR</a:t>
            </a:r>
            <a:r>
              <a:rPr lang="en-GB" sz="699" dirty="0">
                <a:solidFill>
                  <a:srgbClr val="1E1246"/>
                </a:solidFill>
                <a:latin typeface="Poppins Medium"/>
              </a:rPr>
              <a:t> 10</a:t>
            </a:r>
          </a:p>
        </p:txBody>
      </p:sp>
      <p:sp>
        <p:nvSpPr>
          <p:cNvPr id="22" name="TextBox 21">
            <a:extLst>
              <a:ext uri="{FF2B5EF4-FFF2-40B4-BE49-F238E27FC236}">
                <a16:creationId xmlns:a16="http://schemas.microsoft.com/office/drawing/2014/main" id="{928E35E8-76DF-4B34-A104-1458412F3730}"/>
              </a:ext>
            </a:extLst>
          </p:cNvPr>
          <p:cNvSpPr txBox="1"/>
          <p:nvPr/>
        </p:nvSpPr>
        <p:spPr>
          <a:xfrm>
            <a:off x="3178500" y="1557987"/>
            <a:ext cx="1194112"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rgbClr val="1E1246"/>
                </a:solidFill>
                <a:latin typeface="Poppins Medium"/>
              </a:rPr>
              <a:t>MiR</a:t>
            </a:r>
            <a:r>
              <a:rPr lang="en-GB" sz="699" dirty="0">
                <a:solidFill>
                  <a:srgbClr val="1E1246"/>
                </a:solidFill>
                <a:latin typeface="Poppins Medium"/>
              </a:rPr>
              <a:t> 11</a:t>
            </a:r>
          </a:p>
        </p:txBody>
      </p:sp>
      <p:sp>
        <p:nvSpPr>
          <p:cNvPr id="23" name="TextBox 22">
            <a:extLst>
              <a:ext uri="{FF2B5EF4-FFF2-40B4-BE49-F238E27FC236}">
                <a16:creationId xmlns:a16="http://schemas.microsoft.com/office/drawing/2014/main" id="{F57BEAB5-3257-4673-B968-870CBF43386A}"/>
              </a:ext>
            </a:extLst>
          </p:cNvPr>
          <p:cNvSpPr txBox="1"/>
          <p:nvPr/>
        </p:nvSpPr>
        <p:spPr>
          <a:xfrm>
            <a:off x="4372612" y="1767448"/>
            <a:ext cx="1141591"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a:solidFill>
                  <a:srgbClr val="1E1246"/>
                </a:solidFill>
                <a:latin typeface="Poppins Medium"/>
              </a:rPr>
              <a:t>MiR 12</a:t>
            </a:r>
          </a:p>
        </p:txBody>
      </p:sp>
      <p:sp>
        <p:nvSpPr>
          <p:cNvPr id="24" name="TextBox 23">
            <a:extLst>
              <a:ext uri="{FF2B5EF4-FFF2-40B4-BE49-F238E27FC236}">
                <a16:creationId xmlns:a16="http://schemas.microsoft.com/office/drawing/2014/main" id="{7B4F9FDB-1AAB-4D64-B414-C2C74BFCFABF}"/>
              </a:ext>
            </a:extLst>
          </p:cNvPr>
          <p:cNvSpPr txBox="1"/>
          <p:nvPr/>
        </p:nvSpPr>
        <p:spPr>
          <a:xfrm>
            <a:off x="966681" y="3036600"/>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Regression</a:t>
            </a:r>
          </a:p>
        </p:txBody>
      </p:sp>
      <p:sp>
        <p:nvSpPr>
          <p:cNvPr id="25" name="TextBox 24">
            <a:extLst>
              <a:ext uri="{FF2B5EF4-FFF2-40B4-BE49-F238E27FC236}">
                <a16:creationId xmlns:a16="http://schemas.microsoft.com/office/drawing/2014/main" id="{8A52F737-19F5-4306-9F26-6ECD86F745DB}"/>
              </a:ext>
            </a:extLst>
          </p:cNvPr>
          <p:cNvSpPr txBox="1"/>
          <p:nvPr/>
        </p:nvSpPr>
        <p:spPr>
          <a:xfrm>
            <a:off x="1839183" y="3034682"/>
            <a:ext cx="2699450"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EXTERNAL(MT/UEPT/E2E/Defect </a:t>
            </a:r>
            <a:r>
              <a:rPr lang="en-GB" sz="699" dirty="0" err="1">
                <a:solidFill>
                  <a:srgbClr val="1E1246"/>
                </a:solidFill>
                <a:latin typeface="Poppins Medium"/>
              </a:rPr>
              <a:t>Mgmt</a:t>
            </a:r>
            <a:r>
              <a:rPr lang="en-GB" sz="699" dirty="0">
                <a:solidFill>
                  <a:srgbClr val="1E1246"/>
                </a:solidFill>
                <a:latin typeface="Poppins Medium"/>
              </a:rPr>
              <a:t>)</a:t>
            </a:r>
          </a:p>
        </p:txBody>
      </p:sp>
      <p:sp>
        <p:nvSpPr>
          <p:cNvPr id="26" name="TextBox 25">
            <a:extLst>
              <a:ext uri="{FF2B5EF4-FFF2-40B4-BE49-F238E27FC236}">
                <a16:creationId xmlns:a16="http://schemas.microsoft.com/office/drawing/2014/main" id="{F10BE5C2-A34F-4B00-BB00-7E4BD3706B0E}"/>
              </a:ext>
            </a:extLst>
          </p:cNvPr>
          <p:cNvSpPr txBox="1"/>
          <p:nvPr/>
        </p:nvSpPr>
        <p:spPr>
          <a:xfrm>
            <a:off x="4542355" y="3038679"/>
            <a:ext cx="63520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 Planning</a:t>
            </a:r>
          </a:p>
        </p:txBody>
      </p:sp>
      <p:sp>
        <p:nvSpPr>
          <p:cNvPr id="27" name="TextBox 26">
            <a:extLst>
              <a:ext uri="{FF2B5EF4-FFF2-40B4-BE49-F238E27FC236}">
                <a16:creationId xmlns:a16="http://schemas.microsoft.com/office/drawing/2014/main" id="{7F4C94C9-4BBA-4F72-B124-F7C373F5A1AE}"/>
              </a:ext>
            </a:extLst>
          </p:cNvPr>
          <p:cNvSpPr txBox="1"/>
          <p:nvPr/>
        </p:nvSpPr>
        <p:spPr>
          <a:xfrm>
            <a:off x="5176157" y="3038679"/>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Transition</a:t>
            </a:r>
          </a:p>
        </p:txBody>
      </p:sp>
      <p:sp>
        <p:nvSpPr>
          <p:cNvPr id="28" name="TextBox 27">
            <a:extLst>
              <a:ext uri="{FF2B5EF4-FFF2-40B4-BE49-F238E27FC236}">
                <a16:creationId xmlns:a16="http://schemas.microsoft.com/office/drawing/2014/main" id="{9B6D00FA-20EE-4DF3-950D-EBC0B3503E1C}"/>
              </a:ext>
            </a:extLst>
          </p:cNvPr>
          <p:cNvSpPr txBox="1"/>
          <p:nvPr/>
        </p:nvSpPr>
        <p:spPr>
          <a:xfrm>
            <a:off x="6035723" y="3038679"/>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Go Live Range</a:t>
            </a:r>
          </a:p>
        </p:txBody>
      </p:sp>
      <p:sp>
        <p:nvSpPr>
          <p:cNvPr id="29" name="TextBox 28">
            <a:extLst>
              <a:ext uri="{FF2B5EF4-FFF2-40B4-BE49-F238E27FC236}">
                <a16:creationId xmlns:a16="http://schemas.microsoft.com/office/drawing/2014/main" id="{F77FF8F8-AD54-4C7F-B67E-9F82867C06ED}"/>
              </a:ext>
            </a:extLst>
          </p:cNvPr>
          <p:cNvSpPr txBox="1"/>
          <p:nvPr/>
        </p:nvSpPr>
        <p:spPr>
          <a:xfrm>
            <a:off x="6908225" y="3038679"/>
            <a:ext cx="117576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a:solidFill>
                  <a:srgbClr val="1E1246"/>
                </a:solidFill>
                <a:latin typeface="Poppins Medium"/>
              </a:rPr>
              <a:t>PIS</a:t>
            </a:r>
          </a:p>
        </p:txBody>
      </p:sp>
      <p:sp>
        <p:nvSpPr>
          <p:cNvPr id="31" name="TextBox 30">
            <a:extLst>
              <a:ext uri="{FF2B5EF4-FFF2-40B4-BE49-F238E27FC236}">
                <a16:creationId xmlns:a16="http://schemas.microsoft.com/office/drawing/2014/main" id="{1DEB1EFA-7F9A-4F9B-8C4E-1AFCE183A964}"/>
              </a:ext>
            </a:extLst>
          </p:cNvPr>
          <p:cNvSpPr txBox="1"/>
          <p:nvPr/>
        </p:nvSpPr>
        <p:spPr>
          <a:xfrm>
            <a:off x="2479420" y="3712129"/>
            <a:ext cx="5493434"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Retro</a:t>
            </a:r>
          </a:p>
        </p:txBody>
      </p:sp>
      <p:sp>
        <p:nvSpPr>
          <p:cNvPr id="32" name="Rectangle 31">
            <a:extLst>
              <a:ext uri="{FF2B5EF4-FFF2-40B4-BE49-F238E27FC236}">
                <a16:creationId xmlns:a16="http://schemas.microsoft.com/office/drawing/2014/main" id="{14E15DDA-19B8-4236-8ACC-6AAADE9DCEC5}"/>
              </a:ext>
            </a:extLst>
          </p:cNvPr>
          <p:cNvSpPr/>
          <p:nvPr/>
        </p:nvSpPr>
        <p:spPr>
          <a:xfrm>
            <a:off x="7952104" y="3562947"/>
            <a:ext cx="1151030" cy="1400355"/>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defTabSz="913280"/>
            <a:r>
              <a:rPr lang="en-GB" sz="799" b="1" dirty="0">
                <a:solidFill>
                  <a:schemeClr val="bg1"/>
                </a:solidFill>
                <a:latin typeface="Poppins Medium"/>
              </a:rPr>
              <a:t>Key</a:t>
            </a:r>
            <a:r>
              <a:rPr lang="en-GB" sz="799" dirty="0">
                <a:solidFill>
                  <a:schemeClr val="bg1"/>
                </a:solidFill>
                <a:latin typeface="Poppins Medium"/>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972854" y="3771300"/>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defTabSz="913280"/>
            <a:r>
              <a:rPr lang="en-GB" sz="700" dirty="0">
                <a:solidFill>
                  <a:srgbClr val="1E1246"/>
                </a:solidFill>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972854" y="4005191"/>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700" dirty="0">
                <a:solidFill>
                  <a:srgbClr val="1E1246"/>
                </a:solidFill>
              </a:rPr>
              <a:t>Potential Activity</a:t>
            </a:r>
          </a:p>
        </p:txBody>
      </p:sp>
      <p:sp>
        <p:nvSpPr>
          <p:cNvPr id="42" name="TextBox 41">
            <a:extLst>
              <a:ext uri="{FF2B5EF4-FFF2-40B4-BE49-F238E27FC236}">
                <a16:creationId xmlns:a16="http://schemas.microsoft.com/office/drawing/2014/main" id="{A362F7A7-3F03-46F4-B2B1-01026E47C781}"/>
              </a:ext>
            </a:extLst>
          </p:cNvPr>
          <p:cNvSpPr txBox="1"/>
          <p:nvPr/>
        </p:nvSpPr>
        <p:spPr>
          <a:xfrm>
            <a:off x="1260364" y="2787291"/>
            <a:ext cx="1039063"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21 IA</a:t>
            </a:r>
          </a:p>
        </p:txBody>
      </p:sp>
      <p:sp>
        <p:nvSpPr>
          <p:cNvPr id="41" name="TextBox 40">
            <a:extLst>
              <a:ext uri="{FF2B5EF4-FFF2-40B4-BE49-F238E27FC236}">
                <a16:creationId xmlns:a16="http://schemas.microsoft.com/office/drawing/2014/main" id="{FFFA193A-D588-4691-BF38-E3641A27F58A}"/>
              </a:ext>
            </a:extLst>
          </p:cNvPr>
          <p:cNvSpPr txBox="1"/>
          <p:nvPr/>
        </p:nvSpPr>
        <p:spPr>
          <a:xfrm>
            <a:off x="5656372" y="2514411"/>
            <a:ext cx="259907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a:solidFill>
                  <a:srgbClr val="1E1246"/>
                </a:solidFill>
                <a:latin typeface="Poppins Medium"/>
              </a:rPr>
              <a:t>November 2022 Build/Test/Implement/PIS</a:t>
            </a:r>
          </a:p>
        </p:txBody>
      </p:sp>
      <p:sp>
        <p:nvSpPr>
          <p:cNvPr id="43" name="TextBox 42">
            <a:extLst>
              <a:ext uri="{FF2B5EF4-FFF2-40B4-BE49-F238E27FC236}">
                <a16:creationId xmlns:a16="http://schemas.microsoft.com/office/drawing/2014/main" id="{87EEFC6B-8D29-4DCA-9AD3-EF8937E6A38F}"/>
              </a:ext>
            </a:extLst>
          </p:cNvPr>
          <p:cNvSpPr txBox="1"/>
          <p:nvPr/>
        </p:nvSpPr>
        <p:spPr>
          <a:xfrm>
            <a:off x="4103199" y="2517874"/>
            <a:ext cx="1553173"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2022 Analysis / Design</a:t>
            </a:r>
          </a:p>
        </p:txBody>
      </p:sp>
      <p:sp>
        <p:nvSpPr>
          <p:cNvPr id="46" name="Rectangle 45">
            <a:extLst>
              <a:ext uri="{FF2B5EF4-FFF2-40B4-BE49-F238E27FC236}">
                <a16:creationId xmlns:a16="http://schemas.microsoft.com/office/drawing/2014/main" id="{3E0C08B4-04B6-45E0-A1E3-90885683DFF2}"/>
              </a:ext>
            </a:extLst>
          </p:cNvPr>
          <p:cNvSpPr/>
          <p:nvPr/>
        </p:nvSpPr>
        <p:spPr>
          <a:xfrm>
            <a:off x="960654" y="3331028"/>
            <a:ext cx="375948"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5206</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5237</a:t>
            </a:r>
          </a:p>
        </p:txBody>
      </p:sp>
      <p:sp>
        <p:nvSpPr>
          <p:cNvPr id="47" name="Rectangle 46">
            <a:extLst>
              <a:ext uri="{FF2B5EF4-FFF2-40B4-BE49-F238E27FC236}">
                <a16:creationId xmlns:a16="http://schemas.microsoft.com/office/drawing/2014/main" id="{0CDE3203-460F-4CC6-8BDD-546265D6CFA3}"/>
              </a:ext>
            </a:extLst>
          </p:cNvPr>
          <p:cNvSpPr/>
          <p:nvPr/>
        </p:nvSpPr>
        <p:spPr>
          <a:xfrm>
            <a:off x="1315944" y="3331028"/>
            <a:ext cx="326451" cy="257841"/>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rPr>
              <a:t>5146</a:t>
            </a:r>
          </a:p>
        </p:txBody>
      </p:sp>
      <p:sp>
        <p:nvSpPr>
          <p:cNvPr id="48" name="Rectangle 47">
            <a:extLst>
              <a:ext uri="{FF2B5EF4-FFF2-40B4-BE49-F238E27FC236}">
                <a16:creationId xmlns:a16="http://schemas.microsoft.com/office/drawing/2014/main" id="{20BCF1A2-A987-44E9-AF91-894165E2ACA5}"/>
              </a:ext>
            </a:extLst>
          </p:cNvPr>
          <p:cNvSpPr/>
          <p:nvPr/>
        </p:nvSpPr>
        <p:spPr>
          <a:xfrm>
            <a:off x="1875214" y="3328181"/>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5038</a:t>
            </a:r>
          </a:p>
        </p:txBody>
      </p:sp>
      <p:sp>
        <p:nvSpPr>
          <p:cNvPr id="50" name="Rectangle 49">
            <a:extLst>
              <a:ext uri="{FF2B5EF4-FFF2-40B4-BE49-F238E27FC236}">
                <a16:creationId xmlns:a16="http://schemas.microsoft.com/office/drawing/2014/main" id="{BDEB039D-ADCD-453E-83D8-74A039FE56DD}"/>
              </a:ext>
            </a:extLst>
          </p:cNvPr>
          <p:cNvSpPr/>
          <p:nvPr/>
        </p:nvSpPr>
        <p:spPr>
          <a:xfrm>
            <a:off x="2832378" y="3329963"/>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rPr>
              <a:t>5120</a:t>
            </a:r>
          </a:p>
        </p:txBody>
      </p:sp>
      <p:sp>
        <p:nvSpPr>
          <p:cNvPr id="51" name="TextBox 50">
            <a:extLst>
              <a:ext uri="{FF2B5EF4-FFF2-40B4-BE49-F238E27FC236}">
                <a16:creationId xmlns:a16="http://schemas.microsoft.com/office/drawing/2014/main" id="{E457FA9A-4E69-4D22-82C3-2180A96F242B}"/>
              </a:ext>
            </a:extLst>
          </p:cNvPr>
          <p:cNvSpPr txBox="1"/>
          <p:nvPr/>
        </p:nvSpPr>
        <p:spPr>
          <a:xfrm>
            <a:off x="2628002" y="3987718"/>
            <a:ext cx="2975642" cy="199927"/>
          </a:xfrm>
          <a:prstGeom prst="rect">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XOS CF</a:t>
            </a:r>
          </a:p>
        </p:txBody>
      </p:sp>
      <p:sp>
        <p:nvSpPr>
          <p:cNvPr id="52" name="TextBox 51">
            <a:extLst>
              <a:ext uri="{FF2B5EF4-FFF2-40B4-BE49-F238E27FC236}">
                <a16:creationId xmlns:a16="http://schemas.microsoft.com/office/drawing/2014/main" id="{296E898A-A3F0-4D97-8CCB-FD103A986E93}"/>
              </a:ext>
            </a:extLst>
          </p:cNvPr>
          <p:cNvSpPr txBox="1"/>
          <p:nvPr/>
        </p:nvSpPr>
        <p:spPr>
          <a:xfrm>
            <a:off x="1899691" y="4237751"/>
            <a:ext cx="375095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PAC</a:t>
            </a:r>
          </a:p>
        </p:txBody>
      </p:sp>
      <p:sp>
        <p:nvSpPr>
          <p:cNvPr id="53" name="Rectangle 52">
            <a:extLst>
              <a:ext uri="{FF2B5EF4-FFF2-40B4-BE49-F238E27FC236}">
                <a16:creationId xmlns:a16="http://schemas.microsoft.com/office/drawing/2014/main" id="{1C214243-4962-4AF1-8328-869FC94D3AA5}"/>
              </a:ext>
            </a:extLst>
          </p:cNvPr>
          <p:cNvSpPr/>
          <p:nvPr/>
        </p:nvSpPr>
        <p:spPr>
          <a:xfrm>
            <a:off x="3936140" y="3038145"/>
            <a:ext cx="375172" cy="167892"/>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55" name="TextBox 54">
            <a:extLst>
              <a:ext uri="{FF2B5EF4-FFF2-40B4-BE49-F238E27FC236}">
                <a16:creationId xmlns:a16="http://schemas.microsoft.com/office/drawing/2014/main" id="{B902DC96-7427-43A0-94C6-FF7208D0C9B8}"/>
              </a:ext>
            </a:extLst>
          </p:cNvPr>
          <p:cNvSpPr txBox="1"/>
          <p:nvPr/>
        </p:nvSpPr>
        <p:spPr>
          <a:xfrm>
            <a:off x="2329247" y="2300833"/>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56" name="Picture 55">
            <a:extLst>
              <a:ext uri="{FF2B5EF4-FFF2-40B4-BE49-F238E27FC236}">
                <a16:creationId xmlns:a16="http://schemas.microsoft.com/office/drawing/2014/main" id="{7096EECB-E329-489E-A50A-4E9E1220413A}"/>
              </a:ext>
            </a:extLst>
          </p:cNvPr>
          <p:cNvPicPr>
            <a:picLocks noChangeAspect="1"/>
          </p:cNvPicPr>
          <p:nvPr/>
        </p:nvPicPr>
        <p:blipFill>
          <a:blip r:embed="rId2"/>
          <a:stretch>
            <a:fillRect/>
          </a:stretch>
        </p:blipFill>
        <p:spPr>
          <a:xfrm>
            <a:off x="3696838" y="2001103"/>
            <a:ext cx="365792" cy="219475"/>
          </a:xfrm>
          <a:prstGeom prst="rect">
            <a:avLst/>
          </a:prstGeom>
        </p:spPr>
      </p:pic>
      <p:sp>
        <p:nvSpPr>
          <p:cNvPr id="57" name="TextBox 56">
            <a:extLst>
              <a:ext uri="{FF2B5EF4-FFF2-40B4-BE49-F238E27FC236}">
                <a16:creationId xmlns:a16="http://schemas.microsoft.com/office/drawing/2014/main" id="{C67A5694-7728-4329-86AD-48DFA6CE5359}"/>
              </a:ext>
            </a:extLst>
          </p:cNvPr>
          <p:cNvSpPr txBox="1"/>
          <p:nvPr/>
        </p:nvSpPr>
        <p:spPr>
          <a:xfrm>
            <a:off x="3917112" y="205038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59" name="Picture 58">
            <a:extLst>
              <a:ext uri="{FF2B5EF4-FFF2-40B4-BE49-F238E27FC236}">
                <a16:creationId xmlns:a16="http://schemas.microsoft.com/office/drawing/2014/main" id="{AA4A966A-9033-4D10-9CB7-E7DDFB6A0DD5}"/>
              </a:ext>
            </a:extLst>
          </p:cNvPr>
          <p:cNvPicPr>
            <a:picLocks noChangeAspect="1"/>
          </p:cNvPicPr>
          <p:nvPr/>
        </p:nvPicPr>
        <p:blipFill>
          <a:blip r:embed="rId2"/>
          <a:stretch>
            <a:fillRect/>
          </a:stretch>
        </p:blipFill>
        <p:spPr>
          <a:xfrm>
            <a:off x="5106140" y="2236951"/>
            <a:ext cx="365792" cy="219475"/>
          </a:xfrm>
          <a:prstGeom prst="rect">
            <a:avLst/>
          </a:prstGeom>
        </p:spPr>
      </p:pic>
      <p:sp>
        <p:nvSpPr>
          <p:cNvPr id="61" name="TextBox 60">
            <a:extLst>
              <a:ext uri="{FF2B5EF4-FFF2-40B4-BE49-F238E27FC236}">
                <a16:creationId xmlns:a16="http://schemas.microsoft.com/office/drawing/2014/main" id="{B7E728E9-3326-4CED-8393-E29311EF82FC}"/>
              </a:ext>
            </a:extLst>
          </p:cNvPr>
          <p:cNvSpPr txBox="1"/>
          <p:nvPr/>
        </p:nvSpPr>
        <p:spPr>
          <a:xfrm>
            <a:off x="1868095" y="140447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63" name="TextBox 62">
            <a:extLst>
              <a:ext uri="{FF2B5EF4-FFF2-40B4-BE49-F238E27FC236}">
                <a16:creationId xmlns:a16="http://schemas.microsoft.com/office/drawing/2014/main" id="{436AEB19-505D-49D4-BDE7-EE2E5FDD40EE}"/>
              </a:ext>
            </a:extLst>
          </p:cNvPr>
          <p:cNvSpPr txBox="1"/>
          <p:nvPr/>
        </p:nvSpPr>
        <p:spPr>
          <a:xfrm>
            <a:off x="5306437" y="233561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65" name="TextBox 64">
            <a:extLst>
              <a:ext uri="{FF2B5EF4-FFF2-40B4-BE49-F238E27FC236}">
                <a16:creationId xmlns:a16="http://schemas.microsoft.com/office/drawing/2014/main" id="{EE13D4FF-22C8-406F-8850-75D203BB084C}"/>
              </a:ext>
            </a:extLst>
          </p:cNvPr>
          <p:cNvSpPr txBox="1"/>
          <p:nvPr/>
        </p:nvSpPr>
        <p:spPr>
          <a:xfrm>
            <a:off x="2318178" y="114980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66" name="Picture 65">
            <a:extLst>
              <a:ext uri="{FF2B5EF4-FFF2-40B4-BE49-F238E27FC236}">
                <a16:creationId xmlns:a16="http://schemas.microsoft.com/office/drawing/2014/main" id="{661DBB9B-214D-4418-A5D9-D6E31D27B17C}"/>
              </a:ext>
            </a:extLst>
          </p:cNvPr>
          <p:cNvPicPr>
            <a:picLocks noChangeAspect="1"/>
          </p:cNvPicPr>
          <p:nvPr/>
        </p:nvPicPr>
        <p:blipFill>
          <a:blip r:embed="rId2"/>
          <a:stretch>
            <a:fillRect/>
          </a:stretch>
        </p:blipFill>
        <p:spPr>
          <a:xfrm>
            <a:off x="4255513" y="1537818"/>
            <a:ext cx="365792" cy="219475"/>
          </a:xfrm>
          <a:prstGeom prst="rect">
            <a:avLst/>
          </a:prstGeom>
        </p:spPr>
      </p:pic>
      <p:pic>
        <p:nvPicPr>
          <p:cNvPr id="67" name="Picture 66">
            <a:extLst>
              <a:ext uri="{FF2B5EF4-FFF2-40B4-BE49-F238E27FC236}">
                <a16:creationId xmlns:a16="http://schemas.microsoft.com/office/drawing/2014/main" id="{5FB4F2D3-7CF2-4CD3-86AB-87CFB42AA518}"/>
              </a:ext>
            </a:extLst>
          </p:cNvPr>
          <p:cNvPicPr>
            <a:picLocks noChangeAspect="1"/>
          </p:cNvPicPr>
          <p:nvPr/>
        </p:nvPicPr>
        <p:blipFill>
          <a:blip r:embed="rId2"/>
          <a:stretch>
            <a:fillRect/>
          </a:stretch>
        </p:blipFill>
        <p:spPr>
          <a:xfrm>
            <a:off x="2995604" y="1563008"/>
            <a:ext cx="365792" cy="219475"/>
          </a:xfrm>
          <a:prstGeom prst="rect">
            <a:avLst/>
          </a:prstGeom>
        </p:spPr>
      </p:pic>
      <p:pic>
        <p:nvPicPr>
          <p:cNvPr id="68" name="Picture 67">
            <a:extLst>
              <a:ext uri="{FF2B5EF4-FFF2-40B4-BE49-F238E27FC236}">
                <a16:creationId xmlns:a16="http://schemas.microsoft.com/office/drawing/2014/main" id="{F33C72FB-6608-4EB9-BDFF-1C0636622F75}"/>
              </a:ext>
            </a:extLst>
          </p:cNvPr>
          <p:cNvPicPr>
            <a:picLocks noChangeAspect="1"/>
          </p:cNvPicPr>
          <p:nvPr/>
        </p:nvPicPr>
        <p:blipFill>
          <a:blip r:embed="rId2"/>
          <a:stretch>
            <a:fillRect/>
          </a:stretch>
        </p:blipFill>
        <p:spPr>
          <a:xfrm>
            <a:off x="5445163" y="1740317"/>
            <a:ext cx="365792" cy="219475"/>
          </a:xfrm>
          <a:prstGeom prst="rect">
            <a:avLst/>
          </a:prstGeom>
        </p:spPr>
      </p:pic>
      <p:pic>
        <p:nvPicPr>
          <p:cNvPr id="69" name="Picture 68">
            <a:extLst>
              <a:ext uri="{FF2B5EF4-FFF2-40B4-BE49-F238E27FC236}">
                <a16:creationId xmlns:a16="http://schemas.microsoft.com/office/drawing/2014/main" id="{BAF8615D-EE9A-4DCD-85D3-32D738225EA6}"/>
              </a:ext>
            </a:extLst>
          </p:cNvPr>
          <p:cNvPicPr>
            <a:picLocks noChangeAspect="1"/>
          </p:cNvPicPr>
          <p:nvPr/>
        </p:nvPicPr>
        <p:blipFill>
          <a:blip r:embed="rId2"/>
          <a:stretch>
            <a:fillRect/>
          </a:stretch>
        </p:blipFill>
        <p:spPr>
          <a:xfrm>
            <a:off x="4150413" y="1772617"/>
            <a:ext cx="365792" cy="219475"/>
          </a:xfrm>
          <a:prstGeom prst="rect">
            <a:avLst/>
          </a:prstGeom>
        </p:spPr>
      </p:pic>
      <p:sp>
        <p:nvSpPr>
          <p:cNvPr id="70" name="TextBox 69">
            <a:extLst>
              <a:ext uri="{FF2B5EF4-FFF2-40B4-BE49-F238E27FC236}">
                <a16:creationId xmlns:a16="http://schemas.microsoft.com/office/drawing/2014/main" id="{18F464A4-028B-4701-844A-04F3E6BDAA9B}"/>
              </a:ext>
            </a:extLst>
          </p:cNvPr>
          <p:cNvSpPr txBox="1"/>
          <p:nvPr/>
        </p:nvSpPr>
        <p:spPr>
          <a:xfrm>
            <a:off x="2757495" y="1616192"/>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1" name="TextBox 70">
            <a:extLst>
              <a:ext uri="{FF2B5EF4-FFF2-40B4-BE49-F238E27FC236}">
                <a16:creationId xmlns:a16="http://schemas.microsoft.com/office/drawing/2014/main" id="{495F7561-6C7D-4F55-AD32-C3EE08394A8C}"/>
              </a:ext>
            </a:extLst>
          </p:cNvPr>
          <p:cNvSpPr txBox="1"/>
          <p:nvPr/>
        </p:nvSpPr>
        <p:spPr>
          <a:xfrm>
            <a:off x="3890782" y="182941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2" name="TextBox 71">
            <a:extLst>
              <a:ext uri="{FF2B5EF4-FFF2-40B4-BE49-F238E27FC236}">
                <a16:creationId xmlns:a16="http://schemas.microsoft.com/office/drawing/2014/main" id="{8B579FFE-1238-44CC-8D9F-5C4EAF4D7765}"/>
              </a:ext>
            </a:extLst>
          </p:cNvPr>
          <p:cNvSpPr txBox="1"/>
          <p:nvPr/>
        </p:nvSpPr>
        <p:spPr>
          <a:xfrm>
            <a:off x="5650647" y="181112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3" name="TextBox 72">
            <a:extLst>
              <a:ext uri="{FF2B5EF4-FFF2-40B4-BE49-F238E27FC236}">
                <a16:creationId xmlns:a16="http://schemas.microsoft.com/office/drawing/2014/main" id="{6DEC0E7B-0361-46F4-9E41-5F51D65CB952}"/>
              </a:ext>
            </a:extLst>
          </p:cNvPr>
          <p:cNvSpPr txBox="1"/>
          <p:nvPr/>
        </p:nvSpPr>
        <p:spPr>
          <a:xfrm>
            <a:off x="4458804" y="1595184"/>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4" name="TextBox 73">
            <a:extLst>
              <a:ext uri="{FF2B5EF4-FFF2-40B4-BE49-F238E27FC236}">
                <a16:creationId xmlns:a16="http://schemas.microsoft.com/office/drawing/2014/main" id="{F9D14E8F-29D8-4763-A756-F4B99F088F23}"/>
              </a:ext>
            </a:extLst>
          </p:cNvPr>
          <p:cNvSpPr txBox="1"/>
          <p:nvPr/>
        </p:nvSpPr>
        <p:spPr>
          <a:xfrm>
            <a:off x="983554" y="4500317"/>
            <a:ext cx="1459391"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PAC 	XRN4876 </a:t>
            </a:r>
          </a:p>
        </p:txBody>
      </p:sp>
      <p:sp>
        <p:nvSpPr>
          <p:cNvPr id="76" name="TextBox 75">
            <a:extLst>
              <a:ext uri="{FF2B5EF4-FFF2-40B4-BE49-F238E27FC236}">
                <a16:creationId xmlns:a16="http://schemas.microsoft.com/office/drawing/2014/main" id="{F2206EF3-9E15-42AE-83CE-328BBBF089BD}"/>
              </a:ext>
            </a:extLst>
          </p:cNvPr>
          <p:cNvSpPr txBox="1"/>
          <p:nvPr/>
        </p:nvSpPr>
        <p:spPr>
          <a:xfrm>
            <a:off x="1369271" y="4519942"/>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77" name="Picture 76">
            <a:extLst>
              <a:ext uri="{FF2B5EF4-FFF2-40B4-BE49-F238E27FC236}">
                <a16:creationId xmlns:a16="http://schemas.microsoft.com/office/drawing/2014/main" id="{3A52E5E7-79C6-4129-9BD9-342EE4FCEDB4}"/>
              </a:ext>
            </a:extLst>
          </p:cNvPr>
          <p:cNvPicPr>
            <a:picLocks noChangeAspect="1"/>
          </p:cNvPicPr>
          <p:nvPr/>
        </p:nvPicPr>
        <p:blipFill>
          <a:blip r:embed="rId2"/>
          <a:stretch>
            <a:fillRect/>
          </a:stretch>
        </p:blipFill>
        <p:spPr>
          <a:xfrm>
            <a:off x="2685454" y="4503045"/>
            <a:ext cx="365792" cy="219475"/>
          </a:xfrm>
          <a:prstGeom prst="rect">
            <a:avLst/>
          </a:prstGeom>
        </p:spPr>
      </p:pic>
      <p:sp>
        <p:nvSpPr>
          <p:cNvPr id="79" name="TextBox 78">
            <a:extLst>
              <a:ext uri="{FF2B5EF4-FFF2-40B4-BE49-F238E27FC236}">
                <a16:creationId xmlns:a16="http://schemas.microsoft.com/office/drawing/2014/main" id="{E634DE91-7047-4E81-9D6C-950F03BDD4F4}"/>
              </a:ext>
            </a:extLst>
          </p:cNvPr>
          <p:cNvSpPr txBox="1"/>
          <p:nvPr/>
        </p:nvSpPr>
        <p:spPr>
          <a:xfrm>
            <a:off x="2923177" y="457244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80" name="Rectangle 79">
            <a:extLst>
              <a:ext uri="{FF2B5EF4-FFF2-40B4-BE49-F238E27FC236}">
                <a16:creationId xmlns:a16="http://schemas.microsoft.com/office/drawing/2014/main" id="{59233769-C974-44D3-9168-2B866113F4F3}"/>
              </a:ext>
            </a:extLst>
          </p:cNvPr>
          <p:cNvSpPr/>
          <p:nvPr/>
        </p:nvSpPr>
        <p:spPr>
          <a:xfrm>
            <a:off x="7972853" y="4256804"/>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ea typeface="+mn-ea"/>
                <a:cs typeface="+mn-cs"/>
              </a:rPr>
              <a:t>      </a:t>
            </a:r>
            <a:r>
              <a:rPr kumimoji="0" lang="en-GB" sz="700" i="0" u="none" strike="noStrike" kern="1200" cap="none" spc="0" normalizeH="0" baseline="0" noProof="0" dirty="0">
                <a:ln>
                  <a:noFill/>
                </a:ln>
                <a:solidFill>
                  <a:prstClr val="white"/>
                </a:solidFill>
                <a:effectLst/>
                <a:uLnTx/>
                <a:uFillTx/>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972854" y="4503759"/>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dirty="0">
                <a:ln>
                  <a:noFill/>
                </a:ln>
                <a:solidFill>
                  <a:prstClr val="white"/>
                </a:solidFill>
                <a:effectLst/>
                <a:uLnTx/>
                <a:uFillTx/>
                <a:ea typeface="+mn-ea"/>
                <a:cs typeface="+mn-cs"/>
              </a:rPr>
              <a:t>    </a:t>
            </a:r>
            <a:r>
              <a:rPr lang="en-GB" sz="700" dirty="0">
                <a:solidFill>
                  <a:prstClr val="white"/>
                </a:solidFill>
              </a:rPr>
              <a:t>Potential risk to plan</a:t>
            </a:r>
            <a:endParaRPr kumimoji="0" lang="en-GB" sz="700" i="0" u="none" strike="noStrike" kern="1200" cap="none" spc="0" normalizeH="0" baseline="0" noProof="0" dirty="0">
              <a:ln>
                <a:noFill/>
              </a:ln>
              <a:solidFill>
                <a:prstClr val="white"/>
              </a:solidFill>
              <a:effectLst/>
              <a:uLnTx/>
              <a:uFillTx/>
              <a:ea typeface="+mn-ea"/>
              <a:cs typeface="+mn-cs"/>
            </a:endParaRPr>
          </a:p>
        </p:txBody>
      </p:sp>
      <p:sp>
        <p:nvSpPr>
          <p:cNvPr id="82" name="Rectangle 81">
            <a:extLst>
              <a:ext uri="{FF2B5EF4-FFF2-40B4-BE49-F238E27FC236}">
                <a16:creationId xmlns:a16="http://schemas.microsoft.com/office/drawing/2014/main" id="{DA6A0777-15AF-491D-8996-C3FB4C43E1C7}"/>
              </a:ext>
            </a:extLst>
          </p:cNvPr>
          <p:cNvSpPr/>
          <p:nvPr/>
        </p:nvSpPr>
        <p:spPr>
          <a:xfrm>
            <a:off x="7972853" y="472522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white"/>
                </a:solidFill>
                <a:effectLst/>
                <a:uLnTx/>
                <a:uFillTx/>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8107378" y="1083556"/>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defTabSz="913280"/>
            <a:r>
              <a:rPr lang="en-GB" sz="799" b="1" dirty="0">
                <a:solidFill>
                  <a:schemeClr val="tx1"/>
                </a:solidFill>
                <a:latin typeface="Poppins Medium"/>
              </a:rPr>
              <a:t>Key</a:t>
            </a:r>
            <a:r>
              <a:rPr lang="en-GB" sz="799" dirty="0">
                <a:solidFill>
                  <a:schemeClr val="tx1"/>
                </a:solidFill>
                <a:latin typeface="Poppins Medium"/>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215410" y="127282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240867" y="2029840"/>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1544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232023" y="164317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5-Point Star 122">
            <a:extLst>
              <a:ext uri="{FF2B5EF4-FFF2-40B4-BE49-F238E27FC236}">
                <a16:creationId xmlns:a16="http://schemas.microsoft.com/office/drawing/2014/main" id="{971963C0-4CF6-4D5A-9634-3F16B8C9981B}"/>
              </a:ext>
            </a:extLst>
          </p:cNvPr>
          <p:cNvSpPr/>
          <p:nvPr/>
        </p:nvSpPr>
        <p:spPr>
          <a:xfrm>
            <a:off x="1600421" y="4481422"/>
            <a:ext cx="287934" cy="20812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5-Point Star 122">
            <a:extLst>
              <a:ext uri="{FF2B5EF4-FFF2-40B4-BE49-F238E27FC236}">
                <a16:creationId xmlns:a16="http://schemas.microsoft.com/office/drawing/2014/main" id="{FEC0DCCD-77A8-4D52-9E84-80DE4A88BEB7}"/>
              </a:ext>
            </a:extLst>
          </p:cNvPr>
          <p:cNvSpPr/>
          <p:nvPr/>
        </p:nvSpPr>
        <p:spPr>
          <a:xfrm>
            <a:off x="1557082" y="2037396"/>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DAA44F42-64A9-43E2-A186-5EEBD8C545F3}"/>
              </a:ext>
            </a:extLst>
          </p:cNvPr>
          <p:cNvSpPr/>
          <p:nvPr/>
        </p:nvSpPr>
        <p:spPr>
          <a:xfrm>
            <a:off x="3143896" y="3328181"/>
            <a:ext cx="326451" cy="260688"/>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rPr>
              <a:t>52185143</a:t>
            </a:r>
          </a:p>
        </p:txBody>
      </p:sp>
      <p:sp>
        <p:nvSpPr>
          <p:cNvPr id="78" name="TextBox 77">
            <a:extLst>
              <a:ext uri="{FF2B5EF4-FFF2-40B4-BE49-F238E27FC236}">
                <a16:creationId xmlns:a16="http://schemas.microsoft.com/office/drawing/2014/main" id="{681D1545-C857-46C9-A097-3D6A5FE333D5}"/>
              </a:ext>
            </a:extLst>
          </p:cNvPr>
          <p:cNvSpPr txBox="1"/>
          <p:nvPr/>
        </p:nvSpPr>
        <p:spPr>
          <a:xfrm>
            <a:off x="1030702" y="2514411"/>
            <a:ext cx="1790348"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20 PIS</a:t>
            </a:r>
          </a:p>
        </p:txBody>
      </p:sp>
      <p:pic>
        <p:nvPicPr>
          <p:cNvPr id="92" name="Picture 91">
            <a:extLst>
              <a:ext uri="{FF2B5EF4-FFF2-40B4-BE49-F238E27FC236}">
                <a16:creationId xmlns:a16="http://schemas.microsoft.com/office/drawing/2014/main" id="{EB4DC691-E14A-4364-8D0F-8AB9A3D69342}"/>
              </a:ext>
            </a:extLst>
          </p:cNvPr>
          <p:cNvPicPr>
            <a:picLocks noChangeAspect="1"/>
          </p:cNvPicPr>
          <p:nvPr/>
        </p:nvPicPr>
        <p:blipFill>
          <a:blip r:embed="rId2"/>
          <a:stretch>
            <a:fillRect/>
          </a:stretch>
        </p:blipFill>
        <p:spPr>
          <a:xfrm>
            <a:off x="2677610" y="2487527"/>
            <a:ext cx="365792" cy="219475"/>
          </a:xfrm>
          <a:prstGeom prst="rect">
            <a:avLst/>
          </a:prstGeom>
        </p:spPr>
      </p:pic>
      <p:sp>
        <p:nvSpPr>
          <p:cNvPr id="93" name="TextBox 92">
            <a:extLst>
              <a:ext uri="{FF2B5EF4-FFF2-40B4-BE49-F238E27FC236}">
                <a16:creationId xmlns:a16="http://schemas.microsoft.com/office/drawing/2014/main" id="{F715C7E6-2D71-4DA5-831E-180AA0A2DEBA}"/>
              </a:ext>
            </a:extLst>
          </p:cNvPr>
          <p:cNvSpPr txBox="1"/>
          <p:nvPr/>
        </p:nvSpPr>
        <p:spPr>
          <a:xfrm>
            <a:off x="2868350" y="256507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94" name="Rectangle 93">
            <a:extLst>
              <a:ext uri="{FF2B5EF4-FFF2-40B4-BE49-F238E27FC236}">
                <a16:creationId xmlns:a16="http://schemas.microsoft.com/office/drawing/2014/main" id="{93B3F98B-B7A0-4BB2-A6D7-B060774001E2}"/>
              </a:ext>
            </a:extLst>
          </p:cNvPr>
          <p:cNvSpPr/>
          <p:nvPr/>
        </p:nvSpPr>
        <p:spPr>
          <a:xfrm>
            <a:off x="3917112" y="2273808"/>
            <a:ext cx="423753" cy="179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95" name="5-Point Star 122">
            <a:extLst>
              <a:ext uri="{FF2B5EF4-FFF2-40B4-BE49-F238E27FC236}">
                <a16:creationId xmlns:a16="http://schemas.microsoft.com/office/drawing/2014/main" id="{42D9CB2C-D4EA-4F8E-A43F-801954BB271C}"/>
              </a:ext>
            </a:extLst>
          </p:cNvPr>
          <p:cNvSpPr/>
          <p:nvPr/>
        </p:nvSpPr>
        <p:spPr>
          <a:xfrm>
            <a:off x="2171177" y="137882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5-Point Star 122">
            <a:extLst>
              <a:ext uri="{FF2B5EF4-FFF2-40B4-BE49-F238E27FC236}">
                <a16:creationId xmlns:a16="http://schemas.microsoft.com/office/drawing/2014/main" id="{8160275A-D9B6-48CF-8CDC-809C752E28F0}"/>
              </a:ext>
            </a:extLst>
          </p:cNvPr>
          <p:cNvSpPr/>
          <p:nvPr/>
        </p:nvSpPr>
        <p:spPr>
          <a:xfrm>
            <a:off x="2168210" y="110688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5-Point Star 122">
            <a:extLst>
              <a:ext uri="{FF2B5EF4-FFF2-40B4-BE49-F238E27FC236}">
                <a16:creationId xmlns:a16="http://schemas.microsoft.com/office/drawing/2014/main" id="{288C17F5-7BBE-473A-8B74-E6E5EF810BF3}"/>
              </a:ext>
            </a:extLst>
          </p:cNvPr>
          <p:cNvSpPr/>
          <p:nvPr/>
        </p:nvSpPr>
        <p:spPr>
          <a:xfrm>
            <a:off x="2152850" y="2273393"/>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336260"/>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4" ma:contentTypeDescription="Create a new document." ma:contentTypeScope="" ma:versionID="33b8fecee8c4713a57430302bf85c5cc">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f5412dd98e0cafb03a0a30bd6733c8ea"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SharedWithUsers xmlns="c78a4dae-5fc0-4ed3-ad80-da51122ab114">
      <UserInfo>
        <DisplayName>Tony Klein</DisplayName>
        <AccountId>189</AccountId>
        <AccountType/>
      </UserInfo>
      <UserInfo>
        <DisplayName>Charan Singh</DisplayName>
        <AccountId>59</AccountId>
        <AccountType/>
      </UserInfo>
      <UserInfo>
        <DisplayName>James Rigby</DisplayName>
        <AccountId>80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E24821-F629-4E24-AE94-13030549F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966AA5-3D01-4B81-BAE0-8020A2E16EFF}">
  <ds:schemaRefs>
    <ds:schemaRef ds:uri="http://purl.org/dc/elements/1.1/"/>
    <ds:schemaRef ds:uri="http://schemas.microsoft.com/office/2006/documentManagement/types"/>
    <ds:schemaRef ds:uri="http://schemas.openxmlformats.org/package/2006/metadata/core-properties"/>
    <ds:schemaRef ds:uri="5844fa40-a696-4ac9-bd38-c0330d295109"/>
    <ds:schemaRef ds:uri="http://www.w3.org/XML/1998/namespace"/>
    <ds:schemaRef ds:uri="http://purl.org/dc/dcmitype/"/>
    <ds:schemaRef ds:uri="http://purl.org/dc/terms/"/>
    <ds:schemaRef ds:uri="http://schemas.microsoft.com/office/infopath/2007/PartnerControls"/>
    <ds:schemaRef ds:uri="c78a4dae-5fc0-4ed3-ad80-da51122ab114"/>
    <ds:schemaRef ds:uri="http://schemas.microsoft.com/office/2006/metadata/properties"/>
  </ds:schemaRefs>
</ds:datastoreItem>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33276</TotalTime>
  <Words>6723</Words>
  <Application>Microsoft Office PowerPoint</Application>
  <PresentationFormat>On-screen Show (16:9)</PresentationFormat>
  <Paragraphs>1296</Paragraphs>
  <Slides>61</Slides>
  <Notes>19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61</vt:i4>
      </vt:variant>
    </vt:vector>
  </HeadingPairs>
  <TitlesOfParts>
    <vt:vector size="75" baseType="lpstr">
      <vt:lpstr>ＭＳ Ｐゴシック</vt:lpstr>
      <vt:lpstr>Arial</vt:lpstr>
      <vt:lpstr>Arial,Sans-Serif</vt:lpstr>
      <vt:lpstr>Calibri</vt:lpstr>
      <vt:lpstr>Poppins Medium</vt:lpstr>
      <vt:lpstr>Poppins-Light</vt:lpstr>
      <vt:lpstr>Times New Roman</vt:lpstr>
      <vt:lpstr>Verdana</vt:lpstr>
      <vt:lpstr>Wingdings</vt:lpstr>
      <vt:lpstr>Wingdings 3</vt:lpstr>
      <vt:lpstr>Office Theme</vt:lpstr>
      <vt:lpstr>Worksheet</vt:lpstr>
      <vt:lpstr>Document</vt:lpstr>
      <vt:lpstr>Acrobat Document</vt:lpstr>
      <vt:lpstr>Change Management Committee</vt:lpstr>
      <vt:lpstr>Section 2: DSC Change Budget &amp; Horizon Planning</vt:lpstr>
      <vt:lpstr>2.1 – DSC Change Budget 21/22 YTD</vt:lpstr>
      <vt:lpstr>Budget v Committed Spend BP21/22</vt:lpstr>
      <vt:lpstr>XRN 5321 - PAC ring-fenced budget reapportionment </vt:lpstr>
      <vt:lpstr>Recommendation for approval</vt:lpstr>
      <vt:lpstr>2.2 – Change Pipeline</vt:lpstr>
      <vt:lpstr>Change Development &amp; Delivery Pipeline (DSC Change / Minor Release Budget) </vt:lpstr>
      <vt:lpstr>PowerPoint Presentation</vt:lpstr>
      <vt:lpstr>Section 3: Capture</vt:lpstr>
      <vt:lpstr>3.1 New Change Proposals – Initial Review</vt:lpstr>
      <vt:lpstr>XRN5365 - Request impact assessment on aligning Major Releases to the REC Release Schedule (Thursday release and 3 Major Releases per year) </vt:lpstr>
      <vt:lpstr>XRNXRN5368 - Gemini Change Programme Sustain</vt:lpstr>
      <vt:lpstr> 3.2 XRN5120 - MAP to UK Link Comparison Service Progress Update and ChMC Decision Requested</vt:lpstr>
      <vt:lpstr>PowerPoint Presentation</vt:lpstr>
      <vt:lpstr>ChMC Decision</vt:lpstr>
      <vt:lpstr> section 4. Design &amp; Delivery  </vt:lpstr>
      <vt:lpstr>Design Change Pack </vt:lpstr>
      <vt:lpstr>PowerPoint Presentation</vt:lpstr>
      <vt:lpstr>PowerPoint Presentation</vt:lpstr>
      <vt:lpstr>PowerPoint Presentation</vt:lpstr>
      <vt:lpstr>PowerPoint Presentation</vt:lpstr>
      <vt:lpstr>PowerPoint Presentation</vt:lpstr>
      <vt:lpstr>Standalone Change Documents for Approval (BER, CCR, EQR)</vt:lpstr>
      <vt:lpstr>Gemini Horizon Plan</vt:lpstr>
      <vt:lpstr>XRN5110 – Nov 20 Release - Status Update</vt:lpstr>
      <vt:lpstr>XRN5253 June 21 Major Release - Status Update</vt:lpstr>
      <vt:lpstr>Post Implementation Support (PIS) Period</vt:lpstr>
      <vt:lpstr>XRN5289 – November 21 Major Release - Status Update</vt:lpstr>
      <vt:lpstr>XRN5371 - Minor Release Drop 10 - Status Update</vt:lpstr>
      <vt:lpstr>XRN5294 – Minor Release Drop 9 - Status Update</vt:lpstr>
      <vt:lpstr>PowerPoint Presentation</vt:lpstr>
      <vt:lpstr>CMS Rebuild Update</vt:lpstr>
      <vt:lpstr>CMS Rebuild - Progress to date</vt:lpstr>
      <vt:lpstr>Section 6: Any Other Business   </vt:lpstr>
      <vt:lpstr>6.1 Revised Customer Change KVI Questions – June 2021 (for information)</vt:lpstr>
      <vt:lpstr>Customer Change KVI -Background</vt:lpstr>
      <vt:lpstr>Customer Change KVI – Proposed structure</vt:lpstr>
      <vt:lpstr>Customer Change KVI – Recommendations &amp; next steps</vt:lpstr>
      <vt:lpstr>Project 1Stop</vt:lpstr>
      <vt:lpstr>Background</vt:lpstr>
      <vt:lpstr>Objectives</vt:lpstr>
      <vt:lpstr>Next Steps</vt:lpstr>
      <vt:lpstr>What do we need from you?</vt:lpstr>
      <vt:lpstr>APPENDIX   </vt:lpstr>
      <vt:lpstr>Outages</vt:lpstr>
      <vt:lpstr>Portfolio POAP</vt:lpstr>
      <vt:lpstr>CSSC Programme Dashboard</vt:lpstr>
      <vt:lpstr>PowerPoint Presentation</vt:lpstr>
      <vt:lpstr>Green Workstream Updates</vt:lpstr>
      <vt:lpstr>Green Workstream Updates</vt:lpstr>
      <vt:lpstr>Key Programme Risks (1/3)</vt:lpstr>
      <vt:lpstr>Key Programme Risks (2/3)</vt:lpstr>
      <vt:lpstr>PowerPoint Presentation</vt:lpstr>
      <vt:lpstr>PowerPoint Presentation</vt:lpstr>
      <vt:lpstr>Switching Programme CR Position – CRs impacting Xoserve</vt:lpstr>
      <vt:lpstr>Switching Programme CR Position – CRs impacting Xoserve</vt:lpstr>
      <vt:lpstr>Switching Programme CR Position – Pending Xoserve Impact Assessment</vt:lpstr>
      <vt:lpstr>Switching Programme CR Position – CRs not impacting Xoserve </vt:lpstr>
      <vt:lpstr>Switching Programme CR Position – CRs not impacting Xoserve </vt:lpstr>
      <vt:lpstr>Switching Programme CR Position – CRs not impacting Xoserve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21</cp:revision>
  <dcterms:created xsi:type="dcterms:W3CDTF">2018-09-02T17:12:15Z</dcterms:created>
  <dcterms:modified xsi:type="dcterms:W3CDTF">2021-06-01T09:13:18Z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