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9" r:id="rId5"/>
  </p:sldMasterIdLst>
  <p:notesMasterIdLst>
    <p:notesMasterId r:id="rId83"/>
  </p:notesMasterIdLst>
  <p:sldIdLst>
    <p:sldId id="2059" r:id="rId6"/>
    <p:sldId id="1759" r:id="rId7"/>
    <p:sldId id="3625" r:id="rId8"/>
    <p:sldId id="309" r:id="rId9"/>
    <p:sldId id="1997" r:id="rId10"/>
    <p:sldId id="3624" r:id="rId11"/>
    <p:sldId id="3425" r:id="rId12"/>
    <p:sldId id="1827" r:id="rId13"/>
    <p:sldId id="295" r:id="rId14"/>
    <p:sldId id="3452" r:id="rId15"/>
    <p:sldId id="3619" r:id="rId16"/>
    <p:sldId id="3614" r:id="rId17"/>
    <p:sldId id="288" r:id="rId18"/>
    <p:sldId id="289" r:id="rId19"/>
    <p:sldId id="1437" r:id="rId20"/>
    <p:sldId id="1829" r:id="rId21"/>
    <p:sldId id="3615" r:id="rId22"/>
    <p:sldId id="3621" r:id="rId23"/>
    <p:sldId id="1734" r:id="rId24"/>
    <p:sldId id="3447" r:id="rId25"/>
    <p:sldId id="883" r:id="rId26"/>
    <p:sldId id="3627" r:id="rId27"/>
    <p:sldId id="3626" r:id="rId28"/>
    <p:sldId id="3477" r:id="rId29"/>
    <p:sldId id="3628" r:id="rId30"/>
    <p:sldId id="886" r:id="rId31"/>
    <p:sldId id="302" r:id="rId32"/>
    <p:sldId id="313" r:id="rId33"/>
    <p:sldId id="3630" r:id="rId34"/>
    <p:sldId id="290" r:id="rId35"/>
    <p:sldId id="3641" r:id="rId36"/>
    <p:sldId id="3642" r:id="rId37"/>
    <p:sldId id="3631" r:id="rId38"/>
    <p:sldId id="3632" r:id="rId39"/>
    <p:sldId id="885" r:id="rId40"/>
    <p:sldId id="3640" r:id="rId41"/>
    <p:sldId id="890" r:id="rId42"/>
    <p:sldId id="298" r:id="rId43"/>
    <p:sldId id="299" r:id="rId44"/>
    <p:sldId id="352" r:id="rId45"/>
    <p:sldId id="829" r:id="rId46"/>
    <p:sldId id="3645" r:id="rId47"/>
    <p:sldId id="354" r:id="rId48"/>
    <p:sldId id="914" r:id="rId49"/>
    <p:sldId id="900" r:id="rId50"/>
    <p:sldId id="910" r:id="rId51"/>
    <p:sldId id="916" r:id="rId52"/>
    <p:sldId id="463" r:id="rId53"/>
    <p:sldId id="1766" r:id="rId54"/>
    <p:sldId id="3623" r:id="rId55"/>
    <p:sldId id="257" r:id="rId56"/>
    <p:sldId id="3646" r:id="rId57"/>
    <p:sldId id="638" r:id="rId58"/>
    <p:sldId id="652" r:id="rId59"/>
    <p:sldId id="655" r:id="rId60"/>
    <p:sldId id="654" r:id="rId61"/>
    <p:sldId id="1989" r:id="rId62"/>
    <p:sldId id="2055" r:id="rId63"/>
    <p:sldId id="3643" r:id="rId64"/>
    <p:sldId id="3644" r:id="rId65"/>
    <p:sldId id="303" r:id="rId66"/>
    <p:sldId id="307" r:id="rId67"/>
    <p:sldId id="3629" r:id="rId68"/>
    <p:sldId id="310" r:id="rId69"/>
    <p:sldId id="311" r:id="rId70"/>
    <p:sldId id="312" r:id="rId71"/>
    <p:sldId id="2060" r:id="rId72"/>
    <p:sldId id="3637" r:id="rId73"/>
    <p:sldId id="3638" r:id="rId74"/>
    <p:sldId id="787" r:id="rId75"/>
    <p:sldId id="826" r:id="rId76"/>
    <p:sldId id="794" r:id="rId77"/>
    <p:sldId id="3639" r:id="rId78"/>
    <p:sldId id="831" r:id="rId79"/>
    <p:sldId id="830" r:id="rId80"/>
    <p:sldId id="3611" r:id="rId81"/>
    <p:sldId id="3612" r:id="rId8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igby, James" initials="RJ [2]" lastIdx="2" clrIdx="6">
    <p:extLst>
      <p:ext uri="{19B8F6BF-5375-455C-9EA6-DF929625EA0E}">
        <p15:presenceInfo xmlns:p15="http://schemas.microsoft.com/office/powerpoint/2012/main" userId="S::james.rigby@xoserve.com::7ade5d71-70eb-452f-8090-262cd4d9bd62" providerId="AD"/>
      </p:ext>
    </p:extLst>
  </p:cmAuthor>
  <p:cmAuthor id="1" name="Morgan, Neil A" initials="MNA" lastIdx="1" clrIdx="0">
    <p:extLst>
      <p:ext uri="{19B8F6BF-5375-455C-9EA6-DF929625EA0E}">
        <p15:presenceInfo xmlns:p15="http://schemas.microsoft.com/office/powerpoint/2012/main" userId="S::neil.a.morgan@xoserve.com::6d8c68c2-074e-40cb-880a-f27a04c2b231" providerId="AD"/>
      </p:ext>
    </p:extLst>
  </p:cmAuthor>
  <p:cmAuthor id="2" name="Chris Silk" initials="CS" lastIdx="5" clrIdx="1">
    <p:extLst>
      <p:ext uri="{19B8F6BF-5375-455C-9EA6-DF929625EA0E}">
        <p15:presenceInfo xmlns:p15="http://schemas.microsoft.com/office/powerpoint/2012/main" userId="S-1-5-21-4145888014-839675345-3125187760-5160" providerId="AD"/>
      </p:ext>
    </p:extLst>
  </p:cmAuthor>
  <p:cmAuthor id="3" name="Tambe, Surfaraz" initials="TS" lastIdx="10" clrIdx="2">
    <p:extLst>
      <p:ext uri="{19B8F6BF-5375-455C-9EA6-DF929625EA0E}">
        <p15:presenceInfo xmlns:p15="http://schemas.microsoft.com/office/powerpoint/2012/main" userId="S::surfaraz.tambe@xoserve.com::21ae2c14-c22c-44a4-a0d0-23dd8613b14c" providerId="AD"/>
      </p:ext>
    </p:extLst>
  </p:cmAuthor>
  <p:cmAuthor id="4" name="Tracy OConnor" initials="TO" lastIdx="6" clrIdx="3">
    <p:extLst>
      <p:ext uri="{19B8F6BF-5375-455C-9EA6-DF929625EA0E}">
        <p15:presenceInfo xmlns:p15="http://schemas.microsoft.com/office/powerpoint/2012/main" userId="S::tracy.oconnor@xoserve.com::c165d205-f988-41c6-a790-ae0515e39fe0" providerId="AD"/>
      </p:ext>
    </p:extLst>
  </p:cmAuthor>
  <p:cmAuthor id="5" name="Rigby, James" initials="RJ" lastIdx="5" clrIdx="4">
    <p:extLst>
      <p:ext uri="{19B8F6BF-5375-455C-9EA6-DF929625EA0E}">
        <p15:presenceInfo xmlns:p15="http://schemas.microsoft.com/office/powerpoint/2012/main" userId="S-1-5-21-4145888014-839675345-3125187760-6243" providerId="AD"/>
      </p:ext>
    </p:extLst>
  </p:cmAuthor>
  <p:cmAuthor id="6" name="Orsler, Paul" initials="OP" lastIdx="7" clrIdx="5">
    <p:extLst>
      <p:ext uri="{19B8F6BF-5375-455C-9EA6-DF929625EA0E}">
        <p15:presenceInfo xmlns:p15="http://schemas.microsoft.com/office/powerpoint/2012/main" userId="S::paul.orsler@xoserve.com::0fe27abf-47b1-4035-89e4-039935425a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CCB3B"/>
    <a:srgbClr val="FFFFFF"/>
    <a:srgbClr val="B1D6E8"/>
    <a:srgbClr val="CCFF99"/>
    <a:srgbClr val="FFBF00"/>
    <a:srgbClr val="40D1F5"/>
    <a:srgbClr val="84B8DA"/>
    <a:srgbClr val="9C4877"/>
    <a:srgbClr val="2B80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C303EB-701D-4F2A-AB2F-8EF8C7B9F360}" v="639" dt="2021-10-05T08:34:18.876"/>
    <p1510:client id="{087A69ED-57AC-4F66-A6A0-105B6C9652A0}" v="2" dt="2021-10-04T11:01:34.4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9" autoAdjust="0"/>
    <p:restoredTop sz="94282" autoAdjust="0"/>
  </p:normalViewPr>
  <p:slideViewPr>
    <p:cSldViewPr snapToGrid="0">
      <p:cViewPr varScale="1">
        <p:scale>
          <a:sx n="94" d="100"/>
          <a:sy n="94" d="100"/>
        </p:scale>
        <p:origin x="210"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commentAuthors" Target="commentAuthors.xml"/><Relationship Id="rId89" Type="http://schemas.microsoft.com/office/2016/11/relationships/changesInfo" Target="changesInfos/changesInfo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microsoft.com/office/2015/10/relationships/revisionInfo" Target="revisionInfo.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theme" Target="theme/theme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Rigby" userId="7ade5d71-70eb-452f-8090-262cd4d9bd62" providerId="ADAL" clId="{087A69ED-57AC-4F66-A6A0-105B6C9652A0}"/>
    <pc:docChg chg="modSld">
      <pc:chgData name="James Rigby" userId="7ade5d71-70eb-452f-8090-262cd4d9bd62" providerId="ADAL" clId="{087A69ED-57AC-4F66-A6A0-105B6C9652A0}" dt="2021-10-04T11:01:34.425" v="1"/>
      <pc:docMkLst>
        <pc:docMk/>
      </pc:docMkLst>
      <pc:sldChg chg="modSp">
        <pc:chgData name="James Rigby" userId="7ade5d71-70eb-452f-8090-262cd4d9bd62" providerId="ADAL" clId="{087A69ED-57AC-4F66-A6A0-105B6C9652A0}" dt="2021-10-04T09:33:29.332" v="0"/>
        <pc:sldMkLst>
          <pc:docMk/>
          <pc:sldMk cId="1489311328" sldId="3627"/>
        </pc:sldMkLst>
        <pc:graphicFrameChg chg="mod">
          <ac:chgData name="James Rigby" userId="7ade5d71-70eb-452f-8090-262cd4d9bd62" providerId="ADAL" clId="{087A69ED-57AC-4F66-A6A0-105B6C9652A0}" dt="2021-10-04T09:33:29.332" v="0"/>
          <ac:graphicFrameMkLst>
            <pc:docMk/>
            <pc:sldMk cId="1489311328" sldId="3627"/>
            <ac:graphicFrameMk id="3" creationId="{DD844607-1B26-4E03-B4EA-9896F5A048D1}"/>
          </ac:graphicFrameMkLst>
        </pc:graphicFrameChg>
      </pc:sldChg>
      <pc:sldChg chg="modSp">
        <pc:chgData name="James Rigby" userId="7ade5d71-70eb-452f-8090-262cd4d9bd62" providerId="ADAL" clId="{087A69ED-57AC-4F66-A6A0-105B6C9652A0}" dt="2021-10-04T11:01:34.425" v="1"/>
        <pc:sldMkLst>
          <pc:docMk/>
          <pc:sldMk cId="1113784485" sldId="3636"/>
        </pc:sldMkLst>
        <pc:graphicFrameChg chg="mod">
          <ac:chgData name="James Rigby" userId="7ade5d71-70eb-452f-8090-262cd4d9bd62" providerId="ADAL" clId="{087A69ED-57AC-4F66-A6A0-105B6C9652A0}" dt="2021-10-04T11:01:34.425" v="1"/>
          <ac:graphicFrameMkLst>
            <pc:docMk/>
            <pc:sldMk cId="1113784485" sldId="3636"/>
            <ac:graphicFrameMk id="4" creationId="{D4841EBA-D57C-4E3E-8B7A-3632E8185BC7}"/>
          </ac:graphicFrameMkLst>
        </pc:graphicFrameChg>
      </pc:sldChg>
    </pc:docChg>
  </pc:docChgLst>
  <pc:docChgLst>
    <pc:chgData name="Rachel Taggart" userId="4f8aad94-55b7-4ba6-8498-7cad127c11eb" providerId="ADAL" clId="{E7C303EB-701D-4F2A-AB2F-8EF8C7B9F360}"/>
    <pc:docChg chg="undo custSel addSld delSld modSld sldOrd delMainMaster">
      <pc:chgData name="Rachel Taggart" userId="4f8aad94-55b7-4ba6-8498-7cad127c11eb" providerId="ADAL" clId="{E7C303EB-701D-4F2A-AB2F-8EF8C7B9F360}" dt="2021-10-05T08:33:57.480" v="855" actId="478"/>
      <pc:docMkLst>
        <pc:docMk/>
      </pc:docMkLst>
      <pc:sldChg chg="add del">
        <pc:chgData name="Rachel Taggart" userId="4f8aad94-55b7-4ba6-8498-7cad127c11eb" providerId="ADAL" clId="{E7C303EB-701D-4F2A-AB2F-8EF8C7B9F360}" dt="2021-10-04T14:33:00.074" v="794" actId="2696"/>
        <pc:sldMkLst>
          <pc:docMk/>
          <pc:sldMk cId="1324279057" sldId="267"/>
        </pc:sldMkLst>
      </pc:sldChg>
      <pc:sldChg chg="modSp add del">
        <pc:chgData name="Rachel Taggart" userId="4f8aad94-55b7-4ba6-8498-7cad127c11eb" providerId="ADAL" clId="{E7C303EB-701D-4F2A-AB2F-8EF8C7B9F360}" dt="2021-10-04T14:32:53.917" v="787" actId="2696"/>
        <pc:sldMkLst>
          <pc:docMk/>
          <pc:sldMk cId="695048693" sldId="273"/>
        </pc:sldMkLst>
        <pc:spChg chg="mod">
          <ac:chgData name="Rachel Taggart" userId="4f8aad94-55b7-4ba6-8498-7cad127c11eb" providerId="ADAL" clId="{E7C303EB-701D-4F2A-AB2F-8EF8C7B9F360}" dt="2021-10-04T08:22:42.752" v="478"/>
          <ac:spMkLst>
            <pc:docMk/>
            <pc:sldMk cId="695048693" sldId="273"/>
            <ac:spMk id="2" creationId="{CAEFEB3A-38B9-477E-8B8D-7C9EB192A487}"/>
          </ac:spMkLst>
        </pc:spChg>
        <pc:spChg chg="mod">
          <ac:chgData name="Rachel Taggart" userId="4f8aad94-55b7-4ba6-8498-7cad127c11eb" providerId="ADAL" clId="{E7C303EB-701D-4F2A-AB2F-8EF8C7B9F360}" dt="2021-10-04T08:22:42.752" v="478"/>
          <ac:spMkLst>
            <pc:docMk/>
            <pc:sldMk cId="695048693" sldId="273"/>
            <ac:spMk id="3" creationId="{F45467FB-56DC-47A9-A81B-0661890CDEA3}"/>
          </ac:spMkLst>
        </pc:spChg>
      </pc:sldChg>
      <pc:sldChg chg="modSp add del">
        <pc:chgData name="Rachel Taggart" userId="4f8aad94-55b7-4ba6-8498-7cad127c11eb" providerId="ADAL" clId="{E7C303EB-701D-4F2A-AB2F-8EF8C7B9F360}" dt="2021-10-04T14:32:55.490" v="789" actId="2696"/>
        <pc:sldMkLst>
          <pc:docMk/>
          <pc:sldMk cId="1937278433" sldId="283"/>
        </pc:sldMkLst>
        <pc:spChg chg="mod">
          <ac:chgData name="Rachel Taggart" userId="4f8aad94-55b7-4ba6-8498-7cad127c11eb" providerId="ADAL" clId="{E7C303EB-701D-4F2A-AB2F-8EF8C7B9F360}" dt="2021-10-04T08:22:42.752" v="478"/>
          <ac:spMkLst>
            <pc:docMk/>
            <pc:sldMk cId="1937278433" sldId="283"/>
            <ac:spMk id="6" creationId="{4C277A86-4A6B-4E47-9780-D7B028B4D165}"/>
          </ac:spMkLst>
        </pc:spChg>
      </pc:sldChg>
      <pc:sldChg chg="add del">
        <pc:chgData name="Rachel Taggart" userId="4f8aad94-55b7-4ba6-8498-7cad127c11eb" providerId="ADAL" clId="{E7C303EB-701D-4F2A-AB2F-8EF8C7B9F360}" dt="2021-10-04T14:34:44.034" v="816"/>
        <pc:sldMkLst>
          <pc:docMk/>
          <pc:sldMk cId="601906754" sldId="290"/>
        </pc:sldMkLst>
      </pc:sldChg>
      <pc:sldChg chg="modSp">
        <pc:chgData name="Rachel Taggart" userId="4f8aad94-55b7-4ba6-8498-7cad127c11eb" providerId="ADAL" clId="{E7C303EB-701D-4F2A-AB2F-8EF8C7B9F360}" dt="2021-09-23T11:19:55.652" v="11" actId="20577"/>
        <pc:sldMkLst>
          <pc:docMk/>
          <pc:sldMk cId="3386084979" sldId="295"/>
        </pc:sldMkLst>
        <pc:graphicFrameChg chg="mod modGraphic">
          <ac:chgData name="Rachel Taggart" userId="4f8aad94-55b7-4ba6-8498-7cad127c11eb" providerId="ADAL" clId="{E7C303EB-701D-4F2A-AB2F-8EF8C7B9F360}" dt="2021-09-23T11:19:55.652" v="11" actId="20577"/>
          <ac:graphicFrameMkLst>
            <pc:docMk/>
            <pc:sldMk cId="3386084979" sldId="295"/>
            <ac:graphicFrameMk id="3" creationId="{00000000-0000-0000-0000-000000000000}"/>
          </ac:graphicFrameMkLst>
        </pc:graphicFrameChg>
      </pc:sldChg>
      <pc:sldChg chg="add del">
        <pc:chgData name="Rachel Taggart" userId="4f8aad94-55b7-4ba6-8498-7cad127c11eb" providerId="ADAL" clId="{E7C303EB-701D-4F2A-AB2F-8EF8C7B9F360}" dt="2021-10-04T14:34:22.912" v="815"/>
        <pc:sldMkLst>
          <pc:docMk/>
          <pc:sldMk cId="3278399103" sldId="302"/>
        </pc:sldMkLst>
      </pc:sldChg>
      <pc:sldChg chg="add del">
        <pc:chgData name="Rachel Taggart" userId="4f8aad94-55b7-4ba6-8498-7cad127c11eb" providerId="ADAL" clId="{E7C303EB-701D-4F2A-AB2F-8EF8C7B9F360}" dt="2021-10-04T14:42:16.901" v="817"/>
        <pc:sldMkLst>
          <pc:docMk/>
          <pc:sldMk cId="3777711336" sldId="303"/>
        </pc:sldMkLst>
      </pc:sldChg>
      <pc:sldChg chg="add del">
        <pc:chgData name="Rachel Taggart" userId="4f8aad94-55b7-4ba6-8498-7cad127c11eb" providerId="ADAL" clId="{E7C303EB-701D-4F2A-AB2F-8EF8C7B9F360}" dt="2021-10-04T14:42:16.901" v="817"/>
        <pc:sldMkLst>
          <pc:docMk/>
          <pc:sldMk cId="1591991853" sldId="307"/>
        </pc:sldMkLst>
      </pc:sldChg>
      <pc:sldChg chg="add">
        <pc:chgData name="Rachel Taggart" userId="4f8aad94-55b7-4ba6-8498-7cad127c11eb" providerId="ADAL" clId="{E7C303EB-701D-4F2A-AB2F-8EF8C7B9F360}" dt="2021-10-01T13:04:39.296" v="230"/>
        <pc:sldMkLst>
          <pc:docMk/>
          <pc:sldMk cId="4252492987" sldId="309"/>
        </pc:sldMkLst>
      </pc:sldChg>
      <pc:sldChg chg="add del">
        <pc:chgData name="Rachel Taggart" userId="4f8aad94-55b7-4ba6-8498-7cad127c11eb" providerId="ADAL" clId="{E7C303EB-701D-4F2A-AB2F-8EF8C7B9F360}" dt="2021-10-04T14:42:16.901" v="817"/>
        <pc:sldMkLst>
          <pc:docMk/>
          <pc:sldMk cId="2575677671" sldId="310"/>
        </pc:sldMkLst>
      </pc:sldChg>
      <pc:sldChg chg="add del">
        <pc:chgData name="Rachel Taggart" userId="4f8aad94-55b7-4ba6-8498-7cad127c11eb" providerId="ADAL" clId="{E7C303EB-701D-4F2A-AB2F-8EF8C7B9F360}" dt="2021-10-04T14:42:16.901" v="817"/>
        <pc:sldMkLst>
          <pc:docMk/>
          <pc:sldMk cId="1403248320" sldId="311"/>
        </pc:sldMkLst>
      </pc:sldChg>
      <pc:sldChg chg="add del">
        <pc:chgData name="Rachel Taggart" userId="4f8aad94-55b7-4ba6-8498-7cad127c11eb" providerId="ADAL" clId="{E7C303EB-701D-4F2A-AB2F-8EF8C7B9F360}" dt="2021-10-04T14:42:16.901" v="817"/>
        <pc:sldMkLst>
          <pc:docMk/>
          <pc:sldMk cId="3309314178" sldId="312"/>
        </pc:sldMkLst>
      </pc:sldChg>
      <pc:sldChg chg="add del">
        <pc:chgData name="Rachel Taggart" userId="4f8aad94-55b7-4ba6-8498-7cad127c11eb" providerId="ADAL" clId="{E7C303EB-701D-4F2A-AB2F-8EF8C7B9F360}" dt="2021-10-04T14:34:22.912" v="815"/>
        <pc:sldMkLst>
          <pc:docMk/>
          <pc:sldMk cId="2099002512" sldId="313"/>
        </pc:sldMkLst>
      </pc:sldChg>
      <pc:sldChg chg="add">
        <pc:chgData name="Rachel Taggart" userId="4f8aad94-55b7-4ba6-8498-7cad127c11eb" providerId="ADAL" clId="{E7C303EB-701D-4F2A-AB2F-8EF8C7B9F360}" dt="2021-10-04T09:28:04.550" v="634"/>
        <pc:sldMkLst>
          <pc:docMk/>
          <pc:sldMk cId="3324695576" sldId="352"/>
        </pc:sldMkLst>
      </pc:sldChg>
      <pc:sldChg chg="add">
        <pc:chgData name="Rachel Taggart" userId="4f8aad94-55b7-4ba6-8498-7cad127c11eb" providerId="ADAL" clId="{E7C303EB-701D-4F2A-AB2F-8EF8C7B9F360}" dt="2021-10-04T15:05:46.421" v="843"/>
        <pc:sldMkLst>
          <pc:docMk/>
          <pc:sldMk cId="2990371905" sldId="354"/>
        </pc:sldMkLst>
      </pc:sldChg>
      <pc:sldChg chg="modSp">
        <pc:chgData name="Rachel Taggart" userId="4f8aad94-55b7-4ba6-8498-7cad127c11eb" providerId="ADAL" clId="{E7C303EB-701D-4F2A-AB2F-8EF8C7B9F360}" dt="2021-10-04T09:26:30.400" v="620" actId="20577"/>
        <pc:sldMkLst>
          <pc:docMk/>
          <pc:sldMk cId="1210139697" sldId="463"/>
        </pc:sldMkLst>
        <pc:spChg chg="mod">
          <ac:chgData name="Rachel Taggart" userId="4f8aad94-55b7-4ba6-8498-7cad127c11eb" providerId="ADAL" clId="{E7C303EB-701D-4F2A-AB2F-8EF8C7B9F360}" dt="2021-10-04T09:26:30.400" v="620" actId="20577"/>
          <ac:spMkLst>
            <pc:docMk/>
            <pc:sldMk cId="1210139697" sldId="463"/>
            <ac:spMk id="5" creationId="{F2593A0D-9414-4F66-A28B-C8A2F59EF164}"/>
          </ac:spMkLst>
        </pc:spChg>
      </pc:sldChg>
      <pc:sldChg chg="add">
        <pc:chgData name="Rachel Taggart" userId="4f8aad94-55b7-4ba6-8498-7cad127c11eb" providerId="ADAL" clId="{E7C303EB-701D-4F2A-AB2F-8EF8C7B9F360}" dt="2021-10-04T15:42:53.540" v="850"/>
        <pc:sldMkLst>
          <pc:docMk/>
          <pc:sldMk cId="3176314149" sldId="638"/>
        </pc:sldMkLst>
      </pc:sldChg>
      <pc:sldChg chg="add">
        <pc:chgData name="Rachel Taggart" userId="4f8aad94-55b7-4ba6-8498-7cad127c11eb" providerId="ADAL" clId="{E7C303EB-701D-4F2A-AB2F-8EF8C7B9F360}" dt="2021-10-04T15:42:53.540" v="850"/>
        <pc:sldMkLst>
          <pc:docMk/>
          <pc:sldMk cId="2795417765" sldId="652"/>
        </pc:sldMkLst>
      </pc:sldChg>
      <pc:sldChg chg="add">
        <pc:chgData name="Rachel Taggart" userId="4f8aad94-55b7-4ba6-8498-7cad127c11eb" providerId="ADAL" clId="{E7C303EB-701D-4F2A-AB2F-8EF8C7B9F360}" dt="2021-10-04T15:42:53.540" v="850"/>
        <pc:sldMkLst>
          <pc:docMk/>
          <pc:sldMk cId="1648015199" sldId="654"/>
        </pc:sldMkLst>
      </pc:sldChg>
      <pc:sldChg chg="add">
        <pc:chgData name="Rachel Taggart" userId="4f8aad94-55b7-4ba6-8498-7cad127c11eb" providerId="ADAL" clId="{E7C303EB-701D-4F2A-AB2F-8EF8C7B9F360}" dt="2021-10-04T15:42:53.540" v="850"/>
        <pc:sldMkLst>
          <pc:docMk/>
          <pc:sldMk cId="1517234973" sldId="655"/>
        </pc:sldMkLst>
      </pc:sldChg>
      <pc:sldChg chg="add del">
        <pc:chgData name="Rachel Taggart" userId="4f8aad94-55b7-4ba6-8498-7cad127c11eb" providerId="ADAL" clId="{E7C303EB-701D-4F2A-AB2F-8EF8C7B9F360}" dt="2021-10-04T14:32:56.099" v="790" actId="2696"/>
        <pc:sldMkLst>
          <pc:docMk/>
          <pc:sldMk cId="3082708456" sldId="760"/>
        </pc:sldMkLst>
      </pc:sldChg>
      <pc:sldChg chg="add del">
        <pc:chgData name="Rachel Taggart" userId="4f8aad94-55b7-4ba6-8498-7cad127c11eb" providerId="ADAL" clId="{E7C303EB-701D-4F2A-AB2F-8EF8C7B9F360}" dt="2021-10-04T14:32:58.044" v="792" actId="2696"/>
        <pc:sldMkLst>
          <pc:docMk/>
          <pc:sldMk cId="4156615976" sldId="762"/>
        </pc:sldMkLst>
      </pc:sldChg>
      <pc:sldChg chg="add del">
        <pc:chgData name="Rachel Taggart" userId="4f8aad94-55b7-4ba6-8498-7cad127c11eb" providerId="ADAL" clId="{E7C303EB-701D-4F2A-AB2F-8EF8C7B9F360}" dt="2021-10-04T14:32:57.395" v="791" actId="2696"/>
        <pc:sldMkLst>
          <pc:docMk/>
          <pc:sldMk cId="4019035859" sldId="763"/>
        </pc:sldMkLst>
      </pc:sldChg>
      <pc:sldChg chg="add del">
        <pc:chgData name="Rachel Taggart" userId="4f8aad94-55b7-4ba6-8498-7cad127c11eb" providerId="ADAL" clId="{E7C303EB-701D-4F2A-AB2F-8EF8C7B9F360}" dt="2021-10-04T14:32:58.699" v="793" actId="2696"/>
        <pc:sldMkLst>
          <pc:docMk/>
          <pc:sldMk cId="598476262" sldId="765"/>
        </pc:sldMkLst>
      </pc:sldChg>
      <pc:sldChg chg="add del">
        <pc:chgData name="Rachel Taggart" userId="4f8aad94-55b7-4ba6-8498-7cad127c11eb" providerId="ADAL" clId="{E7C303EB-701D-4F2A-AB2F-8EF8C7B9F360}" dt="2021-10-04T14:32:54.084" v="788" actId="2696"/>
        <pc:sldMkLst>
          <pc:docMk/>
          <pc:sldMk cId="1945325745" sldId="766"/>
        </pc:sldMkLst>
      </pc:sldChg>
      <pc:sldChg chg="add">
        <pc:chgData name="Rachel Taggart" userId="4f8aad94-55b7-4ba6-8498-7cad127c11eb" providerId="ADAL" clId="{E7C303EB-701D-4F2A-AB2F-8EF8C7B9F360}" dt="2021-10-04T09:28:54.745" v="636"/>
        <pc:sldMkLst>
          <pc:docMk/>
          <pc:sldMk cId="3651932821" sldId="787"/>
        </pc:sldMkLst>
      </pc:sldChg>
      <pc:sldChg chg="add">
        <pc:chgData name="Rachel Taggart" userId="4f8aad94-55b7-4ba6-8498-7cad127c11eb" providerId="ADAL" clId="{E7C303EB-701D-4F2A-AB2F-8EF8C7B9F360}" dt="2021-10-04T09:28:54.745" v="636"/>
        <pc:sldMkLst>
          <pc:docMk/>
          <pc:sldMk cId="2731515020" sldId="794"/>
        </pc:sldMkLst>
      </pc:sldChg>
      <pc:sldChg chg="add">
        <pc:chgData name="Rachel Taggart" userId="4f8aad94-55b7-4ba6-8498-7cad127c11eb" providerId="ADAL" clId="{E7C303EB-701D-4F2A-AB2F-8EF8C7B9F360}" dt="2021-10-04T09:28:54.745" v="636"/>
        <pc:sldMkLst>
          <pc:docMk/>
          <pc:sldMk cId="1330211914" sldId="826"/>
        </pc:sldMkLst>
      </pc:sldChg>
      <pc:sldChg chg="add">
        <pc:chgData name="Rachel Taggart" userId="4f8aad94-55b7-4ba6-8498-7cad127c11eb" providerId="ADAL" clId="{E7C303EB-701D-4F2A-AB2F-8EF8C7B9F360}" dt="2021-10-04T09:28:04.550" v="634"/>
        <pc:sldMkLst>
          <pc:docMk/>
          <pc:sldMk cId="326600112" sldId="829"/>
        </pc:sldMkLst>
      </pc:sldChg>
      <pc:sldChg chg="add">
        <pc:chgData name="Rachel Taggart" userId="4f8aad94-55b7-4ba6-8498-7cad127c11eb" providerId="ADAL" clId="{E7C303EB-701D-4F2A-AB2F-8EF8C7B9F360}" dt="2021-10-04T09:28:54.745" v="636"/>
        <pc:sldMkLst>
          <pc:docMk/>
          <pc:sldMk cId="3659283059" sldId="830"/>
        </pc:sldMkLst>
      </pc:sldChg>
      <pc:sldChg chg="add">
        <pc:chgData name="Rachel Taggart" userId="4f8aad94-55b7-4ba6-8498-7cad127c11eb" providerId="ADAL" clId="{E7C303EB-701D-4F2A-AB2F-8EF8C7B9F360}" dt="2021-10-04T09:28:54.745" v="636"/>
        <pc:sldMkLst>
          <pc:docMk/>
          <pc:sldMk cId="566117223" sldId="831"/>
        </pc:sldMkLst>
      </pc:sldChg>
      <pc:sldChg chg="addSp delSp modSp">
        <pc:chgData name="Rachel Taggart" userId="4f8aad94-55b7-4ba6-8498-7cad127c11eb" providerId="ADAL" clId="{E7C303EB-701D-4F2A-AB2F-8EF8C7B9F360}" dt="2021-10-04T09:24:43.504" v="578" actId="1076"/>
        <pc:sldMkLst>
          <pc:docMk/>
          <pc:sldMk cId="16080381" sldId="883"/>
        </pc:sldMkLst>
        <pc:spChg chg="mod">
          <ac:chgData name="Rachel Taggart" userId="4f8aad94-55b7-4ba6-8498-7cad127c11eb" providerId="ADAL" clId="{E7C303EB-701D-4F2A-AB2F-8EF8C7B9F360}" dt="2021-10-04T07:04:21.793" v="450" actId="403"/>
          <ac:spMkLst>
            <pc:docMk/>
            <pc:sldMk cId="16080381" sldId="883"/>
            <ac:spMk id="5" creationId="{202B2A40-B2AB-4CF0-89EC-AD604789A2C3}"/>
          </ac:spMkLst>
        </pc:spChg>
        <pc:graphicFrameChg chg="add mod">
          <ac:chgData name="Rachel Taggart" userId="4f8aad94-55b7-4ba6-8498-7cad127c11eb" providerId="ADAL" clId="{E7C303EB-701D-4F2A-AB2F-8EF8C7B9F360}" dt="2021-10-04T09:24:43.504" v="578" actId="1076"/>
          <ac:graphicFrameMkLst>
            <pc:docMk/>
            <pc:sldMk cId="16080381" sldId="883"/>
            <ac:graphicFrameMk id="3" creationId="{E7DC4D65-497D-48EE-BE5D-46F55F56063E}"/>
          </ac:graphicFrameMkLst>
        </pc:graphicFrameChg>
        <pc:graphicFrameChg chg="del">
          <ac:chgData name="Rachel Taggart" userId="4f8aad94-55b7-4ba6-8498-7cad127c11eb" providerId="ADAL" clId="{E7C303EB-701D-4F2A-AB2F-8EF8C7B9F360}" dt="2021-09-23T11:27:17.342" v="106" actId="478"/>
          <ac:graphicFrameMkLst>
            <pc:docMk/>
            <pc:sldMk cId="16080381" sldId="883"/>
            <ac:graphicFrameMk id="4" creationId="{6EC9A98E-7B07-472E-9B00-204EA505ECB9}"/>
          </ac:graphicFrameMkLst>
        </pc:graphicFrameChg>
      </pc:sldChg>
      <pc:sldChg chg="delSp del">
        <pc:chgData name="Rachel Taggart" userId="4f8aad94-55b7-4ba6-8498-7cad127c11eb" providerId="ADAL" clId="{E7C303EB-701D-4F2A-AB2F-8EF8C7B9F360}" dt="2021-10-04T08:59:08.152" v="553" actId="2696"/>
        <pc:sldMkLst>
          <pc:docMk/>
          <pc:sldMk cId="416191731" sldId="885"/>
        </pc:sldMkLst>
        <pc:grpChg chg="del">
          <ac:chgData name="Rachel Taggart" userId="4f8aad94-55b7-4ba6-8498-7cad127c11eb" providerId="ADAL" clId="{E7C303EB-701D-4F2A-AB2F-8EF8C7B9F360}" dt="2021-09-23T11:31:56.833" v="161" actId="478"/>
          <ac:grpSpMkLst>
            <pc:docMk/>
            <pc:sldMk cId="416191731" sldId="885"/>
            <ac:grpSpMk id="7" creationId="{FBE72E1B-B13A-476D-AFF9-5A5D331FA784}"/>
          </ac:grpSpMkLst>
        </pc:grpChg>
        <pc:graphicFrameChg chg="del">
          <ac:chgData name="Rachel Taggart" userId="4f8aad94-55b7-4ba6-8498-7cad127c11eb" providerId="ADAL" clId="{E7C303EB-701D-4F2A-AB2F-8EF8C7B9F360}" dt="2021-09-23T11:31:53.780" v="160" actId="478"/>
          <ac:graphicFrameMkLst>
            <pc:docMk/>
            <pc:sldMk cId="416191731" sldId="885"/>
            <ac:graphicFrameMk id="4" creationId="{60E62DC6-3EBE-4901-B700-870330337CDA}"/>
          </ac:graphicFrameMkLst>
        </pc:graphicFrameChg>
        <pc:picChg chg="del">
          <ac:chgData name="Rachel Taggart" userId="4f8aad94-55b7-4ba6-8498-7cad127c11eb" providerId="ADAL" clId="{E7C303EB-701D-4F2A-AB2F-8EF8C7B9F360}" dt="2021-09-23T11:31:58.252" v="162" actId="478"/>
          <ac:picMkLst>
            <pc:docMk/>
            <pc:sldMk cId="416191731" sldId="885"/>
            <ac:picMk id="6" creationId="{0A3677AE-83DB-46A9-9018-A3C1F55E6352}"/>
          </ac:picMkLst>
        </pc:picChg>
      </pc:sldChg>
      <pc:sldChg chg="add del">
        <pc:chgData name="Rachel Taggart" userId="4f8aad94-55b7-4ba6-8498-7cad127c11eb" providerId="ADAL" clId="{E7C303EB-701D-4F2A-AB2F-8EF8C7B9F360}" dt="2021-10-04T14:34:22.912" v="815"/>
        <pc:sldMkLst>
          <pc:docMk/>
          <pc:sldMk cId="268292595" sldId="886"/>
        </pc:sldMkLst>
      </pc:sldChg>
      <pc:sldChg chg="delSp modSp add del">
        <pc:chgData name="Rachel Taggart" userId="4f8aad94-55b7-4ba6-8498-7cad127c11eb" providerId="ADAL" clId="{E7C303EB-701D-4F2A-AB2F-8EF8C7B9F360}" dt="2021-10-04T14:29:51.629" v="773" actId="2696"/>
        <pc:sldMkLst>
          <pc:docMk/>
          <pc:sldMk cId="684685687" sldId="889"/>
        </pc:sldMkLst>
        <pc:grpChg chg="del">
          <ac:chgData name="Rachel Taggart" userId="4f8aad94-55b7-4ba6-8498-7cad127c11eb" providerId="ADAL" clId="{E7C303EB-701D-4F2A-AB2F-8EF8C7B9F360}" dt="2021-09-23T11:31:43.129" v="156" actId="478"/>
          <ac:grpSpMkLst>
            <pc:docMk/>
            <pc:sldMk cId="684685687" sldId="889"/>
            <ac:grpSpMk id="3" creationId="{F7046DC8-7226-4070-829A-0CE147D1EA4A}"/>
          </ac:grpSpMkLst>
        </pc:grpChg>
        <pc:grpChg chg="mod">
          <ac:chgData name="Rachel Taggart" userId="4f8aad94-55b7-4ba6-8498-7cad127c11eb" providerId="ADAL" clId="{E7C303EB-701D-4F2A-AB2F-8EF8C7B9F360}" dt="2021-10-04T08:57:33.811" v="542" actId="1076"/>
          <ac:grpSpMkLst>
            <pc:docMk/>
            <pc:sldMk cId="684685687" sldId="889"/>
            <ac:grpSpMk id="9" creationId="{AA5C4EA1-1FF4-438B-8BD0-21607BB0C453}"/>
          </ac:grpSpMkLst>
        </pc:grpChg>
        <pc:grpChg chg="mod">
          <ac:chgData name="Rachel Taggart" userId="4f8aad94-55b7-4ba6-8498-7cad127c11eb" providerId="ADAL" clId="{E7C303EB-701D-4F2A-AB2F-8EF8C7B9F360}" dt="2021-10-04T08:57:37.203" v="543" actId="1076"/>
          <ac:grpSpMkLst>
            <pc:docMk/>
            <pc:sldMk cId="684685687" sldId="889"/>
            <ac:grpSpMk id="10" creationId="{48E37795-90B4-482B-80FC-79E72229F869}"/>
          </ac:grpSpMkLst>
        </pc:grpChg>
        <pc:grpChg chg="mod">
          <ac:chgData name="Rachel Taggart" userId="4f8aad94-55b7-4ba6-8498-7cad127c11eb" providerId="ADAL" clId="{E7C303EB-701D-4F2A-AB2F-8EF8C7B9F360}" dt="2021-10-04T08:57:40.886" v="544" actId="1076"/>
          <ac:grpSpMkLst>
            <pc:docMk/>
            <pc:sldMk cId="684685687" sldId="889"/>
            <ac:grpSpMk id="13" creationId="{2F530431-148B-4FCB-8C57-925E5CA17ECB}"/>
          </ac:grpSpMkLst>
        </pc:grpChg>
        <pc:grpChg chg="mod">
          <ac:chgData name="Rachel Taggart" userId="4f8aad94-55b7-4ba6-8498-7cad127c11eb" providerId="ADAL" clId="{E7C303EB-701D-4F2A-AB2F-8EF8C7B9F360}" dt="2021-10-04T08:57:46.358" v="545" actId="1076"/>
          <ac:grpSpMkLst>
            <pc:docMk/>
            <pc:sldMk cId="684685687" sldId="889"/>
            <ac:grpSpMk id="16" creationId="{62A70F5E-8B94-432F-BB55-CDD005994499}"/>
          </ac:grpSpMkLst>
        </pc:grpChg>
        <pc:grpChg chg="mod">
          <ac:chgData name="Rachel Taggart" userId="4f8aad94-55b7-4ba6-8498-7cad127c11eb" providerId="ADAL" clId="{E7C303EB-701D-4F2A-AB2F-8EF8C7B9F360}" dt="2021-10-04T08:57:50.276" v="546" actId="1076"/>
          <ac:grpSpMkLst>
            <pc:docMk/>
            <pc:sldMk cId="684685687" sldId="889"/>
            <ac:grpSpMk id="19" creationId="{0A6462F7-2ABC-4581-985C-D9BFC690E41B}"/>
          </ac:grpSpMkLst>
        </pc:grpChg>
        <pc:graphicFrameChg chg="del mod modGraphic">
          <ac:chgData name="Rachel Taggart" userId="4f8aad94-55b7-4ba6-8498-7cad127c11eb" providerId="ADAL" clId="{E7C303EB-701D-4F2A-AB2F-8EF8C7B9F360}" dt="2021-10-04T08:58:05.060" v="551" actId="14734"/>
          <ac:graphicFrameMkLst>
            <pc:docMk/>
            <pc:sldMk cId="684685687" sldId="889"/>
            <ac:graphicFrameMk id="4" creationId="{60E62DC6-3EBE-4901-B700-870330337CDA}"/>
          </ac:graphicFrameMkLst>
        </pc:graphicFrameChg>
        <pc:picChg chg="mod">
          <ac:chgData name="Rachel Taggart" userId="4f8aad94-55b7-4ba6-8498-7cad127c11eb" providerId="ADAL" clId="{E7C303EB-701D-4F2A-AB2F-8EF8C7B9F360}" dt="2021-10-04T08:57:21.860" v="539" actId="1076"/>
          <ac:picMkLst>
            <pc:docMk/>
            <pc:sldMk cId="684685687" sldId="889"/>
            <ac:picMk id="3" creationId="{FA7C4B73-F4D6-4FCE-B28C-C6B7524351CA}"/>
          </ac:picMkLst>
        </pc:picChg>
        <pc:picChg chg="del">
          <ac:chgData name="Rachel Taggart" userId="4f8aad94-55b7-4ba6-8498-7cad127c11eb" providerId="ADAL" clId="{E7C303EB-701D-4F2A-AB2F-8EF8C7B9F360}" dt="2021-09-23T11:31:40.123" v="155" actId="478"/>
          <ac:picMkLst>
            <pc:docMk/>
            <pc:sldMk cId="684685687" sldId="889"/>
            <ac:picMk id="22" creationId="{F55EF7C0-E80D-46F3-B420-42A95D70E499}"/>
          </ac:picMkLst>
        </pc:picChg>
      </pc:sldChg>
      <pc:sldChg chg="add">
        <pc:chgData name="Rachel Taggart" userId="4f8aad94-55b7-4ba6-8498-7cad127c11eb" providerId="ADAL" clId="{E7C303EB-701D-4F2A-AB2F-8EF8C7B9F360}" dt="2021-10-04T14:29:48.717" v="772"/>
        <pc:sldMkLst>
          <pc:docMk/>
          <pc:sldMk cId="2818233005" sldId="890"/>
        </pc:sldMkLst>
      </pc:sldChg>
      <pc:sldChg chg="add">
        <pc:chgData name="Rachel Taggart" userId="4f8aad94-55b7-4ba6-8498-7cad127c11eb" providerId="ADAL" clId="{E7C303EB-701D-4F2A-AB2F-8EF8C7B9F360}" dt="2021-10-04T15:05:46.421" v="843"/>
        <pc:sldMkLst>
          <pc:docMk/>
          <pc:sldMk cId="2352619637" sldId="900"/>
        </pc:sldMkLst>
      </pc:sldChg>
      <pc:sldChg chg="add">
        <pc:chgData name="Rachel Taggart" userId="4f8aad94-55b7-4ba6-8498-7cad127c11eb" providerId="ADAL" clId="{E7C303EB-701D-4F2A-AB2F-8EF8C7B9F360}" dt="2021-10-04T15:05:46.421" v="843"/>
        <pc:sldMkLst>
          <pc:docMk/>
          <pc:sldMk cId="534428090" sldId="910"/>
        </pc:sldMkLst>
      </pc:sldChg>
      <pc:sldChg chg="add">
        <pc:chgData name="Rachel Taggart" userId="4f8aad94-55b7-4ba6-8498-7cad127c11eb" providerId="ADAL" clId="{E7C303EB-701D-4F2A-AB2F-8EF8C7B9F360}" dt="2021-10-04T15:05:46.421" v="843"/>
        <pc:sldMkLst>
          <pc:docMk/>
          <pc:sldMk cId="910801712" sldId="914"/>
        </pc:sldMkLst>
      </pc:sldChg>
      <pc:sldChg chg="add">
        <pc:chgData name="Rachel Taggart" userId="4f8aad94-55b7-4ba6-8498-7cad127c11eb" providerId="ADAL" clId="{E7C303EB-701D-4F2A-AB2F-8EF8C7B9F360}" dt="2021-10-04T15:05:46.421" v="843"/>
        <pc:sldMkLst>
          <pc:docMk/>
          <pc:sldMk cId="2481179947" sldId="916"/>
        </pc:sldMkLst>
      </pc:sldChg>
      <pc:sldChg chg="modSp">
        <pc:chgData name="Rachel Taggart" userId="4f8aad94-55b7-4ba6-8498-7cad127c11eb" providerId="ADAL" clId="{E7C303EB-701D-4F2A-AB2F-8EF8C7B9F360}" dt="2021-09-23T11:22:58.880" v="62" actId="27636"/>
        <pc:sldMkLst>
          <pc:docMk/>
          <pc:sldMk cId="1704502122" sldId="1829"/>
        </pc:sldMkLst>
        <pc:spChg chg="mod">
          <ac:chgData name="Rachel Taggart" userId="4f8aad94-55b7-4ba6-8498-7cad127c11eb" providerId="ADAL" clId="{E7C303EB-701D-4F2A-AB2F-8EF8C7B9F360}" dt="2021-09-23T11:22:58.880" v="62" actId="27636"/>
          <ac:spMkLst>
            <pc:docMk/>
            <pc:sldMk cId="1704502122" sldId="1829"/>
            <ac:spMk id="3" creationId="{8305965E-4D48-4A02-84D8-0877867BBAD2}"/>
          </ac:spMkLst>
        </pc:spChg>
      </pc:sldChg>
      <pc:sldChg chg="addSp delSp modSp add del">
        <pc:chgData name="Rachel Taggart" userId="4f8aad94-55b7-4ba6-8498-7cad127c11eb" providerId="ADAL" clId="{E7C303EB-701D-4F2A-AB2F-8EF8C7B9F360}" dt="2021-09-28T14:08:56.287" v="228" actId="2165"/>
        <pc:sldMkLst>
          <pc:docMk/>
          <pc:sldMk cId="507012517" sldId="2055"/>
        </pc:sldMkLst>
        <pc:spChg chg="mod">
          <ac:chgData name="Rachel Taggart" userId="4f8aad94-55b7-4ba6-8498-7cad127c11eb" providerId="ADAL" clId="{E7C303EB-701D-4F2A-AB2F-8EF8C7B9F360}" dt="2021-09-23T11:45:38.909" v="227" actId="1076"/>
          <ac:spMkLst>
            <pc:docMk/>
            <pc:sldMk cId="507012517" sldId="2055"/>
            <ac:spMk id="2" creationId="{DD8AB9AD-DBC4-49BB-84C3-893A069405D4}"/>
          </ac:spMkLst>
        </pc:spChg>
        <pc:graphicFrameChg chg="add mod modGraphic">
          <ac:chgData name="Rachel Taggart" userId="4f8aad94-55b7-4ba6-8498-7cad127c11eb" providerId="ADAL" clId="{E7C303EB-701D-4F2A-AB2F-8EF8C7B9F360}" dt="2021-09-28T14:08:56.287" v="228" actId="2165"/>
          <ac:graphicFrameMkLst>
            <pc:docMk/>
            <pc:sldMk cId="507012517" sldId="2055"/>
            <ac:graphicFrameMk id="3" creationId="{98B9DF42-2DE5-42BE-BD2A-9D54B9F6234D}"/>
          </ac:graphicFrameMkLst>
        </pc:graphicFrameChg>
        <pc:graphicFrameChg chg="del">
          <ac:chgData name="Rachel Taggart" userId="4f8aad94-55b7-4ba6-8498-7cad127c11eb" providerId="ADAL" clId="{E7C303EB-701D-4F2A-AB2F-8EF8C7B9F360}" dt="2021-09-23T11:32:39.735" v="177" actId="478"/>
          <ac:graphicFrameMkLst>
            <pc:docMk/>
            <pc:sldMk cId="507012517" sldId="2055"/>
            <ac:graphicFrameMk id="4" creationId="{016E20D1-A54F-46B8-BF67-DE13D3E1482C}"/>
          </ac:graphicFrameMkLst>
        </pc:graphicFrameChg>
      </pc:sldChg>
      <pc:sldChg chg="modSp">
        <pc:chgData name="Rachel Taggart" userId="4f8aad94-55b7-4ba6-8498-7cad127c11eb" providerId="ADAL" clId="{E7C303EB-701D-4F2A-AB2F-8EF8C7B9F360}" dt="2021-10-04T13:55:01.178" v="651" actId="20577"/>
        <pc:sldMkLst>
          <pc:docMk/>
          <pc:sldMk cId="1652259684" sldId="2059"/>
        </pc:sldMkLst>
        <pc:spChg chg="mod">
          <ac:chgData name="Rachel Taggart" userId="4f8aad94-55b7-4ba6-8498-7cad127c11eb" providerId="ADAL" clId="{E7C303EB-701D-4F2A-AB2F-8EF8C7B9F360}" dt="2021-10-04T13:55:01.178" v="651" actId="20577"/>
          <ac:spMkLst>
            <pc:docMk/>
            <pc:sldMk cId="1652259684" sldId="2059"/>
            <ac:spMk id="5" creationId="{2004E9F2-34E4-4A47-84CB-31C3D4C6618B}"/>
          </ac:spMkLst>
        </pc:spChg>
      </pc:sldChg>
      <pc:sldChg chg="delSp modSp ord">
        <pc:chgData name="Rachel Taggart" userId="4f8aad94-55b7-4ba6-8498-7cad127c11eb" providerId="ADAL" clId="{E7C303EB-701D-4F2A-AB2F-8EF8C7B9F360}" dt="2021-10-05T06:58:55.038" v="851"/>
        <pc:sldMkLst>
          <pc:docMk/>
          <pc:sldMk cId="479658232" sldId="2060"/>
        </pc:sldMkLst>
        <pc:graphicFrameChg chg="mod">
          <ac:chgData name="Rachel Taggart" userId="4f8aad94-55b7-4ba6-8498-7cad127c11eb" providerId="ADAL" clId="{E7C303EB-701D-4F2A-AB2F-8EF8C7B9F360}" dt="2021-10-05T06:58:55.038" v="851"/>
          <ac:graphicFrameMkLst>
            <pc:docMk/>
            <pc:sldMk cId="479658232" sldId="2060"/>
            <ac:graphicFrameMk id="3" creationId="{E5915FD2-91AC-4532-95E5-37DF610D4773}"/>
          </ac:graphicFrameMkLst>
        </pc:graphicFrameChg>
        <pc:graphicFrameChg chg="del">
          <ac:chgData name="Rachel Taggart" userId="4f8aad94-55b7-4ba6-8498-7cad127c11eb" providerId="ADAL" clId="{E7C303EB-701D-4F2A-AB2F-8EF8C7B9F360}" dt="2021-09-23T11:32:43.797" v="178" actId="478"/>
          <ac:graphicFrameMkLst>
            <pc:docMk/>
            <pc:sldMk cId="479658232" sldId="2060"/>
            <ac:graphicFrameMk id="4" creationId="{8D6EF3EF-BA9A-46AF-80E8-F6BCCF48997B}"/>
          </ac:graphicFrameMkLst>
        </pc:graphicFrameChg>
      </pc:sldChg>
      <pc:sldChg chg="add">
        <pc:chgData name="Rachel Taggart" userId="4f8aad94-55b7-4ba6-8498-7cad127c11eb" providerId="ADAL" clId="{E7C303EB-701D-4F2A-AB2F-8EF8C7B9F360}" dt="2021-10-01T12:48:31.953" v="229"/>
        <pc:sldMkLst>
          <pc:docMk/>
          <pc:sldMk cId="2574320445" sldId="3425"/>
        </pc:sldMkLst>
      </pc:sldChg>
      <pc:sldChg chg="modSp">
        <pc:chgData name="Rachel Taggart" userId="4f8aad94-55b7-4ba6-8498-7cad127c11eb" providerId="ADAL" clId="{E7C303EB-701D-4F2A-AB2F-8EF8C7B9F360}" dt="2021-10-04T14:28:00.936" v="771" actId="14100"/>
        <pc:sldMkLst>
          <pc:docMk/>
          <pc:sldMk cId="2952540390" sldId="3447"/>
        </pc:sldMkLst>
        <pc:spChg chg="mod">
          <ac:chgData name="Rachel Taggart" userId="4f8aad94-55b7-4ba6-8498-7cad127c11eb" providerId="ADAL" clId="{E7C303EB-701D-4F2A-AB2F-8EF8C7B9F360}" dt="2021-10-04T14:27:49.426" v="769" actId="1076"/>
          <ac:spMkLst>
            <pc:docMk/>
            <pc:sldMk cId="2952540390" sldId="3447"/>
            <ac:spMk id="6" creationId="{BA90AE76-AEC0-4FB1-899E-2CC6EF255895}"/>
          </ac:spMkLst>
        </pc:spChg>
        <pc:graphicFrameChg chg="mod modGraphic">
          <ac:chgData name="Rachel Taggart" userId="4f8aad94-55b7-4ba6-8498-7cad127c11eb" providerId="ADAL" clId="{E7C303EB-701D-4F2A-AB2F-8EF8C7B9F360}" dt="2021-10-04T14:28:00.936" v="771" actId="14100"/>
          <ac:graphicFrameMkLst>
            <pc:docMk/>
            <pc:sldMk cId="2952540390" sldId="3447"/>
            <ac:graphicFrameMk id="7" creationId="{59F11301-F06E-448F-B0FA-1BEAB62BBB26}"/>
          </ac:graphicFrameMkLst>
        </pc:graphicFrameChg>
      </pc:sldChg>
      <pc:sldChg chg="addSp delSp modSp">
        <pc:chgData name="Rachel Taggart" userId="4f8aad94-55b7-4ba6-8498-7cad127c11eb" providerId="ADAL" clId="{E7C303EB-701D-4F2A-AB2F-8EF8C7B9F360}" dt="2021-10-01T15:21:36.257" v="375" actId="20577"/>
        <pc:sldMkLst>
          <pc:docMk/>
          <pc:sldMk cId="1239367114" sldId="3452"/>
        </pc:sldMkLst>
        <pc:spChg chg="mod">
          <ac:chgData name="Rachel Taggart" userId="4f8aad94-55b7-4ba6-8498-7cad127c11eb" providerId="ADAL" clId="{E7C303EB-701D-4F2A-AB2F-8EF8C7B9F360}" dt="2021-09-23T11:21:32.789" v="31" actId="14100"/>
          <ac:spMkLst>
            <pc:docMk/>
            <pc:sldMk cId="1239367114" sldId="3452"/>
            <ac:spMk id="2" creationId="{00000000-0000-0000-0000-000000000000}"/>
          </ac:spMkLst>
        </pc:spChg>
        <pc:graphicFrameChg chg="mod modGraphic">
          <ac:chgData name="Rachel Taggart" userId="4f8aad94-55b7-4ba6-8498-7cad127c11eb" providerId="ADAL" clId="{E7C303EB-701D-4F2A-AB2F-8EF8C7B9F360}" dt="2021-10-01T15:17:53.093" v="325" actId="113"/>
          <ac:graphicFrameMkLst>
            <pc:docMk/>
            <pc:sldMk cId="1239367114" sldId="3452"/>
            <ac:graphicFrameMk id="10" creationId="{633F724F-9DB4-4212-AFB1-BFFC700EC4F5}"/>
          </ac:graphicFrameMkLst>
        </pc:graphicFrameChg>
        <pc:graphicFrameChg chg="modGraphic">
          <ac:chgData name="Rachel Taggart" userId="4f8aad94-55b7-4ba6-8498-7cad127c11eb" providerId="ADAL" clId="{E7C303EB-701D-4F2A-AB2F-8EF8C7B9F360}" dt="2021-09-23T11:20:51.212" v="26" actId="20577"/>
          <ac:graphicFrameMkLst>
            <pc:docMk/>
            <pc:sldMk cId="1239367114" sldId="3452"/>
            <ac:graphicFrameMk id="13" creationId="{B8BF9BD6-7E5F-433D-B4F5-DE4688AAC096}"/>
          </ac:graphicFrameMkLst>
        </pc:graphicFrameChg>
        <pc:graphicFrameChg chg="modGraphic">
          <ac:chgData name="Rachel Taggart" userId="4f8aad94-55b7-4ba6-8498-7cad127c11eb" providerId="ADAL" clId="{E7C303EB-701D-4F2A-AB2F-8EF8C7B9F360}" dt="2021-10-01T15:21:36.257" v="375" actId="20577"/>
          <ac:graphicFrameMkLst>
            <pc:docMk/>
            <pc:sldMk cId="1239367114" sldId="3452"/>
            <ac:graphicFrameMk id="15" creationId="{42EE730E-F0A3-42A8-B50D-066A227D258C}"/>
          </ac:graphicFrameMkLst>
        </pc:graphicFrameChg>
        <pc:picChg chg="add del mod">
          <ac:chgData name="Rachel Taggart" userId="4f8aad94-55b7-4ba6-8498-7cad127c11eb" providerId="ADAL" clId="{E7C303EB-701D-4F2A-AB2F-8EF8C7B9F360}" dt="2021-10-01T15:14:26.752" v="247" actId="478"/>
          <ac:picMkLst>
            <pc:docMk/>
            <pc:sldMk cId="1239367114" sldId="3452"/>
            <ac:picMk id="4" creationId="{1DEAE0D9-2425-4778-B78C-773C64ACFBD4}"/>
          </ac:picMkLst>
        </pc:picChg>
        <pc:picChg chg="add mod">
          <ac:chgData name="Rachel Taggart" userId="4f8aad94-55b7-4ba6-8498-7cad127c11eb" providerId="ADAL" clId="{E7C303EB-701D-4F2A-AB2F-8EF8C7B9F360}" dt="2021-10-01T15:15:09.311" v="252" actId="1076"/>
          <ac:picMkLst>
            <pc:docMk/>
            <pc:sldMk cId="1239367114" sldId="3452"/>
            <ac:picMk id="5" creationId="{4FFA8B20-047F-4FE2-A3A9-1FCD8D3E1AF0}"/>
          </ac:picMkLst>
        </pc:picChg>
      </pc:sldChg>
      <pc:sldChg chg="addSp delSp modSp ord">
        <pc:chgData name="Rachel Taggart" userId="4f8aad94-55b7-4ba6-8498-7cad127c11eb" providerId="ADAL" clId="{E7C303EB-701D-4F2A-AB2F-8EF8C7B9F360}" dt="2021-10-04T15:02:45.338" v="821" actId="20577"/>
        <pc:sldMkLst>
          <pc:docMk/>
          <pc:sldMk cId="3600758415" sldId="3477"/>
        </pc:sldMkLst>
        <pc:spChg chg="mod">
          <ac:chgData name="Rachel Taggart" userId="4f8aad94-55b7-4ba6-8498-7cad127c11eb" providerId="ADAL" clId="{E7C303EB-701D-4F2A-AB2F-8EF8C7B9F360}" dt="2021-10-04T14:34:03.948" v="814" actId="403"/>
          <ac:spMkLst>
            <pc:docMk/>
            <pc:sldMk cId="3600758415" sldId="3477"/>
            <ac:spMk id="2" creationId="{3BBF64D1-DD4B-479C-8274-060EA4CFB223}"/>
          </ac:spMkLst>
        </pc:spChg>
        <pc:spChg chg="add mod">
          <ac:chgData name="Rachel Taggart" userId="4f8aad94-55b7-4ba6-8498-7cad127c11eb" providerId="ADAL" clId="{E7C303EB-701D-4F2A-AB2F-8EF8C7B9F360}" dt="2021-10-04T15:02:45.338" v="821" actId="20577"/>
          <ac:spMkLst>
            <pc:docMk/>
            <pc:sldMk cId="3600758415" sldId="3477"/>
            <ac:spMk id="4" creationId="{CCAC50A8-C7D3-4707-A5EC-970E557E2537}"/>
          </ac:spMkLst>
        </pc:spChg>
        <pc:grpChg chg="del">
          <ac:chgData name="Rachel Taggart" userId="4f8aad94-55b7-4ba6-8498-7cad127c11eb" providerId="ADAL" clId="{E7C303EB-701D-4F2A-AB2F-8EF8C7B9F360}" dt="2021-09-23T11:31:49.956" v="159" actId="478"/>
          <ac:grpSpMkLst>
            <pc:docMk/>
            <pc:sldMk cId="3600758415" sldId="3477"/>
            <ac:grpSpMk id="21" creationId="{7F69C754-A2B7-42E7-A95D-34326B9ADA63}"/>
          </ac:grpSpMkLst>
        </pc:grpChg>
        <pc:graphicFrameChg chg="del">
          <ac:chgData name="Rachel Taggart" userId="4f8aad94-55b7-4ba6-8498-7cad127c11eb" providerId="ADAL" clId="{E7C303EB-701D-4F2A-AB2F-8EF8C7B9F360}" dt="2021-09-23T11:31:46.196" v="157" actId="478"/>
          <ac:graphicFrameMkLst>
            <pc:docMk/>
            <pc:sldMk cId="3600758415" sldId="3477"/>
            <ac:graphicFrameMk id="4" creationId="{60E62DC6-3EBE-4901-B700-870330337CDA}"/>
          </ac:graphicFrameMkLst>
        </pc:graphicFrameChg>
        <pc:picChg chg="del">
          <ac:chgData name="Rachel Taggart" userId="4f8aad94-55b7-4ba6-8498-7cad127c11eb" providerId="ADAL" clId="{E7C303EB-701D-4F2A-AB2F-8EF8C7B9F360}" dt="2021-09-23T11:31:48.175" v="158" actId="478"/>
          <ac:picMkLst>
            <pc:docMk/>
            <pc:sldMk cId="3600758415" sldId="3477"/>
            <ac:picMk id="5" creationId="{EE4D9C4B-263A-4302-8468-94E82E74D869}"/>
          </ac:picMkLst>
        </pc:picChg>
      </pc:sldChg>
      <pc:sldChg chg="modSp del">
        <pc:chgData name="Rachel Taggart" userId="4f8aad94-55b7-4ba6-8498-7cad127c11eb" providerId="ADAL" clId="{E7C303EB-701D-4F2A-AB2F-8EF8C7B9F360}" dt="2021-10-04T09:28:06.693" v="635" actId="2696"/>
        <pc:sldMkLst>
          <pc:docMk/>
          <pc:sldMk cId="4191601198" sldId="3478"/>
        </pc:sldMkLst>
        <pc:spChg chg="mod">
          <ac:chgData name="Rachel Taggart" userId="4f8aad94-55b7-4ba6-8498-7cad127c11eb" providerId="ADAL" clId="{E7C303EB-701D-4F2A-AB2F-8EF8C7B9F360}" dt="2021-09-23T11:32:14.060" v="166" actId="27636"/>
          <ac:spMkLst>
            <pc:docMk/>
            <pc:sldMk cId="4191601198" sldId="3478"/>
            <ac:spMk id="5" creationId="{00000000-0000-0000-0000-000000000000}"/>
          </ac:spMkLst>
        </pc:spChg>
      </pc:sldChg>
      <pc:sldChg chg="add">
        <pc:chgData name="Rachel Taggart" userId="4f8aad94-55b7-4ba6-8498-7cad127c11eb" providerId="ADAL" clId="{E7C303EB-701D-4F2A-AB2F-8EF8C7B9F360}" dt="2021-10-04T09:28:54.745" v="636"/>
        <pc:sldMkLst>
          <pc:docMk/>
          <pc:sldMk cId="4147420316" sldId="3611"/>
        </pc:sldMkLst>
      </pc:sldChg>
      <pc:sldChg chg="add">
        <pc:chgData name="Rachel Taggart" userId="4f8aad94-55b7-4ba6-8498-7cad127c11eb" providerId="ADAL" clId="{E7C303EB-701D-4F2A-AB2F-8EF8C7B9F360}" dt="2021-10-04T09:28:54.745" v="636"/>
        <pc:sldMkLst>
          <pc:docMk/>
          <pc:sldMk cId="762531625" sldId="3612"/>
        </pc:sldMkLst>
      </pc:sldChg>
      <pc:sldChg chg="modSp">
        <pc:chgData name="Rachel Taggart" userId="4f8aad94-55b7-4ba6-8498-7cad127c11eb" providerId="ADAL" clId="{E7C303EB-701D-4F2A-AB2F-8EF8C7B9F360}" dt="2021-10-04T14:01:21.563" v="655" actId="6549"/>
        <pc:sldMkLst>
          <pc:docMk/>
          <pc:sldMk cId="2257488750" sldId="3615"/>
        </pc:sldMkLst>
        <pc:spChg chg="mod">
          <ac:chgData name="Rachel Taggart" userId="4f8aad94-55b7-4ba6-8498-7cad127c11eb" providerId="ADAL" clId="{E7C303EB-701D-4F2A-AB2F-8EF8C7B9F360}" dt="2021-09-23T11:23:10.384" v="65" actId="20577"/>
          <ac:spMkLst>
            <pc:docMk/>
            <pc:sldMk cId="2257488750" sldId="3615"/>
            <ac:spMk id="2" creationId="{00000000-0000-0000-0000-000000000000}"/>
          </ac:spMkLst>
        </pc:spChg>
        <pc:graphicFrameChg chg="mod modGraphic">
          <ac:chgData name="Rachel Taggart" userId="4f8aad94-55b7-4ba6-8498-7cad127c11eb" providerId="ADAL" clId="{E7C303EB-701D-4F2A-AB2F-8EF8C7B9F360}" dt="2021-10-04T14:01:21.563" v="655" actId="6549"/>
          <ac:graphicFrameMkLst>
            <pc:docMk/>
            <pc:sldMk cId="2257488750" sldId="3615"/>
            <ac:graphicFrameMk id="3" creationId="{00000000-0000-0000-0000-000000000000}"/>
          </ac:graphicFrameMkLst>
        </pc:graphicFrameChg>
      </pc:sldChg>
      <pc:sldChg chg="addSp modSp add">
        <pc:chgData name="Rachel Taggart" userId="4f8aad94-55b7-4ba6-8498-7cad127c11eb" providerId="ADAL" clId="{E7C303EB-701D-4F2A-AB2F-8EF8C7B9F360}" dt="2021-10-04T14:13:39.944" v="663" actId="207"/>
        <pc:sldMkLst>
          <pc:docMk/>
          <pc:sldMk cId="3508918449" sldId="3619"/>
        </pc:sldMkLst>
        <pc:spChg chg="mod">
          <ac:chgData name="Rachel Taggart" userId="4f8aad94-55b7-4ba6-8498-7cad127c11eb" providerId="ADAL" clId="{E7C303EB-701D-4F2A-AB2F-8EF8C7B9F360}" dt="2021-10-04T07:29:23.060" v="453" actId="404"/>
          <ac:spMkLst>
            <pc:docMk/>
            <pc:sldMk cId="3508918449" sldId="3619"/>
            <ac:spMk id="2" creationId="{00000000-0000-0000-0000-000000000000}"/>
          </ac:spMkLst>
        </pc:spChg>
        <pc:graphicFrameChg chg="mod modGraphic">
          <ac:chgData name="Rachel Taggart" userId="4f8aad94-55b7-4ba6-8498-7cad127c11eb" providerId="ADAL" clId="{E7C303EB-701D-4F2A-AB2F-8EF8C7B9F360}" dt="2021-10-04T14:13:39.944" v="663" actId="207"/>
          <ac:graphicFrameMkLst>
            <pc:docMk/>
            <pc:sldMk cId="3508918449" sldId="3619"/>
            <ac:graphicFrameMk id="8" creationId="{00000000-0000-0000-0000-000000000000}"/>
          </ac:graphicFrameMkLst>
        </pc:graphicFrameChg>
        <pc:graphicFrameChg chg="mod modGraphic">
          <ac:chgData name="Rachel Taggart" userId="4f8aad94-55b7-4ba6-8498-7cad127c11eb" providerId="ADAL" clId="{E7C303EB-701D-4F2A-AB2F-8EF8C7B9F360}" dt="2021-09-23T11:22:22.607" v="56" actId="20577"/>
          <ac:graphicFrameMkLst>
            <pc:docMk/>
            <pc:sldMk cId="3508918449" sldId="3619"/>
            <ac:graphicFrameMk id="10" creationId="{633F724F-9DB4-4212-AFB1-BFFC700EC4F5}"/>
          </ac:graphicFrameMkLst>
        </pc:graphicFrameChg>
        <pc:graphicFrameChg chg="modGraphic">
          <ac:chgData name="Rachel Taggart" userId="4f8aad94-55b7-4ba6-8498-7cad127c11eb" providerId="ADAL" clId="{E7C303EB-701D-4F2A-AB2F-8EF8C7B9F360}" dt="2021-10-04T14:06:42.321" v="657" actId="207"/>
          <ac:graphicFrameMkLst>
            <pc:docMk/>
            <pc:sldMk cId="3508918449" sldId="3619"/>
            <ac:graphicFrameMk id="13" creationId="{B8BF9BD6-7E5F-433D-B4F5-DE4688AAC096}"/>
          </ac:graphicFrameMkLst>
        </pc:graphicFrameChg>
        <pc:graphicFrameChg chg="add mod modGraphic">
          <ac:chgData name="Rachel Taggart" userId="4f8aad94-55b7-4ba6-8498-7cad127c11eb" providerId="ADAL" clId="{E7C303EB-701D-4F2A-AB2F-8EF8C7B9F360}" dt="2021-09-23T11:22:14.212" v="39" actId="14100"/>
          <ac:graphicFrameMkLst>
            <pc:docMk/>
            <pc:sldMk cId="3508918449" sldId="3619"/>
            <ac:graphicFrameMk id="14" creationId="{0B1F07B2-11C7-4B3F-9389-4F39229C786D}"/>
          </ac:graphicFrameMkLst>
        </pc:graphicFrameChg>
      </pc:sldChg>
      <pc:sldChg chg="del">
        <pc:chgData name="Rachel Taggart" userId="4f8aad94-55b7-4ba6-8498-7cad127c11eb" providerId="ADAL" clId="{E7C303EB-701D-4F2A-AB2F-8EF8C7B9F360}" dt="2021-10-04T06:59:27.557" v="376" actId="2696"/>
        <pc:sldMkLst>
          <pc:docMk/>
          <pc:sldMk cId="2043028049" sldId="3620"/>
        </pc:sldMkLst>
      </pc:sldChg>
      <pc:sldChg chg="addSp modSp">
        <pc:chgData name="Rachel Taggart" userId="4f8aad94-55b7-4ba6-8498-7cad127c11eb" providerId="ADAL" clId="{E7C303EB-701D-4F2A-AB2F-8EF8C7B9F360}" dt="2021-10-04T07:00:43.908" v="426" actId="20577"/>
        <pc:sldMkLst>
          <pc:docMk/>
          <pc:sldMk cId="480263087" sldId="3621"/>
        </pc:sldMkLst>
        <pc:spChg chg="add mod">
          <ac:chgData name="Rachel Taggart" userId="4f8aad94-55b7-4ba6-8498-7cad127c11eb" providerId="ADAL" clId="{E7C303EB-701D-4F2A-AB2F-8EF8C7B9F360}" dt="2021-10-04T07:00:43.908" v="426" actId="20577"/>
          <ac:spMkLst>
            <pc:docMk/>
            <pc:sldMk cId="480263087" sldId="3621"/>
            <ac:spMk id="3" creationId="{125A8E14-8CD8-4C96-B3FD-EDF3CF0335A7}"/>
          </ac:spMkLst>
        </pc:spChg>
      </pc:sldChg>
      <pc:sldChg chg="del">
        <pc:chgData name="Rachel Taggart" userId="4f8aad94-55b7-4ba6-8498-7cad127c11eb" providerId="ADAL" clId="{E7C303EB-701D-4F2A-AB2F-8EF8C7B9F360}" dt="2021-10-04T09:21:40.976" v="555" actId="2696"/>
        <pc:sldMkLst>
          <pc:docMk/>
          <pc:sldMk cId="2934065223" sldId="3622"/>
        </pc:sldMkLst>
      </pc:sldChg>
      <pc:sldChg chg="addSp delSp modSp">
        <pc:chgData name="Rachel Taggart" userId="4f8aad94-55b7-4ba6-8498-7cad127c11eb" providerId="ADAL" clId="{E7C303EB-701D-4F2A-AB2F-8EF8C7B9F360}" dt="2021-10-05T08:33:57.480" v="855" actId="478"/>
        <pc:sldMkLst>
          <pc:docMk/>
          <pc:sldMk cId="1459309958" sldId="3623"/>
        </pc:sldMkLst>
        <pc:spChg chg="add del mod">
          <ac:chgData name="Rachel Taggart" userId="4f8aad94-55b7-4ba6-8498-7cad127c11eb" providerId="ADAL" clId="{E7C303EB-701D-4F2A-AB2F-8EF8C7B9F360}" dt="2021-10-05T08:33:54.237" v="854" actId="478"/>
          <ac:spMkLst>
            <pc:docMk/>
            <pc:sldMk cId="1459309958" sldId="3623"/>
            <ac:spMk id="3" creationId="{822A9DD8-6604-429F-A4A9-000E2659FC34}"/>
          </ac:spMkLst>
        </pc:spChg>
        <pc:spChg chg="add del mod">
          <ac:chgData name="Rachel Taggart" userId="4f8aad94-55b7-4ba6-8498-7cad127c11eb" providerId="ADAL" clId="{E7C303EB-701D-4F2A-AB2F-8EF8C7B9F360}" dt="2021-10-05T08:33:57.480" v="855" actId="478"/>
          <ac:spMkLst>
            <pc:docMk/>
            <pc:sldMk cId="1459309958" sldId="3623"/>
            <ac:spMk id="5" creationId="{E1C745EB-044D-4875-B604-B28E712F5541}"/>
          </ac:spMkLst>
        </pc:spChg>
      </pc:sldChg>
      <pc:sldChg chg="add">
        <pc:chgData name="Rachel Taggart" userId="4f8aad94-55b7-4ba6-8498-7cad127c11eb" providerId="ADAL" clId="{E7C303EB-701D-4F2A-AB2F-8EF8C7B9F360}" dt="2021-10-01T13:04:39.296" v="230"/>
        <pc:sldMkLst>
          <pc:docMk/>
          <pc:sldMk cId="2622787657" sldId="3625"/>
        </pc:sldMkLst>
      </pc:sldChg>
      <pc:sldChg chg="add">
        <pc:chgData name="Rachel Taggart" userId="4f8aad94-55b7-4ba6-8498-7cad127c11eb" providerId="ADAL" clId="{E7C303EB-701D-4F2A-AB2F-8EF8C7B9F360}" dt="2021-10-04T08:02:57.739" v="454"/>
        <pc:sldMkLst>
          <pc:docMk/>
          <pc:sldMk cId="991666568" sldId="3626"/>
        </pc:sldMkLst>
      </pc:sldChg>
      <pc:sldChg chg="addSp delSp modSp add">
        <pc:chgData name="Rachel Taggart" userId="4f8aad94-55b7-4ba6-8498-7cad127c11eb" providerId="ADAL" clId="{E7C303EB-701D-4F2A-AB2F-8EF8C7B9F360}" dt="2021-10-05T07:13:09.808" v="853" actId="1076"/>
        <pc:sldMkLst>
          <pc:docMk/>
          <pc:sldMk cId="1489311328" sldId="3627"/>
        </pc:sldMkLst>
        <pc:spChg chg="mod">
          <ac:chgData name="Rachel Taggart" userId="4f8aad94-55b7-4ba6-8498-7cad127c11eb" providerId="ADAL" clId="{E7C303EB-701D-4F2A-AB2F-8EF8C7B9F360}" dt="2021-10-04T09:25:44.332" v="582" actId="20577"/>
          <ac:spMkLst>
            <pc:docMk/>
            <pc:sldMk cId="1489311328" sldId="3627"/>
            <ac:spMk id="2" creationId="{3BBF64D1-DD4B-479C-8274-060EA4CFB223}"/>
          </ac:spMkLst>
        </pc:spChg>
        <pc:spChg chg="mod">
          <ac:chgData name="Rachel Taggart" userId="4f8aad94-55b7-4ba6-8498-7cad127c11eb" providerId="ADAL" clId="{E7C303EB-701D-4F2A-AB2F-8EF8C7B9F360}" dt="2021-10-04T08:04:20.445" v="469" actId="20577"/>
          <ac:spMkLst>
            <pc:docMk/>
            <pc:sldMk cId="1489311328" sldId="3627"/>
            <ac:spMk id="5" creationId="{202B2A40-B2AB-4CF0-89EC-AD604789A2C3}"/>
          </ac:spMkLst>
        </pc:spChg>
        <pc:graphicFrameChg chg="add del mod">
          <ac:chgData name="Rachel Taggart" userId="4f8aad94-55b7-4ba6-8498-7cad127c11eb" providerId="ADAL" clId="{E7C303EB-701D-4F2A-AB2F-8EF8C7B9F360}" dt="2021-10-04T15:01:00.226" v="818" actId="478"/>
          <ac:graphicFrameMkLst>
            <pc:docMk/>
            <pc:sldMk cId="1489311328" sldId="3627"/>
            <ac:graphicFrameMk id="3" creationId="{DD844607-1B26-4E03-B4EA-9896F5A048D1}"/>
          </ac:graphicFrameMkLst>
        </pc:graphicFrameChg>
        <pc:graphicFrameChg chg="add mod">
          <ac:chgData name="Rachel Taggart" userId="4f8aad94-55b7-4ba6-8498-7cad127c11eb" providerId="ADAL" clId="{E7C303EB-701D-4F2A-AB2F-8EF8C7B9F360}" dt="2021-10-05T07:13:09.808" v="853" actId="1076"/>
          <ac:graphicFrameMkLst>
            <pc:docMk/>
            <pc:sldMk cId="1489311328" sldId="3627"/>
            <ac:graphicFrameMk id="3" creationId="{FF8244C1-0CEA-441E-9CDE-9FA647B72667}"/>
          </ac:graphicFrameMkLst>
        </pc:graphicFrameChg>
      </pc:sldChg>
      <pc:sldChg chg="add del">
        <pc:chgData name="Rachel Taggart" userId="4f8aad94-55b7-4ba6-8498-7cad127c11eb" providerId="ADAL" clId="{E7C303EB-701D-4F2A-AB2F-8EF8C7B9F360}" dt="2021-10-04T14:34:22.912" v="815"/>
        <pc:sldMkLst>
          <pc:docMk/>
          <pc:sldMk cId="381952941" sldId="3628"/>
        </pc:sldMkLst>
      </pc:sldChg>
      <pc:sldChg chg="add del">
        <pc:chgData name="Rachel Taggart" userId="4f8aad94-55b7-4ba6-8498-7cad127c11eb" providerId="ADAL" clId="{E7C303EB-701D-4F2A-AB2F-8EF8C7B9F360}" dt="2021-10-04T14:42:16.901" v="817"/>
        <pc:sldMkLst>
          <pc:docMk/>
          <pc:sldMk cId="3242915895" sldId="3629"/>
        </pc:sldMkLst>
      </pc:sldChg>
      <pc:sldChg chg="add del">
        <pc:chgData name="Rachel Taggart" userId="4f8aad94-55b7-4ba6-8498-7cad127c11eb" providerId="ADAL" clId="{E7C303EB-701D-4F2A-AB2F-8EF8C7B9F360}" dt="2021-10-04T14:34:44.034" v="816"/>
        <pc:sldMkLst>
          <pc:docMk/>
          <pc:sldMk cId="934545866" sldId="3630"/>
        </pc:sldMkLst>
      </pc:sldChg>
      <pc:sldChg chg="add del">
        <pc:chgData name="Rachel Taggart" userId="4f8aad94-55b7-4ba6-8498-7cad127c11eb" providerId="ADAL" clId="{E7C303EB-701D-4F2A-AB2F-8EF8C7B9F360}" dt="2021-10-04T14:34:44.034" v="816"/>
        <pc:sldMkLst>
          <pc:docMk/>
          <pc:sldMk cId="3480162027" sldId="3631"/>
        </pc:sldMkLst>
      </pc:sldChg>
      <pc:sldChg chg="modSp add del">
        <pc:chgData name="Rachel Taggart" userId="4f8aad94-55b7-4ba6-8498-7cad127c11eb" providerId="ADAL" clId="{E7C303EB-701D-4F2A-AB2F-8EF8C7B9F360}" dt="2021-10-04T15:06:32.504" v="846" actId="2696"/>
        <pc:sldMkLst>
          <pc:docMk/>
          <pc:sldMk cId="3141611659" sldId="3633"/>
        </pc:sldMkLst>
        <pc:spChg chg="mod">
          <ac:chgData name="Rachel Taggart" userId="4f8aad94-55b7-4ba6-8498-7cad127c11eb" providerId="ADAL" clId="{E7C303EB-701D-4F2A-AB2F-8EF8C7B9F360}" dt="2021-10-04T15:06:21.990" v="845" actId="20577"/>
          <ac:spMkLst>
            <pc:docMk/>
            <pc:sldMk cId="3141611659" sldId="3633"/>
            <ac:spMk id="2" creationId="{00000000-0000-0000-0000-000000000000}"/>
          </ac:spMkLst>
        </pc:spChg>
      </pc:sldChg>
      <pc:sldChg chg="add del">
        <pc:chgData name="Rachel Taggart" userId="4f8aad94-55b7-4ba6-8498-7cad127c11eb" providerId="ADAL" clId="{E7C303EB-701D-4F2A-AB2F-8EF8C7B9F360}" dt="2021-10-04T15:06:37.904" v="847" actId="2696"/>
        <pc:sldMkLst>
          <pc:docMk/>
          <pc:sldMk cId="532869850" sldId="3634"/>
        </pc:sldMkLst>
      </pc:sldChg>
      <pc:sldChg chg="add del">
        <pc:chgData name="Rachel Taggart" userId="4f8aad94-55b7-4ba6-8498-7cad127c11eb" providerId="ADAL" clId="{E7C303EB-701D-4F2A-AB2F-8EF8C7B9F360}" dt="2021-10-04T15:06:39.274" v="848" actId="2696"/>
        <pc:sldMkLst>
          <pc:docMk/>
          <pc:sldMk cId="1360237968" sldId="3635"/>
        </pc:sldMkLst>
      </pc:sldChg>
      <pc:sldChg chg="addSp delSp modSp add del">
        <pc:chgData name="Rachel Taggart" userId="4f8aad94-55b7-4ba6-8498-7cad127c11eb" providerId="ADAL" clId="{E7C303EB-701D-4F2A-AB2F-8EF8C7B9F360}" dt="2021-10-04T15:06:43.191" v="849" actId="2696"/>
        <pc:sldMkLst>
          <pc:docMk/>
          <pc:sldMk cId="1113784485" sldId="3636"/>
        </pc:sldMkLst>
        <pc:spChg chg="add mod">
          <ac:chgData name="Rachel Taggart" userId="4f8aad94-55b7-4ba6-8498-7cad127c11eb" providerId="ADAL" clId="{E7C303EB-701D-4F2A-AB2F-8EF8C7B9F360}" dt="2021-10-04T09:23:17.666" v="575" actId="20577"/>
          <ac:spMkLst>
            <pc:docMk/>
            <pc:sldMk cId="1113784485" sldId="3636"/>
            <ac:spMk id="2" creationId="{05341E41-637D-44E1-9527-50ABD8D79BBD}"/>
          </ac:spMkLst>
        </pc:spChg>
        <pc:spChg chg="add del mod">
          <ac:chgData name="Rachel Taggart" userId="4f8aad94-55b7-4ba6-8498-7cad127c11eb" providerId="ADAL" clId="{E7C303EB-701D-4F2A-AB2F-8EF8C7B9F360}" dt="2021-10-04T09:24:01.885" v="576"/>
          <ac:spMkLst>
            <pc:docMk/>
            <pc:sldMk cId="1113784485" sldId="3636"/>
            <ac:spMk id="3" creationId="{8504CCEB-E536-4B41-B6F1-9E5DE5462CEA}"/>
          </ac:spMkLst>
        </pc:spChg>
        <pc:graphicFrameChg chg="add mod">
          <ac:chgData name="Rachel Taggart" userId="4f8aad94-55b7-4ba6-8498-7cad127c11eb" providerId="ADAL" clId="{E7C303EB-701D-4F2A-AB2F-8EF8C7B9F360}" dt="2021-10-04T09:24:01.885" v="576"/>
          <ac:graphicFrameMkLst>
            <pc:docMk/>
            <pc:sldMk cId="1113784485" sldId="3636"/>
            <ac:graphicFrameMk id="4" creationId="{D4841EBA-D57C-4E3E-8B7A-3632E8185BC7}"/>
          </ac:graphicFrameMkLst>
        </pc:graphicFrameChg>
      </pc:sldChg>
      <pc:sldChg chg="add">
        <pc:chgData name="Rachel Taggart" userId="4f8aad94-55b7-4ba6-8498-7cad127c11eb" providerId="ADAL" clId="{E7C303EB-701D-4F2A-AB2F-8EF8C7B9F360}" dt="2021-10-04T09:28:54.745" v="636"/>
        <pc:sldMkLst>
          <pc:docMk/>
          <pc:sldMk cId="2038168065" sldId="3637"/>
        </pc:sldMkLst>
      </pc:sldChg>
      <pc:sldChg chg="add">
        <pc:chgData name="Rachel Taggart" userId="4f8aad94-55b7-4ba6-8498-7cad127c11eb" providerId="ADAL" clId="{E7C303EB-701D-4F2A-AB2F-8EF8C7B9F360}" dt="2021-10-04T09:28:54.745" v="636"/>
        <pc:sldMkLst>
          <pc:docMk/>
          <pc:sldMk cId="2274335803" sldId="3638"/>
        </pc:sldMkLst>
      </pc:sldChg>
      <pc:sldChg chg="add">
        <pc:chgData name="Rachel Taggart" userId="4f8aad94-55b7-4ba6-8498-7cad127c11eb" providerId="ADAL" clId="{E7C303EB-701D-4F2A-AB2F-8EF8C7B9F360}" dt="2021-10-04T09:28:54.745" v="636"/>
        <pc:sldMkLst>
          <pc:docMk/>
          <pc:sldMk cId="1464886784" sldId="3639"/>
        </pc:sldMkLst>
      </pc:sldChg>
      <pc:sldChg chg="add">
        <pc:chgData name="Rachel Taggart" userId="4f8aad94-55b7-4ba6-8498-7cad127c11eb" providerId="ADAL" clId="{E7C303EB-701D-4F2A-AB2F-8EF8C7B9F360}" dt="2021-10-04T14:29:48.717" v="772"/>
        <pc:sldMkLst>
          <pc:docMk/>
          <pc:sldMk cId="2180782749" sldId="3640"/>
        </pc:sldMkLst>
      </pc:sldChg>
      <pc:sldChg chg="add">
        <pc:chgData name="Rachel Taggart" userId="4f8aad94-55b7-4ba6-8498-7cad127c11eb" providerId="ADAL" clId="{E7C303EB-701D-4F2A-AB2F-8EF8C7B9F360}" dt="2021-10-04T14:34:44.034" v="816"/>
        <pc:sldMkLst>
          <pc:docMk/>
          <pc:sldMk cId="1394873040" sldId="3641"/>
        </pc:sldMkLst>
      </pc:sldChg>
      <pc:sldChg chg="add">
        <pc:chgData name="Rachel Taggart" userId="4f8aad94-55b7-4ba6-8498-7cad127c11eb" providerId="ADAL" clId="{E7C303EB-701D-4F2A-AB2F-8EF8C7B9F360}" dt="2021-10-04T14:34:44.034" v="816"/>
        <pc:sldMkLst>
          <pc:docMk/>
          <pc:sldMk cId="3755963680" sldId="3642"/>
        </pc:sldMkLst>
      </pc:sldChg>
      <pc:sldChg chg="add">
        <pc:chgData name="Rachel Taggart" userId="4f8aad94-55b7-4ba6-8498-7cad127c11eb" providerId="ADAL" clId="{E7C303EB-701D-4F2A-AB2F-8EF8C7B9F360}" dt="2021-10-04T14:42:16.901" v="817"/>
        <pc:sldMkLst>
          <pc:docMk/>
          <pc:sldMk cId="351883636" sldId="3643"/>
        </pc:sldMkLst>
      </pc:sldChg>
      <pc:sldChg chg="add">
        <pc:chgData name="Rachel Taggart" userId="4f8aad94-55b7-4ba6-8498-7cad127c11eb" providerId="ADAL" clId="{E7C303EB-701D-4F2A-AB2F-8EF8C7B9F360}" dt="2021-10-04T14:42:16.901" v="817"/>
        <pc:sldMkLst>
          <pc:docMk/>
          <pc:sldMk cId="1041202962" sldId="3644"/>
        </pc:sldMkLst>
      </pc:sldChg>
      <pc:sldChg chg="add">
        <pc:chgData name="Rachel Taggart" userId="4f8aad94-55b7-4ba6-8498-7cad127c11eb" providerId="ADAL" clId="{E7C303EB-701D-4F2A-AB2F-8EF8C7B9F360}" dt="2021-10-04T15:05:46.421" v="843"/>
        <pc:sldMkLst>
          <pc:docMk/>
          <pc:sldMk cId="2016835529" sldId="3645"/>
        </pc:sldMkLst>
      </pc:sldChg>
      <pc:sldChg chg="add">
        <pc:chgData name="Rachel Taggart" userId="4f8aad94-55b7-4ba6-8498-7cad127c11eb" providerId="ADAL" clId="{E7C303EB-701D-4F2A-AB2F-8EF8C7B9F360}" dt="2021-10-04T15:42:53.540" v="850"/>
        <pc:sldMkLst>
          <pc:docMk/>
          <pc:sldMk cId="3577577647" sldId="3646"/>
        </pc:sldMkLst>
      </pc:sldChg>
      <pc:sldMasterChg chg="delSldLayout">
        <pc:chgData name="Rachel Taggart" userId="4f8aad94-55b7-4ba6-8498-7cad127c11eb" providerId="ADAL" clId="{E7C303EB-701D-4F2A-AB2F-8EF8C7B9F360}" dt="2021-09-23T11:18:51.312" v="3" actId="2696"/>
        <pc:sldMasterMkLst>
          <pc:docMk/>
          <pc:sldMasterMk cId="2279291146" sldId="2147483648"/>
        </pc:sldMasterMkLst>
      </pc:sldMasterChg>
      <pc:sldMasterChg chg="del delSldLayout">
        <pc:chgData name="Rachel Taggart" userId="4f8aad94-55b7-4ba6-8498-7cad127c11eb" providerId="ADAL" clId="{E7C303EB-701D-4F2A-AB2F-8EF8C7B9F360}" dt="2021-10-04T14:33:00.117" v="807" actId="2696"/>
        <pc:sldMasterMkLst>
          <pc:docMk/>
          <pc:sldMasterMk cId="2400380177" sldId="2147483670"/>
        </pc:sldMasterMkLst>
        <pc:sldLayoutChg chg="del">
          <pc:chgData name="Rachel Taggart" userId="4f8aad94-55b7-4ba6-8498-7cad127c11eb" providerId="ADAL" clId="{E7C303EB-701D-4F2A-AB2F-8EF8C7B9F360}" dt="2021-10-04T14:33:00.074" v="795" actId="2696"/>
          <pc:sldLayoutMkLst>
            <pc:docMk/>
            <pc:sldMasterMk cId="2400380177" sldId="2147483670"/>
            <pc:sldLayoutMk cId="1149803062" sldId="2147483671"/>
          </pc:sldLayoutMkLst>
        </pc:sldLayoutChg>
        <pc:sldLayoutChg chg="del">
          <pc:chgData name="Rachel Taggart" userId="4f8aad94-55b7-4ba6-8498-7cad127c11eb" providerId="ADAL" clId="{E7C303EB-701D-4F2A-AB2F-8EF8C7B9F360}" dt="2021-10-04T14:33:00.074" v="796" actId="2696"/>
          <pc:sldLayoutMkLst>
            <pc:docMk/>
            <pc:sldMasterMk cId="2400380177" sldId="2147483670"/>
            <pc:sldLayoutMk cId="193125192" sldId="2147483672"/>
          </pc:sldLayoutMkLst>
        </pc:sldLayoutChg>
        <pc:sldLayoutChg chg="del">
          <pc:chgData name="Rachel Taggart" userId="4f8aad94-55b7-4ba6-8498-7cad127c11eb" providerId="ADAL" clId="{E7C303EB-701D-4F2A-AB2F-8EF8C7B9F360}" dt="2021-10-04T14:33:00.074" v="797" actId="2696"/>
          <pc:sldLayoutMkLst>
            <pc:docMk/>
            <pc:sldMasterMk cId="2400380177" sldId="2147483670"/>
            <pc:sldLayoutMk cId="2078850767" sldId="2147483673"/>
          </pc:sldLayoutMkLst>
        </pc:sldLayoutChg>
        <pc:sldLayoutChg chg="del">
          <pc:chgData name="Rachel Taggart" userId="4f8aad94-55b7-4ba6-8498-7cad127c11eb" providerId="ADAL" clId="{E7C303EB-701D-4F2A-AB2F-8EF8C7B9F360}" dt="2021-10-04T14:33:00.074" v="798" actId="2696"/>
          <pc:sldLayoutMkLst>
            <pc:docMk/>
            <pc:sldMasterMk cId="2400380177" sldId="2147483670"/>
            <pc:sldLayoutMk cId="2656216453" sldId="2147483674"/>
          </pc:sldLayoutMkLst>
        </pc:sldLayoutChg>
        <pc:sldLayoutChg chg="del">
          <pc:chgData name="Rachel Taggart" userId="4f8aad94-55b7-4ba6-8498-7cad127c11eb" providerId="ADAL" clId="{E7C303EB-701D-4F2A-AB2F-8EF8C7B9F360}" dt="2021-10-04T14:33:00.074" v="799" actId="2696"/>
          <pc:sldLayoutMkLst>
            <pc:docMk/>
            <pc:sldMasterMk cId="2400380177" sldId="2147483670"/>
            <pc:sldLayoutMk cId="1861253759" sldId="2147483675"/>
          </pc:sldLayoutMkLst>
        </pc:sldLayoutChg>
        <pc:sldLayoutChg chg="del">
          <pc:chgData name="Rachel Taggart" userId="4f8aad94-55b7-4ba6-8498-7cad127c11eb" providerId="ADAL" clId="{E7C303EB-701D-4F2A-AB2F-8EF8C7B9F360}" dt="2021-10-04T14:33:00.074" v="800" actId="2696"/>
          <pc:sldLayoutMkLst>
            <pc:docMk/>
            <pc:sldMasterMk cId="2400380177" sldId="2147483670"/>
            <pc:sldLayoutMk cId="1923334845" sldId="2147483676"/>
          </pc:sldLayoutMkLst>
        </pc:sldLayoutChg>
        <pc:sldLayoutChg chg="del">
          <pc:chgData name="Rachel Taggart" userId="4f8aad94-55b7-4ba6-8498-7cad127c11eb" providerId="ADAL" clId="{E7C303EB-701D-4F2A-AB2F-8EF8C7B9F360}" dt="2021-10-04T14:33:00.074" v="801" actId="2696"/>
          <pc:sldLayoutMkLst>
            <pc:docMk/>
            <pc:sldMasterMk cId="2400380177" sldId="2147483670"/>
            <pc:sldLayoutMk cId="1789288718" sldId="2147483677"/>
          </pc:sldLayoutMkLst>
        </pc:sldLayoutChg>
        <pc:sldLayoutChg chg="del">
          <pc:chgData name="Rachel Taggart" userId="4f8aad94-55b7-4ba6-8498-7cad127c11eb" providerId="ADAL" clId="{E7C303EB-701D-4F2A-AB2F-8EF8C7B9F360}" dt="2021-10-04T14:33:00.090" v="802" actId="2696"/>
          <pc:sldLayoutMkLst>
            <pc:docMk/>
            <pc:sldMasterMk cId="2400380177" sldId="2147483670"/>
            <pc:sldLayoutMk cId="3145029320" sldId="2147483678"/>
          </pc:sldLayoutMkLst>
        </pc:sldLayoutChg>
        <pc:sldLayoutChg chg="del">
          <pc:chgData name="Rachel Taggart" userId="4f8aad94-55b7-4ba6-8498-7cad127c11eb" providerId="ADAL" clId="{E7C303EB-701D-4F2A-AB2F-8EF8C7B9F360}" dt="2021-10-04T14:33:00.101" v="803" actId="2696"/>
          <pc:sldLayoutMkLst>
            <pc:docMk/>
            <pc:sldMasterMk cId="2400380177" sldId="2147483670"/>
            <pc:sldLayoutMk cId="2299210287" sldId="2147483679"/>
          </pc:sldLayoutMkLst>
        </pc:sldLayoutChg>
        <pc:sldLayoutChg chg="del">
          <pc:chgData name="Rachel Taggart" userId="4f8aad94-55b7-4ba6-8498-7cad127c11eb" providerId="ADAL" clId="{E7C303EB-701D-4F2A-AB2F-8EF8C7B9F360}" dt="2021-10-04T14:33:00.101" v="804" actId="2696"/>
          <pc:sldLayoutMkLst>
            <pc:docMk/>
            <pc:sldMasterMk cId="2400380177" sldId="2147483670"/>
            <pc:sldLayoutMk cId="2167570483" sldId="2147483680"/>
          </pc:sldLayoutMkLst>
        </pc:sldLayoutChg>
        <pc:sldLayoutChg chg="del">
          <pc:chgData name="Rachel Taggart" userId="4f8aad94-55b7-4ba6-8498-7cad127c11eb" providerId="ADAL" clId="{E7C303EB-701D-4F2A-AB2F-8EF8C7B9F360}" dt="2021-10-04T14:33:00.101" v="805" actId="2696"/>
          <pc:sldLayoutMkLst>
            <pc:docMk/>
            <pc:sldMasterMk cId="2400380177" sldId="2147483670"/>
            <pc:sldLayoutMk cId="694515593" sldId="2147483681"/>
          </pc:sldLayoutMkLst>
        </pc:sldLayoutChg>
        <pc:sldLayoutChg chg="del">
          <pc:chgData name="Rachel Taggart" userId="4f8aad94-55b7-4ba6-8498-7cad127c11eb" providerId="ADAL" clId="{E7C303EB-701D-4F2A-AB2F-8EF8C7B9F360}" dt="2021-10-04T14:33:00.101" v="806" actId="2696"/>
          <pc:sldLayoutMkLst>
            <pc:docMk/>
            <pc:sldMasterMk cId="2400380177" sldId="2147483670"/>
            <pc:sldLayoutMk cId="4088596056" sldId="2147483682"/>
          </pc:sldLayoutMkLst>
        </pc:sldLayoutChg>
        <pc:sldLayoutChg chg="del">
          <pc:chgData name="Rachel Taggart" userId="4f8aad94-55b7-4ba6-8498-7cad127c11eb" providerId="ADAL" clId="{E7C303EB-701D-4F2A-AB2F-8EF8C7B9F360}" dt="2021-10-04T08:56:47.318" v="536" actId="2696"/>
          <pc:sldLayoutMkLst>
            <pc:docMk/>
            <pc:sldMasterMk cId="2400380177" sldId="2147483670"/>
            <pc:sldLayoutMk cId="941993218" sldId="2147483683"/>
          </pc:sldLayoutMkLst>
        </pc:sldLayoutChg>
      </pc:sldMasterChg>
    </pc:docChg>
  </pc:docChgLst>
  <pc:docChgLst>
    <pc:chgData name="Megan Troth" userId="575bfc8c-72bc-4c38-a3a3-4d2f44770cfc" providerId="ADAL" clId="{0C137815-92C8-4C47-9156-14C16F80C231}"/>
    <pc:docChg chg="modSld">
      <pc:chgData name="Megan Troth" userId="575bfc8c-72bc-4c38-a3a3-4d2f44770cfc" providerId="ADAL" clId="{0C137815-92C8-4C47-9156-14C16F80C231}" dt="2021-09-01T10:19:09.328" v="32" actId="20577"/>
      <pc:docMkLst>
        <pc:docMk/>
      </pc:docMkLst>
    </pc:docChg>
  </pc:docChgLst>
  <pc:docChgLst>
    <pc:chgData name="Rachel Taggart" userId="4f8aad94-55b7-4ba6-8498-7cad127c11eb" providerId="ADAL" clId="{AC12A589-DA5F-4CDD-9FD8-F91F246C8C6E}"/>
    <pc:docChg chg="custSel modSld">
      <pc:chgData name="Rachel Taggart" userId="4f8aad94-55b7-4ba6-8498-7cad127c11eb" providerId="ADAL" clId="{AC12A589-DA5F-4CDD-9FD8-F91F246C8C6E}" dt="2021-09-15T08:56:44.746" v="261" actId="1076"/>
      <pc:docMkLst>
        <pc:docMk/>
      </pc:docMkLst>
      <pc:sldChg chg="addSp delSp modSp">
        <pc:chgData name="Rachel Taggart" userId="4f8aad94-55b7-4ba6-8498-7cad127c11eb" providerId="ADAL" clId="{AC12A589-DA5F-4CDD-9FD8-F91F246C8C6E}" dt="2021-09-15T08:56:44.746" v="261" actId="1076"/>
        <pc:sldMkLst>
          <pc:docMk/>
          <pc:sldMk cId="16080381" sldId="883"/>
        </pc:sldMkLst>
        <pc:spChg chg="mod">
          <ac:chgData name="Rachel Taggart" userId="4f8aad94-55b7-4ba6-8498-7cad127c11eb" providerId="ADAL" clId="{AC12A589-DA5F-4CDD-9FD8-F91F246C8C6E}" dt="2021-09-15T08:56:07.432" v="258" actId="20577"/>
          <ac:spMkLst>
            <pc:docMk/>
            <pc:sldMk cId="16080381" sldId="883"/>
            <ac:spMk id="5" creationId="{202B2A40-B2AB-4CF0-89EC-AD604789A2C3}"/>
          </ac:spMkLst>
        </pc:spChg>
        <pc:graphicFrameChg chg="del">
          <ac:chgData name="Rachel Taggart" userId="4f8aad94-55b7-4ba6-8498-7cad127c11eb" providerId="ADAL" clId="{AC12A589-DA5F-4CDD-9FD8-F91F246C8C6E}" dt="2021-09-15T08:56:10.258" v="259" actId="478"/>
          <ac:graphicFrameMkLst>
            <pc:docMk/>
            <pc:sldMk cId="16080381" sldId="883"/>
            <ac:graphicFrameMk id="3" creationId="{487D036C-0C05-4018-B734-D24484F38598}"/>
          </ac:graphicFrameMkLst>
        </pc:graphicFrameChg>
        <pc:graphicFrameChg chg="add mod">
          <ac:chgData name="Rachel Taggart" userId="4f8aad94-55b7-4ba6-8498-7cad127c11eb" providerId="ADAL" clId="{AC12A589-DA5F-4CDD-9FD8-F91F246C8C6E}" dt="2021-09-15T08:56:44.746" v="261" actId="1076"/>
          <ac:graphicFrameMkLst>
            <pc:docMk/>
            <pc:sldMk cId="16080381" sldId="883"/>
            <ac:graphicFrameMk id="4" creationId="{6EC9A98E-7B07-472E-9B00-204EA505ECB9}"/>
          </ac:graphicFrameMkLst>
        </pc:graphicFrameChg>
      </pc:sldChg>
      <pc:sldChg chg="modSp">
        <pc:chgData name="Rachel Taggart" userId="4f8aad94-55b7-4ba6-8498-7cad127c11eb" providerId="ADAL" clId="{AC12A589-DA5F-4CDD-9FD8-F91F246C8C6E}" dt="2021-09-06T14:40:51.129" v="159" actId="20577"/>
        <pc:sldMkLst>
          <pc:docMk/>
          <pc:sldMk cId="2952540390" sldId="3447"/>
        </pc:sldMkLst>
        <pc:graphicFrameChg chg="mod modGraphic">
          <ac:chgData name="Rachel Taggart" userId="4f8aad94-55b7-4ba6-8498-7cad127c11eb" providerId="ADAL" clId="{AC12A589-DA5F-4CDD-9FD8-F91F246C8C6E}" dt="2021-09-06T14:40:51.129" v="159" actId="20577"/>
          <ac:graphicFrameMkLst>
            <pc:docMk/>
            <pc:sldMk cId="2952540390" sldId="3447"/>
            <ac:graphicFrameMk id="7" creationId="{59F11301-F06E-448F-B0FA-1BEAB62BBB26}"/>
          </ac:graphicFrameMkLst>
        </pc:graphicFrameChg>
      </pc:sldChg>
      <pc:sldChg chg="modSp">
        <pc:chgData name="Rachel Taggart" userId="4f8aad94-55b7-4ba6-8498-7cad127c11eb" providerId="ADAL" clId="{AC12A589-DA5F-4CDD-9FD8-F91F246C8C6E}" dt="2021-09-06T14:22:24.913" v="48" actId="14734"/>
        <pc:sldMkLst>
          <pc:docMk/>
          <pc:sldMk cId="2257488750" sldId="3615"/>
        </pc:sldMkLst>
        <pc:graphicFrameChg chg="mod modGraphic">
          <ac:chgData name="Rachel Taggart" userId="4f8aad94-55b7-4ba6-8498-7cad127c11eb" providerId="ADAL" clId="{AC12A589-DA5F-4CDD-9FD8-F91F246C8C6E}" dt="2021-09-06T14:22:24.913" v="48" actId="14734"/>
          <ac:graphicFrameMkLst>
            <pc:docMk/>
            <pc:sldMk cId="2257488750" sldId="3615"/>
            <ac:graphicFrameMk id="3" creationId="{00000000-0000-0000-0000-000000000000}"/>
          </ac:graphicFrameMkLst>
        </pc:graphicFrameChg>
      </pc:sldChg>
    </pc:docChg>
  </pc:docChgLst>
  <pc:docChgLst>
    <pc:chgData name="Rachel Taggart" userId="4f8aad94-55b7-4ba6-8498-7cad127c11eb" providerId="ADAL" clId="{72BCB9C2-4636-4A07-83E3-1D63F1052E23}"/>
    <pc:docChg chg="addSld modSld">
      <pc:chgData name="Rachel Taggart" userId="4f8aad94-55b7-4ba6-8498-7cad127c11eb" providerId="ADAL" clId="{72BCB9C2-4636-4A07-83E3-1D63F1052E23}" dt="2021-09-02T14:28:40.258" v="8"/>
      <pc:docMkLst>
        <pc:docMk/>
      </pc:docMkLst>
      <pc:sldChg chg="delSp modSp">
        <pc:chgData name="Rachel Taggart" userId="4f8aad94-55b7-4ba6-8498-7cad127c11eb" providerId="ADAL" clId="{72BCB9C2-4636-4A07-83E3-1D63F1052E23}" dt="2021-09-02T14:28:36.352" v="7"/>
        <pc:sldMkLst>
          <pc:docMk/>
          <pc:sldMk cId="16080381" sldId="883"/>
        </pc:sldMkLst>
        <pc:picChg chg="del mod">
          <ac:chgData name="Rachel Taggart" userId="4f8aad94-55b7-4ba6-8498-7cad127c11eb" providerId="ADAL" clId="{72BCB9C2-4636-4A07-83E3-1D63F1052E23}" dt="2021-09-02T14:28:36.352" v="7"/>
          <ac:picMkLst>
            <pc:docMk/>
            <pc:sldMk cId="16080381" sldId="883"/>
            <ac:picMk id="3074" creationId="{B4BD4361-AACF-40D4-BB1C-7382BE09AF46}"/>
          </ac:picMkLst>
        </pc:picChg>
      </pc:sldChg>
    </pc:docChg>
  </pc:docChgLst>
  <pc:docChgLst>
    <pc:chgData name="Charan Singh" userId="e98600a2-3129-43a8-9761-dd98c6ebc41f" providerId="ADAL" clId="{BA74C6C7-FF6B-478B-8F48-0DDCA688F158}"/>
    <pc:docChg chg="undo custSel addSld delSld modSld">
      <pc:chgData name="Charan Singh" userId="e98600a2-3129-43a8-9761-dd98c6ebc41f" providerId="ADAL" clId="{BA74C6C7-FF6B-478B-8F48-0DDCA688F158}" dt="2021-09-29T15:26:41.865" v="927" actId="2696"/>
      <pc:docMkLst>
        <pc:docMk/>
      </pc:docMkLst>
      <pc:sldChg chg="modSp">
        <pc:chgData name="Charan Singh" userId="e98600a2-3129-43a8-9761-dd98c6ebc41f" providerId="ADAL" clId="{BA74C6C7-FF6B-478B-8F48-0DDCA688F158}" dt="2021-09-29T10:15:12.357" v="117" actId="20577"/>
        <pc:sldMkLst>
          <pc:docMk/>
          <pc:sldMk cId="3386084979" sldId="295"/>
        </pc:sldMkLst>
        <pc:graphicFrameChg chg="mod modGraphic">
          <ac:chgData name="Charan Singh" userId="e98600a2-3129-43a8-9761-dd98c6ebc41f" providerId="ADAL" clId="{BA74C6C7-FF6B-478B-8F48-0DDCA688F158}" dt="2021-09-29T10:15:12.357" v="117" actId="20577"/>
          <ac:graphicFrameMkLst>
            <pc:docMk/>
            <pc:sldMk cId="3386084979" sldId="295"/>
            <ac:graphicFrameMk id="3" creationId="{00000000-0000-0000-0000-000000000000}"/>
          </ac:graphicFrameMkLst>
        </pc:graphicFrameChg>
      </pc:sldChg>
      <pc:sldChg chg="addSp">
        <pc:chgData name="Charan Singh" userId="e98600a2-3129-43a8-9761-dd98c6ebc41f" providerId="ADAL" clId="{BA74C6C7-FF6B-478B-8F48-0DDCA688F158}" dt="2021-09-29T15:22:26.791" v="923"/>
        <pc:sldMkLst>
          <pc:docMk/>
          <pc:sldMk cId="1924799795" sldId="298"/>
        </pc:sldMkLst>
        <pc:picChg chg="add">
          <ac:chgData name="Charan Singh" userId="e98600a2-3129-43a8-9761-dd98c6ebc41f" providerId="ADAL" clId="{BA74C6C7-FF6B-478B-8F48-0DDCA688F158}" dt="2021-09-29T15:22:26.791" v="923"/>
          <ac:picMkLst>
            <pc:docMk/>
            <pc:sldMk cId="1924799795" sldId="298"/>
            <ac:picMk id="4098" creationId="{D059168D-272B-4416-B9D0-364946B4EFB8}"/>
          </ac:picMkLst>
        </pc:picChg>
      </pc:sldChg>
      <pc:sldChg chg="add">
        <pc:chgData name="Charan Singh" userId="e98600a2-3129-43a8-9761-dd98c6ebc41f" providerId="ADAL" clId="{BA74C6C7-FF6B-478B-8F48-0DDCA688F158}" dt="2021-09-29T15:26:39.492" v="926"/>
        <pc:sldMkLst>
          <pc:docMk/>
          <pc:sldMk cId="841497529" sldId="299"/>
        </pc:sldMkLst>
      </pc:sldChg>
      <pc:sldChg chg="addSp">
        <pc:chgData name="Charan Singh" userId="e98600a2-3129-43a8-9761-dd98c6ebc41f" providerId="ADAL" clId="{BA74C6C7-FF6B-478B-8F48-0DDCA688F158}" dt="2021-09-29T10:06:46.672" v="0"/>
        <pc:sldMkLst>
          <pc:docMk/>
          <pc:sldMk cId="191164592" sldId="1437"/>
        </pc:sldMkLst>
        <pc:picChg chg="add">
          <ac:chgData name="Charan Singh" userId="e98600a2-3129-43a8-9761-dd98c6ebc41f" providerId="ADAL" clId="{BA74C6C7-FF6B-478B-8F48-0DDCA688F158}" dt="2021-09-29T10:06:46.672" v="0"/>
          <ac:picMkLst>
            <pc:docMk/>
            <pc:sldMk cId="191164592" sldId="1437"/>
            <ac:picMk id="1026" creationId="{5EA9D2CD-026C-4E58-AB9E-1D37754D124F}"/>
          </ac:picMkLst>
        </pc:picChg>
      </pc:sldChg>
      <pc:sldChg chg="modSp">
        <pc:chgData name="Charan Singh" userId="e98600a2-3129-43a8-9761-dd98c6ebc41f" providerId="ADAL" clId="{BA74C6C7-FF6B-478B-8F48-0DDCA688F158}" dt="2021-09-29T14:06:35.302" v="615" actId="5793"/>
        <pc:sldMkLst>
          <pc:docMk/>
          <pc:sldMk cId="1704502122" sldId="1829"/>
        </pc:sldMkLst>
        <pc:spChg chg="mod">
          <ac:chgData name="Charan Singh" userId="e98600a2-3129-43a8-9761-dd98c6ebc41f" providerId="ADAL" clId="{BA74C6C7-FF6B-478B-8F48-0DDCA688F158}" dt="2021-09-29T14:06:35.302" v="615" actId="5793"/>
          <ac:spMkLst>
            <pc:docMk/>
            <pc:sldMk cId="1704502122" sldId="1829"/>
            <ac:spMk id="3" creationId="{8305965E-4D48-4A02-84D8-0877867BBAD2}"/>
          </ac:spMkLst>
        </pc:spChg>
      </pc:sldChg>
      <pc:sldChg chg="addSp delSp">
        <pc:chgData name="Charan Singh" userId="e98600a2-3129-43a8-9761-dd98c6ebc41f" providerId="ADAL" clId="{BA74C6C7-FF6B-478B-8F48-0DDCA688F158}" dt="2021-09-29T15:15:41.264" v="920"/>
        <pc:sldMkLst>
          <pc:docMk/>
          <pc:sldMk cId="3657548807" sldId="1997"/>
        </pc:sldMkLst>
        <pc:picChg chg="add del">
          <ac:chgData name="Charan Singh" userId="e98600a2-3129-43a8-9761-dd98c6ebc41f" providerId="ADAL" clId="{BA74C6C7-FF6B-478B-8F48-0DDCA688F158}" dt="2021-09-29T15:15:36.953" v="918"/>
          <ac:picMkLst>
            <pc:docMk/>
            <pc:sldMk cId="3657548807" sldId="1997"/>
            <ac:picMk id="2050" creationId="{2B74CE95-04B7-49C4-8811-BAD9D965300E}"/>
          </ac:picMkLst>
        </pc:picChg>
        <pc:picChg chg="add del">
          <ac:chgData name="Charan Singh" userId="e98600a2-3129-43a8-9761-dd98c6ebc41f" providerId="ADAL" clId="{BA74C6C7-FF6B-478B-8F48-0DDCA688F158}" dt="2021-09-29T15:15:41.264" v="920"/>
          <ac:picMkLst>
            <pc:docMk/>
            <pc:sldMk cId="3657548807" sldId="1997"/>
            <ac:picMk id="2052" creationId="{38EB5CE0-9E30-40E3-B734-817BD1E1EF47}"/>
          </ac:picMkLst>
        </pc:picChg>
      </pc:sldChg>
      <pc:sldChg chg="addSp modSp">
        <pc:chgData name="Charan Singh" userId="e98600a2-3129-43a8-9761-dd98c6ebc41f" providerId="ADAL" clId="{BA74C6C7-FF6B-478B-8F48-0DDCA688F158}" dt="2021-09-29T14:37:51.029" v="915" actId="1076"/>
        <pc:sldMkLst>
          <pc:docMk/>
          <pc:sldMk cId="479658232" sldId="2060"/>
        </pc:sldMkLst>
        <pc:graphicFrameChg chg="add mod">
          <ac:chgData name="Charan Singh" userId="e98600a2-3129-43a8-9761-dd98c6ebc41f" providerId="ADAL" clId="{BA74C6C7-FF6B-478B-8F48-0DDCA688F158}" dt="2021-09-29T14:37:51.029" v="915" actId="1076"/>
          <ac:graphicFrameMkLst>
            <pc:docMk/>
            <pc:sldMk cId="479658232" sldId="2060"/>
            <ac:graphicFrameMk id="3" creationId="{E5915FD2-91AC-4532-95E5-37DF610D4773}"/>
          </ac:graphicFrameMkLst>
        </pc:graphicFrameChg>
      </pc:sldChg>
      <pc:sldChg chg="addSp modSp">
        <pc:chgData name="Charan Singh" userId="e98600a2-3129-43a8-9761-dd98c6ebc41f" providerId="ADAL" clId="{BA74C6C7-FF6B-478B-8F48-0DDCA688F158}" dt="2021-09-29T14:20:00.329" v="841" actId="20577"/>
        <pc:sldMkLst>
          <pc:docMk/>
          <pc:sldMk cId="2952540390" sldId="3447"/>
        </pc:sldMkLst>
        <pc:spChg chg="add">
          <ac:chgData name="Charan Singh" userId="e98600a2-3129-43a8-9761-dd98c6ebc41f" providerId="ADAL" clId="{BA74C6C7-FF6B-478B-8F48-0DDCA688F158}" dt="2021-09-29T14:09:36.967" v="623"/>
          <ac:spMkLst>
            <pc:docMk/>
            <pc:sldMk cId="2952540390" sldId="3447"/>
            <ac:spMk id="4" creationId="{6FC255CE-7EF3-4264-B504-3927C5BF82BD}"/>
          </ac:spMkLst>
        </pc:spChg>
        <pc:spChg chg="mod">
          <ac:chgData name="Charan Singh" userId="e98600a2-3129-43a8-9761-dd98c6ebc41f" providerId="ADAL" clId="{BA74C6C7-FF6B-478B-8F48-0DDCA688F158}" dt="2021-09-29T14:09:35.249" v="622" actId="1076"/>
          <ac:spMkLst>
            <pc:docMk/>
            <pc:sldMk cId="2952540390" sldId="3447"/>
            <ac:spMk id="6" creationId="{BA90AE76-AEC0-4FB1-899E-2CC6EF255895}"/>
          </ac:spMkLst>
        </pc:spChg>
        <pc:graphicFrameChg chg="mod modGraphic">
          <ac:chgData name="Charan Singh" userId="e98600a2-3129-43a8-9761-dd98c6ebc41f" providerId="ADAL" clId="{BA74C6C7-FF6B-478B-8F48-0DDCA688F158}" dt="2021-09-29T14:20:00.329" v="841" actId="20577"/>
          <ac:graphicFrameMkLst>
            <pc:docMk/>
            <pc:sldMk cId="2952540390" sldId="3447"/>
            <ac:graphicFrameMk id="7" creationId="{59F11301-F06E-448F-B0FA-1BEAB62BBB26}"/>
          </ac:graphicFrameMkLst>
        </pc:graphicFrameChg>
      </pc:sldChg>
      <pc:sldChg chg="modSp">
        <pc:chgData name="Charan Singh" userId="e98600a2-3129-43a8-9761-dd98c6ebc41f" providerId="ADAL" clId="{BA74C6C7-FF6B-478B-8F48-0DDCA688F158}" dt="2021-09-29T11:30:07.823" v="480" actId="20577"/>
        <pc:sldMkLst>
          <pc:docMk/>
          <pc:sldMk cId="2257488750" sldId="3615"/>
        </pc:sldMkLst>
        <pc:graphicFrameChg chg="mod modGraphic">
          <ac:chgData name="Charan Singh" userId="e98600a2-3129-43a8-9761-dd98c6ebc41f" providerId="ADAL" clId="{BA74C6C7-FF6B-478B-8F48-0DDCA688F158}" dt="2021-09-29T11:30:07.823" v="480" actId="20577"/>
          <ac:graphicFrameMkLst>
            <pc:docMk/>
            <pc:sldMk cId="2257488750" sldId="3615"/>
            <ac:graphicFrameMk id="3" creationId="{00000000-0000-0000-0000-000000000000}"/>
          </ac:graphicFrameMkLst>
        </pc:graphicFrameChg>
      </pc:sldChg>
      <pc:sldChg chg="modSp">
        <pc:chgData name="Charan Singh" userId="e98600a2-3129-43a8-9761-dd98c6ebc41f" providerId="ADAL" clId="{BA74C6C7-FF6B-478B-8F48-0DDCA688F158}" dt="2021-09-29T15:12:45.941" v="916" actId="1076"/>
        <pc:sldMkLst>
          <pc:docMk/>
          <pc:sldMk cId="3508918449" sldId="3619"/>
        </pc:sldMkLst>
        <pc:spChg chg="mod">
          <ac:chgData name="Charan Singh" userId="e98600a2-3129-43a8-9761-dd98c6ebc41f" providerId="ADAL" clId="{BA74C6C7-FF6B-478B-8F48-0DDCA688F158}" dt="2021-09-29T10:15:38.397" v="122" actId="20577"/>
          <ac:spMkLst>
            <pc:docMk/>
            <pc:sldMk cId="3508918449" sldId="3619"/>
            <ac:spMk id="2" creationId="{00000000-0000-0000-0000-000000000000}"/>
          </ac:spMkLst>
        </pc:spChg>
        <pc:spChg chg="mod">
          <ac:chgData name="Charan Singh" userId="e98600a2-3129-43a8-9761-dd98c6ebc41f" providerId="ADAL" clId="{BA74C6C7-FF6B-478B-8F48-0DDCA688F158}" dt="2021-09-29T15:12:45.941" v="916" actId="1076"/>
          <ac:spMkLst>
            <pc:docMk/>
            <pc:sldMk cId="3508918449" sldId="3619"/>
            <ac:spMk id="12" creationId="{00000000-0000-0000-0000-000000000000}"/>
          </ac:spMkLst>
        </pc:spChg>
        <pc:graphicFrameChg chg="mod modGraphic">
          <ac:chgData name="Charan Singh" userId="e98600a2-3129-43a8-9761-dd98c6ebc41f" providerId="ADAL" clId="{BA74C6C7-FF6B-478B-8F48-0DDCA688F158}" dt="2021-09-29T10:20:51.999" v="171" actId="207"/>
          <ac:graphicFrameMkLst>
            <pc:docMk/>
            <pc:sldMk cId="3508918449" sldId="3619"/>
            <ac:graphicFrameMk id="8" creationId="{00000000-0000-0000-0000-000000000000}"/>
          </ac:graphicFrameMkLst>
        </pc:graphicFrameChg>
        <pc:graphicFrameChg chg="mod modGraphic">
          <ac:chgData name="Charan Singh" userId="e98600a2-3129-43a8-9761-dd98c6ebc41f" providerId="ADAL" clId="{BA74C6C7-FF6B-478B-8F48-0DDCA688F158}" dt="2021-09-29T10:19:50.011" v="156" actId="14734"/>
          <ac:graphicFrameMkLst>
            <pc:docMk/>
            <pc:sldMk cId="3508918449" sldId="3619"/>
            <ac:graphicFrameMk id="10" creationId="{633F724F-9DB4-4212-AFB1-BFFC700EC4F5}"/>
          </ac:graphicFrameMkLst>
        </pc:graphicFrameChg>
        <pc:graphicFrameChg chg="modGraphic">
          <ac:chgData name="Charan Singh" userId="e98600a2-3129-43a8-9761-dd98c6ebc41f" providerId="ADAL" clId="{BA74C6C7-FF6B-478B-8F48-0DDCA688F158}" dt="2021-09-29T10:22:24.768" v="185" actId="403"/>
          <ac:graphicFrameMkLst>
            <pc:docMk/>
            <pc:sldMk cId="3508918449" sldId="3619"/>
            <ac:graphicFrameMk id="13" creationId="{B8BF9BD6-7E5F-433D-B4F5-DE4688AAC096}"/>
          </ac:graphicFrameMkLst>
        </pc:graphicFrameChg>
        <pc:graphicFrameChg chg="mod modGraphic">
          <ac:chgData name="Charan Singh" userId="e98600a2-3129-43a8-9761-dd98c6ebc41f" providerId="ADAL" clId="{BA74C6C7-FF6B-478B-8F48-0DDCA688F158}" dt="2021-09-29T10:19:57.862" v="157" actId="14734"/>
          <ac:graphicFrameMkLst>
            <pc:docMk/>
            <pc:sldMk cId="3508918449" sldId="3619"/>
            <ac:graphicFrameMk id="14" creationId="{0B1F07B2-11C7-4B3F-9389-4F39229C786D}"/>
          </ac:graphicFrameMkLst>
        </pc:graphicFrameChg>
        <pc:graphicFrameChg chg="modGraphic">
          <ac:chgData name="Charan Singh" userId="e98600a2-3129-43a8-9761-dd98c6ebc41f" providerId="ADAL" clId="{BA74C6C7-FF6B-478B-8F48-0DDCA688F158}" dt="2021-09-29T10:20:18.834" v="167" actId="20577"/>
          <ac:graphicFrameMkLst>
            <pc:docMk/>
            <pc:sldMk cId="3508918449" sldId="3619"/>
            <ac:graphicFrameMk id="15" creationId="{42EE730E-F0A3-42A8-B50D-066A227D258C}"/>
          </ac:graphicFrameMkLst>
        </pc:graphicFrameChg>
      </pc:sldChg>
      <pc:sldChg chg="delSp modSp add">
        <pc:chgData name="Charan Singh" userId="e98600a2-3129-43a8-9761-dd98c6ebc41f" providerId="ADAL" clId="{BA74C6C7-FF6B-478B-8F48-0DDCA688F158}" dt="2021-09-29T14:01:58.337" v="607" actId="478"/>
        <pc:sldMkLst>
          <pc:docMk/>
          <pc:sldMk cId="480263087" sldId="3621"/>
        </pc:sldMkLst>
        <pc:spChg chg="mod">
          <ac:chgData name="Charan Singh" userId="e98600a2-3129-43a8-9761-dd98c6ebc41f" providerId="ADAL" clId="{BA74C6C7-FF6B-478B-8F48-0DDCA688F158}" dt="2021-09-29T11:32:32.802" v="486" actId="20577"/>
          <ac:spMkLst>
            <pc:docMk/>
            <pc:sldMk cId="480263087" sldId="3621"/>
            <ac:spMk id="2" creationId="{00000000-0000-0000-0000-000000000000}"/>
          </ac:spMkLst>
        </pc:spChg>
        <pc:graphicFrameChg chg="del modGraphic">
          <ac:chgData name="Charan Singh" userId="e98600a2-3129-43a8-9761-dd98c6ebc41f" providerId="ADAL" clId="{BA74C6C7-FF6B-478B-8F48-0DDCA688F158}" dt="2021-09-29T14:01:58.337" v="607" actId="478"/>
          <ac:graphicFrameMkLst>
            <pc:docMk/>
            <pc:sldMk cId="480263087" sldId="3621"/>
            <ac:graphicFrameMk id="3" creationId="{00000000-0000-0000-0000-000000000000}"/>
          </ac:graphicFrameMkLst>
        </pc:graphicFrameChg>
      </pc:sldChg>
      <pc:sldChg chg="delSp modSp add">
        <pc:chgData name="Charan Singh" userId="e98600a2-3129-43a8-9761-dd98c6ebc41f" providerId="ADAL" clId="{BA74C6C7-FF6B-478B-8F48-0DDCA688F158}" dt="2021-09-29T14:27:19.792" v="912" actId="20577"/>
        <pc:sldMkLst>
          <pc:docMk/>
          <pc:sldMk cId="1459309958" sldId="3623"/>
        </pc:sldMkLst>
        <pc:spChg chg="mod">
          <ac:chgData name="Charan Singh" userId="e98600a2-3129-43a8-9761-dd98c6ebc41f" providerId="ADAL" clId="{BA74C6C7-FF6B-478B-8F48-0DDCA688F158}" dt="2021-09-29T14:27:19.792" v="912" actId="20577"/>
          <ac:spMkLst>
            <pc:docMk/>
            <pc:sldMk cId="1459309958" sldId="3623"/>
            <ac:spMk id="2" creationId="{90BDA352-FBA2-4705-87E6-A73123B657AE}"/>
          </ac:spMkLst>
        </pc:spChg>
        <pc:spChg chg="del">
          <ac:chgData name="Charan Singh" userId="e98600a2-3129-43a8-9761-dd98c6ebc41f" providerId="ADAL" clId="{BA74C6C7-FF6B-478B-8F48-0DDCA688F158}" dt="2021-09-29T14:27:05.834" v="879" actId="478"/>
          <ac:spMkLst>
            <pc:docMk/>
            <pc:sldMk cId="1459309958" sldId="3623"/>
            <ac:spMk id="3" creationId="{4A18DDC5-3566-43C7-9262-ACEE0AD97D43}"/>
          </ac:spMkLst>
        </pc:spChg>
      </pc:sldChg>
      <pc:sldChg chg="addSp add">
        <pc:chgData name="Charan Singh" userId="e98600a2-3129-43a8-9761-dd98c6ebc41f" providerId="ADAL" clId="{BA74C6C7-FF6B-478B-8F48-0DDCA688F158}" dt="2021-09-29T15:15:59.226" v="922"/>
        <pc:sldMkLst>
          <pc:docMk/>
          <pc:sldMk cId="2277446298" sldId="3624"/>
        </pc:sldMkLst>
        <pc:picChg chg="add">
          <ac:chgData name="Charan Singh" userId="e98600a2-3129-43a8-9761-dd98c6ebc41f" providerId="ADAL" clId="{BA74C6C7-FF6B-478B-8F48-0DDCA688F158}" dt="2021-09-29T15:15:59.226" v="922"/>
          <ac:picMkLst>
            <pc:docMk/>
            <pc:sldMk cId="2277446298" sldId="3624"/>
            <ac:picMk id="3074" creationId="{1415C403-FDB6-48CD-A9F5-D0BBBA931898}"/>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September%202021%20v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October%202021%20v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October%202021%20v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October%202021%20v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October%202021%20v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October%202021%20v1.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NTS</a:t>
            </a:r>
            <a:r>
              <a:rPr lang="en-GB" sz="800" dirty="0"/>
              <a:t> </a:t>
            </a:r>
            <a:r>
              <a:rPr lang="en-GB" sz="800" b="0" i="0" u="none" strike="noStrike" baseline="0" dirty="0">
                <a:effectLst/>
              </a:rPr>
              <a:t>Committed Spend v Approved Budget </a:t>
            </a:r>
            <a:endParaRPr lang="en-GB" sz="800" dirty="0"/>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'[2.1. Finance Update September 2021 v1.xlsx]BP21-22 Direct'!$H$2</c:f>
              <c:strCache>
                <c:ptCount val="1"/>
                <c:pt idx="0">
                  <c:v>Budget</c:v>
                </c:pt>
              </c:strCache>
            </c:strRef>
          </c:tx>
          <c:spPr>
            <a:solidFill>
              <a:schemeClr val="accent1"/>
            </a:solidFill>
            <a:ln>
              <a:noFill/>
            </a:ln>
            <a:effectLst/>
          </c:spPr>
          <c:invertIfNegative val="0"/>
          <c:cat>
            <c:strRef>
              <c:f>'[2.1. Finance Update September 2021 v1.xlsx]BP21-22 Direct'!$A$3:$A$7</c:f>
              <c:strCache>
                <c:ptCount val="5"/>
                <c:pt idx="0">
                  <c:v>Change Budget</c:v>
                </c:pt>
                <c:pt idx="1">
                  <c:v>Split of Contingency</c:v>
                </c:pt>
                <c:pt idx="2">
                  <c:v>PAC Funding</c:v>
                </c:pt>
                <c:pt idx="3">
                  <c:v>Xoserve Change Fund</c:v>
                </c:pt>
                <c:pt idx="4">
                  <c:v>Market Trials</c:v>
                </c:pt>
              </c:strCache>
            </c:strRef>
          </c:cat>
          <c:val>
            <c:numRef>
              <c:f>'[2.1. Finance Update September 2021 v1.xlsx]BP21-22 Direct'!$H$3:$H$7</c:f>
              <c:numCache>
                <c:formatCode>"£"#,##0</c:formatCode>
                <c:ptCount val="5"/>
                <c:pt idx="0">
                  <c:v>54600</c:v>
                </c:pt>
                <c:pt idx="1">
                  <c:v>10542.168674698794</c:v>
                </c:pt>
                <c:pt idx="2">
                  <c:v>0</c:v>
                </c:pt>
                <c:pt idx="3">
                  <c:v>4216.8674698795176</c:v>
                </c:pt>
                <c:pt idx="4">
                  <c:v>4216.8674698795176</c:v>
                </c:pt>
              </c:numCache>
            </c:numRef>
          </c:val>
          <c:extLst>
            <c:ext xmlns:c16="http://schemas.microsoft.com/office/drawing/2014/chart" uri="{C3380CC4-5D6E-409C-BE32-E72D297353CC}">
              <c16:uniqueId val="{00000000-79A0-4DD3-B025-86E36496E999}"/>
            </c:ext>
          </c:extLst>
        </c:ser>
        <c:ser>
          <c:idx val="1"/>
          <c:order val="1"/>
          <c:tx>
            <c:strRef>
              <c:f>'[2.1. Finance Update September 2021 v1.xlsx]BP21-22 Direct'!$I$2</c:f>
              <c:strCache>
                <c:ptCount val="1"/>
                <c:pt idx="0">
                  <c:v>Spend</c:v>
                </c:pt>
              </c:strCache>
            </c:strRef>
          </c:tx>
          <c:spPr>
            <a:solidFill>
              <a:schemeClr val="accent2"/>
            </a:solidFill>
            <a:ln>
              <a:noFill/>
            </a:ln>
            <a:effectLst/>
          </c:spPr>
          <c:invertIfNegative val="0"/>
          <c:cat>
            <c:strRef>
              <c:f>'[2.1. Finance Update September 2021 v1.xlsx]BP21-22 Direct'!$A$3:$A$7</c:f>
              <c:strCache>
                <c:ptCount val="5"/>
                <c:pt idx="0">
                  <c:v>Change Budget</c:v>
                </c:pt>
                <c:pt idx="1">
                  <c:v>Split of Contingency</c:v>
                </c:pt>
                <c:pt idx="2">
                  <c:v>PAC Funding</c:v>
                </c:pt>
                <c:pt idx="3">
                  <c:v>Xoserve Change Fund</c:v>
                </c:pt>
                <c:pt idx="4">
                  <c:v>Market Trials</c:v>
                </c:pt>
              </c:strCache>
            </c:strRef>
          </c:cat>
          <c:val>
            <c:numRef>
              <c:f>'[2.1. Finance Update September 2021 v1.xlsx]BP21-22 Direct'!$I$3:$I$7</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01-79A0-4DD3-B025-86E36496E999}"/>
            </c:ext>
          </c:extLst>
        </c:ser>
        <c:dLbls>
          <c:showLegendKey val="0"/>
          <c:showVal val="0"/>
          <c:showCatName val="0"/>
          <c:showSerName val="0"/>
          <c:showPercent val="0"/>
          <c:showBubbleSize val="0"/>
        </c:dLbls>
        <c:gapWidth val="219"/>
        <c:overlap val="-27"/>
        <c:axId val="1594301056"/>
        <c:axId val="1956768352"/>
      </c:barChart>
      <c:catAx>
        <c:axId val="1594301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en-US"/>
          </a:p>
        </c:txPr>
        <c:crossAx val="1956768352"/>
        <c:crosses val="autoZero"/>
        <c:auto val="1"/>
        <c:lblAlgn val="ctr"/>
        <c:lblOffset val="100"/>
        <c:noMultiLvlLbl val="0"/>
      </c:catAx>
      <c:valAx>
        <c:axId val="195676835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1594301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Total</a:t>
            </a:r>
            <a:r>
              <a:rPr lang="en-GB" sz="800" dirty="0"/>
              <a:t> Committed Spend</a:t>
            </a:r>
            <a:r>
              <a:rPr lang="en-GB" sz="800" baseline="0" dirty="0"/>
              <a:t> v Approved Budget</a:t>
            </a:r>
            <a:r>
              <a:rPr lang="en-GB" sz="800" dirty="0"/>
              <a:t> </a:t>
            </a:r>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'BP21-22 Direct'!$J$2</c:f>
              <c:strCache>
                <c:ptCount val="1"/>
                <c:pt idx="0">
                  <c:v>Budget</c:v>
                </c:pt>
              </c:strCache>
            </c:strRef>
          </c:tx>
          <c:spPr>
            <a:solidFill>
              <a:schemeClr val="accent1"/>
            </a:solidFill>
            <a:ln>
              <a:noFill/>
            </a:ln>
            <a:effectLst/>
          </c:spPr>
          <c:invertIfNegative val="0"/>
          <c:cat>
            <c:strRef>
              <c:f>'BP21-22 Direct'!$A$3:$A$7</c:f>
              <c:strCache>
                <c:ptCount val="5"/>
                <c:pt idx="0">
                  <c:v>Change Budget</c:v>
                </c:pt>
                <c:pt idx="1">
                  <c:v>Split of Contingency</c:v>
                </c:pt>
                <c:pt idx="2">
                  <c:v>PAC Funding</c:v>
                </c:pt>
                <c:pt idx="3">
                  <c:v>Xoserve Change Fund</c:v>
                </c:pt>
                <c:pt idx="4">
                  <c:v>Market Trials</c:v>
                </c:pt>
              </c:strCache>
            </c:strRef>
          </c:cat>
          <c:val>
            <c:numRef>
              <c:f>'BP21-22 Direct'!$J$3:$J$7</c:f>
              <c:numCache>
                <c:formatCode>"£"#,##0</c:formatCode>
                <c:ptCount val="5"/>
                <c:pt idx="0">
                  <c:v>2589600</c:v>
                </c:pt>
                <c:pt idx="1">
                  <c:v>499999.99999999994</c:v>
                </c:pt>
                <c:pt idx="2">
                  <c:v>100000</c:v>
                </c:pt>
                <c:pt idx="3">
                  <c:v>199999.99999999997</c:v>
                </c:pt>
                <c:pt idx="4">
                  <c:v>199999.99999999997</c:v>
                </c:pt>
              </c:numCache>
            </c:numRef>
          </c:val>
          <c:extLst>
            <c:ext xmlns:c16="http://schemas.microsoft.com/office/drawing/2014/chart" uri="{C3380CC4-5D6E-409C-BE32-E72D297353CC}">
              <c16:uniqueId val="{00000000-8908-4AAB-B17D-57248AD9071C}"/>
            </c:ext>
          </c:extLst>
        </c:ser>
        <c:ser>
          <c:idx val="1"/>
          <c:order val="1"/>
          <c:tx>
            <c:strRef>
              <c:f>'BP21-22 Direct'!$K$2</c:f>
              <c:strCache>
                <c:ptCount val="1"/>
                <c:pt idx="0">
                  <c:v>Spend</c:v>
                </c:pt>
              </c:strCache>
            </c:strRef>
          </c:tx>
          <c:spPr>
            <a:solidFill>
              <a:schemeClr val="accent2"/>
            </a:solidFill>
            <a:ln>
              <a:noFill/>
            </a:ln>
            <a:effectLst/>
          </c:spPr>
          <c:invertIfNegative val="0"/>
          <c:cat>
            <c:strRef>
              <c:f>'BP21-22 Direct'!$A$3:$A$7</c:f>
              <c:strCache>
                <c:ptCount val="5"/>
                <c:pt idx="0">
                  <c:v>Change Budget</c:v>
                </c:pt>
                <c:pt idx="1">
                  <c:v>Split of Contingency</c:v>
                </c:pt>
                <c:pt idx="2">
                  <c:v>PAC Funding</c:v>
                </c:pt>
                <c:pt idx="3">
                  <c:v>Xoserve Change Fund</c:v>
                </c:pt>
                <c:pt idx="4">
                  <c:v>Market Trials</c:v>
                </c:pt>
              </c:strCache>
            </c:strRef>
          </c:cat>
          <c:val>
            <c:numRef>
              <c:f>'BP21-22 Direct'!$K$3:$K$7</c:f>
              <c:numCache>
                <c:formatCode>"£"#,##0</c:formatCode>
                <c:ptCount val="5"/>
                <c:pt idx="0">
                  <c:v>1888242</c:v>
                </c:pt>
                <c:pt idx="1">
                  <c:v>0</c:v>
                </c:pt>
                <c:pt idx="2">
                  <c:v>99998.636637060234</c:v>
                </c:pt>
                <c:pt idx="3">
                  <c:v>0</c:v>
                </c:pt>
                <c:pt idx="4">
                  <c:v>0</c:v>
                </c:pt>
              </c:numCache>
            </c:numRef>
          </c:val>
          <c:extLst>
            <c:ext xmlns:c16="http://schemas.microsoft.com/office/drawing/2014/chart" uri="{C3380CC4-5D6E-409C-BE32-E72D297353CC}">
              <c16:uniqueId val="{00000001-8908-4AAB-B17D-57248AD9071C}"/>
            </c:ext>
          </c:extLst>
        </c:ser>
        <c:dLbls>
          <c:showLegendKey val="0"/>
          <c:showVal val="0"/>
          <c:showCatName val="0"/>
          <c:showSerName val="0"/>
          <c:showPercent val="0"/>
          <c:showBubbleSize val="0"/>
        </c:dLbls>
        <c:gapWidth val="219"/>
        <c:overlap val="-27"/>
        <c:axId val="1983062336"/>
        <c:axId val="1597132240"/>
      </c:barChart>
      <c:catAx>
        <c:axId val="198306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en-US"/>
          </a:p>
        </c:txPr>
        <c:crossAx val="1597132240"/>
        <c:crosses val="autoZero"/>
        <c:auto val="1"/>
        <c:lblAlgn val="ctr"/>
        <c:lblOffset val="100"/>
        <c:noMultiLvlLbl val="0"/>
      </c:catAx>
      <c:valAx>
        <c:axId val="159713224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1983062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1" i="0" u="none" strike="noStrike" kern="1200" spc="0" baseline="0">
                <a:solidFill>
                  <a:schemeClr val="tx1">
                    <a:lumMod val="65000"/>
                    <a:lumOff val="35000"/>
                  </a:schemeClr>
                </a:solidFill>
                <a:latin typeface="+mn-lt"/>
                <a:ea typeface="+mn-ea"/>
                <a:cs typeface="+mn-cs"/>
              </a:defRPr>
            </a:pPr>
            <a:r>
              <a:rPr lang="en-GB" sz="800" b="1"/>
              <a:t>Variance </a:t>
            </a:r>
          </a:p>
        </c:rich>
      </c:tx>
      <c:overlay val="0"/>
      <c:spPr>
        <a:noFill/>
        <a:ln>
          <a:noFill/>
        </a:ln>
        <a:effectLst/>
      </c:spPr>
      <c:txPr>
        <a:bodyPr rot="0" spcFirstLastPara="1" vertOverflow="ellipsis" vert="horz" wrap="square" anchor="ctr" anchorCtr="1"/>
        <a:lstStyle/>
        <a:p>
          <a:pPr>
            <a:defRPr sz="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'BP21-22 Direct'!$B$19:$I$19</c:f>
              <c:strCache>
                <c:ptCount val="7"/>
                <c:pt idx="0">
                  <c:v>Shipper</c:v>
                </c:pt>
                <c:pt idx="2">
                  <c:v>DN</c:v>
                </c:pt>
                <c:pt idx="4">
                  <c:v>IGT</c:v>
                </c:pt>
                <c:pt idx="6">
                  <c:v>NTS</c:v>
                </c:pt>
              </c:strCache>
            </c:strRef>
          </c:cat>
          <c:val>
            <c:numRef>
              <c:f>'BP21-22 Direct'!$B$20:$I$20</c:f>
              <c:numCache>
                <c:formatCode>General</c:formatCode>
                <c:ptCount val="8"/>
                <c:pt idx="0" formatCode="&quot;£&quot;#,##0">
                  <c:v>-70000</c:v>
                </c:pt>
                <c:pt idx="2" formatCode="&quot;£&quot;#,##0">
                  <c:v>-100000</c:v>
                </c:pt>
                <c:pt idx="4" formatCode="&quot;£&quot;#,##0">
                  <c:v>0</c:v>
                </c:pt>
                <c:pt idx="6" formatCode="&quot;£&quot;#,##0">
                  <c:v>0</c:v>
                </c:pt>
              </c:numCache>
            </c:numRef>
          </c:val>
          <c:extLst>
            <c:ext xmlns:c16="http://schemas.microsoft.com/office/drawing/2014/chart" uri="{C3380CC4-5D6E-409C-BE32-E72D297353CC}">
              <c16:uniqueId val="{00000000-10E7-41CC-B5E7-329B159DFEBC}"/>
            </c:ext>
          </c:extLst>
        </c:ser>
        <c:dLbls>
          <c:showLegendKey val="0"/>
          <c:showVal val="0"/>
          <c:showCatName val="0"/>
          <c:showSerName val="0"/>
          <c:showPercent val="0"/>
          <c:showBubbleSize val="0"/>
        </c:dLbls>
        <c:gapWidth val="219"/>
        <c:overlap val="-27"/>
        <c:axId val="963832815"/>
        <c:axId val="1155649887"/>
      </c:barChart>
      <c:catAx>
        <c:axId val="963832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rgbClr val="FF0000"/>
                </a:solidFill>
                <a:latin typeface="+mn-lt"/>
                <a:ea typeface="+mn-ea"/>
                <a:cs typeface="+mn-cs"/>
              </a:defRPr>
            </a:pPr>
            <a:endParaRPr lang="en-US"/>
          </a:p>
        </c:txPr>
        <c:crossAx val="1155649887"/>
        <c:crosses val="autoZero"/>
        <c:auto val="1"/>
        <c:lblAlgn val="ctr"/>
        <c:lblOffset val="100"/>
        <c:noMultiLvlLbl val="0"/>
      </c:catAx>
      <c:valAx>
        <c:axId val="1155649887"/>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9638328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Shipper</a:t>
            </a:r>
            <a:r>
              <a:rPr lang="en-GB" sz="800" dirty="0"/>
              <a:t> </a:t>
            </a:r>
            <a:r>
              <a:rPr lang="en-GB" sz="800" b="0" i="0" u="none" strike="noStrike" baseline="0" dirty="0">
                <a:effectLst/>
              </a:rPr>
              <a:t>Committed Spend v Approved Budget </a:t>
            </a:r>
            <a:endParaRPr lang="en-GB" sz="800" dirty="0"/>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'BP21-22 Direct'!$B$2</c:f>
              <c:strCache>
                <c:ptCount val="1"/>
                <c:pt idx="0">
                  <c:v>Budget</c:v>
                </c:pt>
              </c:strCache>
            </c:strRef>
          </c:tx>
          <c:spPr>
            <a:solidFill>
              <a:schemeClr val="accent1"/>
            </a:solidFill>
            <a:ln>
              <a:noFill/>
            </a:ln>
            <a:effectLst/>
          </c:spPr>
          <c:invertIfNegative val="0"/>
          <c:cat>
            <c:strRef>
              <c:f>'BP21-22 Direct'!$A$3:$A$7</c:f>
              <c:strCache>
                <c:ptCount val="5"/>
                <c:pt idx="0">
                  <c:v>Change Budget</c:v>
                </c:pt>
                <c:pt idx="1">
                  <c:v>Split of Contingency</c:v>
                </c:pt>
                <c:pt idx="2">
                  <c:v>PAC Funding</c:v>
                </c:pt>
                <c:pt idx="3">
                  <c:v>Xoserve Change Fund</c:v>
                </c:pt>
                <c:pt idx="4">
                  <c:v>Market Trials</c:v>
                </c:pt>
              </c:strCache>
            </c:strRef>
          </c:cat>
          <c:val>
            <c:numRef>
              <c:f>'BP21-22 Direct'!$B$3:$B$7</c:f>
              <c:numCache>
                <c:formatCode>"£"#,##0</c:formatCode>
                <c:ptCount val="5"/>
                <c:pt idx="0">
                  <c:v>1495000</c:v>
                </c:pt>
                <c:pt idx="1">
                  <c:v>288654.61847389553</c:v>
                </c:pt>
                <c:pt idx="2">
                  <c:v>58434</c:v>
                </c:pt>
                <c:pt idx="3">
                  <c:v>115461.8473895582</c:v>
                </c:pt>
                <c:pt idx="4">
                  <c:v>115461.8473895582</c:v>
                </c:pt>
              </c:numCache>
            </c:numRef>
          </c:val>
          <c:extLst>
            <c:ext xmlns:c16="http://schemas.microsoft.com/office/drawing/2014/chart" uri="{C3380CC4-5D6E-409C-BE32-E72D297353CC}">
              <c16:uniqueId val="{00000000-7720-4021-964B-B554551123BB}"/>
            </c:ext>
          </c:extLst>
        </c:ser>
        <c:ser>
          <c:idx val="1"/>
          <c:order val="1"/>
          <c:tx>
            <c:strRef>
              <c:f>'BP21-22 Direct'!$C$2</c:f>
              <c:strCache>
                <c:ptCount val="1"/>
                <c:pt idx="0">
                  <c:v>Spend</c:v>
                </c:pt>
              </c:strCache>
            </c:strRef>
          </c:tx>
          <c:spPr>
            <a:solidFill>
              <a:schemeClr val="accent2"/>
            </a:solidFill>
            <a:ln>
              <a:noFill/>
            </a:ln>
            <a:effectLst/>
          </c:spPr>
          <c:invertIfNegative val="0"/>
          <c:cat>
            <c:strRef>
              <c:f>'BP21-22 Direct'!$A$3:$A$7</c:f>
              <c:strCache>
                <c:ptCount val="5"/>
                <c:pt idx="0">
                  <c:v>Change Budget</c:v>
                </c:pt>
                <c:pt idx="1">
                  <c:v>Split of Contingency</c:v>
                </c:pt>
                <c:pt idx="2">
                  <c:v>PAC Funding</c:v>
                </c:pt>
                <c:pt idx="3">
                  <c:v>Xoserve Change Fund</c:v>
                </c:pt>
                <c:pt idx="4">
                  <c:v>Market Trials</c:v>
                </c:pt>
              </c:strCache>
            </c:strRef>
          </c:cat>
          <c:val>
            <c:numRef>
              <c:f>'BP21-22 Direct'!$C$3:$C$7</c:f>
              <c:numCache>
                <c:formatCode>"£"#,##0</c:formatCode>
                <c:ptCount val="5"/>
                <c:pt idx="0">
                  <c:v>1316447.75</c:v>
                </c:pt>
                <c:pt idx="1">
                  <c:v>0</c:v>
                </c:pt>
                <c:pt idx="2">
                  <c:v>58972.782330779097</c:v>
                </c:pt>
                <c:pt idx="3">
                  <c:v>0</c:v>
                </c:pt>
                <c:pt idx="4">
                  <c:v>0</c:v>
                </c:pt>
              </c:numCache>
            </c:numRef>
          </c:val>
          <c:extLst>
            <c:ext xmlns:c16="http://schemas.microsoft.com/office/drawing/2014/chart" uri="{C3380CC4-5D6E-409C-BE32-E72D297353CC}">
              <c16:uniqueId val="{00000001-7720-4021-964B-B554551123BB}"/>
            </c:ext>
          </c:extLst>
        </c:ser>
        <c:dLbls>
          <c:showLegendKey val="0"/>
          <c:showVal val="0"/>
          <c:showCatName val="0"/>
          <c:showSerName val="0"/>
          <c:showPercent val="0"/>
          <c:showBubbleSize val="0"/>
        </c:dLbls>
        <c:gapWidth val="219"/>
        <c:overlap val="-27"/>
        <c:axId val="1767509408"/>
        <c:axId val="1956771264"/>
      </c:barChart>
      <c:catAx>
        <c:axId val="176750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en-US"/>
          </a:p>
        </c:txPr>
        <c:crossAx val="1956771264"/>
        <c:crosses val="autoZero"/>
        <c:auto val="1"/>
        <c:lblAlgn val="ctr"/>
        <c:lblOffset val="100"/>
        <c:noMultiLvlLbl val="0"/>
      </c:catAx>
      <c:valAx>
        <c:axId val="195677126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1767509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DN</a:t>
            </a:r>
            <a:r>
              <a:rPr lang="en-GB" sz="800" dirty="0"/>
              <a:t> </a:t>
            </a:r>
            <a:r>
              <a:rPr lang="en-GB" sz="800" b="0" i="0" u="none" strike="noStrike" baseline="0" dirty="0">
                <a:effectLst/>
              </a:rPr>
              <a:t>Committed Spend v Approved Budget </a:t>
            </a:r>
            <a:endParaRPr lang="en-GB" sz="800" dirty="0"/>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'BP21-22 Direct'!$D$2</c:f>
              <c:strCache>
                <c:ptCount val="1"/>
                <c:pt idx="0">
                  <c:v>Budget</c:v>
                </c:pt>
              </c:strCache>
            </c:strRef>
          </c:tx>
          <c:spPr>
            <a:solidFill>
              <a:schemeClr val="accent1"/>
            </a:solidFill>
            <a:ln>
              <a:noFill/>
            </a:ln>
            <a:effectLst/>
          </c:spPr>
          <c:invertIfNegative val="0"/>
          <c:cat>
            <c:strRef>
              <c:f>'BP21-22 Direct'!$A$3:$A$7</c:f>
              <c:strCache>
                <c:ptCount val="5"/>
                <c:pt idx="0">
                  <c:v>Change Budget</c:v>
                </c:pt>
                <c:pt idx="1">
                  <c:v>Split of Contingency</c:v>
                </c:pt>
                <c:pt idx="2">
                  <c:v>PAC Funding</c:v>
                </c:pt>
                <c:pt idx="3">
                  <c:v>Xoserve Change Fund</c:v>
                </c:pt>
                <c:pt idx="4">
                  <c:v>Market Trials</c:v>
                </c:pt>
              </c:strCache>
            </c:strRef>
          </c:cat>
          <c:val>
            <c:numRef>
              <c:f>'BP21-22 Direct'!$D$3:$D$7</c:f>
              <c:numCache>
                <c:formatCode>"£"#,##0</c:formatCode>
                <c:ptCount val="5"/>
                <c:pt idx="0">
                  <c:v>900000</c:v>
                </c:pt>
                <c:pt idx="1">
                  <c:v>173772.01112140872</c:v>
                </c:pt>
                <c:pt idx="2">
                  <c:v>35457</c:v>
                </c:pt>
                <c:pt idx="3">
                  <c:v>69508.804448563489</c:v>
                </c:pt>
                <c:pt idx="4">
                  <c:v>69508.804448563489</c:v>
                </c:pt>
              </c:numCache>
            </c:numRef>
          </c:val>
          <c:extLst>
            <c:ext xmlns:c16="http://schemas.microsoft.com/office/drawing/2014/chart" uri="{C3380CC4-5D6E-409C-BE32-E72D297353CC}">
              <c16:uniqueId val="{00000000-5C77-4A6D-86B7-B9BE3592D886}"/>
            </c:ext>
          </c:extLst>
        </c:ser>
        <c:ser>
          <c:idx val="1"/>
          <c:order val="1"/>
          <c:tx>
            <c:strRef>
              <c:f>'BP21-22 Direct'!$E$2</c:f>
              <c:strCache>
                <c:ptCount val="1"/>
                <c:pt idx="0">
                  <c:v>Spend</c:v>
                </c:pt>
              </c:strCache>
            </c:strRef>
          </c:tx>
          <c:spPr>
            <a:solidFill>
              <a:schemeClr val="accent2"/>
            </a:solidFill>
            <a:ln>
              <a:noFill/>
            </a:ln>
            <a:effectLst/>
          </c:spPr>
          <c:invertIfNegative val="0"/>
          <c:cat>
            <c:strRef>
              <c:f>'BP21-22 Direct'!$A$3:$A$7</c:f>
              <c:strCache>
                <c:ptCount val="5"/>
                <c:pt idx="0">
                  <c:v>Change Budget</c:v>
                </c:pt>
                <c:pt idx="1">
                  <c:v>Split of Contingency</c:v>
                </c:pt>
                <c:pt idx="2">
                  <c:v>PAC Funding</c:v>
                </c:pt>
                <c:pt idx="3">
                  <c:v>Xoserve Change Fund</c:v>
                </c:pt>
                <c:pt idx="4">
                  <c:v>Market Trials</c:v>
                </c:pt>
              </c:strCache>
            </c:strRef>
          </c:cat>
          <c:val>
            <c:numRef>
              <c:f>'BP21-22 Direct'!$E$3:$E$7</c:f>
              <c:numCache>
                <c:formatCode>"£"#,##0</c:formatCode>
                <c:ptCount val="5"/>
                <c:pt idx="0">
                  <c:v>543442.44999999995</c:v>
                </c:pt>
                <c:pt idx="1">
                  <c:v>0</c:v>
                </c:pt>
                <c:pt idx="2">
                  <c:v>35503.391488281748</c:v>
                </c:pt>
                <c:pt idx="3">
                  <c:v>0</c:v>
                </c:pt>
                <c:pt idx="4">
                  <c:v>0</c:v>
                </c:pt>
              </c:numCache>
            </c:numRef>
          </c:val>
          <c:extLst>
            <c:ext xmlns:c16="http://schemas.microsoft.com/office/drawing/2014/chart" uri="{C3380CC4-5D6E-409C-BE32-E72D297353CC}">
              <c16:uniqueId val="{00000001-5C77-4A6D-86B7-B9BE3592D886}"/>
            </c:ext>
          </c:extLst>
        </c:ser>
        <c:dLbls>
          <c:showLegendKey val="0"/>
          <c:showVal val="0"/>
          <c:showCatName val="0"/>
          <c:showSerName val="0"/>
          <c:showPercent val="0"/>
          <c:showBubbleSize val="0"/>
        </c:dLbls>
        <c:gapWidth val="219"/>
        <c:overlap val="-27"/>
        <c:axId val="1479773456"/>
        <c:axId val="1593949536"/>
      </c:barChart>
      <c:catAx>
        <c:axId val="1479773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en-US"/>
          </a:p>
        </c:txPr>
        <c:crossAx val="1593949536"/>
        <c:crosses val="autoZero"/>
        <c:auto val="1"/>
        <c:lblAlgn val="ctr"/>
        <c:lblOffset val="100"/>
        <c:noMultiLvlLbl val="0"/>
      </c:catAx>
      <c:valAx>
        <c:axId val="159394953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1479773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IGT</a:t>
            </a:r>
            <a:r>
              <a:rPr lang="en-GB" sz="800" dirty="0"/>
              <a:t> Committed</a:t>
            </a:r>
            <a:r>
              <a:rPr lang="en-GB" sz="800" baseline="0" dirty="0"/>
              <a:t> Spend v Approved Budget </a:t>
            </a:r>
            <a:endParaRPr lang="en-GB" sz="800" dirty="0"/>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'BP21-22 Direct'!$F$2</c:f>
              <c:strCache>
                <c:ptCount val="1"/>
                <c:pt idx="0">
                  <c:v>Budget</c:v>
                </c:pt>
              </c:strCache>
            </c:strRef>
          </c:tx>
          <c:spPr>
            <a:solidFill>
              <a:schemeClr val="accent1"/>
            </a:solidFill>
            <a:ln>
              <a:noFill/>
            </a:ln>
            <a:effectLst/>
          </c:spPr>
          <c:invertIfNegative val="0"/>
          <c:cat>
            <c:strRef>
              <c:f>'BP21-22 Direct'!$A$3:$A$7</c:f>
              <c:strCache>
                <c:ptCount val="5"/>
                <c:pt idx="0">
                  <c:v>Change Budget</c:v>
                </c:pt>
                <c:pt idx="1">
                  <c:v>Split of Contingency</c:v>
                </c:pt>
                <c:pt idx="2">
                  <c:v>PAC Funding</c:v>
                </c:pt>
                <c:pt idx="3">
                  <c:v>Xoserve Change Fund</c:v>
                </c:pt>
                <c:pt idx="4">
                  <c:v>Market Trials</c:v>
                </c:pt>
              </c:strCache>
            </c:strRef>
          </c:cat>
          <c:val>
            <c:numRef>
              <c:f>'BP21-22 Direct'!$F$3:$F$7</c:f>
              <c:numCache>
                <c:formatCode>"£"#,##0</c:formatCode>
                <c:ptCount val="5"/>
                <c:pt idx="0">
                  <c:v>140000</c:v>
                </c:pt>
                <c:pt idx="1">
                  <c:v>27031.201729996912</c:v>
                </c:pt>
                <c:pt idx="2">
                  <c:v>6109</c:v>
                </c:pt>
                <c:pt idx="3">
                  <c:v>10812.480691998764</c:v>
                </c:pt>
                <c:pt idx="4">
                  <c:v>10812.480691998764</c:v>
                </c:pt>
              </c:numCache>
            </c:numRef>
          </c:val>
          <c:extLst>
            <c:ext xmlns:c16="http://schemas.microsoft.com/office/drawing/2014/chart" uri="{C3380CC4-5D6E-409C-BE32-E72D297353CC}">
              <c16:uniqueId val="{00000000-5E93-4A55-B2B3-4647A3075093}"/>
            </c:ext>
          </c:extLst>
        </c:ser>
        <c:ser>
          <c:idx val="1"/>
          <c:order val="1"/>
          <c:tx>
            <c:strRef>
              <c:f>'BP21-22 Direct'!$G$2</c:f>
              <c:strCache>
                <c:ptCount val="1"/>
                <c:pt idx="0">
                  <c:v>Spend</c:v>
                </c:pt>
              </c:strCache>
            </c:strRef>
          </c:tx>
          <c:spPr>
            <a:solidFill>
              <a:schemeClr val="accent2"/>
            </a:solidFill>
            <a:ln>
              <a:noFill/>
            </a:ln>
            <a:effectLst/>
          </c:spPr>
          <c:invertIfNegative val="0"/>
          <c:cat>
            <c:strRef>
              <c:f>'BP21-22 Direct'!$A$3:$A$7</c:f>
              <c:strCache>
                <c:ptCount val="5"/>
                <c:pt idx="0">
                  <c:v>Change Budget</c:v>
                </c:pt>
                <c:pt idx="1">
                  <c:v>Split of Contingency</c:v>
                </c:pt>
                <c:pt idx="2">
                  <c:v>PAC Funding</c:v>
                </c:pt>
                <c:pt idx="3">
                  <c:v>Xoserve Change Fund</c:v>
                </c:pt>
                <c:pt idx="4">
                  <c:v>Market Trials</c:v>
                </c:pt>
              </c:strCache>
            </c:strRef>
          </c:cat>
          <c:val>
            <c:numRef>
              <c:f>'BP21-22 Direct'!$G$3:$G$7</c:f>
              <c:numCache>
                <c:formatCode>"£"#,##0</c:formatCode>
                <c:ptCount val="5"/>
                <c:pt idx="0">
                  <c:v>28351.800000000003</c:v>
                </c:pt>
                <c:pt idx="1">
                  <c:v>0</c:v>
                </c:pt>
                <c:pt idx="2">
                  <c:v>5522.4628179993824</c:v>
                </c:pt>
                <c:pt idx="3">
                  <c:v>0</c:v>
                </c:pt>
                <c:pt idx="4">
                  <c:v>0</c:v>
                </c:pt>
              </c:numCache>
            </c:numRef>
          </c:val>
          <c:extLst>
            <c:ext xmlns:c16="http://schemas.microsoft.com/office/drawing/2014/chart" uri="{C3380CC4-5D6E-409C-BE32-E72D297353CC}">
              <c16:uniqueId val="{00000001-5E93-4A55-B2B3-4647A3075093}"/>
            </c:ext>
          </c:extLst>
        </c:ser>
        <c:dLbls>
          <c:showLegendKey val="0"/>
          <c:showVal val="0"/>
          <c:showCatName val="0"/>
          <c:showSerName val="0"/>
          <c:showPercent val="0"/>
          <c:showBubbleSize val="0"/>
        </c:dLbls>
        <c:gapWidth val="219"/>
        <c:overlap val="-27"/>
        <c:axId val="1475761376"/>
        <c:axId val="1569039760"/>
      </c:barChart>
      <c:catAx>
        <c:axId val="1475761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en-US"/>
          </a:p>
        </c:txPr>
        <c:crossAx val="1569039760"/>
        <c:crosses val="autoZero"/>
        <c:auto val="1"/>
        <c:lblAlgn val="ctr"/>
        <c:lblOffset val="100"/>
        <c:noMultiLvlLbl val="0"/>
      </c:catAx>
      <c:valAx>
        <c:axId val="156903976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1475761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05/10/2021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1</a:t>
            </a:fld>
            <a:endParaRPr lang="en-GB" dirty="0"/>
          </a:p>
        </p:txBody>
      </p:sp>
    </p:spTree>
    <p:extLst>
      <p:ext uri="{BB962C8B-B14F-4D97-AF65-F5344CB8AC3E}">
        <p14:creationId xmlns:p14="http://schemas.microsoft.com/office/powerpoint/2010/main" val="1163327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23</a:t>
            </a:fld>
            <a:endParaRPr lang="en-GB"/>
          </a:p>
        </p:txBody>
      </p:sp>
    </p:spTree>
    <p:extLst>
      <p:ext uri="{BB962C8B-B14F-4D97-AF65-F5344CB8AC3E}">
        <p14:creationId xmlns:p14="http://schemas.microsoft.com/office/powerpoint/2010/main" val="1700516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24</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25</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30</a:t>
            </a:fld>
            <a:endParaRPr lang="en-GB"/>
          </a:p>
        </p:txBody>
      </p:sp>
    </p:spTree>
    <p:extLst>
      <p:ext uri="{BB962C8B-B14F-4D97-AF65-F5344CB8AC3E}">
        <p14:creationId xmlns:p14="http://schemas.microsoft.com/office/powerpoint/2010/main" val="1399586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31</a:t>
            </a:fld>
            <a:endParaRPr lang="en-GB"/>
          </a:p>
        </p:txBody>
      </p:sp>
    </p:spTree>
    <p:extLst>
      <p:ext uri="{BB962C8B-B14F-4D97-AF65-F5344CB8AC3E}">
        <p14:creationId xmlns:p14="http://schemas.microsoft.com/office/powerpoint/2010/main" val="3046819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32</a:t>
            </a:fld>
            <a:endParaRPr lang="en-GB"/>
          </a:p>
        </p:txBody>
      </p:sp>
    </p:spTree>
    <p:extLst>
      <p:ext uri="{BB962C8B-B14F-4D97-AF65-F5344CB8AC3E}">
        <p14:creationId xmlns:p14="http://schemas.microsoft.com/office/powerpoint/2010/main" val="4132435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0516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1875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36</a:t>
            </a:fld>
            <a:endParaRPr lang="en-GB"/>
          </a:p>
        </p:txBody>
      </p:sp>
    </p:spTree>
    <p:extLst>
      <p:ext uri="{BB962C8B-B14F-4D97-AF65-F5344CB8AC3E}">
        <p14:creationId xmlns:p14="http://schemas.microsoft.com/office/powerpoint/2010/main" val="1700516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40</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9</a:t>
            </a:fld>
            <a:endParaRPr lang="en-GB"/>
          </a:p>
        </p:txBody>
      </p:sp>
    </p:spTree>
    <p:extLst>
      <p:ext uri="{BB962C8B-B14F-4D97-AF65-F5344CB8AC3E}">
        <p14:creationId xmlns:p14="http://schemas.microsoft.com/office/powerpoint/2010/main" val="802946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AFCE3B-317D-4AE0-BC7F-8267412B7C4C}" type="slidenum">
              <a:rPr lang="en-GB" smtClean="0"/>
              <a:t>42</a:t>
            </a:fld>
            <a:endParaRPr lang="en-GB" dirty="0"/>
          </a:p>
        </p:txBody>
      </p:sp>
    </p:spTree>
    <p:extLst>
      <p:ext uri="{BB962C8B-B14F-4D97-AF65-F5344CB8AC3E}">
        <p14:creationId xmlns:p14="http://schemas.microsoft.com/office/powerpoint/2010/main" val="2643206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62</a:t>
            </a:fld>
            <a:endParaRPr lang="en-GB"/>
          </a:p>
        </p:txBody>
      </p:sp>
    </p:spTree>
    <p:extLst>
      <p:ext uri="{BB962C8B-B14F-4D97-AF65-F5344CB8AC3E}">
        <p14:creationId xmlns:p14="http://schemas.microsoft.com/office/powerpoint/2010/main" val="15540299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68</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69</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864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71</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762442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73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67984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10</a:t>
            </a:fld>
            <a:endParaRPr lang="en-GB"/>
          </a:p>
        </p:txBody>
      </p:sp>
    </p:spTree>
    <p:extLst>
      <p:ext uri="{BB962C8B-B14F-4D97-AF65-F5344CB8AC3E}">
        <p14:creationId xmlns:p14="http://schemas.microsoft.com/office/powerpoint/2010/main" val="3784383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11</a:t>
            </a:fld>
            <a:endParaRPr lang="en-GB"/>
          </a:p>
        </p:txBody>
      </p:sp>
    </p:spTree>
    <p:extLst>
      <p:ext uri="{BB962C8B-B14F-4D97-AF65-F5344CB8AC3E}">
        <p14:creationId xmlns:p14="http://schemas.microsoft.com/office/powerpoint/2010/main" val="1691158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17</a:t>
            </a:fld>
            <a:endParaRPr lang="en-GB"/>
          </a:p>
        </p:txBody>
      </p:sp>
    </p:spTree>
    <p:extLst>
      <p:ext uri="{BB962C8B-B14F-4D97-AF65-F5344CB8AC3E}">
        <p14:creationId xmlns:p14="http://schemas.microsoft.com/office/powerpoint/2010/main" val="3838201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18</a:t>
            </a:fld>
            <a:endParaRPr lang="en-GB"/>
          </a:p>
        </p:txBody>
      </p:sp>
    </p:spTree>
    <p:extLst>
      <p:ext uri="{BB962C8B-B14F-4D97-AF65-F5344CB8AC3E}">
        <p14:creationId xmlns:p14="http://schemas.microsoft.com/office/powerpoint/2010/main" val="2106764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20</a:t>
            </a:fld>
            <a:endParaRPr lang="en-GB"/>
          </a:p>
        </p:txBody>
      </p:sp>
    </p:spTree>
    <p:extLst>
      <p:ext uri="{BB962C8B-B14F-4D97-AF65-F5344CB8AC3E}">
        <p14:creationId xmlns:p14="http://schemas.microsoft.com/office/powerpoint/2010/main" val="3420077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21</a:t>
            </a:fld>
            <a:endParaRPr lang="en-GB" dirty="0"/>
          </a:p>
        </p:txBody>
      </p:sp>
    </p:spTree>
    <p:extLst>
      <p:ext uri="{BB962C8B-B14F-4D97-AF65-F5344CB8AC3E}">
        <p14:creationId xmlns:p14="http://schemas.microsoft.com/office/powerpoint/2010/main" val="2186502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22</a:t>
            </a:fld>
            <a:endParaRPr lang="en-GB" dirty="0"/>
          </a:p>
        </p:txBody>
      </p:sp>
    </p:spTree>
    <p:extLst>
      <p:ext uri="{BB962C8B-B14F-4D97-AF65-F5344CB8AC3E}">
        <p14:creationId xmlns:p14="http://schemas.microsoft.com/office/powerpoint/2010/main" val="24087363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13039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 copy heavy 4">
    <p:spTree>
      <p:nvGrpSpPr>
        <p:cNvPr id="1" name=""/>
        <p:cNvGrpSpPr/>
        <p:nvPr/>
      </p:nvGrpSpPr>
      <p:grpSpPr>
        <a:xfrm>
          <a:off x="0" y="0"/>
          <a:ext cx="0" cy="0"/>
          <a:chOff x="0" y="0"/>
          <a:chExt cx="0" cy="0"/>
        </a:xfrm>
      </p:grpSpPr>
      <p:sp>
        <p:nvSpPr>
          <p:cNvPr id="15" name="Text Placeholder 24">
            <a:extLst>
              <a:ext uri="{FF2B5EF4-FFF2-40B4-BE49-F238E27FC236}">
                <a16:creationId xmlns:a16="http://schemas.microsoft.com/office/drawing/2014/main" id="{BFE89D31-1694-4358-8650-1FB611FAD68C}"/>
              </a:ext>
            </a:extLst>
          </p:cNvPr>
          <p:cNvSpPr>
            <a:spLocks noGrp="1"/>
          </p:cNvSpPr>
          <p:nvPr>
            <p:ph type="body" sz="quarter" idx="17" hasCustomPrompt="1"/>
          </p:nvPr>
        </p:nvSpPr>
        <p:spPr>
          <a:xfrm>
            <a:off x="2395537" y="260493"/>
            <a:ext cx="4691063" cy="476466"/>
          </a:xfrm>
          <a:prstGeom prst="rect">
            <a:avLst/>
          </a:prstGeom>
        </p:spPr>
        <p:txBody>
          <a:bodyPr wrap="square">
            <a:spAutoFit/>
          </a:bodyPr>
          <a:lstStyle>
            <a:lvl1pPr algn="ctr">
              <a:defRPr kumimoji="0" lang="en-GB" sz="2597" b="0" i="0" u="none" strike="noStrike" kern="0" cap="none" spc="0" normalizeH="0" baseline="0" noProof="0" dirty="0" smtClean="0">
                <a:ln>
                  <a:noFill/>
                </a:ln>
                <a:solidFill>
                  <a:srgbClr val="FFBA1A"/>
                </a:solidFill>
                <a:effectLst/>
                <a:uLnTx/>
                <a:uFillTx/>
                <a:latin typeface="Poppins-Light"/>
                <a:ea typeface="+mj-ea"/>
                <a:cs typeface="Poppins-Light"/>
              </a:defRPr>
            </a:lvl1pPr>
          </a:lstStyle>
          <a:p>
            <a:pPr marL="12685" marR="5074" lvl="0" indent="0" algn="l" defTabSz="913303" rtl="0" eaLnBrk="1" fontAlgn="auto" latinLnBrk="0" hangingPunct="1">
              <a:lnSpc>
                <a:spcPts val="2996"/>
              </a:lnSpc>
              <a:spcBef>
                <a:spcPts val="300"/>
              </a:spcBef>
              <a:spcAft>
                <a:spcPts val="0"/>
              </a:spcAft>
              <a:buClrTx/>
              <a:buSzTx/>
              <a:buFontTx/>
              <a:buNone/>
              <a:tabLst/>
              <a:defRPr/>
            </a:pPr>
            <a:r>
              <a:rPr kumimoji="0" lang="en-GB" sz="2597" b="0" i="0" u="none" strike="noStrike" kern="0" cap="none" spc="0" normalizeH="0" baseline="0" noProof="0">
                <a:ln>
                  <a:noFill/>
                </a:ln>
                <a:solidFill>
                  <a:srgbClr val="FFBA1A"/>
                </a:solidFill>
                <a:effectLst/>
                <a:uLnTx/>
                <a:uFillTx/>
                <a:latin typeface="Poppins-Light"/>
                <a:ea typeface="+mn-ea"/>
                <a:cs typeface="+mn-cs"/>
              </a:rPr>
              <a:t>Simple content heavy slide</a:t>
            </a:r>
            <a:endParaRPr lang="en-GB"/>
          </a:p>
        </p:txBody>
      </p:sp>
      <p:sp>
        <p:nvSpPr>
          <p:cNvPr id="3" name="Text Placeholder 2">
            <a:extLst>
              <a:ext uri="{FF2B5EF4-FFF2-40B4-BE49-F238E27FC236}">
                <a16:creationId xmlns:a16="http://schemas.microsoft.com/office/drawing/2014/main" id="{FB0072CB-C7B4-4E15-BFA3-70CB1D097051}"/>
              </a:ext>
            </a:extLst>
          </p:cNvPr>
          <p:cNvSpPr>
            <a:spLocks noGrp="1"/>
          </p:cNvSpPr>
          <p:nvPr>
            <p:ph type="body" sz="quarter" idx="18"/>
          </p:nvPr>
        </p:nvSpPr>
        <p:spPr>
          <a:xfrm>
            <a:off x="457200" y="897417"/>
            <a:ext cx="8305800" cy="3881408"/>
          </a:xfrm>
          <a:prstGeom prst="rect">
            <a:avLst/>
          </a:prstGeom>
        </p:spPr>
        <p:txBody>
          <a:bodyPr/>
          <a:lstStyle>
            <a:lvl1pPr>
              <a:defRPr sz="899">
                <a:solidFill>
                  <a:schemeClr val="accent1"/>
                </a:solidFill>
              </a:defRPr>
            </a:lvl1pPr>
            <a:lvl2pPr>
              <a:defRPr sz="899">
                <a:solidFill>
                  <a:schemeClr val="accent1"/>
                </a:solidFill>
              </a:defRPr>
            </a:lvl2pPr>
            <a:lvl3pPr>
              <a:defRPr sz="899">
                <a:solidFill>
                  <a:schemeClr val="accent1"/>
                </a:solidFill>
              </a:defRPr>
            </a:lvl3pPr>
            <a:lvl4pPr>
              <a:defRPr sz="899">
                <a:solidFill>
                  <a:schemeClr val="accent1"/>
                </a:solidFill>
              </a:defRPr>
            </a:lvl4pPr>
            <a:lvl5pPr>
              <a:defRPr sz="899">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5393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207291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86047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28881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44392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652123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68132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0463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173166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3691021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pn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9" r:id="rId10"/>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22606514"/>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txStyles>
    <p:titleStyle>
      <a:lvl1pPr algn="ctr" defTabSz="914378"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892" indent="-342892" algn="l" defTabSz="914378"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31" indent="-285743" algn="l" defTabSz="914378"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xoserve.com/change/change-proposals/xrn-5419-amendments-the-dsc-service-description-table-to-support-rec/?return=/change/change-proposals/?customers=&amp;statuses=&amp;search="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https://www.xoserve.com/change/change-proposals/xrn-5431-temporary-community-access-to-pre-covid-aq-values-for-shippers/?return=/change/change-proposals/?customers=&amp;statuses=&amp;search="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xoserve.com/change/change-proposals/xrn-5377-addition-of-class-field-to-supply-point-data-reports/?return=/change/change-proposals/?customers=&amp;statuses=&amp;search=5377"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s://www.xoserve.com/change/change-packs/2898-mt-po-change-pack-september-2021/"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xoserve.com/change/change-packs/2898-mt-po-change-pack-september-2021/"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package" Target="../embeddings/Microsoft_Word_Document.docx"/></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wmf"/><Relationship Id="rId4" Type="http://schemas.openxmlformats.org/officeDocument/2006/relationships/package" Target="../embeddings/Microsoft_Word_Document1.docx"/></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hyperlink" Target="https://www.xoserve.com/change/" TargetMode="External"/><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www.xoserve.com/change/project-1stop/"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17.wmf"/></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60C6A6-ECDB-4955-90A1-7B7434F0285A}"/>
              </a:ext>
            </a:extLst>
          </p:cNvPr>
          <p:cNvSpPr>
            <a:spLocks noGrp="1"/>
          </p:cNvSpPr>
          <p:nvPr>
            <p:ph type="ctrTitle"/>
          </p:nvPr>
        </p:nvSpPr>
        <p:spPr/>
        <p:txBody>
          <a:bodyPr/>
          <a:lstStyle/>
          <a:p>
            <a:r>
              <a:rPr lang="en-GB" dirty="0"/>
              <a:t>Change Management Committee</a:t>
            </a:r>
          </a:p>
        </p:txBody>
      </p:sp>
      <p:sp>
        <p:nvSpPr>
          <p:cNvPr id="5" name="Subtitle 4">
            <a:extLst>
              <a:ext uri="{FF2B5EF4-FFF2-40B4-BE49-F238E27FC236}">
                <a16:creationId xmlns:a16="http://schemas.microsoft.com/office/drawing/2014/main" id="{2004E9F2-34E4-4A47-84CB-31C3D4C6618B}"/>
              </a:ext>
            </a:extLst>
          </p:cNvPr>
          <p:cNvSpPr>
            <a:spLocks noGrp="1"/>
          </p:cNvSpPr>
          <p:nvPr>
            <p:ph type="subTitle" idx="1"/>
          </p:nvPr>
        </p:nvSpPr>
        <p:spPr>
          <a:xfrm>
            <a:off x="1371600" y="2914650"/>
            <a:ext cx="6400800" cy="776568"/>
          </a:xfrm>
        </p:spPr>
        <p:txBody>
          <a:bodyPr/>
          <a:lstStyle/>
          <a:p>
            <a:r>
              <a:rPr lang="en-GB" dirty="0"/>
              <a:t>13</a:t>
            </a:r>
            <a:r>
              <a:rPr lang="en-GB" baseline="30000" dirty="0"/>
              <a:t>th</a:t>
            </a:r>
            <a:r>
              <a:rPr lang="en-GB" dirty="0"/>
              <a:t> October 2021</a:t>
            </a:r>
          </a:p>
        </p:txBody>
      </p:sp>
    </p:spTree>
    <p:extLst>
      <p:ext uri="{BB962C8B-B14F-4D97-AF65-F5344CB8AC3E}">
        <p14:creationId xmlns:p14="http://schemas.microsoft.com/office/powerpoint/2010/main" val="1652259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0432"/>
            <a:ext cx="9143993" cy="502920"/>
          </a:xfrm>
        </p:spPr>
        <p:txBody>
          <a:bodyPr>
            <a:noAutofit/>
          </a:bodyPr>
          <a:lstStyle/>
          <a:p>
            <a:r>
              <a:rPr lang="en-US" sz="2000" dirty="0"/>
              <a:t>XRN5419 Amendments the DSC Service Description Table to support REC </a:t>
            </a:r>
          </a:p>
        </p:txBody>
      </p:sp>
      <p:sp>
        <p:nvSpPr>
          <p:cNvPr id="6" name="TextBox 5"/>
          <p:cNvSpPr txBox="1"/>
          <p:nvPr/>
        </p:nvSpPr>
        <p:spPr>
          <a:xfrm>
            <a:off x="122016" y="544238"/>
            <a:ext cx="3024336" cy="307777"/>
          </a:xfrm>
          <a:prstGeom prst="rect">
            <a:avLst/>
          </a:prstGeom>
          <a:noFill/>
        </p:spPr>
        <p:txBody>
          <a:bodyPr wrap="square" rtlCol="0">
            <a:spAutoFit/>
          </a:bodyPr>
          <a:lstStyle/>
          <a:p>
            <a:r>
              <a:rPr lang="en-GB" sz="1400" u="sng"/>
              <a:t>Voting Parties </a:t>
            </a:r>
          </a:p>
        </p:txBody>
      </p:sp>
      <p:graphicFrame>
        <p:nvGraphicFramePr>
          <p:cNvPr id="8" name="Table 7"/>
          <p:cNvGraphicFramePr>
            <a:graphicFrameLocks noGrp="1"/>
          </p:cNvGraphicFramePr>
          <p:nvPr>
            <p:extLst>
              <p:ext uri="{D42A27DB-BD31-4B8C-83A1-F6EECF244321}">
                <p14:modId xmlns:p14="http://schemas.microsoft.com/office/powerpoint/2010/main" val="3413960297"/>
              </p:ext>
            </p:extLst>
          </p:nvPr>
        </p:nvGraphicFramePr>
        <p:xfrm>
          <a:off x="71478" y="2856071"/>
          <a:ext cx="3692688" cy="778080"/>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mn-lt"/>
                          <a:cs typeface="Arial"/>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accent4">
                              <a:lumMod val="75000"/>
                            </a:schemeClr>
                          </a:solidFill>
                          <a:latin typeface="+mn-lt"/>
                          <a:ea typeface="+mn-ea"/>
                          <a:cs typeface="+mn-cs"/>
                          <a:hlinkClick r:id="rId3"/>
                        </a:rPr>
                        <a:t>Link to CP</a:t>
                      </a:r>
                      <a:endParaRPr lang="en-GB" sz="1050" b="0" kern="1200" dirty="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67091" y="553082"/>
            <a:ext cx="3024336" cy="307777"/>
          </a:xfrm>
          <a:prstGeom prst="rect">
            <a:avLst/>
          </a:prstGeom>
          <a:noFill/>
        </p:spPr>
        <p:txBody>
          <a:bodyPr wrap="square" rtlCol="0">
            <a:spAutoFit/>
          </a:bodyPr>
          <a:lstStyle/>
          <a:p>
            <a:r>
              <a:rPr lang="en-GB" sz="1400" u="sng"/>
              <a:t>Change Details </a:t>
            </a:r>
          </a:p>
        </p:txBody>
      </p: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3839990376"/>
              </p:ext>
            </p:extLst>
          </p:nvPr>
        </p:nvGraphicFramePr>
        <p:xfrm>
          <a:off x="71491" y="4561644"/>
          <a:ext cx="3692675" cy="367827"/>
        </p:xfrm>
        <a:graphic>
          <a:graphicData uri="http://schemas.openxmlformats.org/drawingml/2006/table">
            <a:tbl>
              <a:tblPr firstRow="1" bandRow="1">
                <a:tableStyleId>{FABFCF23-3B69-468F-B69F-88F6DE6A72F2}</a:tableStyleId>
              </a:tblPr>
              <a:tblGrid>
                <a:gridCol w="1423586">
                  <a:extLst>
                    <a:ext uri="{9D8B030D-6E8A-4147-A177-3AD203B41FA5}">
                      <a16:colId xmlns:a16="http://schemas.microsoft.com/office/drawing/2014/main" val="3477608926"/>
                    </a:ext>
                  </a:extLst>
                </a:gridCol>
                <a:gridCol w="2269089">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1792708357"/>
              </p:ext>
            </p:extLst>
          </p:nvPr>
        </p:nvGraphicFramePr>
        <p:xfrm>
          <a:off x="3995936" y="860859"/>
          <a:ext cx="5076562" cy="4068612"/>
        </p:xfrm>
        <a:graphic>
          <a:graphicData uri="http://schemas.openxmlformats.org/drawingml/2006/table">
            <a:tbl>
              <a:tblPr firstRow="1" bandRow="1">
                <a:tableStyleId>{E8B1032C-EA38-4F05-BA0D-38AFFFC7BED3}</a:tableStyleId>
              </a:tblPr>
              <a:tblGrid>
                <a:gridCol w="5076562">
                  <a:extLst>
                    <a:ext uri="{9D8B030D-6E8A-4147-A177-3AD203B41FA5}">
                      <a16:colId xmlns:a16="http://schemas.microsoft.com/office/drawing/2014/main" val="20000"/>
                    </a:ext>
                  </a:extLst>
                </a:gridCol>
              </a:tblGrid>
              <a:tr h="3324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736165">
                <a:tc>
                  <a:txBody>
                    <a:bodyPr/>
                    <a:lstStyle/>
                    <a:p>
                      <a:pPr lvl="0" algn="l">
                        <a:lnSpc>
                          <a:spcPct val="100000"/>
                        </a:lnSpc>
                        <a:spcBef>
                          <a:spcPts val="0"/>
                        </a:spcBef>
                        <a:spcAft>
                          <a:spcPts val="0"/>
                        </a:spcAft>
                        <a:buNone/>
                      </a:pPr>
                      <a:r>
                        <a:rPr lang="en-US" sz="1050" b="0" i="0" u="none" strike="noStrike" kern="1200" baseline="0" noProof="0" dirty="0">
                          <a:latin typeface="Arial" panose="020B0604020202020204" pitchFamily="34" charset="0"/>
                          <a:cs typeface="Arial" panose="020B0604020202020204" pitchFamily="34" charset="0"/>
                        </a:rPr>
                        <a:t>The function and role of SPAA closed as of the  1st September 2021  as part of the transition to REC, henceforth all the SPAA obligations will be governed under REC  </a:t>
                      </a:r>
                    </a:p>
                    <a:p>
                      <a:pPr lvl="0" algn="l">
                        <a:lnSpc>
                          <a:spcPct val="100000"/>
                        </a:lnSpc>
                        <a:spcBef>
                          <a:spcPts val="0"/>
                        </a:spcBef>
                        <a:spcAft>
                          <a:spcPts val="0"/>
                        </a:spcAft>
                        <a:buNone/>
                      </a:pPr>
                      <a:r>
                        <a:rPr lang="en-US" sz="1050" b="0" i="0" u="none" strike="noStrike" kern="1200" baseline="0" noProof="0" dirty="0">
                          <a:latin typeface="Arial" panose="020B0604020202020204" pitchFamily="34" charset="0"/>
                          <a:cs typeface="Arial" panose="020B0604020202020204" pitchFamily="34" charset="0"/>
                        </a:rPr>
                        <a:t>A piece of work has been carried out to identify any services within the DSC Service Description Table that have either transitioned to REC or can be removed as they will no longer be required and the SDT has been amended to reflect the proposed changes</a:t>
                      </a:r>
                    </a:p>
                    <a:p>
                      <a:pPr lvl="0" algn="l">
                        <a:lnSpc>
                          <a:spcPct val="100000"/>
                        </a:lnSpc>
                        <a:spcBef>
                          <a:spcPts val="0"/>
                        </a:spcBef>
                        <a:spcAft>
                          <a:spcPts val="0"/>
                        </a:spcAft>
                        <a:buNone/>
                      </a:pPr>
                      <a:endParaRPr lang="en-US" sz="1050" b="0" i="0" u="none" strike="noStrike" kern="1200" baseline="0" noProof="0" dirty="0">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en-US" sz="1050" b="0" i="0" u="none" strike="noStrike" kern="1200" baseline="0" noProof="0" dirty="0">
                          <a:latin typeface="Arial" panose="020B0604020202020204" pitchFamily="34" charset="0"/>
                          <a:cs typeface="Arial" panose="020B0604020202020204" pitchFamily="34" charset="0"/>
                        </a:rPr>
                        <a:t>For the lines below, we are seeking approval that the lines can be removed</a:t>
                      </a:r>
                    </a:p>
                    <a:p>
                      <a:pPr lvl="0" algn="l">
                        <a:lnSpc>
                          <a:spcPct val="100000"/>
                        </a:lnSpc>
                        <a:spcBef>
                          <a:spcPts val="0"/>
                        </a:spcBef>
                        <a:spcAft>
                          <a:spcPts val="0"/>
                        </a:spcAft>
                        <a:buNone/>
                      </a:pPr>
                      <a:endParaRPr lang="en-US" sz="1050" b="0" i="0" u="none" strike="noStrike" kern="1200" baseline="0" noProof="0" dirty="0">
                        <a:latin typeface="Arial" panose="020B0604020202020204" pitchFamily="34" charset="0"/>
                        <a:cs typeface="Arial" panose="020B0604020202020204" pitchFamily="34" charset="0"/>
                      </a:endParaRPr>
                    </a:p>
                    <a:p>
                      <a:pPr lvl="0" algn="l">
                        <a:lnSpc>
                          <a:spcPct val="100000"/>
                        </a:lnSpc>
                        <a:spcBef>
                          <a:spcPts val="0"/>
                        </a:spcBef>
                        <a:spcAft>
                          <a:spcPts val="0"/>
                        </a:spcAft>
                        <a:buNone/>
                      </a:pPr>
                      <a:endParaRPr lang="en-US" sz="1050" b="0" i="0" u="none" strike="noStrike" kern="1200" baseline="0" noProof="0" dirty="0">
                        <a:latin typeface="Arial" panose="020B0604020202020204" pitchFamily="34" charset="0"/>
                        <a:cs typeface="Arial" panose="020B0604020202020204" pitchFamily="34" charset="0"/>
                      </a:endParaRPr>
                    </a:p>
                    <a:p>
                      <a:pPr lvl="0" algn="l">
                        <a:lnSpc>
                          <a:spcPct val="100000"/>
                        </a:lnSpc>
                        <a:spcBef>
                          <a:spcPts val="0"/>
                        </a:spcBef>
                        <a:spcAft>
                          <a:spcPts val="0"/>
                        </a:spcAft>
                        <a:buNone/>
                      </a:pPr>
                      <a:endParaRPr lang="en-US" sz="1050" b="0" i="0" u="none" strike="noStrike" kern="1200" baseline="0" noProof="0" dirty="0">
                        <a:latin typeface="Arial" panose="020B0604020202020204" pitchFamily="34" charset="0"/>
                        <a:cs typeface="Arial" panose="020B0604020202020204" pitchFamily="34" charset="0"/>
                      </a:endParaRPr>
                    </a:p>
                    <a:p>
                      <a:pPr lvl="0" algn="l">
                        <a:lnSpc>
                          <a:spcPct val="100000"/>
                        </a:lnSpc>
                        <a:spcBef>
                          <a:spcPts val="0"/>
                        </a:spcBef>
                        <a:spcAft>
                          <a:spcPts val="0"/>
                        </a:spcAft>
                        <a:buNone/>
                      </a:pPr>
                      <a:endParaRPr lang="en-US" sz="1050" b="0" i="0" u="none" strike="noStrike" kern="1200" baseline="0" noProof="0" dirty="0">
                        <a:latin typeface="Arial" panose="020B0604020202020204" pitchFamily="34" charset="0"/>
                        <a:cs typeface="Arial" panose="020B0604020202020204" pitchFamily="34" charset="0"/>
                      </a:endParaRPr>
                    </a:p>
                    <a:p>
                      <a:pPr lvl="0" algn="l">
                        <a:lnSpc>
                          <a:spcPct val="100000"/>
                        </a:lnSpc>
                        <a:spcBef>
                          <a:spcPts val="0"/>
                        </a:spcBef>
                        <a:spcAft>
                          <a:spcPts val="0"/>
                        </a:spcAft>
                        <a:buNone/>
                      </a:pPr>
                      <a:endParaRPr lang="en-US" sz="1050" b="0" i="0" u="none" strike="noStrike" kern="1200" baseline="0" noProof="0" dirty="0">
                        <a:latin typeface="Arial" panose="020B0604020202020204" pitchFamily="34" charset="0"/>
                        <a:cs typeface="Arial" panose="020B0604020202020204" pitchFamily="34" charset="0"/>
                      </a:endParaRPr>
                    </a:p>
                    <a:p>
                      <a:pPr lvl="0" algn="l">
                        <a:lnSpc>
                          <a:spcPct val="100000"/>
                        </a:lnSpc>
                        <a:spcBef>
                          <a:spcPts val="0"/>
                        </a:spcBef>
                        <a:spcAft>
                          <a:spcPts val="0"/>
                        </a:spcAft>
                        <a:buNone/>
                      </a:pPr>
                      <a:endParaRPr lang="en-US" sz="1050" b="0" i="0" u="none" strike="noStrike" kern="1200" baseline="0" noProof="0" dirty="0">
                        <a:latin typeface="Arial" panose="020B0604020202020204" pitchFamily="34" charset="0"/>
                        <a:cs typeface="Arial" panose="020B0604020202020204" pitchFamily="34" charset="0"/>
                      </a:endParaRPr>
                    </a:p>
                    <a:p>
                      <a:pPr lvl="0" algn="l">
                        <a:lnSpc>
                          <a:spcPct val="100000"/>
                        </a:lnSpc>
                        <a:spcBef>
                          <a:spcPts val="0"/>
                        </a:spcBef>
                        <a:spcAft>
                          <a:spcPts val="0"/>
                        </a:spcAft>
                        <a:buNone/>
                      </a:pPr>
                      <a:endParaRPr lang="en-US" sz="1050" b="0" i="0" u="none" strike="noStrike" kern="1200" baseline="0" noProof="0" dirty="0">
                        <a:latin typeface="Arial" panose="020B0604020202020204" pitchFamily="34" charset="0"/>
                        <a:cs typeface="Arial" panose="020B0604020202020204" pitchFamily="34" charset="0"/>
                      </a:endParaRPr>
                    </a:p>
                    <a:p>
                      <a:pPr lvl="0" algn="l">
                        <a:lnSpc>
                          <a:spcPct val="100000"/>
                        </a:lnSpc>
                        <a:spcBef>
                          <a:spcPts val="0"/>
                        </a:spcBef>
                        <a:spcAft>
                          <a:spcPts val="0"/>
                        </a:spcAft>
                        <a:buNone/>
                      </a:pPr>
                      <a:endParaRPr lang="en-US" sz="1050" b="0" i="0" u="none" strike="noStrike" kern="1200" baseline="0" noProof="0" dirty="0">
                        <a:latin typeface="Arial" panose="020B0604020202020204" pitchFamily="34" charset="0"/>
                        <a:cs typeface="Arial" panose="020B0604020202020204" pitchFamily="34" charset="0"/>
                      </a:endParaRPr>
                    </a:p>
                    <a:p>
                      <a:pPr lvl="0" algn="l">
                        <a:lnSpc>
                          <a:spcPct val="100000"/>
                        </a:lnSpc>
                        <a:spcBef>
                          <a:spcPts val="0"/>
                        </a:spcBef>
                        <a:spcAft>
                          <a:spcPts val="0"/>
                        </a:spcAft>
                        <a:buNone/>
                      </a:pPr>
                      <a:endParaRPr lang="en-US" sz="1050" b="0" i="0" u="none" strike="noStrike" kern="1200" baseline="0" noProof="0" dirty="0">
                        <a:latin typeface="Arial" panose="020B0604020202020204" pitchFamily="34" charset="0"/>
                        <a:cs typeface="Arial" panose="020B0604020202020204" pitchFamily="34" charset="0"/>
                      </a:endParaRPr>
                    </a:p>
                    <a:p>
                      <a:pPr lvl="0" algn="l">
                        <a:lnSpc>
                          <a:spcPct val="100000"/>
                        </a:lnSpc>
                        <a:spcBef>
                          <a:spcPts val="0"/>
                        </a:spcBef>
                        <a:spcAft>
                          <a:spcPts val="0"/>
                        </a:spcAft>
                        <a:buNone/>
                      </a:pPr>
                      <a:endParaRPr lang="en-US" sz="1050" b="0" i="0" u="none" strike="noStrike" kern="1200" baseline="0" noProof="0" dirty="0">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en-US" sz="1050" b="0" i="0" u="none" strike="noStrike" kern="1200" baseline="0" noProof="0" dirty="0">
                          <a:latin typeface="Arial" panose="020B0604020202020204" pitchFamily="34" charset="0"/>
                          <a:cs typeface="Arial" panose="020B0604020202020204" pitchFamily="34" charset="0"/>
                        </a:rPr>
                        <a:t>For the lines that we are seeking approval to amend the reference numbers to align with REC – </a:t>
                      </a:r>
                      <a:r>
                        <a:rPr lang="en-US" sz="1050" b="1" i="0" u="none" strike="noStrike" kern="1200" baseline="0" noProof="0" dirty="0">
                          <a:latin typeface="Arial" panose="020B0604020202020204" pitchFamily="34" charset="0"/>
                          <a:cs typeface="Arial" panose="020B0604020202020204" pitchFamily="34" charset="0"/>
                        </a:rPr>
                        <a:t>Please see the Change Proposal</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4187255673"/>
              </p:ext>
            </p:extLst>
          </p:nvPr>
        </p:nvGraphicFramePr>
        <p:xfrm>
          <a:off x="71478" y="3826565"/>
          <a:ext cx="3692673" cy="601430"/>
        </p:xfrm>
        <a:graphic>
          <a:graphicData uri="http://schemas.openxmlformats.org/drawingml/2006/table">
            <a:tbl>
              <a:tblPr firstRow="1" bandRow="1">
                <a:tableStyleId>{FABFCF23-3B69-468F-B69F-88F6DE6A72F2}</a:tableStyleId>
              </a:tblPr>
              <a:tblGrid>
                <a:gridCol w="1423599">
                  <a:extLst>
                    <a:ext uri="{9D8B030D-6E8A-4147-A177-3AD203B41FA5}">
                      <a16:colId xmlns:a16="http://schemas.microsoft.com/office/drawing/2014/main" val="3477608926"/>
                    </a:ext>
                  </a:extLst>
                </a:gridCol>
                <a:gridCol w="2269074">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Documentation</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Medium</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883726935"/>
              </p:ext>
            </p:extLst>
          </p:nvPr>
        </p:nvGraphicFramePr>
        <p:xfrm>
          <a:off x="71497" y="860859"/>
          <a:ext cx="3692688" cy="1877601"/>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dirty="0">
                          <a:ln>
                            <a:noFill/>
                          </a:ln>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r>
                        <a:rPr lang="en-GB" sz="1050" b="1" kern="1200" baseline="0" dirty="0">
                          <a:solidFill>
                            <a:schemeClr val="tx1"/>
                          </a:solidFill>
                          <a:latin typeface="Arial"/>
                          <a:ea typeface="+mn-ea"/>
                          <a:cs typeface="Arial"/>
                        </a:rPr>
                        <a:t>For Information – This CP will go to October </a:t>
                      </a:r>
                      <a:r>
                        <a:rPr lang="en-GB" sz="1050" b="1" kern="1200" baseline="0" dirty="0" err="1">
                          <a:solidFill>
                            <a:schemeClr val="tx1"/>
                          </a:solidFill>
                          <a:latin typeface="Arial"/>
                          <a:ea typeface="+mn-ea"/>
                          <a:cs typeface="Arial"/>
                        </a:rPr>
                        <a:t>CoMC</a:t>
                      </a:r>
                      <a:r>
                        <a:rPr lang="en-GB" sz="1050" b="1" kern="1200" baseline="0" dirty="0">
                          <a:solidFill>
                            <a:schemeClr val="tx1"/>
                          </a:solidFill>
                          <a:latin typeface="Arial"/>
                          <a:ea typeface="+mn-ea"/>
                          <a:cs typeface="Arial"/>
                        </a:rPr>
                        <a:t> for approval</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pic>
        <p:nvPicPr>
          <p:cNvPr id="5" name="Picture 4">
            <a:extLst>
              <a:ext uri="{FF2B5EF4-FFF2-40B4-BE49-F238E27FC236}">
                <a16:creationId xmlns:a16="http://schemas.microsoft.com/office/drawing/2014/main" id="{4FFA8B20-047F-4FE2-A3A9-1FCD8D3E1AF0}"/>
              </a:ext>
            </a:extLst>
          </p:cNvPr>
          <p:cNvPicPr>
            <a:picLocks noChangeAspect="1"/>
          </p:cNvPicPr>
          <p:nvPr/>
        </p:nvPicPr>
        <p:blipFill>
          <a:blip r:embed="rId4"/>
          <a:stretch>
            <a:fillRect/>
          </a:stretch>
        </p:blipFill>
        <p:spPr>
          <a:xfrm>
            <a:off x="4144447" y="2770637"/>
            <a:ext cx="4707534" cy="1312081"/>
          </a:xfrm>
          <a:prstGeom prst="rect">
            <a:avLst/>
          </a:prstGeom>
        </p:spPr>
      </p:pic>
    </p:spTree>
    <p:extLst>
      <p:ext uri="{BB962C8B-B14F-4D97-AF65-F5344CB8AC3E}">
        <p14:creationId xmlns:p14="http://schemas.microsoft.com/office/powerpoint/2010/main" val="1239367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0432"/>
            <a:ext cx="9144000" cy="502920"/>
          </a:xfrm>
        </p:spPr>
        <p:txBody>
          <a:bodyPr>
            <a:noAutofit/>
          </a:bodyPr>
          <a:lstStyle/>
          <a:p>
            <a:r>
              <a:rPr lang="en-US" sz="1800" dirty="0"/>
              <a:t>XRN5431 Temporary community access to pre-COVID AQ values for Shippers </a:t>
            </a:r>
          </a:p>
        </p:txBody>
      </p:sp>
      <p:sp>
        <p:nvSpPr>
          <p:cNvPr id="6" name="TextBox 5"/>
          <p:cNvSpPr txBox="1"/>
          <p:nvPr/>
        </p:nvSpPr>
        <p:spPr>
          <a:xfrm>
            <a:off x="122016" y="544238"/>
            <a:ext cx="3024336" cy="307777"/>
          </a:xfrm>
          <a:prstGeom prst="rect">
            <a:avLst/>
          </a:prstGeom>
          <a:noFill/>
        </p:spPr>
        <p:txBody>
          <a:bodyPr wrap="square" rtlCol="0">
            <a:spAutoFit/>
          </a:bodyPr>
          <a:lstStyle/>
          <a:p>
            <a:r>
              <a:rPr lang="en-GB" sz="1400" u="sng"/>
              <a:t>Voting Parties </a:t>
            </a:r>
          </a:p>
        </p:txBody>
      </p:sp>
      <p:graphicFrame>
        <p:nvGraphicFramePr>
          <p:cNvPr id="8" name="Table 7"/>
          <p:cNvGraphicFramePr>
            <a:graphicFrameLocks noGrp="1"/>
          </p:cNvGraphicFramePr>
          <p:nvPr>
            <p:extLst>
              <p:ext uri="{D42A27DB-BD31-4B8C-83A1-F6EECF244321}">
                <p14:modId xmlns:p14="http://schemas.microsoft.com/office/powerpoint/2010/main" val="2651609657"/>
              </p:ext>
            </p:extLst>
          </p:nvPr>
        </p:nvGraphicFramePr>
        <p:xfrm>
          <a:off x="71478" y="2856071"/>
          <a:ext cx="3692688" cy="823149"/>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mn-lt"/>
                          <a:cs typeface="Arial"/>
                        </a:rPr>
                        <a:t>Expected to be a Specific Service (SA22)</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accent4">
                              <a:lumMod val="75000"/>
                            </a:schemeClr>
                          </a:solidFill>
                          <a:latin typeface="+mn-lt"/>
                          <a:ea typeface="+mn-ea"/>
                          <a:cs typeface="+mn-cs"/>
                          <a:hlinkClick r:id="rId3"/>
                        </a:rPr>
                        <a:t>Link to CP</a:t>
                      </a:r>
                      <a:endParaRPr lang="en-GB" sz="1050" b="0" kern="1200" dirty="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86046" y="553082"/>
            <a:ext cx="3024336" cy="307777"/>
          </a:xfrm>
          <a:prstGeom prst="rect">
            <a:avLst/>
          </a:prstGeom>
          <a:noFill/>
        </p:spPr>
        <p:txBody>
          <a:bodyPr wrap="square" rtlCol="0">
            <a:spAutoFit/>
          </a:bodyPr>
          <a:lstStyle/>
          <a:p>
            <a:r>
              <a:rPr lang="en-GB" sz="1400" u="sng" dirty="0"/>
              <a:t>Change Details </a:t>
            </a:r>
          </a:p>
        </p:txBody>
      </p: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nvPr>
        </p:nvGraphicFramePr>
        <p:xfrm>
          <a:off x="71491" y="4561644"/>
          <a:ext cx="3692675" cy="367827"/>
        </p:xfrm>
        <a:graphic>
          <a:graphicData uri="http://schemas.openxmlformats.org/drawingml/2006/table">
            <a:tbl>
              <a:tblPr firstRow="1" bandRow="1">
                <a:tableStyleId>{FABFCF23-3B69-468F-B69F-88F6DE6A72F2}</a:tableStyleId>
              </a:tblPr>
              <a:tblGrid>
                <a:gridCol w="1423586">
                  <a:extLst>
                    <a:ext uri="{9D8B030D-6E8A-4147-A177-3AD203B41FA5}">
                      <a16:colId xmlns:a16="http://schemas.microsoft.com/office/drawing/2014/main" val="3477608926"/>
                    </a:ext>
                  </a:extLst>
                </a:gridCol>
                <a:gridCol w="2269089">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2852328721"/>
              </p:ext>
            </p:extLst>
          </p:nvPr>
        </p:nvGraphicFramePr>
        <p:xfrm>
          <a:off x="3995936" y="860860"/>
          <a:ext cx="5004556" cy="798025"/>
        </p:xfrm>
        <a:graphic>
          <a:graphicData uri="http://schemas.openxmlformats.org/drawingml/2006/table">
            <a:tbl>
              <a:tblPr firstRow="1" bandRow="1">
                <a:tableStyleId>{E8B1032C-EA38-4F05-BA0D-38AFFFC7BED3}</a:tableStyleId>
              </a:tblPr>
              <a:tblGrid>
                <a:gridCol w="5004556">
                  <a:extLst>
                    <a:ext uri="{9D8B030D-6E8A-4147-A177-3AD203B41FA5}">
                      <a16:colId xmlns:a16="http://schemas.microsoft.com/office/drawing/2014/main" val="20000"/>
                    </a:ext>
                  </a:extLst>
                </a:gridCol>
              </a:tblGrid>
              <a:tr h="2036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 Statement</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487916">
                <a:tc>
                  <a:txBody>
                    <a:bodyPr/>
                    <a:lstStyle/>
                    <a:p>
                      <a:pPr lvl="0" algn="l">
                        <a:lnSpc>
                          <a:spcPct val="100000"/>
                        </a:lnSpc>
                        <a:spcBef>
                          <a:spcPts val="0"/>
                        </a:spcBef>
                        <a:spcAft>
                          <a:spcPts val="0"/>
                        </a:spcAft>
                        <a:buNone/>
                      </a:pPr>
                      <a:r>
                        <a:rPr lang="en-US" sz="1100" b="0" i="0" u="none" strike="noStrike" kern="1200" baseline="0" noProof="0" dirty="0">
                          <a:latin typeface="Arial" panose="020B0604020202020204" pitchFamily="34" charset="0"/>
                          <a:cs typeface="Arial" panose="020B0604020202020204" pitchFamily="34" charset="0"/>
                        </a:rPr>
                        <a:t>COVID restrictions may have temporarily impacted the AQ of a Supply Meter Point (SMP) and Shippers currently can’t access the pre-COVID AQ value. </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742818475"/>
              </p:ext>
            </p:extLst>
          </p:nvPr>
        </p:nvGraphicFramePr>
        <p:xfrm>
          <a:off x="71478" y="3826565"/>
          <a:ext cx="3692673" cy="601430"/>
        </p:xfrm>
        <a:graphic>
          <a:graphicData uri="http://schemas.openxmlformats.org/drawingml/2006/table">
            <a:tbl>
              <a:tblPr firstRow="1" bandRow="1">
                <a:tableStyleId>{FABFCF23-3B69-468F-B69F-88F6DE6A72F2}</a:tableStyleId>
              </a:tblPr>
              <a:tblGrid>
                <a:gridCol w="1423599">
                  <a:extLst>
                    <a:ext uri="{9D8B030D-6E8A-4147-A177-3AD203B41FA5}">
                      <a16:colId xmlns:a16="http://schemas.microsoft.com/office/drawing/2014/main" val="3477608926"/>
                    </a:ext>
                  </a:extLst>
                </a:gridCol>
                <a:gridCol w="2269074">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100" b="0" i="0" u="none" strike="noStrike" dirty="0">
                          <a:solidFill>
                            <a:schemeClr val="tx1"/>
                          </a:solidFill>
                          <a:effectLst/>
                          <a:latin typeface="Arial" panose="020B0604020202020204" pitchFamily="34" charset="0"/>
                          <a:cs typeface="Arial" panose="020B0604020202020204" pitchFamily="34" charset="0"/>
                        </a:rPr>
                        <a:t>Non 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100" b="0" i="0" u="none" strike="noStrike" dirty="0">
                          <a:solidFill>
                            <a:schemeClr val="tx1"/>
                          </a:solidFill>
                          <a:effectLst/>
                          <a:latin typeface="Arial" panose="020B0604020202020204" pitchFamily="34" charset="0"/>
                          <a:cs typeface="Arial" panose="020B0604020202020204" pitchFamily="34" charset="0"/>
                        </a:rPr>
                        <a:t>High</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1031717479"/>
              </p:ext>
            </p:extLst>
          </p:nvPr>
        </p:nvGraphicFramePr>
        <p:xfrm>
          <a:off x="71497" y="860859"/>
          <a:ext cx="3692688" cy="1807962"/>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dirty="0">
                          <a:ln>
                            <a:noFill/>
                          </a:ln>
                          <a:effectLst/>
                          <a:uLnTx/>
                          <a:uFillTx/>
                          <a:latin typeface="Arial"/>
                          <a:ea typeface="+mn-ea"/>
                          <a:cs typeface="Arial"/>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14" name="Table 13">
            <a:extLst>
              <a:ext uri="{FF2B5EF4-FFF2-40B4-BE49-F238E27FC236}">
                <a16:creationId xmlns:a16="http://schemas.microsoft.com/office/drawing/2014/main" id="{0B1F07B2-11C7-4B3F-9389-4F39229C786D}"/>
              </a:ext>
            </a:extLst>
          </p:cNvPr>
          <p:cNvGraphicFramePr>
            <a:graphicFrameLocks noGrp="1"/>
          </p:cNvGraphicFramePr>
          <p:nvPr>
            <p:extLst>
              <p:ext uri="{D42A27DB-BD31-4B8C-83A1-F6EECF244321}">
                <p14:modId xmlns:p14="http://schemas.microsoft.com/office/powerpoint/2010/main" val="3099205354"/>
              </p:ext>
            </p:extLst>
          </p:nvPr>
        </p:nvGraphicFramePr>
        <p:xfrm>
          <a:off x="3995936" y="1651379"/>
          <a:ext cx="5004556" cy="3313677"/>
        </p:xfrm>
        <a:graphic>
          <a:graphicData uri="http://schemas.openxmlformats.org/drawingml/2006/table">
            <a:tbl>
              <a:tblPr firstRow="1" bandRow="1">
                <a:tableStyleId>{E8B1032C-EA38-4F05-BA0D-38AFFFC7BED3}</a:tableStyleId>
              </a:tblPr>
              <a:tblGrid>
                <a:gridCol w="5004556">
                  <a:extLst>
                    <a:ext uri="{9D8B030D-6E8A-4147-A177-3AD203B41FA5}">
                      <a16:colId xmlns:a16="http://schemas.microsoft.com/office/drawing/2014/main" val="20000"/>
                    </a:ext>
                  </a:extLst>
                </a:gridCol>
              </a:tblGrid>
              <a:tr h="2047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027777">
                <a:tc>
                  <a:txBody>
                    <a:bodyPr/>
                    <a:lstStyle/>
                    <a:p>
                      <a:pPr lvl="0" algn="l">
                        <a:lnSpc>
                          <a:spcPct val="100000"/>
                        </a:lnSpc>
                        <a:spcBef>
                          <a:spcPts val="0"/>
                        </a:spcBef>
                        <a:spcAft>
                          <a:spcPts val="0"/>
                        </a:spcAft>
                        <a:buNone/>
                      </a:pPr>
                      <a:r>
                        <a:rPr lang="en-US" sz="1100" b="0" i="0" u="none" strike="noStrike" kern="1200" baseline="0" noProof="0" dirty="0">
                          <a:latin typeface="Arial" panose="020B0604020202020204" pitchFamily="34" charset="0"/>
                          <a:cs typeface="Arial" panose="020B0604020202020204" pitchFamily="34" charset="0"/>
                        </a:rPr>
                        <a:t>A request has been received from a number of Shippers to access specific historic AQ that will assist in identifying whether there has been any temporary impact to the AQ as a result of COVID restrictions.  </a:t>
                      </a:r>
                    </a:p>
                    <a:p>
                      <a:pPr lvl="0" algn="l">
                        <a:lnSpc>
                          <a:spcPct val="100000"/>
                        </a:lnSpc>
                        <a:spcBef>
                          <a:spcPts val="0"/>
                        </a:spcBef>
                        <a:spcAft>
                          <a:spcPts val="0"/>
                        </a:spcAft>
                        <a:buNone/>
                      </a:pPr>
                      <a:r>
                        <a:rPr lang="en-US" sz="1100" b="0" i="0" u="none" strike="noStrike" kern="1200" baseline="0" noProof="0" dirty="0">
                          <a:latin typeface="Arial" panose="020B0604020202020204" pitchFamily="34" charset="0"/>
                          <a:cs typeface="Arial" panose="020B0604020202020204" pitchFamily="34" charset="0"/>
                        </a:rPr>
                        <a:t>This data has been requested by the Shipper so that it can be considered in discussions with the consumer and to help validate the accuracy of the current AQ due to uncertainty arising around the current AQ due to the impacts of the Pandemic.  </a:t>
                      </a:r>
                    </a:p>
                    <a:p>
                      <a:pPr lvl="0" algn="l">
                        <a:lnSpc>
                          <a:spcPct val="100000"/>
                        </a:lnSpc>
                        <a:spcBef>
                          <a:spcPts val="0"/>
                        </a:spcBef>
                        <a:spcAft>
                          <a:spcPts val="0"/>
                        </a:spcAft>
                        <a:buNone/>
                      </a:pPr>
                      <a:r>
                        <a:rPr lang="en-US" sz="1100" b="0" i="0" u="none" strike="noStrike" kern="1200" baseline="0" noProof="0" dirty="0">
                          <a:latin typeface="Arial" panose="020B0604020202020204" pitchFamily="34" charset="0"/>
                          <a:cs typeface="Arial" panose="020B0604020202020204" pitchFamily="34" charset="0"/>
                        </a:rPr>
                        <a:t>This access would be for a defined period, so these parties may obtain a “pre-COVID AQ” value for SMPs. The Pre-COVID AQ value would be determined as the ‘Rolling AQ’ that was effective on 1st April 2020 – having been derived as part of the March 2020 AQ Calculation or earlier.  </a:t>
                      </a:r>
                    </a:p>
                    <a:p>
                      <a:pPr lvl="0" algn="l">
                        <a:lnSpc>
                          <a:spcPct val="100000"/>
                        </a:lnSpc>
                        <a:spcBef>
                          <a:spcPts val="0"/>
                        </a:spcBef>
                        <a:spcAft>
                          <a:spcPts val="0"/>
                        </a:spcAft>
                        <a:buNone/>
                      </a:pPr>
                      <a:r>
                        <a:rPr lang="en-US" sz="1100" b="0" i="0" u="none" strike="noStrike" kern="1200" baseline="0" noProof="0" dirty="0">
                          <a:latin typeface="Arial" panose="020B0604020202020204" pitchFamily="34" charset="0"/>
                          <a:cs typeface="Arial" panose="020B0604020202020204" pitchFamily="34" charset="0"/>
                        </a:rPr>
                        <a:t>It is anticipated that this service will conclude on 01 October 2022 </a:t>
                      </a:r>
                    </a:p>
                    <a:p>
                      <a:pPr lvl="0" algn="l">
                        <a:lnSpc>
                          <a:spcPct val="100000"/>
                        </a:lnSpc>
                        <a:spcBef>
                          <a:spcPts val="0"/>
                        </a:spcBef>
                        <a:spcAft>
                          <a:spcPts val="0"/>
                        </a:spcAft>
                        <a:buNone/>
                      </a:pPr>
                      <a:r>
                        <a:rPr lang="en-US" sz="1100" b="0" i="0" u="none" strike="noStrike" kern="1200" baseline="0" noProof="0" dirty="0">
                          <a:latin typeface="Arial" panose="020B0604020202020204" pitchFamily="34" charset="0"/>
                          <a:cs typeface="Arial" panose="020B0604020202020204" pitchFamily="34" charset="0"/>
                        </a:rPr>
                        <a:t>Disclosure Request Report; DRR-SEP21-01 was approved by Contract Management Committee (</a:t>
                      </a:r>
                      <a:r>
                        <a:rPr lang="en-US" sz="1100" b="0" i="0" u="none" strike="noStrike" kern="1200" baseline="0" noProof="0" dirty="0" err="1">
                          <a:latin typeface="Arial" panose="020B0604020202020204" pitchFamily="34" charset="0"/>
                          <a:cs typeface="Arial" panose="020B0604020202020204" pitchFamily="34" charset="0"/>
                        </a:rPr>
                        <a:t>CoMC</a:t>
                      </a:r>
                      <a:r>
                        <a:rPr lang="en-US" sz="1100" b="0" i="0" u="none" strike="noStrike" kern="1200" baseline="0" noProof="0" dirty="0">
                          <a:latin typeface="Arial" panose="020B0604020202020204" pitchFamily="34" charset="0"/>
                          <a:cs typeface="Arial" panose="020B0604020202020204" pitchFamily="34" charset="0"/>
                        </a:rPr>
                        <a:t>) at the September Extraordinary meeting. This allows the CDSP to release the Rolling AQ that was effective on 01 April 2020 to a Shipper where they have requested it.  </a:t>
                      </a:r>
                    </a:p>
                    <a:p>
                      <a:pPr lvl="0" algn="l">
                        <a:lnSpc>
                          <a:spcPct val="100000"/>
                        </a:lnSpc>
                        <a:spcBef>
                          <a:spcPts val="0"/>
                        </a:spcBef>
                        <a:spcAft>
                          <a:spcPts val="0"/>
                        </a:spcAft>
                        <a:buNone/>
                      </a:pPr>
                      <a:r>
                        <a:rPr lang="en-US" sz="1100" b="0" i="0" u="none" strike="noStrike" kern="1200" baseline="0" noProof="0" dirty="0">
                          <a:latin typeface="Arial" panose="020B0604020202020204" pitchFamily="34" charset="0"/>
                          <a:cs typeface="Arial" panose="020B0604020202020204" pitchFamily="34" charset="0"/>
                        </a:rPr>
                        <a:t>This Change Proposal has been raised in order to put in place the process to deliver this service to Shippers. </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08918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637D1-E019-47E4-B1A5-12B18FA7D054}"/>
              </a:ext>
            </a:extLst>
          </p:cNvPr>
          <p:cNvSpPr>
            <a:spLocks noGrp="1"/>
          </p:cNvSpPr>
          <p:nvPr>
            <p:ph type="title"/>
          </p:nvPr>
        </p:nvSpPr>
        <p:spPr/>
        <p:txBody>
          <a:bodyPr/>
          <a:lstStyle/>
          <a:p>
            <a:r>
              <a:rPr lang="en-GB" dirty="0"/>
              <a:t>Change Update</a:t>
            </a:r>
          </a:p>
        </p:txBody>
      </p:sp>
      <p:sp>
        <p:nvSpPr>
          <p:cNvPr id="3" name="Content Placeholder 2">
            <a:extLst>
              <a:ext uri="{FF2B5EF4-FFF2-40B4-BE49-F238E27FC236}">
                <a16:creationId xmlns:a16="http://schemas.microsoft.com/office/drawing/2014/main" id="{6FD1451C-C2A3-40E7-B0AA-2145EFDBE0CF}"/>
              </a:ext>
            </a:extLst>
          </p:cNvPr>
          <p:cNvSpPr>
            <a:spLocks noGrp="1"/>
          </p:cNvSpPr>
          <p:nvPr>
            <p:ph idx="1"/>
          </p:nvPr>
        </p:nvSpPr>
        <p:spPr/>
        <p:txBody>
          <a:bodyPr/>
          <a:lstStyle/>
          <a:p>
            <a:r>
              <a:rPr lang="en-US" dirty="0"/>
              <a:t>XRN 5235 Request for access to SOQ data &amp; capacity figures which influence transportation charges</a:t>
            </a:r>
            <a:endParaRPr lang="en-GB" dirty="0"/>
          </a:p>
        </p:txBody>
      </p:sp>
    </p:spTree>
    <p:extLst>
      <p:ext uri="{BB962C8B-B14F-4D97-AF65-F5344CB8AC3E}">
        <p14:creationId xmlns:p14="http://schemas.microsoft.com/office/powerpoint/2010/main" val="2613363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ormAutofit fontScale="90000"/>
          </a:bodyPr>
          <a:lstStyle/>
          <a:p>
            <a:r>
              <a:rPr lang="en-US" dirty="0"/>
              <a:t>XRN 5235 Request for access to SOQ data &amp; capacity figures which influence transportation charges</a:t>
            </a:r>
            <a:endParaRPr lang="en-GB" dirty="0"/>
          </a:p>
        </p:txBody>
      </p:sp>
      <p:sp>
        <p:nvSpPr>
          <p:cNvPr id="5" name="Subtitle 4">
            <a:extLst>
              <a:ext uri="{FF2B5EF4-FFF2-40B4-BE49-F238E27FC236}">
                <a16:creationId xmlns:a16="http://schemas.microsoft.com/office/drawing/2014/main" id="{8CCB676D-25C4-46B1-9A1F-23B235C7F19A}"/>
              </a:ext>
            </a:extLst>
          </p:cNvPr>
          <p:cNvSpPr>
            <a:spLocks noGrp="1"/>
          </p:cNvSpPr>
          <p:nvPr>
            <p:ph type="subTitle" idx="1"/>
          </p:nvPr>
        </p:nvSpPr>
        <p:spPr>
          <a:xfrm>
            <a:off x="539552" y="2914650"/>
            <a:ext cx="7992888" cy="1314450"/>
          </a:xfrm>
        </p:spPr>
        <p:txBody>
          <a:bodyPr>
            <a:noAutofit/>
          </a:bodyPr>
          <a:lstStyle/>
          <a:p>
            <a:r>
              <a:rPr lang="en-GB" sz="1500" dirty="0"/>
              <a:t>Please note: XRN 5235 was originally raised under the title:</a:t>
            </a:r>
          </a:p>
          <a:p>
            <a:r>
              <a:rPr lang="en-GB" sz="1500" dirty="0"/>
              <a:t> </a:t>
            </a:r>
            <a:r>
              <a:rPr lang="en-US" sz="1500" dirty="0"/>
              <a:t>Include SOQ in the “UIG Additional National Data” report (Originally introduced by XRN 4806). </a:t>
            </a:r>
          </a:p>
          <a:p>
            <a:r>
              <a:rPr lang="en-US" sz="1500" dirty="0"/>
              <a:t>On consultation with the CP proposer the title was amended to better reflect the scope of the change. </a:t>
            </a:r>
            <a:endParaRPr lang="en-GB" sz="1500" dirty="0"/>
          </a:p>
        </p:txBody>
      </p:sp>
    </p:spTree>
    <p:extLst>
      <p:ext uri="{BB962C8B-B14F-4D97-AF65-F5344CB8AC3E}">
        <p14:creationId xmlns:p14="http://schemas.microsoft.com/office/powerpoint/2010/main" val="3653749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B423-F174-4570-800B-9726F82C458B}"/>
              </a:ext>
            </a:extLst>
          </p:cNvPr>
          <p:cNvSpPr>
            <a:spLocks noGrp="1"/>
          </p:cNvSpPr>
          <p:nvPr>
            <p:ph type="title"/>
          </p:nvPr>
        </p:nvSpPr>
        <p:spPr/>
        <p:txBody>
          <a:bodyPr/>
          <a:lstStyle/>
          <a:p>
            <a:r>
              <a:rPr lang="en-GB" dirty="0"/>
              <a:t>Change Overview</a:t>
            </a:r>
          </a:p>
        </p:txBody>
      </p:sp>
      <p:sp>
        <p:nvSpPr>
          <p:cNvPr id="3" name="Content Placeholder 2">
            <a:extLst>
              <a:ext uri="{FF2B5EF4-FFF2-40B4-BE49-F238E27FC236}">
                <a16:creationId xmlns:a16="http://schemas.microsoft.com/office/drawing/2014/main" id="{CF8C135D-8EA3-4A6E-A488-C81F115F48AC}"/>
              </a:ext>
            </a:extLst>
          </p:cNvPr>
          <p:cNvSpPr>
            <a:spLocks noGrp="1"/>
          </p:cNvSpPr>
          <p:nvPr>
            <p:ph idx="1"/>
          </p:nvPr>
        </p:nvSpPr>
        <p:spPr>
          <a:xfrm>
            <a:off x="457200" y="761058"/>
            <a:ext cx="8229600" cy="3970932"/>
          </a:xfrm>
        </p:spPr>
        <p:txBody>
          <a:bodyPr vert="horz" lIns="91440" tIns="45720" rIns="91440" bIns="45720" rtlCol="0" anchor="t">
            <a:normAutofit fontScale="92500" lnSpcReduction="20000"/>
          </a:bodyPr>
          <a:lstStyle/>
          <a:p>
            <a:r>
              <a:rPr lang="en-GB" sz="2400" dirty="0">
                <a:latin typeface="Arial"/>
                <a:cs typeface="Arial"/>
              </a:rPr>
              <a:t>Gazprom raised CP XRN 5235 to request access to aggregated SOQ and AQ data to better understand how capacity levels have been changing and how this might affect the annual Distribution Network Transportation Charges. </a:t>
            </a:r>
            <a:endParaRPr lang="en-GB" sz="2400"/>
          </a:p>
          <a:p>
            <a:pPr marL="0" indent="0">
              <a:buNone/>
            </a:pPr>
            <a:endParaRPr lang="en-GB" sz="2400" dirty="0"/>
          </a:p>
          <a:p>
            <a:r>
              <a:rPr lang="en-GB" sz="2400" dirty="0"/>
              <a:t>A request for historical data was also included within the CP to allow Shippers to compare and contrast with the previous year/s’ data and associated charges. </a:t>
            </a:r>
          </a:p>
          <a:p>
            <a:endParaRPr lang="en-GB" sz="2400" dirty="0"/>
          </a:p>
          <a:p>
            <a:r>
              <a:rPr lang="en-GB" sz="2400" dirty="0">
                <a:latin typeface="Arial"/>
                <a:cs typeface="Arial"/>
              </a:rPr>
              <a:t>Our service provider is currently working on solution options for this CP. The aggregation level is yet to be determined and will be taken to </a:t>
            </a:r>
            <a:r>
              <a:rPr lang="en-GB" sz="2400" dirty="0" err="1">
                <a:latin typeface="Arial"/>
                <a:cs typeface="Arial"/>
              </a:rPr>
              <a:t>CoMC</a:t>
            </a:r>
            <a:r>
              <a:rPr lang="en-GB" sz="2400" dirty="0">
                <a:latin typeface="Arial"/>
                <a:cs typeface="Arial"/>
              </a:rPr>
              <a:t> for approval.  </a:t>
            </a:r>
            <a:endParaRPr lang="en-GB" sz="2400" dirty="0"/>
          </a:p>
        </p:txBody>
      </p:sp>
    </p:spTree>
    <p:extLst>
      <p:ext uri="{BB962C8B-B14F-4D97-AF65-F5344CB8AC3E}">
        <p14:creationId xmlns:p14="http://schemas.microsoft.com/office/powerpoint/2010/main" val="3032674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1A55B-3D29-4123-95B4-0D38568C62AA}"/>
              </a:ext>
            </a:extLst>
          </p:cNvPr>
          <p:cNvSpPr>
            <a:spLocks noGrp="1"/>
          </p:cNvSpPr>
          <p:nvPr>
            <p:ph type="title"/>
          </p:nvPr>
        </p:nvSpPr>
        <p:spPr/>
        <p:txBody>
          <a:bodyPr/>
          <a:lstStyle/>
          <a:p>
            <a:r>
              <a:rPr lang="en-GB" dirty="0"/>
              <a:t>What we need to know is? </a:t>
            </a:r>
          </a:p>
        </p:txBody>
      </p:sp>
      <p:sp>
        <p:nvSpPr>
          <p:cNvPr id="3" name="Content Placeholder 2">
            <a:extLst>
              <a:ext uri="{FF2B5EF4-FFF2-40B4-BE49-F238E27FC236}">
                <a16:creationId xmlns:a16="http://schemas.microsoft.com/office/drawing/2014/main" id="{C24C7B1D-AEC1-4DF2-B523-6EDA52AA6A6A}"/>
              </a:ext>
            </a:extLst>
          </p:cNvPr>
          <p:cNvSpPr>
            <a:spLocks noGrp="1"/>
          </p:cNvSpPr>
          <p:nvPr>
            <p:ph idx="1"/>
          </p:nvPr>
        </p:nvSpPr>
        <p:spPr>
          <a:xfrm>
            <a:off x="439838" y="987574"/>
            <a:ext cx="8229600" cy="3456384"/>
          </a:xfrm>
        </p:spPr>
        <p:txBody>
          <a:bodyPr vert="horz" lIns="91440" tIns="45720" rIns="91440" bIns="45720" rtlCol="0" anchor="t">
            <a:normAutofit/>
          </a:bodyPr>
          <a:lstStyle/>
          <a:p>
            <a:r>
              <a:rPr lang="en-GB" dirty="0">
                <a:latin typeface="Arial"/>
                <a:cs typeface="Arial"/>
              </a:rPr>
              <a:t>Is there still sufficient interest from other DSC customers to progress XRN 5235 as a DSC funded Change Budget? </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pic>
        <p:nvPicPr>
          <p:cNvPr id="1026" name="Picture 2" descr="https://ukc-powerpoint.officeapps.live.com/pods/GetClipboardImage.ashx?Id=64fe1213-67b8-4c29-adc4-fd0a8a740cd4&amp;DC=GUK3&amp;pkey=8f83c578-8993-4197-8465-740cf1b703e0&amp;wdwaccluster=GUK3">
            <a:extLst>
              <a:ext uri="{FF2B5EF4-FFF2-40B4-BE49-F238E27FC236}">
                <a16:creationId xmlns:a16="http://schemas.microsoft.com/office/drawing/2014/main" id="{5EA9D2CD-026C-4E58-AB9E-1D37754D12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64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599" y="279624"/>
            <a:ext cx="8686801" cy="438497"/>
          </a:xfrm>
        </p:spPr>
        <p:txBody>
          <a:bodyPr>
            <a:normAutofit fontScale="90000"/>
          </a:bodyPr>
          <a:lstStyle/>
          <a:p>
            <a:r>
              <a:rPr lang="en-US" sz="2700" dirty="0"/>
              <a:t>3.2 Change Proposals – Post Solution Review for Approval </a:t>
            </a:r>
            <a:endParaRPr lang="en-GB" sz="2400" dirty="0">
              <a:solidFill>
                <a:schemeClr val="tx1"/>
              </a:solidFill>
            </a:endParaRPr>
          </a:p>
        </p:txBody>
      </p:sp>
      <p:sp>
        <p:nvSpPr>
          <p:cNvPr id="3" name="Content Placeholder 2">
            <a:extLst>
              <a:ext uri="{FF2B5EF4-FFF2-40B4-BE49-F238E27FC236}">
                <a16:creationId xmlns:a16="http://schemas.microsoft.com/office/drawing/2014/main" id="{8305965E-4D48-4A02-84D8-0877867BBAD2}"/>
              </a:ext>
            </a:extLst>
          </p:cNvPr>
          <p:cNvSpPr>
            <a:spLocks noGrp="1"/>
          </p:cNvSpPr>
          <p:nvPr>
            <p:ph idx="1"/>
          </p:nvPr>
        </p:nvSpPr>
        <p:spPr>
          <a:xfrm>
            <a:off x="457200" y="1059581"/>
            <a:ext cx="8229600" cy="3699304"/>
          </a:xfrm>
        </p:spPr>
        <p:txBody>
          <a:bodyPr>
            <a:normAutofit/>
          </a:bodyPr>
          <a:lstStyle/>
          <a:p>
            <a:pPr lvl="0"/>
            <a:r>
              <a:rPr lang="en-US" dirty="0"/>
              <a:t>XRN5377 Addition of ‘Class’ field to supply point data reports</a:t>
            </a:r>
          </a:p>
          <a:p>
            <a:pPr marL="0" lvl="0" indent="0">
              <a:buNone/>
            </a:pPr>
            <a:endParaRPr lang="en-US" dirty="0"/>
          </a:p>
          <a:p>
            <a:r>
              <a:rPr lang="en-US" dirty="0"/>
              <a:t>XRN5144 Enabling Re-assignment of Supplier Short Codes</a:t>
            </a:r>
          </a:p>
          <a:p>
            <a:pPr marL="0" lvl="0" indent="0">
              <a:buNone/>
            </a:pPr>
            <a:endParaRPr lang="en-GB" dirty="0"/>
          </a:p>
        </p:txBody>
      </p:sp>
    </p:spTree>
    <p:extLst>
      <p:ext uri="{BB962C8B-B14F-4D97-AF65-F5344CB8AC3E}">
        <p14:creationId xmlns:p14="http://schemas.microsoft.com/office/powerpoint/2010/main" val="1704502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155588"/>
            <a:ext cx="9028601" cy="327049"/>
          </a:xfrm>
        </p:spPr>
        <p:txBody>
          <a:bodyPr>
            <a:noAutofit/>
          </a:bodyPr>
          <a:lstStyle/>
          <a:p>
            <a:r>
              <a:rPr lang="en-US" sz="1800" dirty="0"/>
              <a:t>XRN5377 Addition of ‘Class’ field to supply point data reports </a:t>
            </a:r>
          </a:p>
        </p:txBody>
      </p:sp>
      <p:graphicFrame>
        <p:nvGraphicFramePr>
          <p:cNvPr id="3" name="Table 2"/>
          <p:cNvGraphicFramePr>
            <a:graphicFrameLocks noGrp="1"/>
          </p:cNvGraphicFramePr>
          <p:nvPr>
            <p:extLst>
              <p:ext uri="{D42A27DB-BD31-4B8C-83A1-F6EECF244321}">
                <p14:modId xmlns:p14="http://schemas.microsoft.com/office/powerpoint/2010/main" val="3967699962"/>
              </p:ext>
            </p:extLst>
          </p:nvPr>
        </p:nvGraphicFramePr>
        <p:xfrm>
          <a:off x="130090" y="482636"/>
          <a:ext cx="8898512" cy="4505276"/>
        </p:xfrm>
        <a:graphic>
          <a:graphicData uri="http://schemas.openxmlformats.org/drawingml/2006/table">
            <a:tbl>
              <a:tblPr firstRow="1" firstCol="1" bandRow="1">
                <a:tableStyleId>{5940675A-B579-460E-94D1-54222C63F5DA}</a:tableStyleId>
              </a:tblPr>
              <a:tblGrid>
                <a:gridCol w="2342177">
                  <a:extLst>
                    <a:ext uri="{9D8B030D-6E8A-4147-A177-3AD203B41FA5}">
                      <a16:colId xmlns:a16="http://schemas.microsoft.com/office/drawing/2014/main" val="20001"/>
                    </a:ext>
                  </a:extLst>
                </a:gridCol>
                <a:gridCol w="1021560">
                  <a:extLst>
                    <a:ext uri="{9D8B030D-6E8A-4147-A177-3AD203B41FA5}">
                      <a16:colId xmlns:a16="http://schemas.microsoft.com/office/drawing/2014/main" val="3321704233"/>
                    </a:ext>
                  </a:extLst>
                </a:gridCol>
                <a:gridCol w="1050877">
                  <a:extLst>
                    <a:ext uri="{9D8B030D-6E8A-4147-A177-3AD203B41FA5}">
                      <a16:colId xmlns:a16="http://schemas.microsoft.com/office/drawing/2014/main" val="20002"/>
                    </a:ext>
                  </a:extLst>
                </a:gridCol>
                <a:gridCol w="764275">
                  <a:extLst>
                    <a:ext uri="{9D8B030D-6E8A-4147-A177-3AD203B41FA5}">
                      <a16:colId xmlns:a16="http://schemas.microsoft.com/office/drawing/2014/main" val="20003"/>
                    </a:ext>
                  </a:extLst>
                </a:gridCol>
                <a:gridCol w="709684">
                  <a:extLst>
                    <a:ext uri="{9D8B030D-6E8A-4147-A177-3AD203B41FA5}">
                      <a16:colId xmlns:a16="http://schemas.microsoft.com/office/drawing/2014/main" val="20004"/>
                    </a:ext>
                  </a:extLst>
                </a:gridCol>
                <a:gridCol w="791570">
                  <a:extLst>
                    <a:ext uri="{9D8B030D-6E8A-4147-A177-3AD203B41FA5}">
                      <a16:colId xmlns:a16="http://schemas.microsoft.com/office/drawing/2014/main" val="20005"/>
                    </a:ext>
                  </a:extLst>
                </a:gridCol>
                <a:gridCol w="2218369">
                  <a:extLst>
                    <a:ext uri="{9D8B030D-6E8A-4147-A177-3AD203B41FA5}">
                      <a16:colId xmlns:a16="http://schemas.microsoft.com/office/drawing/2014/main" val="20010"/>
                    </a:ext>
                  </a:extLst>
                </a:gridCol>
              </a:tblGrid>
              <a:tr h="514459">
                <a:tc rowSpan="2">
                  <a:txBody>
                    <a:bodyPr/>
                    <a:lstStyle/>
                    <a:p>
                      <a:pPr marL="0" algn="l" defTabSz="914400" rtl="0" eaLnBrk="1" latinLnBrk="0" hangingPunct="1">
                        <a:lnSpc>
                          <a:spcPct val="115000"/>
                        </a:lnSpc>
                        <a:spcAft>
                          <a:spcPts val="0"/>
                        </a:spcAft>
                      </a:pPr>
                      <a:r>
                        <a:rPr lang="en-GB" sz="1100" kern="1200" dirty="0">
                          <a:solidFill>
                            <a:schemeClr val="tx1"/>
                          </a:solidFill>
                          <a:effectLst/>
                          <a:latin typeface="+mn-lt"/>
                          <a:ea typeface="+mn-ea"/>
                          <a:cs typeface="+mn-cs"/>
                        </a:rPr>
                        <a:t>Proposed Release</a:t>
                      </a:r>
                    </a:p>
                    <a:p>
                      <a:pPr marL="0" algn="l" defTabSz="914400" rtl="0" eaLnBrk="1" latinLnBrk="0" hangingPunct="1">
                        <a:lnSpc>
                          <a:spcPct val="115000"/>
                        </a:lnSpc>
                        <a:spcAft>
                          <a:spcPts val="0"/>
                        </a:spcAft>
                      </a:pPr>
                      <a:r>
                        <a:rPr lang="en-GB" sz="1100" kern="1200" dirty="0">
                          <a:solidFill>
                            <a:schemeClr val="tx1"/>
                          </a:solidFill>
                          <a:effectLst/>
                          <a:latin typeface="+mn-lt"/>
                          <a:ea typeface="+mn-ea"/>
                          <a:cs typeface="+mn-cs"/>
                        </a:rPr>
                        <a:t>Link to Change Proposal</a:t>
                      </a:r>
                    </a:p>
                    <a:p>
                      <a:pPr marL="0" algn="l" defTabSz="914400" rtl="0" eaLnBrk="1" latinLnBrk="0" hangingPunct="1">
                        <a:lnSpc>
                          <a:spcPct val="115000"/>
                        </a:lnSpc>
                        <a:spcAft>
                          <a:spcPts val="0"/>
                        </a:spcAft>
                      </a:pPr>
                      <a:r>
                        <a:rPr lang="en-GB" sz="1100" kern="1200" dirty="0">
                          <a:solidFill>
                            <a:schemeClr val="tx1"/>
                          </a:solidFill>
                          <a:effectLst/>
                          <a:latin typeface="+mn-lt"/>
                          <a:ea typeface="+mn-ea"/>
                          <a:cs typeface="+mn-cs"/>
                        </a:rPr>
                        <a:t>Change Pack Comm Ref </a:t>
                      </a:r>
                    </a:p>
                    <a:p>
                      <a:pPr marL="0" algn="l" defTabSz="914400" rtl="0" eaLnBrk="1" latinLnBrk="0" hangingPunct="1">
                        <a:lnSpc>
                          <a:spcPct val="115000"/>
                        </a:lnSpc>
                        <a:spcAft>
                          <a:spcPts val="0"/>
                        </a:spcAft>
                      </a:pPr>
                      <a:r>
                        <a:rPr lang="en-GB" sz="1100" kern="1200" dirty="0">
                          <a:solidFill>
                            <a:schemeClr val="tx1"/>
                          </a:solidFill>
                          <a:effectLst/>
                          <a:latin typeface="+mn-lt"/>
                          <a:ea typeface="+mn-ea"/>
                          <a:cs typeface="+mn-cs"/>
                        </a:rPr>
                        <a:t>Voting</a:t>
                      </a:r>
                    </a:p>
                    <a:p>
                      <a:pPr marL="0" algn="l" defTabSz="914400" rtl="0" eaLnBrk="1" latinLnBrk="0" hangingPunct="1">
                        <a:lnSpc>
                          <a:spcPct val="115000"/>
                        </a:lnSpc>
                        <a:spcAft>
                          <a:spcPts val="0"/>
                        </a:spcAft>
                      </a:pPr>
                      <a:r>
                        <a:rPr lang="en-GB" sz="1100" kern="1200" dirty="0">
                          <a:solidFill>
                            <a:schemeClr val="tx1"/>
                          </a:solidFill>
                          <a:effectLst/>
                          <a:latin typeface="+mn-lt"/>
                          <a:ea typeface="+mn-ea"/>
                          <a:cs typeface="+mn-cs"/>
                        </a:rPr>
                        <a:t>Funding</a:t>
                      </a:r>
                    </a:p>
                  </a:txBody>
                  <a:tcPr marL="59044" marR="59044" marT="0" marB="0">
                    <a:solidFill>
                      <a:schemeClr val="tx2">
                        <a:lumMod val="40000"/>
                        <a:lumOff val="60000"/>
                      </a:schemeClr>
                    </a:solidFill>
                  </a:tcPr>
                </a:tc>
                <a:tc rowSpan="2">
                  <a:txBody>
                    <a:bodyPr/>
                    <a:lstStyle/>
                    <a:p>
                      <a:pPr>
                        <a:lnSpc>
                          <a:spcPct val="115000"/>
                        </a:lnSpc>
                        <a:spcAft>
                          <a:spcPts val="0"/>
                        </a:spcAft>
                      </a:pPr>
                      <a:r>
                        <a:rPr lang="en-GB" sz="1100" dirty="0">
                          <a:effectLst/>
                          <a:latin typeface="Arial" panose="020B0604020202020204" pitchFamily="34" charset="0"/>
                          <a:ea typeface="Calibri"/>
                          <a:cs typeface="Arial" panose="020B0604020202020204" pitchFamily="34" charset="0"/>
                        </a:rPr>
                        <a:t>DSG/ Xoserve Preferred Option</a:t>
                      </a:r>
                    </a:p>
                  </a:txBody>
                  <a:tcPr marL="59044" marR="59044" marT="0" marB="0">
                    <a:solidFill>
                      <a:schemeClr val="accent4">
                        <a:lumMod val="40000"/>
                        <a:lumOff val="60000"/>
                      </a:schemeClr>
                    </a:solidFill>
                  </a:tcPr>
                </a:tc>
                <a:tc gridSpan="4">
                  <a:txBody>
                    <a:bodyPr/>
                    <a:lstStyle/>
                    <a:p>
                      <a:pPr>
                        <a:lnSpc>
                          <a:spcPct val="115000"/>
                        </a:lnSpc>
                        <a:spcAft>
                          <a:spcPts val="0"/>
                        </a:spcAft>
                      </a:pPr>
                      <a:r>
                        <a:rPr lang="en-GB" sz="1100">
                          <a:effectLst/>
                        </a:rPr>
                        <a:t>Solution Summary Outcome and implementation date outcome</a:t>
                      </a:r>
                      <a:endParaRPr lang="en-GB" sz="11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100" dirty="0">
                          <a:effectLst/>
                          <a:latin typeface="Arial" panose="020B0604020202020204" pitchFamily="34" charset="0"/>
                          <a:ea typeface="Calibri"/>
                          <a:cs typeface="Arial" panose="020B0604020202020204" pitchFamily="34" charset="0"/>
                        </a:rPr>
                        <a:t>Comments</a:t>
                      </a:r>
                    </a:p>
                    <a:p>
                      <a:pPr>
                        <a:lnSpc>
                          <a:spcPct val="115000"/>
                        </a:lnSpc>
                        <a:spcAft>
                          <a:spcPts val="0"/>
                        </a:spcAft>
                      </a:pPr>
                      <a:endParaRPr lang="en-GB" sz="1100" dirty="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633804">
                <a:tc vMerge="1">
                  <a:txBody>
                    <a:bodyPr/>
                    <a:lstStyle/>
                    <a:p>
                      <a:endParaRPr lang="en-GB"/>
                    </a:p>
                  </a:txBody>
                  <a:tcPr/>
                </a:tc>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100" dirty="0">
                          <a:effectLst/>
                          <a:latin typeface="+mn-lt"/>
                          <a:ea typeface="+mn-ea"/>
                          <a:cs typeface="+mn-cs"/>
                        </a:rPr>
                        <a:t>Organisation</a:t>
                      </a:r>
                      <a:r>
                        <a:rPr lang="en-GB" sz="1100" baseline="0" dirty="0">
                          <a:effectLst/>
                          <a:latin typeface="+mn-lt"/>
                          <a:ea typeface="+mn-ea"/>
                          <a:cs typeface="+mn-cs"/>
                        </a:rPr>
                        <a:t> </a:t>
                      </a:r>
                      <a:endParaRPr lang="en-GB" sz="1100" dirty="0">
                        <a:effectLst/>
                        <a:latin typeface="Calibri"/>
                        <a:ea typeface="Calibri"/>
                        <a:cs typeface="Times New Roman"/>
                      </a:endParaRPr>
                    </a:p>
                  </a:txBody>
                  <a:tcPr marL="59044" marR="59044" marT="0" marB="0">
                    <a:solidFill>
                      <a:schemeClr val="accent4">
                        <a:lumMod val="40000"/>
                        <a:lumOff val="60000"/>
                      </a:schemeClr>
                    </a:solidFill>
                  </a:tcPr>
                </a:tc>
                <a:tc>
                  <a:txBody>
                    <a:bodyPr/>
                    <a:lstStyle/>
                    <a:p>
                      <a:pPr>
                        <a:lnSpc>
                          <a:spcPct val="115000"/>
                        </a:lnSpc>
                        <a:spcAft>
                          <a:spcPts val="0"/>
                        </a:spcAft>
                      </a:pPr>
                      <a:r>
                        <a:rPr lang="en-GB" sz="1100" dirty="0">
                          <a:effectLst/>
                        </a:rPr>
                        <a:t>Approve</a:t>
                      </a:r>
                      <a:endParaRPr lang="en-GB" sz="1100" dirty="0">
                        <a:effectLst/>
                        <a:latin typeface="Calibri"/>
                        <a:ea typeface="Calibri"/>
                        <a:cs typeface="Times New Roman"/>
                      </a:endParaRPr>
                    </a:p>
                  </a:txBody>
                  <a:tcPr marL="59044" marR="59044" marT="0" marB="0">
                    <a:solidFill>
                      <a:srgbClr val="9CCB3B"/>
                    </a:solidFill>
                  </a:tcPr>
                </a:tc>
                <a:tc>
                  <a:txBody>
                    <a:bodyPr/>
                    <a:lstStyle/>
                    <a:p>
                      <a:pPr>
                        <a:lnSpc>
                          <a:spcPct val="115000"/>
                        </a:lnSpc>
                        <a:spcAft>
                          <a:spcPts val="0"/>
                        </a:spcAft>
                      </a:pPr>
                      <a:r>
                        <a:rPr lang="en-GB" sz="1100" dirty="0">
                          <a:effectLst/>
                        </a:rPr>
                        <a:t>Defer</a:t>
                      </a:r>
                    </a:p>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59044" marR="59044" marT="0" marB="0">
                    <a:solidFill>
                      <a:srgbClr val="FFC000"/>
                    </a:solidFill>
                  </a:tcPr>
                </a:tc>
                <a:tc>
                  <a:txBody>
                    <a:bodyPr/>
                    <a:lstStyle/>
                    <a:p>
                      <a:pPr>
                        <a:lnSpc>
                          <a:spcPct val="115000"/>
                        </a:lnSpc>
                        <a:spcAft>
                          <a:spcPts val="0"/>
                        </a:spcAft>
                      </a:pPr>
                      <a:r>
                        <a:rPr lang="en-GB" sz="1100" dirty="0">
                          <a:effectLst/>
                        </a:rPr>
                        <a:t>Reject</a:t>
                      </a:r>
                      <a:endParaRPr lang="en-GB" sz="1100" dirty="0">
                        <a:effectLst/>
                        <a:latin typeface="Calibri"/>
                        <a:ea typeface="Calibri"/>
                        <a:cs typeface="Times New Roman"/>
                      </a:endParaRPr>
                    </a:p>
                  </a:txBody>
                  <a:tcPr marL="59044" marR="59044" marT="0" marB="0">
                    <a:solidFill>
                      <a:srgbClr val="FF0000"/>
                    </a:solidFill>
                  </a:tcPr>
                </a:tc>
                <a:tc vMerge="1">
                  <a:txBody>
                    <a:bodyPr/>
                    <a:lstStyle/>
                    <a:p>
                      <a:pPr>
                        <a:lnSpc>
                          <a:spcPct val="115000"/>
                        </a:lnSpc>
                        <a:spcAft>
                          <a:spcPts val="0"/>
                        </a:spcAft>
                      </a:pPr>
                      <a:endParaRPr lang="en-GB" sz="900">
                        <a:effectLst/>
                        <a:latin typeface="Calibri"/>
                        <a:ea typeface="Calibri"/>
                        <a:cs typeface="Times New Roman"/>
                      </a:endParaRPr>
                    </a:p>
                  </a:txBody>
                  <a:tcPr marL="59044" marR="59044" marT="0" marB="0"/>
                </a:tc>
                <a:extLst>
                  <a:ext uri="{0D108BD9-81ED-4DB2-BD59-A6C34878D82A}">
                    <a16:rowId xmlns:a16="http://schemas.microsoft.com/office/drawing/2014/main" val="10001"/>
                  </a:ext>
                </a:extLst>
              </a:tr>
              <a:tr h="3357013">
                <a:tc>
                  <a:txBody>
                    <a:bodyPr/>
                    <a:lstStyle/>
                    <a:p>
                      <a:pPr marL="0" algn="l" rtl="0" eaLnBrk="1" latinLnBrk="0" hangingPunct="1">
                        <a:lnSpc>
                          <a:spcPct val="115000"/>
                        </a:lnSpc>
                        <a:spcAft>
                          <a:spcPts val="0"/>
                        </a:spcAft>
                      </a:pPr>
                      <a:r>
                        <a:rPr lang="en-GB" sz="1100" b="1" kern="1200" dirty="0">
                          <a:solidFill>
                            <a:schemeClr val="tx1"/>
                          </a:solidFill>
                          <a:effectLst/>
                          <a:latin typeface="+mn-lt"/>
                          <a:ea typeface="+mn-ea"/>
                          <a:cs typeface="+mn-cs"/>
                        </a:rPr>
                        <a:t>Proposed delivery</a:t>
                      </a:r>
                      <a:r>
                        <a:rPr lang="en-GB" sz="1100" b="0" kern="1200" dirty="0">
                          <a:solidFill>
                            <a:schemeClr val="tx1"/>
                          </a:solidFill>
                          <a:effectLst/>
                          <a:latin typeface="+mn-lt"/>
                          <a:ea typeface="+mn-ea"/>
                          <a:cs typeface="+mn-cs"/>
                        </a:rPr>
                        <a:t>: </a:t>
                      </a:r>
                      <a:r>
                        <a:rPr lang="en-US" sz="1100" b="0" kern="1200" dirty="0">
                          <a:solidFill>
                            <a:schemeClr val="tx1"/>
                          </a:solidFill>
                          <a:effectLst/>
                          <a:latin typeface="+mn-lt"/>
                          <a:ea typeface="+mn-ea"/>
                          <a:cs typeface="+mn-cs"/>
                        </a:rPr>
                        <a:t>ad-hoc</a:t>
                      </a:r>
                    </a:p>
                    <a:p>
                      <a:pPr marL="0" algn="l" rtl="0" eaLnBrk="1" latinLnBrk="0" hangingPunct="1">
                        <a:lnSpc>
                          <a:spcPct val="115000"/>
                        </a:lnSpc>
                        <a:spcAft>
                          <a:spcPts val="0"/>
                        </a:spcAft>
                      </a:pPr>
                      <a:endParaRPr lang="en-GB" sz="1100" kern="1200" dirty="0">
                        <a:solidFill>
                          <a:schemeClr val="tx1"/>
                        </a:solidFill>
                        <a:effectLst/>
                        <a:latin typeface="+mn-lt"/>
                        <a:ea typeface="+mn-ea"/>
                        <a:cs typeface="+mn-cs"/>
                      </a:endParaRPr>
                    </a:p>
                    <a:p>
                      <a:pPr marL="0" algn="l" rtl="0" eaLnBrk="1" latinLnBrk="0" hangingPunct="1">
                        <a:lnSpc>
                          <a:spcPct val="115000"/>
                        </a:lnSpc>
                        <a:spcAft>
                          <a:spcPts val="0"/>
                        </a:spcAft>
                      </a:pPr>
                      <a:r>
                        <a:rPr lang="en-GB" sz="1100" kern="1200" dirty="0">
                          <a:solidFill>
                            <a:schemeClr val="tx1"/>
                          </a:solidFill>
                          <a:effectLst/>
                          <a:latin typeface="+mn-lt"/>
                          <a:ea typeface="+mn-ea"/>
                          <a:cs typeface="+mn-cs"/>
                          <a:hlinkClick r:id="rId3"/>
                        </a:rPr>
                        <a:t>Link to CP</a:t>
                      </a:r>
                      <a:endParaRPr lang="en-GB" sz="1100" kern="1200" dirty="0">
                        <a:solidFill>
                          <a:schemeClr val="tx1"/>
                        </a:solidFill>
                        <a:effectLst/>
                        <a:latin typeface="+mn-lt"/>
                        <a:ea typeface="+mn-ea"/>
                        <a:cs typeface="+mn-cs"/>
                      </a:endParaRPr>
                    </a:p>
                    <a:p>
                      <a:pPr marL="0" algn="l" rtl="0" eaLnBrk="1" latinLnBrk="0" hangingPunct="1">
                        <a:lnSpc>
                          <a:spcPct val="115000"/>
                        </a:lnSpc>
                        <a:spcAft>
                          <a:spcPts val="0"/>
                        </a:spcAft>
                      </a:pPr>
                      <a:r>
                        <a:rPr lang="en-GB" sz="1100" kern="1200" dirty="0">
                          <a:solidFill>
                            <a:schemeClr val="tx1"/>
                          </a:solidFill>
                          <a:effectLst/>
                          <a:latin typeface="+mn-lt"/>
                          <a:ea typeface="+mn-ea"/>
                          <a:cs typeface="+mn-cs"/>
                        </a:rPr>
                        <a:t>   </a:t>
                      </a:r>
                    </a:p>
                    <a:p>
                      <a:pPr marL="0" algn="l" defTabSz="914400" rtl="0" eaLnBrk="1" latinLnBrk="0" hangingPunct="1">
                        <a:lnSpc>
                          <a:spcPct val="115000"/>
                        </a:lnSpc>
                        <a:spcAft>
                          <a:spcPts val="0"/>
                        </a:spcAft>
                      </a:pPr>
                      <a:r>
                        <a:rPr lang="en-GB" sz="1100" b="1" kern="1200" dirty="0">
                          <a:solidFill>
                            <a:schemeClr val="tx1"/>
                          </a:solidFill>
                          <a:effectLst/>
                          <a:latin typeface="+mn-lt"/>
                          <a:ea typeface="+mn-ea"/>
                          <a:cs typeface="+mn-cs"/>
                        </a:rPr>
                        <a:t>Link to Change Pack ref: </a:t>
                      </a:r>
                    </a:p>
                    <a:p>
                      <a:pPr marL="0" algn="l" defTabSz="914400" rtl="0" eaLnBrk="1" latinLnBrk="0" hangingPunct="1">
                        <a:lnSpc>
                          <a:spcPct val="115000"/>
                        </a:lnSpc>
                        <a:spcAft>
                          <a:spcPts val="0"/>
                        </a:spcAft>
                      </a:pPr>
                      <a:r>
                        <a:rPr lang="en-GB" sz="1100" b="0" kern="1200" dirty="0">
                          <a:solidFill>
                            <a:schemeClr val="tx1"/>
                          </a:solidFill>
                          <a:effectLst/>
                          <a:latin typeface="+mn-lt"/>
                          <a:ea typeface="+mn-ea"/>
                          <a:cs typeface="+mn-cs"/>
                          <a:hlinkClick r:id="rId4"/>
                        </a:rPr>
                        <a:t>2898.3 – MT PO</a:t>
                      </a:r>
                      <a:endParaRPr lang="en-GB" sz="1100" b="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1100" b="1"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1100" b="1" kern="1200" dirty="0">
                          <a:solidFill>
                            <a:schemeClr val="tx1"/>
                          </a:solidFill>
                          <a:effectLst/>
                          <a:latin typeface="+mn-lt"/>
                          <a:ea typeface="+mn-ea"/>
                          <a:cs typeface="+mn-cs"/>
                        </a:rPr>
                        <a:t>Voting: </a:t>
                      </a:r>
                      <a:r>
                        <a:rPr lang="en-GB" sz="1100" b="0" kern="1200" dirty="0">
                          <a:solidFill>
                            <a:schemeClr val="tx1"/>
                          </a:solidFill>
                          <a:effectLst/>
                          <a:latin typeface="+mn-lt"/>
                          <a:ea typeface="+mn-ea"/>
                          <a:cs typeface="+mn-cs"/>
                        </a:rPr>
                        <a:t>DNO</a:t>
                      </a:r>
                    </a:p>
                    <a:p>
                      <a:pPr marL="0" algn="l" defTabSz="914400" rtl="0" eaLnBrk="1" latinLnBrk="0" hangingPunct="1">
                        <a:lnSpc>
                          <a:spcPct val="115000"/>
                        </a:lnSpc>
                        <a:spcAft>
                          <a:spcPts val="0"/>
                        </a:spcAft>
                      </a:pPr>
                      <a:endParaRPr lang="en-GB" sz="1100" b="1"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1100" b="1" kern="1200" dirty="0">
                          <a:solidFill>
                            <a:schemeClr val="tx1"/>
                          </a:solidFill>
                          <a:effectLst/>
                          <a:latin typeface="+mn-lt"/>
                          <a:ea typeface="+mn-ea"/>
                          <a:cs typeface="+mn-cs"/>
                        </a:rPr>
                        <a:t>High Level Solution Cost:</a:t>
                      </a:r>
                    </a:p>
                    <a:p>
                      <a:pPr marL="0" algn="l" defTabSz="914400" rtl="0" eaLnBrk="1" latinLnBrk="0" hangingPunct="1">
                        <a:lnSpc>
                          <a:spcPct val="115000"/>
                        </a:lnSpc>
                        <a:spcAft>
                          <a:spcPts val="0"/>
                        </a:spcAft>
                      </a:pPr>
                      <a:r>
                        <a:rPr lang="en-GB" sz="1100" b="0" kern="1200" dirty="0">
                          <a:solidFill>
                            <a:schemeClr val="tx1"/>
                          </a:solidFill>
                          <a:effectLst/>
                          <a:latin typeface="+mn-lt"/>
                          <a:ea typeface="+mn-ea"/>
                          <a:cs typeface="+mn-cs"/>
                        </a:rPr>
                        <a:t>Option 1:  £0</a:t>
                      </a:r>
                    </a:p>
                    <a:p>
                      <a:pPr marL="0" algn="l" defTabSz="914400" rtl="0" eaLnBrk="1" latinLnBrk="0" hangingPunct="1">
                        <a:lnSpc>
                          <a:spcPct val="115000"/>
                        </a:lnSpc>
                        <a:spcAft>
                          <a:spcPts val="0"/>
                        </a:spcAft>
                      </a:pPr>
                      <a:endParaRPr lang="en-GB" sz="1100" b="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1100" b="1" kern="1200" dirty="0">
                          <a:solidFill>
                            <a:schemeClr val="tx1"/>
                          </a:solidFill>
                          <a:effectLst/>
                          <a:latin typeface="+mn-lt"/>
                          <a:ea typeface="+mn-ea"/>
                          <a:cs typeface="+mn-cs"/>
                        </a:rPr>
                        <a:t>Funding: </a:t>
                      </a:r>
                      <a:r>
                        <a:rPr lang="en-GB" sz="1100" b="0" kern="1200" dirty="0">
                          <a:solidFill>
                            <a:schemeClr val="tx1"/>
                          </a:solidFill>
                          <a:effectLst/>
                          <a:latin typeface="+mn-lt"/>
                          <a:ea typeface="+mn-ea"/>
                          <a:cs typeface="+mn-cs"/>
                        </a:rPr>
                        <a:t>MTB</a:t>
                      </a:r>
                    </a:p>
                    <a:p>
                      <a:pPr marL="0" algn="l" defTabSz="914400" rtl="0" eaLnBrk="1" latinLnBrk="0" hangingPunct="1">
                        <a:lnSpc>
                          <a:spcPct val="115000"/>
                        </a:lnSpc>
                        <a:spcAft>
                          <a:spcPts val="0"/>
                        </a:spcAft>
                      </a:pPr>
                      <a:endParaRPr lang="en-GB" sz="1100" b="1" kern="1200" dirty="0">
                        <a:solidFill>
                          <a:schemeClr val="tx1"/>
                        </a:solidFill>
                        <a:effectLst/>
                        <a:latin typeface="+mn-lt"/>
                        <a:ea typeface="+mn-ea"/>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100" dirty="0">
                          <a:solidFill>
                            <a:schemeClr val="tx1"/>
                          </a:solidFill>
                        </a:rPr>
                        <a:t>DSC Service Area </a:t>
                      </a:r>
                      <a:r>
                        <a:rPr lang="en-US" sz="1100" b="0" i="0" kern="1200" dirty="0">
                          <a:solidFill>
                            <a:schemeClr val="tx1"/>
                          </a:solidFill>
                          <a:effectLst/>
                          <a:latin typeface="+mn-lt"/>
                          <a:ea typeface="+mn-ea"/>
                          <a:cs typeface="+mn-cs"/>
                        </a:rPr>
                        <a:t>9: Customer Reporting (all forms)</a:t>
                      </a:r>
                      <a:endParaRPr lang="en-GB" sz="1100" b="0" kern="1200" dirty="0">
                        <a:solidFill>
                          <a:srgbClr val="FF0000"/>
                        </a:solidFill>
                        <a:effectLst/>
                        <a:latin typeface="+mn-lt"/>
                        <a:ea typeface="+mn-ea"/>
                        <a:cs typeface="+mn-cs"/>
                      </a:endParaRPr>
                    </a:p>
                    <a:p>
                      <a:pPr marL="0" algn="l" defTabSz="914400" rtl="0" eaLnBrk="1" latinLnBrk="0" hangingPunct="1">
                        <a:lnSpc>
                          <a:spcPct val="115000"/>
                        </a:lnSpc>
                        <a:spcAft>
                          <a:spcPts val="0"/>
                        </a:spcAft>
                      </a:pPr>
                      <a:endParaRPr lang="en-GB" sz="1100" b="0" kern="1200" dirty="0">
                        <a:solidFill>
                          <a:srgbClr val="FF0000"/>
                        </a:solidFill>
                        <a:effectLst/>
                        <a:latin typeface="+mn-lt"/>
                        <a:ea typeface="+mn-ea"/>
                        <a:cs typeface="+mn-cs"/>
                      </a:endParaRPr>
                    </a:p>
                  </a:txBody>
                  <a:tcPr marL="59044" marR="59044" marT="0" marB="0"/>
                </a:tc>
                <a:tc>
                  <a:txBody>
                    <a:bodyPr/>
                    <a:lstStyle/>
                    <a:p>
                      <a:pPr algn="l">
                        <a:lnSpc>
                          <a:spcPct val="115000"/>
                        </a:lnSpc>
                        <a:spcAft>
                          <a:spcPts val="0"/>
                        </a:spcAft>
                      </a:pPr>
                      <a:r>
                        <a:rPr lang="en-GB" sz="1100" dirty="0">
                          <a:solidFill>
                            <a:schemeClr val="tx1"/>
                          </a:solidFill>
                          <a:effectLst/>
                          <a:latin typeface="+mn-lt"/>
                          <a:ea typeface="Calibri"/>
                          <a:cs typeface="Times New Roman"/>
                        </a:rPr>
                        <a:t>Option 1 - Xoserve</a:t>
                      </a:r>
                    </a:p>
                  </a:txBody>
                  <a:tcPr marL="59044" marR="59044" marT="0" marB="0" anchor="ctr"/>
                </a:tc>
                <a:tc>
                  <a:txBody>
                    <a:bodyPr/>
                    <a:lstStyle/>
                    <a:p>
                      <a:pPr algn="ctr" fontAlgn="ctr"/>
                      <a:endParaRPr lang="en-GB" sz="1100" b="0" i="0" u="none" strike="noStrike" dirty="0">
                        <a:solidFill>
                          <a:schemeClr val="tx1"/>
                        </a:solidFill>
                        <a:effectLst/>
                        <a:latin typeface="Arial" panose="020B0604020202020204" pitchFamily="34" charset="0"/>
                      </a:endParaRPr>
                    </a:p>
                  </a:txBody>
                  <a:tcPr marL="6350" marR="6350" marT="6350" marB="0" anchor="ctr"/>
                </a:tc>
                <a:tc>
                  <a:txBody>
                    <a:bodyPr/>
                    <a:lstStyle/>
                    <a:p>
                      <a:pPr algn="ctr">
                        <a:lnSpc>
                          <a:spcPct val="115000"/>
                        </a:lnSpc>
                        <a:spcAft>
                          <a:spcPts val="0"/>
                        </a:spcAft>
                      </a:pPr>
                      <a:endParaRPr lang="en-GB" sz="1100" kern="1200" dirty="0">
                        <a:solidFill>
                          <a:schemeClr val="tx1"/>
                        </a:solidFill>
                        <a:effectLst/>
                        <a:latin typeface="Arial"/>
                        <a:ea typeface="Calibri"/>
                        <a:cs typeface="Arial"/>
                      </a:endParaRPr>
                    </a:p>
                  </a:txBody>
                  <a:tcPr marL="59044" marR="59044" marT="0" marB="0" anchor="ctr">
                    <a:noFill/>
                  </a:tcPr>
                </a:tc>
                <a:tc>
                  <a:txBody>
                    <a:bodyPr/>
                    <a:lstStyle/>
                    <a:p>
                      <a:pPr algn="ctr">
                        <a:lnSpc>
                          <a:spcPct val="115000"/>
                        </a:lnSpc>
                        <a:spcAft>
                          <a:spcPts val="0"/>
                        </a:spcAft>
                      </a:pPr>
                      <a:endParaRPr lang="en-GB" sz="11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endParaRPr lang="en-GB" sz="11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lvl="0" algn="l" fontAlgn="ctr"/>
                      <a:r>
                        <a:rPr lang="en-US" sz="1100" b="1" i="0" u="none" strike="noStrike" dirty="0">
                          <a:solidFill>
                            <a:schemeClr val="tx1"/>
                          </a:solidFill>
                          <a:effectLst/>
                          <a:latin typeface="Arial" panose="020B0604020202020204" pitchFamily="34" charset="0"/>
                        </a:rPr>
                        <a:t>No Representations Received </a:t>
                      </a:r>
                    </a:p>
                  </a:txBody>
                  <a:tcPr marL="6350" marR="6350" marT="635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57488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t>XRN5144 Enabling Re-assignment of Supplier Short Codes</a:t>
            </a:r>
          </a:p>
        </p:txBody>
      </p:sp>
      <p:sp>
        <p:nvSpPr>
          <p:cNvPr id="3" name="Content Placeholder 2">
            <a:extLst>
              <a:ext uri="{FF2B5EF4-FFF2-40B4-BE49-F238E27FC236}">
                <a16:creationId xmlns:a16="http://schemas.microsoft.com/office/drawing/2014/main" id="{125A8E14-8CD8-4C96-B3FD-EDF3CF0335A7}"/>
              </a:ext>
            </a:extLst>
          </p:cNvPr>
          <p:cNvSpPr>
            <a:spLocks noGrp="1"/>
          </p:cNvSpPr>
          <p:nvPr>
            <p:ph idx="1"/>
          </p:nvPr>
        </p:nvSpPr>
        <p:spPr/>
        <p:txBody>
          <a:bodyPr>
            <a:normAutofit/>
          </a:bodyPr>
          <a:lstStyle/>
          <a:p>
            <a:r>
              <a:rPr lang="en-GB" sz="1800" dirty="0"/>
              <a:t>Verbal Update to be presented by David Addison</a:t>
            </a:r>
          </a:p>
        </p:txBody>
      </p:sp>
    </p:spTree>
    <p:extLst>
      <p:ext uri="{BB962C8B-B14F-4D97-AF65-F5344CB8AC3E}">
        <p14:creationId xmlns:p14="http://schemas.microsoft.com/office/powerpoint/2010/main" val="480263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br>
              <a:rPr lang="en-GB" dirty="0">
                <a:latin typeface="Arial"/>
                <a:cs typeface="Arial"/>
              </a:rPr>
            </a:br>
            <a:r>
              <a:rPr lang="en-GB" sz="3100" dirty="0">
                <a:latin typeface="Arial"/>
                <a:cs typeface="Arial"/>
              </a:rPr>
              <a:t>section 4. Design &amp; Delivery</a:t>
            </a: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3320118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Arial"/>
                <a:cs typeface="Arial"/>
              </a:rPr>
              <a:t>Section 2: DSC Change Budget &amp; Horizon Planning</a:t>
            </a:r>
            <a:endParaRPr lang="en-GB" sz="3600" dirty="0">
              <a:latin typeface="Arial"/>
              <a:cs typeface="Arial"/>
            </a:endParaRPr>
          </a:p>
        </p:txBody>
      </p:sp>
    </p:spTree>
    <p:extLst>
      <p:ext uri="{BB962C8B-B14F-4D97-AF65-F5344CB8AC3E}">
        <p14:creationId xmlns:p14="http://schemas.microsoft.com/office/powerpoint/2010/main" val="3614299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90AE76-AEC0-4FB1-899E-2CC6EF255895}"/>
              </a:ext>
            </a:extLst>
          </p:cNvPr>
          <p:cNvSpPr txBox="1"/>
          <p:nvPr/>
        </p:nvSpPr>
        <p:spPr>
          <a:xfrm>
            <a:off x="292383" y="442268"/>
            <a:ext cx="8559234" cy="400110"/>
          </a:xfrm>
          <a:prstGeom prst="rect">
            <a:avLst/>
          </a:prstGeom>
          <a:noFill/>
        </p:spPr>
        <p:txBody>
          <a:bodyPr wrap="square" lIns="91440" tIns="45720" rIns="91440" bIns="45720" rtlCol="0" anchor="t">
            <a:spAutoFit/>
          </a:bodyPr>
          <a:lstStyle/>
          <a:p>
            <a:pPr lvl="0">
              <a:defRPr/>
            </a:pPr>
            <a:r>
              <a:rPr lang="en-US" sz="2000" b="1" dirty="0">
                <a:solidFill>
                  <a:srgbClr val="3E5AA8"/>
                </a:solidFill>
              </a:rPr>
              <a:t>MDD Market Participant Identify Approach Document </a:t>
            </a:r>
          </a:p>
        </p:txBody>
      </p:sp>
      <p:graphicFrame>
        <p:nvGraphicFramePr>
          <p:cNvPr id="7" name="Table 6">
            <a:extLst>
              <a:ext uri="{FF2B5EF4-FFF2-40B4-BE49-F238E27FC236}">
                <a16:creationId xmlns:a16="http://schemas.microsoft.com/office/drawing/2014/main" id="{59F11301-F06E-448F-B0FA-1BEAB62BBB26}"/>
              </a:ext>
            </a:extLst>
          </p:cNvPr>
          <p:cNvGraphicFramePr>
            <a:graphicFrameLocks noGrp="1"/>
          </p:cNvGraphicFramePr>
          <p:nvPr>
            <p:extLst>
              <p:ext uri="{D42A27DB-BD31-4B8C-83A1-F6EECF244321}">
                <p14:modId xmlns:p14="http://schemas.microsoft.com/office/powerpoint/2010/main" val="1500038028"/>
              </p:ext>
            </p:extLst>
          </p:nvPr>
        </p:nvGraphicFramePr>
        <p:xfrm>
          <a:off x="0" y="819419"/>
          <a:ext cx="9144000" cy="4200603"/>
        </p:xfrm>
        <a:graphic>
          <a:graphicData uri="http://schemas.openxmlformats.org/drawingml/2006/table">
            <a:tbl>
              <a:tblPr firstRow="1" firstCol="1" bandRow="1">
                <a:tableStyleId>{5940675A-B579-460E-94D1-54222C63F5DA}</a:tableStyleId>
              </a:tblPr>
              <a:tblGrid>
                <a:gridCol w="1148374">
                  <a:extLst>
                    <a:ext uri="{9D8B030D-6E8A-4147-A177-3AD203B41FA5}">
                      <a16:colId xmlns:a16="http://schemas.microsoft.com/office/drawing/2014/main" val="20001"/>
                    </a:ext>
                  </a:extLst>
                </a:gridCol>
                <a:gridCol w="703963">
                  <a:extLst>
                    <a:ext uri="{9D8B030D-6E8A-4147-A177-3AD203B41FA5}">
                      <a16:colId xmlns:a16="http://schemas.microsoft.com/office/drawing/2014/main" val="20006"/>
                    </a:ext>
                  </a:extLst>
                </a:gridCol>
                <a:gridCol w="513702">
                  <a:extLst>
                    <a:ext uri="{9D8B030D-6E8A-4147-A177-3AD203B41FA5}">
                      <a16:colId xmlns:a16="http://schemas.microsoft.com/office/drawing/2014/main" val="1990762972"/>
                    </a:ext>
                  </a:extLst>
                </a:gridCol>
                <a:gridCol w="428086">
                  <a:extLst>
                    <a:ext uri="{9D8B030D-6E8A-4147-A177-3AD203B41FA5}">
                      <a16:colId xmlns:a16="http://schemas.microsoft.com/office/drawing/2014/main" val="20007"/>
                    </a:ext>
                  </a:extLst>
                </a:gridCol>
                <a:gridCol w="409059">
                  <a:extLst>
                    <a:ext uri="{9D8B030D-6E8A-4147-A177-3AD203B41FA5}">
                      <a16:colId xmlns:a16="http://schemas.microsoft.com/office/drawing/2014/main" val="20008"/>
                    </a:ext>
                  </a:extLst>
                </a:gridCol>
                <a:gridCol w="5940816">
                  <a:extLst>
                    <a:ext uri="{9D8B030D-6E8A-4147-A177-3AD203B41FA5}">
                      <a16:colId xmlns:a16="http://schemas.microsoft.com/office/drawing/2014/main" val="20009"/>
                    </a:ext>
                  </a:extLst>
                </a:gridCol>
              </a:tblGrid>
              <a:tr h="203152">
                <a:tc gridSpan="6">
                  <a:txBody>
                    <a:bodyPr/>
                    <a:lstStyle/>
                    <a:p>
                      <a:pPr algn="l">
                        <a:lnSpc>
                          <a:spcPct val="115000"/>
                        </a:lnSpc>
                        <a:spcAft>
                          <a:spcPts val="0"/>
                        </a:spcAft>
                      </a:pPr>
                      <a:r>
                        <a:rPr lang="en-GB" sz="10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781183799"/>
                  </a:ext>
                </a:extLst>
              </a:tr>
              <a:tr h="319384">
                <a:tc rowSpan="4">
                  <a:txBody>
                    <a:bodyPr/>
                    <a:lstStyle/>
                    <a:p>
                      <a:pPr>
                        <a:lnSpc>
                          <a:spcPct val="115000"/>
                        </a:lnSpc>
                        <a:spcAft>
                          <a:spcPts val="0"/>
                        </a:spcAft>
                      </a:pPr>
                      <a:endParaRPr lang="en-US" sz="1050" kern="1200" dirty="0">
                        <a:solidFill>
                          <a:schemeClr val="tx1"/>
                        </a:solidFill>
                        <a:effectLst/>
                        <a:latin typeface="+mn-lt"/>
                        <a:ea typeface="+mn-ea"/>
                        <a:cs typeface="+mn-cs"/>
                      </a:endParaRPr>
                    </a:p>
                    <a:p>
                      <a:pPr>
                        <a:lnSpc>
                          <a:spcPct val="115000"/>
                        </a:lnSpc>
                        <a:spcAft>
                          <a:spcPts val="0"/>
                        </a:spcAft>
                      </a:pPr>
                      <a:r>
                        <a:rPr lang="en-GB" sz="1000" b="1" kern="1200" dirty="0">
                          <a:solidFill>
                            <a:schemeClr val="tx1"/>
                          </a:solidFill>
                          <a:effectLst/>
                          <a:latin typeface="+mn-lt"/>
                          <a:ea typeface="+mn-ea"/>
                          <a:cs typeface="+mn-cs"/>
                        </a:rPr>
                        <a:t>Change Pack ref:</a:t>
                      </a:r>
                    </a:p>
                    <a:p>
                      <a:pPr>
                        <a:lnSpc>
                          <a:spcPct val="115000"/>
                        </a:lnSpc>
                        <a:spcAft>
                          <a:spcPts val="0"/>
                        </a:spcAft>
                      </a:pPr>
                      <a:r>
                        <a:rPr lang="en-GB" sz="1000" kern="1200" dirty="0">
                          <a:solidFill>
                            <a:schemeClr val="tx1"/>
                          </a:solidFill>
                          <a:effectLst/>
                          <a:latin typeface="+mn-lt"/>
                          <a:ea typeface="+mn-ea"/>
                          <a:cs typeface="+mn-cs"/>
                          <a:hlinkClick r:id="rId3"/>
                        </a:rPr>
                        <a:t>2898.2  - MT – PO</a:t>
                      </a:r>
                      <a:endParaRPr lang="en-GB" sz="1000" kern="1200" dirty="0">
                        <a:solidFill>
                          <a:schemeClr val="tx1"/>
                        </a:solidFill>
                        <a:effectLst/>
                        <a:latin typeface="+mn-lt"/>
                        <a:ea typeface="+mn-ea"/>
                        <a:cs typeface="+mn-cs"/>
                      </a:endParaRPr>
                    </a:p>
                    <a:p>
                      <a:pPr>
                        <a:lnSpc>
                          <a:spcPct val="115000"/>
                        </a:lnSpc>
                        <a:spcAft>
                          <a:spcPts val="0"/>
                        </a:spcAft>
                      </a:pPr>
                      <a:endParaRPr lang="en-GB" sz="1000" kern="1200" dirty="0">
                        <a:solidFill>
                          <a:schemeClr val="tx1"/>
                        </a:solidFill>
                        <a:effectLst/>
                        <a:latin typeface="+mn-lt"/>
                        <a:ea typeface="+mn-ea"/>
                        <a:cs typeface="+mn-cs"/>
                      </a:endParaRPr>
                    </a:p>
                    <a:p>
                      <a:pPr>
                        <a:lnSpc>
                          <a:spcPct val="115000"/>
                        </a:lnSpc>
                        <a:spcAft>
                          <a:spcPts val="0"/>
                        </a:spcAft>
                      </a:pPr>
                      <a:r>
                        <a:rPr lang="en-GB" sz="1000" b="1" kern="1200" dirty="0">
                          <a:solidFill>
                            <a:schemeClr val="tx1"/>
                          </a:solidFill>
                          <a:effectLst/>
                          <a:latin typeface="+mn-lt"/>
                          <a:ea typeface="+mn-ea"/>
                          <a:cs typeface="+mn-cs"/>
                        </a:rPr>
                        <a:t>Implementation: </a:t>
                      </a:r>
                      <a:endParaRPr lang="en-GB" sz="1000" b="0" kern="1200" dirty="0">
                        <a:solidFill>
                          <a:schemeClr val="tx1"/>
                        </a:solidFill>
                        <a:effectLst/>
                        <a:latin typeface="+mn-lt"/>
                        <a:ea typeface="+mn-ea"/>
                        <a:cs typeface="+mn-cs"/>
                      </a:endParaRPr>
                    </a:p>
                    <a:p>
                      <a:pPr>
                        <a:lnSpc>
                          <a:spcPct val="115000"/>
                        </a:lnSpc>
                        <a:spcAft>
                          <a:spcPts val="0"/>
                        </a:spcAft>
                      </a:pPr>
                      <a:r>
                        <a:rPr lang="en-GB" sz="1000" b="0" kern="1200" dirty="0">
                          <a:solidFill>
                            <a:schemeClr val="tx1"/>
                          </a:solidFill>
                          <a:effectLst/>
                          <a:latin typeface="+mn-lt"/>
                          <a:ea typeface="+mn-ea"/>
                          <a:cs typeface="+mn-cs"/>
                        </a:rPr>
                        <a:t>TBC following approval</a:t>
                      </a:r>
                    </a:p>
                    <a:p>
                      <a:pPr>
                        <a:lnSpc>
                          <a:spcPct val="115000"/>
                        </a:lnSpc>
                        <a:spcAft>
                          <a:spcPts val="0"/>
                        </a:spcAft>
                      </a:pPr>
                      <a:endParaRPr lang="en-GB" sz="1000" b="0" kern="1200" dirty="0">
                        <a:solidFill>
                          <a:schemeClr val="tx1"/>
                        </a:solidFill>
                        <a:effectLst/>
                        <a:latin typeface="+mn-lt"/>
                        <a:ea typeface="+mn-ea"/>
                        <a:cs typeface="+mn-cs"/>
                      </a:endParaRPr>
                    </a:p>
                    <a:p>
                      <a:pPr>
                        <a:lnSpc>
                          <a:spcPct val="115000"/>
                        </a:lnSpc>
                        <a:spcAft>
                          <a:spcPts val="0"/>
                        </a:spcAft>
                      </a:pPr>
                      <a:r>
                        <a:rPr lang="en-GB" sz="1000" b="1" kern="1200" dirty="0">
                          <a:solidFill>
                            <a:schemeClr val="tx1"/>
                          </a:solidFill>
                          <a:effectLst/>
                          <a:latin typeface="+mn-lt"/>
                          <a:ea typeface="+mn-ea"/>
                          <a:cs typeface="+mn-cs"/>
                        </a:rPr>
                        <a:t>Voting: </a:t>
                      </a:r>
                      <a:r>
                        <a:rPr lang="en-GB" sz="1000" b="0" kern="1200" dirty="0">
                          <a:solidFill>
                            <a:schemeClr val="tx1"/>
                          </a:solidFill>
                          <a:effectLst/>
                          <a:latin typeface="+mn-lt"/>
                          <a:ea typeface="+mn-ea"/>
                          <a:cs typeface="+mn-cs"/>
                        </a:rPr>
                        <a:t>N/A </a:t>
                      </a:r>
                    </a:p>
                    <a:p>
                      <a:pPr>
                        <a:lnSpc>
                          <a:spcPct val="115000"/>
                        </a:lnSpc>
                        <a:spcAft>
                          <a:spcPts val="0"/>
                        </a:spcAft>
                      </a:pPr>
                      <a:r>
                        <a:rPr lang="en-GB" sz="1000" b="0" kern="1200" dirty="0">
                          <a:solidFill>
                            <a:schemeClr val="tx1"/>
                          </a:solidFill>
                          <a:effectLst/>
                          <a:latin typeface="+mn-lt"/>
                          <a:ea typeface="+mn-ea"/>
                          <a:cs typeface="+mn-cs"/>
                        </a:rPr>
                        <a:t>Approval to be sought at </a:t>
                      </a:r>
                      <a:r>
                        <a:rPr lang="en-GB" sz="1000" b="0" kern="1200" dirty="0" err="1">
                          <a:solidFill>
                            <a:schemeClr val="tx1"/>
                          </a:solidFill>
                          <a:effectLst/>
                          <a:latin typeface="+mn-lt"/>
                          <a:ea typeface="+mn-ea"/>
                          <a:cs typeface="+mn-cs"/>
                        </a:rPr>
                        <a:t>CoMC</a:t>
                      </a:r>
                      <a:r>
                        <a:rPr lang="en-GB" sz="1000" b="0" kern="1200" dirty="0">
                          <a:solidFill>
                            <a:schemeClr val="tx1"/>
                          </a:solidFill>
                          <a:effectLst/>
                          <a:latin typeface="+mn-lt"/>
                          <a:ea typeface="+mn-ea"/>
                          <a:cs typeface="+mn-cs"/>
                        </a:rPr>
                        <a:t> in October.</a:t>
                      </a:r>
                      <a:endParaRPr lang="en-US" sz="1000" b="0" kern="1200" dirty="0">
                        <a:solidFill>
                          <a:schemeClr val="tx1"/>
                        </a:solidFill>
                        <a:effectLst/>
                        <a:latin typeface="+mn-lt"/>
                        <a:ea typeface="+mn-ea"/>
                        <a:cs typeface="+mn-cs"/>
                      </a:endParaRPr>
                    </a:p>
                    <a:p>
                      <a:pPr>
                        <a:lnSpc>
                          <a:spcPct val="115000"/>
                        </a:lnSpc>
                        <a:spcAft>
                          <a:spcPts val="0"/>
                        </a:spcAft>
                      </a:pPr>
                      <a:endParaRPr lang="en-US" sz="1050" b="0" kern="1200" dirty="0">
                        <a:solidFill>
                          <a:schemeClr val="tx1"/>
                        </a:solidFill>
                        <a:effectLst/>
                        <a:latin typeface="+mn-lt"/>
                        <a:ea typeface="+mn-ea"/>
                        <a:cs typeface="+mn-cs"/>
                      </a:endParaRPr>
                    </a:p>
                  </a:txBody>
                  <a:tcPr marL="59044" marR="59044" marT="0" marB="0">
                    <a:noFill/>
                  </a:tcPr>
                </a:tc>
                <a:tc gridSpan="4">
                  <a:txBody>
                    <a:bodyPr/>
                    <a:lstStyle/>
                    <a:p>
                      <a:pPr>
                        <a:lnSpc>
                          <a:spcPct val="115000"/>
                        </a:lnSpc>
                        <a:spcAft>
                          <a:spcPts val="0"/>
                        </a:spcAft>
                      </a:pPr>
                      <a:r>
                        <a:rPr lang="en-GB" sz="1000" kern="120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000" kern="1200" dirty="0">
                          <a:solidFill>
                            <a:schemeClr val="tx1"/>
                          </a:solidFill>
                          <a:effectLst/>
                          <a:latin typeface="+mn-lt"/>
                          <a:ea typeface="+mn-ea"/>
                          <a:cs typeface="+mn-cs"/>
                        </a:rPr>
                        <a:t>Comments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316814">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800" kern="120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800" kern="1200" dirty="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800" kern="1200">
                          <a:solidFill>
                            <a:schemeClr val="tx1"/>
                          </a:solidFill>
                          <a:effectLst/>
                          <a:latin typeface="+mn-lt"/>
                          <a:ea typeface="+mn-ea"/>
                          <a:cs typeface="+mn-cs"/>
                        </a:rPr>
                        <a:t>Defer </a:t>
                      </a:r>
                    </a:p>
                  </a:txBody>
                  <a:tcPr marL="6350" marR="6350" marT="6350" marB="0">
                    <a:solidFill>
                      <a:srgbClr val="FFBF00"/>
                    </a:solidFill>
                  </a:tcPr>
                </a:tc>
                <a:tc>
                  <a:txBody>
                    <a:bodyPr/>
                    <a:lstStyle/>
                    <a:p>
                      <a:pPr>
                        <a:lnSpc>
                          <a:spcPct val="115000"/>
                        </a:lnSpc>
                        <a:spcAft>
                          <a:spcPts val="0"/>
                        </a:spcAft>
                      </a:pPr>
                      <a:r>
                        <a:rPr lang="en-GB" sz="800" kern="1200" dirty="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extLst>
                  <a:ext uri="{0D108BD9-81ED-4DB2-BD59-A6C34878D82A}">
                    <a16:rowId xmlns:a16="http://schemas.microsoft.com/office/drawing/2014/main" val="10001"/>
                  </a:ext>
                </a:extLst>
              </a:tr>
              <a:tr h="2471669">
                <a:tc vMerge="1">
                  <a:txBody>
                    <a:bodyPr/>
                    <a:lstStyle/>
                    <a:p>
                      <a:pPr>
                        <a:lnSpc>
                          <a:spcPct val="115000"/>
                        </a:lnSpc>
                        <a:spcAft>
                          <a:spcPts val="0"/>
                        </a:spcAft>
                      </a:pPr>
                      <a:endParaRPr lang="en-GB" sz="1050" kern="1200">
                        <a:solidFill>
                          <a:schemeClr val="tx1"/>
                        </a:solidFill>
                        <a:effectLst/>
                        <a:latin typeface="+mn-lt"/>
                        <a:ea typeface="+mn-ea"/>
                        <a:cs typeface="+mn-cs"/>
                      </a:endParaRPr>
                    </a:p>
                  </a:txBody>
                  <a:tcPr marL="59044" marR="59044" marT="0" marB="0"/>
                </a:tc>
                <a:tc>
                  <a:txBody>
                    <a:bodyPr/>
                    <a:lstStyle/>
                    <a:p>
                      <a:pPr algn="ctr"/>
                      <a:r>
                        <a:rPr lang="en-GB" sz="1000" dirty="0"/>
                        <a:t>EDF Energy</a:t>
                      </a:r>
                    </a:p>
                  </a:txBody>
                  <a:tcPr marL="6350" marR="6350" marT="6350" marB="0" anchor="ctr"/>
                </a:tc>
                <a:tc>
                  <a:txBody>
                    <a:bodyPr/>
                    <a:lstStyle/>
                    <a:p>
                      <a:pPr algn="ctr" fontAlgn="ctr"/>
                      <a:r>
                        <a:rPr lang="en-GB" sz="1100" kern="1200" dirty="0">
                          <a:solidFill>
                            <a:schemeClr val="tx1"/>
                          </a:solidFill>
                          <a:effectLst/>
                          <a:latin typeface="+mn-lt"/>
                          <a:ea typeface="+mn-ea"/>
                          <a:cs typeface="+mn-cs"/>
                        </a:rPr>
                        <a:t>X</a:t>
                      </a:r>
                    </a:p>
                  </a:txBody>
                  <a:tcPr marL="6350" marR="6350" marT="6350" marB="0" anchor="ctr">
                    <a:noFill/>
                  </a:tcP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chor="ctr"/>
                </a:tc>
                <a:tc>
                  <a:txBody>
                    <a:bodyPr/>
                    <a:lstStyle/>
                    <a:p>
                      <a:pPr lvl="0" algn="l" fontAlgn="ctr"/>
                      <a:r>
                        <a:rPr lang="en-US" sz="1000" b="0" kern="1200" dirty="0">
                          <a:solidFill>
                            <a:schemeClr val="tx1"/>
                          </a:solidFill>
                          <a:effectLst/>
                          <a:latin typeface="+mn-lt"/>
                          <a:cs typeface="Arial"/>
                        </a:rPr>
                        <a:t>Approve with the following comments:</a:t>
                      </a:r>
                    </a:p>
                    <a:p>
                      <a:pPr lvl="0" algn="l" fontAlgn="ctr"/>
                      <a:r>
                        <a:rPr lang="en-US" sz="1000" b="1" kern="1200" dirty="0">
                          <a:solidFill>
                            <a:schemeClr val="tx1"/>
                          </a:solidFill>
                          <a:effectLst/>
                          <a:latin typeface="+mn-lt"/>
                          <a:cs typeface="Arial"/>
                        </a:rPr>
                        <a:t>Section 3.1 table </a:t>
                      </a:r>
                      <a:r>
                        <a:rPr lang="en-US" sz="1000" b="0" kern="1200" dirty="0">
                          <a:solidFill>
                            <a:schemeClr val="tx1"/>
                          </a:solidFill>
                          <a:effectLst/>
                          <a:latin typeface="+mn-lt"/>
                          <a:cs typeface="Arial"/>
                        </a:rPr>
                        <a:t>– there are four footnotes showing in table but footnote 1 is not shown on this page</a:t>
                      </a:r>
                    </a:p>
                    <a:p>
                      <a:pPr lvl="0" algn="l" fontAlgn="ctr"/>
                      <a:r>
                        <a:rPr lang="en-US" sz="1000" b="1" kern="1200" dirty="0">
                          <a:solidFill>
                            <a:schemeClr val="tx1"/>
                          </a:solidFill>
                          <a:effectLst/>
                          <a:latin typeface="+mn-lt"/>
                          <a:cs typeface="Arial"/>
                        </a:rPr>
                        <a:t>Xoserve Response: </a:t>
                      </a:r>
                      <a:r>
                        <a:rPr lang="en-US" sz="1000" b="0" kern="1200" dirty="0">
                          <a:solidFill>
                            <a:schemeClr val="tx1"/>
                          </a:solidFill>
                          <a:effectLst/>
                          <a:latin typeface="+mn-lt"/>
                          <a:cs typeface="Arial"/>
                        </a:rPr>
                        <a:t>This has been noted</a:t>
                      </a:r>
                    </a:p>
                    <a:p>
                      <a:pPr lvl="0" algn="l" fontAlgn="ctr"/>
                      <a:endParaRPr lang="en-US" sz="1000" b="0" kern="1200" dirty="0">
                        <a:solidFill>
                          <a:schemeClr val="tx1"/>
                        </a:solidFill>
                        <a:effectLst/>
                        <a:latin typeface="+mn-lt"/>
                        <a:cs typeface="Arial"/>
                      </a:endParaRPr>
                    </a:p>
                    <a:p>
                      <a:pPr lvl="0" algn="l" fontAlgn="ctr"/>
                      <a:r>
                        <a:rPr lang="en-US" sz="1000" b="1" kern="1200" dirty="0">
                          <a:solidFill>
                            <a:schemeClr val="tx1"/>
                          </a:solidFill>
                          <a:effectLst/>
                          <a:latin typeface="+mn-lt"/>
                          <a:cs typeface="Arial"/>
                        </a:rPr>
                        <a:t>Section 4.3 </a:t>
                      </a:r>
                      <a:r>
                        <a:rPr lang="en-US" sz="1000" b="0" kern="1200" dirty="0">
                          <a:solidFill>
                            <a:schemeClr val="tx1"/>
                          </a:solidFill>
                          <a:effectLst/>
                          <a:latin typeface="+mn-lt"/>
                          <a:cs typeface="Arial"/>
                        </a:rPr>
                        <a:t>- there is no mention of where a party wishes to reallocate an active MPID to another of it's legal entities?</a:t>
                      </a:r>
                    </a:p>
                    <a:p>
                      <a:pPr lvl="0" algn="l" fontAlgn="ctr"/>
                      <a:r>
                        <a:rPr lang="en-US" sz="1000" b="1" kern="1200" dirty="0">
                          <a:solidFill>
                            <a:schemeClr val="tx1"/>
                          </a:solidFill>
                          <a:effectLst/>
                          <a:latin typeface="+mn-lt"/>
                          <a:cs typeface="Arial"/>
                        </a:rPr>
                        <a:t>Xoserve Response: </a:t>
                      </a:r>
                      <a:r>
                        <a:rPr lang="en-US" sz="1000" b="0" kern="1200" dirty="0">
                          <a:solidFill>
                            <a:schemeClr val="tx1"/>
                          </a:solidFill>
                          <a:effectLst/>
                          <a:latin typeface="+mn-lt"/>
                          <a:cs typeface="Arial"/>
                        </a:rPr>
                        <a:t>As defined in section 4.3 of the MDD Verification document, where a Meter Point is still active a SSC can not be reallocated. </a:t>
                      </a:r>
                    </a:p>
                    <a:p>
                      <a:pPr lvl="0" algn="l" fontAlgn="ctr"/>
                      <a:endParaRPr lang="en-US" sz="1000" b="1" kern="1200" dirty="0">
                        <a:solidFill>
                          <a:schemeClr val="tx1"/>
                        </a:solidFill>
                        <a:effectLst/>
                        <a:latin typeface="+mn-lt"/>
                        <a:cs typeface="Arial"/>
                      </a:endParaRPr>
                    </a:p>
                    <a:p>
                      <a:pPr lvl="0" algn="l" fontAlgn="ctr"/>
                      <a:r>
                        <a:rPr lang="en-US" sz="1000" b="1" kern="1200" dirty="0">
                          <a:solidFill>
                            <a:schemeClr val="tx1"/>
                          </a:solidFill>
                          <a:effectLst/>
                          <a:latin typeface="+mn-lt"/>
                          <a:cs typeface="Arial"/>
                        </a:rPr>
                        <a:t>Section 5.4 </a:t>
                      </a:r>
                      <a:r>
                        <a:rPr lang="en-US" sz="1000" b="0" kern="1200" dirty="0">
                          <a:solidFill>
                            <a:schemeClr val="tx1"/>
                          </a:solidFill>
                          <a:effectLst/>
                          <a:latin typeface="+mn-lt"/>
                          <a:cs typeface="Arial"/>
                        </a:rPr>
                        <a:t>'All Market Participants will be invited to make representations.' - are we getting such notifications as we thought we had to check website regularly for any changes? 'For DSC parties this will be through the DSC Contract Manager' - </a:t>
                      </a:r>
                      <a:r>
                        <a:rPr lang="en-US" sz="1000" b="0" kern="1200" dirty="0" err="1">
                          <a:solidFill>
                            <a:schemeClr val="tx1"/>
                          </a:solidFill>
                          <a:effectLst/>
                          <a:latin typeface="+mn-lt"/>
                          <a:cs typeface="Arial"/>
                        </a:rPr>
                        <a:t>i</a:t>
                      </a:r>
                      <a:r>
                        <a:rPr lang="en-US" sz="1000" b="0" kern="1200" dirty="0">
                          <a:solidFill>
                            <a:schemeClr val="tx1"/>
                          </a:solidFill>
                          <a:effectLst/>
                          <a:latin typeface="+mn-lt"/>
                          <a:cs typeface="Arial"/>
                        </a:rPr>
                        <a:t> don't recall seeing these notifications?</a:t>
                      </a:r>
                    </a:p>
                    <a:p>
                      <a:pPr lvl="0" algn="l" fontAlgn="ctr"/>
                      <a:r>
                        <a:rPr lang="en-US" sz="1000" b="1" kern="1200" dirty="0">
                          <a:solidFill>
                            <a:schemeClr val="tx1"/>
                          </a:solidFill>
                          <a:effectLst/>
                          <a:latin typeface="+mn-lt"/>
                          <a:cs typeface="Arial"/>
                        </a:rPr>
                        <a:t>Xoserve Response: </a:t>
                      </a:r>
                      <a:r>
                        <a:rPr lang="en-US" sz="1000" b="0" kern="1200" dirty="0">
                          <a:solidFill>
                            <a:schemeClr val="tx1"/>
                          </a:solidFill>
                          <a:effectLst/>
                          <a:latin typeface="+mn-lt"/>
                          <a:cs typeface="Arial"/>
                        </a:rPr>
                        <a:t>These have been issued via email since the closure of SPAA forum as well as still being published on the website here: https://www.xoserve.com/services/industry-reference-values/ </a:t>
                      </a:r>
                    </a:p>
                    <a:p>
                      <a:pPr lvl="0" algn="l" fontAlgn="ctr"/>
                      <a:r>
                        <a:rPr lang="en-US" sz="1000" b="0" kern="1200" dirty="0">
                          <a:solidFill>
                            <a:schemeClr val="tx1"/>
                          </a:solidFill>
                          <a:effectLst/>
                          <a:latin typeface="+mn-lt"/>
                          <a:cs typeface="Arial"/>
                        </a:rPr>
                        <a:t>We can confirm you are on the distribution list to receive these notifications, (the last notification being sent on 14th September). If you have any further issues, please contact xoserve.customer.lifecycle.team@xoserve.com. </a:t>
                      </a:r>
                    </a:p>
                  </a:txBody>
                  <a:tcPr marL="6350" marR="6350" marT="6350" marB="0" anchor="ctr"/>
                </a:tc>
                <a:extLst>
                  <a:ext uri="{0D108BD9-81ED-4DB2-BD59-A6C34878D82A}">
                    <a16:rowId xmlns:a16="http://schemas.microsoft.com/office/drawing/2014/main" val="941584291"/>
                  </a:ext>
                </a:extLst>
              </a:tr>
              <a:tr h="747889">
                <a:tc vMerge="1">
                  <a:txBody>
                    <a:bodyPr/>
                    <a:lstStyle/>
                    <a:p>
                      <a:endParaRPr lang="en-GB"/>
                    </a:p>
                  </a:txBody>
                  <a:tcPr/>
                </a:tc>
                <a:tc>
                  <a:txBody>
                    <a:bodyPr/>
                    <a:lstStyle/>
                    <a:p>
                      <a:pPr algn="ctr"/>
                      <a:r>
                        <a:rPr lang="en-GB" sz="1000" dirty="0"/>
                        <a:t>Scottish Power</a:t>
                      </a:r>
                    </a:p>
                  </a:txBody>
                  <a:tcPr marL="6350" marR="6350" marT="6350" marB="0" anchor="ctr"/>
                </a:tc>
                <a:tc>
                  <a:txBody>
                    <a:bodyPr/>
                    <a:lstStyle/>
                    <a:p>
                      <a:pPr algn="ctr" fontAlgn="ctr"/>
                      <a:r>
                        <a:rPr lang="en-GB" sz="1100" kern="1200" dirty="0">
                          <a:solidFill>
                            <a:schemeClr val="tx1"/>
                          </a:solidFill>
                          <a:effectLst/>
                          <a:latin typeface="+mn-lt"/>
                          <a:ea typeface="+mn-ea"/>
                          <a:cs typeface="+mn-cs"/>
                        </a:rPr>
                        <a:t>X</a:t>
                      </a:r>
                    </a:p>
                  </a:txBody>
                  <a:tcPr marL="6350" marR="6350" marT="6350" marB="0" anchor="ctr">
                    <a:noFill/>
                  </a:tcP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chor="ctr"/>
                </a:tc>
                <a:tc>
                  <a:txBody>
                    <a:bodyPr/>
                    <a:lstStyle/>
                    <a:p>
                      <a:pPr lvl="0" algn="l" fontAlgn="ctr"/>
                      <a:r>
                        <a:rPr lang="en-US" sz="1000" b="0" kern="1200" dirty="0">
                          <a:solidFill>
                            <a:schemeClr val="tx1"/>
                          </a:solidFill>
                          <a:effectLst/>
                          <a:latin typeface="+mn-lt"/>
                          <a:cs typeface="Arial"/>
                        </a:rPr>
                        <a:t>Happy to approve as most appear to be cosmetic changes, however, the only point is that any references to MAM within the document will need to be amended to MEM.</a:t>
                      </a:r>
                    </a:p>
                    <a:p>
                      <a:pPr lvl="0" algn="l" fontAlgn="ctr"/>
                      <a:r>
                        <a:rPr lang="en-US" sz="1000" b="1" kern="1200" dirty="0">
                          <a:solidFill>
                            <a:schemeClr val="tx1"/>
                          </a:solidFill>
                          <a:effectLst/>
                          <a:latin typeface="+mn-lt"/>
                          <a:cs typeface="Arial"/>
                        </a:rPr>
                        <a:t>Xoserve Response: </a:t>
                      </a:r>
                      <a:r>
                        <a:rPr lang="en-US" sz="1000" b="0" kern="1200" dirty="0">
                          <a:solidFill>
                            <a:schemeClr val="tx1"/>
                          </a:solidFill>
                          <a:effectLst/>
                          <a:latin typeface="+mn-lt"/>
                          <a:cs typeface="Arial"/>
                        </a:rPr>
                        <a:t>We can confirm that any reference to MAM will be staying as MAM as this is defined in UNC.</a:t>
                      </a:r>
                    </a:p>
                  </a:txBody>
                  <a:tcPr marL="6350" marR="6350" marT="6350" marB="0" anchor="ctr"/>
                </a:tc>
                <a:extLst>
                  <a:ext uri="{0D108BD9-81ED-4DB2-BD59-A6C34878D82A}">
                    <a16:rowId xmlns:a16="http://schemas.microsoft.com/office/drawing/2014/main" val="2048320143"/>
                  </a:ext>
                </a:extLst>
              </a:tr>
            </a:tbl>
          </a:graphicData>
        </a:graphic>
      </p:graphicFrame>
      <p:sp>
        <p:nvSpPr>
          <p:cNvPr id="4" name="Title 6">
            <a:extLst>
              <a:ext uri="{FF2B5EF4-FFF2-40B4-BE49-F238E27FC236}">
                <a16:creationId xmlns:a16="http://schemas.microsoft.com/office/drawing/2014/main" id="{6FC255CE-7EF3-4264-B504-3927C5BF82BD}"/>
              </a:ext>
            </a:extLst>
          </p:cNvPr>
          <p:cNvSpPr txBox="1">
            <a:spLocks/>
          </p:cNvSpPr>
          <p:nvPr/>
        </p:nvSpPr>
        <p:spPr>
          <a:xfrm>
            <a:off x="457200" y="123478"/>
            <a:ext cx="8229600" cy="63758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sz="2000"/>
              <a:t>Design Change Pack </a:t>
            </a:r>
            <a:endParaRPr lang="en-GB" sz="2000" dirty="0"/>
          </a:p>
        </p:txBody>
      </p:sp>
    </p:spTree>
    <p:extLst>
      <p:ext uri="{BB962C8B-B14F-4D97-AF65-F5344CB8AC3E}">
        <p14:creationId xmlns:p14="http://schemas.microsoft.com/office/powerpoint/2010/main" val="2952540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p:txBody>
          <a:bodyPr>
            <a:noAutofit/>
          </a:bodyPr>
          <a:lstStyle/>
          <a:p>
            <a:r>
              <a:rPr lang="en-GB" sz="2000" dirty="0"/>
              <a:t>Standalone Change Documents for Approval (BER, CCR, EQR)</a:t>
            </a:r>
            <a:endParaRPr lang="en-GB" sz="1400" dirty="0">
              <a:latin typeface="Arial"/>
              <a:cs typeface="Arial"/>
            </a:endParaRPr>
          </a:p>
        </p:txBody>
      </p:sp>
      <p:sp>
        <p:nvSpPr>
          <p:cNvPr id="5" name="Content Placeholder 4">
            <a:extLst>
              <a:ext uri="{FF2B5EF4-FFF2-40B4-BE49-F238E27FC236}">
                <a16:creationId xmlns:a16="http://schemas.microsoft.com/office/drawing/2014/main" id="{202B2A40-B2AB-4CF0-89EC-AD604789A2C3}"/>
              </a:ext>
            </a:extLst>
          </p:cNvPr>
          <p:cNvSpPr>
            <a:spLocks noGrp="1"/>
          </p:cNvSpPr>
          <p:nvPr>
            <p:ph idx="1"/>
          </p:nvPr>
        </p:nvSpPr>
        <p:spPr>
          <a:xfrm>
            <a:off x="457200" y="1059582"/>
            <a:ext cx="7662334" cy="3844014"/>
          </a:xfrm>
        </p:spPr>
        <p:txBody>
          <a:bodyPr>
            <a:normAutofit/>
          </a:bodyPr>
          <a:lstStyle/>
          <a:p>
            <a:pPr indent="-285750"/>
            <a:r>
              <a:rPr lang="en-US" sz="1800" dirty="0"/>
              <a:t>BER for XRN5393 Implementation of NTS Capacity related UNC Modifications </a:t>
            </a:r>
          </a:p>
          <a:p>
            <a:pPr lvl="1"/>
            <a:r>
              <a:rPr lang="en-US" sz="1600" dirty="0"/>
              <a:t>Voting – NTS</a:t>
            </a:r>
          </a:p>
          <a:p>
            <a:pPr marL="457200" lvl="1" indent="0">
              <a:buNone/>
            </a:pPr>
            <a:endParaRPr lang="en-US" sz="1200" dirty="0"/>
          </a:p>
        </p:txBody>
      </p:sp>
      <p:graphicFrame>
        <p:nvGraphicFramePr>
          <p:cNvPr id="3" name="Object 2">
            <a:extLst>
              <a:ext uri="{FF2B5EF4-FFF2-40B4-BE49-F238E27FC236}">
                <a16:creationId xmlns:a16="http://schemas.microsoft.com/office/drawing/2014/main" id="{E7DC4D65-497D-48EE-BE5D-46F55F56063E}"/>
              </a:ext>
            </a:extLst>
          </p:cNvPr>
          <p:cNvGraphicFramePr>
            <a:graphicFrameLocks noChangeAspect="1"/>
          </p:cNvGraphicFramePr>
          <p:nvPr>
            <p:extLst>
              <p:ext uri="{D42A27DB-BD31-4B8C-83A1-F6EECF244321}">
                <p14:modId xmlns:p14="http://schemas.microsoft.com/office/powerpoint/2010/main" val="3003766756"/>
              </p:ext>
            </p:extLst>
          </p:nvPr>
        </p:nvGraphicFramePr>
        <p:xfrm>
          <a:off x="7662334" y="1237897"/>
          <a:ext cx="914400" cy="792163"/>
        </p:xfrm>
        <a:graphic>
          <a:graphicData uri="http://schemas.openxmlformats.org/presentationml/2006/ole">
            <mc:AlternateContent xmlns:mc="http://schemas.openxmlformats.org/markup-compatibility/2006">
              <mc:Choice xmlns:v="urn:schemas-microsoft-com:vml" Requires="v">
                <p:oleObj spid="_x0000_s1026" name="Document" showAsIcon="1" r:id="rId4" imgW="914400" imgH="792360" progId="Word.Document.12">
                  <p:embed/>
                </p:oleObj>
              </mc:Choice>
              <mc:Fallback>
                <p:oleObj name="Document" showAsIcon="1" r:id="rId4" imgW="914400" imgH="792360" progId="Word.Document.12">
                  <p:embed/>
                  <p:pic>
                    <p:nvPicPr>
                      <p:cNvPr id="3" name="Object 2">
                        <a:extLst>
                          <a:ext uri="{FF2B5EF4-FFF2-40B4-BE49-F238E27FC236}">
                            <a16:creationId xmlns:a16="http://schemas.microsoft.com/office/drawing/2014/main" id="{E7DC4D65-497D-48EE-BE5D-46F55F56063E}"/>
                          </a:ext>
                        </a:extLst>
                      </p:cNvPr>
                      <p:cNvPicPr/>
                      <p:nvPr/>
                    </p:nvPicPr>
                    <p:blipFill>
                      <a:blip r:embed="rId5"/>
                      <a:stretch>
                        <a:fillRect/>
                      </a:stretch>
                    </p:blipFill>
                    <p:spPr>
                      <a:xfrm>
                        <a:off x="7662334" y="1237897"/>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6080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p:txBody>
          <a:bodyPr>
            <a:noAutofit/>
          </a:bodyPr>
          <a:lstStyle/>
          <a:p>
            <a:r>
              <a:rPr lang="en-US" sz="2000" dirty="0"/>
              <a:t>XRN5231 Provision of a FWACV Service </a:t>
            </a:r>
          </a:p>
        </p:txBody>
      </p:sp>
      <p:sp>
        <p:nvSpPr>
          <p:cNvPr id="5" name="Content Placeholder 4">
            <a:extLst>
              <a:ext uri="{FF2B5EF4-FFF2-40B4-BE49-F238E27FC236}">
                <a16:creationId xmlns:a16="http://schemas.microsoft.com/office/drawing/2014/main" id="{202B2A40-B2AB-4CF0-89EC-AD604789A2C3}"/>
              </a:ext>
            </a:extLst>
          </p:cNvPr>
          <p:cNvSpPr>
            <a:spLocks noGrp="1"/>
          </p:cNvSpPr>
          <p:nvPr>
            <p:ph idx="1"/>
          </p:nvPr>
        </p:nvSpPr>
        <p:spPr>
          <a:xfrm>
            <a:off x="457200" y="1059582"/>
            <a:ext cx="7662334" cy="3844014"/>
          </a:xfrm>
        </p:spPr>
        <p:txBody>
          <a:bodyPr>
            <a:normAutofit/>
          </a:bodyPr>
          <a:lstStyle/>
          <a:p>
            <a:pPr indent="-285750"/>
            <a:r>
              <a:rPr lang="en-US" sz="2000" dirty="0"/>
              <a:t>BER for XRN5231 Provision of a FWACV Service </a:t>
            </a:r>
          </a:p>
          <a:p>
            <a:pPr lvl="1"/>
            <a:r>
              <a:rPr lang="en-US" sz="1600" dirty="0"/>
              <a:t>Voting – DNO &amp; NTS</a:t>
            </a:r>
          </a:p>
          <a:p>
            <a:pPr marL="457200" lvl="1" indent="0">
              <a:buNone/>
            </a:pPr>
            <a:endParaRPr lang="en-US" sz="1200" dirty="0"/>
          </a:p>
        </p:txBody>
      </p:sp>
      <p:graphicFrame>
        <p:nvGraphicFramePr>
          <p:cNvPr id="3" name="Object 2">
            <a:extLst>
              <a:ext uri="{FF2B5EF4-FFF2-40B4-BE49-F238E27FC236}">
                <a16:creationId xmlns:a16="http://schemas.microsoft.com/office/drawing/2014/main" id="{FF8244C1-0CEA-441E-9CDE-9FA647B72667}"/>
              </a:ext>
            </a:extLst>
          </p:cNvPr>
          <p:cNvGraphicFramePr>
            <a:graphicFrameLocks noChangeAspect="1"/>
          </p:cNvGraphicFramePr>
          <p:nvPr>
            <p:extLst>
              <p:ext uri="{D42A27DB-BD31-4B8C-83A1-F6EECF244321}">
                <p14:modId xmlns:p14="http://schemas.microsoft.com/office/powerpoint/2010/main" val="1914458109"/>
              </p:ext>
            </p:extLst>
          </p:nvPr>
        </p:nvGraphicFramePr>
        <p:xfrm>
          <a:off x="7205134" y="1229995"/>
          <a:ext cx="914400" cy="792163"/>
        </p:xfrm>
        <a:graphic>
          <a:graphicData uri="http://schemas.openxmlformats.org/presentationml/2006/ole">
            <mc:AlternateContent xmlns:mc="http://schemas.openxmlformats.org/markup-compatibility/2006">
              <mc:Choice xmlns:v="urn:schemas-microsoft-com:vml" Requires="v">
                <p:oleObj spid="_x0000_s2050" name="Document" showAsIcon="1" r:id="rId4" imgW="914400" imgH="792360" progId="Word.Document.12">
                  <p:embed/>
                </p:oleObj>
              </mc:Choice>
              <mc:Fallback>
                <p:oleObj name="Document" showAsIcon="1" r:id="rId4" imgW="914400" imgH="792360" progId="Word.Document.12">
                  <p:embed/>
                  <p:pic>
                    <p:nvPicPr>
                      <p:cNvPr id="3" name="Object 2">
                        <a:extLst>
                          <a:ext uri="{FF2B5EF4-FFF2-40B4-BE49-F238E27FC236}">
                            <a16:creationId xmlns:a16="http://schemas.microsoft.com/office/drawing/2014/main" id="{FF8244C1-0CEA-441E-9CDE-9FA647B72667}"/>
                          </a:ext>
                        </a:extLst>
                      </p:cNvPr>
                      <p:cNvPicPr/>
                      <p:nvPr/>
                    </p:nvPicPr>
                    <p:blipFill>
                      <a:blip r:embed="rId5"/>
                      <a:stretch>
                        <a:fillRect/>
                      </a:stretch>
                    </p:blipFill>
                    <p:spPr>
                      <a:xfrm>
                        <a:off x="7205134" y="1229995"/>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489311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98763" y="98767"/>
            <a:ext cx="8229600" cy="338554"/>
          </a:xfrm>
        </p:spPr>
        <p:txBody>
          <a:bodyPr>
            <a:normAutofit fontScale="90000"/>
          </a:bodyPr>
          <a:lstStyle/>
          <a:p>
            <a:r>
              <a:rPr lang="en-GB" sz="1800" dirty="0">
                <a:latin typeface="Arial"/>
                <a:cs typeface="Arial"/>
              </a:rPr>
              <a:t>XRN5231 Flow Weighted Average CV</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46602" y="366754"/>
          <a:ext cx="8850796" cy="4623872"/>
        </p:xfrm>
        <a:graphic>
          <a:graphicData uri="http://schemas.openxmlformats.org/drawingml/2006/table">
            <a:tbl>
              <a:tblPr firstRow="1" bandRow="1"/>
              <a:tblGrid>
                <a:gridCol w="1574699">
                  <a:extLst>
                    <a:ext uri="{9D8B030D-6E8A-4147-A177-3AD203B41FA5}">
                      <a16:colId xmlns:a16="http://schemas.microsoft.com/office/drawing/2014/main" val="20000"/>
                    </a:ext>
                  </a:extLst>
                </a:gridCol>
                <a:gridCol w="2446782">
                  <a:extLst>
                    <a:ext uri="{9D8B030D-6E8A-4147-A177-3AD203B41FA5}">
                      <a16:colId xmlns:a16="http://schemas.microsoft.com/office/drawing/2014/main" val="20001"/>
                    </a:ext>
                  </a:extLst>
                </a:gridCol>
                <a:gridCol w="2394176">
                  <a:extLst>
                    <a:ext uri="{9D8B030D-6E8A-4147-A177-3AD203B41FA5}">
                      <a16:colId xmlns:a16="http://schemas.microsoft.com/office/drawing/2014/main" val="20002"/>
                    </a:ext>
                  </a:extLst>
                </a:gridCol>
                <a:gridCol w="2435139">
                  <a:extLst>
                    <a:ext uri="{9D8B030D-6E8A-4147-A177-3AD203B41FA5}">
                      <a16:colId xmlns:a16="http://schemas.microsoft.com/office/drawing/2014/main" val="20003"/>
                    </a:ext>
                  </a:extLst>
                </a:gridCol>
              </a:tblGrid>
              <a:tr h="222756">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algn="ctr"/>
                      <a:r>
                        <a:rPr lang="en-GB" sz="1050" b="1" i="0" dirty="0">
                          <a:solidFill>
                            <a:srgbClr val="FFFFFF"/>
                          </a:solidFill>
                          <a:latin typeface="Arial"/>
                          <a:cs typeface="Arial"/>
                        </a:rPr>
                        <a:t>Overall</a:t>
                      </a:r>
                      <a:r>
                        <a:rPr lang="en-GB" sz="1050" b="1" i="0" baseline="0" dirty="0">
                          <a:solidFill>
                            <a:srgbClr val="FFFFFF"/>
                          </a:solidFill>
                          <a:latin typeface="Arial"/>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22756">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a:solidFill>
                            <a:schemeClr val="bg1"/>
                          </a:solidFill>
                          <a:latin typeface="Arial"/>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2275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RAG</a:t>
                      </a:r>
                      <a:r>
                        <a:rPr lang="en-GB" sz="1050" b="1" baseline="0" dirty="0">
                          <a:solidFill>
                            <a:schemeClr val="bg1"/>
                          </a:solidFill>
                          <a:latin typeface="Arial"/>
                          <a:cs typeface="Arial"/>
                        </a:rPr>
                        <a:t> Status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dirty="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22756">
                <a:tc grid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                                             Status</a:t>
                      </a:r>
                      <a:r>
                        <a:rPr lang="en-GB" sz="1050" b="1" baseline="0" dirty="0">
                          <a:solidFill>
                            <a:schemeClr val="bg1"/>
                          </a:solidFill>
                          <a:latin typeface="+mn-lt"/>
                          <a:cs typeface="Arial"/>
                        </a:rPr>
                        <a:t> Justification</a:t>
                      </a:r>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51770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a:ea typeface="+mn-ea"/>
                          <a:cs typeface="Arial"/>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a:lnSpc>
                          <a:spcPct val="100000"/>
                        </a:lnSpc>
                        <a:spcBef>
                          <a:spcPts val="0"/>
                        </a:spcBef>
                        <a:spcAft>
                          <a:spcPts val="0"/>
                        </a:spcAft>
                        <a:buClrTx/>
                        <a:buSzTx/>
                        <a:buFont typeface="Arial" panose="020B0604020202020204" pitchFamily="34" charset="0"/>
                        <a:buNone/>
                      </a:pPr>
                      <a:r>
                        <a:rPr lang="en-GB" sz="750" b="0" i="0" u="none" strike="noStrike" kern="1200" cap="none" normalizeH="0" baseline="0" dirty="0">
                          <a:ln>
                            <a:noFill/>
                          </a:ln>
                          <a:solidFill>
                            <a:schemeClr val="tx1"/>
                          </a:solidFill>
                          <a:effectLst/>
                          <a:latin typeface="+mn-lt"/>
                          <a:ea typeface="+mn-ea"/>
                          <a:cs typeface="+mn-cs"/>
                        </a:rPr>
                        <a:t>Overall Status set to Amber due multiple phases progressing in parallel and the need to baseline the project phases following design completion, funding approval &amp; outstanding clarifications/decisions required from National Grid and DNs.</a:t>
                      </a:r>
                    </a:p>
                    <a:p>
                      <a:pPr marL="171450" marR="0" lvl="0" indent="-171450" algn="l">
                        <a:lnSpc>
                          <a:spcPct val="100000"/>
                        </a:lnSpc>
                        <a:spcBef>
                          <a:spcPts val="0"/>
                        </a:spcBef>
                        <a:spcAft>
                          <a:spcPts val="0"/>
                        </a:spcAft>
                        <a:buClrTx/>
                        <a:buSzTx/>
                        <a:buFont typeface="Arial" panose="020B0604020202020204" pitchFamily="34" charset="0"/>
                        <a:buChar char="•"/>
                      </a:pPr>
                      <a:r>
                        <a:rPr lang="en-GB" sz="750" b="0" i="0" u="none" strike="noStrike" kern="1200" cap="none" normalizeH="0" baseline="0" dirty="0">
                          <a:ln>
                            <a:noFill/>
                          </a:ln>
                          <a:solidFill>
                            <a:schemeClr val="tx1"/>
                          </a:solidFill>
                          <a:effectLst/>
                          <a:latin typeface="+mn-lt"/>
                          <a:ea typeface="+mn-ea"/>
                          <a:cs typeface="+mn-cs"/>
                        </a:rPr>
                        <a:t>Start Up and Initiation Phase progressing in parallel with Design</a:t>
                      </a:r>
                    </a:p>
                    <a:p>
                      <a:pPr marL="171450" marR="0" lvl="0" indent="-171450" algn="l">
                        <a:lnSpc>
                          <a:spcPct val="100000"/>
                        </a:lnSpc>
                        <a:spcBef>
                          <a:spcPts val="0"/>
                        </a:spcBef>
                        <a:spcAft>
                          <a:spcPts val="0"/>
                        </a:spcAft>
                        <a:buClrTx/>
                        <a:buSzTx/>
                        <a:buFont typeface="Arial" panose="020B0604020202020204" pitchFamily="34" charset="0"/>
                        <a:buChar char="•"/>
                      </a:pPr>
                      <a:r>
                        <a:rPr lang="en-US" sz="750" b="0" i="0" u="none" strike="noStrike" kern="1200" cap="none" normalizeH="0" baseline="0" dirty="0">
                          <a:ln>
                            <a:noFill/>
                          </a:ln>
                          <a:solidFill>
                            <a:schemeClr val="tx1"/>
                          </a:solidFill>
                          <a:effectLst/>
                          <a:latin typeface="+mn-lt"/>
                          <a:ea typeface="+mn-ea"/>
                          <a:cs typeface="+mn-cs"/>
                        </a:rPr>
                        <a:t>D</a:t>
                      </a:r>
                      <a:r>
                        <a:rPr lang="en-GB" sz="750" b="0" i="0" u="none" strike="noStrike" kern="1200" cap="none" normalizeH="0" baseline="0" dirty="0">
                          <a:ln>
                            <a:noFill/>
                          </a:ln>
                          <a:solidFill>
                            <a:schemeClr val="tx1"/>
                          </a:solidFill>
                          <a:effectLst/>
                          <a:latin typeface="+mn-lt"/>
                          <a:ea typeface="+mn-ea"/>
                          <a:cs typeface="+mn-cs"/>
                        </a:rPr>
                        <a:t>esign Change Pack to be published on 1</a:t>
                      </a:r>
                      <a:r>
                        <a:rPr lang="en-GB" sz="750" b="0" i="0" u="none" strike="noStrike" kern="1200" cap="none" normalizeH="0" baseline="30000" dirty="0">
                          <a:ln>
                            <a:noFill/>
                          </a:ln>
                          <a:solidFill>
                            <a:schemeClr val="tx1"/>
                          </a:solidFill>
                          <a:effectLst/>
                          <a:latin typeface="+mn-lt"/>
                          <a:ea typeface="+mn-ea"/>
                          <a:cs typeface="+mn-cs"/>
                        </a:rPr>
                        <a:t>st</a:t>
                      </a:r>
                      <a:r>
                        <a:rPr lang="en-GB" sz="750" b="0" i="0" u="none" strike="noStrike" kern="1200" cap="none" normalizeH="0" baseline="0" dirty="0">
                          <a:ln>
                            <a:noFill/>
                          </a:ln>
                          <a:solidFill>
                            <a:schemeClr val="tx1"/>
                          </a:solidFill>
                          <a:effectLst/>
                          <a:latin typeface="+mn-lt"/>
                          <a:ea typeface="+mn-ea"/>
                          <a:cs typeface="+mn-cs"/>
                        </a:rPr>
                        <a:t> October, approval to be sought at October Committee</a:t>
                      </a:r>
                    </a:p>
                    <a:p>
                      <a:pPr marL="171450" marR="0" lvl="0" indent="-171450" algn="l">
                        <a:lnSpc>
                          <a:spcPct val="100000"/>
                        </a:lnSpc>
                        <a:spcBef>
                          <a:spcPts val="0"/>
                        </a:spcBef>
                        <a:spcAft>
                          <a:spcPts val="0"/>
                        </a:spcAft>
                        <a:buClrTx/>
                        <a:buSzTx/>
                        <a:buFont typeface="Arial" panose="020B0604020202020204" pitchFamily="34" charset="0"/>
                        <a:buChar char="•"/>
                      </a:pPr>
                      <a:r>
                        <a:rPr lang="en-US" sz="750" b="0" i="0" u="none" strike="noStrike" kern="1200" cap="none" normalizeH="0" baseline="0" dirty="0">
                          <a:ln>
                            <a:noFill/>
                          </a:ln>
                          <a:solidFill>
                            <a:schemeClr val="tx1"/>
                          </a:solidFill>
                          <a:effectLst/>
                          <a:latin typeface="+mn-lt"/>
                          <a:ea typeface="+mn-ea"/>
                          <a:cs typeface="+mn-cs"/>
                        </a:rPr>
                        <a:t>B</a:t>
                      </a:r>
                      <a:r>
                        <a:rPr lang="en-GB" sz="750" b="0" i="0" u="none" strike="noStrike" kern="1200" cap="none" normalizeH="0" baseline="0" dirty="0">
                          <a:ln>
                            <a:noFill/>
                          </a:ln>
                          <a:solidFill>
                            <a:schemeClr val="tx1"/>
                          </a:solidFill>
                          <a:effectLst/>
                          <a:latin typeface="+mn-lt"/>
                          <a:ea typeface="+mn-ea"/>
                          <a:cs typeface="+mn-cs"/>
                        </a:rPr>
                        <a:t>ER to be published to seek approval at the October 21 ChMC</a:t>
                      </a:r>
                    </a:p>
                    <a:p>
                      <a:pPr marL="171450" marR="0" lvl="0" indent="-171450" algn="l">
                        <a:lnSpc>
                          <a:spcPct val="100000"/>
                        </a:lnSpc>
                        <a:spcBef>
                          <a:spcPts val="0"/>
                        </a:spcBef>
                        <a:spcAft>
                          <a:spcPts val="0"/>
                        </a:spcAft>
                        <a:buClrTx/>
                        <a:buSzTx/>
                        <a:buFont typeface="Arial" panose="020B0604020202020204" pitchFamily="34" charset="0"/>
                        <a:buChar char="•"/>
                      </a:pPr>
                      <a:r>
                        <a:rPr lang="en-US" sz="750" b="0" i="0" u="none" strike="noStrike" kern="1200" cap="none" normalizeH="0" baseline="0" dirty="0">
                          <a:ln>
                            <a:noFill/>
                          </a:ln>
                          <a:solidFill>
                            <a:schemeClr val="tx1"/>
                          </a:solidFill>
                          <a:effectLst/>
                          <a:latin typeface="+mn-lt"/>
                          <a:ea typeface="+mn-ea"/>
                          <a:cs typeface="+mn-cs"/>
                        </a:rPr>
                        <a:t>Proposed P</a:t>
                      </a:r>
                      <a:r>
                        <a:rPr lang="en-GB" sz="750" b="0" i="0" u="none" strike="noStrike" kern="1200" cap="none" normalizeH="0" baseline="0" dirty="0">
                          <a:ln>
                            <a:noFill/>
                          </a:ln>
                          <a:solidFill>
                            <a:schemeClr val="tx1"/>
                          </a:solidFill>
                          <a:effectLst/>
                          <a:latin typeface="+mn-lt"/>
                          <a:ea typeface="+mn-ea"/>
                          <a:cs typeface="+mn-cs"/>
                        </a:rPr>
                        <a:t>roject Engagement Strategy to be published to NG and DN outlining how the project will engage through project delivery phases to seek support/approval</a:t>
                      </a:r>
                    </a:p>
                    <a:p>
                      <a:pPr marL="171450" marR="0" lvl="0" indent="-171450" algn="l">
                        <a:lnSpc>
                          <a:spcPct val="100000"/>
                        </a:lnSpc>
                        <a:spcBef>
                          <a:spcPts val="0"/>
                        </a:spcBef>
                        <a:spcAft>
                          <a:spcPts val="0"/>
                        </a:spcAft>
                        <a:buClrTx/>
                        <a:buSzTx/>
                        <a:buFont typeface="Arial" panose="020B0604020202020204" pitchFamily="34" charset="0"/>
                        <a:buChar char="•"/>
                      </a:pPr>
                      <a:r>
                        <a:rPr lang="en-US" sz="750" b="0" i="0" u="none" strike="noStrike" kern="1200" cap="none" normalizeH="0" baseline="0" dirty="0">
                          <a:ln>
                            <a:noFill/>
                          </a:ln>
                          <a:solidFill>
                            <a:schemeClr val="tx1"/>
                          </a:solidFill>
                          <a:effectLst/>
                          <a:latin typeface="+mn-lt"/>
                          <a:ea typeface="+mn-ea"/>
                          <a:cs typeface="+mn-cs"/>
                        </a:rPr>
                        <a:t>T</a:t>
                      </a:r>
                      <a:r>
                        <a:rPr lang="en-GB" sz="750" b="0" i="0" u="none" strike="noStrike" kern="1200" cap="none" normalizeH="0" baseline="0" dirty="0">
                          <a:ln>
                            <a:noFill/>
                          </a:ln>
                          <a:solidFill>
                            <a:schemeClr val="tx1"/>
                          </a:solidFill>
                          <a:effectLst/>
                          <a:latin typeface="+mn-lt"/>
                          <a:ea typeface="+mn-ea"/>
                          <a:cs typeface="+mn-cs"/>
                        </a:rPr>
                        <a:t>esting, Dual Run and Market Trials dates to be baselined in conjunction with customer engagement sessions over the coming weeks</a:t>
                      </a:r>
                    </a:p>
                    <a:p>
                      <a:pPr marL="171450" marR="0" lvl="0" indent="-171450" algn="l">
                        <a:lnSpc>
                          <a:spcPct val="100000"/>
                        </a:lnSpc>
                        <a:spcBef>
                          <a:spcPts val="0"/>
                        </a:spcBef>
                        <a:spcAft>
                          <a:spcPts val="0"/>
                        </a:spcAft>
                        <a:buClrTx/>
                        <a:buSzTx/>
                        <a:buFont typeface="Arial" panose="020B0604020202020204" pitchFamily="34" charset="0"/>
                        <a:buChar char="•"/>
                      </a:pPr>
                      <a:r>
                        <a:rPr lang="en-US" sz="750" b="0" i="0" u="none" strike="noStrike" kern="1200" cap="none" normalizeH="0" baseline="0" dirty="0">
                          <a:ln>
                            <a:noFill/>
                          </a:ln>
                          <a:solidFill>
                            <a:schemeClr val="tx1"/>
                          </a:solidFill>
                          <a:effectLst/>
                          <a:latin typeface="+mn-lt"/>
                          <a:ea typeface="+mn-ea"/>
                          <a:cs typeface="+mn-cs"/>
                        </a:rPr>
                        <a:t>Change due to be implemented by March 2022</a:t>
                      </a:r>
                      <a:endParaRPr lang="en-GB" sz="750" b="0" i="0" u="none" strike="noStrike" kern="1200" cap="none" normalizeH="0" baseline="0" dirty="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GB" sz="750" b="1" i="0" u="none" strike="noStrike" kern="1200" cap="none" normalizeH="0" baseline="0" dirty="0">
                          <a:ln>
                            <a:noFill/>
                          </a:ln>
                          <a:solidFill>
                            <a:schemeClr val="tx1"/>
                          </a:solidFill>
                          <a:effectLst/>
                          <a:latin typeface="+mn-lt"/>
                          <a:ea typeface="+mn-ea"/>
                          <a:cs typeface="+mn-cs"/>
                        </a:rPr>
                        <a:t>Decision In October ChMC</a:t>
                      </a:r>
                    </a:p>
                    <a:p>
                      <a:pPr marL="171450" marR="0" lvl="0" indent="-171450" algn="l">
                        <a:lnSpc>
                          <a:spcPct val="100000"/>
                        </a:lnSpc>
                        <a:spcBef>
                          <a:spcPts val="0"/>
                        </a:spcBef>
                        <a:spcAft>
                          <a:spcPts val="0"/>
                        </a:spcAft>
                        <a:buClrTx/>
                        <a:buSzTx/>
                        <a:buFont typeface="Arial" panose="020B0604020202020204" pitchFamily="34" charset="0"/>
                        <a:buChar char="•"/>
                      </a:pPr>
                      <a:r>
                        <a:rPr lang="en-GB" sz="750" b="0" i="0" u="none" strike="noStrike" kern="1200" cap="none" normalizeH="0" baseline="0" dirty="0">
                          <a:ln>
                            <a:noFill/>
                          </a:ln>
                          <a:solidFill>
                            <a:schemeClr val="tx1"/>
                          </a:solidFill>
                          <a:effectLst/>
                          <a:latin typeface="+mn-lt"/>
                          <a:ea typeface="+mn-ea"/>
                          <a:cs typeface="+mn-cs"/>
                        </a:rPr>
                        <a:t>Approval of BER Document </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48270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700" kern="1200" dirty="0">
                          <a:solidFill>
                            <a:schemeClr val="tx1"/>
                          </a:solidFill>
                          <a:effectLst/>
                          <a:latin typeface="+mn-lt"/>
                          <a:ea typeface="+mn-ea"/>
                          <a:cs typeface="+mn-cs"/>
                        </a:rPr>
                        <a:t>There is a risk that until the transition &amp; cutover approach is agreed between Xoserve, National Grid &amp; DNs to confirm the length of Post Implementation Support and what support dependencies are required from National Grid as the existing service provider.</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700" kern="1200" dirty="0">
                          <a:solidFill>
                            <a:schemeClr val="tx1"/>
                          </a:solidFill>
                          <a:effectLst/>
                          <a:latin typeface="+mn-lt"/>
                          <a:ea typeface="+mn-ea"/>
                          <a:cs typeface="+mn-cs"/>
                        </a:rPr>
                        <a:t>There is a risk that National Grid have served notice to terminate the current FWACV service on the 31</a:t>
                      </a:r>
                      <a:r>
                        <a:rPr lang="en-US" sz="700" kern="1200" baseline="30000" dirty="0">
                          <a:solidFill>
                            <a:schemeClr val="tx1"/>
                          </a:solidFill>
                          <a:effectLst/>
                          <a:latin typeface="+mn-lt"/>
                          <a:ea typeface="+mn-ea"/>
                          <a:cs typeface="+mn-cs"/>
                        </a:rPr>
                        <a:t>st</a:t>
                      </a:r>
                      <a:r>
                        <a:rPr lang="en-US" sz="700" kern="1200" dirty="0">
                          <a:solidFill>
                            <a:schemeClr val="tx1"/>
                          </a:solidFill>
                          <a:effectLst/>
                          <a:latin typeface="+mn-lt"/>
                          <a:ea typeface="+mn-ea"/>
                          <a:cs typeface="+mn-cs"/>
                        </a:rPr>
                        <a:t> March 2022 and the project plan does not meet an implementation date of the new service from the 01</a:t>
                      </a:r>
                      <a:r>
                        <a:rPr lang="en-US" sz="700" kern="1200" baseline="30000" dirty="0">
                          <a:solidFill>
                            <a:schemeClr val="tx1"/>
                          </a:solidFill>
                          <a:effectLst/>
                          <a:latin typeface="+mn-lt"/>
                          <a:ea typeface="+mn-ea"/>
                          <a:cs typeface="+mn-cs"/>
                        </a:rPr>
                        <a:t>st</a:t>
                      </a:r>
                      <a:r>
                        <a:rPr lang="en-US" sz="700" kern="1200" dirty="0">
                          <a:solidFill>
                            <a:schemeClr val="tx1"/>
                          </a:solidFill>
                          <a:effectLst/>
                          <a:latin typeface="+mn-lt"/>
                          <a:ea typeface="+mn-ea"/>
                          <a:cs typeface="+mn-cs"/>
                        </a:rPr>
                        <a:t> April 2022, resulting in the need to negotiate an extension of the service by National Grid.</a:t>
                      </a:r>
                      <a:endParaRPr lang="en-US" sz="700" b="0" i="0" u="none" strike="noStrike" kern="1200" cap="none" normalizeH="0" baseline="0" noProof="0" dirty="0">
                        <a:ln>
                          <a:noFill/>
                        </a:ln>
                        <a:solidFill>
                          <a:schemeClr val="tx1"/>
                        </a:solidFill>
                        <a:effectLst/>
                        <a:latin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22275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171450" lvl="0" indent="-171450">
                        <a:buFont typeface="Arial" panose="020B0604020202020204" pitchFamily="34" charset="0"/>
                        <a:buChar char="•"/>
                      </a:pPr>
                      <a:r>
                        <a:rPr lang="en-US" sz="750" b="0" i="0" u="none" strike="noStrike" kern="1200" cap="none" normalizeH="0" baseline="0" dirty="0">
                          <a:ln>
                            <a:noFill/>
                          </a:ln>
                          <a:solidFill>
                            <a:schemeClr val="tx1"/>
                          </a:solidFill>
                          <a:effectLst/>
                          <a:latin typeface="Arial"/>
                          <a:ea typeface="Verdana"/>
                          <a:cs typeface="Arial"/>
                        </a:rPr>
                        <a:t>BER is being presented for a decision to proceed at October’s ChMC for the scope defined</a:t>
                      </a:r>
                      <a:endParaRPr kumimoji="0" lang="en-US" sz="750" b="0" i="0" u="none" strike="noStrike" kern="1200" cap="none" normalizeH="0" baseline="0" dirty="0">
                        <a:ln>
                          <a:noFill/>
                        </a:ln>
                        <a:solidFill>
                          <a:schemeClr val="tx1"/>
                        </a:solidFill>
                        <a:effectLst/>
                        <a:latin typeface="Arial"/>
                        <a:ea typeface="Verdan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402784">
                <a:tc>
                  <a:txBody>
                    <a:bodyPr/>
                    <a:lstStyle/>
                    <a:p>
                      <a:pPr algn="ctr"/>
                      <a:r>
                        <a:rPr lang="en-GB" sz="1050" b="1" baseline="0" dirty="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171450" indent="-171450">
                        <a:buFont typeface="Arial" panose="020B0604020202020204" pitchFamily="34" charset="0"/>
                        <a:buChar char="•"/>
                      </a:pPr>
                      <a:r>
                        <a:rPr lang="en-US" sz="750" b="1" i="0" u="none" strike="noStrike" kern="1200" cap="none" normalizeH="0" baseline="0" dirty="0">
                          <a:ln>
                            <a:noFill/>
                          </a:ln>
                          <a:solidFill>
                            <a:schemeClr val="tx1"/>
                          </a:solidFill>
                          <a:effectLst/>
                          <a:latin typeface="+mn-lt"/>
                          <a:ea typeface="Verdana"/>
                          <a:cs typeface="Arial"/>
                        </a:rPr>
                        <a:t>XRN5231 Flow Weighted Average (CV)</a:t>
                      </a:r>
                    </a:p>
                    <a:p>
                      <a:pPr marL="171450" indent="-171450">
                        <a:buFont typeface="Arial" panose="020B0604020202020204" pitchFamily="34" charset="0"/>
                        <a:buChar char="•"/>
                      </a:pPr>
                      <a:r>
                        <a:rPr lang="en-US" sz="750" b="1" i="0" u="none" strike="noStrike" kern="1200" cap="none" normalizeH="0" baseline="0" dirty="0">
                          <a:ln>
                            <a:noFill/>
                          </a:ln>
                          <a:solidFill>
                            <a:schemeClr val="tx1"/>
                          </a:solidFill>
                          <a:effectLst/>
                          <a:latin typeface="+mn-lt"/>
                          <a:ea typeface="Verdana"/>
                          <a:cs typeface="Arial"/>
                        </a:rPr>
                        <a:t>XRN5282 PRCMS Processing (Gemini Consequential Change – Part A)</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5" name="TextBox 4">
            <a:extLst>
              <a:ext uri="{FF2B5EF4-FFF2-40B4-BE49-F238E27FC236}">
                <a16:creationId xmlns:a16="http://schemas.microsoft.com/office/drawing/2014/main" id="{C181EB57-9627-4329-BB84-9BDF81695227}"/>
              </a:ext>
            </a:extLst>
          </p:cNvPr>
          <p:cNvSpPr txBox="1"/>
          <p:nvPr/>
        </p:nvSpPr>
        <p:spPr>
          <a:xfrm>
            <a:off x="0" y="4973818"/>
            <a:ext cx="1975221" cy="200055"/>
          </a:xfrm>
          <a:prstGeom prst="rect">
            <a:avLst/>
          </a:prstGeom>
          <a:noFill/>
        </p:spPr>
        <p:txBody>
          <a:bodyPr wrap="none" rtlCol="0">
            <a:spAutoFit/>
          </a:bodyPr>
          <a:lstStyle/>
          <a:p>
            <a:r>
              <a:rPr lang="en-GB" sz="700" dirty="0"/>
              <a:t>Slide updated on 28</a:t>
            </a:r>
            <a:r>
              <a:rPr lang="en-GB" sz="700" baseline="30000" dirty="0"/>
              <a:t>th</a:t>
            </a:r>
            <a:r>
              <a:rPr lang="en-GB" sz="700" dirty="0"/>
              <a:t> September for FWACV</a:t>
            </a:r>
          </a:p>
        </p:txBody>
      </p:sp>
      <p:grpSp>
        <p:nvGrpSpPr>
          <p:cNvPr id="9" name="Group 8">
            <a:extLst>
              <a:ext uri="{FF2B5EF4-FFF2-40B4-BE49-F238E27FC236}">
                <a16:creationId xmlns:a16="http://schemas.microsoft.com/office/drawing/2014/main" id="{AA5C4EA1-1FF4-438B-8BD0-21607BB0C453}"/>
              </a:ext>
            </a:extLst>
          </p:cNvPr>
          <p:cNvGrpSpPr/>
          <p:nvPr/>
        </p:nvGrpSpPr>
        <p:grpSpPr>
          <a:xfrm>
            <a:off x="5132075" y="3667234"/>
            <a:ext cx="741910" cy="215444"/>
            <a:chOff x="4089862" y="3477140"/>
            <a:chExt cx="741910" cy="215444"/>
          </a:xfrm>
        </p:grpSpPr>
        <p:sp>
          <p:nvSpPr>
            <p:cNvPr id="7" name="Oval 6">
              <a:extLst>
                <a:ext uri="{FF2B5EF4-FFF2-40B4-BE49-F238E27FC236}">
                  <a16:creationId xmlns:a16="http://schemas.microsoft.com/office/drawing/2014/main" id="{86BA3563-53F1-4A8B-B5A8-5356E4A53D38}"/>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B068AC6B-A13B-49A5-BD8D-4E7BFE49733F}"/>
                </a:ext>
              </a:extLst>
            </p:cNvPr>
            <p:cNvSpPr txBox="1"/>
            <p:nvPr/>
          </p:nvSpPr>
          <p:spPr>
            <a:xfrm>
              <a:off x="4116878" y="3477140"/>
              <a:ext cx="714894" cy="215444"/>
            </a:xfrm>
            <a:prstGeom prst="rect">
              <a:avLst/>
            </a:prstGeom>
            <a:noFill/>
          </p:spPr>
          <p:txBody>
            <a:bodyPr wrap="square" rtlCol="0">
              <a:spAutoFit/>
            </a:bodyPr>
            <a:lstStyle/>
            <a:p>
              <a:r>
                <a:rPr lang="en-GB" sz="800" dirty="0"/>
                <a:t>Complete</a:t>
              </a:r>
            </a:p>
          </p:txBody>
        </p:sp>
      </p:grpSp>
      <p:grpSp>
        <p:nvGrpSpPr>
          <p:cNvPr id="10" name="Group 9">
            <a:extLst>
              <a:ext uri="{FF2B5EF4-FFF2-40B4-BE49-F238E27FC236}">
                <a16:creationId xmlns:a16="http://schemas.microsoft.com/office/drawing/2014/main" id="{48E37795-90B4-482B-80FC-79E72229F869}"/>
              </a:ext>
            </a:extLst>
          </p:cNvPr>
          <p:cNvGrpSpPr/>
          <p:nvPr/>
        </p:nvGrpSpPr>
        <p:grpSpPr>
          <a:xfrm>
            <a:off x="5903079" y="3667234"/>
            <a:ext cx="741910" cy="215444"/>
            <a:chOff x="4089862" y="3477140"/>
            <a:chExt cx="741910" cy="215444"/>
          </a:xfrm>
        </p:grpSpPr>
        <p:sp>
          <p:nvSpPr>
            <p:cNvPr id="11" name="Oval 10">
              <a:extLst>
                <a:ext uri="{FF2B5EF4-FFF2-40B4-BE49-F238E27FC236}">
                  <a16:creationId xmlns:a16="http://schemas.microsoft.com/office/drawing/2014/main" id="{016D9FDB-94FB-4730-90DA-4BE2D46C5204}"/>
                </a:ext>
              </a:extLst>
            </p:cNvPr>
            <p:cNvSpPr/>
            <p:nvPr/>
          </p:nvSpPr>
          <p:spPr>
            <a:xfrm>
              <a:off x="4089862" y="3562003"/>
              <a:ext cx="54033"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F6258E61-1BE8-40CC-BDBA-324295A6F446}"/>
                </a:ext>
              </a:extLst>
            </p:cNvPr>
            <p:cNvSpPr txBox="1"/>
            <p:nvPr/>
          </p:nvSpPr>
          <p:spPr>
            <a:xfrm>
              <a:off x="4116878" y="3477140"/>
              <a:ext cx="714894" cy="215444"/>
            </a:xfrm>
            <a:prstGeom prst="rect">
              <a:avLst/>
            </a:prstGeom>
            <a:noFill/>
          </p:spPr>
          <p:txBody>
            <a:bodyPr wrap="square" rtlCol="0">
              <a:spAutoFit/>
            </a:bodyPr>
            <a:lstStyle/>
            <a:p>
              <a:r>
                <a:rPr lang="en-GB" sz="800" dirty="0"/>
                <a:t>On Track</a:t>
              </a:r>
            </a:p>
          </p:txBody>
        </p:sp>
      </p:grpSp>
      <p:grpSp>
        <p:nvGrpSpPr>
          <p:cNvPr id="13" name="Group 12">
            <a:extLst>
              <a:ext uri="{FF2B5EF4-FFF2-40B4-BE49-F238E27FC236}">
                <a16:creationId xmlns:a16="http://schemas.microsoft.com/office/drawing/2014/main" id="{2F530431-148B-4FCB-8C57-925E5CA17ECB}"/>
              </a:ext>
            </a:extLst>
          </p:cNvPr>
          <p:cNvGrpSpPr/>
          <p:nvPr/>
        </p:nvGrpSpPr>
        <p:grpSpPr>
          <a:xfrm>
            <a:off x="6620453" y="3667234"/>
            <a:ext cx="741910" cy="215444"/>
            <a:chOff x="4089862" y="3477140"/>
            <a:chExt cx="741910" cy="215444"/>
          </a:xfrm>
        </p:grpSpPr>
        <p:sp>
          <p:nvSpPr>
            <p:cNvPr id="14" name="Oval 13">
              <a:extLst>
                <a:ext uri="{FF2B5EF4-FFF2-40B4-BE49-F238E27FC236}">
                  <a16:creationId xmlns:a16="http://schemas.microsoft.com/office/drawing/2014/main" id="{858A25A8-FD1C-43B8-A4FB-0E6445772E1E}"/>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2825B380-437E-43C5-8D2C-0DFD0465573E}"/>
                </a:ext>
              </a:extLst>
            </p:cNvPr>
            <p:cNvSpPr txBox="1"/>
            <p:nvPr/>
          </p:nvSpPr>
          <p:spPr>
            <a:xfrm>
              <a:off x="4116878" y="3477140"/>
              <a:ext cx="714894" cy="215444"/>
            </a:xfrm>
            <a:prstGeom prst="rect">
              <a:avLst/>
            </a:prstGeom>
            <a:noFill/>
          </p:spPr>
          <p:txBody>
            <a:bodyPr wrap="square" rtlCol="0">
              <a:spAutoFit/>
            </a:bodyPr>
            <a:lstStyle/>
            <a:p>
              <a:r>
                <a:rPr lang="en-GB" sz="800" dirty="0"/>
                <a:t>At Risk</a:t>
              </a:r>
            </a:p>
          </p:txBody>
        </p:sp>
      </p:grpSp>
      <p:grpSp>
        <p:nvGrpSpPr>
          <p:cNvPr id="16" name="Group 15">
            <a:extLst>
              <a:ext uri="{FF2B5EF4-FFF2-40B4-BE49-F238E27FC236}">
                <a16:creationId xmlns:a16="http://schemas.microsoft.com/office/drawing/2014/main" id="{62A70F5E-8B94-432F-BB55-CDD005994499}"/>
              </a:ext>
            </a:extLst>
          </p:cNvPr>
          <p:cNvGrpSpPr/>
          <p:nvPr/>
        </p:nvGrpSpPr>
        <p:grpSpPr>
          <a:xfrm>
            <a:off x="7254297" y="3667234"/>
            <a:ext cx="741910" cy="215444"/>
            <a:chOff x="4089862" y="3477140"/>
            <a:chExt cx="741910" cy="215444"/>
          </a:xfrm>
        </p:grpSpPr>
        <p:sp>
          <p:nvSpPr>
            <p:cNvPr id="17" name="Oval 16">
              <a:extLst>
                <a:ext uri="{FF2B5EF4-FFF2-40B4-BE49-F238E27FC236}">
                  <a16:creationId xmlns:a16="http://schemas.microsoft.com/office/drawing/2014/main" id="{2EA6FE6E-2D9E-494B-AA97-9F66054EE07C}"/>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E13C5751-0F95-4764-B46D-C02FFA5257CD}"/>
                </a:ext>
              </a:extLst>
            </p:cNvPr>
            <p:cNvSpPr txBox="1"/>
            <p:nvPr/>
          </p:nvSpPr>
          <p:spPr>
            <a:xfrm>
              <a:off x="4116878" y="3477140"/>
              <a:ext cx="714894" cy="215444"/>
            </a:xfrm>
            <a:prstGeom prst="rect">
              <a:avLst/>
            </a:prstGeom>
            <a:noFill/>
          </p:spPr>
          <p:txBody>
            <a:bodyPr wrap="square" rtlCol="0">
              <a:spAutoFit/>
            </a:bodyPr>
            <a:lstStyle/>
            <a:p>
              <a:r>
                <a:rPr lang="en-GB" sz="800" dirty="0"/>
                <a:t>Overdue</a:t>
              </a:r>
            </a:p>
          </p:txBody>
        </p:sp>
      </p:grpSp>
      <p:grpSp>
        <p:nvGrpSpPr>
          <p:cNvPr id="19" name="Group 18">
            <a:extLst>
              <a:ext uri="{FF2B5EF4-FFF2-40B4-BE49-F238E27FC236}">
                <a16:creationId xmlns:a16="http://schemas.microsoft.com/office/drawing/2014/main" id="{0A6462F7-2ABC-4581-985C-D9BFC690E41B}"/>
              </a:ext>
            </a:extLst>
          </p:cNvPr>
          <p:cNvGrpSpPr/>
          <p:nvPr/>
        </p:nvGrpSpPr>
        <p:grpSpPr>
          <a:xfrm>
            <a:off x="7979219" y="3667234"/>
            <a:ext cx="935186" cy="338554"/>
            <a:chOff x="4089862" y="3477140"/>
            <a:chExt cx="741910" cy="338554"/>
          </a:xfrm>
        </p:grpSpPr>
        <p:sp>
          <p:nvSpPr>
            <p:cNvPr id="20" name="Oval 19">
              <a:extLst>
                <a:ext uri="{FF2B5EF4-FFF2-40B4-BE49-F238E27FC236}">
                  <a16:creationId xmlns:a16="http://schemas.microsoft.com/office/drawing/2014/main" id="{DF831A77-64E4-4D2C-BCFE-458A86613C02}"/>
                </a:ext>
              </a:extLst>
            </p:cNvPr>
            <p:cNvSpPr/>
            <p:nvPr/>
          </p:nvSpPr>
          <p:spPr>
            <a:xfrm>
              <a:off x="4089862" y="3562003"/>
              <a:ext cx="54033" cy="45719"/>
            </a:xfrm>
            <a:prstGeom prst="ellipse">
              <a:avLst/>
            </a:prstGeom>
            <a:solidFill>
              <a:srgbClr val="7030A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1AE85C16-EBE5-4C7C-9B64-8DBEFC630C4B}"/>
                </a:ext>
              </a:extLst>
            </p:cNvPr>
            <p:cNvSpPr txBox="1"/>
            <p:nvPr/>
          </p:nvSpPr>
          <p:spPr>
            <a:xfrm>
              <a:off x="4116878" y="3477140"/>
              <a:ext cx="714894" cy="338554"/>
            </a:xfrm>
            <a:prstGeom prst="rect">
              <a:avLst/>
            </a:prstGeom>
            <a:noFill/>
          </p:spPr>
          <p:txBody>
            <a:bodyPr wrap="square" rtlCol="0">
              <a:spAutoFit/>
            </a:bodyPr>
            <a:lstStyle/>
            <a:p>
              <a:r>
                <a:rPr lang="en-GB" sz="800" dirty="0"/>
                <a:t>Not Baselined</a:t>
              </a:r>
            </a:p>
          </p:txBody>
        </p:sp>
      </p:grpSp>
      <p:pic>
        <p:nvPicPr>
          <p:cNvPr id="6" name="Picture 5">
            <a:extLst>
              <a:ext uri="{FF2B5EF4-FFF2-40B4-BE49-F238E27FC236}">
                <a16:creationId xmlns:a16="http://schemas.microsoft.com/office/drawing/2014/main" id="{B3E86B13-7253-4B0E-99F2-31E49D0C3B7D}"/>
              </a:ext>
            </a:extLst>
          </p:cNvPr>
          <p:cNvPicPr>
            <a:picLocks noChangeAspect="1"/>
          </p:cNvPicPr>
          <p:nvPr/>
        </p:nvPicPr>
        <p:blipFill>
          <a:blip r:embed="rId3"/>
          <a:stretch>
            <a:fillRect/>
          </a:stretch>
        </p:blipFill>
        <p:spPr>
          <a:xfrm>
            <a:off x="4274565" y="1313680"/>
            <a:ext cx="4637844" cy="2224068"/>
          </a:xfrm>
          <a:prstGeom prst="rect">
            <a:avLst/>
          </a:prstGeom>
        </p:spPr>
      </p:pic>
    </p:spTree>
    <p:extLst>
      <p:ext uri="{BB962C8B-B14F-4D97-AF65-F5344CB8AC3E}">
        <p14:creationId xmlns:p14="http://schemas.microsoft.com/office/powerpoint/2010/main" val="991666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p:txBody>
          <a:bodyPr>
            <a:normAutofit/>
          </a:bodyPr>
          <a:lstStyle/>
          <a:p>
            <a:r>
              <a:rPr lang="en-GB" sz="2000" dirty="0">
                <a:latin typeface="Arial"/>
                <a:cs typeface="Arial"/>
              </a:rPr>
              <a:t>XRN5289 – November 21 Major Release </a:t>
            </a:r>
          </a:p>
        </p:txBody>
      </p:sp>
      <p:sp>
        <p:nvSpPr>
          <p:cNvPr id="4" name="Content Placeholder 3">
            <a:extLst>
              <a:ext uri="{FF2B5EF4-FFF2-40B4-BE49-F238E27FC236}">
                <a16:creationId xmlns:a16="http://schemas.microsoft.com/office/drawing/2014/main" id="{CCAC50A8-C7D3-4707-A5EC-970E557E2537}"/>
              </a:ext>
            </a:extLst>
          </p:cNvPr>
          <p:cNvSpPr>
            <a:spLocks noGrp="1"/>
          </p:cNvSpPr>
          <p:nvPr>
            <p:ph idx="1"/>
          </p:nvPr>
        </p:nvSpPr>
        <p:spPr/>
        <p:txBody>
          <a:bodyPr>
            <a:normAutofit/>
          </a:bodyPr>
          <a:lstStyle/>
          <a:p>
            <a:r>
              <a:rPr lang="en-GB" sz="2000" dirty="0"/>
              <a:t>Project Update</a:t>
            </a:r>
          </a:p>
          <a:p>
            <a:r>
              <a:rPr lang="en-GB" sz="2000" dirty="0"/>
              <a:t>Data Cleanse Approach/Plan</a:t>
            </a:r>
          </a:p>
          <a:p>
            <a:r>
              <a:rPr lang="en-US" sz="2000" dirty="0"/>
              <a:t>Deep Dive on 4780C Change Assurance Report &amp; Return to Green Plan </a:t>
            </a:r>
            <a:endParaRPr lang="en-GB" sz="2000" dirty="0"/>
          </a:p>
          <a:p>
            <a:endParaRPr lang="en-GB" sz="2000" dirty="0"/>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560042" cy="200055"/>
          </a:xfrm>
          <a:prstGeom prst="rect">
            <a:avLst/>
          </a:prstGeom>
          <a:noFill/>
        </p:spPr>
        <p:txBody>
          <a:bodyPr wrap="none" lIns="91440" tIns="45720" rIns="91440" bIns="45720" rtlCol="0" anchor="t">
            <a:spAutoFit/>
          </a:bodyPr>
          <a:lstStyle/>
          <a:p>
            <a:r>
              <a:rPr lang="en-GB" sz="700" dirty="0"/>
              <a:t>Slide updated on 20</a:t>
            </a:r>
            <a:r>
              <a:rPr lang="en-GB" sz="700" baseline="30000" dirty="0"/>
              <a:t>th</a:t>
            </a:r>
            <a:r>
              <a:rPr lang="en-GB" sz="700" dirty="0"/>
              <a:t> August 2021</a:t>
            </a:r>
          </a:p>
        </p:txBody>
      </p:sp>
    </p:spTree>
    <p:extLst>
      <p:ext uri="{BB962C8B-B14F-4D97-AF65-F5344CB8AC3E}">
        <p14:creationId xmlns:p14="http://schemas.microsoft.com/office/powerpoint/2010/main" val="3600758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BA586FDE-A6CC-421A-8D54-6D5310C5B97D}"/>
              </a:ext>
            </a:extLst>
          </p:cNvPr>
          <p:cNvPicPr>
            <a:picLocks noChangeAspect="1"/>
          </p:cNvPicPr>
          <p:nvPr/>
        </p:nvPicPr>
        <p:blipFill>
          <a:blip r:embed="rId3"/>
          <a:stretch>
            <a:fillRect/>
          </a:stretch>
        </p:blipFill>
        <p:spPr>
          <a:xfrm>
            <a:off x="4621108" y="1501749"/>
            <a:ext cx="3855258" cy="1459449"/>
          </a:xfrm>
          <a:prstGeom prst="rect">
            <a:avLst/>
          </a:prstGeom>
        </p:spPr>
      </p:pic>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97571" y="525525"/>
          <a:ext cx="8693205" cy="4380569"/>
        </p:xfrm>
        <a:graphic>
          <a:graphicData uri="http://schemas.openxmlformats.org/drawingml/2006/table">
            <a:tbl>
              <a:tblPr firstRow="1" bandRow="1"/>
              <a:tblGrid>
                <a:gridCol w="1692797">
                  <a:extLst>
                    <a:ext uri="{9D8B030D-6E8A-4147-A177-3AD203B41FA5}">
                      <a16:colId xmlns:a16="http://schemas.microsoft.com/office/drawing/2014/main" val="20000"/>
                    </a:ext>
                  </a:extLst>
                </a:gridCol>
                <a:gridCol w="2257080">
                  <a:extLst>
                    <a:ext uri="{9D8B030D-6E8A-4147-A177-3AD203B41FA5}">
                      <a16:colId xmlns:a16="http://schemas.microsoft.com/office/drawing/2014/main" val="20001"/>
                    </a:ext>
                  </a:extLst>
                </a:gridCol>
                <a:gridCol w="330989">
                  <a:extLst>
                    <a:ext uri="{9D8B030D-6E8A-4147-A177-3AD203B41FA5}">
                      <a16:colId xmlns:a16="http://schemas.microsoft.com/office/drawing/2014/main" val="20002"/>
                    </a:ext>
                  </a:extLst>
                </a:gridCol>
                <a:gridCol w="2020558">
                  <a:extLst>
                    <a:ext uri="{9D8B030D-6E8A-4147-A177-3AD203B41FA5}">
                      <a16:colId xmlns:a16="http://schemas.microsoft.com/office/drawing/2014/main" val="2880710429"/>
                    </a:ext>
                  </a:extLst>
                </a:gridCol>
                <a:gridCol w="2391781">
                  <a:extLst>
                    <a:ext uri="{9D8B030D-6E8A-4147-A177-3AD203B41FA5}">
                      <a16:colId xmlns:a16="http://schemas.microsoft.com/office/drawing/2014/main" val="20003"/>
                    </a:ext>
                  </a:extLst>
                </a:gridCol>
              </a:tblGrid>
              <a:tr h="233049">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dirty="0">
                          <a:solidFill>
                            <a:srgbClr val="FFFFFF"/>
                          </a:solidFill>
                          <a:latin typeface="+mn-lt"/>
                          <a:cs typeface="Arial"/>
                        </a:rPr>
                        <a:t>Overall</a:t>
                      </a:r>
                      <a:r>
                        <a:rPr lang="en-GB" sz="1050" b="1" i="0" baseline="0" dirty="0">
                          <a:solidFill>
                            <a:srgbClr val="FFFFFF"/>
                          </a:solidFill>
                          <a:latin typeface="+mn-lt"/>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33049">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mn-lt"/>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346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RAG</a:t>
                      </a:r>
                      <a:r>
                        <a:rPr lang="en-GB" sz="1050" b="1" baseline="0" dirty="0">
                          <a:solidFill>
                            <a:schemeClr val="bg1"/>
                          </a:solidFill>
                          <a:latin typeface="Arial"/>
                          <a:cs typeface="Arial"/>
                        </a:rPr>
                        <a:t> Status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BF0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BF00"/>
                    </a:solidFill>
                  </a:tcPr>
                </a:tc>
                <a:tc hMerge="1">
                  <a:txBody>
                    <a:body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33049">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                                             Status</a:t>
                      </a:r>
                      <a:r>
                        <a:rPr lang="en-GB" sz="1050" b="1" baseline="0" dirty="0">
                          <a:solidFill>
                            <a:schemeClr val="bg1"/>
                          </a:solidFill>
                          <a:latin typeface="+mn-lt"/>
                          <a:cs typeface="Arial"/>
                        </a:rPr>
                        <a:t> Justification</a:t>
                      </a:r>
                      <a:endParaRPr lang="en-GB" dirty="0">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142900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171450" indent="-171450" algn="l">
                        <a:buFont typeface="Arial" panose="020B0604020202020204" pitchFamily="34" charset="0"/>
                        <a:buChar char="•"/>
                      </a:pPr>
                      <a:r>
                        <a:rPr lang="en-US" sz="800" dirty="0"/>
                        <a:t>User Acceptance and Regression testing is in progress and being re-planned due to below issues for remaining testing</a:t>
                      </a:r>
                    </a:p>
                    <a:p>
                      <a:pPr marL="171450" indent="-171450" algn="l">
                        <a:buFont typeface="Arial" panose="020B0604020202020204" pitchFamily="34" charset="0"/>
                        <a:buChar char="•"/>
                      </a:pPr>
                      <a:r>
                        <a:rPr lang="en-US" sz="800" dirty="0"/>
                        <a:t>Implementation Dress Rehearsal planned for 30</a:t>
                      </a:r>
                      <a:r>
                        <a:rPr lang="en-US" sz="800" baseline="30000" dirty="0"/>
                        <a:t>th </a:t>
                      </a:r>
                      <a:r>
                        <a:rPr lang="en-GB" sz="800" kern="1200" dirty="0">
                          <a:solidFill>
                            <a:schemeClr val="tx1"/>
                          </a:solidFill>
                          <a:latin typeface="+mn-lt"/>
                          <a:ea typeface="+mn-ea"/>
                          <a:cs typeface="+mn-cs"/>
                        </a:rPr>
                        <a:t>September - 1</a:t>
                      </a:r>
                      <a:r>
                        <a:rPr lang="en-GB" sz="800" kern="1200" baseline="30000" dirty="0">
                          <a:solidFill>
                            <a:schemeClr val="tx1"/>
                          </a:solidFill>
                          <a:latin typeface="+mn-lt"/>
                          <a:ea typeface="+mn-ea"/>
                          <a:cs typeface="+mn-cs"/>
                        </a:rPr>
                        <a:t>st</a:t>
                      </a:r>
                      <a:r>
                        <a:rPr lang="en-GB" sz="800" kern="1200" dirty="0">
                          <a:solidFill>
                            <a:schemeClr val="tx1"/>
                          </a:solidFill>
                          <a:latin typeface="+mn-lt"/>
                          <a:ea typeface="+mn-ea"/>
                          <a:cs typeface="+mn-cs"/>
                        </a:rPr>
                        <a:t> October</a:t>
                      </a:r>
                    </a:p>
                    <a:p>
                      <a:pPr marL="171450" indent="-171450" algn="l">
                        <a:buFont typeface="Arial" panose="020B0604020202020204" pitchFamily="34" charset="0"/>
                        <a:buChar char="•"/>
                      </a:pPr>
                      <a:r>
                        <a:rPr lang="en-GB" sz="800" kern="1200" dirty="0">
                          <a:solidFill>
                            <a:schemeClr val="tx1"/>
                          </a:solidFill>
                          <a:latin typeface="+mn-lt"/>
                          <a:ea typeface="+mn-ea"/>
                          <a:cs typeface="+mn-cs"/>
                        </a:rPr>
                        <a:t>Performance Testing due to commence 4</a:t>
                      </a:r>
                      <a:r>
                        <a:rPr lang="en-GB" sz="800" kern="1200" baseline="30000" dirty="0">
                          <a:solidFill>
                            <a:schemeClr val="tx1"/>
                          </a:solidFill>
                          <a:latin typeface="+mn-lt"/>
                          <a:ea typeface="+mn-ea"/>
                          <a:cs typeface="+mn-cs"/>
                        </a:rPr>
                        <a:t>th</a:t>
                      </a:r>
                      <a:r>
                        <a:rPr lang="en-GB" sz="800" kern="1200" dirty="0">
                          <a:solidFill>
                            <a:schemeClr val="tx1"/>
                          </a:solidFill>
                          <a:latin typeface="+mn-lt"/>
                          <a:ea typeface="+mn-ea"/>
                          <a:cs typeface="+mn-cs"/>
                        </a:rPr>
                        <a:t> October</a:t>
                      </a:r>
                    </a:p>
                    <a:p>
                      <a:pPr marL="0" indent="0" algn="l">
                        <a:buFont typeface="Arial" panose="020B0604020202020204" pitchFamily="34" charset="0"/>
                        <a:buNone/>
                      </a:pPr>
                      <a:endParaRPr lang="en-GB" sz="800" kern="120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i="0" u="none" strike="noStrike" kern="1200" cap="none" normalizeH="0" baseline="0" dirty="0">
                          <a:ln>
                            <a:noFill/>
                          </a:ln>
                          <a:solidFill>
                            <a:schemeClr val="tx1"/>
                          </a:solidFill>
                          <a:effectLst/>
                          <a:latin typeface="+mn-lt"/>
                          <a:ea typeface="+mn-ea"/>
                          <a:cs typeface="+mn-cs"/>
                        </a:rPr>
                        <a:t>Decision In October </a:t>
                      </a:r>
                      <a:r>
                        <a:rPr lang="en-GB" sz="800" b="1" i="0" u="none" strike="noStrike" kern="1200" cap="none" normalizeH="0" baseline="0" dirty="0" err="1">
                          <a:ln>
                            <a:noFill/>
                          </a:ln>
                          <a:solidFill>
                            <a:schemeClr val="tx1"/>
                          </a:solidFill>
                          <a:effectLst/>
                          <a:latin typeface="+mn-lt"/>
                          <a:ea typeface="+mn-ea"/>
                          <a:cs typeface="+mn-cs"/>
                        </a:rPr>
                        <a:t>ChMC</a:t>
                      </a:r>
                      <a:r>
                        <a:rPr lang="en-GB" sz="800" b="1" i="0" u="none" strike="noStrike" kern="1200" cap="none" normalizeH="0" baseline="0" dirty="0">
                          <a:ln>
                            <a:noFill/>
                          </a:ln>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1" i="0" u="none" strike="noStrike" kern="1200" cap="none" normalizeH="0" baseline="0">
                        <a:ln>
                          <a:noFill/>
                        </a:ln>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cap="none" normalizeH="0" baseline="0" dirty="0">
                          <a:ln>
                            <a:noFill/>
                          </a:ln>
                          <a:solidFill>
                            <a:schemeClr val="tx1"/>
                          </a:solidFill>
                          <a:effectLst/>
                          <a:latin typeface="+mn-lt"/>
                          <a:ea typeface="+mn-ea"/>
                          <a:cs typeface="+mn-cs"/>
                        </a:rPr>
                        <a:t>No decisions are required this month.</a:t>
                      </a:r>
                    </a:p>
                    <a:p>
                      <a:pPr marL="0" marR="0" lvl="0" indent="0" algn="l">
                        <a:lnSpc>
                          <a:spcPct val="100000"/>
                        </a:lnSpc>
                        <a:spcBef>
                          <a:spcPts val="0"/>
                        </a:spcBef>
                        <a:spcAft>
                          <a:spcPts val="0"/>
                        </a:spcAft>
                        <a:buClrTx/>
                        <a:buSzTx/>
                        <a:buFont typeface="Arial" panose="020B0604020202020204" pitchFamily="34" charset="0"/>
                        <a:buNone/>
                      </a:pPr>
                      <a:endParaRPr lang="en-GB" sz="800" b="1"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0" indent="0" algn="l">
                        <a:buFont typeface="Arial" panose="020B0604020202020204" pitchFamily="34" charset="0"/>
                        <a:buNone/>
                      </a:pPr>
                      <a:endParaRPr lang="en-US" sz="800"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44442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marR="0" lvl="0" indent="0" algn="l">
                        <a:lnSpc>
                          <a:spcPct val="100000"/>
                        </a:lnSpc>
                        <a:spcBef>
                          <a:spcPct val="0"/>
                        </a:spcBef>
                        <a:spcAft>
                          <a:spcPct val="0"/>
                        </a:spcAft>
                        <a:buFont typeface="Arial" panose="020B0604020202020204" pitchFamily="34" charset="0"/>
                        <a:buNone/>
                      </a:pPr>
                      <a:r>
                        <a:rPr lang="en-US" sz="800" b="1" i="0" u="none" strike="noStrike" kern="1200" cap="none" normalizeH="0" baseline="0" noProof="0" dirty="0">
                          <a:ln>
                            <a:noFill/>
                          </a:ln>
                          <a:solidFill>
                            <a:schemeClr val="tx1"/>
                          </a:solidFill>
                          <a:effectLst/>
                          <a:latin typeface="+mn-lt"/>
                        </a:rPr>
                        <a:t>Issue</a:t>
                      </a:r>
                      <a:r>
                        <a:rPr lang="en-US" sz="800" b="0" i="0" u="none" strike="noStrike" kern="1200" cap="none" normalizeH="0" baseline="0" noProof="0" dirty="0">
                          <a:ln>
                            <a:noFill/>
                          </a:ln>
                          <a:solidFill>
                            <a:schemeClr val="tx1"/>
                          </a:solidFill>
                          <a:effectLst/>
                          <a:latin typeface="+mn-lt"/>
                        </a:rPr>
                        <a:t> (RTC65631) - ​Increase in the number of BAU defects being found impacting XRN5072, XRN5007 and XRN5180 during testing. Mitigation, defects are currently all planned to be deployed prior to exiting test</a:t>
                      </a:r>
                    </a:p>
                    <a:p>
                      <a:pPr marL="0" marR="0" lvl="0" indent="0" algn="l">
                        <a:lnSpc>
                          <a:spcPct val="100000"/>
                        </a:lnSpc>
                        <a:spcBef>
                          <a:spcPct val="0"/>
                        </a:spcBef>
                        <a:spcAft>
                          <a:spcPct val="0"/>
                        </a:spcAft>
                        <a:buFont typeface="Arial" panose="020B0604020202020204" pitchFamily="34" charset="0"/>
                        <a:buNone/>
                      </a:pPr>
                      <a:r>
                        <a:rPr lang="en-US" sz="800" b="1" i="0" u="none" strike="noStrike" kern="1200" cap="none" normalizeH="0" baseline="0" noProof="0" dirty="0">
                          <a:ln>
                            <a:noFill/>
                          </a:ln>
                          <a:solidFill>
                            <a:schemeClr val="tx1"/>
                          </a:solidFill>
                          <a:effectLst/>
                          <a:latin typeface="+mn-lt"/>
                        </a:rPr>
                        <a:t>Issue</a:t>
                      </a:r>
                      <a:r>
                        <a:rPr lang="en-US" sz="800" b="0" i="0" u="none" strike="noStrike" kern="1200" cap="none" normalizeH="0" baseline="0" noProof="0" dirty="0">
                          <a:ln>
                            <a:noFill/>
                          </a:ln>
                          <a:solidFill>
                            <a:schemeClr val="tx1"/>
                          </a:solidFill>
                          <a:effectLst/>
                          <a:latin typeface="+mn-lt"/>
                        </a:rPr>
                        <a:t> (RTC66115) - MAP ID changes have not been delivered by third party in time and is now impacting the timelines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30499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indent="0">
                        <a:buFont typeface="Arial"/>
                        <a:buNone/>
                      </a:pPr>
                      <a:r>
                        <a:rPr lang="en-US" sz="800" b="0" i="0" kern="1200" dirty="0">
                          <a:solidFill>
                            <a:schemeClr val="tx1"/>
                          </a:solidFill>
                          <a:effectLst/>
                          <a:latin typeface="+mn-lt"/>
                          <a:ea typeface="+mn-ea"/>
                          <a:cs typeface="+mn-cs"/>
                        </a:rPr>
                        <a:t>Forecast to complete delivery against approved BER </a:t>
                      </a:r>
                      <a:endParaRPr kumimoji="0" lang="en-US" sz="800" b="0" i="0" kern="120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1064460">
                <a:tc>
                  <a:txBody>
                    <a:bodyPr/>
                    <a:lstStyle/>
                    <a:p>
                      <a:pPr algn="ctr"/>
                      <a:r>
                        <a:rPr lang="en-GB" sz="1050" b="1" baseline="0" dirty="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defTabSz="630238" rtl="0" fontAlgn="base"/>
                      <a:r>
                        <a:rPr lang="en-US" sz="800" b="1" i="0" u="none" strike="noStrike" kern="1200" dirty="0">
                          <a:solidFill>
                            <a:schemeClr val="tx1"/>
                          </a:solidFill>
                          <a:effectLst/>
                          <a:latin typeface="+mn-lt"/>
                          <a:ea typeface="+mn-ea"/>
                          <a:cs typeface="+mn-cs"/>
                        </a:rPr>
                        <a:t>In Scope:	XRN4941 </a:t>
                      </a:r>
                      <a:r>
                        <a:rPr lang="en-US" sz="800" b="0" i="0" u="none" strike="noStrike" kern="1200" dirty="0">
                          <a:solidFill>
                            <a:schemeClr val="tx1"/>
                          </a:solidFill>
                          <a:effectLst/>
                          <a:latin typeface="+mn-lt"/>
                          <a:ea typeface="+mn-ea"/>
                          <a:cs typeface="+mn-cs"/>
                        </a:rPr>
                        <a:t>MOD0692 - Auto updates to meter read frequency</a:t>
                      </a:r>
                    </a:p>
                    <a:p>
                      <a:pPr defTabSz="630238" rtl="0" fontAlgn="base"/>
                      <a:r>
                        <a:rPr lang="en-US" sz="800" b="1" i="0" u="none" strike="noStrike" kern="1200" dirty="0">
                          <a:solidFill>
                            <a:schemeClr val="tx1"/>
                          </a:solidFill>
                          <a:effectLst/>
                          <a:latin typeface="+mn-lt"/>
                          <a:ea typeface="+mn-ea"/>
                          <a:cs typeface="+mn-cs"/>
                        </a:rPr>
                        <a:t>	XRN5007 </a:t>
                      </a:r>
                      <a:r>
                        <a:rPr lang="en-US" sz="800" b="0" i="0" u="none" strike="noStrike" kern="1200" dirty="0">
                          <a:solidFill>
                            <a:schemeClr val="tx1"/>
                          </a:solidFill>
                          <a:effectLst/>
                          <a:latin typeface="+mn-lt"/>
                          <a:ea typeface="+mn-ea"/>
                          <a:cs typeface="+mn-cs"/>
                        </a:rPr>
                        <a:t>Enhancement to reconciliation process where prevailing volume is zero</a:t>
                      </a:r>
                      <a:r>
                        <a:rPr lang="en-US" sz="800" b="0" i="0" kern="1200" dirty="0">
                          <a:solidFill>
                            <a:schemeClr val="tx1"/>
                          </a:solidFill>
                          <a:effectLst/>
                          <a:latin typeface="+mn-lt"/>
                          <a:ea typeface="+mn-ea"/>
                          <a:cs typeface="+mn-cs"/>
                        </a:rPr>
                        <a:t>​</a:t>
                      </a:r>
                    </a:p>
                    <a:p>
                      <a:pPr defTabSz="630238" rtl="0" fontAlgn="base"/>
                      <a:r>
                        <a:rPr lang="en-US" sz="800" b="1" i="0" u="none" strike="noStrike" kern="1200" dirty="0">
                          <a:solidFill>
                            <a:schemeClr val="tx1"/>
                          </a:solidFill>
                          <a:effectLst/>
                          <a:latin typeface="+mn-lt"/>
                          <a:ea typeface="+mn-ea"/>
                          <a:cs typeface="+mn-cs"/>
                        </a:rPr>
                        <a:t>	XRN5072 </a:t>
                      </a:r>
                      <a:r>
                        <a:rPr lang="en-US" sz="800" b="0" i="0" u="none" strike="noStrike" kern="1200" dirty="0">
                          <a:solidFill>
                            <a:schemeClr val="tx1"/>
                          </a:solidFill>
                          <a:effectLst/>
                          <a:latin typeface="+mn-lt"/>
                          <a:ea typeface="+mn-ea"/>
                          <a:cs typeface="+mn-cs"/>
                        </a:rPr>
                        <a:t>Application and derivation of TTZ indicator and calculation of volume and energy – all classes</a:t>
                      </a:r>
                      <a:r>
                        <a:rPr lang="en-US" sz="800" b="0" i="0" kern="1200" dirty="0">
                          <a:solidFill>
                            <a:schemeClr val="tx1"/>
                          </a:solidFill>
                          <a:effectLst/>
                          <a:latin typeface="+mn-lt"/>
                          <a:ea typeface="+mn-ea"/>
                          <a:cs typeface="+mn-cs"/>
                        </a:rPr>
                        <a:t>​</a:t>
                      </a:r>
                    </a:p>
                    <a:p>
                      <a:pPr defTabSz="630238" rtl="0" fontAlgn="base"/>
                      <a:r>
                        <a:rPr lang="en-US" sz="800" b="1" i="0" u="none" strike="noStrike" kern="1200" dirty="0">
                          <a:solidFill>
                            <a:schemeClr val="tx1"/>
                          </a:solidFill>
                          <a:effectLst/>
                          <a:latin typeface="+mn-lt"/>
                          <a:ea typeface="+mn-ea"/>
                          <a:cs typeface="+mn-cs"/>
                        </a:rPr>
                        <a:t>	XRN5142 </a:t>
                      </a:r>
                      <a:r>
                        <a:rPr lang="en-US" sz="800" b="0" i="0" u="none" strike="noStrike" kern="1200" dirty="0">
                          <a:solidFill>
                            <a:schemeClr val="tx1"/>
                          </a:solidFill>
                          <a:effectLst/>
                          <a:latin typeface="+mn-lt"/>
                          <a:ea typeface="+mn-ea"/>
                          <a:cs typeface="+mn-cs"/>
                        </a:rPr>
                        <a:t>New allowable values for DCC Service Flag in DXI File from DCC</a:t>
                      </a:r>
                      <a:r>
                        <a:rPr lang="en-US" sz="800" b="0" i="0" kern="1200" dirty="0">
                          <a:solidFill>
                            <a:schemeClr val="tx1"/>
                          </a:solidFill>
                          <a:effectLst/>
                          <a:latin typeface="+mn-lt"/>
                          <a:ea typeface="+mn-ea"/>
                          <a:cs typeface="+mn-cs"/>
                        </a:rPr>
                        <a:t>​</a:t>
                      </a:r>
                    </a:p>
                    <a:p>
                      <a:pPr defTabSz="630238" rtl="0" fontAlgn="base"/>
                      <a:r>
                        <a:rPr lang="en-US" sz="800" b="1" i="0" u="none" strike="noStrike" kern="1200" dirty="0">
                          <a:solidFill>
                            <a:schemeClr val="tx1"/>
                          </a:solidFill>
                          <a:effectLst/>
                          <a:latin typeface="+mn-lt"/>
                          <a:ea typeface="+mn-ea"/>
                          <a:cs typeface="+mn-cs"/>
                        </a:rPr>
                        <a:t>	XRN5180 </a:t>
                      </a:r>
                      <a:r>
                        <a:rPr lang="en-US" sz="800" b="0" i="0" u="none" strike="noStrike" kern="1200" dirty="0">
                          <a:solidFill>
                            <a:schemeClr val="tx1"/>
                          </a:solidFill>
                          <a:effectLst/>
                          <a:latin typeface="+mn-lt"/>
                          <a:ea typeface="+mn-ea"/>
                          <a:cs typeface="+mn-cs"/>
                        </a:rPr>
                        <a:t>Inner tolerance validation for replacement reads and read insertions</a:t>
                      </a:r>
                      <a:r>
                        <a:rPr lang="en-US" sz="800" b="0" i="0" kern="1200" dirty="0">
                          <a:solidFill>
                            <a:schemeClr val="tx1"/>
                          </a:solidFill>
                          <a:effectLst/>
                          <a:latin typeface="+mn-lt"/>
                          <a:ea typeface="+mn-ea"/>
                          <a:cs typeface="+mn-cs"/>
                        </a:rPr>
                        <a:t>​</a:t>
                      </a:r>
                    </a:p>
                    <a:p>
                      <a:pPr defTabSz="630238" rtl="0" fontAlgn="base"/>
                      <a:r>
                        <a:rPr lang="en-US" sz="800" b="1" i="0" kern="1200" dirty="0">
                          <a:solidFill>
                            <a:schemeClr val="tx1"/>
                          </a:solidFill>
                          <a:effectLst/>
                          <a:latin typeface="+mn-lt"/>
                          <a:ea typeface="+mn-ea"/>
                          <a:cs typeface="+mn-cs"/>
                        </a:rPr>
                        <a:t>	XRN4780C </a:t>
                      </a:r>
                      <a:r>
                        <a:rPr lang="en-US" sz="800" b="0" i="0" kern="1200" dirty="0">
                          <a:solidFill>
                            <a:schemeClr val="tx1"/>
                          </a:solidFill>
                          <a:effectLst/>
                          <a:latin typeface="+mn-lt"/>
                          <a:ea typeface="+mn-ea"/>
                          <a:cs typeface="+mn-cs"/>
                        </a:rPr>
                        <a:t>Inclusion of Meter Asset Provider Identity (MAP Id) in the UK Link system (CSS Consequential Change)</a:t>
                      </a:r>
                    </a:p>
                    <a:p>
                      <a:pPr defTabSz="630238" rtl="0" fontAlgn="base"/>
                      <a:r>
                        <a:rPr lang="en-US" sz="800" b="1" i="0" u="none" strike="noStrike" kern="1200" dirty="0">
                          <a:solidFill>
                            <a:schemeClr val="tx1"/>
                          </a:solidFill>
                          <a:effectLst/>
                          <a:latin typeface="+mn-lt"/>
                          <a:ea typeface="+mn-ea"/>
                          <a:cs typeface="+mn-cs"/>
                        </a:rPr>
                        <a:t>Descoped:	XRN5091 </a:t>
                      </a:r>
                      <a:r>
                        <a:rPr lang="en-US" sz="800" b="0" i="0" u="none" strike="noStrike" kern="1200" dirty="0">
                          <a:solidFill>
                            <a:schemeClr val="tx1"/>
                          </a:solidFill>
                          <a:effectLst/>
                          <a:latin typeface="+mn-lt"/>
                          <a:ea typeface="+mn-ea"/>
                          <a:cs typeface="+mn-cs"/>
                        </a:rPr>
                        <a:t>Deferral of creation of Class change reads at transfer of ownership</a:t>
                      </a:r>
                      <a:r>
                        <a:rPr lang="en-US" sz="800" b="0" i="0" kern="1200" dirty="0">
                          <a:solidFill>
                            <a:schemeClr val="tx1"/>
                          </a:solidFill>
                          <a:effectLst/>
                          <a:latin typeface="+mn-lt"/>
                          <a:ea typeface="+mn-ea"/>
                          <a:cs typeface="+mn-cs"/>
                        </a:rPr>
                        <a:t>​</a:t>
                      </a:r>
                    </a:p>
                    <a:p>
                      <a:pPr defTabSz="630238" rtl="0" fontAlgn="base"/>
                      <a:r>
                        <a:rPr lang="en-US" sz="800" b="1" i="0" u="none" strike="noStrike" kern="1200" dirty="0">
                          <a:solidFill>
                            <a:schemeClr val="tx1"/>
                          </a:solidFill>
                          <a:effectLst/>
                          <a:latin typeface="+mn-lt"/>
                          <a:ea typeface="+mn-ea"/>
                          <a:cs typeface="+mn-cs"/>
                        </a:rPr>
                        <a:t>	XRN5186 </a:t>
                      </a:r>
                      <a:r>
                        <a:rPr lang="en-US" sz="800" b="0" i="0" u="none" strike="noStrike" kern="1200" dirty="0">
                          <a:solidFill>
                            <a:schemeClr val="tx1"/>
                          </a:solidFill>
                          <a:effectLst/>
                          <a:latin typeface="+mn-lt"/>
                          <a:ea typeface="+mn-ea"/>
                          <a:cs typeface="+mn-cs"/>
                        </a:rPr>
                        <a:t>MOD0701 Aligning capacity booking under the UNC and arrangements set out in relevant </a:t>
                      </a:r>
                      <a:r>
                        <a:rPr lang="en-US" sz="800" b="0" i="0" u="none" strike="noStrike" kern="1200" dirty="0" err="1">
                          <a:solidFill>
                            <a:schemeClr val="tx1"/>
                          </a:solidFill>
                          <a:effectLst/>
                          <a:latin typeface="+mn-lt"/>
                          <a:ea typeface="+mn-ea"/>
                          <a:cs typeface="+mn-cs"/>
                        </a:rPr>
                        <a:t>NExAs</a:t>
                      </a:r>
                      <a:r>
                        <a:rPr lang="en-US" sz="800" b="0" i="0" kern="1200" dirty="0">
                          <a:solidFill>
                            <a:schemeClr val="tx1"/>
                          </a:solidFill>
                          <a:effectLst/>
                          <a:latin typeface="+mn-lt"/>
                          <a:ea typeface="+mn-ea"/>
                          <a:cs typeface="+mn-cs"/>
                        </a:rPr>
                        <a:t>​</a:t>
                      </a:r>
                    </a:p>
                    <a:p>
                      <a:pPr defTabSz="630238" rtl="0" fontAlgn="base"/>
                      <a:r>
                        <a:rPr lang="en-US" sz="800" b="1" i="0" u="none" strike="noStrike" kern="1200" dirty="0">
                          <a:solidFill>
                            <a:schemeClr val="tx1"/>
                          </a:solidFill>
                          <a:effectLst/>
                          <a:latin typeface="+mn-lt"/>
                          <a:ea typeface="+mn-ea"/>
                          <a:cs typeface="+mn-cs"/>
                        </a:rPr>
                        <a:t>	XRN5187 </a:t>
                      </a:r>
                      <a:r>
                        <a:rPr lang="en-US" sz="800" b="0" i="0" u="none" strike="noStrike" kern="1200" dirty="0">
                          <a:solidFill>
                            <a:schemeClr val="tx1"/>
                          </a:solidFill>
                          <a:effectLst/>
                          <a:latin typeface="+mn-lt"/>
                          <a:ea typeface="+mn-ea"/>
                          <a:cs typeface="+mn-cs"/>
                        </a:rPr>
                        <a:t>MOD0696 Addressing inequalities between capacity booking under the UNC and arrangements set out in the relevant </a:t>
                      </a:r>
                      <a:r>
                        <a:rPr lang="en-US" sz="800" b="0" i="0" u="none" strike="noStrike" kern="1200" dirty="0" err="1">
                          <a:solidFill>
                            <a:schemeClr val="tx1"/>
                          </a:solidFill>
                          <a:effectLst/>
                          <a:latin typeface="+mn-lt"/>
                          <a:ea typeface="+mn-ea"/>
                          <a:cs typeface="+mn-cs"/>
                        </a:rPr>
                        <a:t>NExAs</a:t>
                      </a:r>
                      <a:endParaRPr lang="en-GB" sz="800" b="0" i="0" kern="1200" dirty="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64728" y="0"/>
            <a:ext cx="8229600" cy="637580"/>
          </a:xfrm>
        </p:spPr>
        <p:txBody>
          <a:bodyPr>
            <a:normAutofit/>
          </a:bodyPr>
          <a:lstStyle/>
          <a:p>
            <a:r>
              <a:rPr lang="en-GB" sz="1600">
                <a:latin typeface="Arial"/>
                <a:cs typeface="Arial"/>
              </a:rPr>
              <a:t>XRN5289 – November 21 Major Release -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745991" cy="200055"/>
          </a:xfrm>
          <a:prstGeom prst="rect">
            <a:avLst/>
          </a:prstGeom>
          <a:noFill/>
        </p:spPr>
        <p:txBody>
          <a:bodyPr wrap="none" lIns="91440" tIns="45720" rIns="91440" bIns="45720" rtlCol="0" anchor="t">
            <a:spAutoFit/>
          </a:bodyPr>
          <a:lstStyle/>
          <a:p>
            <a:r>
              <a:rPr lang="en-GB" sz="700" dirty="0"/>
              <a:t>Slide updated on 24th September 2021</a:t>
            </a:r>
          </a:p>
        </p:txBody>
      </p:sp>
      <p:grpSp>
        <p:nvGrpSpPr>
          <p:cNvPr id="21" name="Group 20">
            <a:extLst>
              <a:ext uri="{FF2B5EF4-FFF2-40B4-BE49-F238E27FC236}">
                <a16:creationId xmlns:a16="http://schemas.microsoft.com/office/drawing/2014/main" id="{7F69C754-A2B7-42E7-A95D-34326B9ADA63}"/>
              </a:ext>
            </a:extLst>
          </p:cNvPr>
          <p:cNvGrpSpPr/>
          <p:nvPr/>
        </p:nvGrpSpPr>
        <p:grpSpPr>
          <a:xfrm>
            <a:off x="4679528" y="2664531"/>
            <a:ext cx="3796838" cy="200055"/>
            <a:chOff x="4309575" y="3517379"/>
            <a:chExt cx="3796838" cy="200055"/>
          </a:xfrm>
        </p:grpSpPr>
        <p:grpSp>
          <p:nvGrpSpPr>
            <p:cNvPr id="6" name="Group 5">
              <a:extLst>
                <a:ext uri="{FF2B5EF4-FFF2-40B4-BE49-F238E27FC236}">
                  <a16:creationId xmlns:a16="http://schemas.microsoft.com/office/drawing/2014/main" id="{C00F5C7A-7DE9-4E56-920B-E5E147C6EBD4}"/>
                </a:ext>
              </a:extLst>
            </p:cNvPr>
            <p:cNvGrpSpPr/>
            <p:nvPr/>
          </p:nvGrpSpPr>
          <p:grpSpPr>
            <a:xfrm>
              <a:off x="4309575" y="3517379"/>
              <a:ext cx="741910" cy="200055"/>
              <a:chOff x="4089862" y="3477140"/>
              <a:chExt cx="741910" cy="200055"/>
            </a:xfrm>
          </p:grpSpPr>
          <p:sp>
            <p:nvSpPr>
              <p:cNvPr id="7" name="Oval 6">
                <a:extLst>
                  <a:ext uri="{FF2B5EF4-FFF2-40B4-BE49-F238E27FC236}">
                    <a16:creationId xmlns:a16="http://schemas.microsoft.com/office/drawing/2014/main" id="{891FDCCB-752F-418A-A9D0-310AC089410C}"/>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7">
                <a:extLst>
                  <a:ext uri="{FF2B5EF4-FFF2-40B4-BE49-F238E27FC236}">
                    <a16:creationId xmlns:a16="http://schemas.microsoft.com/office/drawing/2014/main" id="{D10FF982-1EC8-4484-862D-7340064BDED9}"/>
                  </a:ext>
                </a:extLst>
              </p:cNvPr>
              <p:cNvSpPr txBox="1"/>
              <p:nvPr/>
            </p:nvSpPr>
            <p:spPr>
              <a:xfrm>
                <a:off x="4116878" y="3477140"/>
                <a:ext cx="714894" cy="200055"/>
              </a:xfrm>
              <a:prstGeom prst="rect">
                <a:avLst/>
              </a:prstGeom>
              <a:noFill/>
            </p:spPr>
            <p:txBody>
              <a:bodyPr wrap="square" rtlCol="0">
                <a:spAutoFit/>
              </a:bodyPr>
              <a:lstStyle/>
              <a:p>
                <a:r>
                  <a:rPr lang="en-GB" sz="700"/>
                  <a:t>Complete</a:t>
                </a:r>
              </a:p>
            </p:txBody>
          </p:sp>
        </p:grpSp>
        <p:grpSp>
          <p:nvGrpSpPr>
            <p:cNvPr id="9" name="Group 8">
              <a:extLst>
                <a:ext uri="{FF2B5EF4-FFF2-40B4-BE49-F238E27FC236}">
                  <a16:creationId xmlns:a16="http://schemas.microsoft.com/office/drawing/2014/main" id="{4EC52DCE-2008-4732-9AA5-A47EAAD5CBDF}"/>
                </a:ext>
              </a:extLst>
            </p:cNvPr>
            <p:cNvGrpSpPr/>
            <p:nvPr/>
          </p:nvGrpSpPr>
          <p:grpSpPr>
            <a:xfrm>
              <a:off x="5080579" y="3517379"/>
              <a:ext cx="741910" cy="200055"/>
              <a:chOff x="4089862" y="3477140"/>
              <a:chExt cx="741910" cy="200055"/>
            </a:xfrm>
          </p:grpSpPr>
          <p:sp>
            <p:nvSpPr>
              <p:cNvPr id="10" name="Oval 9">
                <a:extLst>
                  <a:ext uri="{FF2B5EF4-FFF2-40B4-BE49-F238E27FC236}">
                    <a16:creationId xmlns:a16="http://schemas.microsoft.com/office/drawing/2014/main" id="{42C43FFD-9FF3-4EF1-B48C-F3F52EAB4D74}"/>
                  </a:ext>
                </a:extLst>
              </p:cNvPr>
              <p:cNvSpPr/>
              <p:nvPr/>
            </p:nvSpPr>
            <p:spPr>
              <a:xfrm>
                <a:off x="4089862" y="3562003"/>
                <a:ext cx="54033"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Box 10">
                <a:extLst>
                  <a:ext uri="{FF2B5EF4-FFF2-40B4-BE49-F238E27FC236}">
                    <a16:creationId xmlns:a16="http://schemas.microsoft.com/office/drawing/2014/main" id="{C11F1660-03A9-4421-90E7-6B9A8D68AEE8}"/>
                  </a:ext>
                </a:extLst>
              </p:cNvPr>
              <p:cNvSpPr txBox="1"/>
              <p:nvPr/>
            </p:nvSpPr>
            <p:spPr>
              <a:xfrm>
                <a:off x="4116878" y="3477140"/>
                <a:ext cx="714894" cy="200055"/>
              </a:xfrm>
              <a:prstGeom prst="rect">
                <a:avLst/>
              </a:prstGeom>
              <a:noFill/>
            </p:spPr>
            <p:txBody>
              <a:bodyPr wrap="square" rtlCol="0">
                <a:spAutoFit/>
              </a:bodyPr>
              <a:lstStyle/>
              <a:p>
                <a:r>
                  <a:rPr lang="en-GB" sz="700"/>
                  <a:t>On Track</a:t>
                </a:r>
              </a:p>
            </p:txBody>
          </p:sp>
        </p:grpSp>
        <p:grpSp>
          <p:nvGrpSpPr>
            <p:cNvPr id="12" name="Group 11">
              <a:extLst>
                <a:ext uri="{FF2B5EF4-FFF2-40B4-BE49-F238E27FC236}">
                  <a16:creationId xmlns:a16="http://schemas.microsoft.com/office/drawing/2014/main" id="{1CBDC873-8ACE-4B55-84C1-36CCD1380D6D}"/>
                </a:ext>
              </a:extLst>
            </p:cNvPr>
            <p:cNvGrpSpPr/>
            <p:nvPr/>
          </p:nvGrpSpPr>
          <p:grpSpPr>
            <a:xfrm>
              <a:off x="5795473" y="3517379"/>
              <a:ext cx="741910" cy="200055"/>
              <a:chOff x="4089862" y="3477140"/>
              <a:chExt cx="741910" cy="200055"/>
            </a:xfrm>
          </p:grpSpPr>
          <p:sp>
            <p:nvSpPr>
              <p:cNvPr id="13" name="Oval 12">
                <a:extLst>
                  <a:ext uri="{FF2B5EF4-FFF2-40B4-BE49-F238E27FC236}">
                    <a16:creationId xmlns:a16="http://schemas.microsoft.com/office/drawing/2014/main" id="{19A3E629-54CF-4D8C-97CB-B2D239AF49B7}"/>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TextBox 13">
                <a:extLst>
                  <a:ext uri="{FF2B5EF4-FFF2-40B4-BE49-F238E27FC236}">
                    <a16:creationId xmlns:a16="http://schemas.microsoft.com/office/drawing/2014/main" id="{586036A5-BDBE-46A6-A94B-1D2E719FA5F1}"/>
                  </a:ext>
                </a:extLst>
              </p:cNvPr>
              <p:cNvSpPr txBox="1"/>
              <p:nvPr/>
            </p:nvSpPr>
            <p:spPr>
              <a:xfrm>
                <a:off x="4116878" y="3477140"/>
                <a:ext cx="714894" cy="200055"/>
              </a:xfrm>
              <a:prstGeom prst="rect">
                <a:avLst/>
              </a:prstGeom>
              <a:noFill/>
            </p:spPr>
            <p:txBody>
              <a:bodyPr wrap="square" rtlCol="0">
                <a:spAutoFit/>
              </a:bodyPr>
              <a:lstStyle/>
              <a:p>
                <a:r>
                  <a:rPr lang="en-GB" sz="700"/>
                  <a:t>At Risk</a:t>
                </a:r>
              </a:p>
            </p:txBody>
          </p:sp>
        </p:grpSp>
        <p:grpSp>
          <p:nvGrpSpPr>
            <p:cNvPr id="15" name="Group 14">
              <a:extLst>
                <a:ext uri="{FF2B5EF4-FFF2-40B4-BE49-F238E27FC236}">
                  <a16:creationId xmlns:a16="http://schemas.microsoft.com/office/drawing/2014/main" id="{5B859870-D5CA-454D-8299-952E351E1D55}"/>
                </a:ext>
              </a:extLst>
            </p:cNvPr>
            <p:cNvGrpSpPr/>
            <p:nvPr/>
          </p:nvGrpSpPr>
          <p:grpSpPr>
            <a:xfrm>
              <a:off x="6429317" y="3517379"/>
              <a:ext cx="741910" cy="200055"/>
              <a:chOff x="4089862" y="3477140"/>
              <a:chExt cx="741910" cy="200055"/>
            </a:xfrm>
          </p:grpSpPr>
          <p:sp>
            <p:nvSpPr>
              <p:cNvPr id="16" name="Oval 15">
                <a:extLst>
                  <a:ext uri="{FF2B5EF4-FFF2-40B4-BE49-F238E27FC236}">
                    <a16:creationId xmlns:a16="http://schemas.microsoft.com/office/drawing/2014/main" id="{95DF9D2D-2684-4464-B881-A3FC48AD853F}"/>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 name="TextBox 16">
                <a:extLst>
                  <a:ext uri="{FF2B5EF4-FFF2-40B4-BE49-F238E27FC236}">
                    <a16:creationId xmlns:a16="http://schemas.microsoft.com/office/drawing/2014/main" id="{D875BF0E-EAFE-431D-A9BE-CBF56ED4E5D5}"/>
                  </a:ext>
                </a:extLst>
              </p:cNvPr>
              <p:cNvSpPr txBox="1"/>
              <p:nvPr/>
            </p:nvSpPr>
            <p:spPr>
              <a:xfrm>
                <a:off x="4116878" y="3477140"/>
                <a:ext cx="714894" cy="200055"/>
              </a:xfrm>
              <a:prstGeom prst="rect">
                <a:avLst/>
              </a:prstGeom>
              <a:noFill/>
            </p:spPr>
            <p:txBody>
              <a:bodyPr wrap="square" rtlCol="0">
                <a:spAutoFit/>
              </a:bodyPr>
              <a:lstStyle/>
              <a:p>
                <a:r>
                  <a:rPr lang="en-GB" sz="700"/>
                  <a:t>Overdue</a:t>
                </a:r>
              </a:p>
            </p:txBody>
          </p:sp>
        </p:grpSp>
        <p:grpSp>
          <p:nvGrpSpPr>
            <p:cNvPr id="18" name="Group 17">
              <a:extLst>
                <a:ext uri="{FF2B5EF4-FFF2-40B4-BE49-F238E27FC236}">
                  <a16:creationId xmlns:a16="http://schemas.microsoft.com/office/drawing/2014/main" id="{3A76A445-592C-4A52-8970-BCB402108F12}"/>
                </a:ext>
              </a:extLst>
            </p:cNvPr>
            <p:cNvGrpSpPr/>
            <p:nvPr/>
          </p:nvGrpSpPr>
          <p:grpSpPr>
            <a:xfrm>
              <a:off x="7171227" y="3517379"/>
              <a:ext cx="935186" cy="200055"/>
              <a:chOff x="4089862" y="3477140"/>
              <a:chExt cx="741910" cy="200055"/>
            </a:xfrm>
          </p:grpSpPr>
          <p:sp>
            <p:nvSpPr>
              <p:cNvPr id="19" name="Oval 18">
                <a:extLst>
                  <a:ext uri="{FF2B5EF4-FFF2-40B4-BE49-F238E27FC236}">
                    <a16:creationId xmlns:a16="http://schemas.microsoft.com/office/drawing/2014/main" id="{FECCEAD6-2472-4D87-A28E-12684C26B27A}"/>
                  </a:ext>
                </a:extLst>
              </p:cNvPr>
              <p:cNvSpPr/>
              <p:nvPr/>
            </p:nvSpPr>
            <p:spPr>
              <a:xfrm>
                <a:off x="4089862" y="3562003"/>
                <a:ext cx="54033" cy="45719"/>
              </a:xfrm>
              <a:prstGeom prst="ellipse">
                <a:avLst/>
              </a:prstGeom>
              <a:solidFill>
                <a:srgbClr val="7030A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0" name="TextBox 19">
                <a:extLst>
                  <a:ext uri="{FF2B5EF4-FFF2-40B4-BE49-F238E27FC236}">
                    <a16:creationId xmlns:a16="http://schemas.microsoft.com/office/drawing/2014/main" id="{15C02BE8-89DB-4C3B-9770-375E219DAE9D}"/>
                  </a:ext>
                </a:extLst>
              </p:cNvPr>
              <p:cNvSpPr txBox="1"/>
              <p:nvPr/>
            </p:nvSpPr>
            <p:spPr>
              <a:xfrm>
                <a:off x="4116878" y="3477140"/>
                <a:ext cx="714894" cy="200055"/>
              </a:xfrm>
              <a:prstGeom prst="rect">
                <a:avLst/>
              </a:prstGeom>
              <a:noFill/>
            </p:spPr>
            <p:txBody>
              <a:bodyPr wrap="square" rtlCol="0">
                <a:spAutoFit/>
              </a:bodyPr>
              <a:lstStyle/>
              <a:p>
                <a:r>
                  <a:rPr lang="en-GB" sz="700"/>
                  <a:t>Not Baselined</a:t>
                </a:r>
              </a:p>
            </p:txBody>
          </p:sp>
        </p:grpSp>
      </p:grpSp>
    </p:spTree>
    <p:extLst>
      <p:ext uri="{BB962C8B-B14F-4D97-AF65-F5344CB8AC3E}">
        <p14:creationId xmlns:p14="http://schemas.microsoft.com/office/powerpoint/2010/main" val="381952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BACD8-DA07-4BBE-976F-A655F24982C8}"/>
              </a:ext>
            </a:extLst>
          </p:cNvPr>
          <p:cNvSpPr>
            <a:spLocks noGrp="1"/>
          </p:cNvSpPr>
          <p:nvPr>
            <p:ph type="ctrTitle"/>
          </p:nvPr>
        </p:nvSpPr>
        <p:spPr/>
        <p:txBody>
          <a:bodyPr/>
          <a:lstStyle/>
          <a:p>
            <a:r>
              <a:rPr lang="en-GB" dirty="0"/>
              <a:t>Data Cleanse Approach/Plan</a:t>
            </a:r>
          </a:p>
        </p:txBody>
      </p:sp>
    </p:spTree>
    <p:extLst>
      <p:ext uri="{BB962C8B-B14F-4D97-AF65-F5344CB8AC3E}">
        <p14:creationId xmlns:p14="http://schemas.microsoft.com/office/powerpoint/2010/main" val="268292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1D489-B5E6-494A-B03F-943B82788F91}"/>
              </a:ext>
            </a:extLst>
          </p:cNvPr>
          <p:cNvSpPr>
            <a:spLocks noGrp="1"/>
          </p:cNvSpPr>
          <p:nvPr>
            <p:ph type="title"/>
          </p:nvPr>
        </p:nvSpPr>
        <p:spPr>
          <a:xfrm>
            <a:off x="698987" y="109819"/>
            <a:ext cx="7741258" cy="338137"/>
          </a:xfrm>
          <a:noFill/>
        </p:spPr>
        <p:txBody>
          <a:bodyPr>
            <a:noAutofit/>
          </a:bodyPr>
          <a:lstStyle/>
          <a:p>
            <a:r>
              <a:rPr lang="en-US" sz="1800">
                <a:solidFill>
                  <a:schemeClr val="accent1"/>
                </a:solidFill>
                <a:latin typeface="+mn-lt"/>
                <a:cs typeface="Arial" panose="020B0604020202020204" pitchFamily="34" charset="0"/>
              </a:rPr>
              <a:t>Data Cleanse Background</a:t>
            </a:r>
          </a:p>
        </p:txBody>
      </p:sp>
      <p:sp>
        <p:nvSpPr>
          <p:cNvPr id="26" name="Content Placeholder 2">
            <a:extLst>
              <a:ext uri="{FF2B5EF4-FFF2-40B4-BE49-F238E27FC236}">
                <a16:creationId xmlns:a16="http://schemas.microsoft.com/office/drawing/2014/main" id="{611116DE-A408-43BC-9201-6553853AE5E0}"/>
              </a:ext>
            </a:extLst>
          </p:cNvPr>
          <p:cNvSpPr txBox="1">
            <a:spLocks/>
          </p:cNvSpPr>
          <p:nvPr/>
        </p:nvSpPr>
        <p:spPr>
          <a:xfrm>
            <a:off x="246752" y="548534"/>
            <a:ext cx="8645728" cy="255449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endParaRPr kumimoji="0" lang="en-GB" sz="1000" b="0" i="0" u="none" strike="noStrike" kern="1200" cap="none" spc="0" normalizeH="0" baseline="0" noProof="0">
              <a:ln>
                <a:noFill/>
              </a:ln>
              <a:solidFill>
                <a:srgbClr val="002060"/>
              </a:solidFill>
              <a:effectLst/>
              <a:uLnTx/>
              <a:uFillTx/>
              <a:latin typeface="+mn-lt"/>
              <a:ea typeface="+mn-ea"/>
              <a:cs typeface="Arial" panose="020B0604020202020204" pitchFamily="34" charset="0"/>
            </a:endParaRPr>
          </a:p>
        </p:txBody>
      </p:sp>
      <p:sp>
        <p:nvSpPr>
          <p:cNvPr id="5" name="Content Placeholder 3">
            <a:extLst>
              <a:ext uri="{FF2B5EF4-FFF2-40B4-BE49-F238E27FC236}">
                <a16:creationId xmlns:a16="http://schemas.microsoft.com/office/drawing/2014/main" id="{93E6EF55-702C-45D8-B5AE-5876A9B52851}"/>
              </a:ext>
            </a:extLst>
          </p:cNvPr>
          <p:cNvSpPr txBox="1">
            <a:spLocks/>
          </p:cNvSpPr>
          <p:nvPr/>
        </p:nvSpPr>
        <p:spPr>
          <a:xfrm>
            <a:off x="611560" y="548534"/>
            <a:ext cx="8064896" cy="1679836"/>
          </a:xfrm>
        </p:spPr>
        <p:txBody>
          <a:bodyPr lIns="0" tIns="0" rIns="0" bIns="0">
            <a:normAutofit/>
          </a:bodyPr>
          <a:lstStyle>
            <a:lvl1pPr marL="0">
              <a:defRPr b="0" i="0">
                <a:solidFill>
                  <a:schemeClr val="tx1"/>
                </a:solidFill>
                <a:latin typeface="+mn-lt"/>
                <a:ea typeface="+mn-ea"/>
                <a:cs typeface="+mn-cs"/>
              </a:defRPr>
            </a:lvl1pPr>
            <a:lvl2pPr marL="456651">
              <a:defRPr>
                <a:latin typeface="+mn-lt"/>
                <a:ea typeface="+mn-ea"/>
                <a:cs typeface="+mn-cs"/>
              </a:defRPr>
            </a:lvl2pPr>
            <a:lvl3pPr marL="913303">
              <a:defRPr>
                <a:latin typeface="+mn-lt"/>
                <a:ea typeface="+mn-ea"/>
                <a:cs typeface="+mn-cs"/>
              </a:defRPr>
            </a:lvl3pPr>
            <a:lvl4pPr marL="1369954">
              <a:defRPr>
                <a:latin typeface="+mn-lt"/>
                <a:ea typeface="+mn-ea"/>
                <a:cs typeface="+mn-cs"/>
              </a:defRPr>
            </a:lvl4pPr>
            <a:lvl5pPr marL="1826605">
              <a:defRPr>
                <a:latin typeface="+mn-lt"/>
                <a:ea typeface="+mn-ea"/>
                <a:cs typeface="+mn-cs"/>
              </a:defRPr>
            </a:lvl5pPr>
            <a:lvl6pPr marL="2283257">
              <a:defRPr>
                <a:latin typeface="+mn-lt"/>
                <a:ea typeface="+mn-ea"/>
                <a:cs typeface="+mn-cs"/>
              </a:defRPr>
            </a:lvl6pPr>
            <a:lvl7pPr marL="2739908">
              <a:defRPr>
                <a:latin typeface="+mn-lt"/>
                <a:ea typeface="+mn-ea"/>
                <a:cs typeface="+mn-cs"/>
              </a:defRPr>
            </a:lvl7pPr>
            <a:lvl8pPr marL="3196560">
              <a:defRPr>
                <a:latin typeface="+mn-lt"/>
                <a:ea typeface="+mn-ea"/>
                <a:cs typeface="+mn-cs"/>
              </a:defRPr>
            </a:lvl8pPr>
            <a:lvl9pPr marL="3653211">
              <a:defRPr>
                <a:latin typeface="+mn-lt"/>
                <a:ea typeface="+mn-ea"/>
                <a:cs typeface="+mn-cs"/>
              </a:defRPr>
            </a:lvl9pPr>
          </a:lstStyle>
          <a:p>
            <a:pPr marL="285750" indent="-285750" algn="just">
              <a:buFont typeface="Arial" panose="020B0604020202020204" pitchFamily="34" charset="0"/>
              <a:buChar char="•"/>
            </a:pPr>
            <a:r>
              <a:rPr lang="en-GB" sz="1400" kern="0" dirty="0">
                <a:solidFill>
                  <a:srgbClr val="002060"/>
                </a:solidFill>
                <a:cs typeface="Arial" panose="020B0604020202020204" pitchFamily="34" charset="0"/>
              </a:rPr>
              <a:t>November 2021 Release project is a major UK Link release </a:t>
            </a:r>
            <a:r>
              <a:rPr lang="en-US" sz="1400" kern="0" dirty="0">
                <a:solidFill>
                  <a:srgbClr val="002060"/>
                </a:solidFill>
                <a:cs typeface="Arial" panose="020B0604020202020204" pitchFamily="34" charset="0"/>
              </a:rPr>
              <a:t>consists of 6 changes</a:t>
            </a:r>
            <a:r>
              <a:rPr lang="en-GB" sz="1400" kern="0" dirty="0">
                <a:solidFill>
                  <a:srgbClr val="002060"/>
                </a:solidFill>
                <a:cs typeface="Arial" panose="020B0604020202020204" pitchFamily="34" charset="0"/>
              </a:rPr>
              <a:t>, 4 of these changes require a data cleansing where existing UK Link data needs to be profiled and cleaned as part of project cutover/PIS activities. </a:t>
            </a:r>
          </a:p>
          <a:p>
            <a:pPr marL="285750" indent="-285750" algn="just">
              <a:buFont typeface="Arial" panose="020B0604020202020204" pitchFamily="34" charset="0"/>
              <a:buChar char="•"/>
            </a:pPr>
            <a:r>
              <a:rPr lang="en-GB" sz="1400" kern="0" dirty="0">
                <a:solidFill>
                  <a:srgbClr val="002060"/>
                </a:solidFill>
                <a:cs typeface="Arial" panose="020B0604020202020204" pitchFamily="34" charset="0"/>
              </a:rPr>
              <a:t>These slides cover the high-level data cleansing approach for all of November 2021 changes and aims to provide the approach involving list of activities, dependencies and schedule for each of the changes in scope of data profiling and cleansing of this release.</a:t>
            </a:r>
          </a:p>
          <a:p>
            <a:pPr marL="285750" indent="-285750" algn="just">
              <a:buFont typeface="Arial" panose="020B0604020202020204" pitchFamily="34" charset="0"/>
              <a:buChar char="•"/>
            </a:pPr>
            <a:r>
              <a:rPr lang="en-GB" sz="1400" kern="0" dirty="0">
                <a:solidFill>
                  <a:srgbClr val="002060"/>
                </a:solidFill>
                <a:cs typeface="Arial" panose="020B0604020202020204" pitchFamily="34" charset="0"/>
              </a:rPr>
              <a:t>The list of changes where data profiling and cleansing is identified as below:</a:t>
            </a:r>
          </a:p>
          <a:p>
            <a:pPr marL="285750" indent="-285750" algn="just">
              <a:buFont typeface="Arial" panose="020B0604020202020204" pitchFamily="34" charset="0"/>
              <a:buChar char="•"/>
            </a:pPr>
            <a:endParaRPr lang="en-GB" sz="1400" kern="0" dirty="0">
              <a:solidFill>
                <a:srgbClr val="002060"/>
              </a:solidFill>
              <a:latin typeface="Arial" panose="020B0604020202020204" pitchFamily="34" charset="0"/>
              <a:cs typeface="Arial" panose="020B0604020202020204" pitchFamily="34" charset="0"/>
            </a:endParaRPr>
          </a:p>
          <a:p>
            <a:endParaRPr lang="en-GB" kern="0" dirty="0"/>
          </a:p>
        </p:txBody>
      </p:sp>
      <p:graphicFrame>
        <p:nvGraphicFramePr>
          <p:cNvPr id="7" name="Table 2">
            <a:extLst>
              <a:ext uri="{FF2B5EF4-FFF2-40B4-BE49-F238E27FC236}">
                <a16:creationId xmlns:a16="http://schemas.microsoft.com/office/drawing/2014/main" id="{AE8812E4-EA6E-4049-848B-E722BD80AD49}"/>
              </a:ext>
            </a:extLst>
          </p:cNvPr>
          <p:cNvGraphicFramePr>
            <a:graphicFrameLocks noGrp="1"/>
          </p:cNvGraphicFramePr>
          <p:nvPr>
            <p:extLst/>
          </p:nvPr>
        </p:nvGraphicFramePr>
        <p:xfrm>
          <a:off x="611560" y="2446680"/>
          <a:ext cx="8136904" cy="1841274"/>
        </p:xfrm>
        <a:graphic>
          <a:graphicData uri="http://schemas.openxmlformats.org/drawingml/2006/table">
            <a:tbl>
              <a:tblPr firstRow="1" bandRow="1">
                <a:tableStyleId>{5C22544A-7EE6-4342-B048-85BDC9FD1C3A}</a:tableStyleId>
              </a:tblPr>
              <a:tblGrid>
                <a:gridCol w="351296">
                  <a:extLst>
                    <a:ext uri="{9D8B030D-6E8A-4147-A177-3AD203B41FA5}">
                      <a16:colId xmlns:a16="http://schemas.microsoft.com/office/drawing/2014/main" val="2779130678"/>
                    </a:ext>
                  </a:extLst>
                </a:gridCol>
                <a:gridCol w="1084628">
                  <a:extLst>
                    <a:ext uri="{9D8B030D-6E8A-4147-A177-3AD203B41FA5}">
                      <a16:colId xmlns:a16="http://schemas.microsoft.com/office/drawing/2014/main" val="3056832352"/>
                    </a:ext>
                  </a:extLst>
                </a:gridCol>
                <a:gridCol w="3555622">
                  <a:extLst>
                    <a:ext uri="{9D8B030D-6E8A-4147-A177-3AD203B41FA5}">
                      <a16:colId xmlns:a16="http://schemas.microsoft.com/office/drawing/2014/main" val="1990843898"/>
                    </a:ext>
                  </a:extLst>
                </a:gridCol>
                <a:gridCol w="1777206">
                  <a:extLst>
                    <a:ext uri="{9D8B030D-6E8A-4147-A177-3AD203B41FA5}">
                      <a16:colId xmlns:a16="http://schemas.microsoft.com/office/drawing/2014/main" val="3214538342"/>
                    </a:ext>
                  </a:extLst>
                </a:gridCol>
                <a:gridCol w="1368152">
                  <a:extLst>
                    <a:ext uri="{9D8B030D-6E8A-4147-A177-3AD203B41FA5}">
                      <a16:colId xmlns:a16="http://schemas.microsoft.com/office/drawing/2014/main" val="1789959739"/>
                    </a:ext>
                  </a:extLst>
                </a:gridCol>
              </a:tblGrid>
              <a:tr h="147608">
                <a:tc>
                  <a:txBody>
                    <a:bodyPr/>
                    <a:lstStyle/>
                    <a:p>
                      <a:r>
                        <a:rPr lang="en-GB" sz="1200"/>
                        <a:t>#</a:t>
                      </a:r>
                      <a:endParaRPr lang="en-GB" sz="1200">
                        <a:solidFill>
                          <a:srgbClr val="FFFFFF"/>
                        </a:solidFill>
                      </a:endParaRPr>
                    </a:p>
                  </a:txBody>
                  <a:tcPr/>
                </a:tc>
                <a:tc>
                  <a:txBody>
                    <a:bodyPr/>
                    <a:lstStyle/>
                    <a:p>
                      <a:r>
                        <a:rPr lang="en-GB" sz="1200"/>
                        <a:t>XRN Reference</a:t>
                      </a:r>
                      <a:endParaRPr lang="en-GB" sz="1200">
                        <a:solidFill>
                          <a:srgbClr val="FFFFFF"/>
                        </a:solidFill>
                      </a:endParaRPr>
                    </a:p>
                  </a:txBody>
                  <a:tcPr/>
                </a:tc>
                <a:tc>
                  <a:txBody>
                    <a:bodyPr/>
                    <a:lstStyle/>
                    <a:p>
                      <a:r>
                        <a:rPr lang="en-GB" sz="1200"/>
                        <a:t>Description</a:t>
                      </a:r>
                      <a:endParaRPr lang="en-GB" sz="1200">
                        <a:solidFill>
                          <a:srgbClr val="FFFFFF"/>
                        </a:solidFill>
                      </a:endParaRPr>
                    </a:p>
                  </a:txBody>
                  <a:tcPr/>
                </a:tc>
                <a:tc>
                  <a:txBody>
                    <a:bodyPr/>
                    <a:lstStyle/>
                    <a:p>
                      <a:r>
                        <a:rPr lang="en-GB" sz="1200"/>
                        <a:t>Data Profiling &amp; Cleansing Required</a:t>
                      </a:r>
                      <a:endParaRPr lang="en-GB" sz="1200">
                        <a:solidFill>
                          <a:srgbClr val="FFFFFF"/>
                        </a:solidFill>
                      </a:endParaRPr>
                    </a:p>
                  </a:txBody>
                  <a:tcPr/>
                </a:tc>
                <a:tc>
                  <a:txBody>
                    <a:bodyPr/>
                    <a:lstStyle/>
                    <a:p>
                      <a:r>
                        <a:rPr lang="en-GB" sz="1200"/>
                        <a:t>Business Process Area</a:t>
                      </a:r>
                      <a:endParaRPr lang="en-GB" sz="1200">
                        <a:solidFill>
                          <a:srgbClr val="FFFFFF"/>
                        </a:solidFill>
                      </a:endParaRPr>
                    </a:p>
                  </a:txBody>
                  <a:tcPr/>
                </a:tc>
                <a:extLst>
                  <a:ext uri="{0D108BD9-81ED-4DB2-BD59-A6C34878D82A}">
                    <a16:rowId xmlns:a16="http://schemas.microsoft.com/office/drawing/2014/main" val="644518563"/>
                  </a:ext>
                </a:extLst>
              </a:tr>
              <a:tr h="274856">
                <a:tc>
                  <a:txBody>
                    <a:bodyPr/>
                    <a:lstStyle/>
                    <a:p>
                      <a:pPr algn="ctr">
                        <a:lnSpc>
                          <a:spcPct val="115000"/>
                        </a:lnSpc>
                        <a:spcAft>
                          <a:spcPts val="0"/>
                        </a:spcAft>
                      </a:pPr>
                      <a:r>
                        <a:rPr lang="en-GB" sz="1100" kern="1200">
                          <a:effectLst/>
                        </a:rPr>
                        <a:t>1</a:t>
                      </a:r>
                      <a:endParaRPr lang="en-GB" sz="1100" b="1" kern="1200">
                        <a:solidFill>
                          <a:srgbClr val="002060"/>
                        </a:solidFill>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en-GB" sz="1100" kern="1200">
                          <a:effectLst/>
                        </a:rPr>
                        <a:t>4941</a:t>
                      </a:r>
                      <a:endParaRPr lang="en-GB" sz="1100" kern="1200">
                        <a:solidFill>
                          <a:srgbClr val="002060"/>
                        </a:solidFill>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nSpc>
                          <a:spcPct val="115000"/>
                        </a:lnSpc>
                        <a:spcAft>
                          <a:spcPts val="0"/>
                        </a:spcAft>
                      </a:pPr>
                      <a:r>
                        <a:rPr lang="en-GB" sz="1100" kern="1200">
                          <a:effectLst/>
                        </a:rPr>
                        <a:t>MOD0692 - Auto updates to meter read frequency</a:t>
                      </a:r>
                      <a:endParaRPr lang="en-GB" sz="1100" kern="1200">
                        <a:solidFill>
                          <a:srgbClr val="002060"/>
                        </a:solidFill>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en-GB" sz="1100" kern="1200">
                          <a:effectLst/>
                        </a:rPr>
                        <a:t>Y</a:t>
                      </a:r>
                      <a:endParaRPr lang="en-GB" sz="1100" b="1" kern="1200">
                        <a:solidFill>
                          <a:srgbClr val="002060"/>
                        </a:solidFill>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en-GB" sz="1100" kern="1200">
                          <a:effectLst/>
                        </a:rPr>
                        <a:t>SPA</a:t>
                      </a:r>
                      <a:endParaRPr lang="en-GB" sz="1100" b="1" kern="1200">
                        <a:solidFill>
                          <a:srgbClr val="002060"/>
                        </a:solidFill>
                        <a:effectLst/>
                        <a:latin typeface="+mn-lt"/>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063482458"/>
                  </a:ext>
                </a:extLst>
              </a:tr>
              <a:tr h="309324">
                <a:tc>
                  <a:txBody>
                    <a:bodyPr/>
                    <a:lstStyle/>
                    <a:p>
                      <a:pPr algn="ctr">
                        <a:lnSpc>
                          <a:spcPct val="115000"/>
                        </a:lnSpc>
                        <a:spcAft>
                          <a:spcPts val="0"/>
                        </a:spcAft>
                      </a:pPr>
                      <a:r>
                        <a:rPr lang="en-GB" sz="1100">
                          <a:effectLst/>
                        </a:rPr>
                        <a:t>2</a:t>
                      </a:r>
                      <a:endParaRPr lang="en-GB" sz="110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100">
                          <a:effectLst/>
                        </a:rPr>
                        <a:t>5007</a:t>
                      </a:r>
                      <a:endParaRPr lang="en-GB" sz="110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GB" sz="1100">
                          <a:effectLst/>
                        </a:rPr>
                        <a:t>Enhancement to reconciliation process where prevailing volume is zero</a:t>
                      </a:r>
                      <a:endParaRPr lang="en-GB" sz="110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100">
                          <a:effectLst/>
                        </a:rPr>
                        <a:t>Y</a:t>
                      </a:r>
                      <a:endParaRPr lang="en-GB" sz="1100" b="1">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100">
                          <a:effectLst/>
                        </a:rPr>
                        <a:t>Metering</a:t>
                      </a:r>
                      <a:endParaRPr lang="en-GB" sz="1100" b="1">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98782841"/>
                  </a:ext>
                </a:extLst>
              </a:tr>
              <a:tr h="370840">
                <a:tc>
                  <a:txBody>
                    <a:bodyPr/>
                    <a:lstStyle/>
                    <a:p>
                      <a:pPr algn="ctr">
                        <a:lnSpc>
                          <a:spcPct val="115000"/>
                        </a:lnSpc>
                        <a:spcAft>
                          <a:spcPts val="0"/>
                        </a:spcAft>
                      </a:pPr>
                      <a:r>
                        <a:rPr lang="en-GB" sz="1100">
                          <a:effectLst/>
                        </a:rPr>
                        <a:t>3</a:t>
                      </a:r>
                      <a:endParaRPr lang="en-GB" sz="110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100">
                          <a:effectLst/>
                        </a:rPr>
                        <a:t>5072</a:t>
                      </a:r>
                      <a:endParaRPr lang="en-GB" sz="110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GB" sz="1100">
                          <a:effectLst/>
                        </a:rPr>
                        <a:t>Application and derivation of TTZ indicator and calculation of volume and energy – all classes</a:t>
                      </a:r>
                      <a:endParaRPr lang="en-GB" sz="110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100">
                          <a:effectLst/>
                        </a:rPr>
                        <a:t>Y</a:t>
                      </a:r>
                      <a:endParaRPr lang="en-GB" sz="1100" b="1">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100">
                          <a:effectLst/>
                        </a:rPr>
                        <a:t>Metering</a:t>
                      </a:r>
                      <a:endParaRPr lang="en-GB" sz="1100" b="1">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79426049"/>
                  </a:ext>
                </a:extLst>
              </a:tr>
              <a:tr h="277232">
                <a:tc>
                  <a:txBody>
                    <a:bodyPr/>
                    <a:lstStyle/>
                    <a:p>
                      <a:pPr algn="ctr">
                        <a:lnSpc>
                          <a:spcPct val="115000"/>
                        </a:lnSpc>
                        <a:spcAft>
                          <a:spcPts val="0"/>
                        </a:spcAft>
                      </a:pPr>
                      <a:r>
                        <a:rPr lang="en-GB" sz="1100">
                          <a:effectLst/>
                        </a:rPr>
                        <a:t>4</a:t>
                      </a:r>
                      <a:endParaRPr lang="en-GB" sz="110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100">
                          <a:effectLst/>
                        </a:rPr>
                        <a:t>5142</a:t>
                      </a:r>
                      <a:endParaRPr lang="en-GB" sz="110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GB" sz="1100">
                          <a:effectLst/>
                        </a:rPr>
                        <a:t>New allowable values for DCC Service Flag in DXI File from DCC</a:t>
                      </a:r>
                      <a:endParaRPr lang="en-GB" sz="110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100">
                          <a:effectLst/>
                        </a:rPr>
                        <a:t>Y</a:t>
                      </a:r>
                      <a:endParaRPr lang="en-GB" sz="1100" b="1">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100">
                          <a:effectLst/>
                        </a:rPr>
                        <a:t>SPA</a:t>
                      </a:r>
                      <a:endParaRPr lang="en-GB" sz="1100" b="1">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77025738"/>
                  </a:ext>
                </a:extLst>
              </a:tr>
            </a:tbl>
          </a:graphicData>
        </a:graphic>
      </p:graphicFrame>
    </p:spTree>
    <p:extLst>
      <p:ext uri="{BB962C8B-B14F-4D97-AF65-F5344CB8AC3E}">
        <p14:creationId xmlns:p14="http://schemas.microsoft.com/office/powerpoint/2010/main" val="3278399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1D489-B5E6-494A-B03F-943B82788F91}"/>
              </a:ext>
            </a:extLst>
          </p:cNvPr>
          <p:cNvSpPr>
            <a:spLocks noGrp="1"/>
          </p:cNvSpPr>
          <p:nvPr>
            <p:ph type="title"/>
          </p:nvPr>
        </p:nvSpPr>
        <p:spPr>
          <a:xfrm>
            <a:off x="457200" y="123478"/>
            <a:ext cx="8229600" cy="314512"/>
          </a:xfrm>
          <a:noFill/>
        </p:spPr>
        <p:txBody>
          <a:bodyPr>
            <a:noAutofit/>
          </a:bodyPr>
          <a:lstStyle/>
          <a:p>
            <a:r>
              <a:rPr lang="en-US" sz="1600">
                <a:latin typeface="Arial"/>
                <a:cs typeface="Arial"/>
              </a:rPr>
              <a:t>November 21 Data Cleansing - Proposed Timeline</a:t>
            </a:r>
          </a:p>
        </p:txBody>
      </p:sp>
      <p:sp>
        <p:nvSpPr>
          <p:cNvPr id="9" name="Content Placeholder 3">
            <a:extLst>
              <a:ext uri="{FF2B5EF4-FFF2-40B4-BE49-F238E27FC236}">
                <a16:creationId xmlns:a16="http://schemas.microsoft.com/office/drawing/2014/main" id="{4F298FE5-8F40-421D-9786-2B344AA7AE70}"/>
              </a:ext>
            </a:extLst>
          </p:cNvPr>
          <p:cNvSpPr txBox="1">
            <a:spLocks/>
          </p:cNvSpPr>
          <p:nvPr/>
        </p:nvSpPr>
        <p:spPr>
          <a:xfrm>
            <a:off x="467544" y="548534"/>
            <a:ext cx="8280920" cy="692454"/>
          </a:xfrm>
        </p:spPr>
        <p:txBody>
          <a:bodyPr lIns="0" tIns="0" rIns="0" bIns="0" anchor="t">
            <a:normAutofit lnSpcReduction="10000"/>
          </a:bodyPr>
          <a:lstStyle>
            <a:lvl1pPr marL="0">
              <a:defRPr b="0" i="0">
                <a:solidFill>
                  <a:schemeClr val="tx1"/>
                </a:solidFill>
                <a:latin typeface="+mn-lt"/>
                <a:ea typeface="+mn-ea"/>
                <a:cs typeface="+mn-cs"/>
              </a:defRPr>
            </a:lvl1pPr>
            <a:lvl2pPr marL="456651">
              <a:defRPr>
                <a:latin typeface="+mn-lt"/>
                <a:ea typeface="+mn-ea"/>
                <a:cs typeface="+mn-cs"/>
              </a:defRPr>
            </a:lvl2pPr>
            <a:lvl3pPr marL="913303">
              <a:defRPr>
                <a:latin typeface="+mn-lt"/>
                <a:ea typeface="+mn-ea"/>
                <a:cs typeface="+mn-cs"/>
              </a:defRPr>
            </a:lvl3pPr>
            <a:lvl4pPr marL="1369954">
              <a:defRPr>
                <a:latin typeface="+mn-lt"/>
                <a:ea typeface="+mn-ea"/>
                <a:cs typeface="+mn-cs"/>
              </a:defRPr>
            </a:lvl4pPr>
            <a:lvl5pPr marL="1826605">
              <a:defRPr>
                <a:latin typeface="+mn-lt"/>
                <a:ea typeface="+mn-ea"/>
                <a:cs typeface="+mn-cs"/>
              </a:defRPr>
            </a:lvl5pPr>
            <a:lvl6pPr marL="2283257">
              <a:defRPr>
                <a:latin typeface="+mn-lt"/>
                <a:ea typeface="+mn-ea"/>
                <a:cs typeface="+mn-cs"/>
              </a:defRPr>
            </a:lvl6pPr>
            <a:lvl7pPr marL="2739908">
              <a:defRPr>
                <a:latin typeface="+mn-lt"/>
                <a:ea typeface="+mn-ea"/>
                <a:cs typeface="+mn-cs"/>
              </a:defRPr>
            </a:lvl7pPr>
            <a:lvl8pPr marL="3196560">
              <a:defRPr>
                <a:latin typeface="+mn-lt"/>
                <a:ea typeface="+mn-ea"/>
                <a:cs typeface="+mn-cs"/>
              </a:defRPr>
            </a:lvl8pPr>
            <a:lvl9pPr marL="3653211">
              <a:defRPr>
                <a:latin typeface="+mn-lt"/>
                <a:ea typeface="+mn-ea"/>
                <a:cs typeface="+mn-cs"/>
              </a:defRPr>
            </a:lvl9pPr>
          </a:lstStyle>
          <a:p>
            <a:pPr marL="285750" indent="-285750" algn="just">
              <a:buFont typeface="Arial" panose="020B0604020202020204" pitchFamily="34" charset="0"/>
              <a:buChar char="•"/>
            </a:pPr>
            <a:r>
              <a:rPr lang="en-GB" sz="1200" kern="0" dirty="0">
                <a:solidFill>
                  <a:srgbClr val="002060"/>
                </a:solidFill>
                <a:cs typeface="Arial"/>
              </a:rPr>
              <a:t>High Level Timelines for Data cleansing planned during the PIS period are shown below. </a:t>
            </a:r>
            <a:endParaRPr lang="en-GB" sz="1200" kern="0">
              <a:solidFill>
                <a:srgbClr val="002060"/>
              </a:solidFill>
              <a:cs typeface="Arial" panose="020B0604020202020204" pitchFamily="34" charset="0"/>
            </a:endParaRPr>
          </a:p>
          <a:p>
            <a:pPr marL="285750" indent="-285750" algn="just">
              <a:buFont typeface="Arial" panose="020B0604020202020204" pitchFamily="34" charset="0"/>
              <a:buChar char="•"/>
            </a:pPr>
            <a:r>
              <a:rPr lang="en-GB" sz="1200" kern="0" dirty="0">
                <a:solidFill>
                  <a:srgbClr val="002060"/>
                </a:solidFill>
                <a:cs typeface="Arial"/>
              </a:rPr>
              <a:t>These timelines will be finalised as part of Performance Test sign off from Technical Operations based on final volumes for cleansing, job run times and available time slot to cleanse the data in Production environment.</a:t>
            </a:r>
          </a:p>
          <a:p>
            <a:pPr marL="285750" indent="-285750" algn="just">
              <a:buFont typeface="Arial" panose="020B0604020202020204" pitchFamily="34" charset="0"/>
              <a:buChar char="•"/>
            </a:pPr>
            <a:r>
              <a:rPr lang="en-GB" sz="1200" kern="0" dirty="0">
                <a:solidFill>
                  <a:srgbClr val="002060"/>
                </a:solidFill>
                <a:cs typeface="Arial"/>
              </a:rPr>
              <a:t>Any outbound files impacted by the below will follow the standard batch schedule</a:t>
            </a:r>
            <a:endParaRPr lang="en-GB" sz="1200" kern="0" dirty="0">
              <a:cs typeface="Arial"/>
            </a:endParaRPr>
          </a:p>
        </p:txBody>
      </p:sp>
      <p:pic>
        <p:nvPicPr>
          <p:cNvPr id="3" name="Picture 2">
            <a:extLst>
              <a:ext uri="{FF2B5EF4-FFF2-40B4-BE49-F238E27FC236}">
                <a16:creationId xmlns:a16="http://schemas.microsoft.com/office/drawing/2014/main" id="{3F7E82CE-82DC-42BC-B5EA-2F1212155E5C}"/>
              </a:ext>
            </a:extLst>
          </p:cNvPr>
          <p:cNvPicPr>
            <a:picLocks noChangeAspect="1"/>
          </p:cNvPicPr>
          <p:nvPr/>
        </p:nvPicPr>
        <p:blipFill>
          <a:blip r:embed="rId2"/>
          <a:stretch>
            <a:fillRect/>
          </a:stretch>
        </p:blipFill>
        <p:spPr>
          <a:xfrm>
            <a:off x="664157" y="1240988"/>
            <a:ext cx="7887694" cy="3575159"/>
          </a:xfrm>
          <a:prstGeom prst="rect">
            <a:avLst/>
          </a:prstGeom>
        </p:spPr>
      </p:pic>
    </p:spTree>
    <p:extLst>
      <p:ext uri="{BB962C8B-B14F-4D97-AF65-F5344CB8AC3E}">
        <p14:creationId xmlns:p14="http://schemas.microsoft.com/office/powerpoint/2010/main" val="2099002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en-GB" b="0" dirty="0"/>
            </a:br>
            <a:r>
              <a:rPr lang="en-GB" b="0" dirty="0"/>
              <a:t> UK Link November 21 – Deep Dive on 4780C</a:t>
            </a:r>
            <a:br>
              <a:rPr lang="en-GB" b="0" dirty="0"/>
            </a:br>
            <a:r>
              <a:rPr lang="en-GB" b="0" dirty="0"/>
              <a:t>Change Assurance Report &amp; Return to Green Plan</a:t>
            </a:r>
            <a:endParaRPr lang="en-GB" dirty="0"/>
          </a:p>
        </p:txBody>
      </p:sp>
      <p:sp>
        <p:nvSpPr>
          <p:cNvPr id="3" name="Subtitle 2"/>
          <p:cNvSpPr>
            <a:spLocks noGrp="1"/>
          </p:cNvSpPr>
          <p:nvPr>
            <p:ph type="subTitle" idx="1"/>
          </p:nvPr>
        </p:nvSpPr>
        <p:spPr>
          <a:xfrm>
            <a:off x="1371600" y="2914650"/>
            <a:ext cx="6400800" cy="593204"/>
          </a:xfrm>
        </p:spPr>
        <p:txBody>
          <a:bodyPr/>
          <a:lstStyle/>
          <a:p>
            <a:r>
              <a:rPr lang="en-GB" dirty="0"/>
              <a:t>September 2021</a:t>
            </a:r>
          </a:p>
        </p:txBody>
      </p:sp>
    </p:spTree>
    <p:extLst>
      <p:ext uri="{BB962C8B-B14F-4D97-AF65-F5344CB8AC3E}">
        <p14:creationId xmlns:p14="http://schemas.microsoft.com/office/powerpoint/2010/main" val="934545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sz="3600" dirty="0">
                <a:latin typeface="Arial"/>
                <a:cs typeface="Arial"/>
              </a:rPr>
              <a:t>DSC Change Budget 21/22 YTD</a:t>
            </a:r>
          </a:p>
        </p:txBody>
      </p:sp>
    </p:spTree>
    <p:extLst>
      <p:ext uri="{BB962C8B-B14F-4D97-AF65-F5344CB8AC3E}">
        <p14:creationId xmlns:p14="http://schemas.microsoft.com/office/powerpoint/2010/main" val="2622787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E80FBA2C-7876-40DB-A501-39C47816D94B}"/>
              </a:ext>
            </a:extLst>
          </p:cNvPr>
          <p:cNvGraphicFramePr>
            <a:graphicFrameLocks noGrp="1"/>
          </p:cNvGraphicFramePr>
          <p:nvPr>
            <p:extLst/>
          </p:nvPr>
        </p:nvGraphicFramePr>
        <p:xfrm>
          <a:off x="-1" y="123478"/>
          <a:ext cx="9144001" cy="606061"/>
        </p:xfrm>
        <a:graphic>
          <a:graphicData uri="http://schemas.openxmlformats.org/drawingml/2006/table">
            <a:tbl>
              <a:tblPr firstRow="1" bandRow="1">
                <a:tableStyleId>{5C22544A-7EE6-4342-B048-85BDC9FD1C3A}</a:tableStyleId>
              </a:tblPr>
              <a:tblGrid>
                <a:gridCol w="2098595">
                  <a:extLst>
                    <a:ext uri="{9D8B030D-6E8A-4147-A177-3AD203B41FA5}">
                      <a16:colId xmlns:a16="http://schemas.microsoft.com/office/drawing/2014/main" val="267671624"/>
                    </a:ext>
                  </a:extLst>
                </a:gridCol>
                <a:gridCol w="1240224">
                  <a:extLst>
                    <a:ext uri="{9D8B030D-6E8A-4147-A177-3AD203B41FA5}">
                      <a16:colId xmlns:a16="http://schemas.microsoft.com/office/drawing/2014/main" val="4253812051"/>
                    </a:ext>
                  </a:extLst>
                </a:gridCol>
                <a:gridCol w="4456208">
                  <a:extLst>
                    <a:ext uri="{9D8B030D-6E8A-4147-A177-3AD203B41FA5}">
                      <a16:colId xmlns:a16="http://schemas.microsoft.com/office/drawing/2014/main" val="1306843610"/>
                    </a:ext>
                  </a:extLst>
                </a:gridCol>
                <a:gridCol w="1348974">
                  <a:extLst>
                    <a:ext uri="{9D8B030D-6E8A-4147-A177-3AD203B41FA5}">
                      <a16:colId xmlns:a16="http://schemas.microsoft.com/office/drawing/2014/main" val="354488356"/>
                    </a:ext>
                  </a:extLst>
                </a:gridCol>
              </a:tblGrid>
              <a:tr h="377461">
                <a:tc>
                  <a:txBody>
                    <a:bodyPr/>
                    <a:lstStyle/>
                    <a:p>
                      <a:pPr algn="ctr"/>
                      <a:r>
                        <a:rPr lang="en-GB" sz="1000" dirty="0">
                          <a:solidFill>
                            <a:schemeClr val="tx1"/>
                          </a:solidFill>
                        </a:rPr>
                        <a:t>Project</a:t>
                      </a:r>
                    </a:p>
                  </a:txBody>
                  <a:tcPr/>
                </a:tc>
                <a:tc>
                  <a:txBody>
                    <a:bodyPr/>
                    <a:lstStyle/>
                    <a:p>
                      <a:pPr algn="ctr"/>
                      <a:r>
                        <a:rPr lang="en-GB" sz="1000" dirty="0">
                          <a:solidFill>
                            <a:schemeClr val="tx1"/>
                          </a:solidFill>
                        </a:rPr>
                        <a:t>Date</a:t>
                      </a:r>
                    </a:p>
                  </a:txBody>
                  <a:tcPr/>
                </a:tc>
                <a:tc>
                  <a:txBody>
                    <a:bodyPr/>
                    <a:lstStyle/>
                    <a:p>
                      <a:pPr algn="ctr"/>
                      <a:r>
                        <a:rPr lang="en-GB" sz="1000" dirty="0">
                          <a:solidFill>
                            <a:schemeClr val="tx1"/>
                          </a:solidFill>
                        </a:rPr>
                        <a:t>Change Assurance Type</a:t>
                      </a:r>
                    </a:p>
                  </a:txBody>
                  <a:tcPr/>
                </a:tc>
                <a:tc>
                  <a:txBody>
                    <a:bodyPr/>
                    <a:lstStyle/>
                    <a:p>
                      <a:pPr algn="ctr"/>
                      <a:r>
                        <a:rPr lang="en-GB" sz="1000" dirty="0">
                          <a:solidFill>
                            <a:schemeClr val="tx1"/>
                          </a:solidFill>
                        </a:rPr>
                        <a:t>Overall RAYG</a:t>
                      </a:r>
                    </a:p>
                  </a:txBody>
                  <a:tcPr/>
                </a:tc>
                <a:extLst>
                  <a:ext uri="{0D108BD9-81ED-4DB2-BD59-A6C34878D82A}">
                    <a16:rowId xmlns:a16="http://schemas.microsoft.com/office/drawing/2014/main" val="817326381"/>
                  </a:ext>
                </a:extLst>
              </a:tr>
              <a:tr h="191729">
                <a:tc>
                  <a:txBody>
                    <a:bodyPr/>
                    <a:lstStyle/>
                    <a:p>
                      <a:pPr algn="ctr"/>
                      <a:r>
                        <a:rPr lang="en-GB" sz="900" dirty="0">
                          <a:solidFill>
                            <a:schemeClr val="tx1"/>
                          </a:solidFill>
                        </a:rPr>
                        <a:t>N21</a:t>
                      </a:r>
                    </a:p>
                  </a:txBody>
                  <a:tcPr/>
                </a:tc>
                <a:tc>
                  <a:txBody>
                    <a:bodyPr/>
                    <a:lstStyle/>
                    <a:p>
                      <a:pPr algn="ctr"/>
                      <a:r>
                        <a:rPr lang="en-GB" sz="900" dirty="0">
                          <a:solidFill>
                            <a:schemeClr val="tx1"/>
                          </a:solidFill>
                        </a:rPr>
                        <a:t>10/09/2021</a:t>
                      </a:r>
                    </a:p>
                  </a:txBody>
                  <a:tcPr/>
                </a:tc>
                <a:tc>
                  <a:txBody>
                    <a:bodyPr/>
                    <a:lstStyle/>
                    <a:p>
                      <a:pPr algn="ctr"/>
                      <a:r>
                        <a:rPr lang="en-GB" sz="900" dirty="0">
                          <a:solidFill>
                            <a:schemeClr val="tx1"/>
                          </a:solidFill>
                        </a:rPr>
                        <a:t>Deep Dive – 4780C</a:t>
                      </a:r>
                    </a:p>
                  </a:txBody>
                  <a:tcPr/>
                </a:tc>
                <a:tc>
                  <a:txBody>
                    <a:bodyPr/>
                    <a:lstStyle/>
                    <a:p>
                      <a:pPr algn="ctr"/>
                      <a:endParaRPr lang="en-GB" sz="900" dirty="0">
                        <a:solidFill>
                          <a:schemeClr val="tx1"/>
                        </a:solidFill>
                      </a:endParaRPr>
                    </a:p>
                  </a:txBody>
                  <a:tcPr>
                    <a:solidFill>
                      <a:srgbClr val="FFC000"/>
                    </a:solidFill>
                  </a:tcPr>
                </a:tc>
                <a:extLst>
                  <a:ext uri="{0D108BD9-81ED-4DB2-BD59-A6C34878D82A}">
                    <a16:rowId xmlns:a16="http://schemas.microsoft.com/office/drawing/2014/main" val="4206255925"/>
                  </a:ext>
                </a:extLst>
              </a:tr>
            </a:tbl>
          </a:graphicData>
        </a:graphic>
      </p:graphicFrame>
      <p:graphicFrame>
        <p:nvGraphicFramePr>
          <p:cNvPr id="8" name="Table 7">
            <a:extLst>
              <a:ext uri="{FF2B5EF4-FFF2-40B4-BE49-F238E27FC236}">
                <a16:creationId xmlns:a16="http://schemas.microsoft.com/office/drawing/2014/main" id="{63B24367-EA3E-4110-993B-759901474B60}"/>
              </a:ext>
            </a:extLst>
          </p:cNvPr>
          <p:cNvGraphicFramePr>
            <a:graphicFrameLocks noGrp="1"/>
          </p:cNvGraphicFramePr>
          <p:nvPr>
            <p:extLst/>
          </p:nvPr>
        </p:nvGraphicFramePr>
        <p:xfrm>
          <a:off x="0" y="747473"/>
          <a:ext cx="9144002" cy="548640"/>
        </p:xfrm>
        <a:graphic>
          <a:graphicData uri="http://schemas.openxmlformats.org/drawingml/2006/table">
            <a:tbl>
              <a:tblPr firstRow="1" bandRow="1">
                <a:tableStyleId>{5C22544A-7EE6-4342-B048-85BDC9FD1C3A}</a:tableStyleId>
              </a:tblPr>
              <a:tblGrid>
                <a:gridCol w="657447">
                  <a:extLst>
                    <a:ext uri="{9D8B030D-6E8A-4147-A177-3AD203B41FA5}">
                      <a16:colId xmlns:a16="http://schemas.microsoft.com/office/drawing/2014/main" val="2570646546"/>
                    </a:ext>
                  </a:extLst>
                </a:gridCol>
                <a:gridCol w="657447">
                  <a:extLst>
                    <a:ext uri="{9D8B030D-6E8A-4147-A177-3AD203B41FA5}">
                      <a16:colId xmlns:a16="http://schemas.microsoft.com/office/drawing/2014/main" val="2331105504"/>
                    </a:ext>
                  </a:extLst>
                </a:gridCol>
                <a:gridCol w="821810">
                  <a:extLst>
                    <a:ext uri="{9D8B030D-6E8A-4147-A177-3AD203B41FA5}">
                      <a16:colId xmlns:a16="http://schemas.microsoft.com/office/drawing/2014/main" val="27629300"/>
                    </a:ext>
                  </a:extLst>
                </a:gridCol>
                <a:gridCol w="773287">
                  <a:extLst>
                    <a:ext uri="{9D8B030D-6E8A-4147-A177-3AD203B41FA5}">
                      <a16:colId xmlns:a16="http://schemas.microsoft.com/office/drawing/2014/main" val="3927413403"/>
                    </a:ext>
                  </a:extLst>
                </a:gridCol>
                <a:gridCol w="991948">
                  <a:extLst>
                    <a:ext uri="{9D8B030D-6E8A-4147-A177-3AD203B41FA5}">
                      <a16:colId xmlns:a16="http://schemas.microsoft.com/office/drawing/2014/main" val="4064574594"/>
                    </a:ext>
                  </a:extLst>
                </a:gridCol>
                <a:gridCol w="839340">
                  <a:extLst>
                    <a:ext uri="{9D8B030D-6E8A-4147-A177-3AD203B41FA5}">
                      <a16:colId xmlns:a16="http://schemas.microsoft.com/office/drawing/2014/main" val="897607235"/>
                    </a:ext>
                  </a:extLst>
                </a:gridCol>
                <a:gridCol w="839340">
                  <a:extLst>
                    <a:ext uri="{9D8B030D-6E8A-4147-A177-3AD203B41FA5}">
                      <a16:colId xmlns:a16="http://schemas.microsoft.com/office/drawing/2014/main" val="4105639339"/>
                    </a:ext>
                  </a:extLst>
                </a:gridCol>
                <a:gridCol w="763037">
                  <a:extLst>
                    <a:ext uri="{9D8B030D-6E8A-4147-A177-3AD203B41FA5}">
                      <a16:colId xmlns:a16="http://schemas.microsoft.com/office/drawing/2014/main" val="3174191664"/>
                    </a:ext>
                  </a:extLst>
                </a:gridCol>
                <a:gridCol w="686733">
                  <a:extLst>
                    <a:ext uri="{9D8B030D-6E8A-4147-A177-3AD203B41FA5}">
                      <a16:colId xmlns:a16="http://schemas.microsoft.com/office/drawing/2014/main" val="525257989"/>
                    </a:ext>
                  </a:extLst>
                </a:gridCol>
                <a:gridCol w="818813">
                  <a:extLst>
                    <a:ext uri="{9D8B030D-6E8A-4147-A177-3AD203B41FA5}">
                      <a16:colId xmlns:a16="http://schemas.microsoft.com/office/drawing/2014/main" val="3068567794"/>
                    </a:ext>
                  </a:extLst>
                </a:gridCol>
                <a:gridCol w="647400">
                  <a:extLst>
                    <a:ext uri="{9D8B030D-6E8A-4147-A177-3AD203B41FA5}">
                      <a16:colId xmlns:a16="http://schemas.microsoft.com/office/drawing/2014/main" val="1984052903"/>
                    </a:ext>
                  </a:extLst>
                </a:gridCol>
                <a:gridCol w="647400">
                  <a:extLst>
                    <a:ext uri="{9D8B030D-6E8A-4147-A177-3AD203B41FA5}">
                      <a16:colId xmlns:a16="http://schemas.microsoft.com/office/drawing/2014/main" val="3083267454"/>
                    </a:ext>
                  </a:extLst>
                </a:gridCol>
              </a:tblGrid>
              <a:tr h="0">
                <a:tc gridSpan="3">
                  <a:txBody>
                    <a:bodyPr/>
                    <a:lstStyle/>
                    <a:p>
                      <a:pPr algn="ctr"/>
                      <a:r>
                        <a:rPr lang="en-GB" sz="800" dirty="0">
                          <a:solidFill>
                            <a:schemeClr val="bg1"/>
                          </a:solidFill>
                        </a:rPr>
                        <a:t>CA1</a:t>
                      </a:r>
                    </a:p>
                  </a:txBody>
                  <a:tcPr anchor="ctr">
                    <a:solidFill>
                      <a:schemeClr val="tx2">
                        <a:lumMod val="95000"/>
                      </a:schemeClr>
                    </a:solidFill>
                  </a:tcPr>
                </a:tc>
                <a:tc hMerge="1">
                  <a:txBody>
                    <a:bodyPr/>
                    <a:lstStyle/>
                    <a:p>
                      <a:pPr algn="ctr"/>
                      <a:endParaRPr lang="en-GB" sz="1000" dirty="0">
                        <a:solidFill>
                          <a:schemeClr val="tx1"/>
                        </a:solidFill>
                      </a:endParaRPr>
                    </a:p>
                  </a:txBody>
                  <a:tcPr anchor="ctr"/>
                </a:tc>
                <a:tc hMerge="1">
                  <a:txBody>
                    <a:bodyPr/>
                    <a:lstStyle/>
                    <a:p>
                      <a:pPr algn="ctr"/>
                      <a:endParaRPr lang="en-GB" sz="1000" dirty="0">
                        <a:solidFill>
                          <a:schemeClr val="tx1"/>
                        </a:solidFill>
                      </a:endParaRPr>
                    </a:p>
                  </a:txBody>
                  <a:tcPr anchor="ctr"/>
                </a:tc>
                <a:tc gridSpan="3">
                  <a:txBody>
                    <a:bodyPr/>
                    <a:lstStyle/>
                    <a:p>
                      <a:pPr algn="ctr"/>
                      <a:r>
                        <a:rPr lang="en-GB" sz="800" dirty="0">
                          <a:solidFill>
                            <a:schemeClr val="bg1"/>
                          </a:solidFill>
                        </a:rPr>
                        <a:t>CA2</a:t>
                      </a:r>
                    </a:p>
                  </a:txBody>
                  <a:tcPr anchor="ctr">
                    <a:solidFill>
                      <a:schemeClr val="tx2">
                        <a:lumMod val="75000"/>
                      </a:schemeClr>
                    </a:solidFill>
                  </a:tcPr>
                </a:tc>
                <a:tc hMerge="1">
                  <a:txBody>
                    <a:bodyPr/>
                    <a:lstStyle/>
                    <a:p>
                      <a:pPr algn="ctr"/>
                      <a:endParaRPr lang="en-GB" sz="1000" dirty="0">
                        <a:solidFill>
                          <a:schemeClr val="tx1"/>
                        </a:solidFill>
                      </a:endParaRPr>
                    </a:p>
                  </a:txBody>
                  <a:tcPr anchor="ctr"/>
                </a:tc>
                <a:tc hMerge="1">
                  <a:txBody>
                    <a:bodyPr/>
                    <a:lstStyle/>
                    <a:p>
                      <a:pPr algn="ctr"/>
                      <a:endParaRPr lang="en-GB" sz="1000" dirty="0">
                        <a:solidFill>
                          <a:schemeClr val="tx1"/>
                        </a:solidFill>
                      </a:endParaRPr>
                    </a:p>
                  </a:txBody>
                  <a:tcPr anchor="ctr"/>
                </a:tc>
                <a:tc gridSpan="3">
                  <a:txBody>
                    <a:bodyPr/>
                    <a:lstStyle/>
                    <a:p>
                      <a:pPr algn="ctr"/>
                      <a:r>
                        <a:rPr lang="en-GB" sz="800" dirty="0">
                          <a:solidFill>
                            <a:schemeClr val="bg1"/>
                          </a:solidFill>
                        </a:rPr>
                        <a:t>CA3</a:t>
                      </a:r>
                    </a:p>
                  </a:txBody>
                  <a:tcPr anchor="ctr">
                    <a:solidFill>
                      <a:schemeClr val="tx2">
                        <a:lumMod val="95000"/>
                      </a:schemeClr>
                    </a:solidFill>
                  </a:tcPr>
                </a:tc>
                <a:tc hMerge="1">
                  <a:txBody>
                    <a:bodyPr/>
                    <a:lstStyle/>
                    <a:p>
                      <a:pPr algn="ctr"/>
                      <a:endParaRPr lang="en-GB" sz="1000" dirty="0">
                        <a:solidFill>
                          <a:schemeClr val="tx1"/>
                        </a:solidFill>
                      </a:endParaRPr>
                    </a:p>
                  </a:txBody>
                  <a:tcPr anchor="ctr"/>
                </a:tc>
                <a:tc hMerge="1">
                  <a:txBody>
                    <a:bodyPr/>
                    <a:lstStyle/>
                    <a:p>
                      <a:pPr algn="ctr"/>
                      <a:endParaRPr lang="en-GB" sz="1000" dirty="0">
                        <a:solidFill>
                          <a:schemeClr val="tx1"/>
                        </a:solidFill>
                      </a:endParaRPr>
                    </a:p>
                  </a:txBody>
                  <a:tcPr anchor="ctr"/>
                </a:tc>
                <a:tc gridSpan="3">
                  <a:txBody>
                    <a:bodyPr/>
                    <a:lstStyle/>
                    <a:p>
                      <a:pPr algn="ctr"/>
                      <a:r>
                        <a:rPr lang="en-GB" sz="800" dirty="0">
                          <a:solidFill>
                            <a:schemeClr val="bg1"/>
                          </a:solidFill>
                        </a:rPr>
                        <a:t>CA4</a:t>
                      </a:r>
                    </a:p>
                  </a:txBody>
                  <a:tcPr anchor="ctr">
                    <a:solidFill>
                      <a:schemeClr val="tx2">
                        <a:lumMod val="75000"/>
                      </a:schemeClr>
                    </a:solidFill>
                  </a:tcPr>
                </a:tc>
                <a:tc hMerge="1">
                  <a:txBody>
                    <a:bodyPr/>
                    <a:lstStyle/>
                    <a:p>
                      <a:pPr algn="ctr"/>
                      <a:endParaRPr lang="en-GB" sz="1000" dirty="0">
                        <a:solidFill>
                          <a:schemeClr val="tx1"/>
                        </a:solidFill>
                      </a:endParaRPr>
                    </a:p>
                  </a:txBody>
                  <a:tcPr anchor="ctr"/>
                </a:tc>
                <a:tc hMerge="1">
                  <a:txBody>
                    <a:bodyPr/>
                    <a:lstStyle/>
                    <a:p>
                      <a:pPr algn="ctr"/>
                      <a:endParaRPr lang="en-GB" sz="1000" dirty="0">
                        <a:solidFill>
                          <a:schemeClr val="tx1"/>
                        </a:solidFill>
                      </a:endParaRPr>
                    </a:p>
                  </a:txBody>
                  <a:tcPr anchor="ctr"/>
                </a:tc>
                <a:extLst>
                  <a:ext uri="{0D108BD9-81ED-4DB2-BD59-A6C34878D82A}">
                    <a16:rowId xmlns:a16="http://schemas.microsoft.com/office/drawing/2014/main" val="3469022994"/>
                  </a:ext>
                </a:extLst>
              </a:tr>
              <a:tr h="292463">
                <a:tc>
                  <a:txBody>
                    <a:bodyPr/>
                    <a:lstStyle/>
                    <a:p>
                      <a:pPr algn="ctr"/>
                      <a:r>
                        <a:rPr lang="en-GB" sz="800" dirty="0">
                          <a:solidFill>
                            <a:schemeClr val="bg1"/>
                          </a:solidFill>
                        </a:rPr>
                        <a:t>Total</a:t>
                      </a:r>
                    </a:p>
                    <a:p>
                      <a:pPr algn="ctr"/>
                      <a:r>
                        <a:rPr lang="en-GB" sz="800" dirty="0">
                          <a:solidFill>
                            <a:schemeClr val="bg1"/>
                          </a:solidFill>
                        </a:rPr>
                        <a:t>0</a:t>
                      </a:r>
                    </a:p>
                  </a:txBody>
                  <a:tcPr anchor="ctr">
                    <a:solidFill>
                      <a:schemeClr val="tx2">
                        <a:lumMod val="95000"/>
                      </a:schemeClr>
                    </a:solidFill>
                  </a:tcPr>
                </a:tc>
                <a:tc>
                  <a:txBody>
                    <a:bodyPr/>
                    <a:lstStyle/>
                    <a:p>
                      <a:pPr algn="ctr"/>
                      <a:r>
                        <a:rPr lang="en-GB" sz="800" dirty="0">
                          <a:solidFill>
                            <a:schemeClr val="bg1"/>
                          </a:solidFill>
                        </a:rPr>
                        <a:t>Closed</a:t>
                      </a:r>
                    </a:p>
                    <a:p>
                      <a:pPr algn="ctr"/>
                      <a:r>
                        <a:rPr lang="en-GB" sz="800" dirty="0">
                          <a:solidFill>
                            <a:schemeClr val="bg1"/>
                          </a:solidFill>
                        </a:rPr>
                        <a:t>0</a:t>
                      </a:r>
                    </a:p>
                  </a:txBody>
                  <a:tcPr anchor="ctr">
                    <a:solidFill>
                      <a:schemeClr val="tx2">
                        <a:lumMod val="95000"/>
                      </a:schemeClr>
                    </a:solidFill>
                  </a:tcPr>
                </a:tc>
                <a:tc>
                  <a:txBody>
                    <a:bodyPr/>
                    <a:lstStyle/>
                    <a:p>
                      <a:pPr algn="ctr"/>
                      <a:r>
                        <a:rPr lang="en-GB" sz="800" dirty="0">
                          <a:solidFill>
                            <a:schemeClr val="bg1"/>
                          </a:solidFill>
                        </a:rPr>
                        <a:t>Open</a:t>
                      </a:r>
                    </a:p>
                    <a:p>
                      <a:pPr algn="ctr"/>
                      <a:r>
                        <a:rPr lang="en-GB" sz="800" dirty="0">
                          <a:solidFill>
                            <a:schemeClr val="bg1"/>
                          </a:solidFill>
                        </a:rPr>
                        <a:t>0</a:t>
                      </a:r>
                    </a:p>
                  </a:txBody>
                  <a:tcPr anchor="ctr">
                    <a:solidFill>
                      <a:schemeClr val="tx2">
                        <a:lumMod val="95000"/>
                      </a:schemeClr>
                    </a:solidFill>
                  </a:tcPr>
                </a:tc>
                <a:tc>
                  <a:txBody>
                    <a:bodyPr/>
                    <a:lstStyle/>
                    <a:p>
                      <a:pPr algn="ctr"/>
                      <a:r>
                        <a:rPr lang="en-GB" sz="800" dirty="0">
                          <a:solidFill>
                            <a:schemeClr val="bg1"/>
                          </a:solidFill>
                        </a:rPr>
                        <a:t>Total</a:t>
                      </a:r>
                    </a:p>
                    <a:p>
                      <a:pPr algn="ctr"/>
                      <a:r>
                        <a:rPr lang="en-GB" sz="800" dirty="0">
                          <a:solidFill>
                            <a:schemeClr val="bg1"/>
                          </a:solidFill>
                        </a:rPr>
                        <a:t>4</a:t>
                      </a:r>
                    </a:p>
                  </a:txBody>
                  <a:tcPr anchor="ctr">
                    <a:solidFill>
                      <a:schemeClr val="tx2">
                        <a:lumMod val="75000"/>
                      </a:schemeClr>
                    </a:solidFill>
                  </a:tcPr>
                </a:tc>
                <a:tc>
                  <a:txBody>
                    <a:bodyPr/>
                    <a:lstStyle/>
                    <a:p>
                      <a:pPr algn="ctr"/>
                      <a:r>
                        <a:rPr lang="en-GB" sz="800" dirty="0">
                          <a:solidFill>
                            <a:schemeClr val="bg1"/>
                          </a:solidFill>
                        </a:rPr>
                        <a:t>Closed </a:t>
                      </a:r>
                    </a:p>
                    <a:p>
                      <a:pPr algn="ctr"/>
                      <a:r>
                        <a:rPr lang="en-GB" sz="800" dirty="0">
                          <a:solidFill>
                            <a:schemeClr val="bg1"/>
                          </a:solidFill>
                        </a:rPr>
                        <a:t>2</a:t>
                      </a:r>
                    </a:p>
                  </a:txBody>
                  <a:tcPr anchor="ctr">
                    <a:solidFill>
                      <a:schemeClr val="tx2">
                        <a:lumMod val="75000"/>
                      </a:schemeClr>
                    </a:solidFill>
                  </a:tcPr>
                </a:tc>
                <a:tc>
                  <a:txBody>
                    <a:bodyPr/>
                    <a:lstStyle/>
                    <a:p>
                      <a:pPr algn="ctr"/>
                      <a:r>
                        <a:rPr lang="en-GB" sz="800" dirty="0">
                          <a:solidFill>
                            <a:schemeClr val="bg1"/>
                          </a:solidFill>
                        </a:rPr>
                        <a:t>Open</a:t>
                      </a:r>
                    </a:p>
                    <a:p>
                      <a:pPr algn="ctr"/>
                      <a:r>
                        <a:rPr lang="en-GB" sz="800" dirty="0">
                          <a:solidFill>
                            <a:schemeClr val="bg1"/>
                          </a:solidFill>
                        </a:rPr>
                        <a:t>2</a:t>
                      </a:r>
                    </a:p>
                  </a:txBody>
                  <a:tcPr anchor="ctr">
                    <a:solidFill>
                      <a:schemeClr val="tx2">
                        <a:lumMod val="75000"/>
                      </a:schemeClr>
                    </a:solidFill>
                  </a:tcPr>
                </a:tc>
                <a:tc>
                  <a:txBody>
                    <a:bodyPr/>
                    <a:lstStyle/>
                    <a:p>
                      <a:pPr algn="ctr"/>
                      <a:r>
                        <a:rPr lang="en-GB" sz="800" dirty="0">
                          <a:solidFill>
                            <a:schemeClr val="bg1"/>
                          </a:solidFill>
                        </a:rPr>
                        <a:t>Total</a:t>
                      </a:r>
                    </a:p>
                    <a:p>
                      <a:pPr algn="ctr"/>
                      <a:r>
                        <a:rPr lang="en-GB" sz="800" dirty="0">
                          <a:solidFill>
                            <a:schemeClr val="bg1"/>
                          </a:solidFill>
                        </a:rPr>
                        <a:t>5</a:t>
                      </a:r>
                    </a:p>
                  </a:txBody>
                  <a:tcPr anchor="ctr">
                    <a:solidFill>
                      <a:schemeClr val="tx2">
                        <a:lumMod val="95000"/>
                      </a:schemeClr>
                    </a:solidFill>
                  </a:tcPr>
                </a:tc>
                <a:tc>
                  <a:txBody>
                    <a:bodyPr/>
                    <a:lstStyle/>
                    <a:p>
                      <a:pPr algn="ctr"/>
                      <a:r>
                        <a:rPr lang="en-GB" sz="800" dirty="0">
                          <a:solidFill>
                            <a:schemeClr val="bg1"/>
                          </a:solidFill>
                        </a:rPr>
                        <a:t>Closed</a:t>
                      </a:r>
                    </a:p>
                    <a:p>
                      <a:pPr algn="ctr"/>
                      <a:r>
                        <a:rPr lang="en-GB" sz="800" dirty="0">
                          <a:solidFill>
                            <a:schemeClr val="bg1"/>
                          </a:solidFill>
                        </a:rPr>
                        <a:t>3</a:t>
                      </a:r>
                    </a:p>
                  </a:txBody>
                  <a:tcPr anchor="ctr">
                    <a:solidFill>
                      <a:schemeClr val="tx2">
                        <a:lumMod val="95000"/>
                      </a:schemeClr>
                    </a:solidFill>
                  </a:tcPr>
                </a:tc>
                <a:tc>
                  <a:txBody>
                    <a:bodyPr/>
                    <a:lstStyle/>
                    <a:p>
                      <a:pPr algn="ctr"/>
                      <a:r>
                        <a:rPr lang="en-GB" sz="800" dirty="0">
                          <a:solidFill>
                            <a:schemeClr val="bg1"/>
                          </a:solidFill>
                        </a:rPr>
                        <a:t>Open</a:t>
                      </a:r>
                    </a:p>
                    <a:p>
                      <a:pPr algn="ctr"/>
                      <a:r>
                        <a:rPr lang="en-GB" sz="800" dirty="0">
                          <a:solidFill>
                            <a:schemeClr val="bg1"/>
                          </a:solidFill>
                        </a:rPr>
                        <a:t>2</a:t>
                      </a:r>
                    </a:p>
                  </a:txBody>
                  <a:tcPr anchor="ctr">
                    <a:solidFill>
                      <a:schemeClr val="tx2">
                        <a:lumMod val="95000"/>
                      </a:schemeClr>
                    </a:solidFill>
                  </a:tcPr>
                </a:tc>
                <a:tc>
                  <a:txBody>
                    <a:bodyPr/>
                    <a:lstStyle/>
                    <a:p>
                      <a:pPr algn="ctr"/>
                      <a:r>
                        <a:rPr lang="en-GB" sz="800" dirty="0">
                          <a:solidFill>
                            <a:schemeClr val="bg1"/>
                          </a:solidFill>
                        </a:rPr>
                        <a:t>Total</a:t>
                      </a:r>
                    </a:p>
                    <a:p>
                      <a:pPr algn="ctr"/>
                      <a:r>
                        <a:rPr lang="en-GB" sz="800" dirty="0">
                          <a:solidFill>
                            <a:schemeClr val="bg1"/>
                          </a:solidFill>
                        </a:rPr>
                        <a:t>3</a:t>
                      </a:r>
                    </a:p>
                  </a:txBody>
                  <a:tcPr anchor="ctr">
                    <a:solidFill>
                      <a:schemeClr val="tx2">
                        <a:lumMod val="75000"/>
                      </a:schemeClr>
                    </a:solidFill>
                  </a:tcPr>
                </a:tc>
                <a:tc>
                  <a:txBody>
                    <a:bodyPr/>
                    <a:lstStyle/>
                    <a:p>
                      <a:pPr algn="ctr"/>
                      <a:r>
                        <a:rPr lang="en-GB" sz="800" dirty="0">
                          <a:solidFill>
                            <a:schemeClr val="bg1"/>
                          </a:solidFill>
                        </a:rPr>
                        <a:t>Closed</a:t>
                      </a:r>
                    </a:p>
                    <a:p>
                      <a:pPr algn="ctr"/>
                      <a:r>
                        <a:rPr lang="en-GB" sz="800" dirty="0">
                          <a:solidFill>
                            <a:schemeClr val="bg1"/>
                          </a:solidFill>
                        </a:rPr>
                        <a:t>3</a:t>
                      </a:r>
                    </a:p>
                  </a:txBody>
                  <a:tcPr anchor="ctr">
                    <a:solidFill>
                      <a:schemeClr val="tx2">
                        <a:lumMod val="75000"/>
                      </a:schemeClr>
                    </a:solidFill>
                  </a:tcPr>
                </a:tc>
                <a:tc>
                  <a:txBody>
                    <a:bodyPr/>
                    <a:lstStyle/>
                    <a:p>
                      <a:pPr algn="ctr"/>
                      <a:r>
                        <a:rPr lang="en-GB" sz="800" dirty="0">
                          <a:solidFill>
                            <a:schemeClr val="bg1"/>
                          </a:solidFill>
                        </a:rPr>
                        <a:t>Open</a:t>
                      </a:r>
                    </a:p>
                    <a:p>
                      <a:pPr algn="ctr"/>
                      <a:r>
                        <a:rPr lang="en-GB" sz="800" dirty="0">
                          <a:solidFill>
                            <a:schemeClr val="bg1"/>
                          </a:solidFill>
                        </a:rPr>
                        <a:t>0</a:t>
                      </a:r>
                    </a:p>
                  </a:txBody>
                  <a:tcPr anchor="ctr">
                    <a:solidFill>
                      <a:schemeClr val="tx2">
                        <a:lumMod val="75000"/>
                      </a:schemeClr>
                    </a:solidFill>
                  </a:tcPr>
                </a:tc>
                <a:extLst>
                  <a:ext uri="{0D108BD9-81ED-4DB2-BD59-A6C34878D82A}">
                    <a16:rowId xmlns:a16="http://schemas.microsoft.com/office/drawing/2014/main" val="2343085083"/>
                  </a:ext>
                </a:extLst>
              </a:tr>
            </a:tbl>
          </a:graphicData>
        </a:graphic>
      </p:graphicFrame>
      <p:graphicFrame>
        <p:nvGraphicFramePr>
          <p:cNvPr id="9" name="Table 8">
            <a:extLst>
              <a:ext uri="{FF2B5EF4-FFF2-40B4-BE49-F238E27FC236}">
                <a16:creationId xmlns:a16="http://schemas.microsoft.com/office/drawing/2014/main" id="{F1469704-8B00-4E1D-A7B0-EBEFB2E580C8}"/>
              </a:ext>
            </a:extLst>
          </p:cNvPr>
          <p:cNvGraphicFramePr>
            <a:graphicFrameLocks noGrp="1"/>
          </p:cNvGraphicFramePr>
          <p:nvPr>
            <p:extLst/>
          </p:nvPr>
        </p:nvGraphicFramePr>
        <p:xfrm>
          <a:off x="-2" y="1276522"/>
          <a:ext cx="9144001" cy="3743500"/>
        </p:xfrm>
        <a:graphic>
          <a:graphicData uri="http://schemas.openxmlformats.org/drawingml/2006/table">
            <a:tbl>
              <a:tblPr firstRow="1" bandRow="1">
                <a:tableStyleId>{5C22544A-7EE6-4342-B048-85BDC9FD1C3A}</a:tableStyleId>
              </a:tblPr>
              <a:tblGrid>
                <a:gridCol w="1331643">
                  <a:extLst>
                    <a:ext uri="{9D8B030D-6E8A-4147-A177-3AD203B41FA5}">
                      <a16:colId xmlns:a16="http://schemas.microsoft.com/office/drawing/2014/main" val="1709336766"/>
                    </a:ext>
                  </a:extLst>
                </a:gridCol>
                <a:gridCol w="792088">
                  <a:extLst>
                    <a:ext uri="{9D8B030D-6E8A-4147-A177-3AD203B41FA5}">
                      <a16:colId xmlns:a16="http://schemas.microsoft.com/office/drawing/2014/main" val="1582597940"/>
                    </a:ext>
                  </a:extLst>
                </a:gridCol>
                <a:gridCol w="7020270">
                  <a:extLst>
                    <a:ext uri="{9D8B030D-6E8A-4147-A177-3AD203B41FA5}">
                      <a16:colId xmlns:a16="http://schemas.microsoft.com/office/drawing/2014/main" val="1753193464"/>
                    </a:ext>
                  </a:extLst>
                </a:gridCol>
              </a:tblGrid>
              <a:tr h="368273">
                <a:tc>
                  <a:txBody>
                    <a:bodyPr/>
                    <a:lstStyle/>
                    <a:p>
                      <a:pPr algn="ctr"/>
                      <a:r>
                        <a:rPr lang="en-GB" sz="1000" dirty="0">
                          <a:solidFill>
                            <a:schemeClr val="tx1"/>
                          </a:solidFill>
                        </a:rPr>
                        <a:t>Topic</a:t>
                      </a:r>
                    </a:p>
                  </a:txBody>
                  <a:tcPr/>
                </a:tc>
                <a:tc>
                  <a:txBody>
                    <a:bodyPr/>
                    <a:lstStyle/>
                    <a:p>
                      <a:pPr algn="ctr"/>
                      <a:r>
                        <a:rPr lang="en-GB" sz="1000" dirty="0">
                          <a:solidFill>
                            <a:schemeClr val="tx1"/>
                          </a:solidFill>
                        </a:rPr>
                        <a:t>RAYG</a:t>
                      </a:r>
                    </a:p>
                  </a:txBody>
                  <a:tcPr/>
                </a:tc>
                <a:tc>
                  <a:txBody>
                    <a:bodyPr/>
                    <a:lstStyle/>
                    <a:p>
                      <a:pPr algn="ctr"/>
                      <a:r>
                        <a:rPr lang="en-GB" sz="1000" dirty="0">
                          <a:solidFill>
                            <a:schemeClr val="tx1"/>
                          </a:solidFill>
                        </a:rPr>
                        <a:t>Summary</a:t>
                      </a:r>
                    </a:p>
                  </a:txBody>
                  <a:tcPr/>
                </a:tc>
                <a:extLst>
                  <a:ext uri="{0D108BD9-81ED-4DB2-BD59-A6C34878D82A}">
                    <a16:rowId xmlns:a16="http://schemas.microsoft.com/office/drawing/2014/main" val="2421521186"/>
                  </a:ext>
                </a:extLst>
              </a:tr>
              <a:tr h="247944">
                <a:tc>
                  <a:txBody>
                    <a:bodyPr/>
                    <a:lstStyle/>
                    <a:p>
                      <a:pPr algn="ctr"/>
                      <a:r>
                        <a:rPr lang="en-GB" sz="800" dirty="0">
                          <a:solidFill>
                            <a:schemeClr val="tx1"/>
                          </a:solidFill>
                        </a:rPr>
                        <a:t>Business Case</a:t>
                      </a:r>
                    </a:p>
                  </a:txBody>
                  <a:tcPr/>
                </a:tc>
                <a:tc>
                  <a:txBody>
                    <a:bodyPr/>
                    <a:lstStyle/>
                    <a:p>
                      <a:endParaRPr lang="en-GB" sz="1050" dirty="0">
                        <a:solidFill>
                          <a:schemeClr val="tx1"/>
                        </a:solidFill>
                      </a:endParaRPr>
                    </a:p>
                  </a:txBody>
                  <a:tcPr>
                    <a:solidFill>
                      <a:srgbClr val="00B050"/>
                    </a:solidFill>
                  </a:tcPr>
                </a:tc>
                <a:tc rowSpan="12">
                  <a:txBody>
                    <a:bodyPr/>
                    <a:lstStyle/>
                    <a:p>
                      <a:endParaRPr lang="en-GB" sz="900" b="1" dirty="0">
                        <a:solidFill>
                          <a:schemeClr val="tx1"/>
                        </a:solidFill>
                        <a:effectLst/>
                        <a:latin typeface="+mn-lt"/>
                        <a:ea typeface="+mn-ea"/>
                        <a:cs typeface="+mn-cs"/>
                      </a:endParaRPr>
                    </a:p>
                    <a:p>
                      <a:endParaRPr lang="en-GB" sz="900" b="1" dirty="0">
                        <a:solidFill>
                          <a:schemeClr val="tx1"/>
                        </a:solidFill>
                        <a:effectLst/>
                        <a:latin typeface="+mn-lt"/>
                        <a:ea typeface="+mn-ea"/>
                        <a:cs typeface="+mn-cs"/>
                      </a:endParaRPr>
                    </a:p>
                    <a:p>
                      <a:r>
                        <a:rPr lang="en-GB" sz="900" b="1" dirty="0">
                          <a:solidFill>
                            <a:schemeClr val="tx1"/>
                          </a:solidFill>
                          <a:effectLst/>
                          <a:latin typeface="+mn-lt"/>
                          <a:ea typeface="+mn-ea"/>
                          <a:cs typeface="+mn-cs"/>
                        </a:rPr>
                        <a:t>This slide calls out key findings from the independent Change Assurance deep dive on XRN4870C.  The activity already underway to return this change to a Green RAG status is captured on subsequent slides.  </a:t>
                      </a:r>
                      <a:r>
                        <a:rPr lang="en-GB" sz="900" b="1" u="sng" dirty="0">
                          <a:solidFill>
                            <a:schemeClr val="tx1"/>
                          </a:solidFill>
                          <a:effectLst/>
                          <a:latin typeface="+mn-lt"/>
                          <a:ea typeface="+mn-ea"/>
                          <a:cs typeface="+mn-cs"/>
                        </a:rPr>
                        <a:t>At time of slide submission, 8 from the total 12 findings have been closed, with the remaining 4 findings expected to be closed by 15</a:t>
                      </a:r>
                      <a:r>
                        <a:rPr lang="en-GB" sz="900" b="1" u="sng" baseline="30000" dirty="0">
                          <a:solidFill>
                            <a:schemeClr val="tx1"/>
                          </a:solidFill>
                          <a:effectLst/>
                          <a:latin typeface="+mn-lt"/>
                          <a:ea typeface="+mn-ea"/>
                          <a:cs typeface="+mn-cs"/>
                        </a:rPr>
                        <a:t>th</a:t>
                      </a:r>
                      <a:r>
                        <a:rPr lang="en-GB" sz="900" b="1" u="sng" dirty="0">
                          <a:solidFill>
                            <a:schemeClr val="tx1"/>
                          </a:solidFill>
                          <a:effectLst/>
                          <a:latin typeface="+mn-lt"/>
                          <a:ea typeface="+mn-ea"/>
                          <a:cs typeface="+mn-cs"/>
                        </a:rPr>
                        <a:t> October</a:t>
                      </a:r>
                    </a:p>
                    <a:p>
                      <a:endParaRPr lang="en-GB" sz="900" b="1" dirty="0">
                        <a:solidFill>
                          <a:schemeClr val="tx1"/>
                        </a:solidFill>
                        <a:effectLst/>
                        <a:latin typeface="+mn-lt"/>
                        <a:ea typeface="+mn-ea"/>
                        <a:cs typeface="+mn-cs"/>
                      </a:endParaRPr>
                    </a:p>
                    <a:p>
                      <a:r>
                        <a:rPr lang="en-GB" sz="900" dirty="0">
                          <a:solidFill>
                            <a:schemeClr val="tx1"/>
                          </a:solidFill>
                          <a:effectLst/>
                          <a:latin typeface="+mn-lt"/>
                          <a:ea typeface="+mn-ea"/>
                          <a:cs typeface="+mn-cs"/>
                        </a:rPr>
                        <a:t>This change 4780C is a CSSC change that is being delivered in November 21 release as this needs to be live before CSSC goes live and that there is an obligation on MAMs and CDSP to adhere to in the REC code from 7</a:t>
                      </a:r>
                      <a:r>
                        <a:rPr lang="en-GB" sz="900" baseline="30000" dirty="0">
                          <a:solidFill>
                            <a:schemeClr val="tx1"/>
                          </a:solidFill>
                          <a:effectLst/>
                          <a:latin typeface="+mn-lt"/>
                          <a:ea typeface="+mn-ea"/>
                          <a:cs typeface="+mn-cs"/>
                        </a:rPr>
                        <a:t>th</a:t>
                      </a:r>
                      <a:r>
                        <a:rPr lang="en-GB" sz="900" dirty="0">
                          <a:solidFill>
                            <a:schemeClr val="tx1"/>
                          </a:solidFill>
                          <a:effectLst/>
                          <a:latin typeface="+mn-lt"/>
                          <a:ea typeface="+mn-ea"/>
                          <a:cs typeface="+mn-cs"/>
                        </a:rPr>
                        <a:t> November.  There are various risks highlighted in this report due to the short timelines and complexity of bringing in this new service by 5</a:t>
                      </a:r>
                      <a:r>
                        <a:rPr lang="en-GB" sz="900" baseline="30000" dirty="0">
                          <a:solidFill>
                            <a:schemeClr val="tx1"/>
                          </a:solidFill>
                          <a:effectLst/>
                          <a:latin typeface="+mn-lt"/>
                          <a:ea typeface="+mn-ea"/>
                          <a:cs typeface="+mn-cs"/>
                        </a:rPr>
                        <a:t>th</a:t>
                      </a:r>
                      <a:r>
                        <a:rPr lang="en-GB" sz="900" dirty="0">
                          <a:solidFill>
                            <a:schemeClr val="tx1"/>
                          </a:solidFill>
                          <a:effectLst/>
                          <a:latin typeface="+mn-lt"/>
                          <a:ea typeface="+mn-ea"/>
                          <a:cs typeface="+mn-cs"/>
                        </a:rPr>
                        <a:t> November.. </a:t>
                      </a:r>
                      <a:endParaRPr lang="en-GB" sz="900" b="1" dirty="0">
                        <a:solidFill>
                          <a:schemeClr val="tx1"/>
                        </a:solidFill>
                        <a:effectLst/>
                        <a:latin typeface="+mn-lt"/>
                        <a:ea typeface="+mn-ea"/>
                        <a:cs typeface="+mn-cs"/>
                      </a:endParaRPr>
                    </a:p>
                    <a:p>
                      <a:endParaRPr lang="en-GB" sz="900" b="1" dirty="0">
                        <a:solidFill>
                          <a:schemeClr val="tx1"/>
                        </a:solidFill>
                        <a:effectLst/>
                        <a:latin typeface="+mn-lt"/>
                        <a:ea typeface="+mn-ea"/>
                        <a:cs typeface="+mn-cs"/>
                      </a:endParaRPr>
                    </a:p>
                    <a:p>
                      <a:r>
                        <a:rPr lang="en-GB" sz="900" b="1" dirty="0">
                          <a:solidFill>
                            <a:schemeClr val="tx1"/>
                          </a:solidFill>
                          <a:effectLst/>
                          <a:latin typeface="+mn-lt"/>
                          <a:ea typeface="+mn-ea"/>
                          <a:cs typeface="+mn-cs"/>
                        </a:rPr>
                        <a:t>Key Findings</a:t>
                      </a:r>
                    </a:p>
                    <a:p>
                      <a:r>
                        <a:rPr lang="en-GB" sz="900" dirty="0">
                          <a:solidFill>
                            <a:schemeClr val="tx1"/>
                          </a:solidFill>
                          <a:effectLst/>
                          <a:latin typeface="+mn-lt"/>
                          <a:ea typeface="+mn-ea"/>
                          <a:cs typeface="+mn-cs"/>
                        </a:rPr>
                        <a:t>After being approved into scope at a relatively late point in the project lifecycle, the project needed to complete several activities in preparation for this change, such as:</a:t>
                      </a:r>
                    </a:p>
                    <a:p>
                      <a:pPr marL="171450" indent="-171450">
                        <a:buFont typeface="Arial" panose="020B0604020202020204" pitchFamily="34" charset="0"/>
                        <a:buChar char="•"/>
                      </a:pPr>
                      <a:r>
                        <a:rPr lang="en-GB" sz="900" dirty="0">
                          <a:solidFill>
                            <a:schemeClr val="tx1"/>
                          </a:solidFill>
                          <a:effectLst/>
                          <a:latin typeface="+mn-lt"/>
                          <a:ea typeface="+mn-ea"/>
                          <a:cs typeface="+mn-cs"/>
                        </a:rPr>
                        <a:t>Scope and solution - Aligning the requirements to the agreed solution, configuration of the new service, completion of elements of design </a:t>
                      </a:r>
                    </a:p>
                    <a:p>
                      <a:pPr marL="171450" indent="-171450">
                        <a:buFont typeface="Arial" panose="020B0604020202020204" pitchFamily="34" charset="0"/>
                        <a:buChar char="•"/>
                      </a:pPr>
                      <a:r>
                        <a:rPr lang="en-GB" sz="900" dirty="0">
                          <a:solidFill>
                            <a:schemeClr val="tx1"/>
                          </a:solidFill>
                          <a:effectLst/>
                          <a:latin typeface="+mn-lt"/>
                          <a:ea typeface="+mn-ea"/>
                          <a:cs typeface="+mn-cs"/>
                        </a:rPr>
                        <a:t>Planning and Customer -  testing of the configuration with MAM/MAPs, performing the end to end testing, defining the support model and Customer training activities, </a:t>
                      </a:r>
                    </a:p>
                    <a:p>
                      <a:pPr marL="171450" indent="-171450">
                        <a:buFont typeface="Arial" panose="020B0604020202020204" pitchFamily="34" charset="0"/>
                        <a:buChar char="•"/>
                      </a:pPr>
                      <a:r>
                        <a:rPr lang="en-GB" sz="900" dirty="0">
                          <a:solidFill>
                            <a:schemeClr val="tx1"/>
                          </a:solidFill>
                          <a:effectLst/>
                          <a:latin typeface="+mn-lt"/>
                          <a:ea typeface="+mn-ea"/>
                          <a:cs typeface="+mn-cs"/>
                        </a:rPr>
                        <a:t>Governance - risks/issues could have been highlighted earlier to the governance group to manage the direction of this delivery</a:t>
                      </a:r>
                    </a:p>
                    <a:p>
                      <a:pPr marL="171450" indent="-171450">
                        <a:buFont typeface="Arial" panose="020B0604020202020204" pitchFamily="34" charset="0"/>
                        <a:buChar char="•"/>
                      </a:pPr>
                      <a:endParaRPr lang="en-GB" sz="900" dirty="0">
                        <a:solidFill>
                          <a:schemeClr val="tx1"/>
                        </a:solidFill>
                        <a:effectLst/>
                        <a:latin typeface="+mn-lt"/>
                        <a:ea typeface="+mn-ea"/>
                        <a:cs typeface="+mn-cs"/>
                      </a:endParaRPr>
                    </a:p>
                    <a:p>
                      <a:r>
                        <a:rPr lang="en-GB" sz="900" dirty="0">
                          <a:solidFill>
                            <a:schemeClr val="tx1"/>
                          </a:solidFill>
                          <a:effectLst/>
                          <a:latin typeface="+mn-lt"/>
                          <a:ea typeface="+mn-ea"/>
                          <a:cs typeface="+mn-cs"/>
                        </a:rPr>
                        <a:t>  </a:t>
                      </a:r>
                    </a:p>
                  </a:txBody>
                  <a:tcPr/>
                </a:tc>
                <a:extLst>
                  <a:ext uri="{0D108BD9-81ED-4DB2-BD59-A6C34878D82A}">
                    <a16:rowId xmlns:a16="http://schemas.microsoft.com/office/drawing/2014/main" val="950844557"/>
                  </a:ext>
                </a:extLst>
              </a:tr>
              <a:tr h="238212">
                <a:tc>
                  <a:txBody>
                    <a:bodyPr/>
                    <a:lstStyle/>
                    <a:p>
                      <a:pPr algn="ctr"/>
                      <a:r>
                        <a:rPr lang="en-GB" sz="800" dirty="0">
                          <a:solidFill>
                            <a:schemeClr val="tx1"/>
                          </a:solidFill>
                        </a:rPr>
                        <a:t>Sponsorship</a:t>
                      </a:r>
                    </a:p>
                  </a:txBody>
                  <a:tcPr/>
                </a:tc>
                <a:tc>
                  <a:txBody>
                    <a:bodyPr/>
                    <a:lstStyle/>
                    <a:p>
                      <a:endParaRPr lang="en-GB" sz="1050" dirty="0">
                        <a:solidFill>
                          <a:schemeClr val="tx1"/>
                        </a:solidFill>
                      </a:endParaRPr>
                    </a:p>
                  </a:txBody>
                  <a:tcPr>
                    <a:solidFill>
                      <a:srgbClr val="00B050"/>
                    </a:solidFill>
                  </a:tcPr>
                </a:tc>
                <a:tc vMerge="1">
                  <a:txBody>
                    <a:bodyPr/>
                    <a:lstStyle/>
                    <a:p>
                      <a:endParaRPr lang="en-GB"/>
                    </a:p>
                  </a:txBody>
                  <a:tcPr/>
                </a:tc>
                <a:extLst>
                  <a:ext uri="{0D108BD9-81ED-4DB2-BD59-A6C34878D82A}">
                    <a16:rowId xmlns:a16="http://schemas.microsoft.com/office/drawing/2014/main" val="3110429756"/>
                  </a:ext>
                </a:extLst>
              </a:tr>
              <a:tr h="238212">
                <a:tc>
                  <a:txBody>
                    <a:bodyPr/>
                    <a:lstStyle/>
                    <a:p>
                      <a:pPr algn="ctr"/>
                      <a:r>
                        <a:rPr lang="en-GB" sz="800" dirty="0">
                          <a:solidFill>
                            <a:schemeClr val="tx1"/>
                          </a:solidFill>
                        </a:rPr>
                        <a:t>Governance</a:t>
                      </a:r>
                    </a:p>
                  </a:txBody>
                  <a:tcPr/>
                </a:tc>
                <a:tc>
                  <a:txBody>
                    <a:bodyPr/>
                    <a:lstStyle/>
                    <a:p>
                      <a:endParaRPr lang="en-GB" sz="1050" dirty="0">
                        <a:solidFill>
                          <a:schemeClr val="tx1"/>
                        </a:solidFill>
                      </a:endParaRPr>
                    </a:p>
                  </a:txBody>
                  <a:tcPr>
                    <a:solidFill>
                      <a:srgbClr val="FFC000"/>
                    </a:solidFill>
                  </a:tcPr>
                </a:tc>
                <a:tc vMerge="1">
                  <a:txBody>
                    <a:bodyPr/>
                    <a:lstStyle/>
                    <a:p>
                      <a:endParaRPr lang="en-GB"/>
                    </a:p>
                  </a:txBody>
                  <a:tcPr/>
                </a:tc>
                <a:extLst>
                  <a:ext uri="{0D108BD9-81ED-4DB2-BD59-A6C34878D82A}">
                    <a16:rowId xmlns:a16="http://schemas.microsoft.com/office/drawing/2014/main" val="1983467804"/>
                  </a:ext>
                </a:extLst>
              </a:tr>
              <a:tr h="238211">
                <a:tc>
                  <a:txBody>
                    <a:bodyPr/>
                    <a:lstStyle/>
                    <a:p>
                      <a:pPr algn="ctr"/>
                      <a:r>
                        <a:rPr lang="en-GB" sz="800" dirty="0">
                          <a:solidFill>
                            <a:schemeClr val="tx1"/>
                          </a:solidFill>
                        </a:rPr>
                        <a:t>Scope &amp; Solution</a:t>
                      </a:r>
                    </a:p>
                  </a:txBody>
                  <a:tcPr/>
                </a:tc>
                <a:tc>
                  <a:txBody>
                    <a:bodyPr/>
                    <a:lstStyle/>
                    <a:p>
                      <a:endParaRPr lang="en-GB" sz="1050" dirty="0">
                        <a:solidFill>
                          <a:schemeClr val="tx1"/>
                        </a:solidFill>
                      </a:endParaRPr>
                    </a:p>
                  </a:txBody>
                  <a:tcPr>
                    <a:solidFill>
                      <a:srgbClr val="FFC000"/>
                    </a:solidFill>
                  </a:tcPr>
                </a:tc>
                <a:tc vMerge="1">
                  <a:txBody>
                    <a:bodyPr/>
                    <a:lstStyle/>
                    <a:p>
                      <a:endParaRPr lang="en-GB"/>
                    </a:p>
                  </a:txBody>
                  <a:tcPr/>
                </a:tc>
                <a:extLst>
                  <a:ext uri="{0D108BD9-81ED-4DB2-BD59-A6C34878D82A}">
                    <a16:rowId xmlns:a16="http://schemas.microsoft.com/office/drawing/2014/main" val="2703778444"/>
                  </a:ext>
                </a:extLst>
              </a:tr>
              <a:tr h="238212">
                <a:tc>
                  <a:txBody>
                    <a:bodyPr/>
                    <a:lstStyle/>
                    <a:p>
                      <a:pPr algn="ctr"/>
                      <a:r>
                        <a:rPr lang="en-GB" sz="800" dirty="0">
                          <a:solidFill>
                            <a:schemeClr val="tx1"/>
                          </a:solidFill>
                        </a:rPr>
                        <a:t>Team &amp; Skills</a:t>
                      </a:r>
                    </a:p>
                  </a:txBody>
                  <a:tcPr/>
                </a:tc>
                <a:tc>
                  <a:txBody>
                    <a:bodyPr/>
                    <a:lstStyle/>
                    <a:p>
                      <a:endParaRPr lang="en-GB" sz="1050" dirty="0">
                        <a:solidFill>
                          <a:schemeClr val="tx1"/>
                        </a:solidFill>
                      </a:endParaRPr>
                    </a:p>
                  </a:txBody>
                  <a:tcPr>
                    <a:solidFill>
                      <a:srgbClr val="FFFF00"/>
                    </a:solidFill>
                  </a:tcPr>
                </a:tc>
                <a:tc vMerge="1">
                  <a:txBody>
                    <a:bodyPr/>
                    <a:lstStyle/>
                    <a:p>
                      <a:endParaRPr lang="en-GB"/>
                    </a:p>
                  </a:txBody>
                  <a:tcPr/>
                </a:tc>
                <a:extLst>
                  <a:ext uri="{0D108BD9-81ED-4DB2-BD59-A6C34878D82A}">
                    <a16:rowId xmlns:a16="http://schemas.microsoft.com/office/drawing/2014/main" val="65576475"/>
                  </a:ext>
                </a:extLst>
              </a:tr>
              <a:tr h="238211">
                <a:tc>
                  <a:txBody>
                    <a:bodyPr/>
                    <a:lstStyle/>
                    <a:p>
                      <a:pPr algn="ctr"/>
                      <a:r>
                        <a:rPr lang="en-GB" sz="800" dirty="0">
                          <a:solidFill>
                            <a:schemeClr val="tx1"/>
                          </a:solidFill>
                        </a:rPr>
                        <a:t>Planning</a:t>
                      </a:r>
                    </a:p>
                  </a:txBody>
                  <a:tcPr/>
                </a:tc>
                <a:tc>
                  <a:txBody>
                    <a:bodyPr/>
                    <a:lstStyle/>
                    <a:p>
                      <a:endParaRPr lang="en-GB" sz="1050" dirty="0">
                        <a:solidFill>
                          <a:schemeClr val="tx1"/>
                        </a:solidFill>
                      </a:endParaRPr>
                    </a:p>
                  </a:txBody>
                  <a:tcPr>
                    <a:solidFill>
                      <a:srgbClr val="FFC000"/>
                    </a:solidFill>
                  </a:tcPr>
                </a:tc>
                <a:tc vMerge="1">
                  <a:txBody>
                    <a:bodyPr/>
                    <a:lstStyle/>
                    <a:p>
                      <a:endParaRPr lang="en-GB"/>
                    </a:p>
                  </a:txBody>
                  <a:tcPr/>
                </a:tc>
                <a:extLst>
                  <a:ext uri="{0D108BD9-81ED-4DB2-BD59-A6C34878D82A}">
                    <a16:rowId xmlns:a16="http://schemas.microsoft.com/office/drawing/2014/main" val="3351724062"/>
                  </a:ext>
                </a:extLst>
              </a:tr>
              <a:tr h="280441">
                <a:tc>
                  <a:txBody>
                    <a:bodyPr/>
                    <a:lstStyle/>
                    <a:p>
                      <a:pPr algn="ctr"/>
                      <a:r>
                        <a:rPr lang="en-GB" sz="800" dirty="0">
                          <a:solidFill>
                            <a:schemeClr val="tx1"/>
                          </a:solidFill>
                        </a:rPr>
                        <a:t>Customer</a:t>
                      </a:r>
                    </a:p>
                  </a:txBody>
                  <a:tcPr/>
                </a:tc>
                <a:tc>
                  <a:txBody>
                    <a:bodyPr/>
                    <a:lstStyle/>
                    <a:p>
                      <a:endParaRPr lang="en-GB" sz="1050" dirty="0">
                        <a:solidFill>
                          <a:schemeClr val="tx1"/>
                        </a:solidFill>
                      </a:endParaRPr>
                    </a:p>
                  </a:txBody>
                  <a:tcPr>
                    <a:solidFill>
                      <a:srgbClr val="FFC000"/>
                    </a:solidFill>
                  </a:tcPr>
                </a:tc>
                <a:tc vMerge="1">
                  <a:txBody>
                    <a:bodyPr/>
                    <a:lstStyle/>
                    <a:p>
                      <a:endParaRPr lang="en-GB"/>
                    </a:p>
                  </a:txBody>
                  <a:tcPr/>
                </a:tc>
                <a:extLst>
                  <a:ext uri="{0D108BD9-81ED-4DB2-BD59-A6C34878D82A}">
                    <a16:rowId xmlns:a16="http://schemas.microsoft.com/office/drawing/2014/main" val="223954266"/>
                  </a:ext>
                </a:extLst>
              </a:tr>
              <a:tr h="370733">
                <a:tc>
                  <a:txBody>
                    <a:bodyPr/>
                    <a:lstStyle/>
                    <a:p>
                      <a:pPr algn="ctr"/>
                      <a:r>
                        <a:rPr lang="en-GB" sz="800" dirty="0">
                          <a:solidFill>
                            <a:schemeClr val="tx1"/>
                          </a:solidFill>
                        </a:rPr>
                        <a:t>Other - Information Security</a:t>
                      </a:r>
                    </a:p>
                  </a:txBody>
                  <a:tcPr/>
                </a:tc>
                <a:tc>
                  <a:txBody>
                    <a:bodyPr/>
                    <a:lstStyle/>
                    <a:p>
                      <a:endParaRPr lang="en-GB" sz="1050" dirty="0">
                        <a:solidFill>
                          <a:schemeClr val="tx1"/>
                        </a:solidFill>
                      </a:endParaRPr>
                    </a:p>
                  </a:txBody>
                  <a:tcPr>
                    <a:solidFill>
                      <a:srgbClr val="FFFF00"/>
                    </a:solidFill>
                  </a:tcPr>
                </a:tc>
                <a:tc vMerge="1">
                  <a:txBody>
                    <a:bodyPr/>
                    <a:lstStyle/>
                    <a:p>
                      <a:endParaRPr lang="en-GB" dirty="0"/>
                    </a:p>
                  </a:txBody>
                  <a:tcPr/>
                </a:tc>
                <a:extLst>
                  <a:ext uri="{0D108BD9-81ED-4DB2-BD59-A6C34878D82A}">
                    <a16:rowId xmlns:a16="http://schemas.microsoft.com/office/drawing/2014/main" val="3118731268"/>
                  </a:ext>
                </a:extLst>
              </a:tr>
              <a:tr h="2382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rPr>
                        <a:t>Other – Suppliers</a:t>
                      </a:r>
                    </a:p>
                  </a:txBody>
                  <a:tcPr/>
                </a:tc>
                <a:tc>
                  <a:txBody>
                    <a:bodyPr/>
                    <a:lstStyle/>
                    <a:p>
                      <a:endParaRPr lang="en-GB" sz="1050" dirty="0">
                        <a:solidFill>
                          <a:schemeClr val="tx1"/>
                        </a:solidFill>
                      </a:endParaRPr>
                    </a:p>
                  </a:txBody>
                  <a:tcPr>
                    <a:solidFill>
                      <a:srgbClr val="FFFF00"/>
                    </a:solidFill>
                  </a:tcPr>
                </a:tc>
                <a:tc vMerge="1">
                  <a:txBody>
                    <a:bodyPr/>
                    <a:lstStyle/>
                    <a:p>
                      <a:endParaRPr lang="en-GB" dirty="0"/>
                    </a:p>
                  </a:txBody>
                  <a:tcPr/>
                </a:tc>
                <a:extLst>
                  <a:ext uri="{0D108BD9-81ED-4DB2-BD59-A6C34878D82A}">
                    <a16:rowId xmlns:a16="http://schemas.microsoft.com/office/drawing/2014/main" val="4214031202"/>
                  </a:ext>
                </a:extLst>
              </a:tr>
              <a:tr h="2382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rPr>
                        <a:t>Other - Testing</a:t>
                      </a:r>
                    </a:p>
                  </a:txBody>
                  <a:tcPr/>
                </a:tc>
                <a:tc>
                  <a:txBody>
                    <a:bodyPr/>
                    <a:lstStyle/>
                    <a:p>
                      <a:endParaRPr lang="en-GB" sz="1050" dirty="0">
                        <a:solidFill>
                          <a:schemeClr val="tx1"/>
                        </a:solidFill>
                      </a:endParaRPr>
                    </a:p>
                  </a:txBody>
                  <a:tcPr>
                    <a:solidFill>
                      <a:srgbClr val="FFFF00"/>
                    </a:solidFill>
                  </a:tcPr>
                </a:tc>
                <a:tc vMerge="1">
                  <a:txBody>
                    <a:bodyPr/>
                    <a:lstStyle/>
                    <a:p>
                      <a:pPr marL="171450" indent="-171450">
                        <a:buFont typeface="Wingdings" panose="05000000000000000000" pitchFamily="2" charset="2"/>
                        <a:buChar char="v"/>
                      </a:pPr>
                      <a:endParaRPr lang="en-GB" sz="900" dirty="0"/>
                    </a:p>
                  </a:txBody>
                  <a:tcPr/>
                </a:tc>
                <a:extLst>
                  <a:ext uri="{0D108BD9-81ED-4DB2-BD59-A6C34878D82A}">
                    <a16:rowId xmlns:a16="http://schemas.microsoft.com/office/drawing/2014/main" val="673046491"/>
                  </a:ext>
                </a:extLst>
              </a:tr>
              <a:tr h="2859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rPr>
                        <a:t>Other – Environments</a:t>
                      </a:r>
                    </a:p>
                  </a:txBody>
                  <a:tcPr/>
                </a:tc>
                <a:tc>
                  <a:txBody>
                    <a:bodyPr/>
                    <a:lstStyle/>
                    <a:p>
                      <a:endParaRPr lang="en-GB" sz="1050" dirty="0">
                        <a:solidFill>
                          <a:schemeClr val="tx1"/>
                        </a:solidFill>
                      </a:endParaRPr>
                    </a:p>
                  </a:txBody>
                  <a:tcPr>
                    <a:solidFill>
                      <a:srgbClr val="00B050"/>
                    </a:solidFill>
                  </a:tcPr>
                </a:tc>
                <a:tc vMerge="1">
                  <a:txBody>
                    <a:bodyPr/>
                    <a:lstStyle/>
                    <a:p>
                      <a:endParaRPr lang="en-GB"/>
                    </a:p>
                  </a:txBody>
                  <a:tcPr/>
                </a:tc>
                <a:extLst>
                  <a:ext uri="{0D108BD9-81ED-4DB2-BD59-A6C34878D82A}">
                    <a16:rowId xmlns:a16="http://schemas.microsoft.com/office/drawing/2014/main" val="107012451"/>
                  </a:ext>
                </a:extLst>
              </a:tr>
              <a:tr h="4264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rPr>
                        <a:t>Other – People Change &amp; Service Transition</a:t>
                      </a:r>
                    </a:p>
                  </a:txBody>
                  <a:tcPr/>
                </a:tc>
                <a:tc>
                  <a:txBody>
                    <a:bodyPr/>
                    <a:lstStyle/>
                    <a:p>
                      <a:endParaRPr lang="en-GB" sz="1050" dirty="0">
                        <a:solidFill>
                          <a:schemeClr val="tx1"/>
                        </a:solidFill>
                      </a:endParaRPr>
                    </a:p>
                  </a:txBody>
                  <a:tcPr>
                    <a:solidFill>
                      <a:srgbClr val="FFFF00"/>
                    </a:solidFill>
                  </a:tcPr>
                </a:tc>
                <a:tc vMerge="1">
                  <a:txBody>
                    <a:bodyPr/>
                    <a:lstStyle/>
                    <a:p>
                      <a:endParaRPr lang="en-GB" sz="800" kern="1200" dirty="0">
                        <a:solidFill>
                          <a:schemeClr val="dk1"/>
                        </a:solidFill>
                        <a:effectLst/>
                        <a:latin typeface="+mn-lt"/>
                        <a:ea typeface="+mn-ea"/>
                        <a:cs typeface="+mn-cs"/>
                      </a:endParaRPr>
                    </a:p>
                  </a:txBody>
                  <a:tcPr/>
                </a:tc>
                <a:extLst>
                  <a:ext uri="{0D108BD9-81ED-4DB2-BD59-A6C34878D82A}">
                    <a16:rowId xmlns:a16="http://schemas.microsoft.com/office/drawing/2014/main" val="629454592"/>
                  </a:ext>
                </a:extLst>
              </a:tr>
            </a:tbl>
          </a:graphicData>
        </a:graphic>
      </p:graphicFrame>
    </p:spTree>
    <p:extLst>
      <p:ext uri="{BB962C8B-B14F-4D97-AF65-F5344CB8AC3E}">
        <p14:creationId xmlns:p14="http://schemas.microsoft.com/office/powerpoint/2010/main" val="601906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189DFBDE-F21C-4BF0-B43E-91B940D4C22B}"/>
              </a:ext>
            </a:extLst>
          </p:cNvPr>
          <p:cNvSpPr txBox="1">
            <a:spLocks/>
          </p:cNvSpPr>
          <p:nvPr/>
        </p:nvSpPr>
        <p:spPr>
          <a:xfrm>
            <a:off x="827360" y="585468"/>
            <a:ext cx="7104823" cy="399617"/>
          </a:xfrm>
          <a:prstGeom prst="rect">
            <a:avLst/>
          </a:prstGeom>
        </p:spPr>
        <p:txBody>
          <a:bodyPr vert="horz" lIns="91440" tIns="45720" rIns="91440" bIns="45720" rtlCol="0" anchor="ctr">
            <a:normAutofit fontScale="90000" lnSpcReduction="20000"/>
          </a:bodyPr>
          <a:lstStyle>
            <a:lvl1pPr algn="ctr">
              <a:spcBef>
                <a:spcPct val="0"/>
              </a:spcBef>
              <a:buNone/>
              <a:defRPr sz="2800" b="0">
                <a:solidFill>
                  <a:srgbClr val="3E5AA8"/>
                </a:solidFill>
                <a:latin typeface="Arial" panose="020B0604020202020204" pitchFamily="34" charset="0"/>
                <a:ea typeface="+mj-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4780c Deep Dive - Return to Green Plan </a:t>
            </a:r>
          </a:p>
        </p:txBody>
      </p:sp>
      <p:sp>
        <p:nvSpPr>
          <p:cNvPr id="10" name="Text Placeholder 5">
            <a:extLst>
              <a:ext uri="{FF2B5EF4-FFF2-40B4-BE49-F238E27FC236}">
                <a16:creationId xmlns:a16="http://schemas.microsoft.com/office/drawing/2014/main" id="{BAC95477-C73C-494A-AF3C-B67A768B3188}"/>
              </a:ext>
            </a:extLst>
          </p:cNvPr>
          <p:cNvSpPr txBox="1">
            <a:spLocks/>
          </p:cNvSpPr>
          <p:nvPr/>
        </p:nvSpPr>
        <p:spPr>
          <a:xfrm>
            <a:off x="352509" y="1468213"/>
            <a:ext cx="2746513" cy="220707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407" indent="-285407"/>
            <a:r>
              <a:rPr lang="en-GB" sz="999" dirty="0">
                <a:solidFill>
                  <a:prstClr val="black"/>
                </a:solidFill>
              </a:rPr>
              <a:t>Deep dive requested when 4780c was included in scope of Nov 21 release </a:t>
            </a:r>
          </a:p>
          <a:p>
            <a:pPr marL="285407" indent="-285407"/>
            <a:r>
              <a:rPr lang="en-GB" sz="999" dirty="0">
                <a:solidFill>
                  <a:prstClr val="black"/>
                </a:solidFill>
              </a:rPr>
              <a:t>12 findings reported as a result of the deep dive produced 10</a:t>
            </a:r>
            <a:r>
              <a:rPr lang="en-GB" sz="999" baseline="30000" dirty="0">
                <a:solidFill>
                  <a:prstClr val="black"/>
                </a:solidFill>
              </a:rPr>
              <a:t>th</a:t>
            </a:r>
            <a:r>
              <a:rPr lang="en-GB" sz="999" dirty="0">
                <a:solidFill>
                  <a:prstClr val="black"/>
                </a:solidFill>
              </a:rPr>
              <a:t> Sept; with an overall status of </a:t>
            </a:r>
            <a:r>
              <a:rPr lang="en-GB" sz="999" b="1" dirty="0">
                <a:solidFill>
                  <a:srgbClr val="FFC000"/>
                </a:solidFill>
              </a:rPr>
              <a:t>Amber</a:t>
            </a:r>
          </a:p>
          <a:p>
            <a:pPr marL="285407" indent="-285407"/>
            <a:r>
              <a:rPr lang="en-GB" sz="999" dirty="0">
                <a:solidFill>
                  <a:prstClr val="black"/>
                </a:solidFill>
              </a:rPr>
              <a:t>Target resolution dates are to be agreed between project and Change Assurance (CA) team</a:t>
            </a:r>
          </a:p>
          <a:p>
            <a:pPr marL="285407" indent="-285407"/>
            <a:r>
              <a:rPr lang="en-GB" sz="999" dirty="0">
                <a:solidFill>
                  <a:prstClr val="black"/>
                </a:solidFill>
              </a:rPr>
              <a:t>Progress being monitored by the CA team</a:t>
            </a:r>
          </a:p>
          <a:p>
            <a:pPr marL="285407" indent="-285407"/>
            <a:r>
              <a:rPr lang="en-GB" sz="999" dirty="0">
                <a:solidFill>
                  <a:prstClr val="black"/>
                </a:solidFill>
              </a:rPr>
              <a:t>All findings are on track to be resolved by the project by 1</a:t>
            </a:r>
            <a:r>
              <a:rPr lang="en-GB" sz="999" baseline="30000" dirty="0">
                <a:solidFill>
                  <a:prstClr val="black"/>
                </a:solidFill>
              </a:rPr>
              <a:t>st</a:t>
            </a:r>
            <a:r>
              <a:rPr lang="en-GB" sz="999" dirty="0">
                <a:solidFill>
                  <a:prstClr val="black"/>
                </a:solidFill>
              </a:rPr>
              <a:t> October; with the exception of 1  CA3 finding by 15</a:t>
            </a:r>
            <a:r>
              <a:rPr lang="en-GB" sz="999" baseline="30000" dirty="0">
                <a:solidFill>
                  <a:prstClr val="black"/>
                </a:solidFill>
              </a:rPr>
              <a:t>th</a:t>
            </a:r>
            <a:r>
              <a:rPr lang="en-GB" sz="999" dirty="0">
                <a:solidFill>
                  <a:prstClr val="black"/>
                </a:solidFill>
              </a:rPr>
              <a:t> October </a:t>
            </a:r>
          </a:p>
          <a:p>
            <a:pPr marL="285407" indent="-285407"/>
            <a:r>
              <a:rPr lang="en-GB" sz="999" b="1" dirty="0">
                <a:solidFill>
                  <a:prstClr val="black"/>
                </a:solidFill>
              </a:rPr>
              <a:t>Next steps: </a:t>
            </a:r>
            <a:r>
              <a:rPr lang="en-GB" sz="999" dirty="0">
                <a:solidFill>
                  <a:prstClr val="black"/>
                </a:solidFill>
              </a:rPr>
              <a:t>A </a:t>
            </a:r>
            <a:r>
              <a:rPr lang="en-GB" sz="999" dirty="0"/>
              <a:t>Stage Gate check is planned against  Nov-21 at pre implementation w/c 25th October </a:t>
            </a:r>
            <a:endParaRPr lang="en-GB" sz="999" dirty="0">
              <a:solidFill>
                <a:prstClr val="black"/>
              </a:solidFill>
            </a:endParaRPr>
          </a:p>
          <a:p>
            <a:endParaRPr lang="en-GB" dirty="0"/>
          </a:p>
        </p:txBody>
      </p:sp>
      <p:graphicFrame>
        <p:nvGraphicFramePr>
          <p:cNvPr id="11" name="Content Placeholder 6">
            <a:extLst>
              <a:ext uri="{FF2B5EF4-FFF2-40B4-BE49-F238E27FC236}">
                <a16:creationId xmlns:a16="http://schemas.microsoft.com/office/drawing/2014/main" id="{32170224-A6E2-4EC2-BB85-4476965AF31C}"/>
              </a:ext>
            </a:extLst>
          </p:cNvPr>
          <p:cNvGraphicFramePr>
            <a:graphicFrameLocks/>
          </p:cNvGraphicFramePr>
          <p:nvPr>
            <p:extLst/>
          </p:nvPr>
        </p:nvGraphicFramePr>
        <p:xfrm>
          <a:off x="3354303" y="1579252"/>
          <a:ext cx="5631847" cy="1877660"/>
        </p:xfrm>
        <a:graphic>
          <a:graphicData uri="http://schemas.openxmlformats.org/drawingml/2006/table">
            <a:tbl>
              <a:tblPr firstRow="1" bandRow="1">
                <a:tableStyleId>{5C22544A-7EE6-4342-B048-85BDC9FD1C3A}</a:tableStyleId>
              </a:tblPr>
              <a:tblGrid>
                <a:gridCol w="830471">
                  <a:extLst>
                    <a:ext uri="{9D8B030D-6E8A-4147-A177-3AD203B41FA5}">
                      <a16:colId xmlns:a16="http://schemas.microsoft.com/office/drawing/2014/main" val="1950519548"/>
                    </a:ext>
                  </a:extLst>
                </a:gridCol>
                <a:gridCol w="837166">
                  <a:extLst>
                    <a:ext uri="{9D8B030D-6E8A-4147-A177-3AD203B41FA5}">
                      <a16:colId xmlns:a16="http://schemas.microsoft.com/office/drawing/2014/main" val="3546311711"/>
                    </a:ext>
                  </a:extLst>
                </a:gridCol>
                <a:gridCol w="837166">
                  <a:extLst>
                    <a:ext uri="{9D8B030D-6E8A-4147-A177-3AD203B41FA5}">
                      <a16:colId xmlns:a16="http://schemas.microsoft.com/office/drawing/2014/main" val="3259978797"/>
                    </a:ext>
                  </a:extLst>
                </a:gridCol>
                <a:gridCol w="989379">
                  <a:extLst>
                    <a:ext uri="{9D8B030D-6E8A-4147-A177-3AD203B41FA5}">
                      <a16:colId xmlns:a16="http://schemas.microsoft.com/office/drawing/2014/main" val="3199272673"/>
                    </a:ext>
                  </a:extLst>
                </a:gridCol>
                <a:gridCol w="1065485">
                  <a:extLst>
                    <a:ext uri="{9D8B030D-6E8A-4147-A177-3AD203B41FA5}">
                      <a16:colId xmlns:a16="http://schemas.microsoft.com/office/drawing/2014/main" val="1801221268"/>
                    </a:ext>
                  </a:extLst>
                </a:gridCol>
                <a:gridCol w="1072180">
                  <a:extLst>
                    <a:ext uri="{9D8B030D-6E8A-4147-A177-3AD203B41FA5}">
                      <a16:colId xmlns:a16="http://schemas.microsoft.com/office/drawing/2014/main" val="607320050"/>
                    </a:ext>
                  </a:extLst>
                </a:gridCol>
              </a:tblGrid>
              <a:tr h="395751">
                <a:tc>
                  <a:txBody>
                    <a:bodyPr/>
                    <a:lstStyle/>
                    <a:p>
                      <a:r>
                        <a:rPr lang="en-GB" sz="1000" dirty="0">
                          <a:solidFill>
                            <a:srgbClr val="FFFFFF"/>
                          </a:solidFill>
                        </a:rPr>
                        <a:t>CA Category  </a:t>
                      </a:r>
                    </a:p>
                  </a:txBody>
                  <a:tcPr marL="91327" marR="91327" marT="45664" marB="45664"/>
                </a:tc>
                <a:tc>
                  <a:txBody>
                    <a:bodyPr/>
                    <a:lstStyle/>
                    <a:p>
                      <a:r>
                        <a:rPr lang="en-GB" sz="1000" dirty="0">
                          <a:solidFill>
                            <a:srgbClr val="FFFFFF"/>
                          </a:solidFill>
                        </a:rPr>
                        <a:t># Reported</a:t>
                      </a:r>
                    </a:p>
                  </a:txBody>
                  <a:tcPr marL="91327" marR="91327" marT="45664" marB="45664"/>
                </a:tc>
                <a:tc>
                  <a:txBody>
                    <a:bodyPr/>
                    <a:lstStyle/>
                    <a:p>
                      <a:r>
                        <a:rPr lang="en-GB" sz="1000" dirty="0">
                          <a:solidFill>
                            <a:srgbClr val="FFFFFF"/>
                          </a:solidFill>
                        </a:rPr>
                        <a:t>Closed by 27</a:t>
                      </a:r>
                      <a:r>
                        <a:rPr lang="en-GB" sz="1000" baseline="30000" dirty="0">
                          <a:solidFill>
                            <a:srgbClr val="FFFFFF"/>
                          </a:solidFill>
                        </a:rPr>
                        <a:t>th</a:t>
                      </a:r>
                      <a:r>
                        <a:rPr lang="en-GB" sz="1000" dirty="0">
                          <a:solidFill>
                            <a:srgbClr val="FFFFFF"/>
                          </a:solidFill>
                        </a:rPr>
                        <a:t> Sept</a:t>
                      </a:r>
                    </a:p>
                  </a:txBody>
                  <a:tcPr marL="91327" marR="91327" marT="45664" marB="45664"/>
                </a:tc>
                <a:tc>
                  <a:txBody>
                    <a:bodyPr/>
                    <a:lstStyle/>
                    <a:p>
                      <a:r>
                        <a:rPr lang="en-GB" sz="1000" dirty="0">
                          <a:solidFill>
                            <a:srgbClr val="FFFFFF"/>
                          </a:solidFill>
                        </a:rPr>
                        <a:t>Remaining </a:t>
                      </a:r>
                    </a:p>
                  </a:txBody>
                  <a:tcPr marL="91327" marR="91327" marT="45664" marB="45664"/>
                </a:tc>
                <a:tc>
                  <a:txBody>
                    <a:bodyPr/>
                    <a:lstStyle/>
                    <a:p>
                      <a:r>
                        <a:rPr lang="en-GB" sz="1000" dirty="0">
                          <a:solidFill>
                            <a:srgbClr val="FFFFFF"/>
                          </a:solidFill>
                        </a:rPr>
                        <a:t>Pending CA Assurance</a:t>
                      </a:r>
                    </a:p>
                  </a:txBody>
                  <a:tcPr marL="91327" marR="91327" marT="45664" marB="45664"/>
                </a:tc>
                <a:tc>
                  <a:txBody>
                    <a:bodyPr/>
                    <a:lstStyle/>
                    <a:p>
                      <a:r>
                        <a:rPr lang="en-GB" sz="1000" dirty="0">
                          <a:solidFill>
                            <a:srgbClr val="FFFFFF"/>
                          </a:solidFill>
                        </a:rPr>
                        <a:t>Latest Closure Date</a:t>
                      </a:r>
                    </a:p>
                  </a:txBody>
                  <a:tcPr marL="91327" marR="91327" marT="45664" marB="45664"/>
                </a:tc>
                <a:extLst>
                  <a:ext uri="{0D108BD9-81ED-4DB2-BD59-A6C34878D82A}">
                    <a16:rowId xmlns:a16="http://schemas.microsoft.com/office/drawing/2014/main" val="3507195770"/>
                  </a:ext>
                </a:extLst>
              </a:tr>
              <a:tr h="370383">
                <a:tc>
                  <a:txBody>
                    <a:bodyPr/>
                    <a:lstStyle/>
                    <a:p>
                      <a:r>
                        <a:rPr lang="en-GB" sz="1000" dirty="0">
                          <a:solidFill>
                            <a:schemeClr val="accent1"/>
                          </a:solidFill>
                        </a:rPr>
                        <a:t>CA1</a:t>
                      </a:r>
                    </a:p>
                  </a:txBody>
                  <a:tcPr marL="91327" marR="91327" marT="45664" marB="45664"/>
                </a:tc>
                <a:tc>
                  <a:txBody>
                    <a:bodyPr/>
                    <a:lstStyle/>
                    <a:p>
                      <a:pPr algn="ctr"/>
                      <a:r>
                        <a:rPr lang="en-GB" sz="1000" dirty="0">
                          <a:solidFill>
                            <a:schemeClr val="accent1"/>
                          </a:solidFill>
                        </a:rPr>
                        <a:t>0</a:t>
                      </a:r>
                    </a:p>
                  </a:txBody>
                  <a:tcPr marL="91327" marR="91327" marT="45664" marB="45664"/>
                </a:tc>
                <a:tc>
                  <a:txBody>
                    <a:bodyPr/>
                    <a:lstStyle/>
                    <a:p>
                      <a:pPr algn="ctr"/>
                      <a:r>
                        <a:rPr lang="en-GB" sz="1000" dirty="0">
                          <a:solidFill>
                            <a:schemeClr val="accent1"/>
                          </a:solidFill>
                        </a:rPr>
                        <a:t>-</a:t>
                      </a:r>
                    </a:p>
                  </a:txBody>
                  <a:tcPr marL="91327" marR="91327" marT="45664" marB="45664"/>
                </a:tc>
                <a:tc>
                  <a:txBody>
                    <a:bodyPr/>
                    <a:lstStyle/>
                    <a:p>
                      <a:pPr algn="ctr"/>
                      <a:r>
                        <a:rPr lang="en-GB" sz="1000" dirty="0">
                          <a:solidFill>
                            <a:schemeClr val="accent1"/>
                          </a:solidFill>
                        </a:rPr>
                        <a:t>-</a:t>
                      </a:r>
                    </a:p>
                  </a:txBody>
                  <a:tcPr marL="91327" marR="91327" marT="45664" marB="45664"/>
                </a:tc>
                <a:tc>
                  <a:txBody>
                    <a:bodyPr/>
                    <a:lstStyle/>
                    <a:p>
                      <a:pPr algn="ctr"/>
                      <a:r>
                        <a:rPr lang="en-GB" sz="1000" dirty="0">
                          <a:solidFill>
                            <a:schemeClr val="accent1"/>
                          </a:solidFill>
                        </a:rPr>
                        <a:t>-</a:t>
                      </a:r>
                    </a:p>
                  </a:txBody>
                  <a:tcPr marL="91327" marR="91327" marT="45664" marB="45664"/>
                </a:tc>
                <a:tc>
                  <a:txBody>
                    <a:bodyPr/>
                    <a:lstStyle/>
                    <a:p>
                      <a:r>
                        <a:rPr lang="en-GB" sz="1000" dirty="0">
                          <a:solidFill>
                            <a:schemeClr val="accent1"/>
                          </a:solidFill>
                        </a:rPr>
                        <a:t>-</a:t>
                      </a:r>
                    </a:p>
                  </a:txBody>
                  <a:tcPr marL="91327" marR="91327" marT="45664" marB="45664"/>
                </a:tc>
                <a:extLst>
                  <a:ext uri="{0D108BD9-81ED-4DB2-BD59-A6C34878D82A}">
                    <a16:rowId xmlns:a16="http://schemas.microsoft.com/office/drawing/2014/main" val="1463865467"/>
                  </a:ext>
                </a:extLst>
              </a:tr>
              <a:tr h="370383">
                <a:tc>
                  <a:txBody>
                    <a:bodyPr/>
                    <a:lstStyle/>
                    <a:p>
                      <a:r>
                        <a:rPr lang="en-GB" sz="1000" dirty="0">
                          <a:solidFill>
                            <a:schemeClr val="accent1"/>
                          </a:solidFill>
                        </a:rPr>
                        <a:t>CA2</a:t>
                      </a:r>
                    </a:p>
                  </a:txBody>
                  <a:tcPr marL="91327" marR="91327" marT="45664" marB="45664"/>
                </a:tc>
                <a:tc>
                  <a:txBody>
                    <a:bodyPr/>
                    <a:lstStyle/>
                    <a:p>
                      <a:pPr algn="ctr"/>
                      <a:r>
                        <a:rPr lang="en-GB" sz="1000" dirty="0">
                          <a:solidFill>
                            <a:schemeClr val="accent1"/>
                          </a:solidFill>
                        </a:rPr>
                        <a:t>4</a:t>
                      </a:r>
                    </a:p>
                  </a:txBody>
                  <a:tcPr marL="91327" marR="91327" marT="45664" marB="45664"/>
                </a:tc>
                <a:tc>
                  <a:txBody>
                    <a:bodyPr/>
                    <a:lstStyle/>
                    <a:p>
                      <a:pPr algn="ctr"/>
                      <a:r>
                        <a:rPr lang="en-GB" sz="1000" dirty="0">
                          <a:solidFill>
                            <a:schemeClr val="accent1"/>
                          </a:solidFill>
                        </a:rPr>
                        <a:t>2</a:t>
                      </a:r>
                    </a:p>
                  </a:txBody>
                  <a:tcPr marL="91327" marR="91327" marT="45664" marB="45664"/>
                </a:tc>
                <a:tc>
                  <a:txBody>
                    <a:bodyPr/>
                    <a:lstStyle/>
                    <a:p>
                      <a:pPr algn="ctr"/>
                      <a:r>
                        <a:rPr lang="en-GB" sz="1000" dirty="0">
                          <a:solidFill>
                            <a:schemeClr val="accent1"/>
                          </a:solidFill>
                        </a:rPr>
                        <a:t>2</a:t>
                      </a:r>
                    </a:p>
                  </a:txBody>
                  <a:tcPr marL="91327" marR="91327" marT="45664" marB="45664"/>
                </a:tc>
                <a:tc>
                  <a:txBody>
                    <a:bodyPr/>
                    <a:lstStyle/>
                    <a:p>
                      <a:pPr algn="ctr"/>
                      <a:r>
                        <a:rPr lang="en-GB" sz="1000" dirty="0">
                          <a:solidFill>
                            <a:schemeClr val="accent1"/>
                          </a:solidFill>
                        </a:rPr>
                        <a:t>-</a:t>
                      </a:r>
                    </a:p>
                  </a:txBody>
                  <a:tcPr marL="91327" marR="91327" marT="45664" marB="45664"/>
                </a:tc>
                <a:tc>
                  <a:txBody>
                    <a:bodyPr/>
                    <a:lstStyle/>
                    <a:p>
                      <a:r>
                        <a:rPr lang="en-GB" sz="1000" dirty="0">
                          <a:solidFill>
                            <a:schemeClr val="accent1"/>
                          </a:solidFill>
                        </a:rPr>
                        <a:t>1</a:t>
                      </a:r>
                      <a:r>
                        <a:rPr lang="en-GB" sz="1000" baseline="30000" dirty="0">
                          <a:solidFill>
                            <a:schemeClr val="accent1"/>
                          </a:solidFill>
                        </a:rPr>
                        <a:t>st</a:t>
                      </a:r>
                      <a:r>
                        <a:rPr lang="en-GB" sz="1000" dirty="0">
                          <a:solidFill>
                            <a:schemeClr val="accent1"/>
                          </a:solidFill>
                        </a:rPr>
                        <a:t> Oct 21</a:t>
                      </a:r>
                    </a:p>
                  </a:txBody>
                  <a:tcPr marL="91327" marR="91327" marT="45664" marB="45664"/>
                </a:tc>
                <a:extLst>
                  <a:ext uri="{0D108BD9-81ED-4DB2-BD59-A6C34878D82A}">
                    <a16:rowId xmlns:a16="http://schemas.microsoft.com/office/drawing/2014/main" val="3572389884"/>
                  </a:ext>
                </a:extLst>
              </a:tr>
              <a:tr h="370383">
                <a:tc>
                  <a:txBody>
                    <a:bodyPr/>
                    <a:lstStyle/>
                    <a:p>
                      <a:r>
                        <a:rPr lang="en-GB" sz="1000" dirty="0">
                          <a:solidFill>
                            <a:schemeClr val="accent1"/>
                          </a:solidFill>
                        </a:rPr>
                        <a:t>CA3</a:t>
                      </a:r>
                    </a:p>
                  </a:txBody>
                  <a:tcPr marL="91327" marR="91327" marT="45664" marB="45664"/>
                </a:tc>
                <a:tc>
                  <a:txBody>
                    <a:bodyPr/>
                    <a:lstStyle/>
                    <a:p>
                      <a:pPr algn="ctr"/>
                      <a:r>
                        <a:rPr lang="en-GB" sz="1000" dirty="0">
                          <a:solidFill>
                            <a:schemeClr val="accent1"/>
                          </a:solidFill>
                        </a:rPr>
                        <a:t>5</a:t>
                      </a:r>
                    </a:p>
                  </a:txBody>
                  <a:tcPr marL="91327" marR="91327" marT="45664" marB="45664"/>
                </a:tc>
                <a:tc>
                  <a:txBody>
                    <a:bodyPr/>
                    <a:lstStyle/>
                    <a:p>
                      <a:pPr algn="ctr"/>
                      <a:r>
                        <a:rPr lang="en-GB" sz="1000" dirty="0">
                          <a:solidFill>
                            <a:schemeClr val="accent1"/>
                          </a:solidFill>
                        </a:rPr>
                        <a:t>3</a:t>
                      </a:r>
                    </a:p>
                  </a:txBody>
                  <a:tcPr marL="91327" marR="91327" marT="45664" marB="45664"/>
                </a:tc>
                <a:tc>
                  <a:txBody>
                    <a:bodyPr/>
                    <a:lstStyle/>
                    <a:p>
                      <a:pPr algn="ctr"/>
                      <a:r>
                        <a:rPr lang="en-GB" sz="1000" dirty="0">
                          <a:solidFill>
                            <a:schemeClr val="accent1"/>
                          </a:solidFill>
                        </a:rPr>
                        <a:t>2</a:t>
                      </a:r>
                    </a:p>
                  </a:txBody>
                  <a:tcPr marL="91327" marR="91327" marT="45664" marB="45664"/>
                </a:tc>
                <a:tc>
                  <a:txBody>
                    <a:bodyPr/>
                    <a:lstStyle/>
                    <a:p>
                      <a:pPr algn="ctr"/>
                      <a:r>
                        <a:rPr lang="en-GB" sz="1000" dirty="0">
                          <a:solidFill>
                            <a:schemeClr val="accent1"/>
                          </a:solidFill>
                        </a:rPr>
                        <a:t>-</a:t>
                      </a:r>
                    </a:p>
                  </a:txBody>
                  <a:tcPr marL="91327" marR="91327" marT="45664" marB="45664"/>
                </a:tc>
                <a:tc>
                  <a:txBody>
                    <a:bodyPr/>
                    <a:lstStyle/>
                    <a:p>
                      <a:r>
                        <a:rPr lang="en-GB" sz="1000" dirty="0">
                          <a:solidFill>
                            <a:schemeClr val="accent1"/>
                          </a:solidFill>
                        </a:rPr>
                        <a:t>15</a:t>
                      </a:r>
                      <a:r>
                        <a:rPr lang="en-GB" sz="1000" baseline="30000" dirty="0">
                          <a:solidFill>
                            <a:schemeClr val="accent1"/>
                          </a:solidFill>
                        </a:rPr>
                        <a:t>th</a:t>
                      </a:r>
                      <a:r>
                        <a:rPr lang="en-GB" sz="1000" dirty="0">
                          <a:solidFill>
                            <a:schemeClr val="accent1"/>
                          </a:solidFill>
                        </a:rPr>
                        <a:t> Oct 21</a:t>
                      </a:r>
                    </a:p>
                  </a:txBody>
                  <a:tcPr marL="91327" marR="91327" marT="45664" marB="45664"/>
                </a:tc>
                <a:extLst>
                  <a:ext uri="{0D108BD9-81ED-4DB2-BD59-A6C34878D82A}">
                    <a16:rowId xmlns:a16="http://schemas.microsoft.com/office/drawing/2014/main" val="2898717603"/>
                  </a:ext>
                </a:extLst>
              </a:tr>
              <a:tr h="370383">
                <a:tc>
                  <a:txBody>
                    <a:bodyPr/>
                    <a:lstStyle/>
                    <a:p>
                      <a:r>
                        <a:rPr lang="en-GB" sz="1000" dirty="0">
                          <a:solidFill>
                            <a:schemeClr val="accent1"/>
                          </a:solidFill>
                        </a:rPr>
                        <a:t>CA4</a:t>
                      </a:r>
                    </a:p>
                  </a:txBody>
                  <a:tcPr marL="91327" marR="91327" marT="45664" marB="45664"/>
                </a:tc>
                <a:tc>
                  <a:txBody>
                    <a:bodyPr/>
                    <a:lstStyle/>
                    <a:p>
                      <a:pPr algn="ctr"/>
                      <a:r>
                        <a:rPr lang="en-GB" sz="1000" dirty="0">
                          <a:solidFill>
                            <a:schemeClr val="accent1"/>
                          </a:solidFill>
                        </a:rPr>
                        <a:t>3</a:t>
                      </a:r>
                    </a:p>
                  </a:txBody>
                  <a:tcPr marL="91327" marR="91327" marT="45664" marB="45664"/>
                </a:tc>
                <a:tc>
                  <a:txBody>
                    <a:bodyPr/>
                    <a:lstStyle/>
                    <a:p>
                      <a:pPr algn="ctr"/>
                      <a:r>
                        <a:rPr lang="en-GB" sz="1000" dirty="0">
                          <a:solidFill>
                            <a:schemeClr val="accent1"/>
                          </a:solidFill>
                        </a:rPr>
                        <a:t>3</a:t>
                      </a:r>
                    </a:p>
                  </a:txBody>
                  <a:tcPr marL="91327" marR="91327" marT="45664" marB="45664"/>
                </a:tc>
                <a:tc>
                  <a:txBody>
                    <a:bodyPr/>
                    <a:lstStyle/>
                    <a:p>
                      <a:pPr algn="ctr"/>
                      <a:r>
                        <a:rPr lang="en-GB" sz="1000" dirty="0">
                          <a:solidFill>
                            <a:schemeClr val="accent1"/>
                          </a:solidFill>
                        </a:rPr>
                        <a:t>-</a:t>
                      </a:r>
                    </a:p>
                  </a:txBody>
                  <a:tcPr marL="91327" marR="91327" marT="45664" marB="45664"/>
                </a:tc>
                <a:tc>
                  <a:txBody>
                    <a:bodyPr/>
                    <a:lstStyle/>
                    <a:p>
                      <a:pPr algn="ctr"/>
                      <a:r>
                        <a:rPr lang="en-GB" sz="1000" dirty="0">
                          <a:solidFill>
                            <a:schemeClr val="accent1"/>
                          </a:solidFill>
                        </a:rPr>
                        <a:t>-</a:t>
                      </a:r>
                    </a:p>
                  </a:txBody>
                  <a:tcPr marL="91327" marR="91327" marT="45664" marB="45664"/>
                </a:tc>
                <a:tc>
                  <a:txBody>
                    <a:bodyPr/>
                    <a:lstStyle/>
                    <a:p>
                      <a:r>
                        <a:rPr lang="en-GB" sz="1000" dirty="0">
                          <a:solidFill>
                            <a:schemeClr val="accent1"/>
                          </a:solidFill>
                        </a:rPr>
                        <a:t>1</a:t>
                      </a:r>
                      <a:r>
                        <a:rPr lang="en-GB" sz="1000" baseline="30000" dirty="0">
                          <a:solidFill>
                            <a:schemeClr val="accent1"/>
                          </a:solidFill>
                        </a:rPr>
                        <a:t>st</a:t>
                      </a:r>
                      <a:r>
                        <a:rPr lang="en-GB" sz="1000" dirty="0">
                          <a:solidFill>
                            <a:schemeClr val="accent1"/>
                          </a:solidFill>
                        </a:rPr>
                        <a:t> Oct 21</a:t>
                      </a:r>
                    </a:p>
                  </a:txBody>
                  <a:tcPr marL="91327" marR="91327" marT="45664" marB="45664"/>
                </a:tc>
                <a:extLst>
                  <a:ext uri="{0D108BD9-81ED-4DB2-BD59-A6C34878D82A}">
                    <a16:rowId xmlns:a16="http://schemas.microsoft.com/office/drawing/2014/main" val="1467598822"/>
                  </a:ext>
                </a:extLst>
              </a:tr>
            </a:tbl>
          </a:graphicData>
        </a:graphic>
      </p:graphicFrame>
    </p:spTree>
    <p:extLst>
      <p:ext uri="{BB962C8B-B14F-4D97-AF65-F5344CB8AC3E}">
        <p14:creationId xmlns:p14="http://schemas.microsoft.com/office/powerpoint/2010/main" val="1394873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189DFBDE-F21C-4BF0-B43E-91B940D4C22B}"/>
              </a:ext>
            </a:extLst>
          </p:cNvPr>
          <p:cNvSpPr txBox="1">
            <a:spLocks/>
          </p:cNvSpPr>
          <p:nvPr/>
        </p:nvSpPr>
        <p:spPr>
          <a:xfrm>
            <a:off x="583520" y="448308"/>
            <a:ext cx="7104823" cy="399617"/>
          </a:xfrm>
          <a:prstGeom prst="rect">
            <a:avLst/>
          </a:prstGeom>
        </p:spPr>
        <p:txBody>
          <a:bodyPr vert="horz" lIns="91440" tIns="45720" rIns="91440" bIns="45720" rtlCol="0" anchor="ctr">
            <a:normAutofit fontScale="82500" lnSpcReduction="20000"/>
          </a:bodyPr>
          <a:lstStyle>
            <a:lvl1pPr algn="ctr">
              <a:spcBef>
                <a:spcPct val="0"/>
              </a:spcBef>
              <a:buNone/>
              <a:defRPr sz="2800" b="0">
                <a:solidFill>
                  <a:srgbClr val="3E5AA8"/>
                </a:solidFill>
                <a:latin typeface="Arial" panose="020B0604020202020204" pitchFamily="34" charset="0"/>
                <a:ea typeface="+mj-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Lessons Learned from Key Themes from Deep Dive </a:t>
            </a:r>
          </a:p>
        </p:txBody>
      </p:sp>
      <p:graphicFrame>
        <p:nvGraphicFramePr>
          <p:cNvPr id="5" name="Content Placeholder 6">
            <a:extLst>
              <a:ext uri="{FF2B5EF4-FFF2-40B4-BE49-F238E27FC236}">
                <a16:creationId xmlns:a16="http://schemas.microsoft.com/office/drawing/2014/main" id="{3FF28024-9E70-4902-8E4C-58121A182EAE}"/>
              </a:ext>
            </a:extLst>
          </p:cNvPr>
          <p:cNvGraphicFramePr>
            <a:graphicFrameLocks/>
          </p:cNvGraphicFramePr>
          <p:nvPr>
            <p:extLst/>
          </p:nvPr>
        </p:nvGraphicFramePr>
        <p:xfrm>
          <a:off x="630040" y="1212534"/>
          <a:ext cx="7058303" cy="2943784"/>
        </p:xfrm>
        <a:graphic>
          <a:graphicData uri="http://schemas.openxmlformats.org/drawingml/2006/table">
            <a:tbl>
              <a:tblPr firstRow="1" bandRow="1">
                <a:tableStyleId>{5C22544A-7EE6-4342-B048-85BDC9FD1C3A}</a:tableStyleId>
              </a:tblPr>
              <a:tblGrid>
                <a:gridCol w="1149948">
                  <a:extLst>
                    <a:ext uri="{9D8B030D-6E8A-4147-A177-3AD203B41FA5}">
                      <a16:colId xmlns:a16="http://schemas.microsoft.com/office/drawing/2014/main" val="2069694336"/>
                    </a:ext>
                  </a:extLst>
                </a:gridCol>
                <a:gridCol w="2458510">
                  <a:extLst>
                    <a:ext uri="{9D8B030D-6E8A-4147-A177-3AD203B41FA5}">
                      <a16:colId xmlns:a16="http://schemas.microsoft.com/office/drawing/2014/main" val="1950519548"/>
                    </a:ext>
                  </a:extLst>
                </a:gridCol>
                <a:gridCol w="2458510">
                  <a:extLst>
                    <a:ext uri="{9D8B030D-6E8A-4147-A177-3AD203B41FA5}">
                      <a16:colId xmlns:a16="http://schemas.microsoft.com/office/drawing/2014/main" val="3546311711"/>
                    </a:ext>
                  </a:extLst>
                </a:gridCol>
                <a:gridCol w="991335">
                  <a:extLst>
                    <a:ext uri="{9D8B030D-6E8A-4147-A177-3AD203B41FA5}">
                      <a16:colId xmlns:a16="http://schemas.microsoft.com/office/drawing/2014/main" val="3199272673"/>
                    </a:ext>
                  </a:extLst>
                </a:gridCol>
              </a:tblGrid>
              <a:tr h="294277">
                <a:tc>
                  <a:txBody>
                    <a:bodyPr/>
                    <a:lstStyle/>
                    <a:p>
                      <a:r>
                        <a:rPr lang="en-GB" sz="1000" dirty="0">
                          <a:solidFill>
                            <a:srgbClr val="FFFFFF"/>
                          </a:solidFill>
                        </a:rPr>
                        <a:t>Key Theme</a:t>
                      </a:r>
                    </a:p>
                  </a:txBody>
                  <a:tcPr marL="91327" marR="91327" marT="45664" marB="45664"/>
                </a:tc>
                <a:tc>
                  <a:txBody>
                    <a:bodyPr/>
                    <a:lstStyle/>
                    <a:p>
                      <a:r>
                        <a:rPr lang="en-GB" sz="1000" dirty="0">
                          <a:solidFill>
                            <a:srgbClr val="FFFFFF"/>
                          </a:solidFill>
                        </a:rPr>
                        <a:t>Action </a:t>
                      </a:r>
                    </a:p>
                  </a:txBody>
                  <a:tcPr marL="91327" marR="91327" marT="45664" marB="45664"/>
                </a:tc>
                <a:tc>
                  <a:txBody>
                    <a:bodyPr/>
                    <a:lstStyle/>
                    <a:p>
                      <a:r>
                        <a:rPr lang="en-GB" sz="1000" dirty="0">
                          <a:solidFill>
                            <a:srgbClr val="FFFFFF"/>
                          </a:solidFill>
                        </a:rPr>
                        <a:t>Measure</a:t>
                      </a:r>
                    </a:p>
                  </a:txBody>
                  <a:tcPr marL="91327" marR="91327" marT="45664" marB="45664"/>
                </a:tc>
                <a:tc>
                  <a:txBody>
                    <a:bodyPr/>
                    <a:lstStyle/>
                    <a:p>
                      <a:r>
                        <a:rPr lang="en-GB" sz="1000" dirty="0">
                          <a:solidFill>
                            <a:srgbClr val="FFFFFF"/>
                          </a:solidFill>
                        </a:rPr>
                        <a:t>Date</a:t>
                      </a:r>
                    </a:p>
                  </a:txBody>
                  <a:tcPr marL="91327" marR="91327" marT="45664" marB="45664"/>
                </a:tc>
                <a:extLst>
                  <a:ext uri="{0D108BD9-81ED-4DB2-BD59-A6C34878D82A}">
                    <a16:rowId xmlns:a16="http://schemas.microsoft.com/office/drawing/2014/main" val="3507195770"/>
                  </a:ext>
                </a:extLst>
              </a:tr>
              <a:tr h="502300">
                <a:tc>
                  <a:txBody>
                    <a:bodyPr/>
                    <a:lstStyle/>
                    <a:p>
                      <a:r>
                        <a:rPr lang="en-GB" sz="900" dirty="0">
                          <a:solidFill>
                            <a:schemeClr val="accent1"/>
                          </a:solidFill>
                        </a:rPr>
                        <a:t>Planning / RAID Management</a:t>
                      </a:r>
                    </a:p>
                  </a:txBody>
                  <a:tcPr marL="91327" marR="91327" marT="45664" marB="45664"/>
                </a:tc>
                <a:tc>
                  <a:txBody>
                    <a:bodyPr/>
                    <a:lstStyle/>
                    <a:p>
                      <a:r>
                        <a:rPr lang="en-GB" sz="900" dirty="0">
                          <a:solidFill>
                            <a:schemeClr val="accent1"/>
                          </a:solidFill>
                        </a:rPr>
                        <a:t>Greater focus on planning and associated RAID management</a:t>
                      </a:r>
                    </a:p>
                  </a:txBody>
                  <a:tcPr marL="91327" marR="91327" marT="45664" marB="45664"/>
                </a:tc>
                <a:tc>
                  <a:txBody>
                    <a:bodyPr/>
                    <a:lstStyle/>
                    <a:p>
                      <a:r>
                        <a:rPr lang="en-GB" sz="900" dirty="0">
                          <a:solidFill>
                            <a:schemeClr val="accent1"/>
                          </a:solidFill>
                        </a:rPr>
                        <a:t>Further coaching to be made available to portfolio resources to ensure understanding of critical dependencies and impact to plan</a:t>
                      </a:r>
                    </a:p>
                  </a:txBody>
                  <a:tcPr marL="91327" marR="91327" marT="45664" marB="45664"/>
                </a:tc>
                <a:tc>
                  <a:txBody>
                    <a:bodyPr/>
                    <a:lstStyle/>
                    <a:p>
                      <a:r>
                        <a:rPr lang="en-GB" sz="900" dirty="0">
                          <a:solidFill>
                            <a:schemeClr val="accent1"/>
                          </a:solidFill>
                        </a:rPr>
                        <a:t>30</a:t>
                      </a:r>
                      <a:r>
                        <a:rPr lang="en-GB" sz="900" baseline="30000" dirty="0">
                          <a:solidFill>
                            <a:schemeClr val="accent1"/>
                          </a:solidFill>
                        </a:rPr>
                        <a:t>th</a:t>
                      </a:r>
                      <a:r>
                        <a:rPr lang="en-GB" sz="900" dirty="0">
                          <a:solidFill>
                            <a:schemeClr val="accent1"/>
                          </a:solidFill>
                        </a:rPr>
                        <a:t> Oct 2021</a:t>
                      </a:r>
                    </a:p>
                  </a:txBody>
                  <a:tcPr marL="91327" marR="91327" marT="45664" marB="45664"/>
                </a:tc>
                <a:extLst>
                  <a:ext uri="{0D108BD9-81ED-4DB2-BD59-A6C34878D82A}">
                    <a16:rowId xmlns:a16="http://schemas.microsoft.com/office/drawing/2014/main" val="3572389884"/>
                  </a:ext>
                </a:extLst>
              </a:tr>
              <a:tr h="502300">
                <a:tc>
                  <a:txBody>
                    <a:bodyPr/>
                    <a:lstStyle/>
                    <a:p>
                      <a:r>
                        <a:rPr lang="en-GB" sz="900" dirty="0">
                          <a:solidFill>
                            <a:schemeClr val="accent1"/>
                          </a:solidFill>
                        </a:rPr>
                        <a:t>Scope / Governance</a:t>
                      </a:r>
                    </a:p>
                  </a:txBody>
                  <a:tcPr marL="91327" marR="91327" marT="45664" marB="45664"/>
                </a:tc>
                <a:tc>
                  <a:txBody>
                    <a:bodyPr/>
                    <a:lstStyle/>
                    <a:p>
                      <a:r>
                        <a:rPr lang="en-GB" sz="900" dirty="0">
                          <a:solidFill>
                            <a:schemeClr val="accent1"/>
                          </a:solidFill>
                        </a:rPr>
                        <a:t>Ensure all changes go through Capture and adhere to governance process</a:t>
                      </a:r>
                    </a:p>
                  </a:txBody>
                  <a:tcPr marL="91327" marR="91327" marT="45664" marB="45664"/>
                </a:tc>
                <a:tc>
                  <a:txBody>
                    <a:bodyPr/>
                    <a:lstStyle/>
                    <a:p>
                      <a:r>
                        <a:rPr lang="en-US" sz="900" b="0" i="0" dirty="0">
                          <a:solidFill>
                            <a:schemeClr val="accent1"/>
                          </a:solidFill>
                          <a:effectLst/>
                          <a:latin typeface="+mn-lt"/>
                          <a:ea typeface="+mn-ea"/>
                          <a:cs typeface="+mn-cs"/>
                        </a:rPr>
                        <a:t>Understanding and articulating  risk associated to late inclusion in a release </a:t>
                      </a:r>
                      <a:endParaRPr lang="en-GB" sz="900" dirty="0">
                        <a:solidFill>
                          <a:schemeClr val="accent1"/>
                        </a:solidFill>
                      </a:endParaRPr>
                    </a:p>
                  </a:txBody>
                  <a:tcPr marL="91327" marR="91327" marT="45664" marB="45664"/>
                </a:tc>
                <a:tc>
                  <a:txBody>
                    <a:bodyPr/>
                    <a:lstStyle/>
                    <a:p>
                      <a:r>
                        <a:rPr lang="en-GB" sz="900" dirty="0">
                          <a:solidFill>
                            <a:schemeClr val="accent1"/>
                          </a:solidFill>
                        </a:rPr>
                        <a:t>30</a:t>
                      </a:r>
                      <a:r>
                        <a:rPr lang="en-GB" sz="900" baseline="30000" dirty="0">
                          <a:solidFill>
                            <a:schemeClr val="accent1"/>
                          </a:solidFill>
                        </a:rPr>
                        <a:t>th</a:t>
                      </a:r>
                      <a:r>
                        <a:rPr lang="en-GB" sz="900" dirty="0">
                          <a:solidFill>
                            <a:schemeClr val="accent1"/>
                          </a:solidFill>
                        </a:rPr>
                        <a:t> Oct 2021</a:t>
                      </a:r>
                    </a:p>
                  </a:txBody>
                  <a:tcPr marL="91327" marR="91327" marT="45664" marB="45664"/>
                </a:tc>
                <a:extLst>
                  <a:ext uri="{0D108BD9-81ED-4DB2-BD59-A6C34878D82A}">
                    <a16:rowId xmlns:a16="http://schemas.microsoft.com/office/drawing/2014/main" val="2898717603"/>
                  </a:ext>
                </a:extLst>
              </a:tr>
              <a:tr h="502300">
                <a:tc>
                  <a:txBody>
                    <a:bodyPr/>
                    <a:lstStyle/>
                    <a:p>
                      <a:pPr algn="l"/>
                      <a:r>
                        <a:rPr lang="en-GB" sz="900" dirty="0">
                          <a:solidFill>
                            <a:schemeClr val="accent1"/>
                          </a:solidFill>
                        </a:rPr>
                        <a:t>Customer Engagement </a:t>
                      </a:r>
                    </a:p>
                  </a:txBody>
                  <a:tcPr marL="91327" marR="91327" marT="45664" marB="45664"/>
                </a:tc>
                <a:tc>
                  <a:txBody>
                    <a:bodyPr/>
                    <a:lstStyle/>
                    <a:p>
                      <a:pPr algn="l"/>
                      <a:r>
                        <a:rPr lang="en-GB" sz="900" dirty="0">
                          <a:solidFill>
                            <a:schemeClr val="accent1"/>
                          </a:solidFill>
                        </a:rPr>
                        <a:t>Customer engagement is appropriately planned </a:t>
                      </a:r>
                    </a:p>
                  </a:txBody>
                  <a:tcPr marL="91327" marR="91327" marT="45664" marB="45664"/>
                </a:tc>
                <a:tc>
                  <a:txBody>
                    <a:bodyPr/>
                    <a:lstStyle/>
                    <a:p>
                      <a:pPr algn="l"/>
                      <a:r>
                        <a:rPr lang="en-GB" sz="900" dirty="0">
                          <a:solidFill>
                            <a:schemeClr val="accent1"/>
                          </a:solidFill>
                        </a:rPr>
                        <a:t>Early engagement with Customers to ensure they can meet their obligations </a:t>
                      </a:r>
                    </a:p>
                  </a:txBody>
                  <a:tcPr marL="91327" marR="91327" marT="45664" marB="45664"/>
                </a:tc>
                <a:tc>
                  <a:txBody>
                    <a:bodyPr/>
                    <a:lstStyle/>
                    <a:p>
                      <a:pPr algn="l"/>
                      <a:r>
                        <a:rPr lang="en-GB" sz="900" dirty="0">
                          <a:solidFill>
                            <a:schemeClr val="accent1"/>
                          </a:solidFill>
                        </a:rPr>
                        <a:t>30</a:t>
                      </a:r>
                      <a:r>
                        <a:rPr lang="en-GB" sz="900" baseline="30000" dirty="0">
                          <a:solidFill>
                            <a:schemeClr val="accent1"/>
                          </a:solidFill>
                        </a:rPr>
                        <a:t>th</a:t>
                      </a:r>
                      <a:r>
                        <a:rPr lang="en-GB" sz="900" dirty="0">
                          <a:solidFill>
                            <a:schemeClr val="accent1"/>
                          </a:solidFill>
                        </a:rPr>
                        <a:t> Oct 2021</a:t>
                      </a:r>
                    </a:p>
                  </a:txBody>
                  <a:tcPr marL="91327" marR="91327" marT="45664" marB="45664"/>
                </a:tc>
                <a:extLst>
                  <a:ext uri="{0D108BD9-81ED-4DB2-BD59-A6C34878D82A}">
                    <a16:rowId xmlns:a16="http://schemas.microsoft.com/office/drawing/2014/main" val="1467598822"/>
                  </a:ext>
                </a:extLst>
              </a:tr>
              <a:tr h="639291">
                <a:tc>
                  <a:txBody>
                    <a:bodyPr/>
                    <a:lstStyle/>
                    <a:p>
                      <a:pPr algn="l"/>
                      <a:r>
                        <a:rPr lang="en-GB" sz="900" dirty="0">
                          <a:solidFill>
                            <a:schemeClr val="accent1"/>
                          </a:solidFill>
                        </a:rPr>
                        <a:t>3</a:t>
                      </a:r>
                      <a:r>
                        <a:rPr lang="en-GB" sz="900" baseline="30000" dirty="0">
                          <a:solidFill>
                            <a:schemeClr val="accent1"/>
                          </a:solidFill>
                        </a:rPr>
                        <a:t>rd</a:t>
                      </a:r>
                      <a:r>
                        <a:rPr lang="en-GB" sz="900" dirty="0">
                          <a:solidFill>
                            <a:schemeClr val="accent1"/>
                          </a:solidFill>
                        </a:rPr>
                        <a:t> Party Engagement</a:t>
                      </a:r>
                    </a:p>
                  </a:txBody>
                  <a:tcPr marL="91327" marR="91327" marT="45664" marB="45664"/>
                </a:tc>
                <a:tc>
                  <a:txBody>
                    <a:bodyPr/>
                    <a:lstStyle/>
                    <a:p>
                      <a:pPr algn="l"/>
                      <a:r>
                        <a:rPr lang="en-GB" sz="900" dirty="0">
                          <a:solidFill>
                            <a:schemeClr val="accent1"/>
                          </a:solidFill>
                        </a:rPr>
                        <a:t>3</a:t>
                      </a:r>
                      <a:r>
                        <a:rPr lang="en-GB" sz="900" baseline="30000" dirty="0">
                          <a:solidFill>
                            <a:schemeClr val="accent1"/>
                          </a:solidFill>
                        </a:rPr>
                        <a:t>rd</a:t>
                      </a:r>
                      <a:r>
                        <a:rPr lang="en-GB" sz="900" dirty="0">
                          <a:solidFill>
                            <a:schemeClr val="accent1"/>
                          </a:solidFill>
                        </a:rPr>
                        <a:t> party supplier engagement is appropriately planned and follows internal procurement process </a:t>
                      </a:r>
                    </a:p>
                  </a:txBody>
                  <a:tcPr marL="91327" marR="91327" marT="45664" marB="45664"/>
                </a:tc>
                <a:tc>
                  <a:txBody>
                    <a:bodyPr/>
                    <a:lstStyle/>
                    <a:p>
                      <a:pPr algn="l"/>
                      <a:r>
                        <a:rPr lang="en-GB" sz="900" dirty="0">
                          <a:solidFill>
                            <a:schemeClr val="accent1"/>
                          </a:solidFill>
                        </a:rPr>
                        <a:t>Early engagement with 3</a:t>
                      </a:r>
                      <a:r>
                        <a:rPr lang="en-GB" sz="900" baseline="30000" dirty="0">
                          <a:solidFill>
                            <a:schemeClr val="accent1"/>
                          </a:solidFill>
                        </a:rPr>
                        <a:t>rd</a:t>
                      </a:r>
                      <a:r>
                        <a:rPr lang="en-GB" sz="900" dirty="0">
                          <a:solidFill>
                            <a:schemeClr val="accent1"/>
                          </a:solidFill>
                        </a:rPr>
                        <a:t> parties; to ensure project deliverables are achieved in line with plan</a:t>
                      </a:r>
                    </a:p>
                  </a:txBody>
                  <a:tcPr marL="91327" marR="91327" marT="45664" marB="45664"/>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900" dirty="0">
                          <a:solidFill>
                            <a:schemeClr val="accent1"/>
                          </a:solidFill>
                        </a:rPr>
                        <a:t>30</a:t>
                      </a:r>
                      <a:r>
                        <a:rPr lang="en-GB" sz="900" baseline="30000" dirty="0">
                          <a:solidFill>
                            <a:schemeClr val="accent1"/>
                          </a:solidFill>
                        </a:rPr>
                        <a:t>th</a:t>
                      </a:r>
                      <a:r>
                        <a:rPr lang="en-GB" sz="900" dirty="0">
                          <a:solidFill>
                            <a:schemeClr val="accent1"/>
                          </a:solidFill>
                        </a:rPr>
                        <a:t> Oct 2021</a:t>
                      </a:r>
                    </a:p>
                    <a:p>
                      <a:pPr algn="l"/>
                      <a:endParaRPr lang="en-GB" sz="900" dirty="0">
                        <a:solidFill>
                          <a:schemeClr val="accent1"/>
                        </a:solidFill>
                      </a:endParaRPr>
                    </a:p>
                  </a:txBody>
                  <a:tcPr marL="91327" marR="91327" marT="45664" marB="45664"/>
                </a:tc>
                <a:extLst>
                  <a:ext uri="{0D108BD9-81ED-4DB2-BD59-A6C34878D82A}">
                    <a16:rowId xmlns:a16="http://schemas.microsoft.com/office/drawing/2014/main" val="2500965550"/>
                  </a:ext>
                </a:extLst>
              </a:tr>
              <a:tr h="502300">
                <a:tc>
                  <a:txBody>
                    <a:bodyPr/>
                    <a:lstStyle/>
                    <a:p>
                      <a:r>
                        <a:rPr lang="en-GB" sz="900" dirty="0">
                          <a:solidFill>
                            <a:schemeClr val="accent1"/>
                          </a:solidFill>
                        </a:rPr>
                        <a:t>Dependencies / Solution </a:t>
                      </a:r>
                    </a:p>
                  </a:txBody>
                  <a:tcPr marL="91327" marR="91327" marT="45664" marB="45664"/>
                </a:tc>
                <a:tc>
                  <a:txBody>
                    <a:bodyPr/>
                    <a:lstStyle/>
                    <a:p>
                      <a:r>
                        <a:rPr lang="en-GB" sz="900" dirty="0">
                          <a:solidFill>
                            <a:schemeClr val="accent1"/>
                          </a:solidFill>
                        </a:rPr>
                        <a:t>Ensure approval of functional / non functional requirements prior to commencing detailed design </a:t>
                      </a:r>
                    </a:p>
                  </a:txBody>
                  <a:tcPr marL="91327" marR="91327" marT="45664" marB="45664"/>
                </a:tc>
                <a:tc>
                  <a:txBody>
                    <a:bodyPr/>
                    <a:lstStyle/>
                    <a:p>
                      <a:r>
                        <a:rPr lang="en-GB" sz="900" dirty="0">
                          <a:solidFill>
                            <a:schemeClr val="accent1"/>
                          </a:solidFill>
                        </a:rPr>
                        <a:t>Ensuring project plan is in place and dependencies are adhered to</a:t>
                      </a:r>
                    </a:p>
                  </a:txBody>
                  <a:tcPr marL="91327" marR="91327" marT="45664" marB="45664"/>
                </a:tc>
                <a:tc>
                  <a:txBody>
                    <a:bodyPr/>
                    <a:lstStyle/>
                    <a:p>
                      <a:r>
                        <a:rPr lang="en-GB" sz="900" dirty="0">
                          <a:solidFill>
                            <a:schemeClr val="accent1"/>
                          </a:solidFill>
                        </a:rPr>
                        <a:t>30</a:t>
                      </a:r>
                      <a:r>
                        <a:rPr lang="en-GB" sz="900" baseline="30000" dirty="0">
                          <a:solidFill>
                            <a:schemeClr val="accent1"/>
                          </a:solidFill>
                        </a:rPr>
                        <a:t>th</a:t>
                      </a:r>
                      <a:r>
                        <a:rPr lang="en-GB" sz="900" dirty="0">
                          <a:solidFill>
                            <a:schemeClr val="accent1"/>
                          </a:solidFill>
                        </a:rPr>
                        <a:t> Oct 2021</a:t>
                      </a:r>
                    </a:p>
                  </a:txBody>
                  <a:tcPr marL="91327" marR="91327" marT="45664" marB="45664"/>
                </a:tc>
                <a:extLst>
                  <a:ext uri="{0D108BD9-81ED-4DB2-BD59-A6C34878D82A}">
                    <a16:rowId xmlns:a16="http://schemas.microsoft.com/office/drawing/2014/main" val="481970100"/>
                  </a:ext>
                </a:extLst>
              </a:tr>
            </a:tbl>
          </a:graphicData>
        </a:graphic>
      </p:graphicFrame>
    </p:spTree>
    <p:extLst>
      <p:ext uri="{BB962C8B-B14F-4D97-AF65-F5344CB8AC3E}">
        <p14:creationId xmlns:p14="http://schemas.microsoft.com/office/powerpoint/2010/main" val="3755963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791FE3-852B-47A8-80B7-A7FD3123D8A3}"/>
              </a:ext>
            </a:extLst>
          </p:cNvPr>
          <p:cNvSpPr/>
          <p:nvPr/>
        </p:nvSpPr>
        <p:spPr>
          <a:xfrm>
            <a:off x="395536" y="123478"/>
            <a:ext cx="3888432" cy="646331"/>
          </a:xfrm>
          <a:prstGeom prst="rect">
            <a:avLst/>
          </a:prstGeom>
        </p:spPr>
        <p:txBody>
          <a:bodyPr wrap="square">
            <a:spAutoFit/>
          </a:bodyPr>
          <a:lstStyle/>
          <a:p>
            <a:pPr algn="ctr"/>
            <a:r>
              <a:rPr lang="en-GB" b="1" dirty="0"/>
              <a:t>Change Assurance reporting RAYG definitions</a:t>
            </a:r>
          </a:p>
        </p:txBody>
      </p:sp>
      <p:sp>
        <p:nvSpPr>
          <p:cNvPr id="4" name="Text Placeholder 2">
            <a:extLst>
              <a:ext uri="{FF2B5EF4-FFF2-40B4-BE49-F238E27FC236}">
                <a16:creationId xmlns:a16="http://schemas.microsoft.com/office/drawing/2014/main" id="{F66DC29A-BDE7-4966-9FA9-099CE8F80848}"/>
              </a:ext>
            </a:extLst>
          </p:cNvPr>
          <p:cNvSpPr txBox="1">
            <a:spLocks/>
          </p:cNvSpPr>
          <p:nvPr/>
        </p:nvSpPr>
        <p:spPr>
          <a:xfrm>
            <a:off x="395536" y="699542"/>
            <a:ext cx="4608512" cy="3886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801207">
              <a:buNone/>
            </a:pPr>
            <a:r>
              <a:rPr lang="de-DE" sz="1400" dirty="0"/>
              <a:t>Categorisation of delivery risk is as follows:</a:t>
            </a:r>
          </a:p>
          <a:p>
            <a:pPr marL="171450" indent="-171450">
              <a:spcBef>
                <a:spcPts val="300"/>
              </a:spcBef>
            </a:pPr>
            <a:r>
              <a:rPr lang="en-GB" sz="1400" b="1" dirty="0"/>
              <a:t>Red </a:t>
            </a:r>
            <a:r>
              <a:rPr lang="en-GB" sz="1400" dirty="0"/>
              <a:t>:  indicates issues that could entail significant risk to the success of the Programme. Remedial action fundamental to successful outcome of programme, should be implemented as soon as possible;</a:t>
            </a:r>
          </a:p>
          <a:p>
            <a:pPr marL="171450" indent="-171450"/>
            <a:r>
              <a:rPr lang="en-GB" sz="1400" b="1" dirty="0"/>
              <a:t>Amber </a:t>
            </a:r>
            <a:r>
              <a:rPr lang="en-GB" sz="1400" dirty="0"/>
              <a:t>: indicates issues that could entail significant risk to the success of the Programme. Remedial action important to programme outcomes, should be implemented as soon as practical; </a:t>
            </a:r>
          </a:p>
          <a:p>
            <a:pPr marL="171450" indent="-171450"/>
            <a:r>
              <a:rPr lang="en-GB" sz="1400" b="1" dirty="0"/>
              <a:t>Yellow </a:t>
            </a:r>
            <a:r>
              <a:rPr lang="en-GB" sz="1400" dirty="0"/>
              <a:t>: indicates issues within could entail risk to the success of the Programme, but this risk is low Remedial action a good to have for the programme, implementation advised; </a:t>
            </a:r>
          </a:p>
          <a:p>
            <a:pPr marL="171450" indent="-171450"/>
            <a:r>
              <a:rPr lang="en-GB" sz="1400" b="1" dirty="0"/>
              <a:t>Green </a:t>
            </a:r>
            <a:r>
              <a:rPr lang="en-GB" sz="1400" dirty="0"/>
              <a:t>: indicates very minor to no issues, entailing minimal risk to the success of the Programme. Improvement would reduce risk, but the weakness is unlikely to undermine the success of the programme </a:t>
            </a:r>
          </a:p>
          <a:p>
            <a:endParaRPr lang="en-GB" dirty="0"/>
          </a:p>
        </p:txBody>
      </p:sp>
      <p:sp>
        <p:nvSpPr>
          <p:cNvPr id="5" name="Text Placeholder 1">
            <a:extLst>
              <a:ext uri="{FF2B5EF4-FFF2-40B4-BE49-F238E27FC236}">
                <a16:creationId xmlns:a16="http://schemas.microsoft.com/office/drawing/2014/main" id="{36E6D6A0-2DCC-4F1F-9167-9E5817BF0AB2}"/>
              </a:ext>
            </a:extLst>
          </p:cNvPr>
          <p:cNvSpPr txBox="1">
            <a:spLocks/>
          </p:cNvSpPr>
          <p:nvPr/>
        </p:nvSpPr>
        <p:spPr>
          <a:xfrm>
            <a:off x="5436096" y="123478"/>
            <a:ext cx="3707904" cy="892552"/>
          </a:xfrm>
          <a:prstGeom prst="rect">
            <a:avLst/>
          </a:prstGeom>
        </p:spPr>
        <p:txBody>
          <a:bodyPr wrap="square">
            <a:spAutoFit/>
          </a:bodyPr>
          <a:lstStyle>
            <a:defPPr>
              <a:defRPr lang="en-US"/>
            </a:defPPr>
            <a:lvl1pPr algn="ctr">
              <a:defRPr b="1"/>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Change Assurance Findings Severity</a:t>
            </a:r>
          </a:p>
        </p:txBody>
      </p:sp>
      <p:graphicFrame>
        <p:nvGraphicFramePr>
          <p:cNvPr id="7" name="Table 6">
            <a:extLst>
              <a:ext uri="{FF2B5EF4-FFF2-40B4-BE49-F238E27FC236}">
                <a16:creationId xmlns:a16="http://schemas.microsoft.com/office/drawing/2014/main" id="{95248DA2-B320-4B98-8DD2-97B1A81016D1}"/>
              </a:ext>
            </a:extLst>
          </p:cNvPr>
          <p:cNvGraphicFramePr>
            <a:graphicFrameLocks noGrp="1"/>
          </p:cNvGraphicFramePr>
          <p:nvPr>
            <p:extLst/>
          </p:nvPr>
        </p:nvGraphicFramePr>
        <p:xfrm>
          <a:off x="5148064" y="769809"/>
          <a:ext cx="3816424" cy="3881766"/>
        </p:xfrm>
        <a:graphic>
          <a:graphicData uri="http://schemas.openxmlformats.org/drawingml/2006/table">
            <a:tbl>
              <a:tblPr firstRow="1" firstCol="1" bandRow="1">
                <a:tableStyleId>{5C22544A-7EE6-4342-B048-85BDC9FD1C3A}</a:tableStyleId>
              </a:tblPr>
              <a:tblGrid>
                <a:gridCol w="963501">
                  <a:extLst>
                    <a:ext uri="{9D8B030D-6E8A-4147-A177-3AD203B41FA5}">
                      <a16:colId xmlns:a16="http://schemas.microsoft.com/office/drawing/2014/main" val="20000"/>
                    </a:ext>
                  </a:extLst>
                </a:gridCol>
                <a:gridCol w="2852923">
                  <a:extLst>
                    <a:ext uri="{9D8B030D-6E8A-4147-A177-3AD203B41FA5}">
                      <a16:colId xmlns:a16="http://schemas.microsoft.com/office/drawing/2014/main" val="20001"/>
                    </a:ext>
                  </a:extLst>
                </a:gridCol>
              </a:tblGrid>
              <a:tr h="202701">
                <a:tc>
                  <a:txBody>
                    <a:bodyPr/>
                    <a:lstStyle/>
                    <a:p>
                      <a:pPr algn="ctr">
                        <a:lnSpc>
                          <a:spcPct val="107000"/>
                        </a:lnSpc>
                        <a:spcAft>
                          <a:spcPts val="0"/>
                        </a:spcAft>
                      </a:pPr>
                      <a:r>
                        <a:rPr lang="en-GB" sz="1200" dirty="0">
                          <a:solidFill>
                            <a:schemeClr val="tx1"/>
                          </a:solidFill>
                          <a:effectLst/>
                        </a:rPr>
                        <a:t>Category</a:t>
                      </a:r>
                      <a:endParaRPr lang="en-GB" sz="1200" dirty="0">
                        <a:solidFill>
                          <a:schemeClr val="tx1"/>
                        </a:solidFill>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200" dirty="0">
                          <a:solidFill>
                            <a:schemeClr val="tx1"/>
                          </a:solidFill>
                          <a:effectLst/>
                        </a:rPr>
                        <a:t>Description</a:t>
                      </a:r>
                      <a:endParaRPr lang="en-GB" sz="12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782765">
                <a:tc>
                  <a:txBody>
                    <a:bodyPr/>
                    <a:lstStyle/>
                    <a:p>
                      <a:pPr algn="ctr">
                        <a:lnSpc>
                          <a:spcPct val="107000"/>
                        </a:lnSpc>
                        <a:spcAft>
                          <a:spcPts val="0"/>
                        </a:spcAft>
                      </a:pPr>
                      <a:r>
                        <a:rPr lang="en-GB" sz="1200" dirty="0">
                          <a:solidFill>
                            <a:schemeClr val="tx1"/>
                          </a:solidFill>
                          <a:effectLst/>
                        </a:rPr>
                        <a:t>CA1</a:t>
                      </a:r>
                      <a:endParaRPr lang="en-GB" sz="1200" dirty="0">
                        <a:solidFill>
                          <a:schemeClr val="tx1"/>
                        </a:solidFill>
                        <a:effectLst/>
                        <a:latin typeface="Calibri"/>
                        <a:ea typeface="Calibri"/>
                        <a:cs typeface="Times New Roman"/>
                      </a:endParaRPr>
                    </a:p>
                  </a:txBody>
                  <a:tcPr marL="68580" marR="68580" marT="0" marB="0"/>
                </a:tc>
                <a:tc>
                  <a:txBody>
                    <a:bodyPr/>
                    <a:lstStyle/>
                    <a:p>
                      <a:pPr>
                        <a:lnSpc>
                          <a:spcPct val="107000"/>
                        </a:lnSpc>
                        <a:spcAft>
                          <a:spcPts val="0"/>
                        </a:spcAft>
                      </a:pPr>
                      <a:r>
                        <a:rPr lang="en-GB" sz="1200" dirty="0">
                          <a:solidFill>
                            <a:schemeClr val="tx1"/>
                          </a:solidFill>
                          <a:effectLst/>
                        </a:rPr>
                        <a:t>High risk of impacting successful delivery and achieving outcomes – finding needs to be addressed in order for project to succeed</a:t>
                      </a:r>
                    </a:p>
                    <a:p>
                      <a:pPr>
                        <a:lnSpc>
                          <a:spcPct val="107000"/>
                        </a:lnSpc>
                        <a:spcAft>
                          <a:spcPts val="0"/>
                        </a:spcAft>
                      </a:pPr>
                      <a:r>
                        <a:rPr lang="en-GB" sz="1200" dirty="0">
                          <a:solidFill>
                            <a:schemeClr val="tx1"/>
                          </a:solidFill>
                          <a:effectLst/>
                        </a:rPr>
                        <a:t> </a:t>
                      </a:r>
                      <a:endParaRPr lang="en-GB" sz="12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848156">
                <a:tc>
                  <a:txBody>
                    <a:bodyPr/>
                    <a:lstStyle/>
                    <a:p>
                      <a:pPr algn="ctr">
                        <a:lnSpc>
                          <a:spcPct val="107000"/>
                        </a:lnSpc>
                        <a:spcAft>
                          <a:spcPts val="0"/>
                        </a:spcAft>
                      </a:pPr>
                      <a:r>
                        <a:rPr lang="en-GB" sz="1200">
                          <a:solidFill>
                            <a:schemeClr val="tx1"/>
                          </a:solidFill>
                          <a:effectLst/>
                        </a:rPr>
                        <a:t>CA2</a:t>
                      </a:r>
                      <a:endParaRPr lang="en-GB" sz="1200">
                        <a:solidFill>
                          <a:schemeClr val="tx1"/>
                        </a:solidFill>
                        <a:effectLst/>
                        <a:latin typeface="Calibri"/>
                        <a:ea typeface="Calibri"/>
                        <a:cs typeface="Times New Roman"/>
                      </a:endParaRPr>
                    </a:p>
                  </a:txBody>
                  <a:tcPr marL="68580" marR="68580" marT="0" marB="0"/>
                </a:tc>
                <a:tc>
                  <a:txBody>
                    <a:bodyPr/>
                    <a:lstStyle/>
                    <a:p>
                      <a:pPr>
                        <a:lnSpc>
                          <a:spcPct val="107000"/>
                        </a:lnSpc>
                        <a:spcAft>
                          <a:spcPts val="0"/>
                        </a:spcAft>
                      </a:pPr>
                      <a:r>
                        <a:rPr lang="en-GB" sz="1200" dirty="0">
                          <a:solidFill>
                            <a:schemeClr val="tx1"/>
                          </a:solidFill>
                          <a:effectLst/>
                        </a:rPr>
                        <a:t>Moderate risk of impacting successful delivery and achieving of outcomes – finding needs to be addressed in order to protect time, cost and quality</a:t>
                      </a:r>
                    </a:p>
                    <a:p>
                      <a:pPr>
                        <a:lnSpc>
                          <a:spcPct val="107000"/>
                        </a:lnSpc>
                        <a:spcAft>
                          <a:spcPts val="0"/>
                        </a:spcAft>
                      </a:pPr>
                      <a:r>
                        <a:rPr lang="en-GB" sz="1200" dirty="0">
                          <a:solidFill>
                            <a:schemeClr val="tx1"/>
                          </a:solidFill>
                          <a:effectLst/>
                        </a:rPr>
                        <a:t> </a:t>
                      </a:r>
                      <a:endParaRPr lang="en-GB" sz="12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636117">
                <a:tc>
                  <a:txBody>
                    <a:bodyPr/>
                    <a:lstStyle/>
                    <a:p>
                      <a:pPr algn="ctr">
                        <a:lnSpc>
                          <a:spcPct val="107000"/>
                        </a:lnSpc>
                        <a:spcAft>
                          <a:spcPts val="0"/>
                        </a:spcAft>
                      </a:pPr>
                      <a:r>
                        <a:rPr lang="en-GB" sz="1200">
                          <a:solidFill>
                            <a:schemeClr val="tx1"/>
                          </a:solidFill>
                          <a:effectLst/>
                        </a:rPr>
                        <a:t>CA3</a:t>
                      </a:r>
                      <a:endParaRPr lang="en-GB" sz="1200">
                        <a:solidFill>
                          <a:schemeClr val="tx1"/>
                        </a:solidFill>
                        <a:effectLst/>
                        <a:latin typeface="Calibri"/>
                        <a:ea typeface="Calibri"/>
                        <a:cs typeface="Times New Roman"/>
                      </a:endParaRPr>
                    </a:p>
                  </a:txBody>
                  <a:tcPr marL="68580" marR="68580" marT="0" marB="0"/>
                </a:tc>
                <a:tc>
                  <a:txBody>
                    <a:bodyPr/>
                    <a:lstStyle/>
                    <a:p>
                      <a:pPr>
                        <a:lnSpc>
                          <a:spcPct val="107000"/>
                        </a:lnSpc>
                        <a:spcAft>
                          <a:spcPts val="0"/>
                        </a:spcAft>
                      </a:pPr>
                      <a:r>
                        <a:rPr lang="en-GB" sz="1200" dirty="0">
                          <a:solidFill>
                            <a:schemeClr val="tx1"/>
                          </a:solidFill>
                          <a:effectLst/>
                        </a:rPr>
                        <a:t>Low risk of impacting successful delivery and outcomes – consider fixing in project and apply to future projects </a:t>
                      </a:r>
                    </a:p>
                    <a:p>
                      <a:pPr>
                        <a:lnSpc>
                          <a:spcPct val="107000"/>
                        </a:lnSpc>
                        <a:spcAft>
                          <a:spcPts val="0"/>
                        </a:spcAft>
                      </a:pPr>
                      <a:r>
                        <a:rPr lang="en-GB" sz="1200" dirty="0">
                          <a:solidFill>
                            <a:schemeClr val="tx1"/>
                          </a:solidFill>
                          <a:effectLst/>
                        </a:rPr>
                        <a:t> </a:t>
                      </a:r>
                      <a:endParaRPr lang="en-GB" sz="12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782765">
                <a:tc>
                  <a:txBody>
                    <a:bodyPr/>
                    <a:lstStyle/>
                    <a:p>
                      <a:pPr algn="ctr">
                        <a:lnSpc>
                          <a:spcPct val="107000"/>
                        </a:lnSpc>
                        <a:spcAft>
                          <a:spcPts val="0"/>
                        </a:spcAft>
                      </a:pPr>
                      <a:r>
                        <a:rPr lang="en-GB" sz="1200" dirty="0">
                          <a:solidFill>
                            <a:schemeClr val="tx1"/>
                          </a:solidFill>
                          <a:effectLst/>
                        </a:rPr>
                        <a:t>CA4</a:t>
                      </a:r>
                      <a:endParaRPr lang="en-GB" sz="1200" dirty="0">
                        <a:solidFill>
                          <a:schemeClr val="tx1"/>
                        </a:solidFill>
                        <a:effectLst/>
                        <a:latin typeface="Calibri"/>
                        <a:ea typeface="Calibri"/>
                        <a:cs typeface="Times New Roman"/>
                      </a:endParaRPr>
                    </a:p>
                  </a:txBody>
                  <a:tcPr marL="68580" marR="68580" marT="0" marB="0"/>
                </a:tc>
                <a:tc>
                  <a:txBody>
                    <a:bodyPr/>
                    <a:lstStyle/>
                    <a:p>
                      <a:pPr>
                        <a:lnSpc>
                          <a:spcPct val="107000"/>
                        </a:lnSpc>
                        <a:spcAft>
                          <a:spcPts val="0"/>
                        </a:spcAft>
                      </a:pPr>
                      <a:r>
                        <a:rPr lang="en-GB" sz="1200" dirty="0">
                          <a:solidFill>
                            <a:schemeClr val="tx1"/>
                          </a:solidFill>
                          <a:effectLst/>
                        </a:rPr>
                        <a:t>Minor impact to achieving delivery or outcomes – build in as a lessons learnt for efficient and effective delivery for future projects</a:t>
                      </a:r>
                    </a:p>
                    <a:p>
                      <a:pPr>
                        <a:lnSpc>
                          <a:spcPct val="107000"/>
                        </a:lnSpc>
                        <a:spcAft>
                          <a:spcPts val="0"/>
                        </a:spcAft>
                      </a:pPr>
                      <a:r>
                        <a:rPr lang="en-GB" sz="1200" dirty="0">
                          <a:solidFill>
                            <a:schemeClr val="tx1"/>
                          </a:solidFill>
                          <a:effectLst/>
                        </a:rPr>
                        <a:t> </a:t>
                      </a:r>
                      <a:endParaRPr lang="en-GB" sz="12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80162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98763" y="-72462"/>
            <a:ext cx="8229600" cy="637580"/>
          </a:xfrm>
        </p:spPr>
        <p:txBody>
          <a:bodyPr>
            <a:normAutofit/>
          </a:bodyPr>
          <a:lstStyle/>
          <a:p>
            <a:r>
              <a:rPr lang="en-GB" sz="1800" dirty="0">
                <a:latin typeface="Arial"/>
                <a:cs typeface="Arial"/>
              </a:rPr>
              <a:t>XRN5253 June 21 Major Release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229595" y="364608"/>
          <a:ext cx="8673331" cy="4512194"/>
        </p:xfrm>
        <a:graphic>
          <a:graphicData uri="http://schemas.openxmlformats.org/drawingml/2006/table">
            <a:tbl>
              <a:tblPr firstRow="1" bandRow="1"/>
              <a:tblGrid>
                <a:gridCol w="1543125">
                  <a:extLst>
                    <a:ext uri="{9D8B030D-6E8A-4147-A177-3AD203B41FA5}">
                      <a16:colId xmlns:a16="http://schemas.microsoft.com/office/drawing/2014/main" val="20000"/>
                    </a:ext>
                  </a:extLst>
                </a:gridCol>
                <a:gridCol w="2397722">
                  <a:extLst>
                    <a:ext uri="{9D8B030D-6E8A-4147-A177-3AD203B41FA5}">
                      <a16:colId xmlns:a16="http://schemas.microsoft.com/office/drawing/2014/main" val="20001"/>
                    </a:ext>
                  </a:extLst>
                </a:gridCol>
                <a:gridCol w="2346171">
                  <a:extLst>
                    <a:ext uri="{9D8B030D-6E8A-4147-A177-3AD203B41FA5}">
                      <a16:colId xmlns:a16="http://schemas.microsoft.com/office/drawing/2014/main" val="20002"/>
                    </a:ext>
                  </a:extLst>
                </a:gridCol>
                <a:gridCol w="2386313">
                  <a:extLst>
                    <a:ext uri="{9D8B030D-6E8A-4147-A177-3AD203B41FA5}">
                      <a16:colId xmlns:a16="http://schemas.microsoft.com/office/drawing/2014/main" val="20003"/>
                    </a:ext>
                  </a:extLst>
                </a:gridCol>
              </a:tblGrid>
              <a:tr h="285640">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algn="ctr"/>
                      <a:r>
                        <a:rPr lang="en-GB" sz="1050" b="1" i="0" dirty="0">
                          <a:solidFill>
                            <a:srgbClr val="FFFFFF"/>
                          </a:solidFill>
                          <a:latin typeface="Arial"/>
                          <a:cs typeface="Arial"/>
                        </a:rPr>
                        <a:t>Overall</a:t>
                      </a:r>
                      <a:r>
                        <a:rPr lang="en-GB" sz="1050" b="1" i="0" baseline="0" dirty="0">
                          <a:solidFill>
                            <a:srgbClr val="FFFFFF"/>
                          </a:solidFill>
                          <a:latin typeface="Arial"/>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85640">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856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RAG</a:t>
                      </a:r>
                      <a:r>
                        <a:rPr lang="en-GB" sz="1050" b="1" baseline="0" dirty="0">
                          <a:solidFill>
                            <a:schemeClr val="bg1"/>
                          </a:solidFill>
                          <a:latin typeface="Arial"/>
                          <a:cs typeface="Arial"/>
                        </a:rPr>
                        <a:t> Status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85640">
                <a:tc grid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                                             Status</a:t>
                      </a:r>
                      <a:r>
                        <a:rPr lang="en-GB" sz="1050" b="1" baseline="0" dirty="0">
                          <a:solidFill>
                            <a:schemeClr val="bg1"/>
                          </a:solidFill>
                          <a:latin typeface="+mn-lt"/>
                          <a:cs typeface="Arial"/>
                        </a:rPr>
                        <a:t> Justification</a:t>
                      </a:r>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11082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Project on track</a:t>
                      </a:r>
                    </a:p>
                    <a:p>
                      <a:pPr marL="171450" marR="0" lvl="0" indent="-171450" algn="l" rtl="0" eaLnBrk="1" latinLnBrk="0" hangingPunct="1">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Post Implementation Support (PIS) period 2 to commenced on 27/09/21</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1st usage being tracked</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PIS due to complete on 28th Oct</a:t>
                      </a:r>
                    </a:p>
                    <a:p>
                      <a:pPr marL="171450" marR="0" lvl="0" indent="-171450" algn="l">
                        <a:lnSpc>
                          <a:spcPct val="100000"/>
                        </a:lnSpc>
                        <a:spcBef>
                          <a:spcPts val="0"/>
                        </a:spcBef>
                        <a:spcAft>
                          <a:spcPts val="0"/>
                        </a:spcAft>
                        <a:buClrTx/>
                        <a:buSzTx/>
                        <a:buFont typeface="Arial" panose="020B0604020202020204" pitchFamily="34" charset="0"/>
                        <a:buChar char="•"/>
                      </a:pPr>
                      <a:endParaRPr lang="en-GB" sz="900" b="0" i="0" u="none" strike="noStrike" kern="1200" cap="none" normalizeH="0" baseline="0" dirty="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endParaRPr lang="en-GB" sz="900" b="0" i="0" u="none" strike="noStrike" kern="1200" cap="none" normalizeH="0" baseline="0" dirty="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endParaRPr lang="en-GB" sz="900" b="0" i="0" u="none" strike="noStrike" kern="1200" cap="none" normalizeH="0" baseline="0" dirty="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GB" sz="900" b="1" i="0" u="none" strike="noStrike" kern="1200" cap="none" normalizeH="0" baseline="0" dirty="0">
                          <a:ln>
                            <a:noFill/>
                          </a:ln>
                          <a:solidFill>
                            <a:schemeClr val="tx1"/>
                          </a:solidFill>
                          <a:effectLst/>
                          <a:latin typeface="+mn-lt"/>
                          <a:ea typeface="+mn-ea"/>
                          <a:cs typeface="+mn-cs"/>
                        </a:rPr>
                        <a:t>Decision In October ChMC</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None </a:t>
                      </a:r>
                    </a:p>
                    <a:p>
                      <a:pPr marL="0" marR="0" lvl="0" indent="0" algn="l">
                        <a:lnSpc>
                          <a:spcPct val="100000"/>
                        </a:lnSpc>
                        <a:spcBef>
                          <a:spcPts val="0"/>
                        </a:spcBef>
                        <a:spcAft>
                          <a:spcPts val="0"/>
                        </a:spcAft>
                        <a:buClrTx/>
                        <a:buSzTx/>
                        <a:buFont typeface="Arial" panose="020B0604020202020204" pitchFamily="34" charset="0"/>
                        <a:buNone/>
                      </a:pPr>
                      <a:endParaRPr lang="en-GB" sz="900" b="0" i="0" u="none" strike="noStrike" kern="1200" cap="none" normalizeH="0" baseline="0" dirty="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endParaRPr lang="en-GB" sz="900" b="0" i="0" u="none" strike="noStrike" kern="1200" cap="none" normalizeH="0" baseline="0" dirty="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endParaRPr lang="en-GB" sz="900" b="0" i="0" u="none" strike="noStrike" kern="1200" cap="none" normalizeH="0" baseline="0" dirty="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endParaRPr lang="en-GB" sz="9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3376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900" b="0" i="0" u="none" strike="noStrike" kern="1200" dirty="0">
                          <a:solidFill>
                            <a:schemeClr val="tx1"/>
                          </a:solidFill>
                          <a:effectLst/>
                          <a:latin typeface="+mn-lt"/>
                          <a:ea typeface="+mn-ea"/>
                          <a:cs typeface="+mn-cs"/>
                        </a:rPr>
                        <a:t>None applicable</a:t>
                      </a:r>
                      <a:endParaRPr lang="en-US" sz="900" b="0" i="0" u="none" strike="noStrike" kern="1200" cap="none" normalizeH="0" baseline="0" noProof="0" dirty="0">
                        <a:ln>
                          <a:noFill/>
                        </a:ln>
                        <a:solidFill>
                          <a:schemeClr val="tx1"/>
                        </a:solidFill>
                        <a:effectLst/>
                        <a:latin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26615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171450" lvl="0" indent="-171450">
                        <a:buFont typeface="Arial" panose="020B0604020202020204" pitchFamily="34" charset="0"/>
                        <a:buChar char="•"/>
                      </a:pPr>
                      <a:r>
                        <a:rPr lang="en-US" sz="900" b="0" i="0" u="none" strike="noStrike" kern="1200" cap="none" normalizeH="0" baseline="0" dirty="0">
                          <a:ln>
                            <a:noFill/>
                          </a:ln>
                          <a:solidFill>
                            <a:schemeClr val="tx1"/>
                          </a:solidFill>
                          <a:effectLst/>
                          <a:latin typeface="Arial"/>
                          <a:ea typeface="Verdana"/>
                          <a:cs typeface="Arial"/>
                        </a:rPr>
                        <a:t>Forecast costs on track to complete within approved BER</a:t>
                      </a:r>
                      <a:endParaRPr kumimoji="0" lang="en-US" sz="900" b="0" i="0" u="none" strike="noStrike" kern="1200" cap="none" normalizeH="0" baseline="0" dirty="0">
                        <a:ln>
                          <a:noFill/>
                        </a:ln>
                        <a:solidFill>
                          <a:schemeClr val="tx1"/>
                        </a:solidFill>
                        <a:effectLst/>
                        <a:latin typeface="Arial"/>
                        <a:ea typeface="Verdan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655043">
                <a:tc>
                  <a:txBody>
                    <a:bodyPr/>
                    <a:lstStyle/>
                    <a:p>
                      <a:pPr algn="ctr"/>
                      <a:r>
                        <a:rPr lang="en-GB" sz="1050" b="1" baseline="0" dirty="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indent="0">
                        <a:buNone/>
                      </a:pPr>
                      <a:r>
                        <a:rPr lang="en-US" sz="900" b="0" dirty="0"/>
                        <a:t>In Scope: 	XRN5093 - </a:t>
                      </a:r>
                      <a:r>
                        <a:rPr lang="en-GB" sz="900" b="0" dirty="0"/>
                        <a:t>MOD0711 – Update of AUG Table to reflect new EUC bands</a:t>
                      </a:r>
                      <a:endParaRPr lang="en-US" sz="900" b="0" dirty="0">
                        <a:cs typeface="Arial"/>
                      </a:endParaRPr>
                    </a:p>
                    <a:p>
                      <a:pPr marL="0" indent="0">
                        <a:buNone/>
                      </a:pPr>
                      <a:r>
                        <a:rPr lang="en-US" sz="900" b="0" dirty="0"/>
                        <a:t>Descoped: 	XRN4992 </a:t>
                      </a:r>
                      <a:r>
                        <a:rPr lang="en-US" sz="900" dirty="0"/>
                        <a:t>- MOD0687 – Creation of new charge to recover last resort supply payments (Descoped at extraordinary 	</a:t>
                      </a:r>
                      <a:r>
                        <a:rPr lang="en-US" sz="900" dirty="0" err="1"/>
                        <a:t>ChMC</a:t>
                      </a:r>
                      <a:r>
                        <a:rPr lang="en-US" sz="900" dirty="0"/>
                        <a:t> on 26</a:t>
                      </a:r>
                      <a:r>
                        <a:rPr lang="en-US" sz="900" baseline="30000" dirty="0"/>
                        <a:t>th</a:t>
                      </a:r>
                      <a:r>
                        <a:rPr lang="en-US" sz="900" dirty="0"/>
                        <a:t> October 2020)</a:t>
                      </a:r>
                      <a:endParaRPr lang="en-US" sz="900" b="1" i="0" u="none" strike="noStrike" kern="1200" cap="none" normalizeH="0" baseline="0" dirty="0">
                        <a:ln>
                          <a:noFill/>
                        </a:ln>
                        <a:solidFill>
                          <a:schemeClr val="tx1"/>
                        </a:solidFill>
                        <a:effectLst/>
                        <a:latin typeface="+mn-lt"/>
                        <a:ea typeface="Verdana"/>
                        <a:cs typeface="Arial"/>
                      </a:endParaRPr>
                    </a:p>
                    <a:p>
                      <a:pPr marL="0" lvl="0" indent="0">
                        <a:buNone/>
                      </a:pPr>
                      <a:r>
                        <a:rPr lang="en-US" sz="900" b="0" dirty="0"/>
                        <a:t>                             XRN4941</a:t>
                      </a:r>
                      <a:r>
                        <a:rPr lang="en-US" sz="900" dirty="0"/>
                        <a:t> - MOD0692 -  Auto updates to meter read frequency (Descoped at ChMC on 11</a:t>
                      </a:r>
                      <a:r>
                        <a:rPr lang="en-US" sz="900" baseline="30000" dirty="0"/>
                        <a:t>th</a:t>
                      </a:r>
                      <a:r>
                        <a:rPr lang="en-US" sz="900" dirty="0"/>
                        <a:t> November 2020)</a:t>
                      </a:r>
                      <a:endParaRPr lang="en-US" sz="900" b="1" i="0" u="none" strike="noStrike" kern="1200" cap="none" normalizeH="0" baseline="0" dirty="0">
                        <a:ln>
                          <a:noFill/>
                        </a:ln>
                        <a:solidFill>
                          <a:schemeClr val="tx1"/>
                        </a:solidFill>
                        <a:effectLst/>
                        <a:latin typeface="+mn-lt"/>
                        <a:ea typeface="Verdan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5" name="TextBox 4">
            <a:extLst>
              <a:ext uri="{FF2B5EF4-FFF2-40B4-BE49-F238E27FC236}">
                <a16:creationId xmlns:a16="http://schemas.microsoft.com/office/drawing/2014/main" id="{C181EB57-9627-4329-BB84-9BDF81695227}"/>
              </a:ext>
            </a:extLst>
          </p:cNvPr>
          <p:cNvSpPr txBox="1"/>
          <p:nvPr/>
        </p:nvSpPr>
        <p:spPr>
          <a:xfrm>
            <a:off x="0" y="4973818"/>
            <a:ext cx="1720343" cy="20005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Slide updated on 24</a:t>
            </a:r>
            <a:r>
              <a:rPr kumimoji="0" lang="en-GB" sz="700" b="0" i="0" u="none" strike="noStrike" kern="1200" cap="none" spc="0" normalizeH="0" baseline="30000" noProof="0" dirty="0">
                <a:ln>
                  <a:noFill/>
                </a:ln>
                <a:solidFill>
                  <a:prstClr val="black"/>
                </a:solidFill>
                <a:effectLst/>
                <a:uLnTx/>
                <a:uFillTx/>
                <a:latin typeface="Arial"/>
                <a:ea typeface="+mn-ea"/>
                <a:cs typeface="+mn-cs"/>
              </a:rPr>
              <a:t>th</a:t>
            </a:r>
            <a:r>
              <a:rPr kumimoji="0" lang="en-GB" sz="700" b="0" i="0" u="none" strike="noStrike" kern="1200" cap="none" spc="0" normalizeH="0" baseline="0" noProof="0" dirty="0">
                <a:ln>
                  <a:noFill/>
                </a:ln>
                <a:solidFill>
                  <a:prstClr val="black"/>
                </a:solidFill>
                <a:effectLst/>
                <a:uLnTx/>
                <a:uFillTx/>
                <a:latin typeface="Arial"/>
                <a:ea typeface="+mn-ea"/>
                <a:cs typeface="+mn-cs"/>
              </a:rPr>
              <a:t> September 2021</a:t>
            </a:r>
          </a:p>
        </p:txBody>
      </p:sp>
      <p:grpSp>
        <p:nvGrpSpPr>
          <p:cNvPr id="9" name="Group 8">
            <a:extLst>
              <a:ext uri="{FF2B5EF4-FFF2-40B4-BE49-F238E27FC236}">
                <a16:creationId xmlns:a16="http://schemas.microsoft.com/office/drawing/2014/main" id="{AA5C4EA1-1FF4-438B-8BD0-21607BB0C453}"/>
              </a:ext>
            </a:extLst>
          </p:cNvPr>
          <p:cNvGrpSpPr/>
          <p:nvPr/>
        </p:nvGrpSpPr>
        <p:grpSpPr>
          <a:xfrm>
            <a:off x="4530438" y="3371961"/>
            <a:ext cx="741910" cy="215444"/>
            <a:chOff x="4089862" y="3477140"/>
            <a:chExt cx="741910" cy="215444"/>
          </a:xfrm>
        </p:grpSpPr>
        <p:sp>
          <p:nvSpPr>
            <p:cNvPr id="7" name="Oval 6">
              <a:extLst>
                <a:ext uri="{FF2B5EF4-FFF2-40B4-BE49-F238E27FC236}">
                  <a16:creationId xmlns:a16="http://schemas.microsoft.com/office/drawing/2014/main" id="{86BA3563-53F1-4A8B-B5A8-5356E4A53D38}"/>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id="{B068AC6B-A13B-49A5-BD8D-4E7BFE49733F}"/>
                </a:ext>
              </a:extLst>
            </p:cNvPr>
            <p:cNvSpPr txBox="1"/>
            <p:nvPr/>
          </p:nvSpPr>
          <p:spPr>
            <a:xfrm>
              <a:off x="4116878" y="3477140"/>
              <a:ext cx="71489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Complete</a:t>
              </a:r>
            </a:p>
          </p:txBody>
        </p:sp>
      </p:grpSp>
      <p:grpSp>
        <p:nvGrpSpPr>
          <p:cNvPr id="10" name="Group 9">
            <a:extLst>
              <a:ext uri="{FF2B5EF4-FFF2-40B4-BE49-F238E27FC236}">
                <a16:creationId xmlns:a16="http://schemas.microsoft.com/office/drawing/2014/main" id="{48E37795-90B4-482B-80FC-79E72229F869}"/>
              </a:ext>
            </a:extLst>
          </p:cNvPr>
          <p:cNvGrpSpPr/>
          <p:nvPr/>
        </p:nvGrpSpPr>
        <p:grpSpPr>
          <a:xfrm>
            <a:off x="5301442" y="3371961"/>
            <a:ext cx="741910" cy="215444"/>
            <a:chOff x="4089862" y="3477140"/>
            <a:chExt cx="741910" cy="215444"/>
          </a:xfrm>
        </p:grpSpPr>
        <p:sp>
          <p:nvSpPr>
            <p:cNvPr id="11" name="Oval 10">
              <a:extLst>
                <a:ext uri="{FF2B5EF4-FFF2-40B4-BE49-F238E27FC236}">
                  <a16:creationId xmlns:a16="http://schemas.microsoft.com/office/drawing/2014/main" id="{016D9FDB-94FB-4730-90DA-4BE2D46C5204}"/>
                </a:ext>
              </a:extLst>
            </p:cNvPr>
            <p:cNvSpPr/>
            <p:nvPr/>
          </p:nvSpPr>
          <p:spPr>
            <a:xfrm>
              <a:off x="4089862" y="3562003"/>
              <a:ext cx="54033"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TextBox 11">
              <a:extLst>
                <a:ext uri="{FF2B5EF4-FFF2-40B4-BE49-F238E27FC236}">
                  <a16:creationId xmlns:a16="http://schemas.microsoft.com/office/drawing/2014/main" id="{F6258E61-1BE8-40CC-BDBA-324295A6F446}"/>
                </a:ext>
              </a:extLst>
            </p:cNvPr>
            <p:cNvSpPr txBox="1"/>
            <p:nvPr/>
          </p:nvSpPr>
          <p:spPr>
            <a:xfrm>
              <a:off x="4116878" y="3477140"/>
              <a:ext cx="71489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On Track</a:t>
              </a:r>
            </a:p>
          </p:txBody>
        </p:sp>
      </p:grpSp>
      <p:grpSp>
        <p:nvGrpSpPr>
          <p:cNvPr id="13" name="Group 12">
            <a:extLst>
              <a:ext uri="{FF2B5EF4-FFF2-40B4-BE49-F238E27FC236}">
                <a16:creationId xmlns:a16="http://schemas.microsoft.com/office/drawing/2014/main" id="{2F530431-148B-4FCB-8C57-925E5CA17ECB}"/>
              </a:ext>
            </a:extLst>
          </p:cNvPr>
          <p:cNvGrpSpPr/>
          <p:nvPr/>
        </p:nvGrpSpPr>
        <p:grpSpPr>
          <a:xfrm>
            <a:off x="6043352" y="3371961"/>
            <a:ext cx="741910" cy="215444"/>
            <a:chOff x="4089862" y="3477140"/>
            <a:chExt cx="741910" cy="215444"/>
          </a:xfrm>
        </p:grpSpPr>
        <p:sp>
          <p:nvSpPr>
            <p:cNvPr id="14" name="Oval 13">
              <a:extLst>
                <a:ext uri="{FF2B5EF4-FFF2-40B4-BE49-F238E27FC236}">
                  <a16:creationId xmlns:a16="http://schemas.microsoft.com/office/drawing/2014/main" id="{858A25A8-FD1C-43B8-A4FB-0E6445772E1E}"/>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5" name="TextBox 14">
              <a:extLst>
                <a:ext uri="{FF2B5EF4-FFF2-40B4-BE49-F238E27FC236}">
                  <a16:creationId xmlns:a16="http://schemas.microsoft.com/office/drawing/2014/main" id="{2825B380-437E-43C5-8D2C-0DFD0465573E}"/>
                </a:ext>
              </a:extLst>
            </p:cNvPr>
            <p:cNvSpPr txBox="1"/>
            <p:nvPr/>
          </p:nvSpPr>
          <p:spPr>
            <a:xfrm>
              <a:off x="4116878" y="3477140"/>
              <a:ext cx="71489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At Risk</a:t>
              </a:r>
            </a:p>
          </p:txBody>
        </p:sp>
      </p:grpSp>
      <p:grpSp>
        <p:nvGrpSpPr>
          <p:cNvPr id="16" name="Group 15">
            <a:extLst>
              <a:ext uri="{FF2B5EF4-FFF2-40B4-BE49-F238E27FC236}">
                <a16:creationId xmlns:a16="http://schemas.microsoft.com/office/drawing/2014/main" id="{62A70F5E-8B94-432F-BB55-CDD005994499}"/>
              </a:ext>
            </a:extLst>
          </p:cNvPr>
          <p:cNvGrpSpPr/>
          <p:nvPr/>
        </p:nvGrpSpPr>
        <p:grpSpPr>
          <a:xfrm>
            <a:off x="6677196" y="3371961"/>
            <a:ext cx="741910" cy="215444"/>
            <a:chOff x="4089862" y="3477140"/>
            <a:chExt cx="741910" cy="215444"/>
          </a:xfrm>
        </p:grpSpPr>
        <p:sp>
          <p:nvSpPr>
            <p:cNvPr id="17" name="Oval 16">
              <a:extLst>
                <a:ext uri="{FF2B5EF4-FFF2-40B4-BE49-F238E27FC236}">
                  <a16:creationId xmlns:a16="http://schemas.microsoft.com/office/drawing/2014/main" id="{2EA6FE6E-2D9E-494B-AA97-9F66054EE07C}"/>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TextBox 17">
              <a:extLst>
                <a:ext uri="{FF2B5EF4-FFF2-40B4-BE49-F238E27FC236}">
                  <a16:creationId xmlns:a16="http://schemas.microsoft.com/office/drawing/2014/main" id="{E13C5751-0F95-4764-B46D-C02FFA5257CD}"/>
                </a:ext>
              </a:extLst>
            </p:cNvPr>
            <p:cNvSpPr txBox="1"/>
            <p:nvPr/>
          </p:nvSpPr>
          <p:spPr>
            <a:xfrm>
              <a:off x="4116878" y="3477140"/>
              <a:ext cx="71489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Overdue</a:t>
              </a:r>
            </a:p>
          </p:txBody>
        </p:sp>
      </p:grpSp>
      <p:grpSp>
        <p:nvGrpSpPr>
          <p:cNvPr id="19" name="Group 18">
            <a:extLst>
              <a:ext uri="{FF2B5EF4-FFF2-40B4-BE49-F238E27FC236}">
                <a16:creationId xmlns:a16="http://schemas.microsoft.com/office/drawing/2014/main" id="{0A6462F7-2ABC-4581-985C-D9BFC690E41B}"/>
              </a:ext>
            </a:extLst>
          </p:cNvPr>
          <p:cNvGrpSpPr/>
          <p:nvPr/>
        </p:nvGrpSpPr>
        <p:grpSpPr>
          <a:xfrm>
            <a:off x="7419106" y="3371961"/>
            <a:ext cx="935186" cy="338554"/>
            <a:chOff x="4089862" y="3477140"/>
            <a:chExt cx="741910" cy="338554"/>
          </a:xfrm>
        </p:grpSpPr>
        <p:sp>
          <p:nvSpPr>
            <p:cNvPr id="20" name="Oval 19">
              <a:extLst>
                <a:ext uri="{FF2B5EF4-FFF2-40B4-BE49-F238E27FC236}">
                  <a16:creationId xmlns:a16="http://schemas.microsoft.com/office/drawing/2014/main" id="{DF831A77-64E4-4D2C-BCFE-458A86613C02}"/>
                </a:ext>
              </a:extLst>
            </p:cNvPr>
            <p:cNvSpPr/>
            <p:nvPr/>
          </p:nvSpPr>
          <p:spPr>
            <a:xfrm>
              <a:off x="4089862" y="3562003"/>
              <a:ext cx="54033" cy="45719"/>
            </a:xfrm>
            <a:prstGeom prst="ellipse">
              <a:avLst/>
            </a:prstGeom>
            <a:solidFill>
              <a:srgbClr val="7030A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1" name="TextBox 20">
              <a:extLst>
                <a:ext uri="{FF2B5EF4-FFF2-40B4-BE49-F238E27FC236}">
                  <a16:creationId xmlns:a16="http://schemas.microsoft.com/office/drawing/2014/main" id="{1AE85C16-EBE5-4C7C-9B64-8DBEFC630C4B}"/>
                </a:ext>
              </a:extLst>
            </p:cNvPr>
            <p:cNvSpPr txBox="1"/>
            <p:nvPr/>
          </p:nvSpPr>
          <p:spPr>
            <a:xfrm>
              <a:off x="4116878" y="3477140"/>
              <a:ext cx="71489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Not Baselined</a:t>
              </a:r>
            </a:p>
          </p:txBody>
        </p:sp>
      </p:grpSp>
      <p:pic>
        <p:nvPicPr>
          <p:cNvPr id="3" name="Picture 2">
            <a:extLst>
              <a:ext uri="{FF2B5EF4-FFF2-40B4-BE49-F238E27FC236}">
                <a16:creationId xmlns:a16="http://schemas.microsoft.com/office/drawing/2014/main" id="{FA7C4B73-F4D6-4FCE-B28C-C6B7524351CA}"/>
              </a:ext>
            </a:extLst>
          </p:cNvPr>
          <p:cNvPicPr>
            <a:picLocks noChangeAspect="1"/>
          </p:cNvPicPr>
          <p:nvPr/>
        </p:nvPicPr>
        <p:blipFill>
          <a:blip r:embed="rId3"/>
          <a:stretch>
            <a:fillRect/>
          </a:stretch>
        </p:blipFill>
        <p:spPr>
          <a:xfrm>
            <a:off x="4613563" y="1771538"/>
            <a:ext cx="3810532" cy="1600423"/>
          </a:xfrm>
          <a:prstGeom prst="rect">
            <a:avLst/>
          </a:prstGeom>
        </p:spPr>
      </p:pic>
    </p:spTree>
    <p:extLst>
      <p:ext uri="{BB962C8B-B14F-4D97-AF65-F5344CB8AC3E}">
        <p14:creationId xmlns:p14="http://schemas.microsoft.com/office/powerpoint/2010/main" val="10851992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83730" y="-78443"/>
            <a:ext cx="8229600" cy="637580"/>
          </a:xfrm>
        </p:spPr>
        <p:txBody>
          <a:bodyPr>
            <a:normAutofit/>
          </a:bodyPr>
          <a:lstStyle/>
          <a:p>
            <a:r>
              <a:rPr lang="en-GB" sz="2000">
                <a:latin typeface="Arial"/>
                <a:cs typeface="Arial"/>
              </a:rPr>
              <a:t>XRN5371 - Minor Release Drop 10 -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38962" y="421418"/>
          <a:ext cx="8693205" cy="4373218"/>
        </p:xfrm>
        <a:graphic>
          <a:graphicData uri="http://schemas.openxmlformats.org/drawingml/2006/table">
            <a:tbl>
              <a:tblPr firstRow="1" bandRow="1"/>
              <a:tblGrid>
                <a:gridCol w="1692797">
                  <a:extLst>
                    <a:ext uri="{9D8B030D-6E8A-4147-A177-3AD203B41FA5}">
                      <a16:colId xmlns:a16="http://schemas.microsoft.com/office/drawing/2014/main" val="20000"/>
                    </a:ext>
                  </a:extLst>
                </a:gridCol>
                <a:gridCol w="2020574">
                  <a:extLst>
                    <a:ext uri="{9D8B030D-6E8A-4147-A177-3AD203B41FA5}">
                      <a16:colId xmlns:a16="http://schemas.microsoft.com/office/drawing/2014/main" val="20001"/>
                    </a:ext>
                  </a:extLst>
                </a:gridCol>
                <a:gridCol w="236506">
                  <a:extLst>
                    <a:ext uri="{9D8B030D-6E8A-4147-A177-3AD203B41FA5}">
                      <a16:colId xmlns:a16="http://schemas.microsoft.com/office/drawing/2014/main" val="1287623157"/>
                    </a:ext>
                  </a:extLst>
                </a:gridCol>
                <a:gridCol w="2351547">
                  <a:extLst>
                    <a:ext uri="{9D8B030D-6E8A-4147-A177-3AD203B41FA5}">
                      <a16:colId xmlns:a16="http://schemas.microsoft.com/office/drawing/2014/main" val="20002"/>
                    </a:ext>
                  </a:extLst>
                </a:gridCol>
                <a:gridCol w="2391781">
                  <a:extLst>
                    <a:ext uri="{9D8B030D-6E8A-4147-A177-3AD203B41FA5}">
                      <a16:colId xmlns:a16="http://schemas.microsoft.com/office/drawing/2014/main" val="20003"/>
                    </a:ext>
                  </a:extLst>
                </a:gridCol>
              </a:tblGrid>
              <a:tr h="252812">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dirty="0">
                          <a:solidFill>
                            <a:srgbClr val="FFFFFF"/>
                          </a:solidFill>
                          <a:latin typeface="Arial"/>
                          <a:cs typeface="Arial"/>
                        </a:rPr>
                        <a:t>Overall</a:t>
                      </a:r>
                      <a:r>
                        <a:rPr lang="en-GB" sz="1050" b="1" i="0" baseline="0" dirty="0">
                          <a:solidFill>
                            <a:srgbClr val="FFFFFF"/>
                          </a:solidFill>
                          <a:latin typeface="Arial"/>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endParaRPr lang="en-GB"/>
                    </a:p>
                  </a:txBody>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52812">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GB" sz="1050" b="1" dirty="0">
                          <a:solidFill>
                            <a:schemeClr val="bg1"/>
                          </a:solidFill>
                          <a:latin typeface="Arial"/>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5281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RAG</a:t>
                      </a:r>
                      <a:r>
                        <a:rPr lang="en-GB" sz="1050" b="1" baseline="0" dirty="0">
                          <a:solidFill>
                            <a:schemeClr val="bg1"/>
                          </a:solidFill>
                          <a:latin typeface="Arial"/>
                          <a:cs typeface="Arial"/>
                        </a:rPr>
                        <a:t> Status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algn="ctr"/>
                      <a:endParaRPr lang="en-GB" sz="105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05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52812">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                                             Status</a:t>
                      </a:r>
                      <a:r>
                        <a:rPr lang="en-GB" sz="1050" b="1" baseline="0" dirty="0">
                          <a:solidFill>
                            <a:schemeClr val="bg1"/>
                          </a:solidFill>
                          <a:latin typeface="+mn-lt"/>
                          <a:cs typeface="Arial"/>
                        </a:rPr>
                        <a:t> Justification</a:t>
                      </a:r>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pPr algn="ctr"/>
                      <a:endParaRPr lang="en-GB"/>
                    </a:p>
                  </a:txBody>
                  <a:tcPr>
                    <a:solidFill>
                      <a:srgbClr val="FFC000"/>
                    </a:solid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20414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a:ea typeface="+mn-ea"/>
                          <a:cs typeface="Arial"/>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lvl="0" indent="0" algn="l">
                        <a:buNone/>
                      </a:pPr>
                      <a:endParaRPr lang="en-GB" sz="900" dirty="0">
                        <a:highlight>
                          <a:srgbClr val="FFFF00"/>
                        </a:highlight>
                      </a:endParaRPr>
                    </a:p>
                    <a:p>
                      <a:pPr marL="171450" lvl="0" indent="-171450" algn="l">
                        <a:buFont typeface="Arial"/>
                        <a:buChar char="•"/>
                      </a:pPr>
                      <a:r>
                        <a:rPr lang="en-GB" sz="800" dirty="0"/>
                        <a:t>Implementation successfully completed on 04/09/21</a:t>
                      </a:r>
                    </a:p>
                    <a:p>
                      <a:pPr marL="171450" lvl="0" indent="-171450" algn="l">
                        <a:buFont typeface="Arial"/>
                        <a:buChar char="•"/>
                      </a:pPr>
                      <a:r>
                        <a:rPr lang="en-GB" sz="800" dirty="0"/>
                        <a:t>Post Implementation Support  successfully completed 24/09/21, no defects raised</a:t>
                      </a:r>
                    </a:p>
                    <a:p>
                      <a:pPr marL="171450" lvl="0" indent="-171450" algn="l">
                        <a:buFont typeface="Arial"/>
                        <a:buChar char="•"/>
                      </a:pPr>
                      <a:r>
                        <a:rPr lang="en-GB" sz="800" dirty="0"/>
                        <a:t>Production of Change Completion  Report in progress – to be submitted to November </a:t>
                      </a:r>
                      <a:r>
                        <a:rPr lang="en-GB" sz="800" dirty="0" err="1"/>
                        <a:t>ChMC</a:t>
                      </a:r>
                      <a:endParaRPr lang="en-GB" sz="800" dirty="0"/>
                    </a:p>
                    <a:p>
                      <a:pPr marL="171450" lvl="0" indent="-171450" algn="l">
                        <a:buFont typeface="Arial"/>
                        <a:buChar char="•"/>
                      </a:pPr>
                      <a:endParaRPr lang="en-GB" sz="800" dirty="0"/>
                    </a:p>
                    <a:p>
                      <a:pPr marL="171450" lvl="0" indent="-171450" algn="l">
                        <a:buFont typeface="Arial"/>
                        <a:buChar char="•"/>
                      </a:pPr>
                      <a:endParaRPr lang="en-GB" sz="800" dirty="0"/>
                    </a:p>
                    <a:p>
                      <a:pPr marL="0" lvl="0" indent="0" algn="l">
                        <a:buNone/>
                      </a:pPr>
                      <a:r>
                        <a:rPr lang="en-US" sz="800" b="1" i="0" u="none" strike="noStrike" noProof="0" dirty="0">
                          <a:latin typeface="Arial"/>
                        </a:rPr>
                        <a:t>Decision in October </a:t>
                      </a:r>
                      <a:r>
                        <a:rPr lang="en-US" sz="800" b="1" i="0" u="none" strike="noStrike" noProof="0" dirty="0" err="1">
                          <a:latin typeface="Arial"/>
                        </a:rPr>
                        <a:t>ChMC</a:t>
                      </a:r>
                      <a:r>
                        <a:rPr lang="en-US" sz="800" b="1" i="0" u="none" strike="noStrike" noProof="0" dirty="0">
                          <a:latin typeface="Arial"/>
                        </a:rPr>
                        <a:t>:</a:t>
                      </a:r>
                      <a:endParaRPr lang="en-US" sz="800" b="0" i="0" u="none" strike="noStrike" noProof="0" dirty="0">
                        <a:latin typeface="Arial"/>
                      </a:endParaRPr>
                    </a:p>
                    <a:p>
                      <a:pPr marL="285750" lvl="0" indent="-285750" algn="l">
                        <a:buFont typeface="Arial"/>
                        <a:buChar char="•"/>
                      </a:pPr>
                      <a:r>
                        <a:rPr lang="en-US" sz="800" b="0" i="0" u="none" strike="noStrike" noProof="0" dirty="0">
                          <a:latin typeface="Arial"/>
                        </a:rPr>
                        <a:t>None</a:t>
                      </a:r>
                      <a:endParaRPr lang="en-GB" sz="800" dirty="0"/>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indent="0" algn="l">
                        <a:buFont typeface="Arial" panose="020B0604020202020204" pitchFamily="34" charset="0"/>
                        <a:buNone/>
                      </a:pPr>
                      <a:endParaRPr lang="en-GB" sz="700" b="1" i="1"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26485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marR="0" lvl="0" indent="0" algn="l">
                        <a:lnSpc>
                          <a:spcPct val="100000"/>
                        </a:lnSpc>
                        <a:spcBef>
                          <a:spcPct val="0"/>
                        </a:spcBef>
                        <a:spcAft>
                          <a:spcPct val="0"/>
                        </a:spcAft>
                        <a:buFont typeface="Arial" panose="020B0604020202020204" pitchFamily="34" charset="0"/>
                        <a:buNone/>
                      </a:pPr>
                      <a:r>
                        <a:rPr lang="en-US" sz="900" b="0" i="0" u="none" strike="noStrike" kern="1200" cap="none" normalizeH="0" baseline="0" noProof="0" dirty="0">
                          <a:ln>
                            <a:noFill/>
                          </a:ln>
                          <a:solidFill>
                            <a:schemeClr val="tx1"/>
                          </a:solidFill>
                          <a:effectLst/>
                          <a:latin typeface="Arial"/>
                        </a:rPr>
                        <a:t>None applicable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24288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r>
                        <a:rPr kumimoji="0" lang="en-US" sz="900" kern="1200" dirty="0">
                          <a:solidFill>
                            <a:schemeClr val="tx1"/>
                          </a:solidFill>
                          <a:effectLst/>
                          <a:latin typeface="+mn-lt"/>
                          <a:ea typeface="+mn-ea"/>
                          <a:cs typeface="+mn-cs"/>
                        </a:rPr>
                        <a:t>On track to complete within approved spend</a:t>
                      </a:r>
                      <a:r>
                        <a:rPr lang="en-US" sz="900" kern="1200" dirty="0">
                          <a:solidFill>
                            <a:schemeClr val="tx1"/>
                          </a:solidFill>
                          <a:effectLst/>
                          <a:latin typeface="+mn-lt"/>
                          <a:ea typeface="+mn-ea"/>
                          <a:cs typeface="+mn-cs"/>
                        </a:rPr>
                        <a:t> </a:t>
                      </a:r>
                      <a:endParaRPr kumimoji="0" lang="en-US" sz="900" kern="1200" dirty="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650091">
                <a:tc>
                  <a:txBody>
                    <a:bodyPr/>
                    <a:lstStyle/>
                    <a:p>
                      <a:pPr algn="ctr"/>
                      <a:r>
                        <a:rPr lang="en-GB" sz="1050" b="1" baseline="0" dirty="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marR="0" lvl="0" indent="0" algn="l" rtl="0" eaLnBrk="1" fontAlgn="base" latinLnBrk="0" hangingPunct="1">
                        <a:lnSpc>
                          <a:spcPct val="100000"/>
                        </a:lnSpc>
                        <a:spcBef>
                          <a:spcPct val="0"/>
                        </a:spcBef>
                        <a:spcAft>
                          <a:spcPct val="0"/>
                        </a:spcAft>
                        <a:buClrTx/>
                        <a:buSzTx/>
                        <a:buFont typeface="Arial" pitchFamily="34" charset="0"/>
                        <a:buNone/>
                      </a:pPr>
                      <a:r>
                        <a:rPr lang="en-US" sz="900" b="1" i="0" u="none" strike="noStrike" kern="1200" cap="none" normalizeH="0" baseline="0" dirty="0">
                          <a:ln>
                            <a:noFill/>
                          </a:ln>
                          <a:solidFill>
                            <a:schemeClr val="tx1"/>
                          </a:solidFill>
                          <a:effectLst/>
                          <a:latin typeface="+mn-lt"/>
                          <a:ea typeface="Verdana"/>
                          <a:cs typeface="Arial"/>
                        </a:rPr>
                        <a:t>XRN5309 - </a:t>
                      </a:r>
                      <a:r>
                        <a:rPr lang="en-US" sz="900" b="0" i="0" u="none" strike="noStrike" kern="1200" cap="none" normalizeH="0" baseline="0" dirty="0">
                          <a:ln>
                            <a:noFill/>
                          </a:ln>
                          <a:solidFill>
                            <a:schemeClr val="tx1"/>
                          </a:solidFill>
                          <a:effectLst/>
                          <a:latin typeface="+mn-lt"/>
                          <a:ea typeface="Verdana"/>
                          <a:cs typeface="Arial"/>
                        </a:rPr>
                        <a:t>FSG Automation of FSR Process</a:t>
                      </a:r>
                      <a:endParaRPr lang="en-US" dirty="0"/>
                    </a:p>
                    <a:p>
                      <a:pPr marL="0" marR="0" lvl="0" indent="0" algn="l" rtl="0" eaLnBrk="1" fontAlgn="base" latinLnBrk="0" hangingPunct="1">
                        <a:lnSpc>
                          <a:spcPct val="100000"/>
                        </a:lnSpc>
                        <a:spcBef>
                          <a:spcPct val="0"/>
                        </a:spcBef>
                        <a:spcAft>
                          <a:spcPct val="0"/>
                        </a:spcAft>
                        <a:buClrTx/>
                        <a:buSzTx/>
                        <a:buFont typeface="Arial" pitchFamily="34" charset="0"/>
                        <a:buNone/>
                      </a:pPr>
                      <a:r>
                        <a:rPr lang="en-US" sz="900" b="1" i="0" u="none" strike="noStrike" kern="1200" cap="none" normalizeH="0" baseline="0" dirty="0">
                          <a:ln>
                            <a:noFill/>
                          </a:ln>
                          <a:solidFill>
                            <a:schemeClr val="tx1"/>
                          </a:solidFill>
                          <a:effectLst/>
                          <a:latin typeface="+mn-lt"/>
                          <a:ea typeface="Verdana"/>
                          <a:cs typeface="Arial"/>
                        </a:rPr>
                        <a:t>XRN5188 - </a:t>
                      </a:r>
                      <a:r>
                        <a:rPr lang="en-US" sz="900" b="0" i="0" u="none" strike="noStrike" kern="1200" cap="none" normalizeH="0" baseline="0" dirty="0">
                          <a:ln>
                            <a:noFill/>
                          </a:ln>
                          <a:solidFill>
                            <a:schemeClr val="tx1"/>
                          </a:solidFill>
                          <a:effectLst/>
                          <a:latin typeface="+mn-lt"/>
                          <a:ea typeface="Verdana"/>
                          <a:cs typeface="Arial"/>
                        </a:rPr>
                        <a:t>MAP ID Data Upload to UK Link</a:t>
                      </a:r>
                    </a:p>
                    <a:p>
                      <a:pPr marL="0" marR="0" lvl="0" indent="0" algn="l" rtl="0" eaLnBrk="1" fontAlgn="base" latinLnBrk="0" hangingPunct="1">
                        <a:lnSpc>
                          <a:spcPct val="100000"/>
                        </a:lnSpc>
                        <a:spcBef>
                          <a:spcPct val="0"/>
                        </a:spcBef>
                        <a:spcAft>
                          <a:spcPct val="0"/>
                        </a:spcAft>
                        <a:buClrTx/>
                        <a:buSzTx/>
                        <a:buFont typeface="Arial" pitchFamily="34" charset="0"/>
                        <a:buNone/>
                      </a:pPr>
                      <a:r>
                        <a:rPr lang="en-US" sz="900" b="1" i="0" u="none" strike="noStrike" kern="1200" cap="none" normalizeH="0" baseline="0" dirty="0">
                          <a:ln>
                            <a:noFill/>
                          </a:ln>
                          <a:solidFill>
                            <a:schemeClr val="tx1"/>
                          </a:solidFill>
                          <a:effectLst/>
                          <a:latin typeface="+mn-lt"/>
                          <a:ea typeface="Verdana"/>
                          <a:cs typeface="Arial"/>
                        </a:rPr>
                        <a:t>XRN5246 - </a:t>
                      </a:r>
                      <a:r>
                        <a:rPr lang="en-US" sz="900" b="0" i="0" u="none" strike="noStrike" kern="1200" cap="none" normalizeH="0" baseline="0" dirty="0">
                          <a:ln>
                            <a:noFill/>
                          </a:ln>
                          <a:solidFill>
                            <a:schemeClr val="tx1"/>
                          </a:solidFill>
                          <a:effectLst/>
                          <a:latin typeface="+mn-lt"/>
                          <a:ea typeface="Verdana"/>
                          <a:cs typeface="Arial"/>
                        </a:rPr>
                        <a:t>Confirmation File Performance improvements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grpSp>
        <p:nvGrpSpPr>
          <p:cNvPr id="7" name="Group 6">
            <a:extLst>
              <a:ext uri="{FF2B5EF4-FFF2-40B4-BE49-F238E27FC236}">
                <a16:creationId xmlns:a16="http://schemas.microsoft.com/office/drawing/2014/main" id="{FBE72E1B-B13A-476D-AFF9-5A5D331FA784}"/>
              </a:ext>
            </a:extLst>
          </p:cNvPr>
          <p:cNvGrpSpPr/>
          <p:nvPr/>
        </p:nvGrpSpPr>
        <p:grpSpPr>
          <a:xfrm>
            <a:off x="4326395" y="3266689"/>
            <a:ext cx="3823854" cy="338554"/>
            <a:chOff x="4089862" y="3363887"/>
            <a:chExt cx="3823854" cy="338554"/>
          </a:xfrm>
        </p:grpSpPr>
        <p:grpSp>
          <p:nvGrpSpPr>
            <p:cNvPr id="9" name="Group 8">
              <a:extLst>
                <a:ext uri="{FF2B5EF4-FFF2-40B4-BE49-F238E27FC236}">
                  <a16:creationId xmlns:a16="http://schemas.microsoft.com/office/drawing/2014/main" id="{E70B10DF-7471-4A3C-8D79-BC70D9951622}"/>
                </a:ext>
              </a:extLst>
            </p:cNvPr>
            <p:cNvGrpSpPr/>
            <p:nvPr/>
          </p:nvGrpSpPr>
          <p:grpSpPr>
            <a:xfrm>
              <a:off x="4089862" y="3363887"/>
              <a:ext cx="741910" cy="215444"/>
              <a:chOff x="4089862" y="3477140"/>
              <a:chExt cx="741910" cy="215444"/>
            </a:xfrm>
          </p:grpSpPr>
          <p:sp>
            <p:nvSpPr>
              <p:cNvPr id="22" name="Oval 21">
                <a:extLst>
                  <a:ext uri="{FF2B5EF4-FFF2-40B4-BE49-F238E27FC236}">
                    <a16:creationId xmlns:a16="http://schemas.microsoft.com/office/drawing/2014/main" id="{C179A256-08F4-47AE-A1E7-D5236EDBDCBA}"/>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3" name="TextBox 22">
                <a:extLst>
                  <a:ext uri="{FF2B5EF4-FFF2-40B4-BE49-F238E27FC236}">
                    <a16:creationId xmlns:a16="http://schemas.microsoft.com/office/drawing/2014/main" id="{62225FC0-28B8-4B32-BD98-5987AA6CC43B}"/>
                  </a:ext>
                </a:extLst>
              </p:cNvPr>
              <p:cNvSpPr txBox="1"/>
              <p:nvPr/>
            </p:nvSpPr>
            <p:spPr>
              <a:xfrm>
                <a:off x="4116878" y="3477140"/>
                <a:ext cx="71489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Arial"/>
                    <a:ea typeface="+mn-ea"/>
                    <a:cs typeface="+mn-cs"/>
                  </a:rPr>
                  <a:t>Complete</a:t>
                </a:r>
              </a:p>
            </p:txBody>
          </p:sp>
        </p:grpSp>
        <p:grpSp>
          <p:nvGrpSpPr>
            <p:cNvPr id="10" name="Group 9">
              <a:extLst>
                <a:ext uri="{FF2B5EF4-FFF2-40B4-BE49-F238E27FC236}">
                  <a16:creationId xmlns:a16="http://schemas.microsoft.com/office/drawing/2014/main" id="{095A5E90-0019-4E20-9DAF-03A0A03C2F69}"/>
                </a:ext>
              </a:extLst>
            </p:cNvPr>
            <p:cNvGrpSpPr/>
            <p:nvPr/>
          </p:nvGrpSpPr>
          <p:grpSpPr>
            <a:xfrm>
              <a:off x="4860866" y="3363887"/>
              <a:ext cx="741910" cy="215444"/>
              <a:chOff x="4089862" y="3477140"/>
              <a:chExt cx="741910" cy="215444"/>
            </a:xfrm>
          </p:grpSpPr>
          <p:sp>
            <p:nvSpPr>
              <p:cNvPr id="20" name="Oval 19">
                <a:extLst>
                  <a:ext uri="{FF2B5EF4-FFF2-40B4-BE49-F238E27FC236}">
                    <a16:creationId xmlns:a16="http://schemas.microsoft.com/office/drawing/2014/main" id="{FD6FEFF2-877F-4668-966A-417E01563E6F}"/>
                  </a:ext>
                </a:extLst>
              </p:cNvPr>
              <p:cNvSpPr/>
              <p:nvPr/>
            </p:nvSpPr>
            <p:spPr>
              <a:xfrm>
                <a:off x="4089862" y="3562003"/>
                <a:ext cx="54033"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1" name="TextBox 20">
                <a:extLst>
                  <a:ext uri="{FF2B5EF4-FFF2-40B4-BE49-F238E27FC236}">
                    <a16:creationId xmlns:a16="http://schemas.microsoft.com/office/drawing/2014/main" id="{B767FB6C-18EE-4AF6-9530-0D3B48950488}"/>
                  </a:ext>
                </a:extLst>
              </p:cNvPr>
              <p:cNvSpPr txBox="1"/>
              <p:nvPr/>
            </p:nvSpPr>
            <p:spPr>
              <a:xfrm>
                <a:off x="4116878" y="3477140"/>
                <a:ext cx="71489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Arial"/>
                    <a:ea typeface="+mn-ea"/>
                    <a:cs typeface="+mn-cs"/>
                  </a:rPr>
                  <a:t>On Track</a:t>
                </a:r>
              </a:p>
            </p:txBody>
          </p:sp>
        </p:grpSp>
        <p:grpSp>
          <p:nvGrpSpPr>
            <p:cNvPr id="11" name="Group 10">
              <a:extLst>
                <a:ext uri="{FF2B5EF4-FFF2-40B4-BE49-F238E27FC236}">
                  <a16:creationId xmlns:a16="http://schemas.microsoft.com/office/drawing/2014/main" id="{81612897-D579-4D19-9103-4185A825379B}"/>
                </a:ext>
              </a:extLst>
            </p:cNvPr>
            <p:cNvGrpSpPr/>
            <p:nvPr/>
          </p:nvGrpSpPr>
          <p:grpSpPr>
            <a:xfrm>
              <a:off x="5602776" y="3363887"/>
              <a:ext cx="741910" cy="215444"/>
              <a:chOff x="4089862" y="3477140"/>
              <a:chExt cx="741910" cy="215444"/>
            </a:xfrm>
          </p:grpSpPr>
          <p:sp>
            <p:nvSpPr>
              <p:cNvPr id="18" name="Oval 17">
                <a:extLst>
                  <a:ext uri="{FF2B5EF4-FFF2-40B4-BE49-F238E27FC236}">
                    <a16:creationId xmlns:a16="http://schemas.microsoft.com/office/drawing/2014/main" id="{E58DEAFC-95C8-463F-97AD-E5359A907AE9}"/>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9" name="TextBox 18">
                <a:extLst>
                  <a:ext uri="{FF2B5EF4-FFF2-40B4-BE49-F238E27FC236}">
                    <a16:creationId xmlns:a16="http://schemas.microsoft.com/office/drawing/2014/main" id="{4B2584B3-7F16-4961-8C5B-D78E5A8B8788}"/>
                  </a:ext>
                </a:extLst>
              </p:cNvPr>
              <p:cNvSpPr txBox="1"/>
              <p:nvPr/>
            </p:nvSpPr>
            <p:spPr>
              <a:xfrm>
                <a:off x="4116878" y="3477140"/>
                <a:ext cx="71489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Arial"/>
                    <a:ea typeface="+mn-ea"/>
                    <a:cs typeface="+mn-cs"/>
                  </a:rPr>
                  <a:t>At Risk</a:t>
                </a:r>
              </a:p>
            </p:txBody>
          </p:sp>
        </p:grpSp>
        <p:grpSp>
          <p:nvGrpSpPr>
            <p:cNvPr id="12" name="Group 11">
              <a:extLst>
                <a:ext uri="{FF2B5EF4-FFF2-40B4-BE49-F238E27FC236}">
                  <a16:creationId xmlns:a16="http://schemas.microsoft.com/office/drawing/2014/main" id="{8A4759F0-7EB5-4E14-8A81-7787EE0168F3}"/>
                </a:ext>
              </a:extLst>
            </p:cNvPr>
            <p:cNvGrpSpPr/>
            <p:nvPr/>
          </p:nvGrpSpPr>
          <p:grpSpPr>
            <a:xfrm>
              <a:off x="6236620" y="3363887"/>
              <a:ext cx="741910" cy="215444"/>
              <a:chOff x="4089862" y="3477140"/>
              <a:chExt cx="741910" cy="215444"/>
            </a:xfrm>
          </p:grpSpPr>
          <p:sp>
            <p:nvSpPr>
              <p:cNvPr id="16" name="Oval 15">
                <a:extLst>
                  <a:ext uri="{FF2B5EF4-FFF2-40B4-BE49-F238E27FC236}">
                    <a16:creationId xmlns:a16="http://schemas.microsoft.com/office/drawing/2014/main" id="{8546736C-F13F-405C-80AE-F5228B8B7669}"/>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TextBox 16">
                <a:extLst>
                  <a:ext uri="{FF2B5EF4-FFF2-40B4-BE49-F238E27FC236}">
                    <a16:creationId xmlns:a16="http://schemas.microsoft.com/office/drawing/2014/main" id="{F49F4A86-7B39-44A4-801C-54DB7E1116DB}"/>
                  </a:ext>
                </a:extLst>
              </p:cNvPr>
              <p:cNvSpPr txBox="1"/>
              <p:nvPr/>
            </p:nvSpPr>
            <p:spPr>
              <a:xfrm>
                <a:off x="4116878" y="3477140"/>
                <a:ext cx="71489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Arial"/>
                    <a:ea typeface="+mn-ea"/>
                    <a:cs typeface="+mn-cs"/>
                  </a:rPr>
                  <a:t>Overdue</a:t>
                </a:r>
              </a:p>
            </p:txBody>
          </p:sp>
        </p:grpSp>
        <p:grpSp>
          <p:nvGrpSpPr>
            <p:cNvPr id="13" name="Group 12">
              <a:extLst>
                <a:ext uri="{FF2B5EF4-FFF2-40B4-BE49-F238E27FC236}">
                  <a16:creationId xmlns:a16="http://schemas.microsoft.com/office/drawing/2014/main" id="{FFEB9E2A-B2F8-47E5-AC62-F9E0993BDD46}"/>
                </a:ext>
              </a:extLst>
            </p:cNvPr>
            <p:cNvGrpSpPr/>
            <p:nvPr/>
          </p:nvGrpSpPr>
          <p:grpSpPr>
            <a:xfrm>
              <a:off x="6978530" y="3363887"/>
              <a:ext cx="935186" cy="338554"/>
              <a:chOff x="4089862" y="3477140"/>
              <a:chExt cx="741910" cy="338554"/>
            </a:xfrm>
          </p:grpSpPr>
          <p:sp>
            <p:nvSpPr>
              <p:cNvPr id="14" name="Oval 13">
                <a:extLst>
                  <a:ext uri="{FF2B5EF4-FFF2-40B4-BE49-F238E27FC236}">
                    <a16:creationId xmlns:a16="http://schemas.microsoft.com/office/drawing/2014/main" id="{CB4663AC-B2E0-4B64-A960-604CB67CE202}"/>
                  </a:ext>
                </a:extLst>
              </p:cNvPr>
              <p:cNvSpPr/>
              <p:nvPr/>
            </p:nvSpPr>
            <p:spPr>
              <a:xfrm>
                <a:off x="4089862" y="3562003"/>
                <a:ext cx="54033" cy="45719"/>
              </a:xfrm>
              <a:prstGeom prst="ellipse">
                <a:avLst/>
              </a:prstGeom>
              <a:solidFill>
                <a:srgbClr val="7030A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5" name="TextBox 14">
                <a:extLst>
                  <a:ext uri="{FF2B5EF4-FFF2-40B4-BE49-F238E27FC236}">
                    <a16:creationId xmlns:a16="http://schemas.microsoft.com/office/drawing/2014/main" id="{73AF4A9A-60AA-4C42-AECB-F86A2341D813}"/>
                  </a:ext>
                </a:extLst>
              </p:cNvPr>
              <p:cNvSpPr txBox="1"/>
              <p:nvPr/>
            </p:nvSpPr>
            <p:spPr>
              <a:xfrm>
                <a:off x="4116878" y="3477140"/>
                <a:ext cx="71489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Arial"/>
                    <a:ea typeface="+mn-ea"/>
                    <a:cs typeface="+mn-cs"/>
                  </a:rPr>
                  <a:t>Not Baselined</a:t>
                </a:r>
              </a:p>
            </p:txBody>
          </p:sp>
        </p:grpSp>
      </p:grpSp>
      <p:pic>
        <p:nvPicPr>
          <p:cNvPr id="25" name="Picture 25" descr="Timeline&#10;&#10;Description automatically generated">
            <a:extLst>
              <a:ext uri="{FF2B5EF4-FFF2-40B4-BE49-F238E27FC236}">
                <a16:creationId xmlns:a16="http://schemas.microsoft.com/office/drawing/2014/main" id="{35DA5B21-7575-4D40-90EC-942BD5992914}"/>
              </a:ext>
            </a:extLst>
          </p:cNvPr>
          <p:cNvPicPr>
            <a:picLocks noChangeAspect="1"/>
          </p:cNvPicPr>
          <p:nvPr/>
        </p:nvPicPr>
        <p:blipFill>
          <a:blip r:embed="rId3"/>
          <a:stretch>
            <a:fillRect/>
          </a:stretch>
        </p:blipFill>
        <p:spPr>
          <a:xfrm>
            <a:off x="4327526" y="1751960"/>
            <a:ext cx="4370387" cy="1314144"/>
          </a:xfrm>
          <a:prstGeom prst="rect">
            <a:avLst/>
          </a:prstGeom>
        </p:spPr>
      </p:pic>
      <p:sp>
        <p:nvSpPr>
          <p:cNvPr id="5" name="TextBox 4">
            <a:extLst>
              <a:ext uri="{FF2B5EF4-FFF2-40B4-BE49-F238E27FC236}">
                <a16:creationId xmlns:a16="http://schemas.microsoft.com/office/drawing/2014/main" id="{54A2AC7E-2304-4D47-8DD1-12E75E6D0478}"/>
              </a:ext>
            </a:extLst>
          </p:cNvPr>
          <p:cNvSpPr txBox="1"/>
          <p:nvPr/>
        </p:nvSpPr>
        <p:spPr>
          <a:xfrm>
            <a:off x="138962" y="4874716"/>
            <a:ext cx="287855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Updated: 24</a:t>
            </a:r>
            <a:r>
              <a:rPr kumimoji="0" lang="en-GB" sz="800" b="0" i="0" u="none" strike="noStrike" kern="1200" cap="none" spc="0" normalizeH="0" baseline="30000" noProof="0" dirty="0">
                <a:ln>
                  <a:noFill/>
                </a:ln>
                <a:solidFill>
                  <a:prstClr val="black"/>
                </a:solidFill>
                <a:effectLst/>
                <a:uLnTx/>
                <a:uFillTx/>
                <a:latin typeface="Arial"/>
                <a:ea typeface="+mn-ea"/>
                <a:cs typeface="+mn-cs"/>
              </a:rPr>
              <a:t>th</a:t>
            </a:r>
            <a:r>
              <a:rPr kumimoji="0" lang="en-GB" sz="800" b="0" i="0" u="none" strike="noStrike" kern="1200" cap="none" spc="0" normalizeH="0" baseline="0" noProof="0" dirty="0">
                <a:ln>
                  <a:noFill/>
                </a:ln>
                <a:solidFill>
                  <a:prstClr val="black"/>
                </a:solidFill>
                <a:effectLst/>
                <a:uLnTx/>
                <a:uFillTx/>
                <a:latin typeface="Arial"/>
                <a:ea typeface="+mn-ea"/>
                <a:cs typeface="+mn-cs"/>
              </a:rPr>
              <a:t> Sept 21</a:t>
            </a:r>
          </a:p>
        </p:txBody>
      </p:sp>
    </p:spTree>
    <p:extLst>
      <p:ext uri="{BB962C8B-B14F-4D97-AF65-F5344CB8AC3E}">
        <p14:creationId xmlns:p14="http://schemas.microsoft.com/office/powerpoint/2010/main" val="416191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98763" y="-72462"/>
            <a:ext cx="8229600" cy="637580"/>
          </a:xfrm>
        </p:spPr>
        <p:txBody>
          <a:bodyPr>
            <a:normAutofit/>
          </a:bodyPr>
          <a:lstStyle/>
          <a:p>
            <a:r>
              <a:rPr lang="en-GB" sz="1800" dirty="0">
                <a:latin typeface="Arial"/>
                <a:cs typeface="Arial"/>
              </a:rPr>
              <a:t>Post CSS Major Releases – For Information</a:t>
            </a:r>
          </a:p>
        </p:txBody>
      </p:sp>
      <p:sp>
        <p:nvSpPr>
          <p:cNvPr id="10" name="Rectangle 9">
            <a:extLst>
              <a:ext uri="{FF2B5EF4-FFF2-40B4-BE49-F238E27FC236}">
                <a16:creationId xmlns:a16="http://schemas.microsoft.com/office/drawing/2014/main" id="{688F0066-6CB1-4D94-8F65-B773C02A2A58}"/>
              </a:ext>
            </a:extLst>
          </p:cNvPr>
          <p:cNvSpPr/>
          <p:nvPr/>
        </p:nvSpPr>
        <p:spPr>
          <a:xfrm>
            <a:off x="498763" y="697913"/>
            <a:ext cx="8389257" cy="3539430"/>
          </a:xfrm>
          <a:prstGeom prst="rect">
            <a:avLst/>
          </a:prstGeom>
        </p:spPr>
        <p:txBody>
          <a:bodyPr wrap="square">
            <a:spAutoFit/>
          </a:bodyPr>
          <a:lstStyle/>
          <a:p>
            <a:endParaRPr lang="en-GB" sz="1400" dirty="0"/>
          </a:p>
          <a:p>
            <a:pPr marL="285750" indent="-285750">
              <a:buFont typeface="Arial" panose="020B0604020202020204" pitchFamily="34" charset="0"/>
              <a:buChar char="•"/>
            </a:pPr>
            <a:r>
              <a:rPr lang="en-GB" sz="1400" dirty="0"/>
              <a:t>In November Change Management Committee we will be asking for your approval of an EQR to take all the changes currently “ready” through to the end of the Detailed Design Phase</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The conclusion of this activity will provide the right level of information (Detailed Design Change Packs, Detailed Impact Assessment and costs) for Xoserve and Customers to recommend / decide which industry implementation date is appropriate for each Change Proposal.</a:t>
            </a:r>
          </a:p>
          <a:p>
            <a:endParaRPr lang="en-GB" sz="1400" dirty="0"/>
          </a:p>
          <a:p>
            <a:pPr marL="285750" indent="-285750">
              <a:buFont typeface="Arial" panose="020B0604020202020204" pitchFamily="34" charset="0"/>
              <a:buChar char="•"/>
            </a:pPr>
            <a:r>
              <a:rPr lang="en-GB" sz="1400" dirty="0"/>
              <a:t>Xoserve will then conduct Build, Test and Implementation according to the implementation date(s) funded by approved BERs</a:t>
            </a:r>
          </a:p>
          <a:p>
            <a:endParaRPr lang="en-GB" sz="1400" dirty="0"/>
          </a:p>
          <a:p>
            <a:pPr marL="285750" indent="-285750">
              <a:buFont typeface="Arial" panose="020B0604020202020204" pitchFamily="34" charset="0"/>
              <a:buChar char="•"/>
            </a:pPr>
            <a:r>
              <a:rPr lang="en-GB" sz="1400" dirty="0"/>
              <a:t>This approach allows for work on these Change Proposals to be progressed during CSS related change freeze.</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endParaRPr lang="en-GB" sz="1400" dirty="0"/>
          </a:p>
        </p:txBody>
      </p:sp>
    </p:spTree>
    <p:extLst>
      <p:ext uri="{BB962C8B-B14F-4D97-AF65-F5344CB8AC3E}">
        <p14:creationId xmlns:p14="http://schemas.microsoft.com/office/powerpoint/2010/main" val="2180782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46D04-814C-4CD3-8670-8E2636FFC91D}"/>
              </a:ext>
            </a:extLst>
          </p:cNvPr>
          <p:cNvSpPr>
            <a:spLocks noGrp="1"/>
          </p:cNvSpPr>
          <p:nvPr>
            <p:ph type="title"/>
          </p:nvPr>
        </p:nvSpPr>
        <p:spPr/>
        <p:txBody>
          <a:bodyPr/>
          <a:lstStyle/>
          <a:p>
            <a:r>
              <a:rPr lang="en-GB" dirty="0"/>
              <a:t>Candidate Changes</a:t>
            </a:r>
          </a:p>
        </p:txBody>
      </p:sp>
      <p:graphicFrame>
        <p:nvGraphicFramePr>
          <p:cNvPr id="4" name="Content Placeholder 3">
            <a:extLst>
              <a:ext uri="{FF2B5EF4-FFF2-40B4-BE49-F238E27FC236}">
                <a16:creationId xmlns:a16="http://schemas.microsoft.com/office/drawing/2014/main" id="{CD57810D-3BD1-491F-9040-7D3795ACCFF5}"/>
              </a:ext>
            </a:extLst>
          </p:cNvPr>
          <p:cNvGraphicFramePr>
            <a:graphicFrameLocks noGrp="1"/>
          </p:cNvGraphicFramePr>
          <p:nvPr>
            <p:ph idx="1"/>
            <p:extLst/>
          </p:nvPr>
        </p:nvGraphicFramePr>
        <p:xfrm>
          <a:off x="457199" y="1058863"/>
          <a:ext cx="8229600" cy="2854960"/>
        </p:xfrm>
        <a:graphic>
          <a:graphicData uri="http://schemas.openxmlformats.org/drawingml/2006/table">
            <a:tbl>
              <a:tblPr firstRow="1" bandRow="1">
                <a:tableStyleId>{5C22544A-7EE6-4342-B048-85BDC9FD1C3A}</a:tableStyleId>
              </a:tblPr>
              <a:tblGrid>
                <a:gridCol w="1001807">
                  <a:extLst>
                    <a:ext uri="{9D8B030D-6E8A-4147-A177-3AD203B41FA5}">
                      <a16:colId xmlns:a16="http://schemas.microsoft.com/office/drawing/2014/main" val="3001703543"/>
                    </a:ext>
                  </a:extLst>
                </a:gridCol>
                <a:gridCol w="5459506">
                  <a:extLst>
                    <a:ext uri="{9D8B030D-6E8A-4147-A177-3AD203B41FA5}">
                      <a16:colId xmlns:a16="http://schemas.microsoft.com/office/drawing/2014/main" val="2630646584"/>
                    </a:ext>
                  </a:extLst>
                </a:gridCol>
                <a:gridCol w="1768287">
                  <a:extLst>
                    <a:ext uri="{9D8B030D-6E8A-4147-A177-3AD203B41FA5}">
                      <a16:colId xmlns:a16="http://schemas.microsoft.com/office/drawing/2014/main" val="2549449738"/>
                    </a:ext>
                  </a:extLst>
                </a:gridCol>
              </a:tblGrid>
              <a:tr h="370840">
                <a:tc>
                  <a:txBody>
                    <a:bodyPr/>
                    <a:lstStyle/>
                    <a:p>
                      <a:r>
                        <a:rPr lang="en-GB" sz="1200" dirty="0"/>
                        <a:t>XRN</a:t>
                      </a:r>
                    </a:p>
                  </a:txBody>
                  <a:tcPr/>
                </a:tc>
                <a:tc>
                  <a:txBody>
                    <a:bodyPr/>
                    <a:lstStyle/>
                    <a:p>
                      <a:r>
                        <a:rPr lang="en-GB" sz="1200" dirty="0"/>
                        <a:t>Title</a:t>
                      </a:r>
                    </a:p>
                  </a:txBody>
                  <a:tcPr/>
                </a:tc>
                <a:tc>
                  <a:txBody>
                    <a:bodyPr/>
                    <a:lstStyle/>
                    <a:p>
                      <a:r>
                        <a:rPr lang="en-GB" sz="1200" dirty="0"/>
                        <a:t>Funding</a:t>
                      </a:r>
                    </a:p>
                  </a:txBody>
                  <a:tcPr/>
                </a:tc>
                <a:extLst>
                  <a:ext uri="{0D108BD9-81ED-4DB2-BD59-A6C34878D82A}">
                    <a16:rowId xmlns:a16="http://schemas.microsoft.com/office/drawing/2014/main" val="202950927"/>
                  </a:ext>
                </a:extLst>
              </a:tr>
              <a:tr h="370840">
                <a:tc>
                  <a:txBody>
                    <a:bodyPr/>
                    <a:lstStyle/>
                    <a:p>
                      <a:r>
                        <a:rPr lang="en-GB" sz="1200" dirty="0"/>
                        <a:t>4900</a:t>
                      </a:r>
                    </a:p>
                  </a:txBody>
                  <a:tcPr/>
                </a:tc>
                <a:tc>
                  <a:txBody>
                    <a:bodyPr/>
                    <a:lstStyle/>
                    <a:p>
                      <a:r>
                        <a:rPr lang="en-GB" sz="1200" dirty="0"/>
                        <a:t>Biomethane/Propane Reduction</a:t>
                      </a:r>
                    </a:p>
                  </a:txBody>
                  <a:tcPr/>
                </a:tc>
                <a:tc>
                  <a:txBody>
                    <a:bodyPr/>
                    <a:lstStyle/>
                    <a:p>
                      <a:r>
                        <a:rPr lang="en-GB" sz="1200" dirty="0"/>
                        <a:t>Decarbonisation</a:t>
                      </a:r>
                    </a:p>
                  </a:txBody>
                  <a:tcPr/>
                </a:tc>
                <a:extLst>
                  <a:ext uri="{0D108BD9-81ED-4DB2-BD59-A6C34878D82A}">
                    <a16:rowId xmlns:a16="http://schemas.microsoft.com/office/drawing/2014/main" val="3937593201"/>
                  </a:ext>
                </a:extLst>
              </a:tr>
              <a:tr h="370840">
                <a:tc>
                  <a:txBody>
                    <a:bodyPr/>
                    <a:lstStyle/>
                    <a:p>
                      <a:r>
                        <a:rPr lang="en-GB" sz="1200" dirty="0"/>
                        <a:t>4978</a:t>
                      </a:r>
                    </a:p>
                  </a:txBody>
                  <a:tcPr/>
                </a:tc>
                <a:tc>
                  <a:txBody>
                    <a:bodyPr/>
                    <a:lstStyle/>
                    <a:p>
                      <a:r>
                        <a:rPr lang="en-GB" sz="1200" dirty="0"/>
                        <a:t>Notification of Rolling AQ value (following transfer of ownership between M-5 and M)</a:t>
                      </a:r>
                    </a:p>
                  </a:txBody>
                  <a:tcPr/>
                </a:tc>
                <a:tc>
                  <a:txBody>
                    <a:bodyPr/>
                    <a:lstStyle/>
                    <a:p>
                      <a:r>
                        <a:rPr lang="en-GB" sz="1200" dirty="0"/>
                        <a:t>Shippers</a:t>
                      </a:r>
                    </a:p>
                  </a:txBody>
                  <a:tcPr/>
                </a:tc>
                <a:extLst>
                  <a:ext uri="{0D108BD9-81ED-4DB2-BD59-A6C34878D82A}">
                    <a16:rowId xmlns:a16="http://schemas.microsoft.com/office/drawing/2014/main" val="1209796341"/>
                  </a:ext>
                </a:extLst>
              </a:tr>
              <a:tr h="370840">
                <a:tc>
                  <a:txBody>
                    <a:bodyPr/>
                    <a:lstStyle/>
                    <a:p>
                      <a:r>
                        <a:rPr lang="en-GB" sz="1200" dirty="0"/>
                        <a:t>4990</a:t>
                      </a:r>
                    </a:p>
                  </a:txBody>
                  <a:tcPr/>
                </a:tc>
                <a:tc>
                  <a:txBody>
                    <a:bodyPr/>
                    <a:lstStyle/>
                    <a:p>
                      <a:r>
                        <a:rPr lang="en-GB" sz="1200" dirty="0"/>
                        <a:t>Transfer of sites with low read submission performance from Class 2 and 3 into Class 4</a:t>
                      </a:r>
                    </a:p>
                  </a:txBody>
                  <a:tcPr/>
                </a:tc>
                <a:tc>
                  <a:txBody>
                    <a:bodyPr/>
                    <a:lstStyle/>
                    <a:p>
                      <a:r>
                        <a:rPr lang="en-GB" sz="1200" dirty="0"/>
                        <a:t>Shippers</a:t>
                      </a:r>
                    </a:p>
                  </a:txBody>
                  <a:tcPr/>
                </a:tc>
                <a:extLst>
                  <a:ext uri="{0D108BD9-81ED-4DB2-BD59-A6C34878D82A}">
                    <a16:rowId xmlns:a16="http://schemas.microsoft.com/office/drawing/2014/main" val="1764602159"/>
                  </a:ext>
                </a:extLst>
              </a:tr>
              <a:tr h="370840">
                <a:tc>
                  <a:txBody>
                    <a:bodyPr/>
                    <a:lstStyle/>
                    <a:p>
                      <a:r>
                        <a:rPr lang="en-GB" sz="1200" dirty="0"/>
                        <a:t>5091</a:t>
                      </a:r>
                    </a:p>
                  </a:txBody>
                  <a:tcPr/>
                </a:tc>
                <a:tc>
                  <a:txBody>
                    <a:bodyPr/>
                    <a:lstStyle/>
                    <a:p>
                      <a:r>
                        <a:rPr lang="en-GB" sz="1200" dirty="0"/>
                        <a:t>Deferral of creation of Class Change reads at transfer of ownership</a:t>
                      </a:r>
                    </a:p>
                  </a:txBody>
                  <a:tcPr/>
                </a:tc>
                <a:tc>
                  <a:txBody>
                    <a:bodyPr/>
                    <a:lstStyle/>
                    <a:p>
                      <a:r>
                        <a:rPr lang="en-GB" sz="1200" dirty="0"/>
                        <a:t>Shippers</a:t>
                      </a:r>
                    </a:p>
                  </a:txBody>
                  <a:tcPr/>
                </a:tc>
                <a:extLst>
                  <a:ext uri="{0D108BD9-81ED-4DB2-BD59-A6C34878D82A}">
                    <a16:rowId xmlns:a16="http://schemas.microsoft.com/office/drawing/2014/main" val="1865938393"/>
                  </a:ext>
                </a:extLst>
              </a:tr>
              <a:tr h="370840">
                <a:tc>
                  <a:txBody>
                    <a:bodyPr/>
                    <a:lstStyle/>
                    <a:p>
                      <a:r>
                        <a:rPr lang="en-GB" sz="1200" dirty="0"/>
                        <a:t>5186</a:t>
                      </a:r>
                    </a:p>
                  </a:txBody>
                  <a:tcPr/>
                </a:tc>
                <a:tc>
                  <a:txBody>
                    <a:bodyPr/>
                    <a:lstStyle/>
                    <a:p>
                      <a:r>
                        <a:rPr lang="en-GB" sz="1200" dirty="0"/>
                        <a:t>MOD0701 – Aligning Capacity booking under the UNC and arrangements set out in relevant NExAs</a:t>
                      </a:r>
                    </a:p>
                  </a:txBody>
                  <a:tcPr/>
                </a:tc>
                <a:tc>
                  <a:txBody>
                    <a:bodyPr/>
                    <a:lstStyle/>
                    <a:p>
                      <a:r>
                        <a:rPr lang="en-GB" sz="1200" dirty="0"/>
                        <a:t>DNs / Shippers</a:t>
                      </a:r>
                    </a:p>
                  </a:txBody>
                  <a:tcPr/>
                </a:tc>
                <a:extLst>
                  <a:ext uri="{0D108BD9-81ED-4DB2-BD59-A6C34878D82A}">
                    <a16:rowId xmlns:a16="http://schemas.microsoft.com/office/drawing/2014/main" val="3382470609"/>
                  </a:ext>
                </a:extLst>
              </a:tr>
              <a:tr h="370840">
                <a:tc>
                  <a:txBody>
                    <a:bodyPr/>
                    <a:lstStyle/>
                    <a:p>
                      <a:r>
                        <a:rPr lang="en-GB" sz="1200" dirty="0"/>
                        <a:t>5298</a:t>
                      </a:r>
                    </a:p>
                  </a:txBody>
                  <a:tcPr/>
                </a:tc>
                <a:tc>
                  <a:txBody>
                    <a:bodyPr/>
                    <a:lstStyle/>
                    <a:p>
                      <a:r>
                        <a:rPr lang="en-GB" sz="1200" dirty="0"/>
                        <a:t>H100 Fife Project – Hydrogen Network Trial</a:t>
                      </a:r>
                    </a:p>
                  </a:txBody>
                  <a:tcPr/>
                </a:tc>
                <a:tc>
                  <a:txBody>
                    <a:bodyPr/>
                    <a:lstStyle/>
                    <a:p>
                      <a:r>
                        <a:rPr lang="en-GB" sz="1200" dirty="0"/>
                        <a:t>Decarbonisation</a:t>
                      </a:r>
                    </a:p>
                  </a:txBody>
                  <a:tcPr/>
                </a:tc>
                <a:extLst>
                  <a:ext uri="{0D108BD9-81ED-4DB2-BD59-A6C34878D82A}">
                    <a16:rowId xmlns:a16="http://schemas.microsoft.com/office/drawing/2014/main" val="1888317562"/>
                  </a:ext>
                </a:extLst>
              </a:tr>
            </a:tbl>
          </a:graphicData>
        </a:graphic>
      </p:graphicFrame>
    </p:spTree>
    <p:extLst>
      <p:ext uri="{BB962C8B-B14F-4D97-AF65-F5344CB8AC3E}">
        <p14:creationId xmlns:p14="http://schemas.microsoft.com/office/powerpoint/2010/main" val="2818233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DFA-F228-4E44-B394-D26871378D15}"/>
              </a:ext>
            </a:extLst>
          </p:cNvPr>
          <p:cNvSpPr>
            <a:spLocks noGrp="1"/>
          </p:cNvSpPr>
          <p:nvPr>
            <p:ph type="ctrTitle"/>
          </p:nvPr>
        </p:nvSpPr>
        <p:spPr/>
        <p:txBody>
          <a:bodyPr>
            <a:normAutofit fontScale="90000"/>
          </a:bodyPr>
          <a:lstStyle/>
          <a:p>
            <a:pPr>
              <a:lnSpc>
                <a:spcPct val="100000"/>
              </a:lnSpc>
            </a:pPr>
            <a:r>
              <a:rPr lang="en-US" dirty="0">
                <a:cs typeface="Poppins Black" panose="00000A00000000000000" pitchFamily="2" charset="0"/>
              </a:rPr>
              <a:t>NG TRANSMISSION CHANGE HORIZON PLAN </a:t>
            </a:r>
            <a:br>
              <a:rPr lang="en-US" dirty="0">
                <a:cs typeface="Poppins Black" panose="00000A00000000000000" pitchFamily="2" charset="0"/>
              </a:rPr>
            </a:br>
            <a:r>
              <a:rPr lang="en-US" sz="2400" dirty="0"/>
              <a:t>0 - 2 YEARS AUG 2021 - JULY 2023</a:t>
            </a:r>
            <a:endParaRPr lang="en-GB" sz="2400" dirty="0"/>
          </a:p>
        </p:txBody>
      </p:sp>
      <p:sp>
        <p:nvSpPr>
          <p:cNvPr id="3" name="Subtitle 2">
            <a:extLst>
              <a:ext uri="{FF2B5EF4-FFF2-40B4-BE49-F238E27FC236}">
                <a16:creationId xmlns:a16="http://schemas.microsoft.com/office/drawing/2014/main" id="{C2F2002D-02D2-4812-BCBA-469506040EAD}"/>
              </a:ext>
            </a:extLst>
          </p:cNvPr>
          <p:cNvSpPr>
            <a:spLocks noGrp="1"/>
          </p:cNvSpPr>
          <p:nvPr>
            <p:ph type="subTitle" idx="1"/>
          </p:nvPr>
        </p:nvSpPr>
        <p:spPr/>
        <p:txBody>
          <a:bodyPr vert="horz" lIns="91440" tIns="45720" rIns="91440" bIns="45720" rtlCol="0" anchor="t">
            <a:normAutofit/>
          </a:bodyPr>
          <a:lstStyle/>
          <a:p>
            <a:r>
              <a:rPr lang="en-US" dirty="0"/>
              <a:t>August 2021</a:t>
            </a:r>
          </a:p>
        </p:txBody>
      </p:sp>
      <p:pic>
        <p:nvPicPr>
          <p:cNvPr id="4098" name="Picture 2" descr="https://ukc-powerpoint.officeapps.live.com/pods/GetClipboardImage.ashx?Id=c76b53c0-ba1e-4a29-a0d0-c3dbd0fda281&amp;DC=GUK5&amp;pkey=9f3c2ed2-4af6-459a-a4aa-e9ec0fa68083&amp;wdwaccluster=GUK5">
            <a:extLst>
              <a:ext uri="{FF2B5EF4-FFF2-40B4-BE49-F238E27FC236}">
                <a16:creationId xmlns:a16="http://schemas.microsoft.com/office/drawing/2014/main" id="{D059168D-272B-4416-B9D0-364946B4EF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7997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40099D2-B496-4865-BD41-470137A28D8B}"/>
              </a:ext>
            </a:extLst>
          </p:cNvPr>
          <p:cNvGraphicFramePr>
            <a:graphicFrameLocks noGrp="1"/>
          </p:cNvGraphicFramePr>
          <p:nvPr>
            <p:extLst/>
          </p:nvPr>
        </p:nvGraphicFramePr>
        <p:xfrm>
          <a:off x="107501" y="501072"/>
          <a:ext cx="8920953" cy="4489038"/>
        </p:xfrm>
        <a:graphic>
          <a:graphicData uri="http://schemas.openxmlformats.org/drawingml/2006/table">
            <a:tbl>
              <a:tblPr firstRow="1" bandRow="1">
                <a:tableStyleId>{5C22544A-7EE6-4342-B048-85BDC9FD1C3A}</a:tableStyleId>
              </a:tblPr>
              <a:tblGrid>
                <a:gridCol w="486785">
                  <a:extLst>
                    <a:ext uri="{9D8B030D-6E8A-4147-A177-3AD203B41FA5}">
                      <a16:colId xmlns:a16="http://schemas.microsoft.com/office/drawing/2014/main" val="542809358"/>
                    </a:ext>
                  </a:extLst>
                </a:gridCol>
                <a:gridCol w="486785">
                  <a:extLst>
                    <a:ext uri="{9D8B030D-6E8A-4147-A177-3AD203B41FA5}">
                      <a16:colId xmlns:a16="http://schemas.microsoft.com/office/drawing/2014/main" val="4028384899"/>
                    </a:ext>
                  </a:extLst>
                </a:gridCol>
                <a:gridCol w="309937">
                  <a:extLst>
                    <a:ext uri="{9D8B030D-6E8A-4147-A177-3AD203B41FA5}">
                      <a16:colId xmlns:a16="http://schemas.microsoft.com/office/drawing/2014/main" val="3482574789"/>
                    </a:ext>
                  </a:extLst>
                </a:gridCol>
                <a:gridCol w="529620">
                  <a:extLst>
                    <a:ext uri="{9D8B030D-6E8A-4147-A177-3AD203B41FA5}">
                      <a16:colId xmlns:a16="http://schemas.microsoft.com/office/drawing/2014/main" val="2539976336"/>
                    </a:ext>
                  </a:extLst>
                </a:gridCol>
                <a:gridCol w="861664">
                  <a:extLst>
                    <a:ext uri="{9D8B030D-6E8A-4147-A177-3AD203B41FA5}">
                      <a16:colId xmlns:a16="http://schemas.microsoft.com/office/drawing/2014/main" val="1527401888"/>
                    </a:ext>
                  </a:extLst>
                </a:gridCol>
                <a:gridCol w="863209">
                  <a:extLst>
                    <a:ext uri="{9D8B030D-6E8A-4147-A177-3AD203B41FA5}">
                      <a16:colId xmlns:a16="http://schemas.microsoft.com/office/drawing/2014/main" val="1462381491"/>
                    </a:ext>
                  </a:extLst>
                </a:gridCol>
                <a:gridCol w="939997">
                  <a:extLst>
                    <a:ext uri="{9D8B030D-6E8A-4147-A177-3AD203B41FA5}">
                      <a16:colId xmlns:a16="http://schemas.microsoft.com/office/drawing/2014/main" val="3956336347"/>
                    </a:ext>
                  </a:extLst>
                </a:gridCol>
                <a:gridCol w="939997">
                  <a:extLst>
                    <a:ext uri="{9D8B030D-6E8A-4147-A177-3AD203B41FA5}">
                      <a16:colId xmlns:a16="http://schemas.microsoft.com/office/drawing/2014/main" val="1013881882"/>
                    </a:ext>
                  </a:extLst>
                </a:gridCol>
                <a:gridCol w="252063">
                  <a:extLst>
                    <a:ext uri="{9D8B030D-6E8A-4147-A177-3AD203B41FA5}">
                      <a16:colId xmlns:a16="http://schemas.microsoft.com/office/drawing/2014/main" val="1204433572"/>
                    </a:ext>
                  </a:extLst>
                </a:gridCol>
                <a:gridCol w="252063">
                  <a:extLst>
                    <a:ext uri="{9D8B030D-6E8A-4147-A177-3AD203B41FA5}">
                      <a16:colId xmlns:a16="http://schemas.microsoft.com/office/drawing/2014/main" val="3939180299"/>
                    </a:ext>
                  </a:extLst>
                </a:gridCol>
                <a:gridCol w="252063">
                  <a:extLst>
                    <a:ext uri="{9D8B030D-6E8A-4147-A177-3AD203B41FA5}">
                      <a16:colId xmlns:a16="http://schemas.microsoft.com/office/drawing/2014/main" val="1723559071"/>
                    </a:ext>
                  </a:extLst>
                </a:gridCol>
                <a:gridCol w="252063">
                  <a:extLst>
                    <a:ext uri="{9D8B030D-6E8A-4147-A177-3AD203B41FA5}">
                      <a16:colId xmlns:a16="http://schemas.microsoft.com/office/drawing/2014/main" val="590344273"/>
                    </a:ext>
                  </a:extLst>
                </a:gridCol>
                <a:gridCol w="252063">
                  <a:extLst>
                    <a:ext uri="{9D8B030D-6E8A-4147-A177-3AD203B41FA5}">
                      <a16:colId xmlns:a16="http://schemas.microsoft.com/office/drawing/2014/main" val="4205172266"/>
                    </a:ext>
                  </a:extLst>
                </a:gridCol>
                <a:gridCol w="252063">
                  <a:extLst>
                    <a:ext uri="{9D8B030D-6E8A-4147-A177-3AD203B41FA5}">
                      <a16:colId xmlns:a16="http://schemas.microsoft.com/office/drawing/2014/main" val="3637608218"/>
                    </a:ext>
                  </a:extLst>
                </a:gridCol>
                <a:gridCol w="252063">
                  <a:extLst>
                    <a:ext uri="{9D8B030D-6E8A-4147-A177-3AD203B41FA5}">
                      <a16:colId xmlns:a16="http://schemas.microsoft.com/office/drawing/2014/main" val="778720455"/>
                    </a:ext>
                  </a:extLst>
                </a:gridCol>
                <a:gridCol w="252063">
                  <a:extLst>
                    <a:ext uri="{9D8B030D-6E8A-4147-A177-3AD203B41FA5}">
                      <a16:colId xmlns:a16="http://schemas.microsoft.com/office/drawing/2014/main" val="133251688"/>
                    </a:ext>
                  </a:extLst>
                </a:gridCol>
                <a:gridCol w="292313">
                  <a:extLst>
                    <a:ext uri="{9D8B030D-6E8A-4147-A177-3AD203B41FA5}">
                      <a16:colId xmlns:a16="http://schemas.microsoft.com/office/drawing/2014/main" val="101972404"/>
                    </a:ext>
                  </a:extLst>
                </a:gridCol>
                <a:gridCol w="252063">
                  <a:extLst>
                    <a:ext uri="{9D8B030D-6E8A-4147-A177-3AD203B41FA5}">
                      <a16:colId xmlns:a16="http://schemas.microsoft.com/office/drawing/2014/main" val="935912634"/>
                    </a:ext>
                  </a:extLst>
                </a:gridCol>
                <a:gridCol w="252063">
                  <a:extLst>
                    <a:ext uri="{9D8B030D-6E8A-4147-A177-3AD203B41FA5}">
                      <a16:colId xmlns:a16="http://schemas.microsoft.com/office/drawing/2014/main" val="4150331701"/>
                    </a:ext>
                  </a:extLst>
                </a:gridCol>
                <a:gridCol w="252063">
                  <a:extLst>
                    <a:ext uri="{9D8B030D-6E8A-4147-A177-3AD203B41FA5}">
                      <a16:colId xmlns:a16="http://schemas.microsoft.com/office/drawing/2014/main" val="772316818"/>
                    </a:ext>
                  </a:extLst>
                </a:gridCol>
                <a:gridCol w="437953">
                  <a:extLst>
                    <a:ext uri="{9D8B030D-6E8A-4147-A177-3AD203B41FA5}">
                      <a16:colId xmlns:a16="http://schemas.microsoft.com/office/drawing/2014/main" val="323130426"/>
                    </a:ext>
                  </a:extLst>
                </a:gridCol>
              </a:tblGrid>
              <a:tr h="200606">
                <a:tc rowSpan="2" gridSpan="4">
                  <a:txBody>
                    <a:bodyPr/>
                    <a:lstStyle/>
                    <a:p>
                      <a:pPr algn="ctr"/>
                      <a:r>
                        <a:rPr lang="en-GB" sz="800" dirty="0">
                          <a:latin typeface="Arial" panose="020B0604020202020204" pitchFamily="34" charset="0"/>
                          <a:cs typeface="Arial" panose="020B0604020202020204" pitchFamily="34" charset="0"/>
                        </a:rPr>
                        <a:t>Programmes &amp; Projects </a:t>
                      </a:r>
                    </a:p>
                    <a:p>
                      <a:pPr algn="ctr"/>
                      <a:r>
                        <a:rPr lang="en-GB" sz="800" dirty="0">
                          <a:latin typeface="Arial" panose="020B0604020202020204" pitchFamily="34" charset="0"/>
                          <a:cs typeface="Arial" panose="020B0604020202020204" pitchFamily="34" charset="0"/>
                        </a:rPr>
                        <a:t>2021-2023</a:t>
                      </a:r>
                    </a:p>
                    <a:p>
                      <a:pPr algn="ctr"/>
                      <a:endParaRPr lang="en-GB" sz="800" dirty="0">
                        <a:latin typeface="+mn-lt"/>
                      </a:endParaRPr>
                    </a:p>
                  </a:txBody>
                  <a:tcPr anchor="ctr">
                    <a:solidFill>
                      <a:schemeClr val="accent1">
                        <a:lumMod val="75000"/>
                      </a:schemeClr>
                    </a:solidFill>
                  </a:tcPr>
                </a:tc>
                <a:tc rowSpan="2" hMerge="1">
                  <a:txBody>
                    <a:bodyPr/>
                    <a:lstStyle/>
                    <a:p>
                      <a:endParaRPr lang="en-GB" sz="600" dirty="0">
                        <a:latin typeface="+mj-lt"/>
                      </a:endParaRPr>
                    </a:p>
                  </a:txBody>
                  <a:tcPr anchor="ctr">
                    <a:solidFill>
                      <a:srgbClr val="0070C0"/>
                    </a:solidFill>
                  </a:tcPr>
                </a:tc>
                <a:tc rowSpan="2" hMerge="1">
                  <a:txBody>
                    <a:bodyPr/>
                    <a:lstStyle/>
                    <a:p>
                      <a:endParaRPr lang="en-GB" sz="600" dirty="0">
                        <a:latin typeface="+mj-lt"/>
                      </a:endParaRPr>
                    </a:p>
                  </a:txBody>
                  <a:tcPr anchor="ctr">
                    <a:solidFill>
                      <a:srgbClr val="0070C0"/>
                    </a:solidFill>
                  </a:tcPr>
                </a:tc>
                <a:tc rowSpan="2" hMerge="1">
                  <a:txBody>
                    <a:bodyPr/>
                    <a:lstStyle/>
                    <a:p>
                      <a:endParaRPr lang="en-GB" sz="600" dirty="0">
                        <a:latin typeface="+mj-lt"/>
                      </a:endParaRPr>
                    </a:p>
                  </a:txBody>
                  <a:tcPr anchor="ctr">
                    <a:solidFill>
                      <a:srgbClr val="0070C0"/>
                    </a:solidFill>
                  </a:tcPr>
                </a:tc>
                <a:tc gridSpan="4">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gridSpan="12">
                  <a:txBody>
                    <a:bodyPr/>
                    <a:lstStyle/>
                    <a:p>
                      <a:pPr algn="ctr"/>
                      <a:r>
                        <a:rPr lang="en-GB" sz="700" dirty="0">
                          <a:latin typeface="+mj-lt"/>
                        </a:rPr>
                        <a:t>2022</a:t>
                      </a:r>
                    </a:p>
                  </a:txBody>
                  <a:tcPr anchor="ctr">
                    <a:solidFill>
                      <a:schemeClr val="accent1">
                        <a:lumMod val="75000"/>
                      </a:schemeClr>
                    </a:solidFill>
                  </a:tcP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a:txBody>
                    <a:bodyPr/>
                    <a:lstStyle/>
                    <a:p>
                      <a:pPr algn="ctr"/>
                      <a:r>
                        <a:rPr lang="en-GB" sz="700" dirty="0">
                          <a:latin typeface="+mj-lt"/>
                        </a:rPr>
                        <a:t>2023</a:t>
                      </a:r>
                    </a:p>
                  </a:txBody>
                  <a:tcPr anchor="ctr">
                    <a:solidFill>
                      <a:schemeClr val="accent1">
                        <a:lumMod val="75000"/>
                      </a:schemeClr>
                    </a:solidFill>
                  </a:tcPr>
                </a:tc>
                <a:extLst>
                  <a:ext uri="{0D108BD9-81ED-4DB2-BD59-A6C34878D82A}">
                    <a16:rowId xmlns:a16="http://schemas.microsoft.com/office/drawing/2014/main" val="2910095581"/>
                  </a:ext>
                </a:extLst>
              </a:tr>
              <a:tr h="214499">
                <a:tc gridSpan="4" vMerge="1">
                  <a:txBody>
                    <a:bodyPr/>
                    <a:lstStyle/>
                    <a:p>
                      <a:endParaRPr lang="en-GB" sz="600" dirty="0">
                        <a:latin typeface="+mj-lt"/>
                      </a:endParaRPr>
                    </a:p>
                  </a:txBody>
                  <a:tcPr anchor="ctr"/>
                </a:tc>
                <a:tc hMerge="1" vMerge="1">
                  <a:txBody>
                    <a:bodyPr/>
                    <a:lstStyle/>
                    <a:p>
                      <a:endParaRPr lang="en-GB" sz="600" dirty="0">
                        <a:latin typeface="+mj-lt"/>
                      </a:endParaRPr>
                    </a:p>
                  </a:txBody>
                  <a:tcPr anchor="ctr"/>
                </a:tc>
                <a:tc hMerge="1" vMerge="1">
                  <a:txBody>
                    <a:bodyPr/>
                    <a:lstStyle/>
                    <a:p>
                      <a:endParaRPr lang="en-GB" sz="600" dirty="0">
                        <a:latin typeface="+mj-lt"/>
                      </a:endParaRPr>
                    </a:p>
                  </a:txBody>
                  <a:tcPr anchor="ctr"/>
                </a:tc>
                <a:tc hMerge="1" vMerge="1">
                  <a:txBody>
                    <a:bodyPr/>
                    <a:lstStyle/>
                    <a:p>
                      <a:endParaRPr lang="en-GB" sz="600" dirty="0">
                        <a:latin typeface="+mj-lt"/>
                      </a:endParaRPr>
                    </a:p>
                  </a:txBody>
                  <a:tcPr anchor="ctr"/>
                </a:tc>
                <a:tc>
                  <a:txBody>
                    <a:bodyPr/>
                    <a:lstStyle/>
                    <a:p>
                      <a:pPr algn="ctr"/>
                      <a:r>
                        <a:rPr lang="en-GB" sz="600" b="1" dirty="0">
                          <a:solidFill>
                            <a:schemeClr val="bg1"/>
                          </a:solidFill>
                          <a:latin typeface="Arial" panose="020B0604020202020204" pitchFamily="34" charset="0"/>
                          <a:cs typeface="Arial" panose="020B0604020202020204" pitchFamily="34" charset="0"/>
                        </a:rPr>
                        <a:t>Sep </a:t>
                      </a:r>
                    </a:p>
                  </a:txBody>
                  <a:tcPr anchor="ctr">
                    <a:solidFill>
                      <a:schemeClr val="bg1">
                        <a:lumMod val="65000"/>
                      </a:schemeClr>
                    </a:solidFill>
                  </a:tcPr>
                </a:tc>
                <a:tc>
                  <a:txBody>
                    <a:bodyPr/>
                    <a:lstStyle/>
                    <a:p>
                      <a:pPr algn="ctr"/>
                      <a:r>
                        <a:rPr lang="en-GB" sz="600" b="1" dirty="0">
                          <a:solidFill>
                            <a:schemeClr val="bg1"/>
                          </a:solidFill>
                          <a:latin typeface="Arial" panose="020B0604020202020204" pitchFamily="34" charset="0"/>
                          <a:cs typeface="Arial" panose="020B0604020202020204" pitchFamily="34" charset="0"/>
                        </a:rPr>
                        <a:t>Oct </a:t>
                      </a:r>
                    </a:p>
                  </a:txBody>
                  <a:tcPr anchor="ctr">
                    <a:solidFill>
                      <a:schemeClr val="bg1">
                        <a:lumMod val="65000"/>
                      </a:schemeClr>
                    </a:solidFill>
                  </a:tcPr>
                </a:tc>
                <a:tc>
                  <a:txBody>
                    <a:bodyPr/>
                    <a:lstStyle/>
                    <a:p>
                      <a:pPr algn="ctr"/>
                      <a:r>
                        <a:rPr lang="en-GB" sz="600" b="1" dirty="0">
                          <a:solidFill>
                            <a:schemeClr val="bg1"/>
                          </a:solidFill>
                          <a:latin typeface="Arial" panose="020B0604020202020204" pitchFamily="34" charset="0"/>
                          <a:cs typeface="Arial" panose="020B0604020202020204" pitchFamily="34" charset="0"/>
                        </a:rPr>
                        <a:t>Nov </a:t>
                      </a:r>
                    </a:p>
                  </a:txBody>
                  <a:tcPr anchor="ctr">
                    <a:solidFill>
                      <a:schemeClr val="bg1">
                        <a:lumMod val="65000"/>
                      </a:schemeClr>
                    </a:solidFill>
                  </a:tcPr>
                </a:tc>
                <a:tc>
                  <a:txBody>
                    <a:bodyPr/>
                    <a:lstStyle/>
                    <a:p>
                      <a:pPr algn="ctr"/>
                      <a:r>
                        <a:rPr lang="en-GB" sz="600" b="1" dirty="0">
                          <a:solidFill>
                            <a:schemeClr val="bg1"/>
                          </a:solidFill>
                          <a:latin typeface="Arial" panose="020B0604020202020204" pitchFamily="34" charset="0"/>
                          <a:cs typeface="Arial" panose="020B0604020202020204" pitchFamily="34" charset="0"/>
                        </a:rPr>
                        <a:t>Dec </a:t>
                      </a:r>
                    </a:p>
                  </a:txBody>
                  <a:tcPr anchor="ctr">
                    <a:solidFill>
                      <a:schemeClr val="bg1">
                        <a:lumMod val="65000"/>
                      </a:schemeClr>
                    </a:solidFill>
                  </a:tcPr>
                </a:tc>
                <a:tc>
                  <a:txBody>
                    <a:bodyPr/>
                    <a:lstStyle/>
                    <a:p>
                      <a:pPr algn="ctr"/>
                      <a:r>
                        <a:rPr lang="en-GB" sz="400" b="1" dirty="0">
                          <a:solidFill>
                            <a:schemeClr val="bg1"/>
                          </a:solidFill>
                          <a:latin typeface="+mj-lt"/>
                        </a:rPr>
                        <a:t>Jan </a:t>
                      </a:r>
                    </a:p>
                  </a:txBody>
                  <a:tcPr vert="vert270" anchor="ctr">
                    <a:solidFill>
                      <a:schemeClr val="bg1">
                        <a:lumMod val="65000"/>
                      </a:schemeClr>
                    </a:solidFill>
                  </a:tcPr>
                </a:tc>
                <a:tc>
                  <a:txBody>
                    <a:bodyPr/>
                    <a:lstStyle/>
                    <a:p>
                      <a:pPr algn="ctr"/>
                      <a:r>
                        <a:rPr lang="en-GB" sz="400" b="1" dirty="0">
                          <a:solidFill>
                            <a:schemeClr val="bg1"/>
                          </a:solidFill>
                          <a:latin typeface="+mj-lt"/>
                        </a:rPr>
                        <a:t>Feb </a:t>
                      </a:r>
                    </a:p>
                  </a:txBody>
                  <a:tcPr vert="vert270" anchor="ctr">
                    <a:solidFill>
                      <a:schemeClr val="bg1">
                        <a:lumMod val="65000"/>
                      </a:schemeClr>
                    </a:solidFill>
                  </a:tcPr>
                </a:tc>
                <a:tc>
                  <a:txBody>
                    <a:bodyPr/>
                    <a:lstStyle/>
                    <a:p>
                      <a:pPr algn="ctr"/>
                      <a:r>
                        <a:rPr lang="en-GB" sz="400" b="1" dirty="0">
                          <a:solidFill>
                            <a:schemeClr val="bg1"/>
                          </a:solidFill>
                          <a:latin typeface="+mj-lt"/>
                        </a:rPr>
                        <a:t>Mar</a:t>
                      </a:r>
                    </a:p>
                  </a:txBody>
                  <a:tcPr vert="vert270" anchor="ctr">
                    <a:solidFill>
                      <a:schemeClr val="bg1">
                        <a:lumMod val="65000"/>
                      </a:schemeClr>
                    </a:solidFill>
                  </a:tcPr>
                </a:tc>
                <a:tc>
                  <a:txBody>
                    <a:bodyPr/>
                    <a:lstStyle/>
                    <a:p>
                      <a:pPr algn="ctr"/>
                      <a:r>
                        <a:rPr lang="en-GB" sz="400" b="1" dirty="0">
                          <a:solidFill>
                            <a:schemeClr val="bg1"/>
                          </a:solidFill>
                          <a:latin typeface="+mj-lt"/>
                        </a:rPr>
                        <a:t>Apr </a:t>
                      </a:r>
                    </a:p>
                  </a:txBody>
                  <a:tcPr vert="vert270" anchor="ctr">
                    <a:solidFill>
                      <a:schemeClr val="bg1">
                        <a:lumMod val="65000"/>
                      </a:schemeClr>
                    </a:solidFill>
                  </a:tcPr>
                </a:tc>
                <a:tc>
                  <a:txBody>
                    <a:bodyPr/>
                    <a:lstStyle/>
                    <a:p>
                      <a:pPr algn="ctr"/>
                      <a:r>
                        <a:rPr lang="en-GB" sz="400" b="1" dirty="0">
                          <a:solidFill>
                            <a:schemeClr val="bg1"/>
                          </a:solidFill>
                          <a:latin typeface="+mj-lt"/>
                        </a:rPr>
                        <a:t>May </a:t>
                      </a:r>
                    </a:p>
                  </a:txBody>
                  <a:tcPr vert="vert270" anchor="ctr">
                    <a:solidFill>
                      <a:schemeClr val="bg1">
                        <a:lumMod val="65000"/>
                      </a:schemeClr>
                    </a:solidFill>
                  </a:tcPr>
                </a:tc>
                <a:tc>
                  <a:txBody>
                    <a:bodyPr/>
                    <a:lstStyle/>
                    <a:p>
                      <a:pPr algn="ctr"/>
                      <a:r>
                        <a:rPr lang="en-GB" sz="400" b="1" dirty="0">
                          <a:solidFill>
                            <a:schemeClr val="bg1"/>
                          </a:solidFill>
                          <a:latin typeface="+mj-lt"/>
                        </a:rPr>
                        <a:t>Jun </a:t>
                      </a:r>
                    </a:p>
                  </a:txBody>
                  <a:tcPr vert="vert270" anchor="ctr">
                    <a:solidFill>
                      <a:schemeClr val="bg1">
                        <a:lumMod val="65000"/>
                      </a:schemeClr>
                    </a:solidFill>
                  </a:tcPr>
                </a:tc>
                <a:tc>
                  <a:txBody>
                    <a:bodyPr/>
                    <a:lstStyle/>
                    <a:p>
                      <a:pPr algn="ctr"/>
                      <a:r>
                        <a:rPr lang="en-GB" sz="400" b="1" dirty="0">
                          <a:solidFill>
                            <a:schemeClr val="bg1"/>
                          </a:solidFill>
                          <a:latin typeface="+mj-lt"/>
                        </a:rPr>
                        <a:t>July </a:t>
                      </a:r>
                    </a:p>
                  </a:txBody>
                  <a:tcPr vert="vert270" anchor="ctr">
                    <a:solidFill>
                      <a:schemeClr val="bg1">
                        <a:lumMod val="65000"/>
                      </a:schemeClr>
                    </a:solidFill>
                  </a:tcPr>
                </a:tc>
                <a:tc>
                  <a:txBody>
                    <a:bodyPr/>
                    <a:lstStyle/>
                    <a:p>
                      <a:pPr algn="ctr"/>
                      <a:r>
                        <a:rPr lang="en-GB" sz="400" b="1" dirty="0">
                          <a:solidFill>
                            <a:schemeClr val="bg1"/>
                          </a:solidFill>
                          <a:latin typeface="+mj-lt"/>
                        </a:rPr>
                        <a:t>Aug</a:t>
                      </a:r>
                    </a:p>
                  </a:txBody>
                  <a:tcPr vert="vert270" anchor="ctr">
                    <a:solidFill>
                      <a:schemeClr val="bg1">
                        <a:lumMod val="65000"/>
                      </a:schemeClr>
                    </a:solidFill>
                  </a:tcPr>
                </a:tc>
                <a:tc>
                  <a:txBody>
                    <a:bodyPr/>
                    <a:lstStyle/>
                    <a:p>
                      <a:pPr algn="ctr"/>
                      <a:r>
                        <a:rPr lang="en-GB" sz="400" b="1" dirty="0">
                          <a:solidFill>
                            <a:schemeClr val="bg1"/>
                          </a:solidFill>
                          <a:latin typeface="+mj-lt"/>
                        </a:rPr>
                        <a:t>Sept </a:t>
                      </a:r>
                    </a:p>
                  </a:txBody>
                  <a:tcPr vert="vert270" anchor="ctr">
                    <a:solidFill>
                      <a:schemeClr val="bg1">
                        <a:lumMod val="65000"/>
                      </a:schemeClr>
                    </a:solidFill>
                  </a:tcPr>
                </a:tc>
                <a:tc>
                  <a:txBody>
                    <a:bodyPr/>
                    <a:lstStyle/>
                    <a:p>
                      <a:pPr algn="ctr"/>
                      <a:r>
                        <a:rPr lang="en-GB" sz="400" b="1" dirty="0">
                          <a:solidFill>
                            <a:schemeClr val="bg1"/>
                          </a:solidFill>
                          <a:latin typeface="+mj-lt"/>
                        </a:rPr>
                        <a:t>Oct </a:t>
                      </a:r>
                    </a:p>
                  </a:txBody>
                  <a:tcPr vert="vert270" anchor="ctr">
                    <a:solidFill>
                      <a:schemeClr val="bg1">
                        <a:lumMod val="65000"/>
                      </a:schemeClr>
                    </a:solidFill>
                  </a:tcPr>
                </a:tc>
                <a:tc>
                  <a:txBody>
                    <a:bodyPr/>
                    <a:lstStyle/>
                    <a:p>
                      <a:pPr algn="ctr"/>
                      <a:r>
                        <a:rPr lang="en-GB" sz="400" b="1" dirty="0">
                          <a:solidFill>
                            <a:schemeClr val="bg1"/>
                          </a:solidFill>
                          <a:latin typeface="+mj-lt"/>
                        </a:rPr>
                        <a:t>Nov </a:t>
                      </a:r>
                    </a:p>
                  </a:txBody>
                  <a:tcPr vert="vert270" anchor="ctr">
                    <a:solidFill>
                      <a:schemeClr val="bg1">
                        <a:lumMod val="65000"/>
                      </a:schemeClr>
                    </a:solidFill>
                  </a:tcPr>
                </a:tc>
                <a:tc>
                  <a:txBody>
                    <a:bodyPr/>
                    <a:lstStyle/>
                    <a:p>
                      <a:pPr algn="ctr"/>
                      <a:r>
                        <a:rPr lang="en-GB" sz="400" b="1" dirty="0">
                          <a:solidFill>
                            <a:schemeClr val="bg1"/>
                          </a:solidFill>
                          <a:latin typeface="+mj-lt"/>
                        </a:rPr>
                        <a:t>Dec </a:t>
                      </a:r>
                    </a:p>
                  </a:txBody>
                  <a:tcPr vert="vert270" anchor="ctr">
                    <a:solidFill>
                      <a:schemeClr val="bg1">
                        <a:lumMod val="65000"/>
                      </a:schemeClr>
                    </a:solidFill>
                  </a:tcPr>
                </a:tc>
                <a:tc>
                  <a:txBody>
                    <a:bodyPr/>
                    <a:lstStyle/>
                    <a:p>
                      <a:endParaRPr lang="en-GB" sz="400" dirty="0">
                        <a:solidFill>
                          <a:schemeClr val="bg1"/>
                        </a:solidFill>
                        <a:latin typeface="+mj-lt"/>
                      </a:endParaRPr>
                    </a:p>
                  </a:txBody>
                  <a:tcPr anchor="ctr">
                    <a:solidFill>
                      <a:schemeClr val="bg1">
                        <a:lumMod val="65000"/>
                      </a:schemeClr>
                    </a:solidFill>
                  </a:tcPr>
                </a:tc>
                <a:extLst>
                  <a:ext uri="{0D108BD9-81ED-4DB2-BD59-A6C34878D82A}">
                    <a16:rowId xmlns:a16="http://schemas.microsoft.com/office/drawing/2014/main" val="1160549859"/>
                  </a:ext>
                </a:extLst>
              </a:tr>
              <a:tr h="734215">
                <a:tc rowSpan="8">
                  <a:txBody>
                    <a:bodyPr/>
                    <a:lstStyle/>
                    <a:p>
                      <a:pPr algn="ctr"/>
                      <a:r>
                        <a:rPr lang="en-GB" sz="1100" b="1" dirty="0">
                          <a:solidFill>
                            <a:schemeClr val="bg1"/>
                          </a:solidFill>
                          <a:latin typeface="+mj-lt"/>
                        </a:rPr>
                        <a:t>MAJOR RELEASES</a:t>
                      </a:r>
                    </a:p>
                  </a:txBody>
                  <a:tcPr vert="vert270">
                    <a:solidFill>
                      <a:schemeClr val="accent1">
                        <a:lumMod val="75000"/>
                      </a:schemeClr>
                    </a:solidFill>
                  </a:tcPr>
                </a:tc>
                <a:tc rowSpan="2">
                  <a:txBody>
                    <a:bodyPr/>
                    <a:lstStyle/>
                    <a:p>
                      <a:pPr algn="ctr"/>
                      <a:r>
                        <a:rPr lang="en-GB" sz="500" dirty="0">
                          <a:solidFill>
                            <a:schemeClr val="bg1"/>
                          </a:solidFill>
                          <a:latin typeface="Arial" panose="020B0604020202020204" pitchFamily="34" charset="0"/>
                          <a:cs typeface="Arial" panose="020B0604020202020204" pitchFamily="34" charset="0"/>
                        </a:rPr>
                        <a:t>Regulatory / Customer Requested Change </a:t>
                      </a:r>
                    </a:p>
                    <a:p>
                      <a:pPr algn="ctr"/>
                      <a:endParaRPr lang="en-GB" sz="50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rowSpan="2">
                  <a:txBody>
                    <a:bodyPr/>
                    <a:lstStyle/>
                    <a:p>
                      <a:pPr algn="ctr"/>
                      <a:r>
                        <a:rPr lang="en-GB" sz="400" b="1" dirty="0">
                          <a:solidFill>
                            <a:schemeClr val="bg1"/>
                          </a:solidFill>
                          <a:latin typeface="Arial" panose="020B0604020202020204" pitchFamily="34" charset="0"/>
                          <a:cs typeface="Arial" panose="020B0604020202020204" pitchFamily="34" charset="0"/>
                        </a:rPr>
                        <a:t>PM </a:t>
                      </a:r>
                    </a:p>
                    <a:p>
                      <a:pPr algn="ctr"/>
                      <a:r>
                        <a:rPr lang="en-GB" sz="400" b="1" dirty="0">
                          <a:solidFill>
                            <a:schemeClr val="bg1"/>
                          </a:solidFill>
                          <a:latin typeface="Arial" panose="020B0604020202020204" pitchFamily="34" charset="0"/>
                          <a:cs typeface="Arial" panose="020B0604020202020204" pitchFamily="34" charset="0"/>
                        </a:rPr>
                        <a:t>Matthew Rider </a:t>
                      </a:r>
                    </a:p>
                    <a:p>
                      <a:pPr algn="ctr"/>
                      <a:endParaRPr lang="en-GB" sz="400" b="1" dirty="0">
                        <a:solidFill>
                          <a:schemeClr val="bg1"/>
                        </a:solidFill>
                        <a:latin typeface="Arial" panose="020B0604020202020204" pitchFamily="34" charset="0"/>
                        <a:cs typeface="Arial" panose="020B0604020202020204" pitchFamily="34" charset="0"/>
                      </a:endParaRPr>
                    </a:p>
                  </a:txBody>
                  <a:tcPr vert="vert270" anchor="ctr">
                    <a:solidFill>
                      <a:schemeClr val="bg1">
                        <a:lumMod val="50000"/>
                      </a:schemeClr>
                    </a:solidFill>
                  </a:tcPr>
                </a:tc>
                <a:tc>
                  <a:txBody>
                    <a:bodyPr/>
                    <a:lstStyle/>
                    <a:p>
                      <a:pPr algn="ctr"/>
                      <a:r>
                        <a:rPr lang="en-US" sz="420" b="0" dirty="0">
                          <a:solidFill>
                            <a:schemeClr val="bg1"/>
                          </a:solidFill>
                          <a:latin typeface="Arial" panose="020B0604020202020204" pitchFamily="34" charset="0"/>
                          <a:cs typeface="Arial" panose="020B0604020202020204" pitchFamily="34" charset="0"/>
                        </a:rPr>
                        <a:t>MOD0745 - Setting of Auction Bid Parameter</a:t>
                      </a:r>
                      <a:endParaRPr lang="en-GB" sz="420" b="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extLst>
                  <a:ext uri="{0D108BD9-81ED-4DB2-BD59-A6C34878D82A}">
                    <a16:rowId xmlns:a16="http://schemas.microsoft.com/office/drawing/2014/main" val="141634101"/>
                  </a:ext>
                </a:extLst>
              </a:tr>
              <a:tr h="1093165">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sz="600" dirty="0">
                        <a:latin typeface="+mj-lt"/>
                      </a:endParaRPr>
                    </a:p>
                  </a:txBody>
                  <a:tcPr/>
                </a:tc>
                <a:tc>
                  <a:txBody>
                    <a:bodyPr/>
                    <a:lstStyle/>
                    <a:p>
                      <a:pPr algn="ctr"/>
                      <a:r>
                        <a:rPr lang="en-US" sz="420" b="0" dirty="0">
                          <a:solidFill>
                            <a:schemeClr val="bg1"/>
                          </a:solidFill>
                          <a:latin typeface="Arial" panose="020B0604020202020204" pitchFamily="34" charset="0"/>
                          <a:cs typeface="Arial" panose="020B0604020202020204" pitchFamily="34" charset="0"/>
                        </a:rPr>
                        <a:t>MOD0728B – UK Link &amp; Gemini Delivered as part of CP5341</a:t>
                      </a:r>
                    </a:p>
                  </a:txBody>
                  <a:tcPr vert="vert270" anchor="ctr">
                    <a:solidFill>
                      <a:schemeClr val="tx2">
                        <a:lumMod val="75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extLst>
                  <a:ext uri="{0D108BD9-81ED-4DB2-BD59-A6C34878D82A}">
                    <a16:rowId xmlns:a16="http://schemas.microsoft.com/office/drawing/2014/main" val="2974734007"/>
                  </a:ext>
                </a:extLst>
              </a:tr>
              <a:tr h="328285">
                <a:tc vMerge="1">
                  <a:txBody>
                    <a:bodyPr/>
                    <a:lstStyle/>
                    <a:p>
                      <a:endParaRPr lang="en-GB" sz="600" dirty="0">
                        <a:latin typeface="+mj-lt"/>
                      </a:endParaRPr>
                    </a:p>
                  </a:txBody>
                  <a:tcPr/>
                </a:tc>
                <a:tc>
                  <a:txBody>
                    <a:bodyPr/>
                    <a:lstStyle/>
                    <a:p>
                      <a:pPr algn="ctr"/>
                      <a:r>
                        <a:rPr lang="en-GB" sz="500" b="0" dirty="0">
                          <a:solidFill>
                            <a:schemeClr val="bg1"/>
                          </a:solidFill>
                          <a:latin typeface="Arial" panose="020B0604020202020204" pitchFamily="34" charset="0"/>
                          <a:cs typeface="Arial" panose="020B0604020202020204" pitchFamily="34" charset="0"/>
                        </a:rPr>
                        <a:t>Gemini Sustain</a:t>
                      </a:r>
                    </a:p>
                  </a:txBody>
                  <a:tcPr vert="vert270" anchor="ctr">
                    <a:solidFill>
                      <a:schemeClr val="tx2">
                        <a:lumMod val="75000"/>
                      </a:schemeClr>
                    </a:solidFill>
                  </a:tcPr>
                </a:tc>
                <a:tc rowSpan="3">
                  <a:txBody>
                    <a:bodyPr/>
                    <a:lstStyle/>
                    <a:p>
                      <a:pPr algn="ctr"/>
                      <a:r>
                        <a:rPr lang="en-GB" sz="400" b="1" dirty="0">
                          <a:solidFill>
                            <a:schemeClr val="bg1"/>
                          </a:solidFill>
                          <a:latin typeface="Arial" panose="020B0604020202020204" pitchFamily="34" charset="0"/>
                          <a:cs typeface="Arial" panose="020B0604020202020204" pitchFamily="34" charset="0"/>
                        </a:rPr>
                        <a:t>PM </a:t>
                      </a:r>
                    </a:p>
                    <a:p>
                      <a:pPr algn="ctr"/>
                      <a:r>
                        <a:rPr lang="en-GB" sz="400" b="1" dirty="0">
                          <a:solidFill>
                            <a:schemeClr val="bg1"/>
                          </a:solidFill>
                          <a:latin typeface="Arial" panose="020B0604020202020204" pitchFamily="34" charset="0"/>
                          <a:cs typeface="Arial" panose="020B0604020202020204" pitchFamily="34" charset="0"/>
                        </a:rPr>
                        <a:t>Nicky Patmore </a:t>
                      </a:r>
                    </a:p>
                    <a:p>
                      <a:pPr algn="ctr"/>
                      <a:endParaRPr lang="en-GB" sz="400" b="1" dirty="0">
                        <a:solidFill>
                          <a:schemeClr val="bg1"/>
                        </a:solidFill>
                        <a:latin typeface="Arial" panose="020B0604020202020204" pitchFamily="34" charset="0"/>
                        <a:cs typeface="Arial" panose="020B0604020202020204" pitchFamily="34" charset="0"/>
                      </a:endParaRPr>
                    </a:p>
                  </a:txBody>
                  <a:tcPr vert="vert270" anchor="ctr">
                    <a:solidFill>
                      <a:schemeClr val="bg1">
                        <a:lumMod val="50000"/>
                      </a:schemeClr>
                    </a:solidFill>
                  </a:tcPr>
                </a:tc>
                <a:tc rowSpan="2">
                  <a:txBody>
                    <a:bodyPr/>
                    <a:lstStyle/>
                    <a:p>
                      <a:pPr algn="ctr"/>
                      <a:r>
                        <a:rPr lang="en-GB" sz="420" b="0" dirty="0">
                          <a:solidFill>
                            <a:schemeClr val="bg1"/>
                          </a:solidFill>
                          <a:latin typeface="Arial" panose="020B0604020202020204" pitchFamily="34" charset="0"/>
                          <a:cs typeface="Arial" panose="020B0604020202020204" pitchFamily="34" charset="0"/>
                        </a:rPr>
                        <a:t>Gemini </a:t>
                      </a:r>
                    </a:p>
                    <a:p>
                      <a:pPr algn="ctr"/>
                      <a:r>
                        <a:rPr lang="en-GB" sz="420" b="0" dirty="0">
                          <a:solidFill>
                            <a:schemeClr val="bg1"/>
                          </a:solidFill>
                          <a:latin typeface="Arial" panose="020B0604020202020204" pitchFamily="34" charset="0"/>
                          <a:cs typeface="Arial" panose="020B0604020202020204" pitchFamily="34" charset="0"/>
                        </a:rPr>
                        <a:t>Customer Enhancements</a:t>
                      </a:r>
                    </a:p>
                  </a:txBody>
                  <a:tcPr vert="vert270" anchor="ctr">
                    <a:solidFill>
                      <a:schemeClr val="tx2">
                        <a:lumMod val="75000"/>
                      </a:schemeClr>
                    </a:solidFill>
                  </a:tcPr>
                </a:tc>
                <a:tc rowSpan="2">
                  <a:txBody>
                    <a:bodyPr/>
                    <a:lstStyle/>
                    <a:p>
                      <a:endParaRPr lang="en-GB" sz="600" dirty="0">
                        <a:latin typeface="+mj-lt"/>
                      </a:endParaRPr>
                    </a:p>
                  </a:txBody>
                  <a:tcPr>
                    <a:solidFill>
                      <a:schemeClr val="bg1">
                        <a:lumMod val="85000"/>
                      </a:schemeClr>
                    </a:solidFill>
                  </a:tcPr>
                </a:tc>
                <a:tc rowSpan="2">
                  <a:txBody>
                    <a:bodyPr/>
                    <a:lstStyle/>
                    <a:p>
                      <a:endParaRPr lang="en-GB" sz="600" dirty="0">
                        <a:latin typeface="+mj-lt"/>
                      </a:endParaRPr>
                    </a:p>
                  </a:txBody>
                  <a:tcPr>
                    <a:solidFill>
                      <a:schemeClr val="bg1">
                        <a:lumMod val="85000"/>
                      </a:schemeClr>
                    </a:solidFill>
                  </a:tcPr>
                </a:tc>
                <a:tc rowSpan="2">
                  <a:txBody>
                    <a:bodyPr/>
                    <a:lstStyle/>
                    <a:p>
                      <a:endParaRPr lang="en-GB" sz="600" dirty="0">
                        <a:latin typeface="+mj-lt"/>
                      </a:endParaRPr>
                    </a:p>
                  </a:txBody>
                  <a:tcPr>
                    <a:solidFill>
                      <a:schemeClr val="bg1">
                        <a:lumMod val="85000"/>
                      </a:schemeClr>
                    </a:solidFill>
                  </a:tcPr>
                </a:tc>
                <a:tc rowSpan="2">
                  <a:txBody>
                    <a:bodyPr/>
                    <a:lstStyle/>
                    <a:p>
                      <a:endParaRPr lang="en-GB" sz="600" dirty="0">
                        <a:latin typeface="+mj-lt"/>
                      </a:endParaRPr>
                    </a:p>
                  </a:txBody>
                  <a:tcPr>
                    <a:solidFill>
                      <a:schemeClr val="bg1">
                        <a:lumMod val="85000"/>
                      </a:schemeClr>
                    </a:solidFill>
                  </a:tcPr>
                </a:tc>
                <a:tc rowSpan="2">
                  <a:txBody>
                    <a:bodyPr/>
                    <a:lstStyle/>
                    <a:p>
                      <a:endParaRPr lang="en-GB" sz="600" dirty="0">
                        <a:latin typeface="+mj-lt"/>
                      </a:endParaRPr>
                    </a:p>
                  </a:txBody>
                  <a:tcPr>
                    <a:solidFill>
                      <a:schemeClr val="bg1">
                        <a:lumMod val="85000"/>
                      </a:schemeClr>
                    </a:solidFill>
                  </a:tcPr>
                </a:tc>
                <a:tc rowSpan="2">
                  <a:txBody>
                    <a:bodyPr/>
                    <a:lstStyle/>
                    <a:p>
                      <a:endParaRPr lang="en-GB" sz="600" dirty="0">
                        <a:latin typeface="+mj-lt"/>
                      </a:endParaRPr>
                    </a:p>
                  </a:txBody>
                  <a:tcPr>
                    <a:solidFill>
                      <a:schemeClr val="bg1">
                        <a:lumMod val="85000"/>
                      </a:schemeClr>
                    </a:solidFill>
                  </a:tcPr>
                </a:tc>
                <a:tc rowSpan="2">
                  <a:txBody>
                    <a:bodyPr/>
                    <a:lstStyle/>
                    <a:p>
                      <a:endParaRPr lang="en-GB" sz="600" dirty="0">
                        <a:latin typeface="+mj-lt"/>
                      </a:endParaRPr>
                    </a:p>
                  </a:txBody>
                  <a:tcPr>
                    <a:solidFill>
                      <a:schemeClr val="bg1">
                        <a:lumMod val="85000"/>
                      </a:schemeClr>
                    </a:solidFill>
                  </a:tcPr>
                </a:tc>
                <a:tc rowSpan="2">
                  <a:txBody>
                    <a:bodyPr/>
                    <a:lstStyle/>
                    <a:p>
                      <a:endParaRPr lang="en-GB" sz="600" dirty="0">
                        <a:latin typeface="+mj-lt"/>
                      </a:endParaRPr>
                    </a:p>
                  </a:txBody>
                  <a:tcPr>
                    <a:solidFill>
                      <a:schemeClr val="bg1">
                        <a:lumMod val="85000"/>
                      </a:schemeClr>
                    </a:solidFill>
                  </a:tcPr>
                </a:tc>
                <a:tc rowSpan="2">
                  <a:txBody>
                    <a:bodyPr/>
                    <a:lstStyle/>
                    <a:p>
                      <a:endParaRPr lang="en-GB" sz="600" dirty="0">
                        <a:latin typeface="+mj-lt"/>
                      </a:endParaRPr>
                    </a:p>
                  </a:txBody>
                  <a:tcPr>
                    <a:solidFill>
                      <a:schemeClr val="bg1">
                        <a:lumMod val="85000"/>
                      </a:schemeClr>
                    </a:solidFill>
                  </a:tcPr>
                </a:tc>
                <a:tc rowSpan="2">
                  <a:txBody>
                    <a:bodyPr/>
                    <a:lstStyle/>
                    <a:p>
                      <a:endParaRPr lang="en-GB" sz="600" dirty="0">
                        <a:latin typeface="+mj-lt"/>
                      </a:endParaRPr>
                    </a:p>
                  </a:txBody>
                  <a:tcPr>
                    <a:solidFill>
                      <a:schemeClr val="bg1">
                        <a:lumMod val="85000"/>
                      </a:schemeClr>
                    </a:solidFill>
                  </a:tcPr>
                </a:tc>
                <a:tc rowSpan="2">
                  <a:txBody>
                    <a:bodyPr/>
                    <a:lstStyle/>
                    <a:p>
                      <a:endParaRPr lang="en-GB" sz="600" dirty="0">
                        <a:latin typeface="+mj-lt"/>
                      </a:endParaRPr>
                    </a:p>
                  </a:txBody>
                  <a:tcPr>
                    <a:solidFill>
                      <a:schemeClr val="bg1">
                        <a:lumMod val="85000"/>
                      </a:schemeClr>
                    </a:solidFill>
                  </a:tcPr>
                </a:tc>
                <a:tc rowSpan="2">
                  <a:txBody>
                    <a:bodyPr/>
                    <a:lstStyle/>
                    <a:p>
                      <a:endParaRPr lang="en-GB" sz="600" dirty="0">
                        <a:latin typeface="+mj-lt"/>
                      </a:endParaRPr>
                    </a:p>
                  </a:txBody>
                  <a:tcPr>
                    <a:solidFill>
                      <a:schemeClr val="bg1">
                        <a:lumMod val="85000"/>
                      </a:schemeClr>
                    </a:solidFill>
                  </a:tcPr>
                </a:tc>
                <a:tc rowSpan="2">
                  <a:txBody>
                    <a:bodyPr/>
                    <a:lstStyle/>
                    <a:p>
                      <a:endParaRPr lang="en-GB" sz="600" dirty="0">
                        <a:latin typeface="+mj-lt"/>
                      </a:endParaRPr>
                    </a:p>
                  </a:txBody>
                  <a:tcPr>
                    <a:solidFill>
                      <a:schemeClr val="bg1">
                        <a:lumMod val="85000"/>
                      </a:schemeClr>
                    </a:solidFill>
                  </a:tcPr>
                </a:tc>
                <a:tc rowSpan="2">
                  <a:txBody>
                    <a:bodyPr/>
                    <a:lstStyle/>
                    <a:p>
                      <a:endParaRPr lang="en-GB" sz="600" dirty="0">
                        <a:latin typeface="+mj-lt"/>
                      </a:endParaRPr>
                    </a:p>
                  </a:txBody>
                  <a:tcPr>
                    <a:solidFill>
                      <a:schemeClr val="bg1">
                        <a:lumMod val="85000"/>
                      </a:schemeClr>
                    </a:solidFill>
                  </a:tcPr>
                </a:tc>
                <a:tc rowSpan="2">
                  <a:txBody>
                    <a:bodyPr/>
                    <a:lstStyle/>
                    <a:p>
                      <a:endParaRPr lang="en-GB" sz="600" dirty="0">
                        <a:latin typeface="+mj-lt"/>
                      </a:endParaRPr>
                    </a:p>
                  </a:txBody>
                  <a:tcPr>
                    <a:solidFill>
                      <a:schemeClr val="bg1">
                        <a:lumMod val="85000"/>
                      </a:schemeClr>
                    </a:solidFill>
                  </a:tcPr>
                </a:tc>
                <a:tc rowSpan="2">
                  <a:txBody>
                    <a:bodyPr/>
                    <a:lstStyle/>
                    <a:p>
                      <a:endParaRPr lang="en-GB" sz="600" dirty="0">
                        <a:latin typeface="+mj-lt"/>
                      </a:endParaRPr>
                    </a:p>
                  </a:txBody>
                  <a:tcPr>
                    <a:solidFill>
                      <a:schemeClr val="bg1">
                        <a:lumMod val="85000"/>
                      </a:schemeClr>
                    </a:solidFill>
                  </a:tcPr>
                </a:tc>
                <a:tc rowSpan="2">
                  <a:txBody>
                    <a:bodyPr/>
                    <a:lstStyle/>
                    <a:p>
                      <a:endParaRPr lang="en-GB" sz="600" dirty="0">
                        <a:latin typeface="+mj-lt"/>
                      </a:endParaRPr>
                    </a:p>
                  </a:txBody>
                  <a:tcPr>
                    <a:solidFill>
                      <a:schemeClr val="bg1">
                        <a:lumMod val="85000"/>
                      </a:schemeClr>
                    </a:solidFill>
                  </a:tcPr>
                </a:tc>
                <a:extLst>
                  <a:ext uri="{0D108BD9-81ED-4DB2-BD59-A6C34878D82A}">
                    <a16:rowId xmlns:a16="http://schemas.microsoft.com/office/drawing/2014/main" val="3105533922"/>
                  </a:ext>
                </a:extLst>
              </a:tr>
              <a:tr h="168313">
                <a:tc vMerge="1">
                  <a:txBody>
                    <a:bodyPr/>
                    <a:lstStyle/>
                    <a:p>
                      <a:endParaRPr lang="en-GB" sz="600" dirty="0">
                        <a:latin typeface="+mj-lt"/>
                      </a:endParaRPr>
                    </a:p>
                  </a:txBody>
                  <a:tcPr/>
                </a:tc>
                <a:tc rowSpan="2">
                  <a:txBody>
                    <a:bodyPr/>
                    <a:lstStyle/>
                    <a:p>
                      <a:pPr algn="ctr"/>
                      <a:r>
                        <a:rPr lang="en-GB" sz="500" b="0" i="0" u="none" strike="noStrike" baseline="0" dirty="0">
                          <a:solidFill>
                            <a:schemeClr val="bg1"/>
                          </a:solidFill>
                          <a:latin typeface="Arial" panose="020B0604020202020204" pitchFamily="34" charset="0"/>
                          <a:ea typeface="+mn-ea"/>
                          <a:cs typeface="Arial" panose="020B0604020202020204" pitchFamily="34" charset="0"/>
                        </a:rPr>
                        <a:t>UK Link Consequential Changes</a:t>
                      </a:r>
                      <a:endParaRPr lang="en-GB" sz="500" b="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vMerge="1">
                  <a:txBody>
                    <a:bodyPr/>
                    <a:lstStyle/>
                    <a:p>
                      <a:endParaRPr lang="en-GB" sz="600" dirty="0">
                        <a:latin typeface="+mj-lt"/>
                      </a:endParaRPr>
                    </a:p>
                  </a:txBody>
                  <a:tcPr/>
                </a:tc>
                <a:tc vMerge="1">
                  <a:txBody>
                    <a:bodyPr/>
                    <a:lstStyle/>
                    <a:p>
                      <a:pPr algn="ctr"/>
                      <a:r>
                        <a:rPr lang="en-GB" sz="400" b="0">
                          <a:solidFill>
                            <a:schemeClr val="bg1"/>
                          </a:solidFill>
                          <a:latin typeface="Arial" panose="020B0604020202020204" pitchFamily="34" charset="0"/>
                          <a:cs typeface="Arial" panose="020B0604020202020204" pitchFamily="34" charset="0"/>
                        </a:rPr>
                        <a:t>CSS Cons Change </a:t>
                      </a:r>
                      <a:endParaRPr lang="en-GB" sz="500" b="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sz="600" dirty="0">
                        <a:latin typeface="+mj-lt"/>
                      </a:endParaRPr>
                    </a:p>
                  </a:txBody>
                  <a:tcPr/>
                </a:tc>
                <a:extLst>
                  <a:ext uri="{0D108BD9-81ED-4DB2-BD59-A6C34878D82A}">
                    <a16:rowId xmlns:a16="http://schemas.microsoft.com/office/drawing/2014/main" val="1860452353"/>
                  </a:ext>
                </a:extLst>
              </a:tr>
              <a:tr h="425655">
                <a:tc vMerge="1">
                  <a:txBody>
                    <a:bodyPr/>
                    <a:lstStyle/>
                    <a:p>
                      <a:endParaRPr lang="en-GB"/>
                    </a:p>
                  </a:txBody>
                  <a:tcPr/>
                </a:tc>
                <a:tc vMerge="1">
                  <a:txBody>
                    <a:bodyPr/>
                    <a:lstStyle/>
                    <a:p>
                      <a:pPr algn="ctr"/>
                      <a:endParaRPr lang="en-GB" sz="500" b="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vMerge="1">
                  <a:txBody>
                    <a:bodyPr/>
                    <a:lstStyle/>
                    <a:p>
                      <a:pPr algn="ctr"/>
                      <a:endParaRPr lang="en-GB" sz="500" b="1" dirty="0">
                        <a:solidFill>
                          <a:schemeClr val="bg1"/>
                        </a:solidFill>
                        <a:latin typeface="Arial" panose="020B0604020202020204" pitchFamily="34" charset="0"/>
                        <a:cs typeface="Arial" panose="020B0604020202020204" pitchFamily="34" charset="0"/>
                      </a:endParaRPr>
                    </a:p>
                  </a:txBody>
                  <a:tcPr vert="vert270" anchor="ctr">
                    <a:solidFill>
                      <a:schemeClr val="bg1">
                        <a:lumMod val="50000"/>
                      </a:schemeClr>
                    </a:solidFill>
                  </a:tcPr>
                </a:tc>
                <a:tc>
                  <a:txBody>
                    <a:bodyPr/>
                    <a:lstStyle/>
                    <a:p>
                      <a:pPr algn="ctr"/>
                      <a:r>
                        <a:rPr lang="en-GB" sz="420" b="0">
                          <a:solidFill>
                            <a:schemeClr val="bg1"/>
                          </a:solidFill>
                          <a:latin typeface="Arial" panose="020B0604020202020204" pitchFamily="34" charset="0"/>
                          <a:cs typeface="Arial" panose="020B0604020202020204" pitchFamily="34" charset="0"/>
                        </a:rPr>
                        <a:t>CSS Cons Change </a:t>
                      </a:r>
                      <a:endParaRPr lang="en-GB" sz="420" b="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extLst>
                  <a:ext uri="{0D108BD9-81ED-4DB2-BD59-A6C34878D82A}">
                    <a16:rowId xmlns:a16="http://schemas.microsoft.com/office/drawing/2014/main" val="787628325"/>
                  </a:ext>
                </a:extLst>
              </a:tr>
              <a:tr h="535980">
                <a:tc vMerge="1">
                  <a:txBody>
                    <a:bodyPr/>
                    <a:lstStyle/>
                    <a:p>
                      <a:endParaRPr lang="en-GB" sz="600" dirty="0">
                        <a:latin typeface="+mj-lt"/>
                      </a:endParaRPr>
                    </a:p>
                  </a:txBody>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0" dirty="0">
                          <a:solidFill>
                            <a:schemeClr val="bg1"/>
                          </a:solidFill>
                          <a:latin typeface="Arial" panose="020B0604020202020204" pitchFamily="34" charset="0"/>
                          <a:cs typeface="Arial" panose="020B0604020202020204" pitchFamily="34" charset="0"/>
                        </a:rPr>
                        <a:t>Gemini Change Programme Sustain</a:t>
                      </a:r>
                    </a:p>
                    <a:p>
                      <a:pPr algn="ctr"/>
                      <a:endParaRPr lang="en-GB" sz="500" b="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pPr algn="ctr"/>
                      <a:r>
                        <a:rPr lang="en-GB" sz="400" b="1" dirty="0">
                          <a:solidFill>
                            <a:schemeClr val="bg1"/>
                          </a:solidFill>
                          <a:latin typeface="Arial" panose="020B0604020202020204" pitchFamily="34" charset="0"/>
                          <a:cs typeface="Arial" panose="020B0604020202020204" pitchFamily="34" charset="0"/>
                        </a:rPr>
                        <a:t>PM</a:t>
                      </a:r>
                    </a:p>
                    <a:p>
                      <a:pPr algn="ctr"/>
                      <a:r>
                        <a:rPr lang="en-GB" sz="400" b="1" dirty="0">
                          <a:solidFill>
                            <a:schemeClr val="bg1"/>
                          </a:solidFill>
                          <a:latin typeface="Arial" panose="020B0604020202020204" pitchFamily="34" charset="0"/>
                          <a:cs typeface="Arial" panose="020B0604020202020204" pitchFamily="34" charset="0"/>
                        </a:rPr>
                        <a:t>Manisha Bhardwaj </a:t>
                      </a:r>
                    </a:p>
                    <a:p>
                      <a:pPr algn="ctr"/>
                      <a:endParaRPr lang="en-GB" sz="400" b="1" dirty="0">
                        <a:solidFill>
                          <a:schemeClr val="bg1"/>
                        </a:solidFill>
                        <a:latin typeface="Arial" panose="020B0604020202020204" pitchFamily="34" charset="0"/>
                        <a:cs typeface="Arial" panose="020B0604020202020204" pitchFamily="34" charset="0"/>
                      </a:endParaRPr>
                    </a:p>
                  </a:txBody>
                  <a:tcPr vert="vert270" anchor="ctr">
                    <a:solidFill>
                      <a:schemeClr val="bg1">
                        <a:lumMod val="50000"/>
                      </a:schemeClr>
                    </a:solidFill>
                  </a:tcPr>
                </a:tc>
                <a:tc>
                  <a:txBody>
                    <a:bodyPr/>
                    <a:lstStyle/>
                    <a:p>
                      <a:pPr algn="ctr"/>
                      <a:r>
                        <a:rPr lang="en-GB" sz="420" b="0" dirty="0">
                          <a:solidFill>
                            <a:schemeClr val="bg1"/>
                          </a:solidFill>
                          <a:latin typeface="Arial" panose="020B0604020202020204" pitchFamily="34" charset="0"/>
                          <a:cs typeface="Arial" panose="020B0604020202020204" pitchFamily="34" charset="0"/>
                        </a:rPr>
                        <a:t>Single Sign on Experience</a:t>
                      </a:r>
                    </a:p>
                  </a:txBody>
                  <a:tcPr vert="vert270" anchor="ctr">
                    <a:solidFill>
                      <a:schemeClr val="tx2">
                        <a:lumMod val="7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extLst>
                  <a:ext uri="{0D108BD9-81ED-4DB2-BD59-A6C34878D82A}">
                    <a16:rowId xmlns:a16="http://schemas.microsoft.com/office/drawing/2014/main" val="2311386642"/>
                  </a:ext>
                </a:extLst>
              </a:tr>
              <a:tr h="417940">
                <a:tc vMerge="1">
                  <a:txBody>
                    <a:bodyPr/>
                    <a:lstStyle/>
                    <a:p>
                      <a:endParaRPr lang="en-GB" sz="600" dirty="0">
                        <a:latin typeface="+mj-lt"/>
                      </a:endParaRPr>
                    </a:p>
                  </a:txBody>
                  <a:tcPr/>
                </a:tc>
                <a:tc vMerge="1">
                  <a:txBody>
                    <a:bodyPr/>
                    <a:lstStyle/>
                    <a:p>
                      <a:endParaRPr lang="en-GB" sz="600" dirty="0">
                        <a:latin typeface="+mj-lt"/>
                      </a:endParaRPr>
                    </a:p>
                  </a:txBody>
                  <a:tcPr/>
                </a:tc>
                <a:tc rowSpan="2">
                  <a:txBody>
                    <a:bodyPr/>
                    <a:lstStyle/>
                    <a:p>
                      <a:pPr algn="ctr"/>
                      <a:r>
                        <a:rPr lang="en-GB" sz="400" b="1" dirty="0">
                          <a:solidFill>
                            <a:schemeClr val="bg1"/>
                          </a:solidFill>
                          <a:latin typeface="Arial" panose="020B0604020202020204" pitchFamily="34" charset="0"/>
                          <a:cs typeface="Arial" panose="020B0604020202020204" pitchFamily="34" charset="0"/>
                        </a:rPr>
                        <a:t>PM</a:t>
                      </a:r>
                    </a:p>
                    <a:p>
                      <a:pPr algn="ctr"/>
                      <a:r>
                        <a:rPr lang="en-GB" sz="400" b="1" dirty="0">
                          <a:solidFill>
                            <a:schemeClr val="bg1"/>
                          </a:solidFill>
                          <a:latin typeface="Arial" panose="020B0604020202020204" pitchFamily="34" charset="0"/>
                          <a:cs typeface="Arial" panose="020B0604020202020204" pitchFamily="34" charset="0"/>
                        </a:rPr>
                        <a:t>Matthew Stephens</a:t>
                      </a:r>
                    </a:p>
                    <a:p>
                      <a:pPr algn="ctr"/>
                      <a:endParaRPr lang="en-GB" sz="400" b="1" dirty="0">
                        <a:solidFill>
                          <a:schemeClr val="bg1"/>
                        </a:solidFill>
                        <a:latin typeface="Arial" panose="020B0604020202020204" pitchFamily="34" charset="0"/>
                        <a:cs typeface="Arial" panose="020B0604020202020204" pitchFamily="34" charset="0"/>
                      </a:endParaRPr>
                    </a:p>
                  </a:txBody>
                  <a:tcPr vert="vert270" anchor="ctr">
                    <a:solidFill>
                      <a:schemeClr val="bg1">
                        <a:lumMod val="50000"/>
                      </a:schemeClr>
                    </a:solidFill>
                  </a:tcPr>
                </a:tc>
                <a:tc>
                  <a:txBody>
                    <a:bodyPr/>
                    <a:lstStyle/>
                    <a:p>
                      <a:pPr algn="ctr"/>
                      <a:r>
                        <a:rPr lang="en-GB" sz="420" b="0" dirty="0">
                          <a:solidFill>
                            <a:schemeClr val="bg1"/>
                          </a:solidFill>
                          <a:latin typeface="Arial" panose="020B0604020202020204" pitchFamily="34" charset="0"/>
                          <a:cs typeface="Arial" panose="020B0604020202020204" pitchFamily="34" charset="0"/>
                        </a:rPr>
                        <a:t>API </a:t>
                      </a:r>
                      <a:r>
                        <a:rPr lang="en-GB" sz="350" b="0" dirty="0">
                          <a:solidFill>
                            <a:schemeClr val="bg1"/>
                          </a:solidFill>
                          <a:latin typeface="Arial" panose="020B0604020202020204" pitchFamily="34" charset="0"/>
                          <a:cs typeface="Arial" panose="020B0604020202020204" pitchFamily="34" charset="0"/>
                        </a:rPr>
                        <a:t>Enhancements </a:t>
                      </a:r>
                    </a:p>
                  </a:txBody>
                  <a:tcPr vert="vert270" anchor="ctr">
                    <a:solidFill>
                      <a:schemeClr val="tx2">
                        <a:lumMod val="75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extLst>
                  <a:ext uri="{0D108BD9-81ED-4DB2-BD59-A6C34878D82A}">
                    <a16:rowId xmlns:a16="http://schemas.microsoft.com/office/drawing/2014/main" val="2919218581"/>
                  </a:ext>
                </a:extLst>
              </a:tr>
              <a:tr h="328285">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sz="600" dirty="0">
                        <a:latin typeface="+mj-lt"/>
                      </a:endParaRPr>
                    </a:p>
                  </a:txBody>
                  <a:tcPr/>
                </a:tc>
                <a:tc>
                  <a:txBody>
                    <a:bodyPr/>
                    <a:lstStyle/>
                    <a:p>
                      <a:pPr algn="ctr"/>
                      <a:r>
                        <a:rPr lang="en-GB" sz="420" b="0" dirty="0">
                          <a:solidFill>
                            <a:schemeClr val="bg1"/>
                          </a:solidFill>
                          <a:latin typeface="Arial" panose="020B0604020202020204" pitchFamily="34" charset="0"/>
                          <a:cs typeface="Arial" panose="020B0604020202020204" pitchFamily="34" charset="0"/>
                        </a:rPr>
                        <a:t>Site Minder  Upgrade</a:t>
                      </a:r>
                    </a:p>
                  </a:txBody>
                  <a:tcPr vert="vert270" anchor="ctr">
                    <a:solidFill>
                      <a:schemeClr val="tx2">
                        <a:lumMod val="7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extLst>
                  <a:ext uri="{0D108BD9-81ED-4DB2-BD59-A6C34878D82A}">
                    <a16:rowId xmlns:a16="http://schemas.microsoft.com/office/drawing/2014/main" val="3524241504"/>
                  </a:ext>
                </a:extLst>
              </a:tr>
            </a:tbl>
          </a:graphicData>
        </a:graphic>
      </p:graphicFrame>
      <p:sp>
        <p:nvSpPr>
          <p:cNvPr id="5" name="Rectangle 4">
            <a:extLst>
              <a:ext uri="{FF2B5EF4-FFF2-40B4-BE49-F238E27FC236}">
                <a16:creationId xmlns:a16="http://schemas.microsoft.com/office/drawing/2014/main" id="{A474353F-EDC7-4969-87B1-C6D685F1162F}"/>
              </a:ext>
            </a:extLst>
          </p:cNvPr>
          <p:cNvSpPr/>
          <p:nvPr/>
        </p:nvSpPr>
        <p:spPr>
          <a:xfrm>
            <a:off x="107501" y="195486"/>
            <a:ext cx="8928995" cy="288032"/>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mj-lt"/>
              </a:rPr>
              <a:t>NG TRANSMISSION CHANGE HORIZON PLAN 0-2 YEARS SEP 2021 – AUG 2023</a:t>
            </a:r>
          </a:p>
        </p:txBody>
      </p:sp>
      <p:sp>
        <p:nvSpPr>
          <p:cNvPr id="30" name="Rectangle 29">
            <a:extLst>
              <a:ext uri="{FF2B5EF4-FFF2-40B4-BE49-F238E27FC236}">
                <a16:creationId xmlns:a16="http://schemas.microsoft.com/office/drawing/2014/main" id="{E404E7B4-240E-47A2-8CD9-F286286AE704}"/>
              </a:ext>
            </a:extLst>
          </p:cNvPr>
          <p:cNvSpPr/>
          <p:nvPr/>
        </p:nvSpPr>
        <p:spPr>
          <a:xfrm>
            <a:off x="1928813" y="967232"/>
            <a:ext cx="838200" cy="153726"/>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endPar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endParaRPr>
          </a:p>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Implementation  </a:t>
            </a:r>
            <a:endParaRPr lang="en-GB" sz="400" b="1" dirty="0">
              <a:solidFill>
                <a:schemeClr val="bg1"/>
              </a:solidFill>
              <a:latin typeface="Arial" panose="020B0604020202020204" pitchFamily="34" charset="0"/>
              <a:ea typeface="Verdana" panose="020B0604030504040204" pitchFamily="34" charset="0"/>
              <a:cs typeface="Arial" panose="020B0604020202020204" pitchFamily="34" charset="0"/>
            </a:endParaRPr>
          </a:p>
          <a:p>
            <a:pPr algn="ctr"/>
            <a:r>
              <a:rPr lang="en-GB" sz="400" b="1" dirty="0">
                <a:solidFill>
                  <a:schemeClr val="bg1"/>
                </a:solidFill>
                <a:latin typeface="Arial" panose="020B0604020202020204" pitchFamily="34" charset="0"/>
                <a:ea typeface="Verdana" panose="020B0604030504040204" pitchFamily="34" charset="0"/>
                <a:cs typeface="Arial" panose="020B0604020202020204" pitchFamily="34" charset="0"/>
              </a:rPr>
              <a:t>  19</a:t>
            </a:r>
            <a:r>
              <a:rPr lang="en-GB" sz="400" b="1" baseline="30000" dirty="0">
                <a:solidFill>
                  <a:schemeClr val="bg1"/>
                </a:solidFill>
                <a:latin typeface="Arial" panose="020B0604020202020204" pitchFamily="34" charset="0"/>
                <a:ea typeface="Verdana" panose="020B0604030504040204" pitchFamily="34" charset="0"/>
                <a:cs typeface="Arial" panose="020B0604020202020204" pitchFamily="34" charset="0"/>
              </a:rPr>
              <a:t>th</a:t>
            </a:r>
            <a:r>
              <a:rPr lang="en-GB" sz="400" b="1" dirty="0">
                <a:solidFill>
                  <a:schemeClr val="bg1"/>
                </a:solidFill>
                <a:latin typeface="Arial" panose="020B0604020202020204" pitchFamily="34" charset="0"/>
                <a:ea typeface="Verdana" panose="020B0604030504040204" pitchFamily="34" charset="0"/>
                <a:cs typeface="Arial" panose="020B0604020202020204" pitchFamily="34" charset="0"/>
              </a:rPr>
              <a:t> Sept 21</a:t>
            </a:r>
          </a:p>
          <a:p>
            <a:pPr algn="ctr"/>
            <a:endPar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220FE14E-F4F4-4571-95A6-79C7ED7CA88C}"/>
              </a:ext>
            </a:extLst>
          </p:cNvPr>
          <p:cNvSpPr/>
          <p:nvPr/>
        </p:nvSpPr>
        <p:spPr>
          <a:xfrm>
            <a:off x="1919094" y="1139991"/>
            <a:ext cx="847919" cy="152620"/>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Implementation </a:t>
            </a:r>
          </a:p>
          <a:p>
            <a:pPr algn="ctr"/>
            <a:r>
              <a:rPr lang="en-GB" sz="400" b="1" dirty="0">
                <a:solidFill>
                  <a:schemeClr val="bg1"/>
                </a:solidFill>
                <a:latin typeface="Arial" panose="020B0604020202020204" pitchFamily="34" charset="0"/>
                <a:ea typeface="Verdana" panose="020B0604030504040204" pitchFamily="34" charset="0"/>
                <a:cs typeface="Arial" panose="020B0604020202020204" pitchFamily="34" charset="0"/>
              </a:rPr>
              <a:t>26</a:t>
            </a:r>
            <a:r>
              <a:rPr lang="en-GB" sz="400" b="1" baseline="30000" dirty="0">
                <a:solidFill>
                  <a:schemeClr val="bg1"/>
                </a:solidFill>
                <a:latin typeface="Arial" panose="020B0604020202020204" pitchFamily="34" charset="0"/>
                <a:ea typeface="Verdana" panose="020B0604030504040204" pitchFamily="34" charset="0"/>
                <a:cs typeface="Arial" panose="020B0604020202020204" pitchFamily="34" charset="0"/>
              </a:rPr>
              <a:t>th</a:t>
            </a:r>
            <a:r>
              <a:rPr lang="en-GB" sz="400" b="1" dirty="0">
                <a:solidFill>
                  <a:schemeClr val="bg1"/>
                </a:solidFill>
                <a:latin typeface="Arial" panose="020B0604020202020204" pitchFamily="34" charset="0"/>
                <a:ea typeface="Verdana" panose="020B0604030504040204" pitchFamily="34" charset="0"/>
                <a:cs typeface="Arial" panose="020B0604020202020204" pitchFamily="34" charset="0"/>
              </a:rPr>
              <a:t> Sept 21 </a:t>
            </a: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(C)</a:t>
            </a:r>
            <a:endParaRPr lang="en-GB" sz="400"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40CF8087-D3BF-4634-BA31-23D8323D6448}"/>
              </a:ext>
            </a:extLst>
          </p:cNvPr>
          <p:cNvSpPr/>
          <p:nvPr/>
        </p:nvSpPr>
        <p:spPr>
          <a:xfrm>
            <a:off x="1922616" y="1308924"/>
            <a:ext cx="844397" cy="155922"/>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Build/Test – Aug to Sept 21</a:t>
            </a:r>
          </a:p>
        </p:txBody>
      </p:sp>
      <p:sp>
        <p:nvSpPr>
          <p:cNvPr id="43" name="Rectangle 42">
            <a:extLst>
              <a:ext uri="{FF2B5EF4-FFF2-40B4-BE49-F238E27FC236}">
                <a16:creationId xmlns:a16="http://schemas.microsoft.com/office/drawing/2014/main" id="{BA61673A-256D-413A-82BD-8F093CCF4BC8}"/>
              </a:ext>
            </a:extLst>
          </p:cNvPr>
          <p:cNvSpPr/>
          <p:nvPr/>
        </p:nvSpPr>
        <p:spPr>
          <a:xfrm>
            <a:off x="2796824" y="4737155"/>
            <a:ext cx="2991023" cy="183909"/>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Design to PIS – Oct 21 to Jan 22 – Indicative timeline </a:t>
            </a:r>
          </a:p>
        </p:txBody>
      </p:sp>
      <p:sp>
        <p:nvSpPr>
          <p:cNvPr id="44" name="Rectangle 43">
            <a:extLst>
              <a:ext uri="{FF2B5EF4-FFF2-40B4-BE49-F238E27FC236}">
                <a16:creationId xmlns:a16="http://schemas.microsoft.com/office/drawing/2014/main" id="{AE361444-8B3D-4C24-9726-C4C09CA06D03}"/>
              </a:ext>
            </a:extLst>
          </p:cNvPr>
          <p:cNvSpPr/>
          <p:nvPr/>
        </p:nvSpPr>
        <p:spPr>
          <a:xfrm>
            <a:off x="1917665" y="3859758"/>
            <a:ext cx="4598551" cy="192358"/>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Design to PIS – Sept 21 to Apr 22 – Indicative timeline</a:t>
            </a:r>
          </a:p>
        </p:txBody>
      </p:sp>
      <p:sp>
        <p:nvSpPr>
          <p:cNvPr id="45" name="Rectangle 44">
            <a:extLst>
              <a:ext uri="{FF2B5EF4-FFF2-40B4-BE49-F238E27FC236}">
                <a16:creationId xmlns:a16="http://schemas.microsoft.com/office/drawing/2014/main" id="{4554B88C-A9AE-4289-83FE-16D9C73135A2}"/>
              </a:ext>
            </a:extLst>
          </p:cNvPr>
          <p:cNvSpPr/>
          <p:nvPr/>
        </p:nvSpPr>
        <p:spPr>
          <a:xfrm>
            <a:off x="1919094" y="2915131"/>
            <a:ext cx="857638" cy="177313"/>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PIS July - Sept 21</a:t>
            </a:r>
          </a:p>
        </p:txBody>
      </p:sp>
      <p:sp>
        <p:nvSpPr>
          <p:cNvPr id="46" name="Rectangle 45">
            <a:extLst>
              <a:ext uri="{FF2B5EF4-FFF2-40B4-BE49-F238E27FC236}">
                <a16:creationId xmlns:a16="http://schemas.microsoft.com/office/drawing/2014/main" id="{33FBBA15-FD76-4317-B7C0-95AEA6A79BC9}"/>
              </a:ext>
            </a:extLst>
          </p:cNvPr>
          <p:cNvSpPr/>
          <p:nvPr/>
        </p:nvSpPr>
        <p:spPr>
          <a:xfrm>
            <a:off x="1928813" y="1770958"/>
            <a:ext cx="838200" cy="190594"/>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endPar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endParaRPr>
          </a:p>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Gemini Implementation  </a:t>
            </a:r>
            <a:endParaRPr lang="en-GB" sz="400" b="1" dirty="0">
              <a:solidFill>
                <a:schemeClr val="bg1"/>
              </a:solidFill>
              <a:latin typeface="Arial" panose="020B0604020202020204" pitchFamily="34" charset="0"/>
              <a:ea typeface="Verdana" panose="020B0604030504040204" pitchFamily="34" charset="0"/>
              <a:cs typeface="Arial" panose="020B0604020202020204" pitchFamily="34" charset="0"/>
            </a:endParaRPr>
          </a:p>
          <a:p>
            <a:pPr algn="ctr"/>
            <a:r>
              <a:rPr lang="en-GB" sz="400" b="1" dirty="0">
                <a:solidFill>
                  <a:schemeClr val="bg1"/>
                </a:solidFill>
                <a:latin typeface="Arial" panose="020B0604020202020204" pitchFamily="34" charset="0"/>
                <a:ea typeface="Verdana" panose="020B0604030504040204" pitchFamily="34" charset="0"/>
                <a:cs typeface="Arial" panose="020B0604020202020204" pitchFamily="34" charset="0"/>
              </a:rPr>
              <a:t>19</a:t>
            </a:r>
            <a:r>
              <a:rPr lang="en-GB" sz="400" b="1" baseline="30000" dirty="0">
                <a:solidFill>
                  <a:schemeClr val="bg1"/>
                </a:solidFill>
                <a:latin typeface="Arial" panose="020B0604020202020204" pitchFamily="34" charset="0"/>
                <a:ea typeface="Verdana" panose="020B0604030504040204" pitchFamily="34" charset="0"/>
                <a:cs typeface="Arial" panose="020B0604020202020204" pitchFamily="34" charset="0"/>
              </a:rPr>
              <a:t>th</a:t>
            </a:r>
            <a:r>
              <a:rPr lang="en-GB" sz="400" b="1" dirty="0">
                <a:solidFill>
                  <a:schemeClr val="bg1"/>
                </a:solidFill>
                <a:latin typeface="Arial" panose="020B0604020202020204" pitchFamily="34" charset="0"/>
                <a:ea typeface="Verdana" panose="020B0604030504040204" pitchFamily="34" charset="0"/>
                <a:cs typeface="Arial" panose="020B0604020202020204" pitchFamily="34" charset="0"/>
              </a:rPr>
              <a:t> Sept 21</a:t>
            </a:r>
          </a:p>
          <a:p>
            <a:pPr algn="ctr"/>
            <a:endPar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2933F1CF-E7CA-441D-8070-F7B1BE79001D}"/>
              </a:ext>
            </a:extLst>
          </p:cNvPr>
          <p:cNvSpPr/>
          <p:nvPr/>
        </p:nvSpPr>
        <p:spPr>
          <a:xfrm>
            <a:off x="1929710" y="1484372"/>
            <a:ext cx="1693740" cy="169195"/>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endPar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endParaRPr>
          </a:p>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Pre-Implementation  </a:t>
            </a:r>
            <a:r>
              <a:rPr lang="en-GB" sz="400" b="1" dirty="0">
                <a:solidFill>
                  <a:schemeClr val="bg1"/>
                </a:solidFill>
                <a:latin typeface="Arial" panose="020B0604020202020204" pitchFamily="34" charset="0"/>
                <a:ea typeface="Verdana" panose="020B0604030504040204" pitchFamily="34" charset="0"/>
                <a:cs typeface="Arial" panose="020B0604020202020204" pitchFamily="34" charset="0"/>
              </a:rPr>
              <a:t>- Sept to Oct 21</a:t>
            </a:r>
          </a:p>
          <a:p>
            <a:pPr algn="ctr"/>
            <a:endPar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D47C9406-CDEE-47F4-8909-D8FDF6B5B4D5}"/>
              </a:ext>
            </a:extLst>
          </p:cNvPr>
          <p:cNvSpPr/>
          <p:nvPr/>
        </p:nvSpPr>
        <p:spPr>
          <a:xfrm>
            <a:off x="1924050" y="3389037"/>
            <a:ext cx="3586279" cy="177313"/>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a:solidFill>
                  <a:schemeClr val="bg1"/>
                </a:solidFill>
                <a:latin typeface="Arial" panose="020B0604020202020204" pitchFamily="34" charset="0"/>
                <a:ea typeface="Verdana" panose="020B0604030504040204" pitchFamily="34" charset="0"/>
                <a:cs typeface="Arial" panose="020B0604020202020204" pitchFamily="34" charset="0"/>
              </a:rPr>
              <a:t>Content: External Test Phase Jul - Dec 21</a:t>
            </a:r>
            <a:endPar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FBB8A605-71AD-4827-930A-7BB8EBF24ACA}"/>
              </a:ext>
            </a:extLst>
          </p:cNvPr>
          <p:cNvSpPr/>
          <p:nvPr/>
        </p:nvSpPr>
        <p:spPr>
          <a:xfrm>
            <a:off x="1928813" y="1983018"/>
            <a:ext cx="847919" cy="183234"/>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Build/Test – Aug to Sept 21</a:t>
            </a:r>
          </a:p>
        </p:txBody>
      </p:sp>
      <p:sp>
        <p:nvSpPr>
          <p:cNvPr id="50" name="Rectangle 49">
            <a:extLst>
              <a:ext uri="{FF2B5EF4-FFF2-40B4-BE49-F238E27FC236}">
                <a16:creationId xmlns:a16="http://schemas.microsoft.com/office/drawing/2014/main" id="{96C49C86-0901-406B-A649-F729671B5595}"/>
              </a:ext>
            </a:extLst>
          </p:cNvPr>
          <p:cNvSpPr/>
          <p:nvPr/>
        </p:nvSpPr>
        <p:spPr>
          <a:xfrm>
            <a:off x="1921824" y="2399604"/>
            <a:ext cx="3586279" cy="183681"/>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PIS Gemini - Sept to Dec 21</a:t>
            </a:r>
          </a:p>
        </p:txBody>
      </p:sp>
      <p:sp>
        <p:nvSpPr>
          <p:cNvPr id="51" name="Rectangle 50">
            <a:extLst>
              <a:ext uri="{FF2B5EF4-FFF2-40B4-BE49-F238E27FC236}">
                <a16:creationId xmlns:a16="http://schemas.microsoft.com/office/drawing/2014/main" id="{5586A5D0-A788-4743-B92E-55E93E2EE108}"/>
              </a:ext>
            </a:extLst>
          </p:cNvPr>
          <p:cNvSpPr/>
          <p:nvPr/>
        </p:nvSpPr>
        <p:spPr>
          <a:xfrm>
            <a:off x="1928813" y="2189070"/>
            <a:ext cx="2660137" cy="188563"/>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PIS UKL - Sept to Nov 21</a:t>
            </a:r>
          </a:p>
        </p:txBody>
      </p:sp>
      <p:sp>
        <p:nvSpPr>
          <p:cNvPr id="52" name="Rectangle 51">
            <a:extLst>
              <a:ext uri="{FF2B5EF4-FFF2-40B4-BE49-F238E27FC236}">
                <a16:creationId xmlns:a16="http://schemas.microsoft.com/office/drawing/2014/main" id="{35215CD8-EA37-406B-9E2D-E8E3DBBA6E56}"/>
              </a:ext>
            </a:extLst>
          </p:cNvPr>
          <p:cNvSpPr/>
          <p:nvPr/>
        </p:nvSpPr>
        <p:spPr>
          <a:xfrm>
            <a:off x="1917158" y="4353432"/>
            <a:ext cx="3581419" cy="183909"/>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Design to PIS – Sept 21 to Dec 21– Indicative timeline </a:t>
            </a:r>
          </a:p>
        </p:txBody>
      </p:sp>
      <p:graphicFrame>
        <p:nvGraphicFramePr>
          <p:cNvPr id="54" name="Table 53">
            <a:extLst>
              <a:ext uri="{FF2B5EF4-FFF2-40B4-BE49-F238E27FC236}">
                <a16:creationId xmlns:a16="http://schemas.microsoft.com/office/drawing/2014/main" id="{56320471-0392-42C8-80C2-930D61A0B79C}"/>
              </a:ext>
            </a:extLst>
          </p:cNvPr>
          <p:cNvGraphicFramePr>
            <a:graphicFrameLocks noGrp="1"/>
          </p:cNvGraphicFramePr>
          <p:nvPr>
            <p:extLst/>
          </p:nvPr>
        </p:nvGraphicFramePr>
        <p:xfrm>
          <a:off x="7431185" y="2161716"/>
          <a:ext cx="1597274" cy="1250364"/>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360040">
                  <a:extLst>
                    <a:ext uri="{9D8B030D-6E8A-4147-A177-3AD203B41FA5}">
                      <a16:colId xmlns:a16="http://schemas.microsoft.com/office/drawing/2014/main" val="1815604966"/>
                    </a:ext>
                  </a:extLst>
                </a:gridCol>
                <a:gridCol w="1237234">
                  <a:extLst>
                    <a:ext uri="{9D8B030D-6E8A-4147-A177-3AD203B41FA5}">
                      <a16:colId xmlns:a16="http://schemas.microsoft.com/office/drawing/2014/main" val="4201395258"/>
                    </a:ext>
                  </a:extLst>
                </a:gridCol>
              </a:tblGrid>
              <a:tr h="208394">
                <a:tc gridSpan="2">
                  <a:txBody>
                    <a:bodyPr/>
                    <a:lstStyle/>
                    <a:p>
                      <a:pPr algn="ctr"/>
                      <a:r>
                        <a:rPr lang="en-US" sz="600" dirty="0"/>
                        <a:t>KEY RISK &amp; % = Certainty of Scope </a:t>
                      </a:r>
                    </a:p>
                  </a:txBody>
                  <a:tcPr>
                    <a:solidFill>
                      <a:schemeClr val="tx2"/>
                    </a:solidFill>
                  </a:tcPr>
                </a:tc>
                <a:tc hMerge="1">
                  <a:txBody>
                    <a:bodyPr/>
                    <a:lstStyle/>
                    <a:p>
                      <a:endParaRPr lang="en-GB" sz="800"/>
                    </a:p>
                  </a:txBody>
                  <a:tcPr>
                    <a:solidFill>
                      <a:schemeClr val="tx2"/>
                    </a:solidFill>
                  </a:tcPr>
                </a:tc>
                <a:extLst>
                  <a:ext uri="{0D108BD9-81ED-4DB2-BD59-A6C34878D82A}">
                    <a16:rowId xmlns:a16="http://schemas.microsoft.com/office/drawing/2014/main" val="1796567122"/>
                  </a:ext>
                </a:extLst>
              </a:tr>
              <a:tr h="208394">
                <a:tc>
                  <a:txBody>
                    <a:bodyPr/>
                    <a:lstStyle/>
                    <a:p>
                      <a:endParaRPr lang="en-GB" sz="400" dirty="0"/>
                    </a:p>
                  </a:txBody>
                  <a:tcPr>
                    <a:solidFill>
                      <a:schemeClr val="bg1">
                        <a:lumMod val="75000"/>
                      </a:schemeClr>
                    </a:solidFill>
                  </a:tcPr>
                </a:tc>
                <a:tc>
                  <a:txBody>
                    <a:bodyPr/>
                    <a:lstStyle/>
                    <a:p>
                      <a:pPr algn="l"/>
                      <a:r>
                        <a:rPr lang="en-GB" sz="500" b="1" dirty="0">
                          <a:solidFill>
                            <a:schemeClr val="tx1"/>
                          </a:solidFill>
                          <a:latin typeface="+mn-lt"/>
                        </a:rPr>
                        <a:t>Approved on Track </a:t>
                      </a:r>
                    </a:p>
                  </a:txBody>
                  <a:tcPr anchor="ctr">
                    <a:solidFill>
                      <a:schemeClr val="bg1">
                        <a:lumMod val="75000"/>
                      </a:schemeClr>
                    </a:solidFill>
                  </a:tcPr>
                </a:tc>
                <a:extLst>
                  <a:ext uri="{0D108BD9-81ED-4DB2-BD59-A6C34878D82A}">
                    <a16:rowId xmlns:a16="http://schemas.microsoft.com/office/drawing/2014/main" val="3092666656"/>
                  </a:ext>
                </a:extLst>
              </a:tr>
              <a:tr h="208394">
                <a:tc>
                  <a:txBody>
                    <a:bodyPr/>
                    <a:lstStyle/>
                    <a:p>
                      <a:endParaRPr lang="en-GB" sz="400" dirty="0"/>
                    </a:p>
                  </a:txBody>
                  <a:tcPr/>
                </a:tc>
                <a:tc>
                  <a:txBody>
                    <a:bodyPr/>
                    <a:lstStyle/>
                    <a:p>
                      <a:pPr algn="l"/>
                      <a:r>
                        <a:rPr lang="en-GB" sz="500" b="1" dirty="0">
                          <a:solidFill>
                            <a:schemeClr val="tx1"/>
                          </a:solidFill>
                          <a:latin typeface="+mn-lt"/>
                        </a:rPr>
                        <a:t>Approved</a:t>
                      </a:r>
                    </a:p>
                  </a:txBody>
                  <a:tcPr anchor="ctr"/>
                </a:tc>
                <a:extLst>
                  <a:ext uri="{0D108BD9-81ED-4DB2-BD59-A6C34878D82A}">
                    <a16:rowId xmlns:a16="http://schemas.microsoft.com/office/drawing/2014/main" val="1287734681"/>
                  </a:ext>
                </a:extLst>
              </a:tr>
              <a:tr h="208394">
                <a:tc>
                  <a:txBody>
                    <a:bodyPr/>
                    <a:lstStyle/>
                    <a:p>
                      <a:endParaRPr lang="en-GB" sz="400" dirty="0"/>
                    </a:p>
                  </a:txBody>
                  <a:tcPr>
                    <a:solidFill>
                      <a:schemeClr val="bg1">
                        <a:lumMod val="65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500" b="1" dirty="0">
                          <a:solidFill>
                            <a:schemeClr val="tx1"/>
                          </a:solidFill>
                          <a:latin typeface="+mn-lt"/>
                        </a:rPr>
                        <a:t>Approval at Risk </a:t>
                      </a:r>
                    </a:p>
                  </a:txBody>
                  <a:tcPr anchor="ctr">
                    <a:solidFill>
                      <a:schemeClr val="bg1">
                        <a:lumMod val="65000"/>
                      </a:schemeClr>
                    </a:solidFill>
                  </a:tcPr>
                </a:tc>
                <a:extLst>
                  <a:ext uri="{0D108BD9-81ED-4DB2-BD59-A6C34878D82A}">
                    <a16:rowId xmlns:a16="http://schemas.microsoft.com/office/drawing/2014/main" val="293690063"/>
                  </a:ext>
                </a:extLst>
              </a:tr>
              <a:tr h="208394">
                <a:tc>
                  <a:txBody>
                    <a:bodyPr/>
                    <a:lstStyle/>
                    <a:p>
                      <a:endParaRPr lang="en-GB" sz="400" dirty="0"/>
                    </a:p>
                  </a:txBody>
                  <a:tcPr/>
                </a:tc>
                <a:tc>
                  <a:txBody>
                    <a:bodyPr/>
                    <a:lstStyle/>
                    <a:p>
                      <a:pPr algn="l"/>
                      <a:r>
                        <a:rPr lang="en-GB" sz="500" b="1" dirty="0">
                          <a:solidFill>
                            <a:schemeClr val="tx1"/>
                          </a:solidFill>
                          <a:latin typeface="+mn-lt"/>
                        </a:rPr>
                        <a:t>Change Completion Report </a:t>
                      </a:r>
                    </a:p>
                  </a:txBody>
                  <a:tcPr anchor="ctr"/>
                </a:tc>
                <a:extLst>
                  <a:ext uri="{0D108BD9-81ED-4DB2-BD59-A6C34878D82A}">
                    <a16:rowId xmlns:a16="http://schemas.microsoft.com/office/drawing/2014/main" val="4085179281"/>
                  </a:ext>
                </a:extLst>
              </a:tr>
              <a:tr h="208394">
                <a:tc>
                  <a:txBody>
                    <a:bodyPr/>
                    <a:lstStyle/>
                    <a:p>
                      <a:endParaRPr lang="en-GB" sz="400" dirty="0"/>
                    </a:p>
                  </a:txBody>
                  <a:tcPr>
                    <a:solidFill>
                      <a:schemeClr val="bg1">
                        <a:lumMod val="65000"/>
                      </a:schemeClr>
                    </a:solidFill>
                  </a:tcPr>
                </a:tc>
                <a:tc>
                  <a:txBody>
                    <a:bodyPr/>
                    <a:lstStyle/>
                    <a:p>
                      <a:pPr algn="l"/>
                      <a:r>
                        <a:rPr lang="en-GB" sz="500" b="1" dirty="0">
                          <a:solidFill>
                            <a:schemeClr val="tx1"/>
                          </a:solidFill>
                          <a:latin typeface="+mn-lt"/>
                        </a:rPr>
                        <a:t>External User Activity </a:t>
                      </a:r>
                    </a:p>
                  </a:txBody>
                  <a:tcPr anchor="ctr">
                    <a:solidFill>
                      <a:schemeClr val="bg1">
                        <a:lumMod val="65000"/>
                      </a:schemeClr>
                    </a:solidFill>
                  </a:tcPr>
                </a:tc>
                <a:extLst>
                  <a:ext uri="{0D108BD9-81ED-4DB2-BD59-A6C34878D82A}">
                    <a16:rowId xmlns:a16="http://schemas.microsoft.com/office/drawing/2014/main" val="4240801272"/>
                  </a:ext>
                </a:extLst>
              </a:tr>
            </a:tbl>
          </a:graphicData>
        </a:graphic>
      </p:graphicFrame>
      <p:graphicFrame>
        <p:nvGraphicFramePr>
          <p:cNvPr id="57" name="Table 56">
            <a:extLst>
              <a:ext uri="{FF2B5EF4-FFF2-40B4-BE49-F238E27FC236}">
                <a16:creationId xmlns:a16="http://schemas.microsoft.com/office/drawing/2014/main" id="{352DAE3A-84FB-450B-A7C4-6647B0C834A2}"/>
              </a:ext>
            </a:extLst>
          </p:cNvPr>
          <p:cNvGraphicFramePr>
            <a:graphicFrameLocks noGrp="1"/>
          </p:cNvGraphicFramePr>
          <p:nvPr>
            <p:extLst/>
          </p:nvPr>
        </p:nvGraphicFramePr>
        <p:xfrm>
          <a:off x="7431185" y="3507211"/>
          <a:ext cx="1597274" cy="937525"/>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1597274">
                  <a:extLst>
                    <a:ext uri="{9D8B030D-6E8A-4147-A177-3AD203B41FA5}">
                      <a16:colId xmlns:a16="http://schemas.microsoft.com/office/drawing/2014/main" val="1815604966"/>
                    </a:ext>
                  </a:extLst>
                </a:gridCol>
              </a:tblGrid>
              <a:tr h="192685">
                <a:tc>
                  <a:txBody>
                    <a:bodyPr/>
                    <a:lstStyle/>
                    <a:p>
                      <a:pPr algn="ctr"/>
                      <a:r>
                        <a:rPr lang="en-GB" sz="600" dirty="0"/>
                        <a:t>KEY – Project Status</a:t>
                      </a:r>
                    </a:p>
                  </a:txBody>
                  <a:tcPr>
                    <a:solidFill>
                      <a:schemeClr val="tx2"/>
                    </a:solidFill>
                  </a:tcPr>
                </a:tc>
                <a:extLst>
                  <a:ext uri="{0D108BD9-81ED-4DB2-BD59-A6C34878D82A}">
                    <a16:rowId xmlns:a16="http://schemas.microsoft.com/office/drawing/2014/main" val="1796567122"/>
                  </a:ext>
                </a:extLst>
              </a:tr>
              <a:tr h="186210">
                <a:tc>
                  <a:txBody>
                    <a:bodyPr/>
                    <a:lstStyle/>
                    <a:p>
                      <a:pPr algn="ctr"/>
                      <a:r>
                        <a:rPr lang="en-GB" sz="500" b="1" dirty="0">
                          <a:solidFill>
                            <a:schemeClr val="tx1"/>
                          </a:solidFill>
                          <a:latin typeface="+mn-lt"/>
                        </a:rPr>
                        <a:t>On Track </a:t>
                      </a:r>
                    </a:p>
                  </a:txBody>
                  <a:tcPr>
                    <a:solidFill>
                      <a:srgbClr val="00B050"/>
                    </a:solidFill>
                  </a:tcPr>
                </a:tc>
                <a:extLst>
                  <a:ext uri="{0D108BD9-81ED-4DB2-BD59-A6C34878D82A}">
                    <a16:rowId xmlns:a16="http://schemas.microsoft.com/office/drawing/2014/main" val="3092666656"/>
                  </a:ext>
                </a:extLst>
              </a:tr>
              <a:tr h="186210">
                <a:tc>
                  <a:txBody>
                    <a:bodyPr/>
                    <a:lstStyle/>
                    <a:p>
                      <a:pPr algn="ctr"/>
                      <a:r>
                        <a:rPr lang="en-GB" sz="500" b="1" dirty="0">
                          <a:solidFill>
                            <a:schemeClr val="tx1"/>
                          </a:solidFill>
                          <a:latin typeface="+mn-lt"/>
                        </a:rPr>
                        <a:t>Complete </a:t>
                      </a:r>
                    </a:p>
                  </a:txBody>
                  <a:tcPr>
                    <a:solidFill>
                      <a:schemeClr val="accent5">
                        <a:lumMod val="75000"/>
                      </a:schemeClr>
                    </a:solidFill>
                  </a:tcPr>
                </a:tc>
                <a:extLst>
                  <a:ext uri="{0D108BD9-81ED-4DB2-BD59-A6C34878D82A}">
                    <a16:rowId xmlns:a16="http://schemas.microsoft.com/office/drawing/2014/main" val="1287734681"/>
                  </a:ext>
                </a:extLst>
              </a:tr>
              <a:tr h="186210">
                <a:tc>
                  <a:txBody>
                    <a:bodyPr/>
                    <a:lstStyle/>
                    <a:p>
                      <a:pPr algn="ctr"/>
                      <a:r>
                        <a:rPr lang="en-GB" sz="500" b="1" dirty="0">
                          <a:solidFill>
                            <a:schemeClr val="tx1"/>
                          </a:solidFill>
                          <a:latin typeface="+mn-lt"/>
                        </a:rPr>
                        <a:t>Potential Risk to Plan </a:t>
                      </a:r>
                    </a:p>
                  </a:txBody>
                  <a:tcPr>
                    <a:solidFill>
                      <a:schemeClr val="accent6">
                        <a:lumMod val="75000"/>
                      </a:schemeClr>
                    </a:solidFill>
                  </a:tcPr>
                </a:tc>
                <a:extLst>
                  <a:ext uri="{0D108BD9-81ED-4DB2-BD59-A6C34878D82A}">
                    <a16:rowId xmlns:a16="http://schemas.microsoft.com/office/drawing/2014/main" val="293690063"/>
                  </a:ext>
                </a:extLst>
              </a:tr>
              <a:tr h="186210">
                <a:tc>
                  <a:txBody>
                    <a:bodyPr/>
                    <a:lstStyle/>
                    <a:p>
                      <a:pPr algn="ctr"/>
                      <a:r>
                        <a:rPr lang="en-GB" sz="500" b="1" dirty="0">
                          <a:solidFill>
                            <a:schemeClr val="tx1"/>
                          </a:solidFill>
                          <a:latin typeface="+mn-lt"/>
                        </a:rPr>
                        <a:t>Plan at Risk </a:t>
                      </a:r>
                    </a:p>
                  </a:txBody>
                  <a:tcPr>
                    <a:solidFill>
                      <a:srgbClr val="C00000"/>
                    </a:solidFill>
                  </a:tcPr>
                </a:tc>
                <a:extLst>
                  <a:ext uri="{0D108BD9-81ED-4DB2-BD59-A6C34878D82A}">
                    <a16:rowId xmlns:a16="http://schemas.microsoft.com/office/drawing/2014/main" val="4085179281"/>
                  </a:ext>
                </a:extLst>
              </a:tr>
            </a:tbl>
          </a:graphicData>
        </a:graphic>
      </p:graphicFrame>
      <p:sp>
        <p:nvSpPr>
          <p:cNvPr id="58" name="Star: 5 Points 57">
            <a:extLst>
              <a:ext uri="{FF2B5EF4-FFF2-40B4-BE49-F238E27FC236}">
                <a16:creationId xmlns:a16="http://schemas.microsoft.com/office/drawing/2014/main" id="{4BC17333-2C2E-4E3A-8C27-B3D1B942EC0D}"/>
              </a:ext>
            </a:extLst>
          </p:cNvPr>
          <p:cNvSpPr/>
          <p:nvPr/>
        </p:nvSpPr>
        <p:spPr>
          <a:xfrm>
            <a:off x="7484866" y="2394532"/>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Star: 5 Points 58">
            <a:extLst>
              <a:ext uri="{FF2B5EF4-FFF2-40B4-BE49-F238E27FC236}">
                <a16:creationId xmlns:a16="http://schemas.microsoft.com/office/drawing/2014/main" id="{A17F2A54-F8C1-40F3-8151-D5E675A5371D}"/>
              </a:ext>
            </a:extLst>
          </p:cNvPr>
          <p:cNvSpPr/>
          <p:nvPr/>
        </p:nvSpPr>
        <p:spPr>
          <a:xfrm>
            <a:off x="7475032" y="2594148"/>
            <a:ext cx="216316" cy="188665"/>
          </a:xfrm>
          <a:prstGeom prst="star5">
            <a:avLst/>
          </a:prstGeom>
          <a:solidFill>
            <a:schemeClr val="accent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Star: 5 Points 59">
            <a:extLst>
              <a:ext uri="{FF2B5EF4-FFF2-40B4-BE49-F238E27FC236}">
                <a16:creationId xmlns:a16="http://schemas.microsoft.com/office/drawing/2014/main" id="{BCFC7EA0-D5E9-4397-87AC-991ED7A2D58F}"/>
              </a:ext>
            </a:extLst>
          </p:cNvPr>
          <p:cNvSpPr/>
          <p:nvPr/>
        </p:nvSpPr>
        <p:spPr>
          <a:xfrm>
            <a:off x="7472511" y="2821900"/>
            <a:ext cx="215987" cy="157044"/>
          </a:xfrm>
          <a:prstGeom prst="star5">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Star: 5 Points 60">
            <a:extLst>
              <a:ext uri="{FF2B5EF4-FFF2-40B4-BE49-F238E27FC236}">
                <a16:creationId xmlns:a16="http://schemas.microsoft.com/office/drawing/2014/main" id="{B01990A3-2FF7-4868-B085-F6F13A61FAC8}"/>
              </a:ext>
            </a:extLst>
          </p:cNvPr>
          <p:cNvSpPr/>
          <p:nvPr/>
        </p:nvSpPr>
        <p:spPr>
          <a:xfrm>
            <a:off x="7521111" y="3059724"/>
            <a:ext cx="130872" cy="109302"/>
          </a:xfrm>
          <a:prstGeom prst="star5">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Star: 5 Points 61">
            <a:extLst>
              <a:ext uri="{FF2B5EF4-FFF2-40B4-BE49-F238E27FC236}">
                <a16:creationId xmlns:a16="http://schemas.microsoft.com/office/drawing/2014/main" id="{D86AF04A-D5AB-48EA-BB53-7CD5E5069BD2}"/>
              </a:ext>
            </a:extLst>
          </p:cNvPr>
          <p:cNvSpPr/>
          <p:nvPr/>
        </p:nvSpPr>
        <p:spPr>
          <a:xfrm>
            <a:off x="7486459" y="3223635"/>
            <a:ext cx="216316" cy="188665"/>
          </a:xfrm>
          <a:prstGeom prst="star5">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Star: 5 Points 62">
            <a:extLst>
              <a:ext uri="{FF2B5EF4-FFF2-40B4-BE49-F238E27FC236}">
                <a16:creationId xmlns:a16="http://schemas.microsoft.com/office/drawing/2014/main" id="{DBFB579F-4A17-4C45-9B9E-DECD72AC8F17}"/>
              </a:ext>
            </a:extLst>
          </p:cNvPr>
          <p:cNvSpPr/>
          <p:nvPr/>
        </p:nvSpPr>
        <p:spPr>
          <a:xfrm>
            <a:off x="2674440" y="2933732"/>
            <a:ext cx="178532" cy="128473"/>
          </a:xfrm>
          <a:prstGeom prst="star5">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Star: 5 Points 63">
            <a:extLst>
              <a:ext uri="{FF2B5EF4-FFF2-40B4-BE49-F238E27FC236}">
                <a16:creationId xmlns:a16="http://schemas.microsoft.com/office/drawing/2014/main" id="{7B2AA214-12FB-4B8A-B4E1-21D4677F7C06}"/>
              </a:ext>
            </a:extLst>
          </p:cNvPr>
          <p:cNvSpPr/>
          <p:nvPr/>
        </p:nvSpPr>
        <p:spPr>
          <a:xfrm>
            <a:off x="2693391" y="1118700"/>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Star: 5 Points 64">
            <a:extLst>
              <a:ext uri="{FF2B5EF4-FFF2-40B4-BE49-F238E27FC236}">
                <a16:creationId xmlns:a16="http://schemas.microsoft.com/office/drawing/2014/main" id="{E485E17C-45FD-4A3F-907B-0DC5E1CDBB1D}"/>
              </a:ext>
            </a:extLst>
          </p:cNvPr>
          <p:cNvSpPr/>
          <p:nvPr/>
        </p:nvSpPr>
        <p:spPr>
          <a:xfrm>
            <a:off x="2693191" y="936073"/>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Star: 5 Points 65">
            <a:extLst>
              <a:ext uri="{FF2B5EF4-FFF2-40B4-BE49-F238E27FC236}">
                <a16:creationId xmlns:a16="http://schemas.microsoft.com/office/drawing/2014/main" id="{3133E2B9-F502-4012-BE18-61CF8DE3BEB2}"/>
              </a:ext>
            </a:extLst>
          </p:cNvPr>
          <p:cNvSpPr/>
          <p:nvPr/>
        </p:nvSpPr>
        <p:spPr>
          <a:xfrm>
            <a:off x="3525127" y="1499268"/>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Star: 5 Points 66">
            <a:extLst>
              <a:ext uri="{FF2B5EF4-FFF2-40B4-BE49-F238E27FC236}">
                <a16:creationId xmlns:a16="http://schemas.microsoft.com/office/drawing/2014/main" id="{1797AF6B-086F-4B7F-82C5-49EFC54262CA}"/>
              </a:ext>
            </a:extLst>
          </p:cNvPr>
          <p:cNvSpPr/>
          <p:nvPr/>
        </p:nvSpPr>
        <p:spPr>
          <a:xfrm>
            <a:off x="2698499" y="1315472"/>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Star: 5 Points 68">
            <a:extLst>
              <a:ext uri="{FF2B5EF4-FFF2-40B4-BE49-F238E27FC236}">
                <a16:creationId xmlns:a16="http://schemas.microsoft.com/office/drawing/2014/main" id="{4FCF6372-8862-4924-ACB4-3EC02171A052}"/>
              </a:ext>
            </a:extLst>
          </p:cNvPr>
          <p:cNvSpPr/>
          <p:nvPr/>
        </p:nvSpPr>
        <p:spPr>
          <a:xfrm>
            <a:off x="2678254" y="1994434"/>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Star: 5 Points 69">
            <a:extLst>
              <a:ext uri="{FF2B5EF4-FFF2-40B4-BE49-F238E27FC236}">
                <a16:creationId xmlns:a16="http://schemas.microsoft.com/office/drawing/2014/main" id="{C886A344-7878-4BBF-82D0-D07391899D31}"/>
              </a:ext>
            </a:extLst>
          </p:cNvPr>
          <p:cNvSpPr/>
          <p:nvPr/>
        </p:nvSpPr>
        <p:spPr>
          <a:xfrm>
            <a:off x="2678254" y="1785810"/>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Star: 5 Points 70">
            <a:extLst>
              <a:ext uri="{FF2B5EF4-FFF2-40B4-BE49-F238E27FC236}">
                <a16:creationId xmlns:a16="http://schemas.microsoft.com/office/drawing/2014/main" id="{E4F754F1-1F25-48B7-AEC8-1E978DE115CB}"/>
              </a:ext>
            </a:extLst>
          </p:cNvPr>
          <p:cNvSpPr/>
          <p:nvPr/>
        </p:nvSpPr>
        <p:spPr>
          <a:xfrm>
            <a:off x="5409780" y="2403957"/>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Star: 5 Points 71">
            <a:extLst>
              <a:ext uri="{FF2B5EF4-FFF2-40B4-BE49-F238E27FC236}">
                <a16:creationId xmlns:a16="http://schemas.microsoft.com/office/drawing/2014/main" id="{2C621140-F903-4F9A-9FB0-CF5DC65BEDC9}"/>
              </a:ext>
            </a:extLst>
          </p:cNvPr>
          <p:cNvSpPr/>
          <p:nvPr/>
        </p:nvSpPr>
        <p:spPr>
          <a:xfrm>
            <a:off x="4490624" y="2198995"/>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Star: 5 Points 72">
            <a:extLst>
              <a:ext uri="{FF2B5EF4-FFF2-40B4-BE49-F238E27FC236}">
                <a16:creationId xmlns:a16="http://schemas.microsoft.com/office/drawing/2014/main" id="{EF46DF4E-7292-4C3D-9F94-E83C63576EF5}"/>
              </a:ext>
            </a:extLst>
          </p:cNvPr>
          <p:cNvSpPr/>
          <p:nvPr/>
        </p:nvSpPr>
        <p:spPr>
          <a:xfrm>
            <a:off x="5389304" y="3294566"/>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Star: 5 Points 74">
            <a:extLst>
              <a:ext uri="{FF2B5EF4-FFF2-40B4-BE49-F238E27FC236}">
                <a16:creationId xmlns:a16="http://schemas.microsoft.com/office/drawing/2014/main" id="{46BE2BA7-799C-4D78-904F-1473ECADBE06}"/>
              </a:ext>
            </a:extLst>
          </p:cNvPr>
          <p:cNvSpPr/>
          <p:nvPr/>
        </p:nvSpPr>
        <p:spPr>
          <a:xfrm>
            <a:off x="6417893" y="3859758"/>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Star: 5 Points 75">
            <a:extLst>
              <a:ext uri="{FF2B5EF4-FFF2-40B4-BE49-F238E27FC236}">
                <a16:creationId xmlns:a16="http://schemas.microsoft.com/office/drawing/2014/main" id="{D41975AC-282D-4975-9865-E29E1E8F3E54}"/>
              </a:ext>
            </a:extLst>
          </p:cNvPr>
          <p:cNvSpPr/>
          <p:nvPr/>
        </p:nvSpPr>
        <p:spPr>
          <a:xfrm>
            <a:off x="5409780" y="4356372"/>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Star: 5 Points 76">
            <a:extLst>
              <a:ext uri="{FF2B5EF4-FFF2-40B4-BE49-F238E27FC236}">
                <a16:creationId xmlns:a16="http://schemas.microsoft.com/office/drawing/2014/main" id="{2E4731D2-B74D-4086-9A80-36BEF629DC26}"/>
              </a:ext>
            </a:extLst>
          </p:cNvPr>
          <p:cNvSpPr/>
          <p:nvPr/>
        </p:nvSpPr>
        <p:spPr>
          <a:xfrm>
            <a:off x="5695324" y="4763934"/>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Star: 5 Points 77">
            <a:extLst>
              <a:ext uri="{FF2B5EF4-FFF2-40B4-BE49-F238E27FC236}">
                <a16:creationId xmlns:a16="http://schemas.microsoft.com/office/drawing/2014/main" id="{85177057-33DC-46B5-B083-B0C583F7E97E}"/>
              </a:ext>
            </a:extLst>
          </p:cNvPr>
          <p:cNvSpPr/>
          <p:nvPr/>
        </p:nvSpPr>
        <p:spPr>
          <a:xfrm>
            <a:off x="5155211" y="3278194"/>
            <a:ext cx="216316" cy="188665"/>
          </a:xfrm>
          <a:prstGeom prst="star5">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1497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8" y="178306"/>
            <a:ext cx="8820472" cy="416011"/>
          </a:xfrm>
        </p:spPr>
        <p:txBody>
          <a:bodyPr>
            <a:noAutofit/>
          </a:bodyPr>
          <a:lstStyle/>
          <a:p>
            <a:r>
              <a:rPr lang="en-GB" sz="2000" dirty="0"/>
              <a:t>Budget v Committed Spend BP21/22</a:t>
            </a:r>
          </a:p>
        </p:txBody>
      </p:sp>
      <p:sp>
        <p:nvSpPr>
          <p:cNvPr id="5" name="TextBox 4">
            <a:extLst>
              <a:ext uri="{FF2B5EF4-FFF2-40B4-BE49-F238E27FC236}">
                <a16:creationId xmlns:a16="http://schemas.microsoft.com/office/drawing/2014/main" id="{F9AA97A7-A322-4D15-A2FF-F8925A1646A8}"/>
              </a:ext>
            </a:extLst>
          </p:cNvPr>
          <p:cNvSpPr txBox="1"/>
          <p:nvPr/>
        </p:nvSpPr>
        <p:spPr>
          <a:xfrm>
            <a:off x="7029747" y="2791565"/>
            <a:ext cx="1944216" cy="707886"/>
          </a:xfrm>
          <a:prstGeom prst="rect">
            <a:avLst/>
          </a:prstGeom>
          <a:solidFill>
            <a:srgbClr val="00B050"/>
          </a:solidFill>
        </p:spPr>
        <p:txBody>
          <a:bodyPr wrap="square" rtlCol="0">
            <a:spAutoFit/>
          </a:bodyPr>
          <a:lstStyle/>
          <a:p>
            <a:pPr marL="171450" indent="-171450">
              <a:buFont typeface="Arial" panose="020B0604020202020204" pitchFamily="34" charset="0"/>
              <a:buChar char="•"/>
            </a:pPr>
            <a:r>
              <a:rPr lang="en-GB" sz="1000" b="1" dirty="0">
                <a:solidFill>
                  <a:schemeClr val="bg1"/>
                </a:solidFill>
              </a:rPr>
              <a:t>Full finance tracker can be found </a:t>
            </a:r>
            <a:r>
              <a:rPr lang="en-GB" sz="1000" b="1" dirty="0">
                <a:solidFill>
                  <a:schemeClr val="bg1"/>
                </a:solidFill>
                <a:hlinkClick r:id="rId2"/>
              </a:rPr>
              <a:t>here</a:t>
            </a:r>
            <a:r>
              <a:rPr lang="en-GB" sz="1000" b="1" dirty="0">
                <a:solidFill>
                  <a:schemeClr val="bg1"/>
                </a:solidFill>
              </a:rPr>
              <a:t> with commentary on monthly variance</a:t>
            </a:r>
          </a:p>
        </p:txBody>
      </p:sp>
      <p:graphicFrame>
        <p:nvGraphicFramePr>
          <p:cNvPr id="17" name="Chart 16">
            <a:extLst>
              <a:ext uri="{FF2B5EF4-FFF2-40B4-BE49-F238E27FC236}">
                <a16:creationId xmlns:a16="http://schemas.microsoft.com/office/drawing/2014/main" id="{FCAE3CA3-0D3D-469F-BE5F-9A4E4E859B36}"/>
              </a:ext>
            </a:extLst>
          </p:cNvPr>
          <p:cNvGraphicFramePr>
            <a:graphicFrameLocks/>
          </p:cNvGraphicFramePr>
          <p:nvPr>
            <p:extLst/>
          </p:nvPr>
        </p:nvGraphicFramePr>
        <p:xfrm>
          <a:off x="6625385" y="598929"/>
          <a:ext cx="2502024" cy="17505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39AA28BD-B8C5-4E96-8C38-5F323401DD1D}"/>
              </a:ext>
            </a:extLst>
          </p:cNvPr>
          <p:cNvGraphicFramePr>
            <a:graphicFrameLocks/>
          </p:cNvGraphicFramePr>
          <p:nvPr>
            <p:extLst/>
          </p:nvPr>
        </p:nvGraphicFramePr>
        <p:xfrm>
          <a:off x="171065" y="2791565"/>
          <a:ext cx="3358281" cy="167292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804A5824-B07A-426F-9181-9B52F0ADF967}"/>
              </a:ext>
            </a:extLst>
          </p:cNvPr>
          <p:cNvGraphicFramePr>
            <a:graphicFrameLocks/>
          </p:cNvGraphicFramePr>
          <p:nvPr>
            <p:extLst/>
          </p:nvPr>
        </p:nvGraphicFramePr>
        <p:xfrm>
          <a:off x="3653942" y="2710683"/>
          <a:ext cx="3558626" cy="15998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hart 17">
            <a:extLst>
              <a:ext uri="{FF2B5EF4-FFF2-40B4-BE49-F238E27FC236}">
                <a16:creationId xmlns:a16="http://schemas.microsoft.com/office/drawing/2014/main" id="{8A08996C-2012-41AD-82D4-8A08226A9438}"/>
              </a:ext>
            </a:extLst>
          </p:cNvPr>
          <p:cNvGraphicFramePr>
            <a:graphicFrameLocks/>
          </p:cNvGraphicFramePr>
          <p:nvPr>
            <p:extLst/>
          </p:nvPr>
        </p:nvGraphicFramePr>
        <p:xfrm>
          <a:off x="16591" y="677925"/>
          <a:ext cx="2244089" cy="151983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Chart 18">
            <a:extLst>
              <a:ext uri="{FF2B5EF4-FFF2-40B4-BE49-F238E27FC236}">
                <a16:creationId xmlns:a16="http://schemas.microsoft.com/office/drawing/2014/main" id="{6BB85AF2-F91E-476C-B37B-AF2BFEBDF1B0}"/>
              </a:ext>
            </a:extLst>
          </p:cNvPr>
          <p:cNvGraphicFramePr>
            <a:graphicFrameLocks/>
          </p:cNvGraphicFramePr>
          <p:nvPr>
            <p:extLst/>
          </p:nvPr>
        </p:nvGraphicFramePr>
        <p:xfrm>
          <a:off x="2194117" y="590579"/>
          <a:ext cx="2244090" cy="173935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0" name="Chart 19">
            <a:extLst>
              <a:ext uri="{FF2B5EF4-FFF2-40B4-BE49-F238E27FC236}">
                <a16:creationId xmlns:a16="http://schemas.microsoft.com/office/drawing/2014/main" id="{C9CC8ED9-BED7-47A6-A5FA-9CE13416AB27}"/>
              </a:ext>
            </a:extLst>
          </p:cNvPr>
          <p:cNvGraphicFramePr>
            <a:graphicFrameLocks/>
          </p:cNvGraphicFramePr>
          <p:nvPr>
            <p:extLst/>
          </p:nvPr>
        </p:nvGraphicFramePr>
        <p:xfrm>
          <a:off x="4120140" y="590579"/>
          <a:ext cx="2763178" cy="188405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252492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October 2021</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3246955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57427" y="144420"/>
          <a:ext cx="9036000" cy="4754128"/>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36143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Return to Green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4"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remains at a Green </a:t>
                      </a:r>
                      <a:r>
                        <a:rPr lang="en-US" sz="900" b="0" kern="1200" baseline="0" dirty="0">
                          <a:solidFill>
                            <a:schemeClr val="tx1"/>
                          </a:solidFill>
                          <a:latin typeface="+mn-lt"/>
                          <a:ea typeface="+mn-ea"/>
                          <a:cs typeface="Arial"/>
                        </a:rPr>
                        <a:t>status and all Programme activities remain on track with all key internal and eternal milestones being met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19807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57779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14970">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056448">
                <a:tc gridSpan="4">
                  <a:txBody>
                    <a:bodyPr/>
                    <a:lstStyle/>
                    <a:p>
                      <a:pPr marL="0" marR="0" lvl="0" indent="0" algn="l">
                        <a:lnSpc>
                          <a:spcPct val="100000"/>
                        </a:lnSpc>
                        <a:spcBef>
                          <a:spcPts val="0"/>
                        </a:spcBef>
                        <a:spcAft>
                          <a:spcPts val="0"/>
                        </a:spcAft>
                        <a:buFont typeface="Arial" panose="020B0604020202020204" pitchFamily="34" charset="0"/>
                        <a:buNone/>
                      </a:pPr>
                      <a:r>
                        <a:rPr lang="en-GB" sz="1000" b="0" kern="1200" baseline="0" dirty="0">
                          <a:solidFill>
                            <a:schemeClr val="tx1"/>
                          </a:solidFill>
                          <a:latin typeface="+mn-lt"/>
                          <a:ea typeface="+mn-ea"/>
                          <a:cs typeface="Arial"/>
                        </a:rPr>
                        <a:t>Key Programme Updates</a:t>
                      </a:r>
                    </a:p>
                    <a:p>
                      <a:pPr marL="0" marR="0" lvl="0" indent="0" algn="l">
                        <a:lnSpc>
                          <a:spcPct val="100000"/>
                        </a:lnSpc>
                        <a:spcBef>
                          <a:spcPts val="0"/>
                        </a:spcBef>
                        <a:spcAft>
                          <a:spcPts val="0"/>
                        </a:spcAft>
                        <a:buFont typeface="Arial" panose="020B0604020202020204" pitchFamily="34" charset="0"/>
                        <a:buNone/>
                      </a:pPr>
                      <a:endParaRPr lang="en-US" sz="1000" b="0" dirty="0">
                        <a:solidFill>
                          <a:schemeClr val="tx1"/>
                        </a:solidFill>
                      </a:endParaRPr>
                    </a:p>
                    <a:p>
                      <a:pPr rtl="0" fontAlgn="base"/>
                      <a:r>
                        <a:rPr lang="en-GB" sz="900" b="1" kern="1200" dirty="0">
                          <a:solidFill>
                            <a:schemeClr val="tx1"/>
                          </a:solidFill>
                          <a:effectLst/>
                          <a:latin typeface="+mn-lt"/>
                          <a:ea typeface="+mn-ea"/>
                          <a:cs typeface="+mn-cs"/>
                        </a:rPr>
                        <a:t>Transition</a:t>
                      </a:r>
                      <a:r>
                        <a:rPr lang="en-GB" sz="900" b="0" kern="1200" dirty="0">
                          <a:solidFill>
                            <a:schemeClr val="tx1"/>
                          </a:solidFill>
                          <a:effectLst/>
                          <a:latin typeface="+mn-lt"/>
                          <a:ea typeface="+mn-ea"/>
                          <a:cs typeface="+mn-cs"/>
                        </a:rPr>
                        <a:t>:</a:t>
                      </a:r>
                      <a:r>
                        <a:rPr lang="en-US" sz="900" b="0" i="0" u="none" strike="noStrike" kern="1200" baseline="0" dirty="0">
                          <a:solidFill>
                            <a:schemeClr val="bg1"/>
                          </a:solidFill>
                          <a:latin typeface="+mn-lt"/>
                          <a:ea typeface="+mn-ea"/>
                          <a:cs typeface="+mn-cs"/>
                        </a:rPr>
                        <a:t> </a:t>
                      </a:r>
                      <a:r>
                        <a:rPr lang="en-US" sz="900" b="0" i="0" u="none" strike="noStrike" kern="1200" baseline="0" dirty="0">
                          <a:solidFill>
                            <a:schemeClr val="tx1"/>
                          </a:solidFill>
                          <a:latin typeface="+mn-lt"/>
                          <a:ea typeface="+mn-ea"/>
                          <a:cs typeface="+mn-cs"/>
                        </a:rPr>
                        <a:t>A revised transition test schedule released by the Programme has been reviewed and we have feedback our comments.  We continue to contingency plan the impacts of a non Monday Go Live.  This activity includes scenario planning that will be incorporated into the transition test plan.  The Programme is currently consulting with the Industry on the planned Transition and Go Live.  We will be submitted our view and preferred range of dates that </a:t>
                      </a:r>
                      <a:r>
                        <a:rPr lang="en-US" sz="900" b="0" i="0" u="none" strike="noStrike" kern="1200" baseline="0" dirty="0" err="1">
                          <a:solidFill>
                            <a:schemeClr val="tx1"/>
                          </a:solidFill>
                          <a:latin typeface="+mn-lt"/>
                          <a:ea typeface="+mn-ea"/>
                          <a:cs typeface="+mn-cs"/>
                        </a:rPr>
                        <a:t>minimises</a:t>
                      </a:r>
                      <a:r>
                        <a:rPr lang="en-US" sz="900" b="0" i="0" u="none" strike="noStrike" kern="1200" baseline="0" dirty="0">
                          <a:solidFill>
                            <a:schemeClr val="tx1"/>
                          </a:solidFill>
                          <a:latin typeface="+mn-lt"/>
                          <a:ea typeface="+mn-ea"/>
                          <a:cs typeface="+mn-cs"/>
                        </a:rPr>
                        <a:t> impacts to our customers.  CSS Go Live will not be announced until January 2022.</a:t>
                      </a:r>
                    </a:p>
                    <a:p>
                      <a:pPr rtl="0" fontAlgn="base"/>
                      <a:endParaRPr lang="en-US" sz="900" b="0" i="0" kern="1200" dirty="0">
                        <a:solidFill>
                          <a:schemeClr val="dk1"/>
                        </a:solidFill>
                        <a:effectLst/>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kern="1200" baseline="0" dirty="0">
                          <a:solidFill>
                            <a:schemeClr val="tx1"/>
                          </a:solidFill>
                          <a:effectLst/>
                          <a:latin typeface="+mn-lt"/>
                          <a:ea typeface="+mn-ea"/>
                          <a:cs typeface="+mn-cs"/>
                        </a:rPr>
                        <a:t>Internal &amp; External Testing: </a:t>
                      </a:r>
                      <a:r>
                        <a:rPr lang="en-US" sz="900" b="0" kern="1200" baseline="0" dirty="0">
                          <a:solidFill>
                            <a:schemeClr val="tx1"/>
                          </a:solidFill>
                          <a:latin typeface="+mn-lt"/>
                          <a:ea typeface="+mn-ea"/>
                          <a:cs typeface="Arial"/>
                        </a:rPr>
                        <a:t>All testing activities are on track. UEPT and E2E continues. There are no open defects against the CSSC </a:t>
                      </a:r>
                      <a:r>
                        <a:rPr lang="en-US" sz="900" b="0" kern="1200" baseline="0" dirty="0" err="1">
                          <a:solidFill>
                            <a:schemeClr val="tx1"/>
                          </a:solidFill>
                          <a:latin typeface="+mn-lt"/>
                          <a:ea typeface="+mn-ea"/>
                          <a:cs typeface="Arial"/>
                        </a:rPr>
                        <a:t>programme</a:t>
                      </a:r>
                      <a:r>
                        <a:rPr lang="en-US" sz="900" b="0" kern="1200" baseline="0" dirty="0">
                          <a:solidFill>
                            <a:schemeClr val="tx1"/>
                          </a:solidFill>
                          <a:latin typeface="+mn-lt"/>
                          <a:ea typeface="+mn-ea"/>
                          <a:cs typeface="Arial"/>
                        </a:rPr>
                        <a:t>,  at the point of creation of this pack. Non-critical defects that have been identified have been fixed</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dirty="0"/>
                        <a:t>Business Change: </a:t>
                      </a:r>
                      <a:r>
                        <a:rPr lang="en-GB" sz="900" b="0" dirty="0"/>
                        <a:t>Internal activities continue to plan including Target Operating Model set up.  Detailed analysis workshops with business SME’s have concluded to review business exceptions.  Workshops continue with Customer training team to support business readiness and communication activities.</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dirty="0"/>
                    </a:p>
                    <a:p>
                      <a:pPr marL="0" lvl="0" indent="0">
                        <a:buFont typeface="Arial" panose="020B0604020202020204" pitchFamily="34" charset="0"/>
                        <a:buNone/>
                      </a:pPr>
                      <a:r>
                        <a:rPr lang="en-GB" sz="900" b="1" dirty="0"/>
                        <a:t>Data Migration: </a:t>
                      </a:r>
                      <a:r>
                        <a:rPr lang="en-GB" sz="900" b="0" dirty="0"/>
                        <a:t>REL </a:t>
                      </a:r>
                      <a:r>
                        <a:rPr lang="en-US" sz="900" b="0" i="0" u="none" strike="noStrike" kern="1200" baseline="0" dirty="0">
                          <a:solidFill>
                            <a:schemeClr val="tx1"/>
                          </a:solidFill>
                          <a:latin typeface="+mn-lt"/>
                          <a:ea typeface="+mn-ea"/>
                          <a:cs typeface="+mn-cs"/>
                        </a:rPr>
                        <a:t>Cycle 4b completed and submitted to Landmark for their processing 1 week early. An interim MDD process proposal has been walked through by DCC and the SI.  This process will replace the provision of MDD data during transition via API’s.  The enduring process of providing the MDD data to REC is being discussed and will be in place post Programme Go Live</a:t>
                      </a:r>
                      <a:endParaRPr lang="en-GB" sz="900" b="0" kern="1200" dirty="0">
                        <a:solidFill>
                          <a:schemeClr val="tx1"/>
                        </a:solidFill>
                        <a:latin typeface="+mn-lt"/>
                        <a:ea typeface="+mn-ea"/>
                        <a:cs typeface="+mn-cs"/>
                      </a:endParaRPr>
                    </a:p>
                    <a:p>
                      <a:pPr marL="0" lvl="0" indent="0">
                        <a:buFont typeface="Arial" panose="020B0604020202020204" pitchFamily="34" charset="0"/>
                        <a:buNone/>
                      </a:pPr>
                      <a:endParaRPr lang="en-GB" sz="1050" b="1" dirty="0"/>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Environments: </a:t>
                      </a:r>
                      <a:r>
                        <a:rPr lang="en-GB" sz="1000" b="0" kern="1200" dirty="0">
                          <a:solidFill>
                            <a:schemeClr val="tx1"/>
                          </a:solidFill>
                          <a:effectLst/>
                          <a:latin typeface="+mn-lt"/>
                          <a:ea typeface="+mn-ea"/>
                          <a:cs typeface="+mn-cs"/>
                        </a:rPr>
                        <a:t>Continue to support and review environment requirements across Programme landscape.  Review environment usage and requirements in conjunction with Cloud Programme</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1" kern="1200" dirty="0">
                          <a:solidFill>
                            <a:schemeClr val="tx1"/>
                          </a:solidFill>
                          <a:effectLst/>
                          <a:latin typeface="+mn-lt"/>
                          <a:ea typeface="+mn-ea"/>
                          <a:cs typeface="+mn-cs"/>
                        </a:rPr>
                        <a:t>DES</a:t>
                      </a:r>
                      <a:r>
                        <a:rPr lang="en-GB" sz="1000" b="0" kern="1200" dirty="0">
                          <a:solidFill>
                            <a:schemeClr val="tx1"/>
                          </a:solidFill>
                          <a:effectLst/>
                          <a:latin typeface="+mn-lt"/>
                          <a:ea typeface="+mn-ea"/>
                          <a:cs typeface="+mn-cs"/>
                        </a:rPr>
                        <a:t>:</a:t>
                      </a:r>
                      <a:r>
                        <a:rPr lang="en-GB" sz="1000" kern="1200" dirty="0">
                          <a:solidFill>
                            <a:schemeClr val="tx1"/>
                          </a:solidFill>
                          <a:effectLst/>
                          <a:latin typeface="+mn-lt"/>
                          <a:ea typeface="+mn-ea"/>
                          <a:cs typeface="+mn-cs"/>
                        </a:rPr>
                        <a:t> Complete outstanding test scrips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a:solidFill>
                            <a:schemeClr val="tx1"/>
                          </a:solidFill>
                          <a:effectLst/>
                          <a:latin typeface="+mn-lt"/>
                          <a:ea typeface="+mn-ea"/>
                          <a:cs typeface="+mn-cs"/>
                        </a:rPr>
                        <a:t>UK Link APIs: </a:t>
                      </a:r>
                      <a:r>
                        <a:rPr lang="en-GB" sz="1000" b="0" kern="1200" dirty="0">
                          <a:solidFill>
                            <a:schemeClr val="tx1"/>
                          </a:solidFill>
                          <a:effectLst/>
                          <a:latin typeface="+mn-lt"/>
                          <a:ea typeface="+mn-ea"/>
                          <a:cs typeface="+mn-cs"/>
                        </a:rPr>
                        <a:t>Complete outstanding testing</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1" i="0" u="none" strike="noStrike" kern="1200" dirty="0">
                          <a:solidFill>
                            <a:schemeClr val="tx1"/>
                          </a:solidFill>
                          <a:effectLst/>
                          <a:latin typeface="+mn-lt"/>
                          <a:ea typeface="+mn-ea"/>
                          <a:cs typeface="+mn-cs"/>
                        </a:rPr>
                        <a:t>Transition</a:t>
                      </a:r>
                      <a:r>
                        <a:rPr lang="en-GB" sz="1000" b="0" i="0" u="none" strike="noStrike" kern="1200" dirty="0">
                          <a:solidFill>
                            <a:schemeClr val="tx1"/>
                          </a:solidFill>
                          <a:effectLst/>
                          <a:latin typeface="+mn-lt"/>
                          <a:ea typeface="+mn-ea"/>
                          <a:cs typeface="+mn-cs"/>
                        </a:rPr>
                        <a:t>: Internal planning activities and rehearsal planning continues in conjunction with Cloud Programme</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1" i="0" u="none" strike="noStrike" kern="1200" dirty="0">
                          <a:solidFill>
                            <a:schemeClr val="tx1"/>
                          </a:solidFill>
                          <a:effectLst/>
                          <a:latin typeface="+mn-lt"/>
                          <a:ea typeface="+mn-ea"/>
                          <a:cs typeface="+mn-cs"/>
                        </a:rPr>
                        <a:t>Testing: </a:t>
                      </a:r>
                      <a:r>
                        <a:rPr lang="en-GB" sz="1000" b="0" i="0" u="none" strike="noStrike" kern="1200" dirty="0">
                          <a:solidFill>
                            <a:schemeClr val="tx1"/>
                          </a:solidFill>
                          <a:effectLst/>
                          <a:latin typeface="+mn-lt"/>
                          <a:ea typeface="+mn-ea"/>
                          <a:cs typeface="+mn-cs"/>
                        </a:rPr>
                        <a:t>Continue UEPT &amp; E2E testing.  Review programme CR’s and continue defect fixes to Programme release plan</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800" b="0" kern="1200" baseline="0" dirty="0">
                        <a:solidFill>
                          <a:schemeClr val="accent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50400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Programme Update</a:t>
            </a:r>
          </a:p>
        </p:txBody>
      </p:sp>
    </p:spTree>
    <p:extLst>
      <p:ext uri="{BB962C8B-B14F-4D97-AF65-F5344CB8AC3E}">
        <p14:creationId xmlns:p14="http://schemas.microsoft.com/office/powerpoint/2010/main" val="3266001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UK Link Cloud Programme</a:t>
            </a:r>
          </a:p>
        </p:txBody>
      </p:sp>
      <p:sp>
        <p:nvSpPr>
          <p:cNvPr id="5" name="Subtitle 4"/>
          <p:cNvSpPr>
            <a:spLocks noGrp="1"/>
          </p:cNvSpPr>
          <p:nvPr>
            <p:ph type="subTitle" idx="1"/>
          </p:nvPr>
        </p:nvSpPr>
        <p:spPr>
          <a:xfrm>
            <a:off x="1314896" y="2053903"/>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October 2021</a:t>
            </a:r>
          </a:p>
        </p:txBody>
      </p:sp>
    </p:spTree>
    <p:extLst>
      <p:ext uri="{BB962C8B-B14F-4D97-AF65-F5344CB8AC3E}">
        <p14:creationId xmlns:p14="http://schemas.microsoft.com/office/powerpoint/2010/main" val="20168355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14C6-1C69-4A57-9A95-CA87AF48B5E9}"/>
              </a:ext>
            </a:extLst>
          </p:cNvPr>
          <p:cNvSpPr>
            <a:spLocks noGrp="1"/>
          </p:cNvSpPr>
          <p:nvPr>
            <p:ph type="title"/>
          </p:nvPr>
        </p:nvSpPr>
        <p:spPr>
          <a:xfrm>
            <a:off x="117389" y="123478"/>
            <a:ext cx="8569411" cy="637580"/>
          </a:xfrm>
        </p:spPr>
        <p:txBody>
          <a:bodyPr>
            <a:normAutofit/>
          </a:bodyPr>
          <a:lstStyle/>
          <a:p>
            <a:r>
              <a:rPr lang="en-US" sz="2400" dirty="0">
                <a:solidFill>
                  <a:schemeClr val="accent5">
                    <a:lumMod val="75000"/>
                  </a:schemeClr>
                </a:solidFill>
              </a:rPr>
              <a:t>UK Link Cloud Programme Update</a:t>
            </a:r>
            <a:endParaRPr lang="en-GB" sz="2400" dirty="0"/>
          </a:p>
        </p:txBody>
      </p:sp>
      <p:sp>
        <p:nvSpPr>
          <p:cNvPr id="3" name="Content Placeholder 2">
            <a:extLst>
              <a:ext uri="{FF2B5EF4-FFF2-40B4-BE49-F238E27FC236}">
                <a16:creationId xmlns:a16="http://schemas.microsoft.com/office/drawing/2014/main" id="{5D487960-DBAC-4A30-841A-BCA8BACD1276}"/>
              </a:ext>
            </a:extLst>
          </p:cNvPr>
          <p:cNvSpPr>
            <a:spLocks noGrp="1"/>
          </p:cNvSpPr>
          <p:nvPr>
            <p:ph idx="1"/>
          </p:nvPr>
        </p:nvSpPr>
        <p:spPr>
          <a:xfrm>
            <a:off x="457200" y="812447"/>
            <a:ext cx="8229600" cy="3932548"/>
          </a:xfrm>
        </p:spPr>
        <p:txBody>
          <a:bodyPr vert="horz" lIns="91438" tIns="45719" rIns="91438" bIns="45719" rtlCol="0" anchor="t">
            <a:normAutofit/>
          </a:bodyPr>
          <a:lstStyle/>
          <a:p>
            <a:pPr marL="0" indent="0">
              <a:buNone/>
            </a:pPr>
            <a:endParaRPr lang="en-US" sz="1400" dirty="0"/>
          </a:p>
          <a:p>
            <a:pPr marL="342265" indent="-342265"/>
            <a:r>
              <a:rPr lang="en-US" sz="1400" dirty="0"/>
              <a:t>The programme of work to migrate the UK Link platform to the cloud is progressing well with build and test activities continuing to plan</a:t>
            </a:r>
          </a:p>
          <a:p>
            <a:pPr marL="0" indent="0">
              <a:buNone/>
            </a:pPr>
            <a:endParaRPr lang="en-US" sz="1400" dirty="0"/>
          </a:p>
          <a:p>
            <a:pPr marL="342265" indent="-342265"/>
            <a:r>
              <a:rPr lang="en-US" sz="1400" dirty="0"/>
              <a:t>Our initial rounds of functional, performance and penetration testing have been completed</a:t>
            </a:r>
          </a:p>
          <a:p>
            <a:pPr marL="342265" indent="-342265"/>
            <a:endParaRPr lang="en-US" sz="1400" dirty="0"/>
          </a:p>
          <a:p>
            <a:pPr marL="342265" indent="-342265"/>
            <a:r>
              <a:rPr lang="en-US" sz="1400" dirty="0"/>
              <a:t>The build of the target production environment is underway which will be followed by further testing phases and dress rehearsals to commence in November</a:t>
            </a:r>
          </a:p>
          <a:p>
            <a:pPr marL="342265" indent="-342265"/>
            <a:endParaRPr lang="en-US" sz="1400" dirty="0"/>
          </a:p>
          <a:p>
            <a:pPr marL="342265" indent="-342265"/>
            <a:r>
              <a:rPr lang="en-US" sz="1400" dirty="0"/>
              <a:t>UK Link portal development and testing also progressing to plan. In addition business change activities such as the cloud operating model and associated cutover activities are in progress</a:t>
            </a:r>
          </a:p>
          <a:p>
            <a:pPr marL="0" indent="0">
              <a:buNone/>
            </a:pPr>
            <a:endParaRPr lang="en-US" sz="1400" dirty="0"/>
          </a:p>
          <a:p>
            <a:pPr marL="342265" indent="-342265"/>
            <a:r>
              <a:rPr lang="en-US" sz="1400" dirty="0"/>
              <a:t>The one area that has been a challenge has been in the migration of the data </a:t>
            </a:r>
            <a:r>
              <a:rPr lang="en-GB" sz="1400"/>
              <a:t>in an appropriate time frame, to limit customer impact</a:t>
            </a:r>
            <a:endParaRPr lang="en-US" sz="1400" dirty="0"/>
          </a:p>
          <a:p>
            <a:pPr marL="342265" indent="-342265"/>
            <a:endParaRPr lang="en-US" sz="2500" dirty="0"/>
          </a:p>
          <a:p>
            <a:pPr marL="0" indent="0">
              <a:buNone/>
            </a:pPr>
            <a:endParaRPr lang="en-US" sz="2500" dirty="0"/>
          </a:p>
        </p:txBody>
      </p:sp>
    </p:spTree>
    <p:extLst>
      <p:ext uri="{BB962C8B-B14F-4D97-AF65-F5344CB8AC3E}">
        <p14:creationId xmlns:p14="http://schemas.microsoft.com/office/powerpoint/2010/main" val="29903719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2F860-4495-453F-9CAA-09FA5FDD9BB6}"/>
              </a:ext>
            </a:extLst>
          </p:cNvPr>
          <p:cNvSpPr>
            <a:spLocks noGrp="1"/>
          </p:cNvSpPr>
          <p:nvPr>
            <p:ph type="title"/>
          </p:nvPr>
        </p:nvSpPr>
        <p:spPr>
          <a:xfrm>
            <a:off x="203886" y="123478"/>
            <a:ext cx="8482914" cy="637580"/>
          </a:xfrm>
        </p:spPr>
        <p:txBody>
          <a:bodyPr>
            <a:normAutofit/>
          </a:bodyPr>
          <a:lstStyle/>
          <a:p>
            <a:r>
              <a:rPr lang="en-US" sz="2000" dirty="0">
                <a:solidFill>
                  <a:schemeClr val="accent5">
                    <a:lumMod val="75000"/>
                  </a:schemeClr>
                </a:solidFill>
              </a:rPr>
              <a:t>Data Migration</a:t>
            </a:r>
            <a:endParaRPr lang="en-GB" sz="2000" dirty="0"/>
          </a:p>
        </p:txBody>
      </p:sp>
      <p:sp>
        <p:nvSpPr>
          <p:cNvPr id="3" name="Content Placeholder 2">
            <a:extLst>
              <a:ext uri="{FF2B5EF4-FFF2-40B4-BE49-F238E27FC236}">
                <a16:creationId xmlns:a16="http://schemas.microsoft.com/office/drawing/2014/main" id="{A8816848-DBE4-46E3-8C69-1EAC161FD19A}"/>
              </a:ext>
            </a:extLst>
          </p:cNvPr>
          <p:cNvSpPr>
            <a:spLocks noGrp="1"/>
          </p:cNvSpPr>
          <p:nvPr>
            <p:ph idx="1"/>
          </p:nvPr>
        </p:nvSpPr>
        <p:spPr>
          <a:xfrm>
            <a:off x="259491" y="809368"/>
            <a:ext cx="8581767" cy="3922622"/>
          </a:xfrm>
        </p:spPr>
        <p:txBody>
          <a:bodyPr vert="horz" lIns="91438" tIns="45719" rIns="91438" bIns="45719" rtlCol="0" anchor="t">
            <a:normAutofit fontScale="77500" lnSpcReduction="20000"/>
          </a:bodyPr>
          <a:lstStyle/>
          <a:p>
            <a:r>
              <a:rPr lang="en-GB" sz="1800" dirty="0"/>
              <a:t>As part of the transition process we need to migrate approximately 26TB of ISU data during our outage window using an SAP approved migration process</a:t>
            </a:r>
          </a:p>
          <a:p>
            <a:endParaRPr lang="en-GB" sz="1800" dirty="0"/>
          </a:p>
          <a:p>
            <a:r>
              <a:rPr lang="en-GB" sz="1800" dirty="0"/>
              <a:t>Initial tests took over 120 hours to successfully complete the migration, we did not anticipate the activity to take this period of time</a:t>
            </a:r>
          </a:p>
          <a:p>
            <a:endParaRPr lang="en-GB" sz="1800" dirty="0"/>
          </a:p>
          <a:p>
            <a:r>
              <a:rPr lang="en-GB" sz="1800" dirty="0"/>
              <a:t>Substantial refining and re-testing of the process has been carried out and this time has reduced to 62 hours</a:t>
            </a:r>
          </a:p>
          <a:p>
            <a:pPr marL="0" indent="0">
              <a:buNone/>
            </a:pPr>
            <a:endParaRPr lang="en-GB" sz="1800" dirty="0"/>
          </a:p>
          <a:p>
            <a:r>
              <a:rPr lang="en-GB" sz="1800" dirty="0"/>
              <a:t>In order to provide sufficient time during the transition window to complete all activities and ensure a successful transition we are working to understand what this means on a process by process basis.  Planning indicates that this could take place on the UK Link system over a four day period (Fri-Mon) during mid February 2022.  We are still fully assessing to minimise impacts</a:t>
            </a:r>
          </a:p>
          <a:p>
            <a:pPr marL="0" indent="0">
              <a:buNone/>
            </a:pPr>
            <a:endParaRPr lang="en-GB" sz="1800" dirty="0"/>
          </a:p>
          <a:p>
            <a:pPr marL="342265" indent="-342265"/>
            <a:r>
              <a:rPr lang="en-GB" sz="1800" dirty="0">
                <a:latin typeface="Arial"/>
                <a:cs typeface="Arial"/>
              </a:rPr>
              <a:t>Whilst this option is viable, we have also sought to identify a range of alternate migration approaches in order to provide a range of options</a:t>
            </a:r>
          </a:p>
          <a:p>
            <a:endParaRPr lang="en-GB" sz="1800" dirty="0"/>
          </a:p>
          <a:p>
            <a:r>
              <a:rPr lang="en-GB" sz="1800" dirty="0"/>
              <a:t>Only one viable alternate approach has been identified – a proprietary migration approach that would be conducted by SAP and is described on the following slide</a:t>
            </a:r>
          </a:p>
          <a:p>
            <a:pPr marL="0" indent="0">
              <a:buNone/>
            </a:pPr>
            <a:endParaRPr lang="en-US" sz="1800" dirty="0"/>
          </a:p>
          <a:p>
            <a:endParaRPr lang="en-GB" sz="1800" dirty="0"/>
          </a:p>
        </p:txBody>
      </p:sp>
    </p:spTree>
    <p:extLst>
      <p:ext uri="{BB962C8B-B14F-4D97-AF65-F5344CB8AC3E}">
        <p14:creationId xmlns:p14="http://schemas.microsoft.com/office/powerpoint/2010/main" val="9108017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2F860-4495-453F-9CAA-09FA5FDD9BB6}"/>
              </a:ext>
            </a:extLst>
          </p:cNvPr>
          <p:cNvSpPr>
            <a:spLocks noGrp="1"/>
          </p:cNvSpPr>
          <p:nvPr>
            <p:ph type="title"/>
          </p:nvPr>
        </p:nvSpPr>
        <p:spPr>
          <a:xfrm>
            <a:off x="203886" y="123478"/>
            <a:ext cx="8482914" cy="637580"/>
          </a:xfrm>
        </p:spPr>
        <p:txBody>
          <a:bodyPr>
            <a:normAutofit/>
          </a:bodyPr>
          <a:lstStyle/>
          <a:p>
            <a:r>
              <a:rPr lang="en-US" sz="2000" dirty="0">
                <a:solidFill>
                  <a:schemeClr val="accent5">
                    <a:lumMod val="75000"/>
                  </a:schemeClr>
                </a:solidFill>
              </a:rPr>
              <a:t>Data Migration</a:t>
            </a:r>
            <a:endParaRPr lang="en-GB" sz="2000" dirty="0"/>
          </a:p>
        </p:txBody>
      </p:sp>
      <p:sp>
        <p:nvSpPr>
          <p:cNvPr id="3" name="Content Placeholder 2">
            <a:extLst>
              <a:ext uri="{FF2B5EF4-FFF2-40B4-BE49-F238E27FC236}">
                <a16:creationId xmlns:a16="http://schemas.microsoft.com/office/drawing/2014/main" id="{A8816848-DBE4-46E3-8C69-1EAC161FD19A}"/>
              </a:ext>
            </a:extLst>
          </p:cNvPr>
          <p:cNvSpPr>
            <a:spLocks noGrp="1"/>
          </p:cNvSpPr>
          <p:nvPr>
            <p:ph idx="1"/>
          </p:nvPr>
        </p:nvSpPr>
        <p:spPr>
          <a:xfrm>
            <a:off x="259491" y="809367"/>
            <a:ext cx="8581767" cy="4120979"/>
          </a:xfrm>
        </p:spPr>
        <p:txBody>
          <a:bodyPr>
            <a:normAutofit fontScale="92500" lnSpcReduction="10000"/>
          </a:bodyPr>
          <a:lstStyle/>
          <a:p>
            <a:r>
              <a:rPr lang="en-US" sz="1200" dirty="0"/>
              <a:t>SAP</a:t>
            </a:r>
            <a:r>
              <a:rPr lang="en-US" sz="1400" dirty="0"/>
              <a:t> have offered a solution which will allow us to carry out the needed data migration and associated activities over a single weekend therefore reducing the impact to customers</a:t>
            </a:r>
          </a:p>
          <a:p>
            <a:endParaRPr lang="en-US" sz="1400" dirty="0"/>
          </a:p>
          <a:p>
            <a:r>
              <a:rPr lang="en-US" sz="1400" dirty="0"/>
              <a:t>This approach has been </a:t>
            </a:r>
            <a:r>
              <a:rPr lang="en-US" sz="1400" dirty="0" err="1"/>
              <a:t>utilised</a:t>
            </a:r>
            <a:r>
              <a:rPr lang="en-US" sz="1400" dirty="0"/>
              <a:t> successfully for many large scale SAP migrations and has required Xoserve to engage SAP directly to work with us to execute.</a:t>
            </a:r>
          </a:p>
          <a:p>
            <a:endParaRPr lang="en-US" sz="1400" dirty="0"/>
          </a:p>
          <a:p>
            <a:r>
              <a:rPr lang="en-US" sz="1400" dirty="0"/>
              <a:t>The approach involves a number of test cycles and dress rehearsals to provide confidence in the process &amp; technology the first of which is due to complete at the end of October. In order to build, test and assure this process we would need to target a go live cutover date of 12/13</a:t>
            </a:r>
            <a:r>
              <a:rPr lang="en-US" sz="1400" baseline="30000" dirty="0"/>
              <a:t>th</a:t>
            </a:r>
            <a:r>
              <a:rPr lang="en-US" sz="1400" dirty="0"/>
              <a:t> March 2022</a:t>
            </a:r>
          </a:p>
          <a:p>
            <a:endParaRPr lang="en-US" sz="1400" dirty="0"/>
          </a:p>
          <a:p>
            <a:r>
              <a:rPr lang="en-US" sz="1400" dirty="0"/>
              <a:t>This timeline brings MTC project very close to the currently proposed start of CSS transition activities which with current timelines are due to commence on 26</a:t>
            </a:r>
            <a:r>
              <a:rPr lang="en-US" sz="1400" baseline="30000" dirty="0"/>
              <a:t>th</a:t>
            </a:r>
            <a:r>
              <a:rPr lang="en-US" sz="1400" dirty="0"/>
              <a:t> March</a:t>
            </a:r>
          </a:p>
          <a:p>
            <a:endParaRPr lang="en-US" sz="1400" dirty="0"/>
          </a:p>
          <a:p>
            <a:r>
              <a:rPr lang="en-US" sz="1400" dirty="0"/>
              <a:t>On that date Xoserve and other Parties Under Integration (PUIs) will need commence a number of key activities in support of the central programme including the provision of a Data Extract from UK Link and bringing an outbound API live</a:t>
            </a:r>
          </a:p>
          <a:p>
            <a:endParaRPr lang="en-US" sz="1400" dirty="0"/>
          </a:p>
          <a:p>
            <a:r>
              <a:rPr lang="en-US" sz="1400" dirty="0"/>
              <a:t>Testing, dress rehearsals and transition will therefore be done in alignment with the Xoserve CSSC programme to ensure any risk to their transition activities is understood and mitigations are in place</a:t>
            </a:r>
          </a:p>
          <a:p>
            <a:endParaRPr lang="en-US" sz="1800" dirty="0"/>
          </a:p>
          <a:p>
            <a:endParaRPr lang="en-GB" sz="1800" dirty="0"/>
          </a:p>
        </p:txBody>
      </p:sp>
    </p:spTree>
    <p:extLst>
      <p:ext uri="{BB962C8B-B14F-4D97-AF65-F5344CB8AC3E}">
        <p14:creationId xmlns:p14="http://schemas.microsoft.com/office/powerpoint/2010/main" val="23526196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2F860-4495-453F-9CAA-09FA5FDD9BB6}"/>
              </a:ext>
            </a:extLst>
          </p:cNvPr>
          <p:cNvSpPr>
            <a:spLocks noGrp="1"/>
          </p:cNvSpPr>
          <p:nvPr>
            <p:ph type="title"/>
          </p:nvPr>
        </p:nvSpPr>
        <p:spPr>
          <a:xfrm>
            <a:off x="203886" y="92666"/>
            <a:ext cx="8482914" cy="656026"/>
          </a:xfrm>
        </p:spPr>
        <p:txBody>
          <a:bodyPr>
            <a:normAutofit/>
          </a:bodyPr>
          <a:lstStyle/>
          <a:p>
            <a:r>
              <a:rPr lang="en-US" sz="2000" dirty="0">
                <a:solidFill>
                  <a:schemeClr val="accent5">
                    <a:lumMod val="75000"/>
                  </a:schemeClr>
                </a:solidFill>
              </a:rPr>
              <a:t>Data Migration - Summary</a:t>
            </a:r>
            <a:endParaRPr lang="en-GB" sz="2000" dirty="0"/>
          </a:p>
        </p:txBody>
      </p:sp>
      <p:sp>
        <p:nvSpPr>
          <p:cNvPr id="3" name="Content Placeholder 2">
            <a:extLst>
              <a:ext uri="{FF2B5EF4-FFF2-40B4-BE49-F238E27FC236}">
                <a16:creationId xmlns:a16="http://schemas.microsoft.com/office/drawing/2014/main" id="{A8816848-DBE4-46E3-8C69-1EAC161FD19A}"/>
              </a:ext>
            </a:extLst>
          </p:cNvPr>
          <p:cNvSpPr>
            <a:spLocks noGrp="1"/>
          </p:cNvSpPr>
          <p:nvPr>
            <p:ph idx="1"/>
          </p:nvPr>
        </p:nvSpPr>
        <p:spPr>
          <a:xfrm>
            <a:off x="240957" y="803192"/>
            <a:ext cx="8581767" cy="4034481"/>
          </a:xfrm>
        </p:spPr>
        <p:txBody>
          <a:bodyPr>
            <a:normAutofit fontScale="70000" lnSpcReduction="20000"/>
          </a:bodyPr>
          <a:lstStyle/>
          <a:p>
            <a:pPr marL="0" indent="0">
              <a:buNone/>
            </a:pPr>
            <a:r>
              <a:rPr lang="en-US" sz="2000" dirty="0"/>
              <a:t>The reason for presenting this information is to talk you through the two migration options open to us and to keep you informed as we progress with our analysis</a:t>
            </a:r>
          </a:p>
          <a:p>
            <a:pPr marL="0" indent="0">
              <a:buNone/>
            </a:pPr>
            <a:endParaRPr lang="en-US" sz="2000" dirty="0"/>
          </a:p>
          <a:p>
            <a:r>
              <a:rPr lang="en-US" sz="2000" dirty="0"/>
              <a:t>We are doing our utmost to find the best window to implement prior to CSS Go Live. It will be much harder to implement post CSS</a:t>
            </a:r>
          </a:p>
          <a:p>
            <a:endParaRPr lang="en-US" sz="2000" dirty="0"/>
          </a:p>
          <a:p>
            <a:r>
              <a:rPr lang="en-US" sz="2000" dirty="0"/>
              <a:t>We are supporting CSS performance and migration testing activities and these require ISU to be in the cloud to adhere to the Programme performance and non-functional requirements</a:t>
            </a:r>
          </a:p>
          <a:p>
            <a:endParaRPr lang="en-US" sz="2000" dirty="0"/>
          </a:p>
          <a:p>
            <a:r>
              <a:rPr lang="en-US" sz="2000" dirty="0"/>
              <a:t>To not implement would increase costs for both </a:t>
            </a:r>
            <a:r>
              <a:rPr lang="en-US" sz="2000" dirty="0" err="1"/>
              <a:t>Programmes</a:t>
            </a:r>
            <a:r>
              <a:rPr lang="en-US" sz="2000" dirty="0"/>
              <a:t> as we would incur further </a:t>
            </a:r>
            <a:r>
              <a:rPr lang="en-US" sz="2000" dirty="0" err="1"/>
              <a:t>licencing</a:t>
            </a:r>
            <a:r>
              <a:rPr lang="en-US" sz="2000" dirty="0"/>
              <a:t> costs as well as the  continuation of Programme teams</a:t>
            </a:r>
          </a:p>
          <a:p>
            <a:pPr marL="0" indent="0">
              <a:buNone/>
            </a:pPr>
            <a:endParaRPr lang="en-US" sz="2000" dirty="0"/>
          </a:p>
          <a:p>
            <a:r>
              <a:rPr lang="en-US" sz="2000" dirty="0"/>
              <a:t>It would also be much harder to secure an implementation window within an Industry release cycle as it would have to be approved via both REC and DSC</a:t>
            </a:r>
          </a:p>
          <a:p>
            <a:endParaRPr lang="en-US" sz="2000" dirty="0"/>
          </a:p>
          <a:p>
            <a:r>
              <a:rPr lang="en-US" sz="2000" dirty="0"/>
              <a:t>We are continuing conversations with Ofgem and DCC in relation to the Switching Programme Go Live date. It should be noted the Central Programme is currently consulting with industry (from October 1</a:t>
            </a:r>
            <a:r>
              <a:rPr lang="en-US" sz="2000" baseline="30000" dirty="0"/>
              <a:t> -</a:t>
            </a:r>
            <a:r>
              <a:rPr lang="en-US" sz="2000" dirty="0"/>
              <a:t> 22) on the planned Transition and Go-Live. Xoserve will be submitting it’s views and preferred range of dates that </a:t>
            </a:r>
            <a:r>
              <a:rPr lang="en-US" sz="2000" dirty="0" err="1"/>
              <a:t>minimise</a:t>
            </a:r>
            <a:r>
              <a:rPr lang="en-US" sz="2000" dirty="0"/>
              <a:t> impact to its customers. The final date for CSS Go Live will not be announced until January 2022</a:t>
            </a:r>
          </a:p>
          <a:p>
            <a:pPr marL="0" indent="0">
              <a:buNone/>
            </a:pPr>
            <a:endParaRPr lang="en-US" sz="4400" dirty="0"/>
          </a:p>
          <a:p>
            <a:endParaRPr lang="en-US" sz="1800" dirty="0"/>
          </a:p>
          <a:p>
            <a:endParaRPr lang="en-US" sz="1800" dirty="0"/>
          </a:p>
          <a:p>
            <a:endParaRPr lang="en-GB" sz="1800" dirty="0"/>
          </a:p>
        </p:txBody>
      </p:sp>
    </p:spTree>
    <p:extLst>
      <p:ext uri="{BB962C8B-B14F-4D97-AF65-F5344CB8AC3E}">
        <p14:creationId xmlns:p14="http://schemas.microsoft.com/office/powerpoint/2010/main" val="5344280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2F860-4495-453F-9CAA-09FA5FDD9BB6}"/>
              </a:ext>
            </a:extLst>
          </p:cNvPr>
          <p:cNvSpPr>
            <a:spLocks noGrp="1"/>
          </p:cNvSpPr>
          <p:nvPr>
            <p:ph type="title"/>
          </p:nvPr>
        </p:nvSpPr>
        <p:spPr>
          <a:xfrm>
            <a:off x="203886" y="86490"/>
            <a:ext cx="8482914" cy="656026"/>
          </a:xfrm>
        </p:spPr>
        <p:txBody>
          <a:bodyPr>
            <a:normAutofit/>
          </a:bodyPr>
          <a:lstStyle/>
          <a:p>
            <a:r>
              <a:rPr lang="en-US" sz="2000" dirty="0">
                <a:solidFill>
                  <a:schemeClr val="accent5">
                    <a:lumMod val="75000"/>
                  </a:schemeClr>
                </a:solidFill>
              </a:rPr>
              <a:t>Data Migration - Summary</a:t>
            </a:r>
            <a:endParaRPr lang="en-GB" sz="2000" dirty="0"/>
          </a:p>
        </p:txBody>
      </p:sp>
      <p:sp>
        <p:nvSpPr>
          <p:cNvPr id="3" name="Content Placeholder 2">
            <a:extLst>
              <a:ext uri="{FF2B5EF4-FFF2-40B4-BE49-F238E27FC236}">
                <a16:creationId xmlns:a16="http://schemas.microsoft.com/office/drawing/2014/main" id="{A8816848-DBE4-46E3-8C69-1EAC161FD19A}"/>
              </a:ext>
            </a:extLst>
          </p:cNvPr>
          <p:cNvSpPr>
            <a:spLocks noGrp="1"/>
          </p:cNvSpPr>
          <p:nvPr>
            <p:ph idx="1"/>
          </p:nvPr>
        </p:nvSpPr>
        <p:spPr>
          <a:xfrm>
            <a:off x="259491" y="648730"/>
            <a:ext cx="8581767" cy="4417540"/>
          </a:xfrm>
        </p:spPr>
        <p:txBody>
          <a:bodyPr>
            <a:normAutofit/>
          </a:bodyPr>
          <a:lstStyle/>
          <a:p>
            <a:pPr marL="0" indent="0">
              <a:buNone/>
            </a:pPr>
            <a:endParaRPr lang="en-US" sz="1400" dirty="0"/>
          </a:p>
          <a:p>
            <a:pPr marL="0" indent="0">
              <a:buNone/>
            </a:pPr>
            <a:r>
              <a:rPr lang="en-US" sz="1400" dirty="0"/>
              <a:t>We will continue to </a:t>
            </a:r>
            <a:r>
              <a:rPr lang="en-US" sz="1400" dirty="0" err="1"/>
              <a:t>analyse</a:t>
            </a:r>
            <a:r>
              <a:rPr lang="en-US" sz="1400" dirty="0"/>
              <a:t> both options throughout October to understand the best migration solution.  We will provide checkpoint updates to confirm the following:</a:t>
            </a:r>
          </a:p>
          <a:p>
            <a:pPr lvl="1">
              <a:spcBef>
                <a:spcPts val="1200"/>
              </a:spcBef>
            </a:pPr>
            <a:r>
              <a:rPr lang="en-US" sz="1400" dirty="0"/>
              <a:t>Confirmation of successful test cycle for the SAP solution</a:t>
            </a:r>
          </a:p>
          <a:p>
            <a:pPr lvl="1"/>
            <a:r>
              <a:rPr lang="en-US" sz="1400" dirty="0"/>
              <a:t>Mitigation options to support CSSC data export transition activities at the end of March should there be any issues with the move to cloud</a:t>
            </a:r>
          </a:p>
          <a:p>
            <a:pPr lvl="1"/>
            <a:r>
              <a:rPr lang="en-US" sz="1400" dirty="0"/>
              <a:t>Combined dress rehearsal and transition plan for move to cloud and CSSC cutover</a:t>
            </a:r>
          </a:p>
          <a:p>
            <a:pPr lvl="1"/>
            <a:endParaRPr lang="en-US" sz="1400" dirty="0"/>
          </a:p>
          <a:p>
            <a:pPr marL="0" indent="0">
              <a:buNone/>
            </a:pPr>
            <a:r>
              <a:rPr lang="en-US" sz="1400" dirty="0"/>
              <a:t>We would therefore be in a position to share a proposed go live date and solution by w/c 1</a:t>
            </a:r>
            <a:r>
              <a:rPr lang="en-US" sz="1400" baseline="30000" dirty="0"/>
              <a:t>st</a:t>
            </a:r>
            <a:r>
              <a:rPr lang="en-US" sz="1400" dirty="0"/>
              <a:t> November</a:t>
            </a:r>
          </a:p>
          <a:p>
            <a:pPr marL="0" indent="0">
              <a:buNone/>
            </a:pPr>
            <a:endParaRPr lang="en-US" sz="1400" dirty="0"/>
          </a:p>
          <a:p>
            <a:pPr marL="0" indent="0">
              <a:buNone/>
            </a:pPr>
            <a:endParaRPr lang="en-US" sz="1400" dirty="0"/>
          </a:p>
          <a:p>
            <a:endParaRPr lang="en-US" sz="1800" dirty="0"/>
          </a:p>
          <a:p>
            <a:endParaRPr lang="en-US" sz="1800" dirty="0"/>
          </a:p>
          <a:p>
            <a:endParaRPr lang="en-GB" sz="1800" dirty="0"/>
          </a:p>
        </p:txBody>
      </p:sp>
    </p:spTree>
    <p:extLst>
      <p:ext uri="{BB962C8B-B14F-4D97-AF65-F5344CB8AC3E}">
        <p14:creationId xmlns:p14="http://schemas.microsoft.com/office/powerpoint/2010/main" val="24811799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1FE292-CD4F-49F5-927E-B85C8C296F4B}"/>
              </a:ext>
            </a:extLst>
          </p:cNvPr>
          <p:cNvSpPr>
            <a:spLocks noGrp="1"/>
          </p:cNvSpPr>
          <p:nvPr>
            <p:ph type="ctrTitle"/>
          </p:nvPr>
        </p:nvSpPr>
        <p:spPr/>
        <p:txBody>
          <a:bodyPr/>
          <a:lstStyle/>
          <a:p>
            <a:r>
              <a:rPr lang="en-GB" dirty="0"/>
              <a:t>CMS Rebuild Update</a:t>
            </a:r>
          </a:p>
        </p:txBody>
      </p:sp>
      <p:sp>
        <p:nvSpPr>
          <p:cNvPr id="5" name="Subtitle 4">
            <a:extLst>
              <a:ext uri="{FF2B5EF4-FFF2-40B4-BE49-F238E27FC236}">
                <a16:creationId xmlns:a16="http://schemas.microsoft.com/office/drawing/2014/main" id="{F2593A0D-9414-4F66-A28B-C8A2F59EF164}"/>
              </a:ext>
            </a:extLst>
          </p:cNvPr>
          <p:cNvSpPr>
            <a:spLocks noGrp="1"/>
          </p:cNvSpPr>
          <p:nvPr>
            <p:ph type="subTitle" idx="1"/>
          </p:nvPr>
        </p:nvSpPr>
        <p:spPr/>
        <p:txBody>
          <a:bodyPr vert="horz" lIns="68580" tIns="34290" rIns="68580" bIns="34290" rtlCol="0" anchor="t">
            <a:normAutofit/>
          </a:bodyPr>
          <a:lstStyle/>
          <a:p>
            <a:r>
              <a:rPr lang="en-GB" sz="2588" dirty="0">
                <a:latin typeface="Arial"/>
                <a:cs typeface="Arial"/>
              </a:rPr>
              <a:t>Verbal update presented by Emma Lyndon</a:t>
            </a:r>
            <a:endParaRPr lang="en-GB" dirty="0"/>
          </a:p>
        </p:txBody>
      </p:sp>
    </p:spTree>
    <p:extLst>
      <p:ext uri="{BB962C8B-B14F-4D97-AF65-F5344CB8AC3E}">
        <p14:creationId xmlns:p14="http://schemas.microsoft.com/office/powerpoint/2010/main" val="12101396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dirty="0">
                <a:latin typeface="Arial"/>
                <a:cs typeface="Arial"/>
              </a:rPr>
              <a:t>Section 6: Any Other Business</a:t>
            </a:r>
            <a:br>
              <a:rPr lang="en-GB" sz="3100" dirty="0">
                <a:latin typeface="Arial"/>
                <a:cs typeface="Arial"/>
              </a:rPr>
            </a:b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1581667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sz="3600" dirty="0">
                <a:latin typeface="Arial"/>
                <a:cs typeface="Arial"/>
              </a:rPr>
              <a:t>Change Pipeline</a:t>
            </a:r>
          </a:p>
        </p:txBody>
      </p:sp>
    </p:spTree>
    <p:extLst>
      <p:ext uri="{BB962C8B-B14F-4D97-AF65-F5344CB8AC3E}">
        <p14:creationId xmlns:p14="http://schemas.microsoft.com/office/powerpoint/2010/main" val="36575488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DA352-FBA2-4705-87E6-A73123B657AE}"/>
              </a:ext>
            </a:extLst>
          </p:cNvPr>
          <p:cNvSpPr>
            <a:spLocks noGrp="1"/>
          </p:cNvSpPr>
          <p:nvPr>
            <p:ph type="ctrTitle"/>
          </p:nvPr>
        </p:nvSpPr>
        <p:spPr>
          <a:xfrm>
            <a:off x="685800" y="2020490"/>
            <a:ext cx="7772400" cy="1102519"/>
          </a:xfrm>
        </p:spPr>
        <p:txBody>
          <a:bodyPr/>
          <a:lstStyle/>
          <a:p>
            <a:r>
              <a:rPr lang="en-GB" dirty="0"/>
              <a:t>REC Change Proposals </a:t>
            </a:r>
          </a:p>
        </p:txBody>
      </p:sp>
    </p:spTree>
    <p:extLst>
      <p:ext uri="{BB962C8B-B14F-4D97-AF65-F5344CB8AC3E}">
        <p14:creationId xmlns:p14="http://schemas.microsoft.com/office/powerpoint/2010/main" val="14593099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46967-2B41-4562-9CCB-A5E1429EDE37}"/>
              </a:ext>
            </a:extLst>
          </p:cNvPr>
          <p:cNvSpPr>
            <a:spLocks noGrp="1"/>
          </p:cNvSpPr>
          <p:nvPr>
            <p:ph type="title"/>
          </p:nvPr>
        </p:nvSpPr>
        <p:spPr/>
        <p:txBody>
          <a:bodyPr/>
          <a:lstStyle/>
          <a:p>
            <a:r>
              <a:rPr lang="en-GB" dirty="0"/>
              <a:t>REC Change Proposal</a:t>
            </a:r>
          </a:p>
        </p:txBody>
      </p:sp>
      <p:graphicFrame>
        <p:nvGraphicFramePr>
          <p:cNvPr id="5" name="Content Placeholder 4">
            <a:extLst>
              <a:ext uri="{FF2B5EF4-FFF2-40B4-BE49-F238E27FC236}">
                <a16:creationId xmlns:a16="http://schemas.microsoft.com/office/drawing/2014/main" id="{3071D423-9098-4468-96BF-125300289702}"/>
              </a:ext>
            </a:extLst>
          </p:cNvPr>
          <p:cNvGraphicFramePr>
            <a:graphicFrameLocks noGrp="1"/>
          </p:cNvGraphicFramePr>
          <p:nvPr>
            <p:ph idx="1"/>
            <p:extLst/>
          </p:nvPr>
        </p:nvGraphicFramePr>
        <p:xfrm>
          <a:off x="164306" y="902494"/>
          <a:ext cx="8779669" cy="3569970"/>
        </p:xfrm>
        <a:graphic>
          <a:graphicData uri="http://schemas.openxmlformats.org/drawingml/2006/table">
            <a:tbl>
              <a:tblPr firstRow="1" bandRow="1">
                <a:tableStyleId>{5C22544A-7EE6-4342-B048-85BDC9FD1C3A}</a:tableStyleId>
              </a:tblPr>
              <a:tblGrid>
                <a:gridCol w="485776">
                  <a:extLst>
                    <a:ext uri="{9D8B030D-6E8A-4147-A177-3AD203B41FA5}">
                      <a16:colId xmlns:a16="http://schemas.microsoft.com/office/drawing/2014/main" val="2600295382"/>
                    </a:ext>
                  </a:extLst>
                </a:gridCol>
                <a:gridCol w="928688">
                  <a:extLst>
                    <a:ext uri="{9D8B030D-6E8A-4147-A177-3AD203B41FA5}">
                      <a16:colId xmlns:a16="http://schemas.microsoft.com/office/drawing/2014/main" val="3880140813"/>
                    </a:ext>
                  </a:extLst>
                </a:gridCol>
                <a:gridCol w="2543175">
                  <a:extLst>
                    <a:ext uri="{9D8B030D-6E8A-4147-A177-3AD203B41FA5}">
                      <a16:colId xmlns:a16="http://schemas.microsoft.com/office/drawing/2014/main" val="1627474201"/>
                    </a:ext>
                  </a:extLst>
                </a:gridCol>
                <a:gridCol w="664369">
                  <a:extLst>
                    <a:ext uri="{9D8B030D-6E8A-4147-A177-3AD203B41FA5}">
                      <a16:colId xmlns:a16="http://schemas.microsoft.com/office/drawing/2014/main" val="3659215057"/>
                    </a:ext>
                  </a:extLst>
                </a:gridCol>
                <a:gridCol w="2708590">
                  <a:extLst>
                    <a:ext uri="{9D8B030D-6E8A-4147-A177-3AD203B41FA5}">
                      <a16:colId xmlns:a16="http://schemas.microsoft.com/office/drawing/2014/main" val="4089974262"/>
                    </a:ext>
                  </a:extLst>
                </a:gridCol>
                <a:gridCol w="1449071">
                  <a:extLst>
                    <a:ext uri="{9D8B030D-6E8A-4147-A177-3AD203B41FA5}">
                      <a16:colId xmlns:a16="http://schemas.microsoft.com/office/drawing/2014/main" val="373851892"/>
                    </a:ext>
                  </a:extLst>
                </a:gridCol>
              </a:tblGrid>
              <a:tr h="278130">
                <a:tc>
                  <a:txBody>
                    <a:bodyPr/>
                    <a:lstStyle/>
                    <a:p>
                      <a:r>
                        <a:rPr lang="en-GB" sz="900" dirty="0"/>
                        <a:t>Ref</a:t>
                      </a:r>
                    </a:p>
                  </a:txBody>
                  <a:tcPr marL="68580" marR="68580" marT="34290" marB="34290"/>
                </a:tc>
                <a:tc>
                  <a:txBody>
                    <a:bodyPr/>
                    <a:lstStyle/>
                    <a:p>
                      <a:r>
                        <a:rPr lang="en-GB" sz="900" dirty="0"/>
                        <a:t>Title</a:t>
                      </a:r>
                    </a:p>
                  </a:txBody>
                  <a:tcPr marL="68580" marR="68580" marT="34290" marB="34290"/>
                </a:tc>
                <a:tc>
                  <a:txBody>
                    <a:bodyPr/>
                    <a:lstStyle/>
                    <a:p>
                      <a:r>
                        <a:rPr lang="en-GB" sz="900" dirty="0"/>
                        <a:t>Change Summary</a:t>
                      </a:r>
                    </a:p>
                  </a:txBody>
                  <a:tcPr marL="68580" marR="68580" marT="34290" marB="34290"/>
                </a:tc>
                <a:tc>
                  <a:txBody>
                    <a:bodyPr/>
                    <a:lstStyle/>
                    <a:p>
                      <a:r>
                        <a:rPr lang="en-GB" sz="900" dirty="0"/>
                        <a:t>Stage</a:t>
                      </a:r>
                    </a:p>
                  </a:txBody>
                  <a:tcPr marL="68580" marR="68580" marT="34290" marB="34290"/>
                </a:tc>
                <a:tc>
                  <a:txBody>
                    <a:bodyPr/>
                    <a:lstStyle/>
                    <a:p>
                      <a:r>
                        <a:rPr lang="en-GB" sz="900" dirty="0"/>
                        <a:t>Position</a:t>
                      </a:r>
                    </a:p>
                  </a:txBody>
                  <a:tcPr marL="68580" marR="68580" marT="34290" marB="34290"/>
                </a:tc>
                <a:tc>
                  <a:txBody>
                    <a:bodyPr/>
                    <a:lstStyle/>
                    <a:p>
                      <a:r>
                        <a:rPr lang="en-GB" sz="900" dirty="0"/>
                        <a:t>Additional Comments</a:t>
                      </a:r>
                    </a:p>
                  </a:txBody>
                  <a:tcPr marL="68580" marR="68580" marT="34290" marB="34290"/>
                </a:tc>
                <a:extLst>
                  <a:ext uri="{0D108BD9-81ED-4DB2-BD59-A6C34878D82A}">
                    <a16:rowId xmlns:a16="http://schemas.microsoft.com/office/drawing/2014/main" val="1076246149"/>
                  </a:ext>
                </a:extLst>
              </a:tr>
              <a:tr h="1165860">
                <a:tc>
                  <a:txBody>
                    <a:bodyPr/>
                    <a:lstStyle/>
                    <a:p>
                      <a:r>
                        <a:rPr lang="en-GB" sz="900" dirty="0"/>
                        <a:t>R0001</a:t>
                      </a:r>
                    </a:p>
                  </a:txBody>
                  <a:tcPr marL="68580" marR="68580" marT="34290" marB="34290"/>
                </a:tc>
                <a:tc>
                  <a:txBody>
                    <a:bodyPr/>
                    <a:lstStyle/>
                    <a:p>
                      <a:r>
                        <a:rPr lang="en-GB" sz="900" dirty="0"/>
                        <a:t>Amendment to DCC Service Flag (DI51130) Data Item</a:t>
                      </a:r>
                    </a:p>
                  </a:txBody>
                  <a:tcPr marL="68580" marR="68580" marT="34290" marB="34290"/>
                </a:tc>
                <a:tc>
                  <a:txBody>
                    <a:bodyPr/>
                    <a:lstStyle/>
                    <a:p>
                      <a:r>
                        <a:rPr lang="en-US" sz="900" dirty="0"/>
                        <a:t>SEC Modification Proposal 077 proposes to update the values, and business rules, of the DCC Service Flag Data Item. This modification has been approved for implementation on 4th November 2021 by the SEC, and a consequential change is required to the Data Specification to reflect this.</a:t>
                      </a:r>
                      <a:endParaRPr lang="en-GB" sz="900" dirty="0"/>
                    </a:p>
                  </a:txBody>
                  <a:tcPr marL="68580" marR="68580" marT="34290" marB="34290"/>
                </a:tc>
                <a:tc>
                  <a:txBody>
                    <a:bodyPr/>
                    <a:lstStyle/>
                    <a:p>
                      <a:r>
                        <a:rPr lang="en-GB" sz="900" dirty="0"/>
                        <a:t>Initial Review</a:t>
                      </a:r>
                    </a:p>
                  </a:txBody>
                  <a:tcPr marL="68580" marR="68580" marT="34290" marB="34290"/>
                </a:tc>
                <a:tc>
                  <a:txBody>
                    <a:bodyPr/>
                    <a:lstStyle/>
                    <a:p>
                      <a:r>
                        <a:rPr lang="en-US" sz="900" dirty="0"/>
                        <a:t>The CDSP would like to express it’s support for R0001. This change has been on our radar for a number of months, as communicated under SEC MP077 and we have been working with DSC customers in delivering the changes required to UKL Systems to facilitate the proposal (under XRN5142) and is in scope of our UK Link November-21 Major Release delivery.</a:t>
                      </a:r>
                      <a:endParaRPr lang="en-GB" sz="900" dirty="0"/>
                    </a:p>
                  </a:txBody>
                  <a:tcPr marL="68580" marR="68580" marT="34290" marB="34290"/>
                </a:tc>
                <a:tc>
                  <a:txBody>
                    <a:bodyPr/>
                    <a:lstStyle/>
                    <a:p>
                      <a:r>
                        <a:rPr lang="en-GB" sz="900" dirty="0"/>
                        <a:t>None</a:t>
                      </a:r>
                    </a:p>
                  </a:txBody>
                  <a:tcPr marL="68580" marR="68580" marT="34290" marB="34290"/>
                </a:tc>
                <a:extLst>
                  <a:ext uri="{0D108BD9-81ED-4DB2-BD59-A6C34878D82A}">
                    <a16:rowId xmlns:a16="http://schemas.microsoft.com/office/drawing/2014/main" val="246634922"/>
                  </a:ext>
                </a:extLst>
              </a:tr>
              <a:tr h="2125980">
                <a:tc>
                  <a:txBody>
                    <a:bodyPr/>
                    <a:lstStyle/>
                    <a:p>
                      <a:r>
                        <a:rPr lang="en-GB" sz="900" dirty="0"/>
                        <a:t>R0002</a:t>
                      </a:r>
                    </a:p>
                  </a:txBody>
                  <a:tcPr marL="68580" marR="68580" marT="34290" marB="34290"/>
                </a:tc>
                <a:tc>
                  <a:txBody>
                    <a:bodyPr/>
                    <a:lstStyle/>
                    <a:p>
                      <a:r>
                        <a:rPr lang="en-US" sz="900" dirty="0"/>
                        <a:t>Review of Data Specification Category in REC Baseline Statement</a:t>
                      </a:r>
                      <a:endParaRPr lang="en-GB" sz="900" dirty="0"/>
                    </a:p>
                  </a:txBody>
                  <a:tcPr marL="68580" marR="68580" marT="34290" marB="34290"/>
                </a:tc>
                <a:tc>
                  <a:txBody>
                    <a:bodyPr/>
                    <a:lstStyle/>
                    <a:p>
                      <a:r>
                        <a:rPr lang="en-US" sz="900" dirty="0"/>
                        <a:t>The Data Specification was not included in the Switching </a:t>
                      </a:r>
                      <a:r>
                        <a:rPr lang="en-US" sz="900" dirty="0" err="1"/>
                        <a:t>Programme</a:t>
                      </a:r>
                      <a:r>
                        <a:rPr lang="en-US" sz="900" dirty="0"/>
                        <a:t> Change Requests that gave effect to REC V2.0. Therefore, the Data Specification was not formally designated as part of REC V2.0 and has temporarily been added to the REC Baseline Statement as a Category 3 product. The Category 3 change process is not appropriate for these, as changes to Category 3 products should not cause a material impact to parties and stakeholders. Proposal: Standards Definition, Market Message Catalogue, Data Item Catalogue and Data Access Matrix should be designated as part of the REC itself, as Category 2 products. </a:t>
                      </a:r>
                      <a:endParaRPr lang="en-GB" sz="900" dirty="0"/>
                    </a:p>
                  </a:txBody>
                  <a:tcPr marL="68580" marR="68580" marT="34290" marB="3429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900" dirty="0"/>
                        <a:t>Initial Review</a:t>
                      </a:r>
                    </a:p>
                  </a:txBody>
                  <a:tcPr marL="68580" marR="68580" marT="34290" marB="34290"/>
                </a:tc>
                <a:tc>
                  <a:txBody>
                    <a:bodyPr/>
                    <a:lstStyle/>
                    <a:p>
                      <a:r>
                        <a:rPr lang="en-US" sz="900" dirty="0"/>
                        <a:t>The CDSP agree with the proposal of amending the categories of change under the Change Management Schedule.</a:t>
                      </a:r>
                    </a:p>
                    <a:p>
                      <a:endParaRPr lang="en-US" sz="900" dirty="0"/>
                    </a:p>
                    <a:p>
                      <a:r>
                        <a:rPr lang="en-US" sz="900" dirty="0"/>
                        <a:t>We expect that this proposal will have limited impacts to the CDSP as the majority of interfaces that the CDSP contribute towards the EMAR are controlled under the existing DSC and UNC. </a:t>
                      </a:r>
                    </a:p>
                  </a:txBody>
                  <a:tcPr marL="68580" marR="68580" marT="34290" marB="34290"/>
                </a:tc>
                <a:tc>
                  <a:txBody>
                    <a:bodyPr/>
                    <a:lstStyle/>
                    <a:p>
                      <a:r>
                        <a:rPr lang="en-GB" sz="900" dirty="0"/>
                        <a:t>None</a:t>
                      </a:r>
                    </a:p>
                  </a:txBody>
                  <a:tcPr marL="68580" marR="68580" marT="34290" marB="34290"/>
                </a:tc>
                <a:extLst>
                  <a:ext uri="{0D108BD9-81ED-4DB2-BD59-A6C34878D82A}">
                    <a16:rowId xmlns:a16="http://schemas.microsoft.com/office/drawing/2014/main" val="448697130"/>
                  </a:ext>
                </a:extLst>
              </a:tr>
            </a:tbl>
          </a:graphicData>
        </a:graphic>
      </p:graphicFrame>
    </p:spTree>
    <p:extLst>
      <p:ext uri="{BB962C8B-B14F-4D97-AF65-F5344CB8AC3E}">
        <p14:creationId xmlns:p14="http://schemas.microsoft.com/office/powerpoint/2010/main" val="16741685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1FE292-CD4F-49F5-927E-B85C8C296F4B}"/>
              </a:ext>
            </a:extLst>
          </p:cNvPr>
          <p:cNvSpPr>
            <a:spLocks noGrp="1"/>
          </p:cNvSpPr>
          <p:nvPr>
            <p:ph type="ctrTitle"/>
          </p:nvPr>
        </p:nvSpPr>
        <p:spPr/>
        <p:txBody>
          <a:bodyPr/>
          <a:lstStyle/>
          <a:p>
            <a:r>
              <a:rPr lang="en-GB" dirty="0"/>
              <a:t>Project 1Stop – October Update</a:t>
            </a:r>
          </a:p>
        </p:txBody>
      </p:sp>
      <p:sp>
        <p:nvSpPr>
          <p:cNvPr id="5" name="Subtitle 4">
            <a:extLst>
              <a:ext uri="{FF2B5EF4-FFF2-40B4-BE49-F238E27FC236}">
                <a16:creationId xmlns:a16="http://schemas.microsoft.com/office/drawing/2014/main" id="{F2593A0D-9414-4F66-A28B-C8A2F59EF164}"/>
              </a:ext>
            </a:extLst>
          </p:cNvPr>
          <p:cNvSpPr>
            <a:spLocks noGrp="1"/>
          </p:cNvSpPr>
          <p:nvPr>
            <p:ph type="subTitle" idx="1"/>
          </p:nvPr>
        </p:nvSpPr>
        <p:spPr/>
        <p:txBody>
          <a:bodyPr/>
          <a:lstStyle/>
          <a:p>
            <a:r>
              <a:rPr lang="en-GB" dirty="0"/>
              <a:t>Megan Troth</a:t>
            </a:r>
          </a:p>
        </p:txBody>
      </p:sp>
    </p:spTree>
    <p:extLst>
      <p:ext uri="{BB962C8B-B14F-4D97-AF65-F5344CB8AC3E}">
        <p14:creationId xmlns:p14="http://schemas.microsoft.com/office/powerpoint/2010/main" val="35775776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CCDB9-48AC-4A27-A083-CEF2E79873E9}"/>
              </a:ext>
            </a:extLst>
          </p:cNvPr>
          <p:cNvSpPr>
            <a:spLocks noGrp="1"/>
          </p:cNvSpPr>
          <p:nvPr>
            <p:ph type="title"/>
          </p:nvPr>
        </p:nvSpPr>
        <p:spPr/>
        <p:txBody>
          <a:bodyPr/>
          <a:lstStyle/>
          <a:p>
            <a:r>
              <a:rPr lang="en-GB" dirty="0"/>
              <a:t>Background</a:t>
            </a:r>
          </a:p>
        </p:txBody>
      </p:sp>
      <p:sp>
        <p:nvSpPr>
          <p:cNvPr id="3" name="Content Placeholder 2">
            <a:extLst>
              <a:ext uri="{FF2B5EF4-FFF2-40B4-BE49-F238E27FC236}">
                <a16:creationId xmlns:a16="http://schemas.microsoft.com/office/drawing/2014/main" id="{BBB0E92B-219F-44CD-B18A-F4CCCA907F57}"/>
              </a:ext>
            </a:extLst>
          </p:cNvPr>
          <p:cNvSpPr>
            <a:spLocks noGrp="1"/>
          </p:cNvSpPr>
          <p:nvPr>
            <p:ph idx="1"/>
          </p:nvPr>
        </p:nvSpPr>
        <p:spPr/>
        <p:txBody>
          <a:bodyPr>
            <a:normAutofit/>
          </a:bodyPr>
          <a:lstStyle/>
          <a:p>
            <a:r>
              <a:rPr lang="en-US" sz="1800" dirty="0"/>
              <a:t>The new iteration of the Xoserve website was developed in November 2018. </a:t>
            </a:r>
            <a:br>
              <a:rPr lang="en-US" sz="1800" dirty="0"/>
            </a:br>
            <a:endParaRPr lang="en-US" sz="1800" dirty="0"/>
          </a:p>
          <a:p>
            <a:r>
              <a:rPr lang="en-US" sz="1800" dirty="0"/>
              <a:t>Since this implementation, based on customer feedback, we have been looking to identify various ways in which we can improve the change pages and the overall customer journey, particularly in relation to change (both DSC and Investment). </a:t>
            </a:r>
            <a:br>
              <a:rPr lang="en-US" sz="1800" dirty="0"/>
            </a:br>
            <a:endParaRPr lang="en-US" sz="1800" dirty="0"/>
          </a:p>
          <a:p>
            <a:r>
              <a:rPr lang="en-US" sz="1800" dirty="0"/>
              <a:t>Project 1Stop has been created in order to completely understand of our customer’s needs, alleviate their pain points, and to create an overall more positive experience when navigating through Xoserve change information. </a:t>
            </a:r>
            <a:endParaRPr lang="en-GB" sz="1800" dirty="0"/>
          </a:p>
        </p:txBody>
      </p:sp>
    </p:spTree>
    <p:extLst>
      <p:ext uri="{BB962C8B-B14F-4D97-AF65-F5344CB8AC3E}">
        <p14:creationId xmlns:p14="http://schemas.microsoft.com/office/powerpoint/2010/main" val="31763141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BAA33-B5A9-477B-AD1A-BDE97B055032}"/>
              </a:ext>
            </a:extLst>
          </p:cNvPr>
          <p:cNvSpPr>
            <a:spLocks noGrp="1"/>
          </p:cNvSpPr>
          <p:nvPr>
            <p:ph type="title"/>
          </p:nvPr>
        </p:nvSpPr>
        <p:spPr/>
        <p:txBody>
          <a:bodyPr/>
          <a:lstStyle/>
          <a:p>
            <a:r>
              <a:rPr lang="en-GB" dirty="0"/>
              <a:t>October Update</a:t>
            </a:r>
          </a:p>
        </p:txBody>
      </p:sp>
      <p:sp>
        <p:nvSpPr>
          <p:cNvPr id="3" name="Content Placeholder 2">
            <a:extLst>
              <a:ext uri="{FF2B5EF4-FFF2-40B4-BE49-F238E27FC236}">
                <a16:creationId xmlns:a16="http://schemas.microsoft.com/office/drawing/2014/main" id="{5B810925-5FC8-4BB1-9FF5-0DEDBD9DBFBB}"/>
              </a:ext>
            </a:extLst>
          </p:cNvPr>
          <p:cNvSpPr>
            <a:spLocks noGrp="1"/>
          </p:cNvSpPr>
          <p:nvPr>
            <p:ph idx="1"/>
          </p:nvPr>
        </p:nvSpPr>
        <p:spPr/>
        <p:txBody>
          <a:bodyPr>
            <a:normAutofit fontScale="85000" lnSpcReduction="20000"/>
          </a:bodyPr>
          <a:lstStyle/>
          <a:p>
            <a:r>
              <a:rPr lang="en-GB" dirty="0"/>
              <a:t>Now the top three User Stories have been prioritised, we are beginning to get to work on improving the customer experience on our website. </a:t>
            </a:r>
          </a:p>
          <a:p>
            <a:endParaRPr lang="en-GB" dirty="0"/>
          </a:p>
          <a:p>
            <a:r>
              <a:rPr lang="en-GB" dirty="0"/>
              <a:t>We have previously received feedback from customers that the way to Change Proposals are displayed on our website can sometimes be quite unclear and therefore difficult to find exactly what they are looking for.</a:t>
            </a:r>
          </a:p>
          <a:p>
            <a:pPr marL="0" indent="0">
              <a:buNone/>
            </a:pPr>
            <a:endParaRPr lang="en-GB" dirty="0"/>
          </a:p>
          <a:p>
            <a:r>
              <a:rPr lang="en-GB" dirty="0"/>
              <a:t>With that in mind, we are now focusing on giving our CPs an overhaul on the website. This includes updating the following on our website CP pages…</a:t>
            </a:r>
          </a:p>
        </p:txBody>
      </p:sp>
    </p:spTree>
    <p:extLst>
      <p:ext uri="{BB962C8B-B14F-4D97-AF65-F5344CB8AC3E}">
        <p14:creationId xmlns:p14="http://schemas.microsoft.com/office/powerpoint/2010/main" val="27954177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E3BEA-7310-40F3-B266-FFD900F1121E}"/>
              </a:ext>
            </a:extLst>
          </p:cNvPr>
          <p:cNvSpPr>
            <a:spLocks noGrp="1"/>
          </p:cNvSpPr>
          <p:nvPr>
            <p:ph type="title"/>
          </p:nvPr>
        </p:nvSpPr>
        <p:spPr/>
        <p:txBody>
          <a:bodyPr/>
          <a:lstStyle/>
          <a:p>
            <a:r>
              <a:rPr lang="en-GB" dirty="0"/>
              <a:t>Change Proposal Pages – Website Updates</a:t>
            </a:r>
          </a:p>
        </p:txBody>
      </p:sp>
      <p:sp>
        <p:nvSpPr>
          <p:cNvPr id="3" name="Content Placeholder 2">
            <a:extLst>
              <a:ext uri="{FF2B5EF4-FFF2-40B4-BE49-F238E27FC236}">
                <a16:creationId xmlns:a16="http://schemas.microsoft.com/office/drawing/2014/main" id="{CC494629-ACA9-414B-9C62-F42BDB4CE15A}"/>
              </a:ext>
            </a:extLst>
          </p:cNvPr>
          <p:cNvSpPr>
            <a:spLocks noGrp="1"/>
          </p:cNvSpPr>
          <p:nvPr>
            <p:ph idx="1"/>
          </p:nvPr>
        </p:nvSpPr>
        <p:spPr>
          <a:xfrm>
            <a:off x="457200" y="869082"/>
            <a:ext cx="8229600" cy="3984858"/>
          </a:xfrm>
        </p:spPr>
        <p:txBody>
          <a:bodyPr>
            <a:normAutofit fontScale="92500" lnSpcReduction="20000"/>
          </a:bodyPr>
          <a:lstStyle/>
          <a:p>
            <a:pPr lvl="1"/>
            <a:r>
              <a:rPr lang="en-US" sz="1900" dirty="0"/>
              <a:t>Split out CP (and keep original) into specific sections of a Change proposal separated out as documents of their own, e.g. different Change Packs &amp; DSG Discussions. We will also keep the original CP as an option with all sections included as some customers may wish to have everything all in one place. </a:t>
            </a:r>
          </a:p>
          <a:p>
            <a:pPr lvl="1"/>
            <a:endParaRPr lang="en-US" sz="1900" dirty="0"/>
          </a:p>
          <a:p>
            <a:pPr lvl="1"/>
            <a:r>
              <a:rPr lang="en-US" sz="1900" dirty="0"/>
              <a:t>Include Finance documents on parent CP page for parent release CPs (and link to these from the individual CPs), and include financial documents directly on the CP pages for standalone releases</a:t>
            </a:r>
            <a:br>
              <a:rPr lang="en-US" sz="1900" dirty="0"/>
            </a:br>
            <a:endParaRPr lang="en-US" sz="1900" dirty="0"/>
          </a:p>
          <a:p>
            <a:pPr lvl="1"/>
            <a:r>
              <a:rPr lang="en-US" sz="1900" dirty="0"/>
              <a:t>Include link to parent CP and/or release page on individual CP pages</a:t>
            </a:r>
          </a:p>
          <a:p>
            <a:endParaRPr lang="en-GB" sz="2100" dirty="0"/>
          </a:p>
          <a:p>
            <a:r>
              <a:rPr lang="en-GB" sz="2100" dirty="0"/>
              <a:t>We are focusing our attention on any CP that is currently live (this includes CPs in Initial Review, Capture, Solution Consultation and In delivery).</a:t>
            </a:r>
          </a:p>
        </p:txBody>
      </p:sp>
    </p:spTree>
    <p:extLst>
      <p:ext uri="{BB962C8B-B14F-4D97-AF65-F5344CB8AC3E}">
        <p14:creationId xmlns:p14="http://schemas.microsoft.com/office/powerpoint/2010/main" val="15172349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9CD82-E902-41B4-92DE-109F9FF19FAA}"/>
              </a:ext>
            </a:extLst>
          </p:cNvPr>
          <p:cNvSpPr>
            <a:spLocks noGrp="1"/>
          </p:cNvSpPr>
          <p:nvPr>
            <p:ph type="title"/>
          </p:nvPr>
        </p:nvSpPr>
        <p:spPr/>
        <p:txBody>
          <a:bodyPr/>
          <a:lstStyle/>
          <a:p>
            <a:r>
              <a:rPr lang="en-GB" dirty="0"/>
              <a:t>Next Steps</a:t>
            </a:r>
          </a:p>
        </p:txBody>
      </p:sp>
      <p:sp>
        <p:nvSpPr>
          <p:cNvPr id="3" name="Content Placeholder 2">
            <a:extLst>
              <a:ext uri="{FF2B5EF4-FFF2-40B4-BE49-F238E27FC236}">
                <a16:creationId xmlns:a16="http://schemas.microsoft.com/office/drawing/2014/main" id="{CA933E00-B2E0-40A6-A473-FE6A89D306CF}"/>
              </a:ext>
            </a:extLst>
          </p:cNvPr>
          <p:cNvSpPr>
            <a:spLocks noGrp="1"/>
          </p:cNvSpPr>
          <p:nvPr>
            <p:ph idx="1"/>
          </p:nvPr>
        </p:nvSpPr>
        <p:spPr/>
        <p:txBody>
          <a:bodyPr/>
          <a:lstStyle/>
          <a:p>
            <a:r>
              <a:rPr lang="en-GB" dirty="0"/>
              <a:t>We will move our focus onto ensuring that Release pages become clearer, more concise and easier to navigate</a:t>
            </a:r>
            <a:br>
              <a:rPr lang="en-GB" dirty="0"/>
            </a:br>
            <a:endParaRPr lang="en-GB" dirty="0"/>
          </a:p>
          <a:p>
            <a:r>
              <a:rPr lang="en-GB" dirty="0"/>
              <a:t>A further update on our progress of this will be given at the next ChMC meeting. A </a:t>
            </a:r>
            <a:r>
              <a:rPr lang="en-GB" dirty="0">
                <a:hlinkClick r:id="rId2"/>
              </a:rPr>
              <a:t>dedicated page</a:t>
            </a:r>
            <a:r>
              <a:rPr lang="en-GB" dirty="0"/>
              <a:t> for Project 1Stop has now been created where all the latest updates of progress can be found.</a:t>
            </a:r>
          </a:p>
          <a:p>
            <a:endParaRPr lang="en-GB" dirty="0"/>
          </a:p>
        </p:txBody>
      </p:sp>
    </p:spTree>
    <p:extLst>
      <p:ext uri="{BB962C8B-B14F-4D97-AF65-F5344CB8AC3E}">
        <p14:creationId xmlns:p14="http://schemas.microsoft.com/office/powerpoint/2010/main" val="16480151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APPENDIX</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24820863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AB9AD-DBC4-49BB-84C3-893A069405D4}"/>
              </a:ext>
            </a:extLst>
          </p:cNvPr>
          <p:cNvSpPr>
            <a:spLocks noGrp="1"/>
          </p:cNvSpPr>
          <p:nvPr>
            <p:ph type="title"/>
          </p:nvPr>
        </p:nvSpPr>
        <p:spPr>
          <a:xfrm>
            <a:off x="432243" y="106277"/>
            <a:ext cx="8229600" cy="465223"/>
          </a:xfrm>
        </p:spPr>
        <p:txBody>
          <a:bodyPr>
            <a:normAutofit fontScale="90000"/>
          </a:bodyPr>
          <a:lstStyle/>
          <a:p>
            <a:r>
              <a:rPr lang="en-GB" dirty="0"/>
              <a:t>Outages</a:t>
            </a:r>
          </a:p>
        </p:txBody>
      </p:sp>
      <p:graphicFrame>
        <p:nvGraphicFramePr>
          <p:cNvPr id="3" name="Table 2">
            <a:extLst>
              <a:ext uri="{FF2B5EF4-FFF2-40B4-BE49-F238E27FC236}">
                <a16:creationId xmlns:a16="http://schemas.microsoft.com/office/drawing/2014/main" id="{98B9DF42-2DE5-42BE-BD2A-9D54B9F6234D}"/>
              </a:ext>
            </a:extLst>
          </p:cNvPr>
          <p:cNvGraphicFramePr>
            <a:graphicFrameLocks noGrp="1"/>
          </p:cNvGraphicFramePr>
          <p:nvPr>
            <p:extLst>
              <p:ext uri="{D42A27DB-BD31-4B8C-83A1-F6EECF244321}">
                <p14:modId xmlns:p14="http://schemas.microsoft.com/office/powerpoint/2010/main" val="4021076151"/>
              </p:ext>
            </p:extLst>
          </p:nvPr>
        </p:nvGraphicFramePr>
        <p:xfrm>
          <a:off x="215040" y="571500"/>
          <a:ext cx="8664006" cy="3285893"/>
        </p:xfrm>
        <a:graphic>
          <a:graphicData uri="http://schemas.openxmlformats.org/drawingml/2006/table">
            <a:tbl>
              <a:tblPr/>
              <a:tblGrid>
                <a:gridCol w="819318">
                  <a:extLst>
                    <a:ext uri="{9D8B030D-6E8A-4147-A177-3AD203B41FA5}">
                      <a16:colId xmlns:a16="http://schemas.microsoft.com/office/drawing/2014/main" val="3069439564"/>
                    </a:ext>
                  </a:extLst>
                </a:gridCol>
                <a:gridCol w="460798">
                  <a:extLst>
                    <a:ext uri="{9D8B030D-6E8A-4147-A177-3AD203B41FA5}">
                      <a16:colId xmlns:a16="http://schemas.microsoft.com/office/drawing/2014/main" val="3091634628"/>
                    </a:ext>
                  </a:extLst>
                </a:gridCol>
                <a:gridCol w="497802">
                  <a:extLst>
                    <a:ext uri="{9D8B030D-6E8A-4147-A177-3AD203B41FA5}">
                      <a16:colId xmlns:a16="http://schemas.microsoft.com/office/drawing/2014/main" val="3235010619"/>
                    </a:ext>
                  </a:extLst>
                </a:gridCol>
                <a:gridCol w="402283">
                  <a:extLst>
                    <a:ext uri="{9D8B030D-6E8A-4147-A177-3AD203B41FA5}">
                      <a16:colId xmlns:a16="http://schemas.microsoft.com/office/drawing/2014/main" val="2942341551"/>
                    </a:ext>
                  </a:extLst>
                </a:gridCol>
                <a:gridCol w="478752">
                  <a:extLst>
                    <a:ext uri="{9D8B030D-6E8A-4147-A177-3AD203B41FA5}">
                      <a16:colId xmlns:a16="http://schemas.microsoft.com/office/drawing/2014/main" val="323725643"/>
                    </a:ext>
                  </a:extLst>
                </a:gridCol>
                <a:gridCol w="387838">
                  <a:extLst>
                    <a:ext uri="{9D8B030D-6E8A-4147-A177-3AD203B41FA5}">
                      <a16:colId xmlns:a16="http://schemas.microsoft.com/office/drawing/2014/main" val="4155214789"/>
                    </a:ext>
                  </a:extLst>
                </a:gridCol>
                <a:gridCol w="4652440">
                  <a:extLst>
                    <a:ext uri="{9D8B030D-6E8A-4147-A177-3AD203B41FA5}">
                      <a16:colId xmlns:a16="http://schemas.microsoft.com/office/drawing/2014/main" val="1639860483"/>
                    </a:ext>
                  </a:extLst>
                </a:gridCol>
                <a:gridCol w="964775">
                  <a:extLst>
                    <a:ext uri="{9D8B030D-6E8A-4147-A177-3AD203B41FA5}">
                      <a16:colId xmlns:a16="http://schemas.microsoft.com/office/drawing/2014/main" val="1650307758"/>
                    </a:ext>
                  </a:extLst>
                </a:gridCol>
              </a:tblGrid>
              <a:tr h="169090">
                <a:tc gridSpan="8">
                  <a:txBody>
                    <a:bodyPr/>
                    <a:lstStyle/>
                    <a:p>
                      <a:pPr algn="ctr" fontAlgn="ctr"/>
                      <a:r>
                        <a:rPr lang="en-GB" sz="1050" b="1" i="0" u="none" strike="noStrike" dirty="0">
                          <a:solidFill>
                            <a:srgbClr val="000000"/>
                          </a:solidFill>
                          <a:effectLst/>
                          <a:latin typeface="Arial" panose="020B0604020202020204" pitchFamily="34" charset="0"/>
                        </a:rPr>
                        <a:t>Outages</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57840196"/>
                  </a:ext>
                </a:extLst>
              </a:tr>
              <a:tr h="111116">
                <a:tc rowSpan="2">
                  <a:txBody>
                    <a:bodyPr/>
                    <a:lstStyle/>
                    <a:p>
                      <a:pPr algn="ctr" fontAlgn="ctr"/>
                      <a:r>
                        <a:rPr lang="en-GB" sz="800" b="0" i="0" u="none" strike="noStrike" dirty="0">
                          <a:solidFill>
                            <a:srgbClr val="000000"/>
                          </a:solidFill>
                          <a:effectLst/>
                          <a:latin typeface="Arial" panose="020B0604020202020204" pitchFamily="34" charset="0"/>
                        </a:rPr>
                        <a:t>Change  Request Number</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rowSpan="2">
                  <a:txBody>
                    <a:bodyPr/>
                    <a:lstStyle/>
                    <a:p>
                      <a:pPr algn="ctr" fontAlgn="ctr"/>
                      <a:r>
                        <a:rPr lang="en-GB" sz="800" b="0" i="0" u="none" strike="noStrike">
                          <a:solidFill>
                            <a:srgbClr val="000000"/>
                          </a:solidFill>
                          <a:effectLst/>
                          <a:latin typeface="Arial" panose="020B0604020202020204" pitchFamily="34" charset="0"/>
                        </a:rPr>
                        <a:t>Impacted System</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gridSpan="5">
                  <a:txBody>
                    <a:bodyPr/>
                    <a:lstStyle/>
                    <a:p>
                      <a:pPr algn="ctr" fontAlgn="ctr"/>
                      <a:r>
                        <a:rPr lang="en-GB" sz="800" b="0" i="0" u="none" strike="noStrike">
                          <a:solidFill>
                            <a:srgbClr val="000000"/>
                          </a:solidFill>
                          <a:effectLst/>
                          <a:latin typeface="Arial" panose="020B0604020202020204" pitchFamily="34" charset="0"/>
                        </a:rPr>
                        <a:t>Outage Duration</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fontAlgn="ctr"/>
                      <a:r>
                        <a:rPr lang="en-GB" sz="800" b="0" i="0" u="none" strike="noStrike">
                          <a:solidFill>
                            <a:srgbClr val="000000"/>
                          </a:solidFill>
                          <a:effectLst/>
                          <a:latin typeface="Arial" panose="020B0604020202020204" pitchFamily="34" charset="0"/>
                        </a:rPr>
                        <a:t>Committee Notified Date</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686194602"/>
                  </a:ext>
                </a:extLst>
              </a:tr>
              <a:tr h="222231">
                <a:tc vMerge="1">
                  <a:txBody>
                    <a:bodyPr/>
                    <a:lstStyle/>
                    <a:p>
                      <a:endParaRPr lang="en-GB"/>
                    </a:p>
                  </a:txBody>
                  <a:tcPr/>
                </a:tc>
                <a:tc v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Start Date</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800" b="0" i="0" u="none" strike="noStrike" dirty="0">
                          <a:solidFill>
                            <a:srgbClr val="000000"/>
                          </a:solidFill>
                          <a:effectLst/>
                          <a:latin typeface="Arial" panose="020B0604020202020204" pitchFamily="34" charset="0"/>
                        </a:rPr>
                        <a:t>Start Time</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800" b="0" i="0" u="none" strike="noStrike">
                          <a:solidFill>
                            <a:srgbClr val="000000"/>
                          </a:solidFill>
                          <a:effectLst/>
                          <a:latin typeface="Arial" panose="020B0604020202020204" pitchFamily="34" charset="0"/>
                        </a:rPr>
                        <a:t>End Date</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800" b="0" i="0" u="none" strike="noStrike">
                          <a:solidFill>
                            <a:srgbClr val="000000"/>
                          </a:solidFill>
                          <a:effectLst/>
                          <a:latin typeface="Arial" panose="020B0604020202020204" pitchFamily="34" charset="0"/>
                        </a:rPr>
                        <a:t>End Time</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800" b="0" i="0" u="none" strike="noStrike">
                          <a:solidFill>
                            <a:srgbClr val="000000"/>
                          </a:solidFill>
                          <a:effectLst/>
                          <a:latin typeface="Arial" panose="020B0604020202020204" pitchFamily="34" charset="0"/>
                        </a:rPr>
                        <a:t>Brief Description</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vMerge="1">
                  <a:txBody>
                    <a:bodyPr/>
                    <a:lstStyle/>
                    <a:p>
                      <a:endParaRPr lang="en-GB"/>
                    </a:p>
                  </a:txBody>
                  <a:tcPr/>
                </a:tc>
                <a:extLst>
                  <a:ext uri="{0D108BD9-81ED-4DB2-BD59-A6C34878D82A}">
                    <a16:rowId xmlns:a16="http://schemas.microsoft.com/office/drawing/2014/main" val="3203170910"/>
                  </a:ext>
                </a:extLst>
              </a:tr>
              <a:tr h="919779">
                <a:tc>
                  <a:txBody>
                    <a:bodyPr/>
                    <a:lstStyle/>
                    <a:p>
                      <a:pPr algn="ctr" fontAlgn="ctr"/>
                      <a:r>
                        <a:rPr lang="en-GB" sz="700" b="0" i="0" u="none" strike="noStrike">
                          <a:solidFill>
                            <a:srgbClr val="000000"/>
                          </a:solidFill>
                          <a:effectLst/>
                          <a:latin typeface="Arial" panose="020B0604020202020204" pitchFamily="34" charset="0"/>
                        </a:rPr>
                        <a:t> XRN 5339</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EFT</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27/02/2022</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TBC</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27/02/2022</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Arial" panose="020B0604020202020204" pitchFamily="34" charset="0"/>
                        </a:rPr>
                        <a:t>TBC</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Arial" panose="020B0604020202020204" pitchFamily="34" charset="0"/>
                        </a:rPr>
                        <a:t>This change will be to cutover from the existing EFT PROD to the newly built and upgraded  EFT PROD, to keep the application in support. This extended outage will be on a Sunday and </a:t>
                      </a:r>
                      <a:r>
                        <a:rPr lang="en-US" sz="700" b="0" i="0" u="none" strike="noStrike" dirty="0" err="1">
                          <a:solidFill>
                            <a:srgbClr val="000000"/>
                          </a:solidFill>
                          <a:effectLst/>
                          <a:latin typeface="Arial" panose="020B0604020202020204" pitchFamily="34" charset="0"/>
                        </a:rPr>
                        <a:t>utilise</a:t>
                      </a:r>
                      <a:r>
                        <a:rPr lang="en-US" sz="700" b="0" i="0" u="none" strike="noStrike" dirty="0">
                          <a:solidFill>
                            <a:srgbClr val="000000"/>
                          </a:solidFill>
                          <a:effectLst/>
                          <a:latin typeface="Arial" panose="020B0604020202020204" pitchFamily="34" charset="0"/>
                        </a:rPr>
                        <a:t> the maintenance window for EFT to cause less impact to the industry.</a:t>
                      </a:r>
                      <a:br>
                        <a:rPr lang="en-US" sz="700" b="0" i="0" u="none" strike="noStrike" dirty="0">
                          <a:solidFill>
                            <a:srgbClr val="000000"/>
                          </a:solidFill>
                          <a:effectLst/>
                          <a:latin typeface="Arial" panose="020B0604020202020204" pitchFamily="34" charset="0"/>
                        </a:rPr>
                      </a:b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During the extended outage any files that would be processed by EFT during this window will remain safely in their respective Folders, once EFT is back online, all file transfers will be synced and issued.</a:t>
                      </a:r>
                      <a:br>
                        <a:rPr lang="en-US" sz="700" b="0" i="0" u="none" strike="noStrike" dirty="0">
                          <a:solidFill>
                            <a:srgbClr val="000000"/>
                          </a:solidFill>
                          <a:effectLst/>
                          <a:latin typeface="Arial" panose="020B0604020202020204" pitchFamily="34" charset="0"/>
                        </a:rPr>
                      </a:b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Please be aware that the EFT cutover Contingency Dates will  be carried out on the following weekend, 6th March. </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Arial" panose="020B0604020202020204" pitchFamily="34" charset="0"/>
                        </a:rPr>
                        <a:t>13/10/2021</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2898691"/>
                  </a:ext>
                </a:extLst>
              </a:tr>
              <a:tr h="836602">
                <a:tc>
                  <a:txBody>
                    <a:bodyPr/>
                    <a:lstStyle/>
                    <a:p>
                      <a:pPr algn="ctr" fontAlgn="ctr"/>
                      <a:r>
                        <a:rPr lang="en-GB" sz="700" b="0" i="0" u="none" strike="noStrike">
                          <a:solidFill>
                            <a:srgbClr val="000000"/>
                          </a:solidFill>
                          <a:effectLst/>
                          <a:latin typeface="Arial" panose="020B0604020202020204" pitchFamily="34" charset="0"/>
                        </a:rPr>
                        <a:t>XRN 5339</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EFT</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13/03/2022</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TBC</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13/032022</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Arial" panose="020B0604020202020204" pitchFamily="34" charset="0"/>
                        </a:rPr>
                        <a:t>TBC</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Arial" panose="020B0604020202020204" pitchFamily="34" charset="0"/>
                        </a:rPr>
                        <a:t>As part the Enhanced File Transfer (EFT) project we will conduct Disaster Recovery (DR) testing. The EFT DR test will prove and confirm the procedures, resilience and capability of the newly upgrade EFT. As EFT is a multiple site application we will fail over to one site then failback to service normal and test the other site the following week.</a:t>
                      </a:r>
                      <a:br>
                        <a:rPr lang="en-US" sz="700" b="0" i="0" u="none" strike="noStrike" dirty="0">
                          <a:solidFill>
                            <a:srgbClr val="000000"/>
                          </a:solidFill>
                          <a:effectLst/>
                          <a:latin typeface="Arial" panose="020B0604020202020204" pitchFamily="34" charset="0"/>
                        </a:rPr>
                      </a:b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Please be aware that the EFT DR Contingency Dates will be carried out on the following weekend.</a:t>
                      </a:r>
                      <a:br>
                        <a:rPr lang="en-US" sz="700" b="0" i="0" u="none" strike="noStrike" dirty="0">
                          <a:solidFill>
                            <a:srgbClr val="000000"/>
                          </a:solidFill>
                          <a:effectLst/>
                          <a:latin typeface="Arial" panose="020B0604020202020204" pitchFamily="34" charset="0"/>
                        </a:rPr>
                      </a:b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Any files that would be processed by EFT during this window will remain safely in their respective Folders, once EFT is back online, all file transfers will be synced and issued.</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Arial" panose="020B0604020202020204" pitchFamily="34" charset="0"/>
                        </a:rPr>
                        <a:t>13/10/2021</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6666555"/>
                  </a:ext>
                </a:extLst>
              </a:tr>
              <a:tr h="919779">
                <a:tc>
                  <a:txBody>
                    <a:bodyPr/>
                    <a:lstStyle/>
                    <a:p>
                      <a:pPr algn="ctr" fontAlgn="ctr"/>
                      <a:r>
                        <a:rPr lang="en-GB" sz="700" b="0" i="0" u="none" strike="noStrike">
                          <a:solidFill>
                            <a:srgbClr val="000000"/>
                          </a:solidFill>
                          <a:effectLst/>
                          <a:latin typeface="Arial" panose="020B0604020202020204" pitchFamily="34" charset="0"/>
                        </a:rPr>
                        <a:t> XRN 5339</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EFT</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20/03/2022</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TBC</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20/03/2022</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Arial" panose="020B0604020202020204" pitchFamily="34" charset="0"/>
                        </a:rPr>
                        <a:t>TBC</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Arial" panose="020B0604020202020204" pitchFamily="34" charset="0"/>
                        </a:rPr>
                        <a:t>As part the Enhanced File Transfer (EFT) project we will conduct Disaster Recovery (DR) testing. The EFT DR test will prove and confirm the procedures, resilience and capability of the newly upgrade EFT. As EFT is a multiple site application we will have failed over, then failed back one site on the previous week, to complete the DR testing this weekend we will DR test the remaining site.</a:t>
                      </a:r>
                      <a:br>
                        <a:rPr lang="en-US" sz="700" b="0" i="0" u="none" strike="noStrike" dirty="0">
                          <a:solidFill>
                            <a:srgbClr val="000000"/>
                          </a:solidFill>
                          <a:effectLst/>
                          <a:latin typeface="Arial" panose="020B0604020202020204" pitchFamily="34" charset="0"/>
                        </a:rPr>
                      </a:b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Please be aware that the EFT DR Contingency Dates will be carried out on the following weekend.</a:t>
                      </a:r>
                      <a:br>
                        <a:rPr lang="en-US" sz="700" b="0" i="0" u="none" strike="noStrike" dirty="0">
                          <a:solidFill>
                            <a:srgbClr val="000000"/>
                          </a:solidFill>
                          <a:effectLst/>
                          <a:latin typeface="Arial" panose="020B0604020202020204" pitchFamily="34" charset="0"/>
                        </a:rPr>
                      </a:b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Any files that would be processed by EFT during this window will remain safely in their respective Folders, once EFT is back online, all file transfers will be synced and issued.</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Arial" panose="020B0604020202020204" pitchFamily="34" charset="0"/>
                        </a:rPr>
                        <a:t>13/10/2021</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222411"/>
                  </a:ext>
                </a:extLst>
              </a:tr>
            </a:tbl>
          </a:graphicData>
        </a:graphic>
      </p:graphicFrame>
    </p:spTree>
    <p:extLst>
      <p:ext uri="{BB962C8B-B14F-4D97-AF65-F5344CB8AC3E}">
        <p14:creationId xmlns:p14="http://schemas.microsoft.com/office/powerpoint/2010/main" val="5070125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BACD8-DA07-4BBE-976F-A655F24982C8}"/>
              </a:ext>
            </a:extLst>
          </p:cNvPr>
          <p:cNvSpPr>
            <a:spLocks noGrp="1"/>
          </p:cNvSpPr>
          <p:nvPr>
            <p:ph type="ctrTitle"/>
          </p:nvPr>
        </p:nvSpPr>
        <p:spPr/>
        <p:txBody>
          <a:bodyPr/>
          <a:lstStyle/>
          <a:p>
            <a:r>
              <a:rPr lang="en-GB" dirty="0"/>
              <a:t>Data Cleanse Approach/Plan</a:t>
            </a:r>
          </a:p>
        </p:txBody>
      </p:sp>
    </p:spTree>
    <p:extLst>
      <p:ext uri="{BB962C8B-B14F-4D97-AF65-F5344CB8AC3E}">
        <p14:creationId xmlns:p14="http://schemas.microsoft.com/office/powerpoint/2010/main" val="351883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9A618-7A71-42A0-BC25-29222302D739}"/>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FA2FFC6C-B6AD-406E-9A79-62217C426CEC}"/>
              </a:ext>
            </a:extLst>
          </p:cNvPr>
          <p:cNvSpPr>
            <a:spLocks noGrp="1"/>
          </p:cNvSpPr>
          <p:nvPr>
            <p:ph type="subTitle" idx="1"/>
          </p:nvPr>
        </p:nvSpPr>
        <p:spPr/>
        <p:txBody>
          <a:bodyPr/>
          <a:lstStyle/>
          <a:p>
            <a:endParaRPr lang="en-GB"/>
          </a:p>
        </p:txBody>
      </p:sp>
      <p:pic>
        <p:nvPicPr>
          <p:cNvPr id="3074" name="Picture 2" descr="https://ukc-powerpoint.officeapps.live.com/pods/GetClipboardImage.ashx?Id=a7915ee7-ec47-4ad4-8376-abd5842cc2b9&amp;DC=GUK3&amp;pkey=4e21fcbd-029e-4dc0-978a-9eeff98b2593&amp;wdwaccluster=GUK3">
            <a:extLst>
              <a:ext uri="{FF2B5EF4-FFF2-40B4-BE49-F238E27FC236}">
                <a16:creationId xmlns:a16="http://schemas.microsoft.com/office/drawing/2014/main" id="{1415C403-FDB6-48CD-A9F5-D0BBBA9318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4462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1D489-B5E6-494A-B03F-943B82788F91}"/>
              </a:ext>
            </a:extLst>
          </p:cNvPr>
          <p:cNvSpPr>
            <a:spLocks noGrp="1"/>
          </p:cNvSpPr>
          <p:nvPr>
            <p:ph type="title"/>
          </p:nvPr>
        </p:nvSpPr>
        <p:spPr>
          <a:xfrm>
            <a:off x="457200" y="123478"/>
            <a:ext cx="8229600" cy="314512"/>
          </a:xfrm>
          <a:noFill/>
        </p:spPr>
        <p:txBody>
          <a:bodyPr>
            <a:noAutofit/>
          </a:bodyPr>
          <a:lstStyle/>
          <a:p>
            <a:r>
              <a:rPr lang="en-US" sz="1600">
                <a:latin typeface="Arial"/>
                <a:cs typeface="Arial"/>
              </a:rPr>
              <a:t>November 21 Data Cleansing - Proposed Timeline</a:t>
            </a:r>
          </a:p>
        </p:txBody>
      </p:sp>
      <p:sp>
        <p:nvSpPr>
          <p:cNvPr id="9" name="Content Placeholder 3">
            <a:extLst>
              <a:ext uri="{FF2B5EF4-FFF2-40B4-BE49-F238E27FC236}">
                <a16:creationId xmlns:a16="http://schemas.microsoft.com/office/drawing/2014/main" id="{4F298FE5-8F40-421D-9786-2B344AA7AE70}"/>
              </a:ext>
            </a:extLst>
          </p:cNvPr>
          <p:cNvSpPr txBox="1">
            <a:spLocks/>
          </p:cNvSpPr>
          <p:nvPr/>
        </p:nvSpPr>
        <p:spPr>
          <a:xfrm>
            <a:off x="467544" y="548534"/>
            <a:ext cx="8280920" cy="692454"/>
          </a:xfrm>
        </p:spPr>
        <p:txBody>
          <a:bodyPr lIns="0" tIns="0" rIns="0" bIns="0" anchor="t">
            <a:normAutofit lnSpcReduction="10000"/>
          </a:bodyPr>
          <a:lstStyle>
            <a:lvl1pPr marL="0">
              <a:defRPr b="0" i="0">
                <a:solidFill>
                  <a:schemeClr val="tx1"/>
                </a:solidFill>
                <a:latin typeface="+mn-lt"/>
                <a:ea typeface="+mn-ea"/>
                <a:cs typeface="+mn-cs"/>
              </a:defRPr>
            </a:lvl1pPr>
            <a:lvl2pPr marL="456651">
              <a:defRPr>
                <a:latin typeface="+mn-lt"/>
                <a:ea typeface="+mn-ea"/>
                <a:cs typeface="+mn-cs"/>
              </a:defRPr>
            </a:lvl2pPr>
            <a:lvl3pPr marL="913303">
              <a:defRPr>
                <a:latin typeface="+mn-lt"/>
                <a:ea typeface="+mn-ea"/>
                <a:cs typeface="+mn-cs"/>
              </a:defRPr>
            </a:lvl3pPr>
            <a:lvl4pPr marL="1369954">
              <a:defRPr>
                <a:latin typeface="+mn-lt"/>
                <a:ea typeface="+mn-ea"/>
                <a:cs typeface="+mn-cs"/>
              </a:defRPr>
            </a:lvl4pPr>
            <a:lvl5pPr marL="1826605">
              <a:defRPr>
                <a:latin typeface="+mn-lt"/>
                <a:ea typeface="+mn-ea"/>
                <a:cs typeface="+mn-cs"/>
              </a:defRPr>
            </a:lvl5pPr>
            <a:lvl6pPr marL="2283257">
              <a:defRPr>
                <a:latin typeface="+mn-lt"/>
                <a:ea typeface="+mn-ea"/>
                <a:cs typeface="+mn-cs"/>
              </a:defRPr>
            </a:lvl6pPr>
            <a:lvl7pPr marL="2739908">
              <a:defRPr>
                <a:latin typeface="+mn-lt"/>
                <a:ea typeface="+mn-ea"/>
                <a:cs typeface="+mn-cs"/>
              </a:defRPr>
            </a:lvl7pPr>
            <a:lvl8pPr marL="3196560">
              <a:defRPr>
                <a:latin typeface="+mn-lt"/>
                <a:ea typeface="+mn-ea"/>
                <a:cs typeface="+mn-cs"/>
              </a:defRPr>
            </a:lvl8pPr>
            <a:lvl9pPr marL="3653211">
              <a:defRPr>
                <a:latin typeface="+mn-lt"/>
                <a:ea typeface="+mn-ea"/>
                <a:cs typeface="+mn-cs"/>
              </a:defRPr>
            </a:lvl9pPr>
          </a:lstStyle>
          <a:p>
            <a:pPr marL="285750" indent="-285750" algn="just">
              <a:buFont typeface="Arial" panose="020B0604020202020204" pitchFamily="34" charset="0"/>
              <a:buChar char="•"/>
            </a:pPr>
            <a:r>
              <a:rPr lang="en-GB" sz="1200" kern="0" dirty="0">
                <a:solidFill>
                  <a:srgbClr val="002060"/>
                </a:solidFill>
                <a:cs typeface="Arial"/>
              </a:rPr>
              <a:t>High Level Timelines for Data cleansing planned during the PIS period are shown below. </a:t>
            </a:r>
            <a:endParaRPr lang="en-GB" sz="1200" kern="0">
              <a:solidFill>
                <a:srgbClr val="002060"/>
              </a:solidFill>
              <a:cs typeface="Arial" panose="020B0604020202020204" pitchFamily="34" charset="0"/>
            </a:endParaRPr>
          </a:p>
          <a:p>
            <a:pPr marL="285750" indent="-285750" algn="just">
              <a:buFont typeface="Arial" panose="020B0604020202020204" pitchFamily="34" charset="0"/>
              <a:buChar char="•"/>
            </a:pPr>
            <a:r>
              <a:rPr lang="en-GB" sz="1200" kern="0" dirty="0">
                <a:solidFill>
                  <a:srgbClr val="002060"/>
                </a:solidFill>
                <a:cs typeface="Arial"/>
              </a:rPr>
              <a:t>These timelines will be finalised as part of Performance Test sign off from Technical Operations based on final volumes for cleansing, job run times and available time slot to cleanse the data in Production environment.</a:t>
            </a:r>
          </a:p>
          <a:p>
            <a:pPr marL="285750" indent="-285750" algn="just">
              <a:buFont typeface="Arial" panose="020B0604020202020204" pitchFamily="34" charset="0"/>
              <a:buChar char="•"/>
            </a:pPr>
            <a:r>
              <a:rPr lang="en-GB" sz="1200" kern="0" dirty="0">
                <a:solidFill>
                  <a:srgbClr val="002060"/>
                </a:solidFill>
                <a:cs typeface="Arial"/>
              </a:rPr>
              <a:t>Any outbound files impacted by the below will follow the standard batch schedule</a:t>
            </a:r>
            <a:endParaRPr lang="en-GB" sz="1200" kern="0" dirty="0">
              <a:cs typeface="Arial"/>
            </a:endParaRPr>
          </a:p>
        </p:txBody>
      </p:sp>
      <p:pic>
        <p:nvPicPr>
          <p:cNvPr id="3" name="Picture 2">
            <a:extLst>
              <a:ext uri="{FF2B5EF4-FFF2-40B4-BE49-F238E27FC236}">
                <a16:creationId xmlns:a16="http://schemas.microsoft.com/office/drawing/2014/main" id="{3F7E82CE-82DC-42BC-B5EA-2F1212155E5C}"/>
              </a:ext>
            </a:extLst>
          </p:cNvPr>
          <p:cNvPicPr>
            <a:picLocks noChangeAspect="1"/>
          </p:cNvPicPr>
          <p:nvPr/>
        </p:nvPicPr>
        <p:blipFill>
          <a:blip r:embed="rId2"/>
          <a:stretch>
            <a:fillRect/>
          </a:stretch>
        </p:blipFill>
        <p:spPr>
          <a:xfrm>
            <a:off x="664157" y="1240988"/>
            <a:ext cx="7887694" cy="3575159"/>
          </a:xfrm>
          <a:prstGeom prst="rect">
            <a:avLst/>
          </a:prstGeom>
        </p:spPr>
      </p:pic>
    </p:spTree>
    <p:extLst>
      <p:ext uri="{BB962C8B-B14F-4D97-AF65-F5344CB8AC3E}">
        <p14:creationId xmlns:p14="http://schemas.microsoft.com/office/powerpoint/2010/main" val="10412029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1D489-B5E6-494A-B03F-943B82788F91}"/>
              </a:ext>
            </a:extLst>
          </p:cNvPr>
          <p:cNvSpPr>
            <a:spLocks noGrp="1"/>
          </p:cNvSpPr>
          <p:nvPr>
            <p:ph type="title"/>
          </p:nvPr>
        </p:nvSpPr>
        <p:spPr>
          <a:xfrm>
            <a:off x="494557" y="124780"/>
            <a:ext cx="7741258" cy="338137"/>
          </a:xfrm>
          <a:noFill/>
        </p:spPr>
        <p:txBody>
          <a:bodyPr>
            <a:normAutofit fontScale="90000"/>
          </a:bodyPr>
          <a:lstStyle/>
          <a:p>
            <a:r>
              <a:rPr lang="en-US" sz="1798">
                <a:solidFill>
                  <a:schemeClr val="accent1"/>
                </a:solidFill>
                <a:latin typeface="+mn-lt"/>
                <a:cs typeface="Arial" panose="020B0604020202020204" pitchFamily="34" charset="0"/>
              </a:rPr>
              <a:t>Data Cleansing Approach – XRN4941</a:t>
            </a:r>
          </a:p>
        </p:txBody>
      </p:sp>
      <p:sp>
        <p:nvSpPr>
          <p:cNvPr id="5" name="Rectangle 4">
            <a:extLst>
              <a:ext uri="{FF2B5EF4-FFF2-40B4-BE49-F238E27FC236}">
                <a16:creationId xmlns:a16="http://schemas.microsoft.com/office/drawing/2014/main" id="{62D16FDA-AB69-494D-9D3B-A626C87E49A8}"/>
              </a:ext>
            </a:extLst>
          </p:cNvPr>
          <p:cNvSpPr/>
          <p:nvPr/>
        </p:nvSpPr>
        <p:spPr>
          <a:xfrm>
            <a:off x="323528" y="480375"/>
            <a:ext cx="8568952" cy="2679516"/>
          </a:xfrm>
          <a:prstGeom prst="rect">
            <a:avLst/>
          </a:prstGeom>
        </p:spPr>
        <p:txBody>
          <a:bodyPr wrap="square">
            <a:spAutoFit/>
          </a:bodyPr>
          <a:lstStyle/>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endParaRPr lang="en-GB" sz="1050">
              <a:solidFill>
                <a:schemeClr val="bg1"/>
              </a:solidFill>
            </a:endParaRPr>
          </a:p>
        </p:txBody>
      </p:sp>
      <p:sp>
        <p:nvSpPr>
          <p:cNvPr id="12" name="Rectangle 11">
            <a:extLst>
              <a:ext uri="{FF2B5EF4-FFF2-40B4-BE49-F238E27FC236}">
                <a16:creationId xmlns:a16="http://schemas.microsoft.com/office/drawing/2014/main" id="{FB68BAC6-E1C2-4001-BBE5-1F02437D59A1}"/>
              </a:ext>
            </a:extLst>
          </p:cNvPr>
          <p:cNvSpPr/>
          <p:nvPr/>
        </p:nvSpPr>
        <p:spPr>
          <a:xfrm>
            <a:off x="377534" y="429209"/>
            <a:ext cx="8280920" cy="2492990"/>
          </a:xfrm>
          <a:prstGeom prst="rect">
            <a:avLst/>
          </a:prstGeom>
        </p:spPr>
        <p:txBody>
          <a:bodyPr wrap="square" lIns="91440" tIns="45720" rIns="91440" bIns="45720" anchor="t">
            <a:spAutoFit/>
          </a:bodyPr>
          <a:lstStyle/>
          <a:p>
            <a:pPr algn="just"/>
            <a:r>
              <a:rPr lang="en-GB" sz="1200" kern="0">
                <a:solidFill>
                  <a:srgbClr val="002060"/>
                </a:solidFill>
                <a:cs typeface="Arial"/>
              </a:rPr>
              <a:t>This change will allow the CDSP to update the Meter Read Frequency (MRF) for Class 4 Supply Meter Point’s (SMP) under the following circumstances:</a:t>
            </a:r>
          </a:p>
          <a:p>
            <a:pPr marL="742950" lvl="1" indent="-285750" algn="just">
              <a:buFont typeface="Arial" panose="020B0604020202020204" pitchFamily="34" charset="0"/>
              <a:buChar char="•"/>
            </a:pPr>
            <a:r>
              <a:rPr lang="en-GB" sz="1200" kern="0">
                <a:solidFill>
                  <a:srgbClr val="002060"/>
                </a:solidFill>
                <a:cs typeface="Arial" panose="020B0604020202020204" pitchFamily="34" charset="0"/>
              </a:rPr>
              <a:t>Where a Supply Meter Point’s AQ value is amended to 293,000 kWh or above on the Supply Point Register and does not currently have a monthly Meter Read Frequency</a:t>
            </a:r>
          </a:p>
          <a:p>
            <a:pPr marL="742950" lvl="1" indent="-285750" algn="just">
              <a:buFont typeface="Arial" panose="020B0604020202020204" pitchFamily="34" charset="0"/>
              <a:buChar char="•"/>
            </a:pPr>
            <a:r>
              <a:rPr lang="en-GB" sz="1200" kern="0">
                <a:solidFill>
                  <a:srgbClr val="002060"/>
                </a:solidFill>
                <a:cs typeface="Arial" panose="020B0604020202020204" pitchFamily="34" charset="0"/>
              </a:rPr>
              <a:t>Where a Supply Meter Point has AMR Meter installed on the Supply Point Register and does not currently have a monthly Meter Read Frequency</a:t>
            </a:r>
          </a:p>
          <a:p>
            <a:pPr marL="742950" lvl="1" indent="-285750" algn="just">
              <a:buFont typeface="Arial" panose="020B0604020202020204" pitchFamily="34" charset="0"/>
              <a:buChar char="•"/>
            </a:pPr>
            <a:r>
              <a:rPr lang="en-GB" sz="1200" kern="0">
                <a:solidFill>
                  <a:srgbClr val="002060"/>
                </a:solidFill>
                <a:cs typeface="Arial" panose="020B0604020202020204" pitchFamily="34" charset="0"/>
              </a:rPr>
              <a:t>Where a Supply Meter Point is operational smart meter where a DCC Service Flag is ‘Active’ on the Supply Point Register and does not currently have a monthly Meter Read Frequency</a:t>
            </a:r>
          </a:p>
          <a:p>
            <a:pPr algn="just"/>
            <a:r>
              <a:rPr lang="en-GB" sz="1200" kern="0">
                <a:solidFill>
                  <a:srgbClr val="002060"/>
                </a:solidFill>
                <a:cs typeface="Arial"/>
              </a:rPr>
              <a:t>In the above circumstances, the Meter Read frequency of the supply meter points with product class 4, will be amended to monthly by the CDSP.</a:t>
            </a:r>
          </a:p>
          <a:p>
            <a:pPr algn="just"/>
            <a:endParaRPr lang="en-GB" sz="1200" kern="0">
              <a:solidFill>
                <a:srgbClr val="002060"/>
              </a:solidFill>
              <a:cs typeface="Arial" panose="020B0604020202020204" pitchFamily="34" charset="0"/>
            </a:endParaRPr>
          </a:p>
          <a:p>
            <a:pPr algn="just"/>
            <a:r>
              <a:rPr lang="en-GB" sz="1200" kern="0" dirty="0">
                <a:solidFill>
                  <a:srgbClr val="002060"/>
                </a:solidFill>
                <a:cs typeface="Arial"/>
              </a:rPr>
              <a:t>We are expecting up to 4 million MRF’s this will be shared with the customer advocates who will share the information with all parties</a:t>
            </a:r>
          </a:p>
        </p:txBody>
      </p:sp>
      <p:graphicFrame>
        <p:nvGraphicFramePr>
          <p:cNvPr id="6" name="Table 8">
            <a:extLst>
              <a:ext uri="{FF2B5EF4-FFF2-40B4-BE49-F238E27FC236}">
                <a16:creationId xmlns:a16="http://schemas.microsoft.com/office/drawing/2014/main" id="{52499BA2-D762-40CC-91DB-8F3CD00F85AE}"/>
              </a:ext>
            </a:extLst>
          </p:cNvPr>
          <p:cNvGraphicFramePr>
            <a:graphicFrameLocks noGrp="1"/>
          </p:cNvGraphicFramePr>
          <p:nvPr>
            <p:extLst/>
          </p:nvPr>
        </p:nvGraphicFramePr>
        <p:xfrm>
          <a:off x="323528" y="2955907"/>
          <a:ext cx="8388932" cy="1755938"/>
        </p:xfrm>
        <a:graphic>
          <a:graphicData uri="http://schemas.openxmlformats.org/drawingml/2006/table">
            <a:tbl>
              <a:tblPr firstRow="1" bandRow="1">
                <a:tableStyleId>{5C22544A-7EE6-4342-B048-85BDC9FD1C3A}</a:tableStyleId>
              </a:tblPr>
              <a:tblGrid>
                <a:gridCol w="344847">
                  <a:extLst>
                    <a:ext uri="{9D8B030D-6E8A-4147-A177-3AD203B41FA5}">
                      <a16:colId xmlns:a16="http://schemas.microsoft.com/office/drawing/2014/main" val="3323372853"/>
                    </a:ext>
                  </a:extLst>
                </a:gridCol>
                <a:gridCol w="3058381">
                  <a:extLst>
                    <a:ext uri="{9D8B030D-6E8A-4147-A177-3AD203B41FA5}">
                      <a16:colId xmlns:a16="http://schemas.microsoft.com/office/drawing/2014/main" val="3959373492"/>
                    </a:ext>
                  </a:extLst>
                </a:gridCol>
                <a:gridCol w="2313141">
                  <a:extLst>
                    <a:ext uri="{9D8B030D-6E8A-4147-A177-3AD203B41FA5}">
                      <a16:colId xmlns:a16="http://schemas.microsoft.com/office/drawing/2014/main" val="444839475"/>
                    </a:ext>
                  </a:extLst>
                </a:gridCol>
                <a:gridCol w="2672563">
                  <a:extLst>
                    <a:ext uri="{9D8B030D-6E8A-4147-A177-3AD203B41FA5}">
                      <a16:colId xmlns:a16="http://schemas.microsoft.com/office/drawing/2014/main" val="825232106"/>
                    </a:ext>
                  </a:extLst>
                </a:gridCol>
              </a:tblGrid>
              <a:tr h="242856">
                <a:tc>
                  <a:txBody>
                    <a:bodyPr/>
                    <a:lstStyle/>
                    <a:p>
                      <a:r>
                        <a:rPr lang="en-GB" sz="1000">
                          <a:solidFill>
                            <a:schemeClr val="bg1"/>
                          </a:solidFill>
                          <a:latin typeface="+mn-lt"/>
                        </a:rPr>
                        <a:t>#</a:t>
                      </a:r>
                    </a:p>
                  </a:txBody>
                  <a:tcPr/>
                </a:tc>
                <a:tc>
                  <a:txBody>
                    <a:bodyPr/>
                    <a:lstStyle/>
                    <a:p>
                      <a:r>
                        <a:rPr lang="en-US" sz="1000">
                          <a:solidFill>
                            <a:schemeClr val="bg1"/>
                          </a:solidFill>
                          <a:latin typeface="+mn-lt"/>
                        </a:rPr>
                        <a:t>List of Activities</a:t>
                      </a:r>
                      <a:endParaRPr lang="en-GB" sz="1000">
                        <a:solidFill>
                          <a:schemeClr val="bg1"/>
                        </a:solidFill>
                        <a:latin typeface="+mn-lt"/>
                      </a:endParaRPr>
                    </a:p>
                  </a:txBody>
                  <a:tcPr/>
                </a:tc>
                <a:tc>
                  <a:txBody>
                    <a:bodyPr/>
                    <a:lstStyle/>
                    <a:p>
                      <a:r>
                        <a:rPr lang="en-GB" sz="1000">
                          <a:solidFill>
                            <a:schemeClr val="bg1"/>
                          </a:solidFill>
                          <a:latin typeface="+mn-lt"/>
                        </a:rPr>
                        <a:t>Dependencies</a:t>
                      </a:r>
                    </a:p>
                  </a:txBody>
                  <a:tcPr/>
                </a:tc>
                <a:tc>
                  <a:txBody>
                    <a:bodyPr/>
                    <a:lstStyle/>
                    <a:p>
                      <a:r>
                        <a:rPr lang="en-GB" sz="1000" b="1" i="0" u="none" strike="noStrike" dirty="0">
                          <a:solidFill>
                            <a:schemeClr val="bg1"/>
                          </a:solidFill>
                          <a:effectLst/>
                          <a:latin typeface="+mn-lt"/>
                          <a:ea typeface="+mn-ea"/>
                          <a:cs typeface="+mn-cs"/>
                        </a:rPr>
                        <a:t>Remarks</a:t>
                      </a:r>
                    </a:p>
                  </a:txBody>
                  <a:tcPr/>
                </a:tc>
                <a:extLst>
                  <a:ext uri="{0D108BD9-81ED-4DB2-BD59-A6C34878D82A}">
                    <a16:rowId xmlns:a16="http://schemas.microsoft.com/office/drawing/2014/main" val="1814569437"/>
                  </a:ext>
                </a:extLst>
              </a:tr>
              <a:tr h="703742">
                <a:tc>
                  <a:txBody>
                    <a:bodyPr/>
                    <a:lstStyle/>
                    <a:p>
                      <a:pPr marL="0">
                        <a:lnSpc>
                          <a:spcPct val="115000"/>
                        </a:lnSpc>
                        <a:spcAft>
                          <a:spcPts val="0"/>
                        </a:spcAft>
                      </a:pPr>
                      <a:r>
                        <a:rPr lang="en-GB" sz="1000" dirty="0">
                          <a:solidFill>
                            <a:srgbClr val="002060"/>
                          </a:solidFill>
                          <a:effectLst/>
                          <a:latin typeface="+mn-lt"/>
                          <a:cs typeface="Arial" panose="020B0604020202020204" pitchFamily="34" charset="0"/>
                        </a:rPr>
                        <a:t>1</a:t>
                      </a:r>
                    </a:p>
                  </a:txBody>
                  <a:tcPr/>
                </a:tc>
                <a:tc>
                  <a:txBody>
                    <a:bodyPr/>
                    <a:lstStyle/>
                    <a:p>
                      <a:pPr marL="0" algn="l" fontAlgn="b">
                        <a:lnSpc>
                          <a:spcPct val="115000"/>
                        </a:lnSpc>
                        <a:spcAft>
                          <a:spcPts val="0"/>
                        </a:spcAft>
                      </a:pPr>
                      <a:r>
                        <a:rPr lang="en-US" sz="1000" dirty="0">
                          <a:solidFill>
                            <a:srgbClr val="002060"/>
                          </a:solidFill>
                          <a:effectLst/>
                          <a:latin typeface="+mn-lt"/>
                          <a:cs typeface="Arial" panose="020B0604020202020204" pitchFamily="34" charset="0"/>
                        </a:rPr>
                        <a:t>Final Data profiling in Production before running the Historic cleansing for Class 4 non-monthly MRF sites for:</a:t>
                      </a:r>
                      <a:br>
                        <a:rPr lang="en-US" sz="1000" dirty="0">
                          <a:solidFill>
                            <a:srgbClr val="002060"/>
                          </a:solidFill>
                          <a:effectLst/>
                          <a:latin typeface="+mn-lt"/>
                          <a:cs typeface="Arial" panose="020B0604020202020204" pitchFamily="34" charset="0"/>
                        </a:rPr>
                      </a:br>
                      <a:r>
                        <a:rPr lang="en-US" sz="1000" dirty="0">
                          <a:solidFill>
                            <a:srgbClr val="002060"/>
                          </a:solidFill>
                          <a:effectLst/>
                          <a:latin typeface="+mn-lt"/>
                          <a:cs typeface="Arial" panose="020B0604020202020204" pitchFamily="34" charset="0"/>
                        </a:rPr>
                        <a:t>1. AQ &gt;=293000, 2. DCC_STAT = A, 3. AMR device</a:t>
                      </a:r>
                    </a:p>
                  </a:txBody>
                  <a:tcPr marL="6350" marR="6350" marT="6350" marB="0"/>
                </a:tc>
                <a:tc>
                  <a:txBody>
                    <a:bodyPr/>
                    <a:lstStyle/>
                    <a:p>
                      <a:pPr marL="0" algn="l">
                        <a:lnSpc>
                          <a:spcPct val="115000"/>
                        </a:lnSpc>
                        <a:spcAft>
                          <a:spcPts val="0"/>
                        </a:spcAft>
                      </a:pPr>
                      <a:r>
                        <a:rPr lang="en-US" sz="1000" dirty="0">
                          <a:solidFill>
                            <a:srgbClr val="002060"/>
                          </a:solidFill>
                          <a:effectLst/>
                          <a:latin typeface="+mn-lt"/>
                          <a:cs typeface="Arial" panose="020B0604020202020204" pitchFamily="34" charset="0"/>
                        </a:rPr>
                        <a:t>SQL queries will be developed &amp; run to identify the exact volumes (these will be first run as part of PT)</a:t>
                      </a:r>
                      <a:endParaRPr lang="en-GB" sz="1000" dirty="0">
                        <a:solidFill>
                          <a:srgbClr val="002060"/>
                        </a:solidFill>
                        <a:effectLst/>
                        <a:latin typeface="+mn-lt"/>
                        <a:cs typeface="Arial" panose="020B0604020202020204" pitchFamily="34" charset="0"/>
                      </a:endParaRPr>
                    </a:p>
                  </a:txBody>
                  <a:tcPr marT="0"/>
                </a:tc>
                <a:tc>
                  <a:txBody>
                    <a:bodyPr/>
                    <a:lstStyle/>
                    <a:p>
                      <a:pPr marL="0" algn="l">
                        <a:lnSpc>
                          <a:spcPct val="115000"/>
                        </a:lnSpc>
                        <a:spcAft>
                          <a:spcPts val="0"/>
                        </a:spcAft>
                      </a:pPr>
                      <a:r>
                        <a:rPr lang="en-GB" sz="1000" dirty="0">
                          <a:solidFill>
                            <a:srgbClr val="002060"/>
                          </a:solidFill>
                          <a:effectLst/>
                          <a:latin typeface="+mn-lt"/>
                          <a:cs typeface="Arial" panose="020B0604020202020204" pitchFamily="34" charset="0"/>
                        </a:rPr>
                        <a:t>These will be run nearer to Go-Live</a:t>
                      </a:r>
                    </a:p>
                    <a:p>
                      <a:pPr marL="0" algn="l">
                        <a:lnSpc>
                          <a:spcPct val="115000"/>
                        </a:lnSpc>
                        <a:spcAft>
                          <a:spcPts val="0"/>
                        </a:spcAft>
                      </a:pPr>
                      <a:r>
                        <a:rPr lang="en-GB" sz="1000" dirty="0">
                          <a:solidFill>
                            <a:srgbClr val="002060"/>
                          </a:solidFill>
                          <a:effectLst/>
                          <a:latin typeface="+mn-lt"/>
                          <a:cs typeface="Arial" panose="020B0604020202020204" pitchFamily="34" charset="0"/>
                        </a:rPr>
                        <a:t>Estimated Volumes for cleansing are up to </a:t>
                      </a:r>
                      <a:r>
                        <a:rPr lang="en-GB" sz="1000" b="1" dirty="0">
                          <a:solidFill>
                            <a:srgbClr val="002060"/>
                          </a:solidFill>
                          <a:effectLst/>
                          <a:latin typeface="+mn-lt"/>
                          <a:cs typeface="Arial" panose="020B0604020202020204" pitchFamily="34" charset="0"/>
                        </a:rPr>
                        <a:t>4M</a:t>
                      </a:r>
                      <a:r>
                        <a:rPr lang="en-GB" sz="1000" dirty="0">
                          <a:solidFill>
                            <a:srgbClr val="002060"/>
                          </a:solidFill>
                          <a:effectLst/>
                          <a:latin typeface="+mn-lt"/>
                          <a:cs typeface="Arial" panose="020B0604020202020204" pitchFamily="34" charset="0"/>
                        </a:rPr>
                        <a:t> (AQ ~ 10K, DCC ~ 3M, AMR ~ 1M)</a:t>
                      </a:r>
                    </a:p>
                  </a:txBody>
                  <a:tcPr marT="0"/>
                </a:tc>
                <a:extLst>
                  <a:ext uri="{0D108BD9-81ED-4DB2-BD59-A6C34878D82A}">
                    <a16:rowId xmlns:a16="http://schemas.microsoft.com/office/drawing/2014/main" val="158375539"/>
                  </a:ext>
                </a:extLst>
              </a:tr>
              <a:tr h="554333">
                <a:tc>
                  <a:txBody>
                    <a:bodyPr/>
                    <a:lstStyle/>
                    <a:p>
                      <a:pPr marL="0">
                        <a:lnSpc>
                          <a:spcPct val="115000"/>
                        </a:lnSpc>
                        <a:spcAft>
                          <a:spcPts val="0"/>
                        </a:spcAft>
                      </a:pPr>
                      <a:r>
                        <a:rPr lang="en-GB" sz="1000" dirty="0">
                          <a:solidFill>
                            <a:srgbClr val="002060"/>
                          </a:solidFill>
                          <a:effectLst/>
                          <a:latin typeface="+mn-lt"/>
                          <a:cs typeface="Arial" panose="020B0604020202020204" pitchFamily="34" charset="0"/>
                        </a:rPr>
                        <a:t>2</a:t>
                      </a:r>
                    </a:p>
                  </a:txBody>
                  <a:tcPr/>
                </a:tc>
                <a:tc>
                  <a:txBody>
                    <a:bodyPr/>
                    <a:lstStyle/>
                    <a:p>
                      <a:pPr marL="0" marR="0" lvl="0" indent="0" algn="l" defTabSz="914400" eaLnBrk="1" fontAlgn="b" latinLnBrk="0" hangingPunct="1">
                        <a:lnSpc>
                          <a:spcPct val="115000"/>
                        </a:lnSpc>
                        <a:spcBef>
                          <a:spcPts val="0"/>
                        </a:spcBef>
                        <a:spcAft>
                          <a:spcPts val="0"/>
                        </a:spcAft>
                        <a:buClrTx/>
                        <a:buSzTx/>
                        <a:buFontTx/>
                        <a:buNone/>
                        <a:tabLst/>
                        <a:defRPr/>
                      </a:pPr>
                      <a:r>
                        <a:rPr lang="en-US" sz="1000" dirty="0">
                          <a:solidFill>
                            <a:srgbClr val="002060"/>
                          </a:solidFill>
                          <a:effectLst/>
                          <a:latin typeface="+mn-lt"/>
                          <a:ea typeface="+mn-ea"/>
                          <a:cs typeface="Arial" panose="020B0604020202020204" pitchFamily="34" charset="0"/>
                        </a:rPr>
                        <a:t>Identify Inflight workflows where Auto MRF update should be taken care post old confirmation workflow is LIVE</a:t>
                      </a:r>
                    </a:p>
                  </a:txBody>
                  <a:tcPr marL="6350" marR="6350" marT="6350" marB="0"/>
                </a:tc>
                <a:tc>
                  <a:txBody>
                    <a:bodyPr/>
                    <a:lstStyle/>
                    <a:p>
                      <a:pPr marL="0" marR="0" lvl="0" indent="0" algn="l" defTabSz="914400" eaLnBrk="1" fontAlgn="auto" latinLnBrk="0" hangingPunct="1">
                        <a:lnSpc>
                          <a:spcPct val="115000"/>
                        </a:lnSpc>
                        <a:spcBef>
                          <a:spcPts val="0"/>
                        </a:spcBef>
                        <a:spcAft>
                          <a:spcPts val="0"/>
                        </a:spcAft>
                        <a:buClrTx/>
                        <a:buSzTx/>
                        <a:buFontTx/>
                        <a:buNone/>
                        <a:tabLst/>
                        <a:defRPr/>
                      </a:pPr>
                      <a:r>
                        <a:rPr lang="en-US" sz="1000" dirty="0">
                          <a:solidFill>
                            <a:srgbClr val="002060"/>
                          </a:solidFill>
                          <a:effectLst/>
                          <a:latin typeface="+mn-lt"/>
                          <a:cs typeface="Arial" panose="020B0604020202020204" pitchFamily="34" charset="0"/>
                        </a:rPr>
                        <a:t>SQL queries developed &amp; run to identify the exact volumes (Run prior to historic job)</a:t>
                      </a:r>
                      <a:endParaRPr lang="en-GB" sz="1000" dirty="0">
                        <a:solidFill>
                          <a:srgbClr val="002060"/>
                        </a:solidFill>
                        <a:effectLst/>
                        <a:latin typeface="+mn-lt"/>
                        <a:cs typeface="Arial" panose="020B0604020202020204" pitchFamily="34" charset="0"/>
                      </a:endParaRPr>
                    </a:p>
                  </a:txBody>
                  <a:tcPr marT="0"/>
                </a:tc>
                <a:tc>
                  <a:txBody>
                    <a:bodyPr/>
                    <a:lstStyle/>
                    <a:p>
                      <a:pPr marL="0" algn="l">
                        <a:lnSpc>
                          <a:spcPct val="115000"/>
                        </a:lnSpc>
                        <a:spcAft>
                          <a:spcPts val="0"/>
                        </a:spcAft>
                      </a:pPr>
                      <a:r>
                        <a:rPr lang="en-GB" sz="1000" dirty="0">
                          <a:solidFill>
                            <a:srgbClr val="002060"/>
                          </a:solidFill>
                          <a:effectLst/>
                          <a:latin typeface="+mn-lt"/>
                          <a:cs typeface="Arial" panose="020B0604020202020204" pitchFamily="34" charset="0"/>
                        </a:rPr>
                        <a:t>Confirmation in ‘CO’/ Contract change workflow at D-2.</a:t>
                      </a:r>
                    </a:p>
                  </a:txBody>
                  <a:tcPr marT="0"/>
                </a:tc>
                <a:extLst>
                  <a:ext uri="{0D108BD9-81ED-4DB2-BD59-A6C34878D82A}">
                    <a16:rowId xmlns:a16="http://schemas.microsoft.com/office/drawing/2014/main" val="4027223322"/>
                  </a:ext>
                </a:extLst>
              </a:tr>
              <a:tr h="250762">
                <a:tc>
                  <a:txBody>
                    <a:bodyPr/>
                    <a:lstStyle/>
                    <a:p>
                      <a:pPr marL="0">
                        <a:lnSpc>
                          <a:spcPct val="115000"/>
                        </a:lnSpc>
                        <a:spcAft>
                          <a:spcPts val="0"/>
                        </a:spcAft>
                      </a:pPr>
                      <a:r>
                        <a:rPr lang="en-GB" sz="1000" dirty="0">
                          <a:solidFill>
                            <a:srgbClr val="002060"/>
                          </a:solidFill>
                          <a:effectLst/>
                          <a:latin typeface="+mn-lt"/>
                          <a:cs typeface="Arial" panose="020B0604020202020204" pitchFamily="34" charset="0"/>
                        </a:rPr>
                        <a:t>3</a:t>
                      </a:r>
                    </a:p>
                  </a:txBody>
                  <a:tcPr/>
                </a:tc>
                <a:tc>
                  <a:txBody>
                    <a:bodyPr/>
                    <a:lstStyle/>
                    <a:p>
                      <a:pPr marL="0" algn="l" fontAlgn="b">
                        <a:lnSpc>
                          <a:spcPct val="115000"/>
                        </a:lnSpc>
                        <a:spcAft>
                          <a:spcPts val="0"/>
                        </a:spcAft>
                      </a:pPr>
                      <a:r>
                        <a:rPr lang="en-US" sz="1000" dirty="0">
                          <a:solidFill>
                            <a:srgbClr val="002060"/>
                          </a:solidFill>
                          <a:effectLst/>
                          <a:latin typeface="+mn-lt"/>
                          <a:cs typeface="Arial" panose="020B0604020202020204" pitchFamily="34" charset="0"/>
                        </a:rPr>
                        <a:t>Unsolicited SCR in regular intervals for historic load</a:t>
                      </a:r>
                    </a:p>
                  </a:txBody>
                  <a:tcPr marL="6350" marR="6350" marT="6350" marB="0"/>
                </a:tc>
                <a:tc>
                  <a:txBody>
                    <a:bodyPr/>
                    <a:lstStyle/>
                    <a:p>
                      <a:pPr marL="0" algn="l">
                        <a:lnSpc>
                          <a:spcPct val="115000"/>
                        </a:lnSpc>
                        <a:spcAft>
                          <a:spcPts val="0"/>
                        </a:spcAft>
                      </a:pPr>
                      <a:endParaRPr lang="en-GB" sz="1000" dirty="0">
                        <a:solidFill>
                          <a:srgbClr val="002060"/>
                        </a:solidFill>
                        <a:effectLst/>
                        <a:latin typeface="+mn-lt"/>
                        <a:cs typeface="Arial" panose="020B0604020202020204" pitchFamily="34" charset="0"/>
                      </a:endParaRPr>
                    </a:p>
                  </a:txBody>
                  <a:tcPr marT="0"/>
                </a:tc>
                <a:tc>
                  <a:txBody>
                    <a:bodyPr/>
                    <a:lstStyle/>
                    <a:p>
                      <a:pPr marL="0" marR="0" lvl="0" indent="0" algn="l" defTabSz="914400" eaLnBrk="1" fontAlgn="b" latinLnBrk="0" hangingPunct="1">
                        <a:lnSpc>
                          <a:spcPct val="115000"/>
                        </a:lnSpc>
                        <a:spcBef>
                          <a:spcPts val="0"/>
                        </a:spcBef>
                        <a:spcAft>
                          <a:spcPts val="0"/>
                        </a:spcAft>
                        <a:buClrTx/>
                        <a:buSzTx/>
                        <a:buFontTx/>
                        <a:buNone/>
                        <a:tabLst/>
                        <a:defRPr/>
                      </a:pPr>
                      <a:r>
                        <a:rPr lang="en-GB" sz="1000" dirty="0" err="1">
                          <a:solidFill>
                            <a:srgbClr val="002060"/>
                          </a:solidFill>
                          <a:effectLst/>
                          <a:latin typeface="+mn-lt"/>
                          <a:ea typeface="+mn-ea"/>
                          <a:cs typeface="Arial" panose="020B0604020202020204" pitchFamily="34" charset="0"/>
                        </a:rPr>
                        <a:t>Adhoc</a:t>
                      </a:r>
                      <a:r>
                        <a:rPr lang="en-GB" sz="1000" dirty="0">
                          <a:solidFill>
                            <a:srgbClr val="002060"/>
                          </a:solidFill>
                          <a:effectLst/>
                          <a:latin typeface="+mn-lt"/>
                          <a:ea typeface="+mn-ea"/>
                          <a:cs typeface="Arial" panose="020B0604020202020204" pitchFamily="34" charset="0"/>
                        </a:rPr>
                        <a:t> SCR trigger for bulk load</a:t>
                      </a:r>
                    </a:p>
                  </a:txBody>
                  <a:tcPr marT="0"/>
                </a:tc>
                <a:extLst>
                  <a:ext uri="{0D108BD9-81ED-4DB2-BD59-A6C34878D82A}">
                    <a16:rowId xmlns:a16="http://schemas.microsoft.com/office/drawing/2014/main" val="1571032841"/>
                  </a:ext>
                </a:extLst>
              </a:tr>
            </a:tbl>
          </a:graphicData>
        </a:graphic>
      </p:graphicFrame>
    </p:spTree>
    <p:extLst>
      <p:ext uri="{BB962C8B-B14F-4D97-AF65-F5344CB8AC3E}">
        <p14:creationId xmlns:p14="http://schemas.microsoft.com/office/powerpoint/2010/main" val="37777113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1D489-B5E6-494A-B03F-943B82788F91}"/>
              </a:ext>
            </a:extLst>
          </p:cNvPr>
          <p:cNvSpPr>
            <a:spLocks noGrp="1"/>
          </p:cNvSpPr>
          <p:nvPr>
            <p:ph type="title"/>
          </p:nvPr>
        </p:nvSpPr>
        <p:spPr>
          <a:xfrm>
            <a:off x="467544" y="142238"/>
            <a:ext cx="7741258" cy="338137"/>
          </a:xfrm>
          <a:noFill/>
        </p:spPr>
        <p:txBody>
          <a:bodyPr>
            <a:normAutofit fontScale="90000"/>
          </a:bodyPr>
          <a:lstStyle/>
          <a:p>
            <a:r>
              <a:rPr lang="en-US" sz="1798">
                <a:solidFill>
                  <a:schemeClr val="accent1"/>
                </a:solidFill>
                <a:latin typeface="+mn-lt"/>
                <a:cs typeface="Arial" panose="020B0604020202020204" pitchFamily="34" charset="0"/>
              </a:rPr>
              <a:t>Data Cleansing Approach – XRN5007</a:t>
            </a:r>
          </a:p>
        </p:txBody>
      </p:sp>
      <p:sp>
        <p:nvSpPr>
          <p:cNvPr id="5" name="Rectangle 4">
            <a:extLst>
              <a:ext uri="{FF2B5EF4-FFF2-40B4-BE49-F238E27FC236}">
                <a16:creationId xmlns:a16="http://schemas.microsoft.com/office/drawing/2014/main" id="{62D16FDA-AB69-494D-9D3B-A626C87E49A8}"/>
              </a:ext>
            </a:extLst>
          </p:cNvPr>
          <p:cNvSpPr/>
          <p:nvPr/>
        </p:nvSpPr>
        <p:spPr>
          <a:xfrm>
            <a:off x="323528" y="480375"/>
            <a:ext cx="8568952" cy="2679516"/>
          </a:xfrm>
          <a:prstGeom prst="rect">
            <a:avLst/>
          </a:prstGeom>
        </p:spPr>
        <p:txBody>
          <a:bodyPr wrap="square">
            <a:spAutoFit/>
          </a:bodyPr>
          <a:lstStyle/>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endParaRPr lang="en-GB" sz="1050">
              <a:solidFill>
                <a:schemeClr val="bg1"/>
              </a:solidFill>
            </a:endParaRPr>
          </a:p>
        </p:txBody>
      </p:sp>
      <p:sp>
        <p:nvSpPr>
          <p:cNvPr id="12" name="Rectangle 11">
            <a:extLst>
              <a:ext uri="{FF2B5EF4-FFF2-40B4-BE49-F238E27FC236}">
                <a16:creationId xmlns:a16="http://schemas.microsoft.com/office/drawing/2014/main" id="{FB68BAC6-E1C2-4001-BBE5-1F02437D59A1}"/>
              </a:ext>
            </a:extLst>
          </p:cNvPr>
          <p:cNvSpPr/>
          <p:nvPr/>
        </p:nvSpPr>
        <p:spPr>
          <a:xfrm>
            <a:off x="323528" y="971305"/>
            <a:ext cx="8280920" cy="1569660"/>
          </a:xfrm>
          <a:prstGeom prst="rect">
            <a:avLst/>
          </a:prstGeom>
        </p:spPr>
        <p:txBody>
          <a:bodyPr wrap="square">
            <a:spAutoFit/>
          </a:bodyPr>
          <a:lstStyle/>
          <a:p>
            <a:pPr algn="just" fontAlgn="base"/>
            <a:r>
              <a:rPr lang="en-GB" sz="1200" kern="0" dirty="0">
                <a:solidFill>
                  <a:srgbClr val="002060"/>
                </a:solidFill>
                <a:cs typeface="Arial" panose="020B0604020202020204" pitchFamily="34" charset="0"/>
              </a:rPr>
              <a:t>The change is raised to address the issue being experienced currently where a period has been reconciled to a zero position and then a valid read related to that period is received and re-reconciliation takes place. At this point a divide by zero error is encountered as the prevailing metered volume is zero, and the MN09 exception is generated. The scenarios that have been identified as causing this are:</a:t>
            </a:r>
          </a:p>
          <a:p>
            <a:pPr marL="742950" lvl="1" indent="-285750" algn="just" fontAlgn="base">
              <a:buFont typeface="Arial" panose="020B0604020202020204" pitchFamily="34" charset="0"/>
              <a:buChar char="•"/>
            </a:pPr>
            <a:r>
              <a:rPr lang="en-GB" sz="1200" kern="0" dirty="0">
                <a:solidFill>
                  <a:srgbClr val="002060"/>
                </a:solidFill>
                <a:cs typeface="Arial" panose="020B0604020202020204" pitchFamily="34" charset="0"/>
              </a:rPr>
              <a:t>Re-reconciliation of a zero reconciled period triggered by a site visit or replacement reading</a:t>
            </a:r>
          </a:p>
          <a:p>
            <a:pPr marL="742950" lvl="1" indent="-285750" algn="just" fontAlgn="base">
              <a:buFont typeface="Arial" panose="020B0604020202020204" pitchFamily="34" charset="0"/>
              <a:buChar char="•"/>
            </a:pPr>
            <a:r>
              <a:rPr lang="en-GB" sz="1200" kern="0" dirty="0">
                <a:solidFill>
                  <a:srgbClr val="002060"/>
                </a:solidFill>
                <a:cs typeface="Arial" panose="020B0604020202020204" pitchFamily="34" charset="0"/>
              </a:rPr>
              <a:t>A Breaking Rec (where a previously reconciled period is split as a result of an inserted read) on a non-consuming period.</a:t>
            </a:r>
          </a:p>
          <a:p>
            <a:pPr algn="just"/>
            <a:endParaRPr lang="en-GB" sz="1200" kern="0" dirty="0">
              <a:solidFill>
                <a:srgbClr val="002060"/>
              </a:solidFill>
              <a:cs typeface="Arial" panose="020B0604020202020204" pitchFamily="34" charset="0"/>
            </a:endParaRPr>
          </a:p>
        </p:txBody>
      </p:sp>
      <p:graphicFrame>
        <p:nvGraphicFramePr>
          <p:cNvPr id="6" name="Table 8">
            <a:extLst>
              <a:ext uri="{FF2B5EF4-FFF2-40B4-BE49-F238E27FC236}">
                <a16:creationId xmlns:a16="http://schemas.microsoft.com/office/drawing/2014/main" id="{9DEF2CC8-83E8-4363-9258-1DB4BEFE2FFD}"/>
              </a:ext>
            </a:extLst>
          </p:cNvPr>
          <p:cNvGraphicFramePr>
            <a:graphicFrameLocks noGrp="1"/>
          </p:cNvGraphicFramePr>
          <p:nvPr>
            <p:extLst/>
          </p:nvPr>
        </p:nvGraphicFramePr>
        <p:xfrm>
          <a:off x="539552" y="2571750"/>
          <a:ext cx="8064896" cy="1681707"/>
        </p:xfrm>
        <a:graphic>
          <a:graphicData uri="http://schemas.openxmlformats.org/drawingml/2006/table">
            <a:tbl>
              <a:tblPr firstRow="1" bandRow="1">
                <a:tableStyleId>{5C22544A-7EE6-4342-B048-85BDC9FD1C3A}</a:tableStyleId>
              </a:tblPr>
              <a:tblGrid>
                <a:gridCol w="512968">
                  <a:extLst>
                    <a:ext uri="{9D8B030D-6E8A-4147-A177-3AD203B41FA5}">
                      <a16:colId xmlns:a16="http://schemas.microsoft.com/office/drawing/2014/main" val="3323372853"/>
                    </a:ext>
                  </a:extLst>
                </a:gridCol>
                <a:gridCol w="3729186">
                  <a:extLst>
                    <a:ext uri="{9D8B030D-6E8A-4147-A177-3AD203B41FA5}">
                      <a16:colId xmlns:a16="http://schemas.microsoft.com/office/drawing/2014/main" val="3959373492"/>
                    </a:ext>
                  </a:extLst>
                </a:gridCol>
                <a:gridCol w="1592810">
                  <a:extLst>
                    <a:ext uri="{9D8B030D-6E8A-4147-A177-3AD203B41FA5}">
                      <a16:colId xmlns:a16="http://schemas.microsoft.com/office/drawing/2014/main" val="444839475"/>
                    </a:ext>
                  </a:extLst>
                </a:gridCol>
                <a:gridCol w="2229932">
                  <a:extLst>
                    <a:ext uri="{9D8B030D-6E8A-4147-A177-3AD203B41FA5}">
                      <a16:colId xmlns:a16="http://schemas.microsoft.com/office/drawing/2014/main" val="825232106"/>
                    </a:ext>
                  </a:extLst>
                </a:gridCol>
              </a:tblGrid>
              <a:tr h="283056">
                <a:tc>
                  <a:txBody>
                    <a:bodyPr/>
                    <a:lstStyle/>
                    <a:p>
                      <a:r>
                        <a:rPr lang="en-GB" sz="1100">
                          <a:solidFill>
                            <a:schemeClr val="bg1"/>
                          </a:solidFill>
                          <a:latin typeface="+mn-lt"/>
                        </a:rPr>
                        <a:t>#</a:t>
                      </a:r>
                    </a:p>
                  </a:txBody>
                  <a:tcPr/>
                </a:tc>
                <a:tc>
                  <a:txBody>
                    <a:bodyPr/>
                    <a:lstStyle/>
                    <a:p>
                      <a:r>
                        <a:rPr lang="en-US" sz="1100">
                          <a:solidFill>
                            <a:schemeClr val="bg1"/>
                          </a:solidFill>
                          <a:latin typeface="+mn-lt"/>
                        </a:rPr>
                        <a:t>List of Activities</a:t>
                      </a:r>
                      <a:endParaRPr lang="en-GB" sz="1100">
                        <a:solidFill>
                          <a:schemeClr val="bg1"/>
                        </a:solidFill>
                        <a:latin typeface="+mn-lt"/>
                      </a:endParaRPr>
                    </a:p>
                  </a:txBody>
                  <a:tcPr/>
                </a:tc>
                <a:tc>
                  <a:txBody>
                    <a:bodyPr/>
                    <a:lstStyle/>
                    <a:p>
                      <a:r>
                        <a:rPr lang="en-GB" sz="1100" dirty="0">
                          <a:solidFill>
                            <a:schemeClr val="bg1"/>
                          </a:solidFill>
                          <a:latin typeface="+mn-lt"/>
                        </a:rPr>
                        <a:t>Dependencies</a:t>
                      </a:r>
                    </a:p>
                  </a:txBody>
                  <a:tcPr/>
                </a:tc>
                <a:tc>
                  <a:txBody>
                    <a:bodyPr/>
                    <a:lstStyle/>
                    <a:p>
                      <a:r>
                        <a:rPr lang="en-GB" sz="1100" b="1" i="0" u="none" strike="noStrike" dirty="0">
                          <a:solidFill>
                            <a:schemeClr val="bg1"/>
                          </a:solidFill>
                          <a:effectLst/>
                          <a:latin typeface="+mn-lt"/>
                          <a:ea typeface="+mn-ea"/>
                          <a:cs typeface="+mn-cs"/>
                        </a:rPr>
                        <a:t>Remarks</a:t>
                      </a:r>
                    </a:p>
                  </a:txBody>
                  <a:tcPr/>
                </a:tc>
                <a:extLst>
                  <a:ext uri="{0D108BD9-81ED-4DB2-BD59-A6C34878D82A}">
                    <a16:rowId xmlns:a16="http://schemas.microsoft.com/office/drawing/2014/main" val="1814569437"/>
                  </a:ext>
                </a:extLst>
              </a:tr>
              <a:tr h="434148">
                <a:tc>
                  <a:txBody>
                    <a:bodyPr/>
                    <a:lstStyle/>
                    <a:p>
                      <a:pPr marL="0">
                        <a:lnSpc>
                          <a:spcPct val="115000"/>
                        </a:lnSpc>
                        <a:spcAft>
                          <a:spcPts val="0"/>
                        </a:spcAft>
                      </a:pPr>
                      <a:r>
                        <a:rPr lang="en-GB" sz="1100" dirty="0">
                          <a:solidFill>
                            <a:srgbClr val="002060"/>
                          </a:solidFill>
                          <a:effectLst/>
                          <a:latin typeface="+mn-lt"/>
                          <a:cs typeface="Arial" panose="020B0604020202020204" pitchFamily="34" charset="0"/>
                        </a:rPr>
                        <a:t>1</a:t>
                      </a:r>
                    </a:p>
                  </a:txBody>
                  <a:tcPr/>
                </a:tc>
                <a:tc>
                  <a:txBody>
                    <a:bodyPr/>
                    <a:lstStyle/>
                    <a:p>
                      <a:pPr marL="0" marR="0" lvl="0" indent="0" algn="l" defTabSz="914400" eaLnBrk="1" fontAlgn="b" latinLnBrk="0" hangingPunct="1">
                        <a:lnSpc>
                          <a:spcPct val="115000"/>
                        </a:lnSpc>
                        <a:spcBef>
                          <a:spcPts val="0"/>
                        </a:spcBef>
                        <a:spcAft>
                          <a:spcPts val="0"/>
                        </a:spcAft>
                        <a:buClrTx/>
                        <a:buSzTx/>
                        <a:buFontTx/>
                        <a:buNone/>
                        <a:tabLst/>
                        <a:defRPr/>
                      </a:pPr>
                      <a:r>
                        <a:rPr lang="en-US" sz="1100" dirty="0">
                          <a:solidFill>
                            <a:srgbClr val="002060"/>
                          </a:solidFill>
                          <a:effectLst/>
                          <a:latin typeface="+mn-lt"/>
                          <a:ea typeface="+mn-ea"/>
                          <a:cs typeface="Arial" panose="020B0604020202020204" pitchFamily="34" charset="0"/>
                        </a:rPr>
                        <a:t>Any MN09 sites with existing data issues or new exception will be shared with Tech Ops / Bus Ops for standard resolution steps.</a:t>
                      </a:r>
                    </a:p>
                  </a:txBody>
                  <a:tcPr marL="6350" marR="6350" marT="6350" marB="0"/>
                </a:tc>
                <a:tc>
                  <a:txBody>
                    <a:bodyPr/>
                    <a:lstStyle/>
                    <a:p>
                      <a:pPr marL="0" marR="0" lvl="0" indent="0" defTabSz="914400" eaLnBrk="1" fontAlgn="auto" latinLnBrk="0" hangingPunct="1">
                        <a:lnSpc>
                          <a:spcPct val="115000"/>
                        </a:lnSpc>
                        <a:spcBef>
                          <a:spcPts val="0"/>
                        </a:spcBef>
                        <a:spcAft>
                          <a:spcPts val="0"/>
                        </a:spcAft>
                        <a:buClrTx/>
                        <a:buSzTx/>
                        <a:buFontTx/>
                        <a:buNone/>
                        <a:tabLst/>
                        <a:defRPr/>
                      </a:pPr>
                      <a:endParaRPr lang="en-GB" sz="1100">
                        <a:solidFill>
                          <a:srgbClr val="002060"/>
                        </a:solidFill>
                        <a:effectLst/>
                        <a:latin typeface="+mn-lt"/>
                        <a:cs typeface="Arial" panose="020B0604020202020204" pitchFamily="34" charset="0"/>
                      </a:endParaRPr>
                    </a:p>
                  </a:txBody>
                  <a:tcPr/>
                </a:tc>
                <a:tc>
                  <a:txBody>
                    <a:bodyPr/>
                    <a:lstStyle/>
                    <a:p>
                      <a:pPr marL="0">
                        <a:lnSpc>
                          <a:spcPct val="115000"/>
                        </a:lnSpc>
                        <a:spcAft>
                          <a:spcPts val="0"/>
                        </a:spcAft>
                      </a:pPr>
                      <a:r>
                        <a:rPr lang="en-GB" sz="1100" dirty="0">
                          <a:solidFill>
                            <a:srgbClr val="002060"/>
                          </a:solidFill>
                          <a:effectLst/>
                          <a:latin typeface="+mn-lt"/>
                          <a:cs typeface="Arial" panose="020B0604020202020204" pitchFamily="34" charset="0"/>
                        </a:rPr>
                        <a:t>To be determined as result of PT</a:t>
                      </a:r>
                    </a:p>
                  </a:txBody>
                  <a:tcPr/>
                </a:tc>
                <a:extLst>
                  <a:ext uri="{0D108BD9-81ED-4DB2-BD59-A6C34878D82A}">
                    <a16:rowId xmlns:a16="http://schemas.microsoft.com/office/drawing/2014/main" val="2774880498"/>
                  </a:ext>
                </a:extLst>
              </a:tr>
              <a:tr h="370840">
                <a:tc>
                  <a:txBody>
                    <a:bodyPr/>
                    <a:lstStyle/>
                    <a:p>
                      <a:pPr marL="0">
                        <a:lnSpc>
                          <a:spcPct val="115000"/>
                        </a:lnSpc>
                        <a:spcAft>
                          <a:spcPts val="0"/>
                        </a:spcAft>
                      </a:pPr>
                      <a:r>
                        <a:rPr lang="en-GB" sz="1100" dirty="0">
                          <a:solidFill>
                            <a:srgbClr val="002060"/>
                          </a:solidFill>
                          <a:effectLst/>
                          <a:latin typeface="+mn-lt"/>
                          <a:cs typeface="Arial" panose="020B0604020202020204" pitchFamily="34" charset="0"/>
                        </a:rPr>
                        <a:t>2</a:t>
                      </a:r>
                    </a:p>
                  </a:txBody>
                  <a:tcPr/>
                </a:tc>
                <a:tc>
                  <a:txBody>
                    <a:bodyPr/>
                    <a:lstStyle/>
                    <a:p>
                      <a:pPr marL="0" marR="0" lvl="0" indent="0" algn="l" defTabSz="914400" eaLnBrk="1" fontAlgn="b" latinLnBrk="0" hangingPunct="1">
                        <a:lnSpc>
                          <a:spcPct val="115000"/>
                        </a:lnSpc>
                        <a:spcBef>
                          <a:spcPts val="0"/>
                        </a:spcBef>
                        <a:spcAft>
                          <a:spcPts val="0"/>
                        </a:spcAft>
                        <a:buClrTx/>
                        <a:buSzTx/>
                        <a:buFontTx/>
                        <a:buNone/>
                        <a:tabLst/>
                        <a:defRPr/>
                      </a:pPr>
                      <a:r>
                        <a:rPr lang="en-US" sz="1100" dirty="0">
                          <a:solidFill>
                            <a:srgbClr val="002060"/>
                          </a:solidFill>
                          <a:effectLst/>
                          <a:latin typeface="+mn-lt"/>
                          <a:ea typeface="+mn-ea"/>
                          <a:cs typeface="Arial" panose="020B0604020202020204" pitchFamily="34" charset="0"/>
                        </a:rPr>
                        <a:t>In case of high MN09 volumes, invoicing volumes to be generated for that billing month will be agreed with Business Ops which can be accommodated for MN09 closure for a particular month</a:t>
                      </a:r>
                    </a:p>
                  </a:txBody>
                  <a:tcPr marL="6350" marR="6350" marT="6350" marB="0"/>
                </a:tc>
                <a:tc>
                  <a:txBody>
                    <a:bodyPr/>
                    <a:lstStyle/>
                    <a:p>
                      <a:pPr marL="0" marR="0" lvl="0" indent="0" defTabSz="914400" eaLnBrk="1" fontAlgn="auto" latinLnBrk="0" hangingPunct="1">
                        <a:lnSpc>
                          <a:spcPct val="115000"/>
                        </a:lnSpc>
                        <a:spcBef>
                          <a:spcPts val="0"/>
                        </a:spcBef>
                        <a:spcAft>
                          <a:spcPts val="0"/>
                        </a:spcAft>
                        <a:buClrTx/>
                        <a:buSzTx/>
                        <a:buFontTx/>
                        <a:buNone/>
                        <a:tabLst/>
                        <a:defRPr/>
                      </a:pPr>
                      <a:r>
                        <a:rPr lang="en-US" sz="1100" dirty="0">
                          <a:solidFill>
                            <a:srgbClr val="002060"/>
                          </a:solidFill>
                          <a:effectLst/>
                          <a:latin typeface="+mn-lt"/>
                          <a:cs typeface="Arial" panose="020B0604020202020204" pitchFamily="34" charset="0"/>
                        </a:rPr>
                        <a:t>Business Operations to determine the split based on Pre-prod statistics</a:t>
                      </a:r>
                      <a:endParaRPr lang="en-GB" sz="1100" dirty="0">
                        <a:solidFill>
                          <a:srgbClr val="002060"/>
                        </a:solidFill>
                        <a:effectLst/>
                        <a:latin typeface="+mn-lt"/>
                        <a:cs typeface="Arial" panose="020B0604020202020204" pitchFamily="34" charset="0"/>
                      </a:endParaRPr>
                    </a:p>
                  </a:txBody>
                  <a:tcPr/>
                </a:tc>
                <a:tc>
                  <a:txBody>
                    <a:bodyPr/>
                    <a:lstStyle/>
                    <a:p>
                      <a:pPr marL="0">
                        <a:lnSpc>
                          <a:spcPct val="115000"/>
                        </a:lnSpc>
                        <a:spcAft>
                          <a:spcPts val="0"/>
                        </a:spcAft>
                      </a:pPr>
                      <a:endParaRPr lang="en-GB" sz="1100" dirty="0">
                        <a:solidFill>
                          <a:srgbClr val="002060"/>
                        </a:solidFill>
                        <a:effectLst/>
                        <a:latin typeface="+mn-lt"/>
                        <a:cs typeface="Arial" panose="020B0604020202020204" pitchFamily="34" charset="0"/>
                      </a:endParaRPr>
                    </a:p>
                  </a:txBody>
                  <a:tcPr/>
                </a:tc>
                <a:extLst>
                  <a:ext uri="{0D108BD9-81ED-4DB2-BD59-A6C34878D82A}">
                    <a16:rowId xmlns:a16="http://schemas.microsoft.com/office/drawing/2014/main" val="4027223322"/>
                  </a:ext>
                </a:extLst>
              </a:tr>
            </a:tbl>
          </a:graphicData>
        </a:graphic>
      </p:graphicFrame>
    </p:spTree>
    <p:extLst>
      <p:ext uri="{BB962C8B-B14F-4D97-AF65-F5344CB8AC3E}">
        <p14:creationId xmlns:p14="http://schemas.microsoft.com/office/powerpoint/2010/main" val="15919918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1D489-B5E6-494A-B03F-943B82788F91}"/>
              </a:ext>
            </a:extLst>
          </p:cNvPr>
          <p:cNvSpPr>
            <a:spLocks noGrp="1"/>
          </p:cNvSpPr>
          <p:nvPr>
            <p:ph type="title"/>
          </p:nvPr>
        </p:nvSpPr>
        <p:spPr>
          <a:xfrm>
            <a:off x="467544" y="169795"/>
            <a:ext cx="7741258" cy="338137"/>
          </a:xfrm>
          <a:noFill/>
        </p:spPr>
        <p:txBody>
          <a:bodyPr>
            <a:normAutofit fontScale="90000"/>
          </a:bodyPr>
          <a:lstStyle/>
          <a:p>
            <a:r>
              <a:rPr lang="en-US" sz="1798">
                <a:solidFill>
                  <a:schemeClr val="accent1"/>
                </a:solidFill>
                <a:latin typeface="+mn-lt"/>
                <a:cs typeface="Arial" panose="020B0604020202020204" pitchFamily="34" charset="0"/>
              </a:rPr>
              <a:t>Data Cleansing Approach – XRN5072</a:t>
            </a:r>
          </a:p>
        </p:txBody>
      </p:sp>
      <p:sp>
        <p:nvSpPr>
          <p:cNvPr id="5" name="Rectangle 4">
            <a:extLst>
              <a:ext uri="{FF2B5EF4-FFF2-40B4-BE49-F238E27FC236}">
                <a16:creationId xmlns:a16="http://schemas.microsoft.com/office/drawing/2014/main" id="{62D16FDA-AB69-494D-9D3B-A626C87E49A8}"/>
              </a:ext>
            </a:extLst>
          </p:cNvPr>
          <p:cNvSpPr/>
          <p:nvPr/>
        </p:nvSpPr>
        <p:spPr>
          <a:xfrm>
            <a:off x="323528" y="480375"/>
            <a:ext cx="8568952" cy="2679516"/>
          </a:xfrm>
          <a:prstGeom prst="rect">
            <a:avLst/>
          </a:prstGeom>
        </p:spPr>
        <p:txBody>
          <a:bodyPr wrap="square">
            <a:spAutoFit/>
          </a:bodyPr>
          <a:lstStyle/>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endParaRPr lang="en-GB" sz="1050">
              <a:solidFill>
                <a:schemeClr val="bg1"/>
              </a:solidFill>
            </a:endParaRPr>
          </a:p>
        </p:txBody>
      </p:sp>
      <p:sp>
        <p:nvSpPr>
          <p:cNvPr id="12" name="Rectangle 11">
            <a:extLst>
              <a:ext uri="{FF2B5EF4-FFF2-40B4-BE49-F238E27FC236}">
                <a16:creationId xmlns:a16="http://schemas.microsoft.com/office/drawing/2014/main" id="{FB68BAC6-E1C2-4001-BBE5-1F02437D59A1}"/>
              </a:ext>
            </a:extLst>
          </p:cNvPr>
          <p:cNvSpPr/>
          <p:nvPr/>
        </p:nvSpPr>
        <p:spPr>
          <a:xfrm>
            <a:off x="395536" y="480375"/>
            <a:ext cx="8280920" cy="3139321"/>
          </a:xfrm>
          <a:prstGeom prst="rect">
            <a:avLst/>
          </a:prstGeom>
        </p:spPr>
        <p:txBody>
          <a:bodyPr wrap="square" lIns="91440" tIns="45720" rIns="91440" bIns="45720" anchor="t">
            <a:spAutoFit/>
          </a:bodyPr>
          <a:lstStyle/>
          <a:p>
            <a:pPr algn="just" fontAlgn="base"/>
            <a:r>
              <a:rPr lang="en-GB" sz="1100" kern="0">
                <a:solidFill>
                  <a:srgbClr val="002060"/>
                </a:solidFill>
                <a:cs typeface="Arial"/>
              </a:rPr>
              <a:t>Since Nexus implementation, there have been a number of scenario specific defects raised concerning the use of the TTZ indicator provided in the Meter Reading files and how the subsequent volume and energy is then being calculated. The TTZ indicator confirms whether the meter readings provided have clocked (gone through the zeros) since the last actual read and the means to derive consumption. However, through the defects raised and analysis of these issues, inconsistencies and errors in the use of TTZ and derivation of consumption have been seen.</a:t>
            </a:r>
          </a:p>
          <a:p>
            <a:pPr algn="just" fontAlgn="base"/>
            <a:endParaRPr lang="en-GB" sz="1100" kern="0" dirty="0">
              <a:solidFill>
                <a:srgbClr val="002060"/>
              </a:solidFill>
              <a:cs typeface="Arial"/>
            </a:endParaRPr>
          </a:p>
          <a:p>
            <a:pPr algn="just" fontAlgn="base"/>
            <a:r>
              <a:rPr lang="en-GB" sz="1100" kern="0">
                <a:solidFill>
                  <a:srgbClr val="002060"/>
                </a:solidFill>
                <a:cs typeface="Arial" panose="020B0604020202020204" pitchFamily="34" charset="0"/>
              </a:rPr>
              <a:t>In the instances where the application of TTZ is incorrect, system then creates a reduced/increased volume and energy, it has knock on effects to the AQ and downstream processes such as EUC (End user category) assignment, daily allocation and calculation of unidentified gas.</a:t>
            </a:r>
          </a:p>
          <a:p>
            <a:pPr algn="just" fontAlgn="base"/>
            <a:endParaRPr lang="en-GB" sz="1100" kern="0" dirty="0">
              <a:solidFill>
                <a:srgbClr val="002060"/>
              </a:solidFill>
              <a:cs typeface="Arial" panose="020B0604020202020204" pitchFamily="34" charset="0"/>
            </a:endParaRPr>
          </a:p>
          <a:p>
            <a:pPr algn="just" fontAlgn="base"/>
            <a:r>
              <a:rPr lang="en-GB" sz="1100" kern="0">
                <a:solidFill>
                  <a:srgbClr val="002060"/>
                </a:solidFill>
                <a:cs typeface="Arial" panose="020B0604020202020204" pitchFamily="34" charset="0"/>
              </a:rPr>
              <a:t>This change will need to ensure that the TTZ </a:t>
            </a:r>
            <a:r>
              <a:rPr lang="en-GB" sz="1100" kern="0" dirty="0">
                <a:solidFill>
                  <a:srgbClr val="002060"/>
                </a:solidFill>
                <a:cs typeface="Arial" panose="020B0604020202020204" pitchFamily="34" charset="0"/>
              </a:rPr>
              <a:t>indicator </a:t>
            </a:r>
            <a:r>
              <a:rPr lang="en-GB" sz="1100" kern="0">
                <a:solidFill>
                  <a:srgbClr val="002060"/>
                </a:solidFill>
                <a:cs typeface="Arial" panose="020B0604020202020204" pitchFamily="34" charset="0"/>
              </a:rPr>
              <a:t>received in meter reading files is correctly applied in the calculation of volume and energy. This change does not impact the TTZ derivation logic for RGMA flows.</a:t>
            </a:r>
          </a:p>
          <a:p>
            <a:pPr algn="just" fontAlgn="base"/>
            <a:endParaRPr lang="en-GB" sz="1100" kern="0">
              <a:solidFill>
                <a:srgbClr val="002060"/>
              </a:solidFill>
              <a:cs typeface="Arial" panose="020B0604020202020204" pitchFamily="34" charset="0"/>
            </a:endParaRPr>
          </a:p>
          <a:p>
            <a:pPr algn="just"/>
            <a:r>
              <a:rPr lang="en-GB" sz="1100" kern="0">
                <a:solidFill>
                  <a:srgbClr val="002060"/>
                </a:solidFill>
                <a:cs typeface="Arial" panose="020B0604020202020204" pitchFamily="34" charset="0"/>
              </a:rPr>
              <a:t>In addition to the enduring solution, this change will also cleanse the existing data where volume calculated incorrectly due to incorrect application of TTZ indicator for identified scenarios. This covers below:</a:t>
            </a:r>
          </a:p>
          <a:p>
            <a:pPr algn="just"/>
            <a:endParaRPr lang="en-GB" sz="1100" kern="0">
              <a:solidFill>
                <a:srgbClr val="002060"/>
              </a:solidFill>
              <a:cs typeface="Arial" panose="020B0604020202020204" pitchFamily="34" charset="0"/>
            </a:endParaRPr>
          </a:p>
          <a:p>
            <a:pPr marL="742950" lvl="1" indent="-285750" algn="just">
              <a:buFont typeface="Arial" panose="020B0604020202020204" pitchFamily="34" charset="0"/>
              <a:buChar char="•"/>
            </a:pPr>
            <a:r>
              <a:rPr lang="en-GB" sz="1100" kern="0">
                <a:solidFill>
                  <a:srgbClr val="002060"/>
                </a:solidFill>
                <a:cs typeface="Arial" panose="020B0604020202020204" pitchFamily="34" charset="0"/>
              </a:rPr>
              <a:t>Option to pause and resume in case of any critical BAU activity in priority</a:t>
            </a:r>
          </a:p>
          <a:p>
            <a:pPr marL="742950" lvl="1" indent="-285750" algn="just">
              <a:buFont typeface="Arial" panose="020B0604020202020204" pitchFamily="34" charset="0"/>
              <a:buChar char="•"/>
            </a:pPr>
            <a:r>
              <a:rPr lang="en-GB" sz="1100" kern="0">
                <a:solidFill>
                  <a:srgbClr val="002060"/>
                </a:solidFill>
                <a:cs typeface="Arial"/>
              </a:rPr>
              <a:t>Identify initial and final volumes for volume correction/Consumption Adjustment (CA) </a:t>
            </a:r>
            <a:endParaRPr lang="en-GB" sz="1100" kern="0" dirty="0">
              <a:solidFill>
                <a:srgbClr val="002060"/>
              </a:solidFill>
              <a:cs typeface="Arial"/>
            </a:endParaRPr>
          </a:p>
        </p:txBody>
      </p:sp>
    </p:spTree>
    <p:extLst>
      <p:ext uri="{BB962C8B-B14F-4D97-AF65-F5344CB8AC3E}">
        <p14:creationId xmlns:p14="http://schemas.microsoft.com/office/powerpoint/2010/main" val="32429158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1D489-B5E6-494A-B03F-943B82788F91}"/>
              </a:ext>
            </a:extLst>
          </p:cNvPr>
          <p:cNvSpPr>
            <a:spLocks noGrp="1"/>
          </p:cNvSpPr>
          <p:nvPr>
            <p:ph type="title"/>
          </p:nvPr>
        </p:nvSpPr>
        <p:spPr>
          <a:xfrm>
            <a:off x="417717" y="286721"/>
            <a:ext cx="7741258" cy="338137"/>
          </a:xfrm>
          <a:solidFill>
            <a:schemeClr val="bg1"/>
          </a:solidFill>
        </p:spPr>
        <p:txBody>
          <a:bodyPr>
            <a:normAutofit fontScale="90000"/>
          </a:bodyPr>
          <a:lstStyle/>
          <a:p>
            <a:r>
              <a:rPr lang="en-US" sz="1798" dirty="0">
                <a:solidFill>
                  <a:schemeClr val="accent1"/>
                </a:solidFill>
                <a:latin typeface="+mn-lt"/>
                <a:cs typeface="Arial" panose="020B0604020202020204" pitchFamily="34" charset="0"/>
              </a:rPr>
              <a:t>XRN5072 – List of Data Cleansing Activities Production</a:t>
            </a:r>
          </a:p>
        </p:txBody>
      </p:sp>
      <p:sp>
        <p:nvSpPr>
          <p:cNvPr id="5" name="Rectangle 4">
            <a:extLst>
              <a:ext uri="{FF2B5EF4-FFF2-40B4-BE49-F238E27FC236}">
                <a16:creationId xmlns:a16="http://schemas.microsoft.com/office/drawing/2014/main" id="{62D16FDA-AB69-494D-9D3B-A626C87E49A8}"/>
              </a:ext>
            </a:extLst>
          </p:cNvPr>
          <p:cNvSpPr/>
          <p:nvPr/>
        </p:nvSpPr>
        <p:spPr>
          <a:xfrm>
            <a:off x="323528" y="480375"/>
            <a:ext cx="8568952" cy="2679516"/>
          </a:xfrm>
          <a:prstGeom prst="rect">
            <a:avLst/>
          </a:prstGeom>
        </p:spPr>
        <p:txBody>
          <a:bodyPr wrap="square">
            <a:spAutoFit/>
          </a:bodyPr>
          <a:lstStyle/>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endParaRPr lang="en-GB" sz="1050">
              <a:solidFill>
                <a:schemeClr val="bg1"/>
              </a:solidFill>
            </a:endParaRPr>
          </a:p>
        </p:txBody>
      </p:sp>
      <p:graphicFrame>
        <p:nvGraphicFramePr>
          <p:cNvPr id="8" name="Table 8">
            <a:extLst>
              <a:ext uri="{FF2B5EF4-FFF2-40B4-BE49-F238E27FC236}">
                <a16:creationId xmlns:a16="http://schemas.microsoft.com/office/drawing/2014/main" id="{FEA07703-9911-4881-BB8F-8EC30A0EF195}"/>
              </a:ext>
            </a:extLst>
          </p:cNvPr>
          <p:cNvGraphicFramePr>
            <a:graphicFrameLocks noGrp="1"/>
          </p:cNvGraphicFramePr>
          <p:nvPr>
            <p:extLst/>
          </p:nvPr>
        </p:nvGraphicFramePr>
        <p:xfrm>
          <a:off x="283417" y="769341"/>
          <a:ext cx="8568952" cy="2584204"/>
        </p:xfrm>
        <a:graphic>
          <a:graphicData uri="http://schemas.openxmlformats.org/drawingml/2006/table">
            <a:tbl>
              <a:tblPr firstRow="1" bandRow="1">
                <a:tableStyleId>{5C22544A-7EE6-4342-B048-85BDC9FD1C3A}</a:tableStyleId>
              </a:tblPr>
              <a:tblGrid>
                <a:gridCol w="507677">
                  <a:extLst>
                    <a:ext uri="{9D8B030D-6E8A-4147-A177-3AD203B41FA5}">
                      <a16:colId xmlns:a16="http://schemas.microsoft.com/office/drawing/2014/main" val="3323372853"/>
                    </a:ext>
                  </a:extLst>
                </a:gridCol>
                <a:gridCol w="3784266">
                  <a:extLst>
                    <a:ext uri="{9D8B030D-6E8A-4147-A177-3AD203B41FA5}">
                      <a16:colId xmlns:a16="http://schemas.microsoft.com/office/drawing/2014/main" val="3959373492"/>
                    </a:ext>
                  </a:extLst>
                </a:gridCol>
                <a:gridCol w="2097375">
                  <a:extLst>
                    <a:ext uri="{9D8B030D-6E8A-4147-A177-3AD203B41FA5}">
                      <a16:colId xmlns:a16="http://schemas.microsoft.com/office/drawing/2014/main" val="444839475"/>
                    </a:ext>
                  </a:extLst>
                </a:gridCol>
                <a:gridCol w="2179634">
                  <a:extLst>
                    <a:ext uri="{9D8B030D-6E8A-4147-A177-3AD203B41FA5}">
                      <a16:colId xmlns:a16="http://schemas.microsoft.com/office/drawing/2014/main" val="825232106"/>
                    </a:ext>
                  </a:extLst>
                </a:gridCol>
              </a:tblGrid>
              <a:tr h="300736">
                <a:tc>
                  <a:txBody>
                    <a:bodyPr/>
                    <a:lstStyle/>
                    <a:p>
                      <a:r>
                        <a:rPr lang="en-GB" sz="1100" dirty="0">
                          <a:solidFill>
                            <a:srgbClr val="FFFFFF"/>
                          </a:solidFill>
                        </a:rPr>
                        <a:t>#</a:t>
                      </a:r>
                    </a:p>
                  </a:txBody>
                  <a:tcPr/>
                </a:tc>
                <a:tc>
                  <a:txBody>
                    <a:bodyPr/>
                    <a:lstStyle/>
                    <a:p>
                      <a:r>
                        <a:rPr lang="en-US" sz="1100">
                          <a:solidFill>
                            <a:srgbClr val="FFFFFF"/>
                          </a:solidFill>
                        </a:rPr>
                        <a:t>List of Activities</a:t>
                      </a:r>
                      <a:endParaRPr lang="en-GB" sz="1100">
                        <a:solidFill>
                          <a:srgbClr val="FFFFFF"/>
                        </a:solidFill>
                      </a:endParaRPr>
                    </a:p>
                  </a:txBody>
                  <a:tcPr/>
                </a:tc>
                <a:tc>
                  <a:txBody>
                    <a:bodyPr/>
                    <a:lstStyle/>
                    <a:p>
                      <a:r>
                        <a:rPr lang="en-GB" sz="1100">
                          <a:solidFill>
                            <a:srgbClr val="FFFFFF"/>
                          </a:solidFill>
                        </a:rPr>
                        <a:t>Dependencies</a:t>
                      </a:r>
                    </a:p>
                  </a:txBody>
                  <a:tcPr/>
                </a:tc>
                <a:tc>
                  <a:txBody>
                    <a:bodyPr/>
                    <a:lstStyle/>
                    <a:p>
                      <a:r>
                        <a:rPr lang="en-GB" sz="1100" b="1" i="0" u="none" strike="noStrike">
                          <a:solidFill>
                            <a:srgbClr val="FFFFFF"/>
                          </a:solidFill>
                          <a:effectLst/>
                          <a:latin typeface="Calibri" panose="020F0502020204030204" pitchFamily="34" charset="0"/>
                          <a:ea typeface="+mn-ea"/>
                          <a:cs typeface="+mn-cs"/>
                        </a:rPr>
                        <a:t>Remarks</a:t>
                      </a:r>
                    </a:p>
                  </a:txBody>
                  <a:tcPr/>
                </a:tc>
                <a:extLst>
                  <a:ext uri="{0D108BD9-81ED-4DB2-BD59-A6C34878D82A}">
                    <a16:rowId xmlns:a16="http://schemas.microsoft.com/office/drawing/2014/main" val="1814569437"/>
                  </a:ext>
                </a:extLst>
              </a:tr>
              <a:tr h="667108">
                <a:tc>
                  <a:txBody>
                    <a:bodyPr/>
                    <a:lstStyle/>
                    <a:p>
                      <a:pPr marL="0">
                        <a:lnSpc>
                          <a:spcPct val="115000"/>
                        </a:lnSpc>
                        <a:spcAft>
                          <a:spcPts val="0"/>
                        </a:spcAft>
                      </a:pPr>
                      <a:r>
                        <a:rPr lang="en-GB" sz="1050">
                          <a:solidFill>
                            <a:srgbClr val="002060"/>
                          </a:solidFill>
                          <a:effectLst/>
                          <a:latin typeface="+mn-lt"/>
                          <a:cs typeface="Arial" panose="020B0604020202020204" pitchFamily="34" charset="0"/>
                        </a:rPr>
                        <a:t>1</a:t>
                      </a:r>
                      <a:endParaRPr lang="en-GB" sz="1050" dirty="0">
                        <a:solidFill>
                          <a:srgbClr val="002060"/>
                        </a:solidFill>
                        <a:effectLst/>
                        <a:latin typeface="+mn-lt"/>
                        <a:cs typeface="Arial" panose="020B0604020202020204" pitchFamily="34" charset="0"/>
                      </a:endParaRPr>
                    </a:p>
                  </a:txBody>
                  <a:tcPr/>
                </a:tc>
                <a:tc>
                  <a:txBody>
                    <a:bodyPr/>
                    <a:lstStyle/>
                    <a:p>
                      <a:pPr marL="0" algn="l" fontAlgn="b">
                        <a:lnSpc>
                          <a:spcPct val="115000"/>
                        </a:lnSpc>
                        <a:spcAft>
                          <a:spcPts val="0"/>
                        </a:spcAft>
                      </a:pPr>
                      <a:r>
                        <a:rPr lang="en-US" sz="1050">
                          <a:solidFill>
                            <a:srgbClr val="002060"/>
                          </a:solidFill>
                          <a:effectLst/>
                          <a:latin typeface="+mn-lt"/>
                          <a:cs typeface="Arial" panose="020B0604020202020204" pitchFamily="34" charset="0"/>
                        </a:rPr>
                        <a:t>Run Data profiling program in Production based on agreed run time and Volumes for each of the trigger type in PIS period</a:t>
                      </a:r>
                      <a:endParaRPr lang="en-US" sz="1050" dirty="0">
                        <a:solidFill>
                          <a:srgbClr val="002060"/>
                        </a:solidFill>
                        <a:effectLst/>
                        <a:latin typeface="+mn-lt"/>
                        <a:cs typeface="Arial" panose="020B0604020202020204" pitchFamily="34" charset="0"/>
                      </a:endParaRPr>
                    </a:p>
                  </a:txBody>
                  <a:tcPr marL="6350" marR="6350" marT="6350" marB="0"/>
                </a:tc>
                <a:tc>
                  <a:txBody>
                    <a:bodyPr/>
                    <a:lstStyle/>
                    <a:p>
                      <a:pPr marL="0" marR="0" lvl="0" indent="0" defTabSz="914400" eaLnBrk="1" fontAlgn="auto" latinLnBrk="0" hangingPunct="1">
                        <a:lnSpc>
                          <a:spcPct val="115000"/>
                        </a:lnSpc>
                        <a:spcBef>
                          <a:spcPts val="0"/>
                        </a:spcBef>
                        <a:spcAft>
                          <a:spcPts val="0"/>
                        </a:spcAft>
                        <a:buClrTx/>
                        <a:buSzTx/>
                        <a:buFontTx/>
                        <a:buNone/>
                        <a:tabLst/>
                        <a:defRPr/>
                      </a:pPr>
                      <a:r>
                        <a:rPr lang="en-GB" sz="1050">
                          <a:solidFill>
                            <a:srgbClr val="002060"/>
                          </a:solidFill>
                          <a:effectLst/>
                          <a:latin typeface="+mn-lt"/>
                          <a:cs typeface="Arial" panose="020B0604020202020204" pitchFamily="34" charset="0"/>
                        </a:rPr>
                        <a:t>Indicative volumes will be available in PT</a:t>
                      </a:r>
                    </a:p>
                  </a:txBody>
                  <a:tcPr/>
                </a:tc>
                <a:tc>
                  <a:txBody>
                    <a:bodyPr/>
                    <a:lstStyle/>
                    <a:p>
                      <a:pPr marL="0" marR="0" lvl="0" indent="0" defTabSz="914400" eaLnBrk="1" fontAlgn="auto" latinLnBrk="0" hangingPunct="1">
                        <a:lnSpc>
                          <a:spcPct val="115000"/>
                        </a:lnSpc>
                        <a:spcBef>
                          <a:spcPts val="0"/>
                        </a:spcBef>
                        <a:spcAft>
                          <a:spcPts val="0"/>
                        </a:spcAft>
                        <a:buClrTx/>
                        <a:buSzTx/>
                        <a:buFontTx/>
                        <a:buNone/>
                        <a:tabLst/>
                        <a:defRPr/>
                      </a:pPr>
                      <a:r>
                        <a:rPr lang="en-GB" sz="1050">
                          <a:solidFill>
                            <a:srgbClr val="002060"/>
                          </a:solidFill>
                          <a:effectLst/>
                          <a:latin typeface="+mn-lt"/>
                          <a:cs typeface="Arial" panose="020B0604020202020204" pitchFamily="34" charset="0"/>
                        </a:rPr>
                        <a:t>Batch run time, no. of parallel work processes &amp; schedule be determined in PT</a:t>
                      </a:r>
                    </a:p>
                  </a:txBody>
                  <a:tcPr/>
                </a:tc>
                <a:extLst>
                  <a:ext uri="{0D108BD9-81ED-4DB2-BD59-A6C34878D82A}">
                    <a16:rowId xmlns:a16="http://schemas.microsoft.com/office/drawing/2014/main" val="1806810549"/>
                  </a:ext>
                </a:extLst>
              </a:tr>
              <a:tr h="394004">
                <a:tc>
                  <a:txBody>
                    <a:bodyPr/>
                    <a:lstStyle/>
                    <a:p>
                      <a:pPr marL="0">
                        <a:lnSpc>
                          <a:spcPct val="115000"/>
                        </a:lnSpc>
                        <a:spcAft>
                          <a:spcPts val="0"/>
                        </a:spcAft>
                      </a:pPr>
                      <a:r>
                        <a:rPr lang="en-GB" sz="1050">
                          <a:solidFill>
                            <a:srgbClr val="002060"/>
                          </a:solidFill>
                          <a:effectLst/>
                          <a:latin typeface="+mn-lt"/>
                          <a:cs typeface="Arial" panose="020B0604020202020204" pitchFamily="34" charset="0"/>
                        </a:rPr>
                        <a:t>2</a:t>
                      </a:r>
                      <a:endParaRPr lang="en-GB" sz="1050" dirty="0">
                        <a:solidFill>
                          <a:srgbClr val="002060"/>
                        </a:solidFill>
                        <a:effectLst/>
                        <a:latin typeface="+mn-lt"/>
                        <a:cs typeface="Arial" panose="020B0604020202020204" pitchFamily="34" charset="0"/>
                      </a:endParaRPr>
                    </a:p>
                  </a:txBody>
                  <a:tcPr/>
                </a:tc>
                <a:tc>
                  <a:txBody>
                    <a:bodyPr/>
                    <a:lstStyle/>
                    <a:p>
                      <a:pPr marL="0" marR="0" lvl="0" indent="0" algn="l" defTabSz="914400" eaLnBrk="1" fontAlgn="b" latinLnBrk="0" hangingPunct="1">
                        <a:lnSpc>
                          <a:spcPct val="115000"/>
                        </a:lnSpc>
                        <a:spcBef>
                          <a:spcPts val="0"/>
                        </a:spcBef>
                        <a:spcAft>
                          <a:spcPts val="0"/>
                        </a:spcAft>
                        <a:buClrTx/>
                        <a:buSzTx/>
                        <a:buFontTx/>
                        <a:buNone/>
                        <a:tabLst/>
                        <a:defRPr/>
                      </a:pPr>
                      <a:r>
                        <a:rPr lang="en-US" sz="1050">
                          <a:solidFill>
                            <a:srgbClr val="002060"/>
                          </a:solidFill>
                          <a:effectLst/>
                          <a:latin typeface="+mn-lt"/>
                          <a:ea typeface="+mn-ea"/>
                          <a:cs typeface="Arial" panose="020B0604020202020204" pitchFamily="34" charset="0"/>
                        </a:rPr>
                        <a:t>Feed the identified Data cleansing sites to internal Consumption Adjustment tool for volume correction</a:t>
                      </a:r>
                      <a:endParaRPr lang="en-US" sz="1050" dirty="0">
                        <a:solidFill>
                          <a:srgbClr val="002060"/>
                        </a:solidFill>
                        <a:effectLst/>
                        <a:latin typeface="+mn-lt"/>
                        <a:ea typeface="+mn-ea"/>
                        <a:cs typeface="Arial" panose="020B0604020202020204" pitchFamily="34" charset="0"/>
                      </a:endParaRPr>
                    </a:p>
                  </a:txBody>
                  <a:tcPr marL="6350" marR="6350" marT="6350" marB="0"/>
                </a:tc>
                <a:tc>
                  <a:txBody>
                    <a:bodyPr/>
                    <a:lstStyle/>
                    <a:p>
                      <a:pPr marL="0" marR="0" lvl="0" indent="0" defTabSz="914400" eaLnBrk="1" fontAlgn="auto" latinLnBrk="0" hangingPunct="1">
                        <a:lnSpc>
                          <a:spcPct val="115000"/>
                        </a:lnSpc>
                        <a:spcBef>
                          <a:spcPts val="0"/>
                        </a:spcBef>
                        <a:spcAft>
                          <a:spcPts val="0"/>
                        </a:spcAft>
                        <a:buClrTx/>
                        <a:buSzTx/>
                        <a:buFontTx/>
                        <a:buNone/>
                        <a:tabLst/>
                        <a:defRPr/>
                      </a:pPr>
                      <a:endParaRPr lang="en-GB" sz="1050">
                        <a:solidFill>
                          <a:srgbClr val="002060"/>
                        </a:solidFill>
                        <a:effectLst/>
                        <a:latin typeface="+mn-lt"/>
                        <a:cs typeface="Arial" panose="020B0604020202020204" pitchFamily="34" charset="0"/>
                      </a:endParaRPr>
                    </a:p>
                  </a:txBody>
                  <a:tcPr/>
                </a:tc>
                <a:tc>
                  <a:txBody>
                    <a:bodyPr/>
                    <a:lstStyle/>
                    <a:p>
                      <a:pPr marL="0">
                        <a:lnSpc>
                          <a:spcPct val="115000"/>
                        </a:lnSpc>
                        <a:spcAft>
                          <a:spcPts val="0"/>
                        </a:spcAft>
                      </a:pPr>
                      <a:r>
                        <a:rPr lang="en-GB" sz="1050">
                          <a:solidFill>
                            <a:srgbClr val="002060"/>
                          </a:solidFill>
                          <a:effectLst/>
                          <a:latin typeface="+mn-lt"/>
                          <a:cs typeface="Arial" panose="020B0604020202020204" pitchFamily="34" charset="0"/>
                        </a:rPr>
                        <a:t>To be determined as result of PT</a:t>
                      </a:r>
                    </a:p>
                  </a:txBody>
                  <a:tcPr/>
                </a:tc>
                <a:extLst>
                  <a:ext uri="{0D108BD9-81ED-4DB2-BD59-A6C34878D82A}">
                    <a16:rowId xmlns:a16="http://schemas.microsoft.com/office/drawing/2014/main" val="2774880498"/>
                  </a:ext>
                </a:extLst>
              </a:tr>
              <a:tr h="1222356">
                <a:tc>
                  <a:txBody>
                    <a:bodyPr/>
                    <a:lstStyle/>
                    <a:p>
                      <a:pPr marL="0">
                        <a:lnSpc>
                          <a:spcPct val="115000"/>
                        </a:lnSpc>
                        <a:spcAft>
                          <a:spcPts val="0"/>
                        </a:spcAft>
                      </a:pPr>
                      <a:r>
                        <a:rPr lang="en-GB" sz="1050">
                          <a:solidFill>
                            <a:srgbClr val="002060"/>
                          </a:solidFill>
                          <a:effectLst/>
                          <a:latin typeface="+mn-lt"/>
                          <a:cs typeface="Arial" panose="020B0604020202020204" pitchFamily="34" charset="0"/>
                        </a:rPr>
                        <a:t>3</a:t>
                      </a:r>
                      <a:endParaRPr lang="en-GB" sz="1050" dirty="0">
                        <a:solidFill>
                          <a:srgbClr val="002060"/>
                        </a:solidFill>
                        <a:effectLst/>
                        <a:latin typeface="+mn-lt"/>
                        <a:cs typeface="Arial" panose="020B0604020202020204" pitchFamily="34" charset="0"/>
                      </a:endParaRPr>
                    </a:p>
                  </a:txBody>
                  <a:tcPr/>
                </a:tc>
                <a:tc>
                  <a:txBody>
                    <a:bodyPr/>
                    <a:lstStyle/>
                    <a:p>
                      <a:pPr marL="0" marR="0" lvl="0" indent="0" algn="l" defTabSz="914400" eaLnBrk="1" fontAlgn="b" latinLnBrk="0" hangingPunct="1">
                        <a:lnSpc>
                          <a:spcPct val="115000"/>
                        </a:lnSpc>
                        <a:spcBef>
                          <a:spcPts val="0"/>
                        </a:spcBef>
                        <a:spcAft>
                          <a:spcPts val="0"/>
                        </a:spcAft>
                        <a:buClrTx/>
                        <a:buSzTx/>
                        <a:buFontTx/>
                        <a:buNone/>
                        <a:tabLst/>
                        <a:defRPr/>
                      </a:pPr>
                      <a:r>
                        <a:rPr lang="en-US" sz="1050" dirty="0">
                          <a:solidFill>
                            <a:srgbClr val="002060"/>
                          </a:solidFill>
                          <a:effectLst/>
                          <a:latin typeface="+mn-lt"/>
                          <a:ea typeface="+mn-ea"/>
                          <a:cs typeface="Arial" panose="020B0604020202020204" pitchFamily="34" charset="0"/>
                        </a:rPr>
                        <a:t>Next steps to correct the data</a:t>
                      </a:r>
                    </a:p>
                    <a:p>
                      <a:pPr marL="171450" lvl="0" indent="-171450">
                        <a:buFont typeface="Arial" panose="020B0604020202020204" pitchFamily="34" charset="0"/>
                        <a:buChar char="•"/>
                      </a:pPr>
                      <a:r>
                        <a:rPr lang="en-US" sz="1050" dirty="0">
                          <a:solidFill>
                            <a:srgbClr val="002060"/>
                          </a:solidFill>
                          <a:effectLst/>
                          <a:latin typeface="+mn-lt"/>
                          <a:ea typeface="+mn-ea"/>
                          <a:cs typeface="Arial" panose="020B0604020202020204" pitchFamily="34" charset="0"/>
                        </a:rPr>
                        <a:t>Bill doc reversals</a:t>
                      </a:r>
                      <a:endParaRPr lang="en-GB" sz="1050" dirty="0">
                        <a:solidFill>
                          <a:srgbClr val="002060"/>
                        </a:solidFill>
                        <a:effectLst/>
                        <a:latin typeface="+mn-lt"/>
                        <a:ea typeface="+mn-ea"/>
                        <a:cs typeface="Arial" panose="020B0604020202020204" pitchFamily="34" charset="0"/>
                      </a:endParaRPr>
                    </a:p>
                    <a:p>
                      <a:pPr marL="171450" lvl="0" indent="-171450">
                        <a:buFont typeface="Arial" panose="020B0604020202020204" pitchFamily="34" charset="0"/>
                        <a:buChar char="•"/>
                      </a:pPr>
                      <a:r>
                        <a:rPr lang="en-US" sz="1050" dirty="0">
                          <a:solidFill>
                            <a:srgbClr val="002060"/>
                          </a:solidFill>
                          <a:effectLst/>
                          <a:latin typeface="+mn-lt"/>
                          <a:ea typeface="+mn-ea"/>
                          <a:cs typeface="Arial" panose="020B0604020202020204" pitchFamily="34" charset="0"/>
                        </a:rPr>
                        <a:t>Consumption Adjustment with reason ‘Others’ (‘</a:t>
                      </a:r>
                      <a:r>
                        <a:rPr lang="en-GB" sz="1050" dirty="0">
                          <a:solidFill>
                            <a:srgbClr val="002060"/>
                          </a:solidFill>
                          <a:effectLst/>
                          <a:latin typeface="+mn-lt"/>
                          <a:ea typeface="+mn-ea"/>
                          <a:cs typeface="Arial" panose="020B0604020202020204" pitchFamily="34" charset="0"/>
                        </a:rPr>
                        <a:t>Remarks’ - N21 release – TTZ Vol correction)</a:t>
                      </a:r>
                    </a:p>
                    <a:p>
                      <a:pPr marL="171450" lvl="0" indent="-171450">
                        <a:buFont typeface="Arial" panose="020B0604020202020204" pitchFamily="34" charset="0"/>
                        <a:buChar char="•"/>
                      </a:pPr>
                      <a:r>
                        <a:rPr lang="en-US" sz="1050" dirty="0">
                          <a:solidFill>
                            <a:srgbClr val="002060"/>
                          </a:solidFill>
                          <a:effectLst/>
                          <a:latin typeface="+mn-lt"/>
                          <a:ea typeface="+mn-ea"/>
                          <a:cs typeface="Arial" panose="020B0604020202020204" pitchFamily="34" charset="0"/>
                        </a:rPr>
                        <a:t>Rolling AQ correction</a:t>
                      </a:r>
                      <a:endParaRPr lang="en-GB" sz="1050" dirty="0">
                        <a:solidFill>
                          <a:srgbClr val="002060"/>
                        </a:solidFill>
                        <a:effectLst/>
                        <a:latin typeface="+mn-lt"/>
                        <a:ea typeface="+mn-ea"/>
                        <a:cs typeface="Arial" panose="020B0604020202020204" pitchFamily="34" charset="0"/>
                      </a:endParaRPr>
                    </a:p>
                    <a:p>
                      <a:pPr marL="171450" lvl="0" indent="-171450">
                        <a:buFont typeface="Arial" panose="020B0604020202020204" pitchFamily="34" charset="0"/>
                        <a:buChar char="•"/>
                      </a:pPr>
                      <a:r>
                        <a:rPr lang="en-US" sz="1050" dirty="0">
                          <a:solidFill>
                            <a:srgbClr val="002060"/>
                          </a:solidFill>
                          <a:effectLst/>
                          <a:latin typeface="+mn-lt"/>
                          <a:ea typeface="+mn-ea"/>
                          <a:cs typeface="Arial" panose="020B0604020202020204" pitchFamily="34" charset="0"/>
                        </a:rPr>
                        <a:t>Formula AQ correction</a:t>
                      </a:r>
                      <a:endParaRPr lang="en-GB" sz="1050" dirty="0">
                        <a:solidFill>
                          <a:srgbClr val="002060"/>
                        </a:solidFill>
                        <a:effectLst/>
                        <a:latin typeface="+mn-lt"/>
                        <a:ea typeface="+mn-ea"/>
                        <a:cs typeface="Arial" panose="020B0604020202020204" pitchFamily="34" charset="0"/>
                      </a:endParaRPr>
                    </a:p>
                    <a:p>
                      <a:pPr marL="171450" lvl="0" indent="-171450">
                        <a:buFont typeface="Arial" panose="020B0604020202020204" pitchFamily="34" charset="0"/>
                        <a:buChar char="•"/>
                      </a:pPr>
                      <a:r>
                        <a:rPr lang="en-US" sz="1050" dirty="0">
                          <a:solidFill>
                            <a:srgbClr val="002060"/>
                          </a:solidFill>
                          <a:effectLst/>
                          <a:latin typeface="+mn-lt"/>
                          <a:ea typeface="+mn-ea"/>
                          <a:cs typeface="Arial" panose="020B0604020202020204" pitchFamily="34" charset="0"/>
                        </a:rPr>
                        <a:t>Financial adjustment</a:t>
                      </a:r>
                    </a:p>
                  </a:txBody>
                  <a:tcPr marL="6350" marR="6350" marT="6350" marB="0"/>
                </a:tc>
                <a:tc>
                  <a:txBody>
                    <a:bodyPr/>
                    <a:lstStyle/>
                    <a:p>
                      <a:pPr marL="0" marR="0" lvl="0" indent="0" defTabSz="914400" eaLnBrk="1" fontAlgn="auto" latinLnBrk="0" hangingPunct="1">
                        <a:lnSpc>
                          <a:spcPct val="115000"/>
                        </a:lnSpc>
                        <a:spcBef>
                          <a:spcPts val="0"/>
                        </a:spcBef>
                        <a:spcAft>
                          <a:spcPts val="0"/>
                        </a:spcAft>
                        <a:buClrTx/>
                        <a:buSzTx/>
                        <a:buFontTx/>
                        <a:buNone/>
                        <a:tabLst/>
                        <a:defRPr/>
                      </a:pPr>
                      <a:endParaRPr lang="en-GB" sz="1050" dirty="0">
                        <a:solidFill>
                          <a:srgbClr val="002060"/>
                        </a:solidFill>
                        <a:effectLst/>
                        <a:latin typeface="+mn-lt"/>
                        <a:cs typeface="Arial" panose="020B0604020202020204" pitchFamily="34" charset="0"/>
                      </a:endParaRPr>
                    </a:p>
                  </a:txBody>
                  <a:tcPr/>
                </a:tc>
                <a:tc>
                  <a:txBody>
                    <a:bodyPr/>
                    <a:lstStyle/>
                    <a:p>
                      <a:pPr marL="0">
                        <a:lnSpc>
                          <a:spcPct val="115000"/>
                        </a:lnSpc>
                        <a:spcAft>
                          <a:spcPts val="0"/>
                        </a:spcAft>
                      </a:pPr>
                      <a:r>
                        <a:rPr lang="en-GB" sz="1050" dirty="0">
                          <a:solidFill>
                            <a:srgbClr val="002060"/>
                          </a:solidFill>
                          <a:effectLst/>
                          <a:latin typeface="+mn-lt"/>
                          <a:cs typeface="Arial" panose="020B0604020202020204" pitchFamily="34" charset="0"/>
                        </a:rPr>
                        <a:t>Existing BAU tools to be used to correct the data</a:t>
                      </a:r>
                    </a:p>
                  </a:txBody>
                  <a:tcPr/>
                </a:tc>
                <a:extLst>
                  <a:ext uri="{0D108BD9-81ED-4DB2-BD59-A6C34878D82A}">
                    <a16:rowId xmlns:a16="http://schemas.microsoft.com/office/drawing/2014/main" val="4027223322"/>
                  </a:ext>
                </a:extLst>
              </a:tr>
            </a:tbl>
          </a:graphicData>
        </a:graphic>
      </p:graphicFrame>
    </p:spTree>
    <p:extLst>
      <p:ext uri="{BB962C8B-B14F-4D97-AF65-F5344CB8AC3E}">
        <p14:creationId xmlns:p14="http://schemas.microsoft.com/office/powerpoint/2010/main" val="25756776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1D489-B5E6-494A-B03F-943B82788F91}"/>
              </a:ext>
            </a:extLst>
          </p:cNvPr>
          <p:cNvSpPr>
            <a:spLocks noGrp="1"/>
          </p:cNvSpPr>
          <p:nvPr>
            <p:ph type="title"/>
          </p:nvPr>
        </p:nvSpPr>
        <p:spPr>
          <a:xfrm>
            <a:off x="665367" y="142238"/>
            <a:ext cx="7741258" cy="338137"/>
          </a:xfrm>
          <a:solidFill>
            <a:schemeClr val="bg1"/>
          </a:solidFill>
        </p:spPr>
        <p:txBody>
          <a:bodyPr>
            <a:normAutofit fontScale="90000"/>
          </a:bodyPr>
          <a:lstStyle/>
          <a:p>
            <a:r>
              <a:rPr lang="en-US" sz="1798">
                <a:solidFill>
                  <a:schemeClr val="accent1"/>
                </a:solidFill>
                <a:latin typeface="+mn-lt"/>
                <a:cs typeface="Arial" panose="020B0604020202020204" pitchFamily="34" charset="0"/>
              </a:rPr>
              <a:t>Data Cleansing Approach – XRN5142</a:t>
            </a:r>
          </a:p>
        </p:txBody>
      </p:sp>
      <p:sp>
        <p:nvSpPr>
          <p:cNvPr id="5" name="Rectangle 4">
            <a:extLst>
              <a:ext uri="{FF2B5EF4-FFF2-40B4-BE49-F238E27FC236}">
                <a16:creationId xmlns:a16="http://schemas.microsoft.com/office/drawing/2014/main" id="{62D16FDA-AB69-494D-9D3B-A626C87E49A8}"/>
              </a:ext>
            </a:extLst>
          </p:cNvPr>
          <p:cNvSpPr/>
          <p:nvPr/>
        </p:nvSpPr>
        <p:spPr>
          <a:xfrm>
            <a:off x="323528" y="480375"/>
            <a:ext cx="8568952" cy="2679516"/>
          </a:xfrm>
          <a:prstGeom prst="rect">
            <a:avLst/>
          </a:prstGeom>
        </p:spPr>
        <p:txBody>
          <a:bodyPr wrap="square">
            <a:spAutoFit/>
          </a:bodyPr>
          <a:lstStyle/>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endParaRPr lang="en-GB" sz="1050">
              <a:solidFill>
                <a:schemeClr val="bg1"/>
              </a:solidFill>
            </a:endParaRPr>
          </a:p>
        </p:txBody>
      </p:sp>
      <p:sp>
        <p:nvSpPr>
          <p:cNvPr id="12" name="Rectangle 11">
            <a:extLst>
              <a:ext uri="{FF2B5EF4-FFF2-40B4-BE49-F238E27FC236}">
                <a16:creationId xmlns:a16="http://schemas.microsoft.com/office/drawing/2014/main" id="{FB68BAC6-E1C2-4001-BBE5-1F02437D59A1}"/>
              </a:ext>
            </a:extLst>
          </p:cNvPr>
          <p:cNvSpPr/>
          <p:nvPr/>
        </p:nvSpPr>
        <p:spPr>
          <a:xfrm>
            <a:off x="395536" y="666901"/>
            <a:ext cx="8280920" cy="2492990"/>
          </a:xfrm>
          <a:prstGeom prst="rect">
            <a:avLst/>
          </a:prstGeom>
        </p:spPr>
        <p:txBody>
          <a:bodyPr wrap="square">
            <a:spAutoFit/>
          </a:bodyPr>
          <a:lstStyle/>
          <a:p>
            <a:pPr lvl="0" algn="just"/>
            <a:r>
              <a:rPr lang="en-GB" sz="1200" kern="0" dirty="0">
                <a:solidFill>
                  <a:srgbClr val="002060"/>
                </a:solidFill>
                <a:cs typeface="Arial" panose="020B0604020202020204" pitchFamily="34" charset="0"/>
              </a:rPr>
              <a:t>This change removes </a:t>
            </a:r>
            <a:r>
              <a:rPr lang="en-GB" sz="1200" kern="0">
                <a:solidFill>
                  <a:srgbClr val="002060"/>
                </a:solidFill>
                <a:cs typeface="Arial" panose="020B0604020202020204" pitchFamily="34" charset="0"/>
              </a:rPr>
              <a:t>the allowable values of “S” - Suspended and “W” – Withdrawn and replace them with values of “N” – Non-Active and “I” – </a:t>
            </a:r>
            <a:r>
              <a:rPr lang="en-GB" sz="1200" kern="0" err="1">
                <a:solidFill>
                  <a:srgbClr val="002060"/>
                </a:solidFill>
                <a:cs typeface="Arial" panose="020B0604020202020204" pitchFamily="34" charset="0"/>
              </a:rPr>
              <a:t>InstalledNotCommissioned</a:t>
            </a:r>
            <a:r>
              <a:rPr lang="en-GB" sz="1200" kern="0">
                <a:solidFill>
                  <a:srgbClr val="002060"/>
                </a:solidFill>
                <a:cs typeface="Arial" panose="020B0604020202020204" pitchFamily="34" charset="0"/>
              </a:rPr>
              <a:t>.</a:t>
            </a:r>
          </a:p>
          <a:p>
            <a:pPr lvl="0" algn="just"/>
            <a:endParaRPr lang="en-GB" sz="1200" kern="0">
              <a:solidFill>
                <a:srgbClr val="002060"/>
              </a:solidFill>
              <a:cs typeface="Arial" panose="020B0604020202020204" pitchFamily="34" charset="0"/>
            </a:endParaRPr>
          </a:p>
          <a:p>
            <a:pPr algn="just"/>
            <a:r>
              <a:rPr lang="en-GB" sz="1200" kern="0">
                <a:solidFill>
                  <a:srgbClr val="002060"/>
                </a:solidFill>
                <a:cs typeface="Arial" panose="020B0604020202020204" pitchFamily="34" charset="0"/>
              </a:rPr>
              <a:t>In addition to the enduring solution, this change will also ensure that all data using the DCC service values is cleansed for the current data set in the system. This activity will be performed collaboratively with inputs from the DCC. This covers below:</a:t>
            </a:r>
          </a:p>
          <a:p>
            <a:pPr marL="742950" lvl="1" indent="-285750" algn="just">
              <a:buFont typeface="Arial" panose="020B0604020202020204" pitchFamily="34" charset="0"/>
              <a:buChar char="•"/>
            </a:pPr>
            <a:r>
              <a:rPr lang="en-GB" sz="1200" kern="0">
                <a:solidFill>
                  <a:srgbClr val="002060"/>
                </a:solidFill>
                <a:cs typeface="Arial" panose="020B0604020202020204" pitchFamily="34" charset="0"/>
              </a:rPr>
              <a:t>For data cleansing, DXI files to be received from DCC with new values ‘N’ &amp; ‘I’ for identified sites</a:t>
            </a:r>
          </a:p>
          <a:p>
            <a:pPr marL="742950" lvl="1" indent="-285750" algn="just">
              <a:buFont typeface="Arial" panose="020B0604020202020204" pitchFamily="34" charset="0"/>
              <a:buChar char="•"/>
            </a:pPr>
            <a:r>
              <a:rPr lang="en-GB" sz="1200" kern="0">
                <a:solidFill>
                  <a:srgbClr val="002060"/>
                </a:solidFill>
                <a:cs typeface="Arial" panose="020B0604020202020204" pitchFamily="34" charset="0"/>
              </a:rPr>
              <a:t>UKLink existing BAU job to be utilised to process the data cleansing </a:t>
            </a:r>
          </a:p>
          <a:p>
            <a:pPr marL="742950" lvl="1" indent="-285750" algn="just">
              <a:buFont typeface="Arial" panose="020B0604020202020204" pitchFamily="34" charset="0"/>
              <a:buChar char="•"/>
            </a:pPr>
            <a:r>
              <a:rPr lang="en-GB" sz="1200" kern="0">
                <a:solidFill>
                  <a:srgbClr val="002060"/>
                </a:solidFill>
                <a:cs typeface="Arial" panose="020B0604020202020204" pitchFamily="34" charset="0"/>
              </a:rPr>
              <a:t>In case PT results shows that DXI volumes</a:t>
            </a:r>
            <a:r>
              <a:rPr lang="en-GB" sz="1200" kern="0" dirty="0">
                <a:solidFill>
                  <a:srgbClr val="002060"/>
                </a:solidFill>
                <a:cs typeface="Arial" panose="020B0604020202020204" pitchFamily="34" charset="0"/>
              </a:rPr>
              <a:t> are</a:t>
            </a:r>
            <a:r>
              <a:rPr lang="en-GB" sz="1200" kern="0">
                <a:solidFill>
                  <a:srgbClr val="002060"/>
                </a:solidFill>
                <a:cs typeface="Arial" panose="020B0604020202020204" pitchFamily="34" charset="0"/>
              </a:rPr>
              <a:t> to be processed over multiple intervals, then timings to run the job for each day will be agreed with Tech-Ops as part of PT result assurance.</a:t>
            </a:r>
          </a:p>
          <a:p>
            <a:pPr marL="742950" lvl="1" indent="-285750" algn="just">
              <a:buFont typeface="Arial" panose="020B0604020202020204" pitchFamily="34" charset="0"/>
              <a:buChar char="•"/>
            </a:pPr>
            <a:r>
              <a:rPr lang="en-GB" sz="1200" kern="0">
                <a:solidFill>
                  <a:srgbClr val="002060"/>
                </a:solidFill>
                <a:cs typeface="Arial" panose="020B0604020202020204" pitchFamily="34" charset="0"/>
              </a:rPr>
              <a:t>Option to pause and resume in case of any critical BAU activity in priority</a:t>
            </a:r>
          </a:p>
          <a:p>
            <a:pPr marL="742950" lvl="1" indent="-285750" algn="just">
              <a:buFont typeface="Arial" panose="020B0604020202020204" pitchFamily="34" charset="0"/>
              <a:buChar char="•"/>
            </a:pPr>
            <a:r>
              <a:rPr lang="en-GB" sz="1200" kern="0">
                <a:solidFill>
                  <a:srgbClr val="002060"/>
                </a:solidFill>
                <a:cs typeface="Arial" panose="020B0604020202020204" pitchFamily="34" charset="0"/>
              </a:rPr>
              <a:t>Dependency on DCC to send the data to UKLink via DXI file to initiate the data cleansing activity (Approx. volumes = 60K)</a:t>
            </a:r>
          </a:p>
        </p:txBody>
      </p:sp>
      <p:graphicFrame>
        <p:nvGraphicFramePr>
          <p:cNvPr id="4" name="Table 5">
            <a:extLst>
              <a:ext uri="{FF2B5EF4-FFF2-40B4-BE49-F238E27FC236}">
                <a16:creationId xmlns:a16="http://schemas.microsoft.com/office/drawing/2014/main" id="{428138C6-90C9-4B50-9452-C55E1B1E1BB9}"/>
              </a:ext>
            </a:extLst>
          </p:cNvPr>
          <p:cNvGraphicFramePr>
            <a:graphicFrameLocks noGrp="1"/>
          </p:cNvGraphicFramePr>
          <p:nvPr>
            <p:extLst/>
          </p:nvPr>
        </p:nvGraphicFramePr>
        <p:xfrm>
          <a:off x="497560" y="3411355"/>
          <a:ext cx="8394920" cy="1153160"/>
        </p:xfrm>
        <a:graphic>
          <a:graphicData uri="http://schemas.openxmlformats.org/drawingml/2006/table">
            <a:tbl>
              <a:tblPr firstRow="1" bandRow="1">
                <a:tableStyleId>{5C22544A-7EE6-4342-B048-85BDC9FD1C3A}</a:tableStyleId>
              </a:tblPr>
              <a:tblGrid>
                <a:gridCol w="526907">
                  <a:extLst>
                    <a:ext uri="{9D8B030D-6E8A-4147-A177-3AD203B41FA5}">
                      <a16:colId xmlns:a16="http://schemas.microsoft.com/office/drawing/2014/main" val="723820414"/>
                    </a:ext>
                  </a:extLst>
                </a:gridCol>
                <a:gridCol w="3670553">
                  <a:extLst>
                    <a:ext uri="{9D8B030D-6E8A-4147-A177-3AD203B41FA5}">
                      <a16:colId xmlns:a16="http://schemas.microsoft.com/office/drawing/2014/main" val="175335589"/>
                    </a:ext>
                  </a:extLst>
                </a:gridCol>
                <a:gridCol w="2098730">
                  <a:extLst>
                    <a:ext uri="{9D8B030D-6E8A-4147-A177-3AD203B41FA5}">
                      <a16:colId xmlns:a16="http://schemas.microsoft.com/office/drawing/2014/main" val="1712116754"/>
                    </a:ext>
                  </a:extLst>
                </a:gridCol>
                <a:gridCol w="2098730">
                  <a:extLst>
                    <a:ext uri="{9D8B030D-6E8A-4147-A177-3AD203B41FA5}">
                      <a16:colId xmlns:a16="http://schemas.microsoft.com/office/drawing/2014/main" val="2407008617"/>
                    </a:ext>
                  </a:extLst>
                </a:gridCol>
              </a:tblGrid>
              <a:tr h="370840">
                <a:tc>
                  <a:txBody>
                    <a:bodyPr/>
                    <a:lstStyle/>
                    <a:p>
                      <a:r>
                        <a:rPr lang="en-GB" sz="1000" dirty="0"/>
                        <a:t>#</a:t>
                      </a:r>
                    </a:p>
                  </a:txBody>
                  <a:tcPr/>
                </a:tc>
                <a:tc>
                  <a:txBody>
                    <a:bodyPr/>
                    <a:lstStyle/>
                    <a:p>
                      <a:r>
                        <a:rPr lang="en-GB" sz="1000" dirty="0"/>
                        <a:t>List of activities</a:t>
                      </a:r>
                    </a:p>
                  </a:txBody>
                  <a:tcPr/>
                </a:tc>
                <a:tc>
                  <a:txBody>
                    <a:bodyPr/>
                    <a:lstStyle/>
                    <a:p>
                      <a:r>
                        <a:rPr lang="en-GB" sz="1000" dirty="0"/>
                        <a:t>Dependencies</a:t>
                      </a:r>
                    </a:p>
                  </a:txBody>
                  <a:tcPr/>
                </a:tc>
                <a:tc>
                  <a:txBody>
                    <a:bodyPr/>
                    <a:lstStyle/>
                    <a:p>
                      <a:r>
                        <a:rPr lang="en-GB" sz="1000" dirty="0"/>
                        <a:t>Remarks</a:t>
                      </a:r>
                    </a:p>
                  </a:txBody>
                  <a:tcPr/>
                </a:tc>
                <a:extLst>
                  <a:ext uri="{0D108BD9-81ED-4DB2-BD59-A6C34878D82A}">
                    <a16:rowId xmlns:a16="http://schemas.microsoft.com/office/drawing/2014/main" val="155926574"/>
                  </a:ext>
                </a:extLst>
              </a:tr>
              <a:tr h="370840">
                <a:tc>
                  <a:txBody>
                    <a:bodyPr/>
                    <a:lstStyle/>
                    <a:p>
                      <a:pPr marL="0" lvl="0" indent="0" algn="l" defTabSz="914400" rtl="0" eaLnBrk="1" latinLnBrk="0" hangingPunct="1">
                        <a:buFont typeface="Arial" panose="020B0604020202020204" pitchFamily="34" charset="0"/>
                        <a:buNone/>
                      </a:pPr>
                      <a:r>
                        <a:rPr lang="en-GB" sz="1050" kern="1200" dirty="0">
                          <a:solidFill>
                            <a:srgbClr val="002060"/>
                          </a:solidFill>
                          <a:effectLst/>
                          <a:latin typeface="+mn-lt"/>
                          <a:ea typeface="+mn-ea"/>
                          <a:cs typeface="Arial" panose="020B0604020202020204" pitchFamily="34" charset="0"/>
                        </a:rPr>
                        <a:t>1</a:t>
                      </a:r>
                    </a:p>
                  </a:txBody>
                  <a:tcPr/>
                </a:tc>
                <a:tc>
                  <a:txBody>
                    <a:bodyPr/>
                    <a:lstStyle/>
                    <a:p>
                      <a:pPr marL="0" lvl="0" indent="0" algn="l" defTabSz="914400" rtl="0" eaLnBrk="1" latinLnBrk="0" hangingPunct="1">
                        <a:buFont typeface="Arial" panose="020B0604020202020204" pitchFamily="34" charset="0"/>
                        <a:buNone/>
                      </a:pPr>
                      <a:r>
                        <a:rPr lang="en-GB" sz="1050" kern="1200" dirty="0">
                          <a:solidFill>
                            <a:srgbClr val="002060"/>
                          </a:solidFill>
                          <a:effectLst/>
                          <a:latin typeface="+mn-lt"/>
                          <a:ea typeface="+mn-ea"/>
                          <a:cs typeface="Arial" panose="020B0604020202020204" pitchFamily="34" charset="0"/>
                        </a:rPr>
                        <a:t>DXI file will be processed for cleansing post go live</a:t>
                      </a:r>
                    </a:p>
                  </a:txBody>
                  <a:tcPr/>
                </a:tc>
                <a:tc>
                  <a:txBody>
                    <a:bodyPr/>
                    <a:lstStyle/>
                    <a:p>
                      <a:pPr marL="0" lvl="0" indent="0" algn="l" defTabSz="914400" rtl="0" eaLnBrk="1" latinLnBrk="0" hangingPunct="1">
                        <a:buFont typeface="Arial" panose="020B0604020202020204" pitchFamily="34" charset="0"/>
                        <a:buNone/>
                      </a:pPr>
                      <a:r>
                        <a:rPr lang="en-GB" sz="1050" kern="1200" dirty="0">
                          <a:solidFill>
                            <a:srgbClr val="002060"/>
                          </a:solidFill>
                          <a:effectLst/>
                          <a:latin typeface="+mn-lt"/>
                          <a:ea typeface="+mn-ea"/>
                          <a:cs typeface="Arial" panose="020B0604020202020204" pitchFamily="34" charset="0"/>
                        </a:rPr>
                        <a:t>DCC issue updated DXI file</a:t>
                      </a:r>
                    </a:p>
                  </a:txBody>
                  <a:tcPr/>
                </a:tc>
                <a:tc>
                  <a:txBody>
                    <a:bodyPr/>
                    <a:lstStyle/>
                    <a:p>
                      <a:pPr marL="0" lvl="0" indent="0" algn="l" defTabSz="914400" rtl="0" eaLnBrk="1" latinLnBrk="0" hangingPunct="1">
                        <a:buFont typeface="Arial" panose="020B0604020202020204" pitchFamily="34" charset="0"/>
                        <a:buNone/>
                      </a:pPr>
                      <a:r>
                        <a:rPr lang="en-GB" sz="1050" kern="1200" dirty="0">
                          <a:solidFill>
                            <a:srgbClr val="002060"/>
                          </a:solidFill>
                          <a:effectLst/>
                          <a:latin typeface="+mn-lt"/>
                          <a:ea typeface="+mn-ea"/>
                          <a:cs typeface="Arial" panose="020B0604020202020204" pitchFamily="34" charset="0"/>
                        </a:rPr>
                        <a:t>To be determined from PT results</a:t>
                      </a:r>
                    </a:p>
                  </a:txBody>
                  <a:tcPr/>
                </a:tc>
                <a:extLst>
                  <a:ext uri="{0D108BD9-81ED-4DB2-BD59-A6C34878D82A}">
                    <a16:rowId xmlns:a16="http://schemas.microsoft.com/office/drawing/2014/main" val="3515078004"/>
                  </a:ext>
                </a:extLst>
              </a:tr>
              <a:tr h="370840">
                <a:tc>
                  <a:txBody>
                    <a:bodyPr/>
                    <a:lstStyle/>
                    <a:p>
                      <a:pPr marL="0" lvl="0" indent="0" algn="l" defTabSz="914400" rtl="0" eaLnBrk="1" latinLnBrk="0" hangingPunct="1">
                        <a:buFont typeface="Arial" panose="020B0604020202020204" pitchFamily="34" charset="0"/>
                        <a:buNone/>
                      </a:pPr>
                      <a:r>
                        <a:rPr lang="en-GB" sz="1050" kern="1200" dirty="0">
                          <a:solidFill>
                            <a:srgbClr val="002060"/>
                          </a:solidFill>
                          <a:effectLst/>
                          <a:latin typeface="+mn-lt"/>
                          <a:ea typeface="+mn-ea"/>
                          <a:cs typeface="Arial" panose="020B0604020202020204" pitchFamily="34" charset="0"/>
                        </a:rPr>
                        <a:t>2</a:t>
                      </a:r>
                    </a:p>
                  </a:txBody>
                  <a:tcPr/>
                </a:tc>
                <a:tc>
                  <a:txBody>
                    <a:bodyPr/>
                    <a:lstStyle/>
                    <a:p>
                      <a:pPr marL="0" lvl="0" indent="0" algn="l" defTabSz="914400" rtl="0" eaLnBrk="1" latinLnBrk="0" hangingPunct="1">
                        <a:buFont typeface="Arial" panose="020B0604020202020204" pitchFamily="34" charset="0"/>
                        <a:buNone/>
                      </a:pPr>
                      <a:r>
                        <a:rPr lang="en-GB" sz="1050" kern="1200" dirty="0">
                          <a:solidFill>
                            <a:srgbClr val="002060"/>
                          </a:solidFill>
                          <a:effectLst/>
                          <a:latin typeface="+mn-lt"/>
                          <a:ea typeface="+mn-ea"/>
                          <a:cs typeface="Arial" panose="020B0604020202020204" pitchFamily="34" charset="0"/>
                        </a:rPr>
                        <a:t>New values will be available to view in DES</a:t>
                      </a:r>
                    </a:p>
                  </a:txBody>
                  <a:tcPr/>
                </a:tc>
                <a:tc>
                  <a:txBody>
                    <a:bodyPr/>
                    <a:lstStyle/>
                    <a:p>
                      <a:pPr marL="0" lvl="0" indent="0" algn="l" defTabSz="914400" rtl="0" eaLnBrk="1" latinLnBrk="0" hangingPunct="1">
                        <a:buFont typeface="Arial" panose="020B0604020202020204" pitchFamily="34" charset="0"/>
                        <a:buNone/>
                      </a:pPr>
                      <a:endParaRPr lang="en-GB" sz="1050" kern="1200" dirty="0">
                        <a:solidFill>
                          <a:srgbClr val="002060"/>
                        </a:solidFill>
                        <a:effectLst/>
                        <a:latin typeface="+mn-lt"/>
                        <a:ea typeface="+mn-ea"/>
                        <a:cs typeface="Arial" panose="020B0604020202020204" pitchFamily="34" charset="0"/>
                      </a:endParaRPr>
                    </a:p>
                  </a:txBody>
                  <a:tcPr/>
                </a:tc>
                <a:tc>
                  <a:txBody>
                    <a:bodyPr/>
                    <a:lstStyle/>
                    <a:p>
                      <a:pPr marL="0" lvl="0" indent="0" algn="l" defTabSz="914400" rtl="0" eaLnBrk="1" latinLnBrk="0" hangingPunct="1">
                        <a:buFont typeface="Arial" panose="020B0604020202020204" pitchFamily="34" charset="0"/>
                        <a:buNone/>
                      </a:pPr>
                      <a:endParaRPr lang="en-GB" sz="1050" kern="1200" dirty="0">
                        <a:solidFill>
                          <a:srgbClr val="002060"/>
                        </a:solidFill>
                        <a:effectLst/>
                        <a:latin typeface="+mn-lt"/>
                        <a:ea typeface="+mn-ea"/>
                        <a:cs typeface="Arial" panose="020B0604020202020204" pitchFamily="34" charset="0"/>
                      </a:endParaRPr>
                    </a:p>
                  </a:txBody>
                  <a:tcPr/>
                </a:tc>
                <a:extLst>
                  <a:ext uri="{0D108BD9-81ED-4DB2-BD59-A6C34878D82A}">
                    <a16:rowId xmlns:a16="http://schemas.microsoft.com/office/drawing/2014/main" val="1481735430"/>
                  </a:ext>
                </a:extLst>
              </a:tr>
            </a:tbl>
          </a:graphicData>
        </a:graphic>
      </p:graphicFrame>
    </p:spTree>
    <p:extLst>
      <p:ext uri="{BB962C8B-B14F-4D97-AF65-F5344CB8AC3E}">
        <p14:creationId xmlns:p14="http://schemas.microsoft.com/office/powerpoint/2010/main" val="14032483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2D16FDA-AB69-494D-9D3B-A626C87E49A8}"/>
              </a:ext>
            </a:extLst>
          </p:cNvPr>
          <p:cNvSpPr/>
          <p:nvPr/>
        </p:nvSpPr>
        <p:spPr>
          <a:xfrm>
            <a:off x="323528" y="480375"/>
            <a:ext cx="8568952" cy="2679516"/>
          </a:xfrm>
          <a:prstGeom prst="rect">
            <a:avLst/>
          </a:prstGeom>
        </p:spPr>
        <p:txBody>
          <a:bodyPr wrap="square">
            <a:spAutoFit/>
          </a:bodyPr>
          <a:lstStyle/>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endParaRPr lang="en-GB" sz="1050">
              <a:solidFill>
                <a:schemeClr val="bg1"/>
              </a:solidFill>
            </a:endParaRPr>
          </a:p>
        </p:txBody>
      </p:sp>
      <p:graphicFrame>
        <p:nvGraphicFramePr>
          <p:cNvPr id="8" name="Table 8">
            <a:extLst>
              <a:ext uri="{FF2B5EF4-FFF2-40B4-BE49-F238E27FC236}">
                <a16:creationId xmlns:a16="http://schemas.microsoft.com/office/drawing/2014/main" id="{FEA07703-9911-4881-BB8F-8EC30A0EF195}"/>
              </a:ext>
            </a:extLst>
          </p:cNvPr>
          <p:cNvGraphicFramePr>
            <a:graphicFrameLocks noGrp="1"/>
          </p:cNvGraphicFramePr>
          <p:nvPr>
            <p:extLst/>
          </p:nvPr>
        </p:nvGraphicFramePr>
        <p:xfrm>
          <a:off x="427793" y="627534"/>
          <a:ext cx="8360421" cy="3584248"/>
        </p:xfrm>
        <a:graphic>
          <a:graphicData uri="http://schemas.openxmlformats.org/drawingml/2006/table">
            <a:tbl>
              <a:tblPr firstRow="1" bandRow="1">
                <a:tableStyleId>{5C22544A-7EE6-4342-B048-85BDC9FD1C3A}</a:tableStyleId>
              </a:tblPr>
              <a:tblGrid>
                <a:gridCol w="405027">
                  <a:extLst>
                    <a:ext uri="{9D8B030D-6E8A-4147-A177-3AD203B41FA5}">
                      <a16:colId xmlns:a16="http://schemas.microsoft.com/office/drawing/2014/main" val="3323372853"/>
                    </a:ext>
                  </a:extLst>
                </a:gridCol>
                <a:gridCol w="2997982">
                  <a:extLst>
                    <a:ext uri="{9D8B030D-6E8A-4147-A177-3AD203B41FA5}">
                      <a16:colId xmlns:a16="http://schemas.microsoft.com/office/drawing/2014/main" val="3959373492"/>
                    </a:ext>
                  </a:extLst>
                </a:gridCol>
                <a:gridCol w="766925">
                  <a:extLst>
                    <a:ext uri="{9D8B030D-6E8A-4147-A177-3AD203B41FA5}">
                      <a16:colId xmlns:a16="http://schemas.microsoft.com/office/drawing/2014/main" val="944302016"/>
                    </a:ext>
                  </a:extLst>
                </a:gridCol>
                <a:gridCol w="1673293">
                  <a:extLst>
                    <a:ext uri="{9D8B030D-6E8A-4147-A177-3AD203B41FA5}">
                      <a16:colId xmlns:a16="http://schemas.microsoft.com/office/drawing/2014/main" val="444839475"/>
                    </a:ext>
                  </a:extLst>
                </a:gridCol>
                <a:gridCol w="488043">
                  <a:extLst>
                    <a:ext uri="{9D8B030D-6E8A-4147-A177-3AD203B41FA5}">
                      <a16:colId xmlns:a16="http://schemas.microsoft.com/office/drawing/2014/main" val="3925530188"/>
                    </a:ext>
                  </a:extLst>
                </a:gridCol>
                <a:gridCol w="549241">
                  <a:extLst>
                    <a:ext uri="{9D8B030D-6E8A-4147-A177-3AD203B41FA5}">
                      <a16:colId xmlns:a16="http://schemas.microsoft.com/office/drawing/2014/main" val="349455825"/>
                    </a:ext>
                  </a:extLst>
                </a:gridCol>
                <a:gridCol w="1479910">
                  <a:extLst>
                    <a:ext uri="{9D8B030D-6E8A-4147-A177-3AD203B41FA5}">
                      <a16:colId xmlns:a16="http://schemas.microsoft.com/office/drawing/2014/main" val="825232106"/>
                    </a:ext>
                  </a:extLst>
                </a:gridCol>
              </a:tblGrid>
              <a:tr h="358343">
                <a:tc>
                  <a:txBody>
                    <a:bodyPr/>
                    <a:lstStyle/>
                    <a:p>
                      <a:r>
                        <a:rPr lang="en-GB" sz="1100">
                          <a:solidFill>
                            <a:schemeClr val="tx1"/>
                          </a:solidFill>
                          <a:latin typeface="+mn-lt"/>
                        </a:rPr>
                        <a:t>#</a:t>
                      </a:r>
                    </a:p>
                  </a:txBody>
                  <a:tcPr/>
                </a:tc>
                <a:tc>
                  <a:txBody>
                    <a:bodyPr/>
                    <a:lstStyle/>
                    <a:p>
                      <a:r>
                        <a:rPr lang="en-US" sz="1100">
                          <a:solidFill>
                            <a:schemeClr val="tx1"/>
                          </a:solidFill>
                          <a:latin typeface="+mn-lt"/>
                        </a:rPr>
                        <a:t>List of Activities</a:t>
                      </a:r>
                      <a:endParaRPr lang="en-GB" sz="1100">
                        <a:solidFill>
                          <a:schemeClr val="tx1"/>
                        </a:solidFill>
                        <a:latin typeface="+mn-lt"/>
                      </a:endParaRPr>
                    </a:p>
                  </a:txBody>
                  <a:tcPr/>
                </a:tc>
                <a:tc>
                  <a:txBody>
                    <a:bodyPr/>
                    <a:lstStyle/>
                    <a:p>
                      <a:r>
                        <a:rPr lang="en-GB" sz="1100">
                          <a:solidFill>
                            <a:schemeClr val="tx1"/>
                          </a:solidFill>
                          <a:latin typeface="+mn-lt"/>
                        </a:rPr>
                        <a:t>System</a:t>
                      </a:r>
                    </a:p>
                  </a:txBody>
                  <a:tcPr/>
                </a:tc>
                <a:tc>
                  <a:txBody>
                    <a:bodyPr/>
                    <a:lstStyle/>
                    <a:p>
                      <a:r>
                        <a:rPr lang="en-GB" sz="1100">
                          <a:solidFill>
                            <a:schemeClr val="tx1"/>
                          </a:solidFill>
                          <a:latin typeface="+mn-lt"/>
                        </a:rPr>
                        <a:t>Dependencies</a:t>
                      </a:r>
                    </a:p>
                  </a:txBody>
                  <a:tcPr/>
                </a:tc>
                <a:tc>
                  <a:txBody>
                    <a:bodyPr/>
                    <a:lstStyle/>
                    <a:p>
                      <a:pPr algn="l" fontAlgn="t"/>
                      <a:r>
                        <a:rPr lang="en-GB" sz="1100" b="1" i="0" u="none" strike="noStrike">
                          <a:solidFill>
                            <a:srgbClr val="FFFFFF"/>
                          </a:solidFill>
                          <a:effectLst/>
                          <a:latin typeface="+mn-lt"/>
                        </a:rPr>
                        <a:t>Start Time</a:t>
                      </a:r>
                    </a:p>
                  </a:txBody>
                  <a:tcPr marL="6350" marR="6350" marT="6350" marB="0"/>
                </a:tc>
                <a:tc>
                  <a:txBody>
                    <a:bodyPr/>
                    <a:lstStyle/>
                    <a:p>
                      <a:pPr algn="l" fontAlgn="t"/>
                      <a:r>
                        <a:rPr lang="en-GB" sz="1100" b="1" i="0" u="none" strike="noStrike">
                          <a:solidFill>
                            <a:srgbClr val="FFFFFF"/>
                          </a:solidFill>
                          <a:effectLst/>
                          <a:latin typeface="+mn-lt"/>
                          <a:ea typeface="+mn-ea"/>
                          <a:cs typeface="+mn-cs"/>
                        </a:rPr>
                        <a:t>End Time</a:t>
                      </a:r>
                    </a:p>
                  </a:txBody>
                  <a:tcPr marL="6350" marR="6350" marT="6350" marB="0"/>
                </a:tc>
                <a:tc>
                  <a:txBody>
                    <a:bodyPr/>
                    <a:lstStyle/>
                    <a:p>
                      <a:r>
                        <a:rPr lang="en-GB" sz="1100" b="1" i="0" u="none" strike="noStrike">
                          <a:solidFill>
                            <a:srgbClr val="FFFFFF"/>
                          </a:solidFill>
                          <a:effectLst/>
                          <a:latin typeface="+mn-lt"/>
                          <a:ea typeface="+mn-ea"/>
                          <a:cs typeface="+mn-cs"/>
                        </a:rPr>
                        <a:t>Remarks</a:t>
                      </a:r>
                    </a:p>
                  </a:txBody>
                  <a:tcPr/>
                </a:tc>
                <a:extLst>
                  <a:ext uri="{0D108BD9-81ED-4DB2-BD59-A6C34878D82A}">
                    <a16:rowId xmlns:a16="http://schemas.microsoft.com/office/drawing/2014/main" val="1814569437"/>
                  </a:ext>
                </a:extLst>
              </a:tr>
              <a:tr h="635580">
                <a:tc>
                  <a:txBody>
                    <a:bodyPr/>
                    <a:lstStyle/>
                    <a:p>
                      <a:pPr marL="0">
                        <a:lnSpc>
                          <a:spcPct val="115000"/>
                        </a:lnSpc>
                        <a:spcAft>
                          <a:spcPts val="0"/>
                        </a:spcAft>
                      </a:pPr>
                      <a:r>
                        <a:rPr lang="en-GB" sz="1100">
                          <a:solidFill>
                            <a:srgbClr val="002060"/>
                          </a:solidFill>
                          <a:effectLst/>
                          <a:latin typeface="+mn-lt"/>
                          <a:ea typeface="+mn-ea"/>
                          <a:cs typeface="Arial" panose="020B0604020202020204" pitchFamily="34" charset="0"/>
                        </a:rPr>
                        <a:t>1</a:t>
                      </a:r>
                    </a:p>
                  </a:txBody>
                  <a:tcPr/>
                </a:tc>
                <a:tc>
                  <a:txBody>
                    <a:bodyPr/>
                    <a:lstStyle/>
                    <a:p>
                      <a:pPr algn="l" fontAlgn="b"/>
                      <a:r>
                        <a:rPr lang="en-US" sz="1100">
                          <a:solidFill>
                            <a:srgbClr val="002060"/>
                          </a:solidFill>
                          <a:effectLst/>
                          <a:latin typeface="+mn-lt"/>
                          <a:ea typeface="+mn-ea"/>
                          <a:cs typeface="Arial" panose="020B0604020202020204" pitchFamily="34" charset="0"/>
                        </a:rPr>
                        <a:t>Final Data profiling before running the Historic DCC cleansing for Sites with </a:t>
                      </a:r>
                      <a:r>
                        <a:rPr lang="en-US" sz="1100" err="1">
                          <a:solidFill>
                            <a:srgbClr val="002060"/>
                          </a:solidFill>
                          <a:effectLst/>
                          <a:latin typeface="+mn-lt"/>
                          <a:ea typeface="+mn-ea"/>
                          <a:cs typeface="Arial" panose="020B0604020202020204" pitchFamily="34" charset="0"/>
                        </a:rPr>
                        <a:t>DCC_Flag</a:t>
                      </a:r>
                      <a:r>
                        <a:rPr lang="en-US" sz="1100">
                          <a:solidFill>
                            <a:srgbClr val="002060"/>
                          </a:solidFill>
                          <a:effectLst/>
                          <a:latin typeface="+mn-lt"/>
                          <a:ea typeface="+mn-ea"/>
                          <a:cs typeface="Arial" panose="020B0604020202020204" pitchFamily="34" charset="0"/>
                        </a:rPr>
                        <a:t> = A, S or W in production</a:t>
                      </a:r>
                    </a:p>
                  </a:txBody>
                  <a:tcPr marL="6350" marR="6350" marT="6350" marB="0"/>
                </a:tc>
                <a:tc>
                  <a:txBody>
                    <a:bodyPr/>
                    <a:lstStyle/>
                    <a:p>
                      <a:pPr marL="0">
                        <a:lnSpc>
                          <a:spcPct val="115000"/>
                        </a:lnSpc>
                        <a:spcAft>
                          <a:spcPts val="0"/>
                        </a:spcAft>
                      </a:pPr>
                      <a:r>
                        <a:rPr lang="en-GB" sz="1100">
                          <a:solidFill>
                            <a:srgbClr val="002060"/>
                          </a:solidFill>
                          <a:effectLst/>
                          <a:latin typeface="+mn-lt"/>
                          <a:cs typeface="Arial" panose="020B0604020202020204" pitchFamily="34" charset="0"/>
                        </a:rPr>
                        <a:t>SAP ISU</a:t>
                      </a:r>
                    </a:p>
                  </a:txBody>
                  <a:tcPr/>
                </a:tc>
                <a:tc>
                  <a:txBody>
                    <a:bodyPr/>
                    <a:lstStyle/>
                    <a:p>
                      <a:pPr marL="0">
                        <a:lnSpc>
                          <a:spcPct val="115000"/>
                        </a:lnSpc>
                        <a:spcAft>
                          <a:spcPts val="0"/>
                        </a:spcAft>
                      </a:pPr>
                      <a:r>
                        <a:rPr lang="en-GB" sz="1100">
                          <a:solidFill>
                            <a:srgbClr val="002060"/>
                          </a:solidFill>
                          <a:effectLst/>
                          <a:latin typeface="+mn-lt"/>
                          <a:cs typeface="Arial" panose="020B0604020202020204" pitchFamily="34" charset="0"/>
                        </a:rPr>
                        <a:t>DCC to provide the stats during PT.</a:t>
                      </a:r>
                    </a:p>
                  </a:txBody>
                  <a:tcPr/>
                </a:tc>
                <a:tc>
                  <a:txBody>
                    <a:bodyPr/>
                    <a:lstStyle/>
                    <a:p>
                      <a:pPr marL="0">
                        <a:lnSpc>
                          <a:spcPct val="115000"/>
                        </a:lnSpc>
                        <a:spcAft>
                          <a:spcPts val="0"/>
                        </a:spcAft>
                      </a:pPr>
                      <a:r>
                        <a:rPr lang="en-GB" sz="1100">
                          <a:solidFill>
                            <a:srgbClr val="002060"/>
                          </a:solidFill>
                          <a:effectLst/>
                          <a:latin typeface="+mn-lt"/>
                          <a:cs typeface="Arial" panose="020B0604020202020204" pitchFamily="34" charset="0"/>
                        </a:rPr>
                        <a:t>TBD</a:t>
                      </a:r>
                    </a:p>
                  </a:txBody>
                  <a:tcPr/>
                </a:tc>
                <a:tc>
                  <a:txBody>
                    <a:bodyPr/>
                    <a:lstStyle/>
                    <a:p>
                      <a:pPr marL="0">
                        <a:lnSpc>
                          <a:spcPct val="115000"/>
                        </a:lnSpc>
                        <a:spcAft>
                          <a:spcPts val="0"/>
                        </a:spcAft>
                      </a:pPr>
                      <a:r>
                        <a:rPr lang="en-GB" sz="1100">
                          <a:solidFill>
                            <a:srgbClr val="002060"/>
                          </a:solidFill>
                          <a:effectLst/>
                          <a:latin typeface="+mn-lt"/>
                          <a:cs typeface="Arial" panose="020B0604020202020204" pitchFamily="34" charset="0"/>
                        </a:rPr>
                        <a:t>TBD</a:t>
                      </a:r>
                    </a:p>
                  </a:txBody>
                  <a:tcPr/>
                </a:tc>
                <a:tc>
                  <a:txBody>
                    <a:bodyPr/>
                    <a:lstStyle/>
                    <a:p>
                      <a:pPr algn="l" fontAlgn="t"/>
                      <a:r>
                        <a:rPr lang="en-GB" sz="1100">
                          <a:solidFill>
                            <a:srgbClr val="002060"/>
                          </a:solidFill>
                          <a:effectLst/>
                          <a:latin typeface="+mn-lt"/>
                          <a:ea typeface="+mn-ea"/>
                          <a:cs typeface="Arial" panose="020B0604020202020204" pitchFamily="34" charset="0"/>
                        </a:rPr>
                        <a:t>Table statistics</a:t>
                      </a:r>
                    </a:p>
                  </a:txBody>
                  <a:tcPr marL="6350" marR="6350" marT="6350" marB="0"/>
                </a:tc>
                <a:extLst>
                  <a:ext uri="{0D108BD9-81ED-4DB2-BD59-A6C34878D82A}">
                    <a16:rowId xmlns:a16="http://schemas.microsoft.com/office/drawing/2014/main" val="158375539"/>
                  </a:ext>
                </a:extLst>
              </a:tr>
              <a:tr h="1089815">
                <a:tc>
                  <a:txBody>
                    <a:bodyPr/>
                    <a:lstStyle/>
                    <a:p>
                      <a:pPr marL="0">
                        <a:lnSpc>
                          <a:spcPct val="115000"/>
                        </a:lnSpc>
                        <a:spcAft>
                          <a:spcPts val="0"/>
                        </a:spcAft>
                      </a:pPr>
                      <a:r>
                        <a:rPr lang="en-GB" sz="1100">
                          <a:solidFill>
                            <a:srgbClr val="002060"/>
                          </a:solidFill>
                          <a:effectLst/>
                          <a:latin typeface="+mn-lt"/>
                          <a:cs typeface="Arial" panose="020B0604020202020204" pitchFamily="34" charset="0"/>
                        </a:rPr>
                        <a:t>2</a:t>
                      </a:r>
                    </a:p>
                  </a:txBody>
                  <a:tcPr/>
                </a:tc>
                <a:tc>
                  <a:txBody>
                    <a:bodyPr/>
                    <a:lstStyle/>
                    <a:p>
                      <a:pPr marL="0" algn="l" fontAlgn="b">
                        <a:lnSpc>
                          <a:spcPct val="115000"/>
                        </a:lnSpc>
                        <a:spcAft>
                          <a:spcPts val="0"/>
                        </a:spcAft>
                      </a:pPr>
                      <a:r>
                        <a:rPr lang="en-US" sz="1100" err="1">
                          <a:solidFill>
                            <a:srgbClr val="002060"/>
                          </a:solidFill>
                          <a:effectLst/>
                          <a:latin typeface="+mn-lt"/>
                          <a:cs typeface="Arial" panose="020B0604020202020204" pitchFamily="34" charset="0"/>
                        </a:rPr>
                        <a:t>Utilise</a:t>
                      </a:r>
                      <a:r>
                        <a:rPr lang="en-US" sz="1100">
                          <a:solidFill>
                            <a:srgbClr val="002060"/>
                          </a:solidFill>
                          <a:effectLst/>
                          <a:latin typeface="+mn-lt"/>
                          <a:cs typeface="Arial" panose="020B0604020202020204" pitchFamily="34" charset="0"/>
                        </a:rPr>
                        <a:t> the existing BAU schedule for DXI file processing for data cleansing for new DCC_SERVICE_FLAG values</a:t>
                      </a:r>
                    </a:p>
                  </a:txBody>
                  <a:tcPr marL="6350" marR="6350" marT="6350" marB="0"/>
                </a:tc>
                <a:tc>
                  <a:txBody>
                    <a:bodyPr/>
                    <a:lstStyle/>
                    <a:p>
                      <a:pPr marL="0">
                        <a:lnSpc>
                          <a:spcPct val="115000"/>
                        </a:lnSpc>
                        <a:spcAft>
                          <a:spcPts val="0"/>
                        </a:spcAft>
                      </a:pPr>
                      <a:r>
                        <a:rPr lang="en-GB" sz="1100">
                          <a:solidFill>
                            <a:srgbClr val="002060"/>
                          </a:solidFill>
                          <a:effectLst/>
                          <a:latin typeface="+mn-lt"/>
                          <a:cs typeface="Arial" panose="020B0604020202020204" pitchFamily="34" charset="0"/>
                        </a:rPr>
                        <a:t>SAP ISU</a:t>
                      </a:r>
                    </a:p>
                  </a:txBody>
                  <a:tcPr/>
                </a:tc>
                <a:tc>
                  <a:txBody>
                    <a:bodyPr/>
                    <a:lstStyle/>
                    <a:p>
                      <a:pPr marL="0" marR="0" lvl="0" indent="0" defTabSz="914400" eaLnBrk="1" fontAlgn="auto" latinLnBrk="0" hangingPunct="1">
                        <a:lnSpc>
                          <a:spcPct val="115000"/>
                        </a:lnSpc>
                        <a:spcBef>
                          <a:spcPts val="0"/>
                        </a:spcBef>
                        <a:spcAft>
                          <a:spcPts val="0"/>
                        </a:spcAft>
                        <a:buClrTx/>
                        <a:buSzTx/>
                        <a:buFontTx/>
                        <a:buNone/>
                        <a:tabLst/>
                        <a:defRPr/>
                      </a:pPr>
                      <a:r>
                        <a:rPr lang="en-GB" sz="1100">
                          <a:solidFill>
                            <a:srgbClr val="002060"/>
                          </a:solidFill>
                          <a:effectLst/>
                          <a:latin typeface="+mn-lt"/>
                          <a:cs typeface="Arial" panose="020B0604020202020204" pitchFamily="34" charset="0"/>
                        </a:rPr>
                        <a:t>Final Volumes will be determined nearer to Go-Live (Current estimate is 60K sites to be cleansed )</a:t>
                      </a:r>
                    </a:p>
                  </a:txBody>
                  <a:tcPr/>
                </a:tc>
                <a:tc>
                  <a:txBody>
                    <a:bodyPr/>
                    <a:lstStyle/>
                    <a:p>
                      <a:pPr marL="0">
                        <a:lnSpc>
                          <a:spcPct val="115000"/>
                        </a:lnSpc>
                        <a:spcAft>
                          <a:spcPts val="0"/>
                        </a:spcAft>
                      </a:pPr>
                      <a:r>
                        <a:rPr lang="en-GB" sz="1100">
                          <a:solidFill>
                            <a:srgbClr val="002060"/>
                          </a:solidFill>
                          <a:effectLst/>
                          <a:latin typeface="+mn-lt"/>
                          <a:cs typeface="Arial" panose="020B0604020202020204" pitchFamily="34" charset="0"/>
                        </a:rPr>
                        <a:t>TBD</a:t>
                      </a:r>
                    </a:p>
                  </a:txBody>
                  <a:tcPr/>
                </a:tc>
                <a:tc>
                  <a:txBody>
                    <a:bodyPr/>
                    <a:lstStyle/>
                    <a:p>
                      <a:pPr marL="0">
                        <a:lnSpc>
                          <a:spcPct val="115000"/>
                        </a:lnSpc>
                        <a:spcAft>
                          <a:spcPts val="0"/>
                        </a:spcAft>
                      </a:pPr>
                      <a:r>
                        <a:rPr lang="en-GB" sz="1100">
                          <a:solidFill>
                            <a:srgbClr val="002060"/>
                          </a:solidFill>
                          <a:effectLst/>
                          <a:latin typeface="+mn-lt"/>
                          <a:cs typeface="Arial" panose="020B0604020202020204" pitchFamily="34" charset="0"/>
                        </a:rPr>
                        <a:t>TBD</a:t>
                      </a:r>
                    </a:p>
                  </a:txBody>
                  <a:tcPr/>
                </a:tc>
                <a:tc>
                  <a:txBody>
                    <a:bodyPr/>
                    <a:lstStyle/>
                    <a:p>
                      <a:pPr marL="0" marR="0" lvl="0" indent="0" defTabSz="914400" eaLnBrk="1" fontAlgn="auto" latinLnBrk="0" hangingPunct="1">
                        <a:lnSpc>
                          <a:spcPct val="115000"/>
                        </a:lnSpc>
                        <a:spcBef>
                          <a:spcPts val="0"/>
                        </a:spcBef>
                        <a:spcAft>
                          <a:spcPts val="0"/>
                        </a:spcAft>
                        <a:buClrTx/>
                        <a:buSzTx/>
                        <a:buFontTx/>
                        <a:buNone/>
                        <a:tabLst/>
                        <a:defRPr/>
                      </a:pPr>
                      <a:r>
                        <a:rPr lang="en-GB" sz="1100">
                          <a:solidFill>
                            <a:srgbClr val="002060"/>
                          </a:solidFill>
                          <a:effectLst/>
                          <a:latin typeface="+mn-lt"/>
                          <a:cs typeface="Arial" panose="020B0604020202020204" pitchFamily="34" charset="0"/>
                        </a:rPr>
                        <a:t>Batch run time, no. of parallel work processes &amp; schedule will be determined in PT</a:t>
                      </a:r>
                    </a:p>
                  </a:txBody>
                  <a:tcPr/>
                </a:tc>
                <a:extLst>
                  <a:ext uri="{0D108BD9-81ED-4DB2-BD59-A6C34878D82A}">
                    <a16:rowId xmlns:a16="http://schemas.microsoft.com/office/drawing/2014/main" val="1806810549"/>
                  </a:ext>
                </a:extLst>
              </a:tr>
              <a:tr h="483163">
                <a:tc>
                  <a:txBody>
                    <a:bodyPr/>
                    <a:lstStyle/>
                    <a:p>
                      <a:pPr marL="0">
                        <a:lnSpc>
                          <a:spcPct val="115000"/>
                        </a:lnSpc>
                        <a:spcAft>
                          <a:spcPts val="0"/>
                        </a:spcAft>
                      </a:pPr>
                      <a:r>
                        <a:rPr lang="en-GB" sz="1100">
                          <a:solidFill>
                            <a:srgbClr val="002060"/>
                          </a:solidFill>
                          <a:effectLst/>
                          <a:latin typeface="+mn-lt"/>
                          <a:cs typeface="Arial" panose="020B0604020202020204" pitchFamily="34" charset="0"/>
                        </a:rPr>
                        <a:t>3</a:t>
                      </a:r>
                    </a:p>
                  </a:txBody>
                  <a:tcPr/>
                </a:tc>
                <a:tc>
                  <a:txBody>
                    <a:bodyPr/>
                    <a:lstStyle/>
                    <a:p>
                      <a:pPr marL="0" marR="0" lvl="0" indent="0" algn="l" defTabSz="914400" eaLnBrk="1" fontAlgn="b" latinLnBrk="0" hangingPunct="1">
                        <a:lnSpc>
                          <a:spcPct val="115000"/>
                        </a:lnSpc>
                        <a:spcBef>
                          <a:spcPts val="0"/>
                        </a:spcBef>
                        <a:spcAft>
                          <a:spcPts val="0"/>
                        </a:spcAft>
                        <a:buClrTx/>
                        <a:buSzTx/>
                        <a:buFontTx/>
                        <a:buNone/>
                        <a:tabLst/>
                        <a:defRPr/>
                      </a:pPr>
                      <a:r>
                        <a:rPr lang="en-US" sz="1100">
                          <a:solidFill>
                            <a:srgbClr val="002060"/>
                          </a:solidFill>
                          <a:effectLst/>
                          <a:latin typeface="+mn-lt"/>
                          <a:ea typeface="+mn-ea"/>
                          <a:cs typeface="Arial" panose="020B0604020202020204" pitchFamily="34" charset="0"/>
                        </a:rPr>
                        <a:t>Hold/Pause the job if required for any BAU critical activity</a:t>
                      </a:r>
                    </a:p>
                  </a:txBody>
                  <a:tcPr marL="6350" marR="6350" marT="6350" marB="0"/>
                </a:tc>
                <a:tc>
                  <a:txBody>
                    <a:bodyPr/>
                    <a:lstStyle/>
                    <a:p>
                      <a:pPr marL="0" marR="0" lvl="0" indent="0"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a:ln>
                            <a:noFill/>
                          </a:ln>
                          <a:solidFill>
                            <a:srgbClr val="002060"/>
                          </a:solidFill>
                          <a:effectLst/>
                          <a:uLnTx/>
                          <a:uFillTx/>
                          <a:latin typeface="+mn-lt"/>
                          <a:ea typeface="+mn-ea"/>
                          <a:cs typeface="Arial" panose="020B0604020202020204" pitchFamily="34" charset="0"/>
                        </a:rPr>
                        <a:t>SAP ISU</a:t>
                      </a:r>
                    </a:p>
                  </a:txBody>
                  <a:tcPr/>
                </a:tc>
                <a:tc>
                  <a:txBody>
                    <a:bodyPr/>
                    <a:lstStyle/>
                    <a:p>
                      <a:pPr marL="0" marR="0" lvl="0" indent="0" defTabSz="914400" eaLnBrk="1" fontAlgn="auto" latinLnBrk="0" hangingPunct="1">
                        <a:lnSpc>
                          <a:spcPct val="115000"/>
                        </a:lnSpc>
                        <a:spcBef>
                          <a:spcPts val="0"/>
                        </a:spcBef>
                        <a:spcAft>
                          <a:spcPts val="0"/>
                        </a:spcAft>
                        <a:buClrTx/>
                        <a:buSzTx/>
                        <a:buFontTx/>
                        <a:buNone/>
                        <a:tabLst/>
                        <a:defRPr/>
                      </a:pPr>
                      <a:r>
                        <a:rPr lang="en-GB" sz="1100">
                          <a:solidFill>
                            <a:srgbClr val="002060"/>
                          </a:solidFill>
                          <a:effectLst/>
                          <a:latin typeface="+mn-lt"/>
                          <a:cs typeface="Arial" panose="020B0604020202020204" pitchFamily="34" charset="0"/>
                        </a:rPr>
                        <a:t>Final counts for cleansing</a:t>
                      </a:r>
                    </a:p>
                  </a:txBody>
                  <a:tcPr/>
                </a:tc>
                <a:tc>
                  <a:txBody>
                    <a:bodyPr/>
                    <a:lstStyle/>
                    <a:p>
                      <a:pPr marL="0">
                        <a:lnSpc>
                          <a:spcPct val="115000"/>
                        </a:lnSpc>
                        <a:spcAft>
                          <a:spcPts val="0"/>
                        </a:spcAft>
                      </a:pPr>
                      <a:r>
                        <a:rPr lang="en-GB" sz="1100">
                          <a:solidFill>
                            <a:srgbClr val="002060"/>
                          </a:solidFill>
                          <a:effectLst/>
                          <a:latin typeface="+mn-lt"/>
                          <a:cs typeface="Arial" panose="020B0604020202020204" pitchFamily="34" charset="0"/>
                        </a:rPr>
                        <a:t>TBD</a:t>
                      </a:r>
                    </a:p>
                  </a:txBody>
                  <a:tcPr/>
                </a:tc>
                <a:tc>
                  <a:txBody>
                    <a:bodyPr/>
                    <a:lstStyle/>
                    <a:p>
                      <a:pPr marL="0">
                        <a:lnSpc>
                          <a:spcPct val="115000"/>
                        </a:lnSpc>
                        <a:spcAft>
                          <a:spcPts val="0"/>
                        </a:spcAft>
                      </a:pPr>
                      <a:r>
                        <a:rPr lang="en-GB" sz="1100">
                          <a:solidFill>
                            <a:srgbClr val="002060"/>
                          </a:solidFill>
                          <a:effectLst/>
                          <a:latin typeface="+mn-lt"/>
                          <a:cs typeface="Arial" panose="020B0604020202020204" pitchFamily="34" charset="0"/>
                        </a:rPr>
                        <a:t>TBD</a:t>
                      </a:r>
                    </a:p>
                  </a:txBody>
                  <a:tcPr/>
                </a:tc>
                <a:tc>
                  <a:txBody>
                    <a:bodyPr/>
                    <a:lstStyle/>
                    <a:p>
                      <a:pPr marL="0">
                        <a:lnSpc>
                          <a:spcPct val="115000"/>
                        </a:lnSpc>
                        <a:spcAft>
                          <a:spcPts val="0"/>
                        </a:spcAft>
                      </a:pPr>
                      <a:r>
                        <a:rPr lang="en-GB" sz="1100">
                          <a:solidFill>
                            <a:srgbClr val="002060"/>
                          </a:solidFill>
                          <a:effectLst/>
                          <a:latin typeface="+mn-lt"/>
                          <a:cs typeface="Arial" panose="020B0604020202020204" pitchFamily="34" charset="0"/>
                        </a:rPr>
                        <a:t>To be determined as result of PT</a:t>
                      </a:r>
                    </a:p>
                  </a:txBody>
                  <a:tcPr/>
                </a:tc>
                <a:extLst>
                  <a:ext uri="{0D108BD9-81ED-4DB2-BD59-A6C34878D82A}">
                    <a16:rowId xmlns:a16="http://schemas.microsoft.com/office/drawing/2014/main" val="2774880498"/>
                  </a:ext>
                </a:extLst>
              </a:tr>
              <a:tr h="483163">
                <a:tc>
                  <a:txBody>
                    <a:bodyPr/>
                    <a:lstStyle/>
                    <a:p>
                      <a:pPr marL="0">
                        <a:lnSpc>
                          <a:spcPct val="115000"/>
                        </a:lnSpc>
                        <a:spcAft>
                          <a:spcPts val="0"/>
                        </a:spcAft>
                      </a:pPr>
                      <a:r>
                        <a:rPr lang="en-GB" sz="1100">
                          <a:solidFill>
                            <a:srgbClr val="002060"/>
                          </a:solidFill>
                          <a:effectLst/>
                          <a:latin typeface="+mn-lt"/>
                          <a:cs typeface="Arial" panose="020B0604020202020204" pitchFamily="34" charset="0"/>
                        </a:rPr>
                        <a:t>4</a:t>
                      </a:r>
                    </a:p>
                  </a:txBody>
                  <a:tcPr/>
                </a:tc>
                <a:tc>
                  <a:txBody>
                    <a:bodyPr/>
                    <a:lstStyle/>
                    <a:p>
                      <a:pPr marL="0" marR="0" lvl="0" indent="0" algn="l" defTabSz="914400" eaLnBrk="1" fontAlgn="b" latinLnBrk="0" hangingPunct="1">
                        <a:lnSpc>
                          <a:spcPct val="115000"/>
                        </a:lnSpc>
                        <a:spcBef>
                          <a:spcPts val="0"/>
                        </a:spcBef>
                        <a:spcAft>
                          <a:spcPts val="0"/>
                        </a:spcAft>
                        <a:buClrTx/>
                        <a:buSzTx/>
                        <a:buFontTx/>
                        <a:buNone/>
                        <a:tabLst/>
                        <a:defRPr/>
                      </a:pPr>
                      <a:r>
                        <a:rPr lang="en-US" sz="1100">
                          <a:solidFill>
                            <a:srgbClr val="002060"/>
                          </a:solidFill>
                          <a:effectLst/>
                          <a:latin typeface="+mn-lt"/>
                          <a:ea typeface="+mn-ea"/>
                          <a:cs typeface="Arial" panose="020B0604020202020204" pitchFamily="34" charset="0"/>
                        </a:rPr>
                        <a:t>New values to be extracted to BW as part of daily BW jobs</a:t>
                      </a:r>
                    </a:p>
                  </a:txBody>
                  <a:tcPr marL="6350" marR="6350" marT="6350" marB="0"/>
                </a:tc>
                <a:tc>
                  <a:txBody>
                    <a:bodyPr/>
                    <a:lstStyle/>
                    <a:p>
                      <a:pPr marL="0" marR="0" lvl="0" indent="0"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a:ln>
                            <a:noFill/>
                          </a:ln>
                          <a:solidFill>
                            <a:srgbClr val="002060"/>
                          </a:solidFill>
                          <a:effectLst/>
                          <a:uLnTx/>
                          <a:uFillTx/>
                          <a:latin typeface="+mn-lt"/>
                          <a:ea typeface="+mn-ea"/>
                          <a:cs typeface="Arial" panose="020B0604020202020204" pitchFamily="34" charset="0"/>
                        </a:rPr>
                        <a:t>SAP BW</a:t>
                      </a:r>
                    </a:p>
                  </a:txBody>
                  <a:tcPr/>
                </a:tc>
                <a:tc>
                  <a:txBody>
                    <a:bodyPr/>
                    <a:lstStyle/>
                    <a:p>
                      <a:pPr marL="0" marR="0" lvl="0" indent="0" defTabSz="914400" eaLnBrk="1" fontAlgn="auto" latinLnBrk="0" hangingPunct="1">
                        <a:lnSpc>
                          <a:spcPct val="115000"/>
                        </a:lnSpc>
                        <a:spcBef>
                          <a:spcPts val="0"/>
                        </a:spcBef>
                        <a:spcAft>
                          <a:spcPts val="0"/>
                        </a:spcAft>
                        <a:buClrTx/>
                        <a:buSzTx/>
                        <a:buFontTx/>
                        <a:buNone/>
                        <a:tabLst/>
                        <a:defRPr/>
                      </a:pPr>
                      <a:r>
                        <a:rPr lang="en-GB" sz="1100">
                          <a:solidFill>
                            <a:srgbClr val="002060"/>
                          </a:solidFill>
                          <a:effectLst/>
                          <a:latin typeface="+mn-lt"/>
                          <a:cs typeface="Arial" panose="020B0604020202020204" pitchFamily="34" charset="0"/>
                        </a:rPr>
                        <a:t>DCC data cleansing completion</a:t>
                      </a:r>
                    </a:p>
                  </a:txBody>
                  <a:tcPr/>
                </a:tc>
                <a:tc>
                  <a:txBody>
                    <a:bodyPr/>
                    <a:lstStyle/>
                    <a:p>
                      <a:pPr marL="0">
                        <a:lnSpc>
                          <a:spcPct val="115000"/>
                        </a:lnSpc>
                        <a:spcAft>
                          <a:spcPts val="0"/>
                        </a:spcAft>
                      </a:pPr>
                      <a:r>
                        <a:rPr lang="en-GB" sz="1100">
                          <a:solidFill>
                            <a:srgbClr val="002060"/>
                          </a:solidFill>
                          <a:effectLst/>
                          <a:latin typeface="+mn-lt"/>
                          <a:cs typeface="Arial" panose="020B0604020202020204" pitchFamily="34" charset="0"/>
                        </a:rPr>
                        <a:t>TBD</a:t>
                      </a:r>
                    </a:p>
                  </a:txBody>
                  <a:tcPr/>
                </a:tc>
                <a:tc>
                  <a:txBody>
                    <a:bodyPr/>
                    <a:lstStyle/>
                    <a:p>
                      <a:pPr marL="0">
                        <a:lnSpc>
                          <a:spcPct val="115000"/>
                        </a:lnSpc>
                        <a:spcAft>
                          <a:spcPts val="0"/>
                        </a:spcAft>
                      </a:pPr>
                      <a:r>
                        <a:rPr lang="en-GB" sz="1100">
                          <a:solidFill>
                            <a:srgbClr val="002060"/>
                          </a:solidFill>
                          <a:effectLst/>
                          <a:latin typeface="+mn-lt"/>
                          <a:cs typeface="Arial" panose="020B0604020202020204" pitchFamily="34" charset="0"/>
                        </a:rPr>
                        <a:t>TBD</a:t>
                      </a:r>
                    </a:p>
                  </a:txBody>
                  <a:tcPr/>
                </a:tc>
                <a:tc>
                  <a:txBody>
                    <a:bodyPr/>
                    <a:lstStyle/>
                    <a:p>
                      <a:pPr marL="0">
                        <a:lnSpc>
                          <a:spcPct val="115000"/>
                        </a:lnSpc>
                        <a:spcAft>
                          <a:spcPts val="0"/>
                        </a:spcAft>
                      </a:pPr>
                      <a:endParaRPr lang="en-GB" sz="1100">
                        <a:solidFill>
                          <a:srgbClr val="002060"/>
                        </a:solidFill>
                        <a:effectLst/>
                        <a:latin typeface="+mn-lt"/>
                        <a:cs typeface="Arial" panose="020B0604020202020204" pitchFamily="34" charset="0"/>
                      </a:endParaRPr>
                    </a:p>
                  </a:txBody>
                  <a:tcPr/>
                </a:tc>
                <a:extLst>
                  <a:ext uri="{0D108BD9-81ED-4DB2-BD59-A6C34878D82A}">
                    <a16:rowId xmlns:a16="http://schemas.microsoft.com/office/drawing/2014/main" val="4027223322"/>
                  </a:ext>
                </a:extLst>
              </a:tr>
              <a:tr h="534184">
                <a:tc>
                  <a:txBody>
                    <a:bodyPr/>
                    <a:lstStyle/>
                    <a:p>
                      <a:pPr marL="0">
                        <a:lnSpc>
                          <a:spcPct val="115000"/>
                        </a:lnSpc>
                        <a:spcAft>
                          <a:spcPts val="0"/>
                        </a:spcAft>
                      </a:pPr>
                      <a:r>
                        <a:rPr lang="en-GB" sz="1100">
                          <a:solidFill>
                            <a:srgbClr val="002060"/>
                          </a:solidFill>
                          <a:effectLst/>
                          <a:latin typeface="+mn-lt"/>
                          <a:cs typeface="Arial" panose="020B0604020202020204" pitchFamily="34" charset="0"/>
                        </a:rPr>
                        <a:t>5</a:t>
                      </a:r>
                    </a:p>
                  </a:txBody>
                  <a:tcPr/>
                </a:tc>
                <a:tc>
                  <a:txBody>
                    <a:bodyPr/>
                    <a:lstStyle/>
                    <a:p>
                      <a:pPr algn="l" fontAlgn="b"/>
                      <a:r>
                        <a:rPr lang="en-US" sz="1100">
                          <a:solidFill>
                            <a:srgbClr val="002060"/>
                          </a:solidFill>
                          <a:effectLst/>
                          <a:latin typeface="+mn-lt"/>
                          <a:ea typeface="+mn-ea"/>
                          <a:cs typeface="Arial" panose="020B0604020202020204" pitchFamily="34" charset="0"/>
                        </a:rPr>
                        <a:t>Report the successful, unsuccessful, next steps for historic cleansing statistics for each of the DCC_STAT status</a:t>
                      </a:r>
                    </a:p>
                  </a:txBody>
                  <a:tcPr marL="6350" marR="6350" marT="6350" marB="0"/>
                </a:tc>
                <a:tc>
                  <a:txBody>
                    <a:bodyPr/>
                    <a:lstStyle/>
                    <a:p>
                      <a:pPr marL="0" marR="0" lvl="0" indent="0"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002060"/>
                          </a:solidFill>
                          <a:effectLst/>
                          <a:uLnTx/>
                          <a:uFillTx/>
                          <a:latin typeface="+mn-lt"/>
                          <a:ea typeface="+mn-ea"/>
                          <a:cs typeface="Arial" panose="020B0604020202020204" pitchFamily="34" charset="0"/>
                        </a:rPr>
                        <a:t>SAP ISU</a:t>
                      </a:r>
                    </a:p>
                  </a:txBody>
                  <a:tcPr/>
                </a:tc>
                <a:tc>
                  <a:txBody>
                    <a:bodyPr/>
                    <a:lstStyle/>
                    <a:p>
                      <a:pPr marL="0">
                        <a:lnSpc>
                          <a:spcPct val="115000"/>
                        </a:lnSpc>
                        <a:spcAft>
                          <a:spcPts val="0"/>
                        </a:spcAft>
                      </a:pPr>
                      <a:r>
                        <a:rPr lang="en-GB" sz="1100">
                          <a:solidFill>
                            <a:srgbClr val="002060"/>
                          </a:solidFill>
                          <a:effectLst/>
                          <a:latin typeface="+mn-lt"/>
                          <a:cs typeface="Arial" panose="020B0604020202020204" pitchFamily="34" charset="0"/>
                        </a:rPr>
                        <a:t>Completion of data cleansing run</a:t>
                      </a:r>
                    </a:p>
                  </a:txBody>
                  <a:tcPr/>
                </a:tc>
                <a:tc>
                  <a:txBody>
                    <a:bodyPr/>
                    <a:lstStyle/>
                    <a:p>
                      <a:pPr marL="0">
                        <a:lnSpc>
                          <a:spcPct val="115000"/>
                        </a:lnSpc>
                        <a:spcAft>
                          <a:spcPts val="0"/>
                        </a:spcAft>
                      </a:pPr>
                      <a:r>
                        <a:rPr lang="en-GB" sz="1100">
                          <a:solidFill>
                            <a:srgbClr val="002060"/>
                          </a:solidFill>
                          <a:effectLst/>
                          <a:latin typeface="+mn-lt"/>
                          <a:cs typeface="Arial" panose="020B0604020202020204" pitchFamily="34" charset="0"/>
                        </a:rPr>
                        <a:t>TBD</a:t>
                      </a:r>
                    </a:p>
                  </a:txBody>
                  <a:tcPr/>
                </a:tc>
                <a:tc>
                  <a:txBody>
                    <a:bodyPr/>
                    <a:lstStyle/>
                    <a:p>
                      <a:pPr marL="0">
                        <a:lnSpc>
                          <a:spcPct val="115000"/>
                        </a:lnSpc>
                        <a:spcAft>
                          <a:spcPts val="0"/>
                        </a:spcAft>
                      </a:pPr>
                      <a:r>
                        <a:rPr lang="en-GB" sz="1100">
                          <a:solidFill>
                            <a:srgbClr val="002060"/>
                          </a:solidFill>
                          <a:effectLst/>
                          <a:latin typeface="+mn-lt"/>
                          <a:cs typeface="Arial" panose="020B0604020202020204" pitchFamily="34" charset="0"/>
                        </a:rPr>
                        <a:t>TBD</a:t>
                      </a:r>
                    </a:p>
                  </a:txBody>
                  <a:tcPr/>
                </a:tc>
                <a:tc>
                  <a:txBody>
                    <a:bodyPr/>
                    <a:lstStyle/>
                    <a:p>
                      <a:pPr marL="0">
                        <a:lnSpc>
                          <a:spcPct val="115000"/>
                        </a:lnSpc>
                        <a:spcAft>
                          <a:spcPts val="0"/>
                        </a:spcAft>
                      </a:pPr>
                      <a:r>
                        <a:rPr lang="en-GB" sz="1100" dirty="0">
                          <a:solidFill>
                            <a:srgbClr val="002060"/>
                          </a:solidFill>
                          <a:effectLst/>
                          <a:latin typeface="+mn-lt"/>
                          <a:cs typeface="Arial" panose="020B0604020202020204" pitchFamily="34" charset="0"/>
                        </a:rPr>
                        <a:t>Daily and Final counts</a:t>
                      </a:r>
                    </a:p>
                  </a:txBody>
                  <a:tcPr/>
                </a:tc>
                <a:extLst>
                  <a:ext uri="{0D108BD9-81ED-4DB2-BD59-A6C34878D82A}">
                    <a16:rowId xmlns:a16="http://schemas.microsoft.com/office/drawing/2014/main" val="2182397909"/>
                  </a:ext>
                </a:extLst>
              </a:tr>
            </a:tbl>
          </a:graphicData>
        </a:graphic>
      </p:graphicFrame>
      <p:sp>
        <p:nvSpPr>
          <p:cNvPr id="4" name="Title 3">
            <a:extLst>
              <a:ext uri="{FF2B5EF4-FFF2-40B4-BE49-F238E27FC236}">
                <a16:creationId xmlns:a16="http://schemas.microsoft.com/office/drawing/2014/main" id="{EE3BAEC5-42C8-4338-85B1-501BBF1AD20D}"/>
              </a:ext>
            </a:extLst>
          </p:cNvPr>
          <p:cNvSpPr>
            <a:spLocks noGrp="1"/>
          </p:cNvSpPr>
          <p:nvPr>
            <p:ph type="title"/>
          </p:nvPr>
        </p:nvSpPr>
        <p:spPr/>
        <p:txBody>
          <a:bodyPr/>
          <a:lstStyle/>
          <a:p>
            <a:endParaRPr lang="en-US" dirty="0"/>
          </a:p>
        </p:txBody>
      </p:sp>
      <p:sp>
        <p:nvSpPr>
          <p:cNvPr id="6" name="Title 1">
            <a:extLst>
              <a:ext uri="{FF2B5EF4-FFF2-40B4-BE49-F238E27FC236}">
                <a16:creationId xmlns:a16="http://schemas.microsoft.com/office/drawing/2014/main" id="{13909EFB-94DE-4BBF-9967-571FD81CDF57}"/>
              </a:ext>
            </a:extLst>
          </p:cNvPr>
          <p:cNvSpPr txBox="1">
            <a:spLocks/>
          </p:cNvSpPr>
          <p:nvPr/>
        </p:nvSpPr>
        <p:spPr>
          <a:xfrm>
            <a:off x="417717" y="286721"/>
            <a:ext cx="7741258" cy="338137"/>
          </a:xfrm>
          <a:prstGeom prst="rect">
            <a:avLst/>
          </a:prstGeom>
          <a:solidFill>
            <a:schemeClr val="bg1"/>
          </a:solidFill>
        </p:spPr>
        <p:txBody>
          <a:bodyPr vert="horz" lIns="91440" tIns="45720" rIns="91440" bIns="45720" rtlCol="0" anchor="ctr">
            <a:normAutofit fontScale="975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US" sz="1600" dirty="0">
                <a:solidFill>
                  <a:schemeClr val="accent1"/>
                </a:solidFill>
                <a:latin typeface="+mn-lt"/>
                <a:cs typeface="Arial"/>
              </a:rPr>
              <a:t>XRN5142 – List of Data Cleansing Activities Production</a:t>
            </a:r>
          </a:p>
        </p:txBody>
      </p:sp>
    </p:spTree>
    <p:extLst>
      <p:ext uri="{BB962C8B-B14F-4D97-AF65-F5344CB8AC3E}">
        <p14:creationId xmlns:p14="http://schemas.microsoft.com/office/powerpoint/2010/main" val="33093141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E863D-91B5-4B8B-9A66-632533BC5C59}"/>
              </a:ext>
            </a:extLst>
          </p:cNvPr>
          <p:cNvSpPr>
            <a:spLocks noGrp="1"/>
          </p:cNvSpPr>
          <p:nvPr>
            <p:ph type="title"/>
          </p:nvPr>
        </p:nvSpPr>
        <p:spPr/>
        <p:txBody>
          <a:bodyPr/>
          <a:lstStyle/>
          <a:p>
            <a:r>
              <a:rPr lang="en-GB" dirty="0"/>
              <a:t>Portfolio POAP</a:t>
            </a:r>
          </a:p>
        </p:txBody>
      </p:sp>
      <p:graphicFrame>
        <p:nvGraphicFramePr>
          <p:cNvPr id="3" name="Object 2">
            <a:extLst>
              <a:ext uri="{FF2B5EF4-FFF2-40B4-BE49-F238E27FC236}">
                <a16:creationId xmlns:a16="http://schemas.microsoft.com/office/drawing/2014/main" id="{E5915FD2-91AC-4532-95E5-37DF610D4773}"/>
              </a:ext>
            </a:extLst>
          </p:cNvPr>
          <p:cNvGraphicFramePr>
            <a:graphicFrameLocks noChangeAspect="1"/>
          </p:cNvGraphicFramePr>
          <p:nvPr>
            <p:extLst>
              <p:ext uri="{D42A27DB-BD31-4B8C-83A1-F6EECF244321}">
                <p14:modId xmlns:p14="http://schemas.microsoft.com/office/powerpoint/2010/main" val="1977307862"/>
              </p:ext>
            </p:extLst>
          </p:nvPr>
        </p:nvGraphicFramePr>
        <p:xfrm>
          <a:off x="4029501" y="2114017"/>
          <a:ext cx="1084997" cy="915466"/>
        </p:xfrm>
        <a:graphic>
          <a:graphicData uri="http://schemas.openxmlformats.org/presentationml/2006/ole">
            <mc:AlternateContent xmlns:mc="http://schemas.openxmlformats.org/markup-compatibility/2006">
              <mc:Choice xmlns:v="urn:schemas-microsoft-com:vml" Requires="v">
                <p:oleObj spid="_x0000_s3074" name="Acrobat Document" showAsIcon="1" r:id="rId3" imgW="914400" imgH="771480" progId="AcroExch.Document.DC">
                  <p:embed/>
                </p:oleObj>
              </mc:Choice>
              <mc:Fallback>
                <p:oleObj name="Acrobat Document" showAsIcon="1" r:id="rId3" imgW="914400" imgH="771480" progId="AcroExch.Document.DC">
                  <p:embed/>
                  <p:pic>
                    <p:nvPicPr>
                      <p:cNvPr id="3" name="Object 2">
                        <a:extLst>
                          <a:ext uri="{FF2B5EF4-FFF2-40B4-BE49-F238E27FC236}">
                            <a16:creationId xmlns:a16="http://schemas.microsoft.com/office/drawing/2014/main" id="{E5915FD2-91AC-4532-95E5-37DF610D4773}"/>
                          </a:ext>
                        </a:extLst>
                      </p:cNvPr>
                      <p:cNvPicPr/>
                      <p:nvPr/>
                    </p:nvPicPr>
                    <p:blipFill>
                      <a:blip r:embed="rId4"/>
                      <a:stretch>
                        <a:fillRect/>
                      </a:stretch>
                    </p:blipFill>
                    <p:spPr>
                      <a:xfrm>
                        <a:off x="4029501" y="2114017"/>
                        <a:ext cx="1084997" cy="915466"/>
                      </a:xfrm>
                      <a:prstGeom prst="rect">
                        <a:avLst/>
                      </a:prstGeom>
                    </p:spPr>
                  </p:pic>
                </p:oleObj>
              </mc:Fallback>
            </mc:AlternateContent>
          </a:graphicData>
        </a:graphic>
      </p:graphicFrame>
    </p:spTree>
    <p:extLst>
      <p:ext uri="{BB962C8B-B14F-4D97-AF65-F5344CB8AC3E}">
        <p14:creationId xmlns:p14="http://schemas.microsoft.com/office/powerpoint/2010/main" val="4796582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October 2021</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20381680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57427" y="144420"/>
          <a:ext cx="9036000" cy="4754128"/>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36143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Return to Green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4"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remains at a Green </a:t>
                      </a:r>
                      <a:r>
                        <a:rPr lang="en-US" sz="900" b="0" kern="1200" baseline="0" dirty="0">
                          <a:solidFill>
                            <a:schemeClr val="tx1"/>
                          </a:solidFill>
                          <a:latin typeface="+mn-lt"/>
                          <a:ea typeface="+mn-ea"/>
                          <a:cs typeface="Arial"/>
                        </a:rPr>
                        <a:t>status and all Programme activities remain on track with all key internal and eternal milestones being met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19807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57779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14970">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056448">
                <a:tc gridSpan="4">
                  <a:txBody>
                    <a:bodyPr/>
                    <a:lstStyle/>
                    <a:p>
                      <a:pPr marL="0" marR="0" lvl="0" indent="0" algn="l">
                        <a:lnSpc>
                          <a:spcPct val="100000"/>
                        </a:lnSpc>
                        <a:spcBef>
                          <a:spcPts val="0"/>
                        </a:spcBef>
                        <a:spcAft>
                          <a:spcPts val="0"/>
                        </a:spcAft>
                        <a:buFont typeface="Arial" panose="020B0604020202020204" pitchFamily="34" charset="0"/>
                        <a:buNone/>
                      </a:pPr>
                      <a:r>
                        <a:rPr lang="en-GB" sz="1000" b="0" kern="1200" baseline="0" dirty="0">
                          <a:solidFill>
                            <a:schemeClr val="tx1"/>
                          </a:solidFill>
                          <a:latin typeface="+mn-lt"/>
                          <a:ea typeface="+mn-ea"/>
                          <a:cs typeface="Arial"/>
                        </a:rPr>
                        <a:t>Key Programme Updates</a:t>
                      </a:r>
                    </a:p>
                    <a:p>
                      <a:pPr marL="0" marR="0" lvl="0" indent="0" algn="l">
                        <a:lnSpc>
                          <a:spcPct val="100000"/>
                        </a:lnSpc>
                        <a:spcBef>
                          <a:spcPts val="0"/>
                        </a:spcBef>
                        <a:spcAft>
                          <a:spcPts val="0"/>
                        </a:spcAft>
                        <a:buFont typeface="Arial" panose="020B0604020202020204" pitchFamily="34" charset="0"/>
                        <a:buNone/>
                      </a:pPr>
                      <a:endParaRPr lang="en-US" sz="1000" b="0" dirty="0">
                        <a:solidFill>
                          <a:schemeClr val="tx1"/>
                        </a:solidFill>
                      </a:endParaRPr>
                    </a:p>
                    <a:p>
                      <a:pPr rtl="0" fontAlgn="base"/>
                      <a:r>
                        <a:rPr lang="en-GB" sz="900" b="1" kern="1200" dirty="0">
                          <a:solidFill>
                            <a:schemeClr val="tx1"/>
                          </a:solidFill>
                          <a:effectLst/>
                          <a:latin typeface="+mn-lt"/>
                          <a:ea typeface="+mn-ea"/>
                          <a:cs typeface="+mn-cs"/>
                        </a:rPr>
                        <a:t>Transition</a:t>
                      </a:r>
                      <a:r>
                        <a:rPr lang="en-GB" sz="900" b="0" kern="1200" dirty="0">
                          <a:solidFill>
                            <a:schemeClr val="tx1"/>
                          </a:solidFill>
                          <a:effectLst/>
                          <a:latin typeface="+mn-lt"/>
                          <a:ea typeface="+mn-ea"/>
                          <a:cs typeface="+mn-cs"/>
                        </a:rPr>
                        <a:t>:</a:t>
                      </a:r>
                      <a:r>
                        <a:rPr lang="en-US" sz="900" b="0" i="0" u="none" strike="noStrike" kern="1200" baseline="0" dirty="0">
                          <a:solidFill>
                            <a:schemeClr val="bg1"/>
                          </a:solidFill>
                          <a:latin typeface="+mn-lt"/>
                          <a:ea typeface="+mn-ea"/>
                          <a:cs typeface="+mn-cs"/>
                        </a:rPr>
                        <a:t> </a:t>
                      </a:r>
                      <a:r>
                        <a:rPr lang="en-US" sz="900" b="0" i="0" u="none" strike="noStrike" kern="1200" baseline="0" dirty="0">
                          <a:solidFill>
                            <a:schemeClr val="tx1"/>
                          </a:solidFill>
                          <a:latin typeface="+mn-lt"/>
                          <a:ea typeface="+mn-ea"/>
                          <a:cs typeface="+mn-cs"/>
                        </a:rPr>
                        <a:t>A revised transition test schedule released by the Programme has been reviewed and we have feedback our comments.  We continue to contingency plan the impacts of a non Monday Go Live.  This activity includes scenario planning that will be incorporated into the transition test plan.  The Programme is currently consulting with the Industry on the planned Transition and Go Live.  We will be submitted our view and preferred range of dates that </a:t>
                      </a:r>
                      <a:r>
                        <a:rPr lang="en-US" sz="900" b="0" i="0" u="none" strike="noStrike" kern="1200" baseline="0" dirty="0" err="1">
                          <a:solidFill>
                            <a:schemeClr val="tx1"/>
                          </a:solidFill>
                          <a:latin typeface="+mn-lt"/>
                          <a:ea typeface="+mn-ea"/>
                          <a:cs typeface="+mn-cs"/>
                        </a:rPr>
                        <a:t>minimises</a:t>
                      </a:r>
                      <a:r>
                        <a:rPr lang="en-US" sz="900" b="0" i="0" u="none" strike="noStrike" kern="1200" baseline="0" dirty="0">
                          <a:solidFill>
                            <a:schemeClr val="tx1"/>
                          </a:solidFill>
                          <a:latin typeface="+mn-lt"/>
                          <a:ea typeface="+mn-ea"/>
                          <a:cs typeface="+mn-cs"/>
                        </a:rPr>
                        <a:t> impacts to our customers.  CSS Go Live will not be announced until January 2022.</a:t>
                      </a:r>
                    </a:p>
                    <a:p>
                      <a:pPr rtl="0" fontAlgn="base"/>
                      <a:endParaRPr lang="en-US" sz="900" b="0" i="0" kern="1200" dirty="0">
                        <a:solidFill>
                          <a:schemeClr val="dk1"/>
                        </a:solidFill>
                        <a:effectLst/>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kern="1200" baseline="0" dirty="0">
                          <a:solidFill>
                            <a:schemeClr val="tx1"/>
                          </a:solidFill>
                          <a:effectLst/>
                          <a:latin typeface="+mn-lt"/>
                          <a:ea typeface="+mn-ea"/>
                          <a:cs typeface="+mn-cs"/>
                        </a:rPr>
                        <a:t>Internal &amp; External Testing: </a:t>
                      </a:r>
                      <a:r>
                        <a:rPr lang="en-US" sz="900" b="0" kern="1200" baseline="0" dirty="0">
                          <a:solidFill>
                            <a:schemeClr val="tx1"/>
                          </a:solidFill>
                          <a:latin typeface="+mn-lt"/>
                          <a:ea typeface="+mn-ea"/>
                          <a:cs typeface="Arial"/>
                        </a:rPr>
                        <a:t>All testing activities are on track. UEPT and E2E continues. There are no open defects against the CSSC </a:t>
                      </a:r>
                      <a:r>
                        <a:rPr lang="en-US" sz="900" b="0" kern="1200" baseline="0" dirty="0" err="1">
                          <a:solidFill>
                            <a:schemeClr val="tx1"/>
                          </a:solidFill>
                          <a:latin typeface="+mn-lt"/>
                          <a:ea typeface="+mn-ea"/>
                          <a:cs typeface="Arial"/>
                        </a:rPr>
                        <a:t>programme</a:t>
                      </a:r>
                      <a:r>
                        <a:rPr lang="en-US" sz="900" b="0" kern="1200" baseline="0" dirty="0">
                          <a:solidFill>
                            <a:schemeClr val="tx1"/>
                          </a:solidFill>
                          <a:latin typeface="+mn-lt"/>
                          <a:ea typeface="+mn-ea"/>
                          <a:cs typeface="Arial"/>
                        </a:rPr>
                        <a:t>,  at the point of creation of this pack. Non-critical defects that have been identified have been fixed</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dirty="0"/>
                        <a:t>Business Change: </a:t>
                      </a:r>
                      <a:r>
                        <a:rPr lang="en-GB" sz="900" b="0" dirty="0"/>
                        <a:t>Internal activities continue to plan including Target Operating Model set up.  Detailed analysis workshops with business SME’s have concluded to review business exceptions.  Workshops continue with Customer training team to support business readiness and communication activities.</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dirty="0"/>
                    </a:p>
                    <a:p>
                      <a:pPr marL="0" lvl="0" indent="0">
                        <a:buFont typeface="Arial" panose="020B0604020202020204" pitchFamily="34" charset="0"/>
                        <a:buNone/>
                      </a:pPr>
                      <a:r>
                        <a:rPr lang="en-GB" sz="900" b="1" dirty="0"/>
                        <a:t>Data Migration: </a:t>
                      </a:r>
                      <a:r>
                        <a:rPr lang="en-GB" sz="900" b="0" dirty="0"/>
                        <a:t>REL </a:t>
                      </a:r>
                      <a:r>
                        <a:rPr lang="en-US" sz="900" b="0" i="0" u="none" strike="noStrike" kern="1200" baseline="0" dirty="0">
                          <a:solidFill>
                            <a:schemeClr val="tx1"/>
                          </a:solidFill>
                          <a:latin typeface="+mn-lt"/>
                          <a:ea typeface="+mn-ea"/>
                          <a:cs typeface="+mn-cs"/>
                        </a:rPr>
                        <a:t>Cycle 4b completed and submitted to Landmark for their processing 1 week early. An interim MDD process proposal has been walked through by DCC and the SI.  This process will replace the provision of MDD data during transition via API’s.  The enduring process of providing the MDD data to REC is being discussed and will be in place post Programme Go Live</a:t>
                      </a:r>
                      <a:endParaRPr lang="en-GB" sz="900" b="0" kern="1200" dirty="0">
                        <a:solidFill>
                          <a:schemeClr val="tx1"/>
                        </a:solidFill>
                        <a:latin typeface="+mn-lt"/>
                        <a:ea typeface="+mn-ea"/>
                        <a:cs typeface="+mn-cs"/>
                      </a:endParaRPr>
                    </a:p>
                    <a:p>
                      <a:pPr marL="0" lvl="0" indent="0">
                        <a:buFont typeface="Arial" panose="020B0604020202020204" pitchFamily="34" charset="0"/>
                        <a:buNone/>
                      </a:pPr>
                      <a:endParaRPr lang="en-GB" sz="1050" b="1" dirty="0"/>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Environments: </a:t>
                      </a:r>
                      <a:r>
                        <a:rPr lang="en-GB" sz="1000" b="0" kern="1200" dirty="0">
                          <a:solidFill>
                            <a:schemeClr val="tx1"/>
                          </a:solidFill>
                          <a:effectLst/>
                          <a:latin typeface="+mn-lt"/>
                          <a:ea typeface="+mn-ea"/>
                          <a:cs typeface="+mn-cs"/>
                        </a:rPr>
                        <a:t>Continue to support and review environment requirements across Programme landscape.  Review environment usage and requirements in conjunction with Cloud Programme</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1" kern="1200" dirty="0">
                          <a:solidFill>
                            <a:schemeClr val="tx1"/>
                          </a:solidFill>
                          <a:effectLst/>
                          <a:latin typeface="+mn-lt"/>
                          <a:ea typeface="+mn-ea"/>
                          <a:cs typeface="+mn-cs"/>
                        </a:rPr>
                        <a:t>DES</a:t>
                      </a:r>
                      <a:r>
                        <a:rPr lang="en-GB" sz="1000" b="0" kern="1200" dirty="0">
                          <a:solidFill>
                            <a:schemeClr val="tx1"/>
                          </a:solidFill>
                          <a:effectLst/>
                          <a:latin typeface="+mn-lt"/>
                          <a:ea typeface="+mn-ea"/>
                          <a:cs typeface="+mn-cs"/>
                        </a:rPr>
                        <a:t>:</a:t>
                      </a:r>
                      <a:r>
                        <a:rPr lang="en-GB" sz="1000" kern="1200" dirty="0">
                          <a:solidFill>
                            <a:schemeClr val="tx1"/>
                          </a:solidFill>
                          <a:effectLst/>
                          <a:latin typeface="+mn-lt"/>
                          <a:ea typeface="+mn-ea"/>
                          <a:cs typeface="+mn-cs"/>
                        </a:rPr>
                        <a:t> Complete outstanding test scrips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a:solidFill>
                            <a:schemeClr val="tx1"/>
                          </a:solidFill>
                          <a:effectLst/>
                          <a:latin typeface="+mn-lt"/>
                          <a:ea typeface="+mn-ea"/>
                          <a:cs typeface="+mn-cs"/>
                        </a:rPr>
                        <a:t>UK Link APIs: </a:t>
                      </a:r>
                      <a:r>
                        <a:rPr lang="en-GB" sz="1000" b="0" kern="1200" dirty="0">
                          <a:solidFill>
                            <a:schemeClr val="tx1"/>
                          </a:solidFill>
                          <a:effectLst/>
                          <a:latin typeface="+mn-lt"/>
                          <a:ea typeface="+mn-ea"/>
                          <a:cs typeface="+mn-cs"/>
                        </a:rPr>
                        <a:t>Complete outstanding testing</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1" i="0" u="none" strike="noStrike" kern="1200" dirty="0">
                          <a:solidFill>
                            <a:schemeClr val="tx1"/>
                          </a:solidFill>
                          <a:effectLst/>
                          <a:latin typeface="+mn-lt"/>
                          <a:ea typeface="+mn-ea"/>
                          <a:cs typeface="+mn-cs"/>
                        </a:rPr>
                        <a:t>Transition</a:t>
                      </a:r>
                      <a:r>
                        <a:rPr lang="en-GB" sz="1000" b="0" i="0" u="none" strike="noStrike" kern="1200" dirty="0">
                          <a:solidFill>
                            <a:schemeClr val="tx1"/>
                          </a:solidFill>
                          <a:effectLst/>
                          <a:latin typeface="+mn-lt"/>
                          <a:ea typeface="+mn-ea"/>
                          <a:cs typeface="+mn-cs"/>
                        </a:rPr>
                        <a:t>: Internal planning activities and rehearsal planning continues in conjunction with Cloud Programme</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1" i="0" u="none" strike="noStrike" kern="1200" dirty="0">
                          <a:solidFill>
                            <a:schemeClr val="tx1"/>
                          </a:solidFill>
                          <a:effectLst/>
                          <a:latin typeface="+mn-lt"/>
                          <a:ea typeface="+mn-ea"/>
                          <a:cs typeface="+mn-cs"/>
                        </a:rPr>
                        <a:t>Testing: </a:t>
                      </a:r>
                      <a:r>
                        <a:rPr lang="en-GB" sz="1000" b="0" i="0" u="none" strike="noStrike" kern="1200" dirty="0">
                          <a:solidFill>
                            <a:schemeClr val="tx1"/>
                          </a:solidFill>
                          <a:effectLst/>
                          <a:latin typeface="+mn-lt"/>
                          <a:ea typeface="+mn-ea"/>
                          <a:cs typeface="+mn-cs"/>
                        </a:rPr>
                        <a:t>Continue UEPT &amp; E2E testing.  Review programme CR’s and continue defect fixes to Programme release plan</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800" b="0" kern="1200" baseline="0" dirty="0">
                        <a:solidFill>
                          <a:schemeClr val="accent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50400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Programme Update</a:t>
            </a:r>
          </a:p>
        </p:txBody>
      </p:sp>
    </p:spTree>
    <p:extLst>
      <p:ext uri="{BB962C8B-B14F-4D97-AF65-F5344CB8AC3E}">
        <p14:creationId xmlns:p14="http://schemas.microsoft.com/office/powerpoint/2010/main" val="2274335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039978-F70A-4C74-8B7C-9E5DA1519EF0}"/>
              </a:ext>
            </a:extLst>
          </p:cNvPr>
          <p:cNvSpPr>
            <a:spLocks noGrp="1"/>
          </p:cNvSpPr>
          <p:nvPr>
            <p:ph type="body" sz="quarter" idx="17"/>
          </p:nvPr>
        </p:nvSpPr>
        <p:spPr>
          <a:xfrm>
            <a:off x="205621" y="64684"/>
            <a:ext cx="8708571" cy="400110"/>
          </a:xfrm>
        </p:spPr>
        <p:txBody>
          <a:bodyPr/>
          <a:lstStyle/>
          <a:p>
            <a:pPr marL="0" indent="0">
              <a:buNone/>
            </a:pPr>
            <a:r>
              <a:rPr lang="en-GB" sz="2000" b="1" dirty="0">
                <a:solidFill>
                  <a:schemeClr val="accent1"/>
                </a:solidFill>
              </a:rPr>
              <a:t>2020-2022 DSC Change / </a:t>
            </a:r>
            <a:r>
              <a:rPr lang="en-GB" sz="2000" b="1" dirty="0" err="1">
                <a:solidFill>
                  <a:schemeClr val="accent1"/>
                </a:solidFill>
              </a:rPr>
              <a:t>MiR</a:t>
            </a:r>
            <a:r>
              <a:rPr lang="en-GB" sz="2000" b="1" dirty="0">
                <a:solidFill>
                  <a:schemeClr val="accent1"/>
                </a:solidFill>
              </a:rPr>
              <a:t> Pipeline</a:t>
            </a:r>
          </a:p>
        </p:txBody>
      </p:sp>
      <p:graphicFrame>
        <p:nvGraphicFramePr>
          <p:cNvPr id="15" name="Table 15">
            <a:extLst>
              <a:ext uri="{FF2B5EF4-FFF2-40B4-BE49-F238E27FC236}">
                <a16:creationId xmlns:a16="http://schemas.microsoft.com/office/drawing/2014/main" id="{1EEF71A9-3459-4398-9E96-C8B48BB80F21}"/>
              </a:ext>
            </a:extLst>
          </p:cNvPr>
          <p:cNvGraphicFramePr>
            <a:graphicFrameLocks noGrp="1"/>
          </p:cNvGraphicFramePr>
          <p:nvPr>
            <p:extLst/>
          </p:nvPr>
        </p:nvGraphicFramePr>
        <p:xfrm>
          <a:off x="40866" y="447622"/>
          <a:ext cx="8225457" cy="4533358"/>
        </p:xfrm>
        <a:graphic>
          <a:graphicData uri="http://schemas.openxmlformats.org/drawingml/2006/table">
            <a:tbl>
              <a:tblPr firstRow="1" bandRow="1">
                <a:tableStyleId>{5C22544A-7EE6-4342-B048-85BDC9FD1C3A}</a:tableStyleId>
              </a:tblPr>
              <a:tblGrid>
                <a:gridCol w="948331">
                  <a:extLst>
                    <a:ext uri="{9D8B030D-6E8A-4147-A177-3AD203B41FA5}">
                      <a16:colId xmlns:a16="http://schemas.microsoft.com/office/drawing/2014/main" val="3892064586"/>
                    </a:ext>
                  </a:extLst>
                </a:gridCol>
                <a:gridCol w="302919">
                  <a:extLst>
                    <a:ext uri="{9D8B030D-6E8A-4147-A177-3AD203B41FA5}">
                      <a16:colId xmlns:a16="http://schemas.microsoft.com/office/drawing/2014/main" val="2026510767"/>
                    </a:ext>
                  </a:extLst>
                </a:gridCol>
                <a:gridCol w="302919">
                  <a:extLst>
                    <a:ext uri="{9D8B030D-6E8A-4147-A177-3AD203B41FA5}">
                      <a16:colId xmlns:a16="http://schemas.microsoft.com/office/drawing/2014/main" val="796591319"/>
                    </a:ext>
                  </a:extLst>
                </a:gridCol>
                <a:gridCol w="302919">
                  <a:extLst>
                    <a:ext uri="{9D8B030D-6E8A-4147-A177-3AD203B41FA5}">
                      <a16:colId xmlns:a16="http://schemas.microsoft.com/office/drawing/2014/main" val="2998834721"/>
                    </a:ext>
                  </a:extLst>
                </a:gridCol>
                <a:gridCol w="302919">
                  <a:extLst>
                    <a:ext uri="{9D8B030D-6E8A-4147-A177-3AD203B41FA5}">
                      <a16:colId xmlns:a16="http://schemas.microsoft.com/office/drawing/2014/main" val="827997060"/>
                    </a:ext>
                  </a:extLst>
                </a:gridCol>
                <a:gridCol w="302919">
                  <a:extLst>
                    <a:ext uri="{9D8B030D-6E8A-4147-A177-3AD203B41FA5}">
                      <a16:colId xmlns:a16="http://schemas.microsoft.com/office/drawing/2014/main" val="1205869007"/>
                    </a:ext>
                  </a:extLst>
                </a:gridCol>
                <a:gridCol w="302919">
                  <a:extLst>
                    <a:ext uri="{9D8B030D-6E8A-4147-A177-3AD203B41FA5}">
                      <a16:colId xmlns:a16="http://schemas.microsoft.com/office/drawing/2014/main" val="2726710848"/>
                    </a:ext>
                  </a:extLst>
                </a:gridCol>
                <a:gridCol w="302919">
                  <a:extLst>
                    <a:ext uri="{9D8B030D-6E8A-4147-A177-3AD203B41FA5}">
                      <a16:colId xmlns:a16="http://schemas.microsoft.com/office/drawing/2014/main" val="3107269484"/>
                    </a:ext>
                  </a:extLst>
                </a:gridCol>
                <a:gridCol w="302919">
                  <a:extLst>
                    <a:ext uri="{9D8B030D-6E8A-4147-A177-3AD203B41FA5}">
                      <a16:colId xmlns:a16="http://schemas.microsoft.com/office/drawing/2014/main" val="3656303277"/>
                    </a:ext>
                  </a:extLst>
                </a:gridCol>
                <a:gridCol w="302919">
                  <a:extLst>
                    <a:ext uri="{9D8B030D-6E8A-4147-A177-3AD203B41FA5}">
                      <a16:colId xmlns:a16="http://schemas.microsoft.com/office/drawing/2014/main" val="2707694966"/>
                    </a:ext>
                  </a:extLst>
                </a:gridCol>
                <a:gridCol w="302919">
                  <a:extLst>
                    <a:ext uri="{9D8B030D-6E8A-4147-A177-3AD203B41FA5}">
                      <a16:colId xmlns:a16="http://schemas.microsoft.com/office/drawing/2014/main" val="1379636612"/>
                    </a:ext>
                  </a:extLst>
                </a:gridCol>
                <a:gridCol w="302919">
                  <a:extLst>
                    <a:ext uri="{9D8B030D-6E8A-4147-A177-3AD203B41FA5}">
                      <a16:colId xmlns:a16="http://schemas.microsoft.com/office/drawing/2014/main" val="386597783"/>
                    </a:ext>
                  </a:extLst>
                </a:gridCol>
                <a:gridCol w="302919">
                  <a:extLst>
                    <a:ext uri="{9D8B030D-6E8A-4147-A177-3AD203B41FA5}">
                      <a16:colId xmlns:a16="http://schemas.microsoft.com/office/drawing/2014/main" val="2571120699"/>
                    </a:ext>
                  </a:extLst>
                </a:gridCol>
                <a:gridCol w="302919">
                  <a:extLst>
                    <a:ext uri="{9D8B030D-6E8A-4147-A177-3AD203B41FA5}">
                      <a16:colId xmlns:a16="http://schemas.microsoft.com/office/drawing/2014/main" val="2196548710"/>
                    </a:ext>
                  </a:extLst>
                </a:gridCol>
                <a:gridCol w="302919">
                  <a:extLst>
                    <a:ext uri="{9D8B030D-6E8A-4147-A177-3AD203B41FA5}">
                      <a16:colId xmlns:a16="http://schemas.microsoft.com/office/drawing/2014/main" val="1403591048"/>
                    </a:ext>
                  </a:extLst>
                </a:gridCol>
                <a:gridCol w="302919">
                  <a:extLst>
                    <a:ext uri="{9D8B030D-6E8A-4147-A177-3AD203B41FA5}">
                      <a16:colId xmlns:a16="http://schemas.microsoft.com/office/drawing/2014/main" val="4248103585"/>
                    </a:ext>
                  </a:extLst>
                </a:gridCol>
                <a:gridCol w="302919">
                  <a:extLst>
                    <a:ext uri="{9D8B030D-6E8A-4147-A177-3AD203B41FA5}">
                      <a16:colId xmlns:a16="http://schemas.microsoft.com/office/drawing/2014/main" val="1442016581"/>
                    </a:ext>
                  </a:extLst>
                </a:gridCol>
                <a:gridCol w="302919">
                  <a:extLst>
                    <a:ext uri="{9D8B030D-6E8A-4147-A177-3AD203B41FA5}">
                      <a16:colId xmlns:a16="http://schemas.microsoft.com/office/drawing/2014/main" val="3168474325"/>
                    </a:ext>
                  </a:extLst>
                </a:gridCol>
                <a:gridCol w="302919">
                  <a:extLst>
                    <a:ext uri="{9D8B030D-6E8A-4147-A177-3AD203B41FA5}">
                      <a16:colId xmlns:a16="http://schemas.microsoft.com/office/drawing/2014/main" val="409453779"/>
                    </a:ext>
                  </a:extLst>
                </a:gridCol>
                <a:gridCol w="302919">
                  <a:extLst>
                    <a:ext uri="{9D8B030D-6E8A-4147-A177-3AD203B41FA5}">
                      <a16:colId xmlns:a16="http://schemas.microsoft.com/office/drawing/2014/main" val="1606851460"/>
                    </a:ext>
                  </a:extLst>
                </a:gridCol>
                <a:gridCol w="302919">
                  <a:extLst>
                    <a:ext uri="{9D8B030D-6E8A-4147-A177-3AD203B41FA5}">
                      <a16:colId xmlns:a16="http://schemas.microsoft.com/office/drawing/2014/main" val="1068492204"/>
                    </a:ext>
                  </a:extLst>
                </a:gridCol>
                <a:gridCol w="302919">
                  <a:extLst>
                    <a:ext uri="{9D8B030D-6E8A-4147-A177-3AD203B41FA5}">
                      <a16:colId xmlns:a16="http://schemas.microsoft.com/office/drawing/2014/main" val="4150067901"/>
                    </a:ext>
                  </a:extLst>
                </a:gridCol>
                <a:gridCol w="302919">
                  <a:extLst>
                    <a:ext uri="{9D8B030D-6E8A-4147-A177-3AD203B41FA5}">
                      <a16:colId xmlns:a16="http://schemas.microsoft.com/office/drawing/2014/main" val="2595818616"/>
                    </a:ext>
                  </a:extLst>
                </a:gridCol>
                <a:gridCol w="302919">
                  <a:extLst>
                    <a:ext uri="{9D8B030D-6E8A-4147-A177-3AD203B41FA5}">
                      <a16:colId xmlns:a16="http://schemas.microsoft.com/office/drawing/2014/main" val="2759753554"/>
                    </a:ext>
                  </a:extLst>
                </a:gridCol>
                <a:gridCol w="309989">
                  <a:extLst>
                    <a:ext uri="{9D8B030D-6E8A-4147-A177-3AD203B41FA5}">
                      <a16:colId xmlns:a16="http://schemas.microsoft.com/office/drawing/2014/main" val="1360792266"/>
                    </a:ext>
                  </a:extLst>
                </a:gridCol>
              </a:tblGrid>
              <a:tr h="234193">
                <a:tc>
                  <a:txBody>
                    <a:bodyPr/>
                    <a:lstStyle/>
                    <a:p>
                      <a:endParaRPr lang="en-GB" sz="800" dirty="0"/>
                    </a:p>
                  </a:txBody>
                  <a:tcPr marL="91327" marR="91327" marT="45664" marB="45664">
                    <a:solidFill>
                      <a:schemeClr val="accent1"/>
                    </a:solidFill>
                  </a:tcPr>
                </a:tc>
                <a:tc gridSpan="12">
                  <a:txBody>
                    <a:bodyPr/>
                    <a:lstStyle/>
                    <a:p>
                      <a:pPr algn="ctr"/>
                      <a:r>
                        <a:rPr lang="en-GB" sz="1000" dirty="0"/>
                        <a:t>2021</a:t>
                      </a:r>
                    </a:p>
                  </a:txBody>
                  <a:tcPr marL="91327" marR="91327" marT="45664" marB="45664">
                    <a:solidFill>
                      <a:schemeClr val="accent1"/>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gridSpan="12">
                  <a:txBody>
                    <a:bodyPr/>
                    <a:lstStyle/>
                    <a:p>
                      <a:pPr algn="ctr"/>
                      <a:r>
                        <a:rPr lang="en-GB" sz="1000" dirty="0"/>
                        <a:t>2022</a:t>
                      </a:r>
                    </a:p>
                  </a:txBody>
                  <a:tcPr marL="91327" marR="91327" marT="45664" marB="45664">
                    <a:solidFill>
                      <a:schemeClr val="accent1"/>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extLst>
                  <a:ext uri="{0D108BD9-81ED-4DB2-BD59-A6C34878D82A}">
                    <a16:rowId xmlns:a16="http://schemas.microsoft.com/office/drawing/2014/main" val="2834853736"/>
                  </a:ext>
                </a:extLst>
              </a:tr>
              <a:tr h="335400">
                <a:tc>
                  <a:txBody>
                    <a:bodyPr/>
                    <a:lstStyle/>
                    <a:p>
                      <a:endParaRPr lang="en-GB" sz="800"/>
                    </a:p>
                  </a:txBody>
                  <a:tcPr marL="91327" marR="91327" marT="45664" marB="45664"/>
                </a:tc>
                <a:tc>
                  <a:txBody>
                    <a:bodyPr/>
                    <a:lstStyle/>
                    <a:p>
                      <a:r>
                        <a:rPr lang="en-GB" sz="800" dirty="0"/>
                        <a:t>Jan</a:t>
                      </a:r>
                    </a:p>
                  </a:txBody>
                  <a:tcPr marL="91327" marR="91327" marT="45664" marB="45664" vert="vert270">
                    <a:solidFill>
                      <a:schemeClr val="bg1">
                        <a:lumMod val="75000"/>
                      </a:schemeClr>
                    </a:solidFill>
                  </a:tcPr>
                </a:tc>
                <a:tc>
                  <a:txBody>
                    <a:bodyPr/>
                    <a:lstStyle/>
                    <a:p>
                      <a:r>
                        <a:rPr lang="en-GB" sz="800" dirty="0"/>
                        <a:t>Feb</a:t>
                      </a:r>
                    </a:p>
                  </a:txBody>
                  <a:tcPr marL="91327" marR="91327" marT="45664" marB="45664" vert="vert270">
                    <a:solidFill>
                      <a:schemeClr val="bg1">
                        <a:lumMod val="75000"/>
                      </a:schemeClr>
                    </a:solidFill>
                  </a:tcPr>
                </a:tc>
                <a:tc>
                  <a:txBody>
                    <a:bodyPr/>
                    <a:lstStyle/>
                    <a:p>
                      <a:r>
                        <a:rPr lang="en-GB" sz="800" dirty="0"/>
                        <a:t>Mar</a:t>
                      </a:r>
                    </a:p>
                  </a:txBody>
                  <a:tcPr marL="91327" marR="91327" marT="45664" marB="45664" vert="vert270">
                    <a:solidFill>
                      <a:schemeClr val="bg1">
                        <a:lumMod val="75000"/>
                      </a:schemeClr>
                    </a:solidFill>
                  </a:tcPr>
                </a:tc>
                <a:tc>
                  <a:txBody>
                    <a:bodyPr/>
                    <a:lstStyle/>
                    <a:p>
                      <a:r>
                        <a:rPr lang="en-GB" sz="800" dirty="0"/>
                        <a:t>Apr</a:t>
                      </a:r>
                    </a:p>
                  </a:txBody>
                  <a:tcPr marL="91327" marR="91327" marT="45664" marB="45664" vert="vert270">
                    <a:solidFill>
                      <a:schemeClr val="bg1">
                        <a:lumMod val="75000"/>
                      </a:schemeClr>
                    </a:solidFill>
                  </a:tcPr>
                </a:tc>
                <a:tc>
                  <a:txBody>
                    <a:bodyPr/>
                    <a:lstStyle/>
                    <a:p>
                      <a:r>
                        <a:rPr lang="en-GB" sz="800" dirty="0"/>
                        <a:t>May</a:t>
                      </a:r>
                    </a:p>
                  </a:txBody>
                  <a:tcPr marL="91327" marR="91327" marT="45664" marB="45664" vert="vert270">
                    <a:solidFill>
                      <a:schemeClr val="bg1">
                        <a:lumMod val="75000"/>
                      </a:schemeClr>
                    </a:solidFill>
                  </a:tcPr>
                </a:tc>
                <a:tc>
                  <a:txBody>
                    <a:bodyPr/>
                    <a:lstStyle/>
                    <a:p>
                      <a:r>
                        <a:rPr lang="en-GB" sz="800" dirty="0"/>
                        <a:t>Jun</a:t>
                      </a:r>
                    </a:p>
                  </a:txBody>
                  <a:tcPr marL="91327" marR="91327" marT="45664" marB="45664" vert="vert270">
                    <a:solidFill>
                      <a:schemeClr val="bg1">
                        <a:lumMod val="75000"/>
                      </a:schemeClr>
                    </a:solidFill>
                  </a:tcPr>
                </a:tc>
                <a:tc>
                  <a:txBody>
                    <a:bodyPr/>
                    <a:lstStyle/>
                    <a:p>
                      <a:r>
                        <a:rPr lang="en-GB" sz="800"/>
                        <a:t>Jul</a:t>
                      </a:r>
                    </a:p>
                  </a:txBody>
                  <a:tcPr marL="91327" marR="91327" marT="45664" marB="45664" vert="vert270">
                    <a:solidFill>
                      <a:schemeClr val="bg1">
                        <a:lumMod val="75000"/>
                      </a:schemeClr>
                    </a:solidFill>
                  </a:tcPr>
                </a:tc>
                <a:tc>
                  <a:txBody>
                    <a:bodyPr/>
                    <a:lstStyle/>
                    <a:p>
                      <a:r>
                        <a:rPr lang="en-GB" sz="800"/>
                        <a:t>Aug</a:t>
                      </a:r>
                    </a:p>
                  </a:txBody>
                  <a:tcPr marL="91327" marR="91327" marT="45664" marB="45664" vert="vert270">
                    <a:solidFill>
                      <a:schemeClr val="bg1">
                        <a:lumMod val="75000"/>
                      </a:schemeClr>
                    </a:solidFill>
                  </a:tcPr>
                </a:tc>
                <a:tc>
                  <a:txBody>
                    <a:bodyPr/>
                    <a:lstStyle/>
                    <a:p>
                      <a:r>
                        <a:rPr lang="en-GB" sz="800" dirty="0"/>
                        <a:t>Sep</a:t>
                      </a:r>
                    </a:p>
                  </a:txBody>
                  <a:tcPr marL="91327" marR="91327" marT="45664" marB="45664" vert="vert270">
                    <a:solidFill>
                      <a:schemeClr val="bg1">
                        <a:lumMod val="75000"/>
                      </a:schemeClr>
                    </a:solidFill>
                  </a:tcPr>
                </a:tc>
                <a:tc>
                  <a:txBody>
                    <a:bodyPr/>
                    <a:lstStyle/>
                    <a:p>
                      <a:r>
                        <a:rPr lang="en-GB" sz="800"/>
                        <a:t>Oct</a:t>
                      </a:r>
                    </a:p>
                  </a:txBody>
                  <a:tcPr marL="91327" marR="91327" marT="45664" marB="45664" vert="vert270">
                    <a:solidFill>
                      <a:schemeClr val="bg1">
                        <a:lumMod val="75000"/>
                      </a:schemeClr>
                    </a:solidFill>
                  </a:tcPr>
                </a:tc>
                <a:tc>
                  <a:txBody>
                    <a:bodyPr/>
                    <a:lstStyle/>
                    <a:p>
                      <a:r>
                        <a:rPr lang="en-GB" sz="800"/>
                        <a:t>Nov</a:t>
                      </a:r>
                    </a:p>
                  </a:txBody>
                  <a:tcPr marL="91327" marR="91327" marT="45664" marB="45664" vert="vert270">
                    <a:solidFill>
                      <a:schemeClr val="bg1">
                        <a:lumMod val="75000"/>
                      </a:schemeClr>
                    </a:solidFill>
                  </a:tcPr>
                </a:tc>
                <a:tc>
                  <a:txBody>
                    <a:bodyPr/>
                    <a:lstStyle/>
                    <a:p>
                      <a:r>
                        <a:rPr lang="en-GB" sz="800" dirty="0"/>
                        <a:t>Dec</a:t>
                      </a:r>
                    </a:p>
                  </a:txBody>
                  <a:tcPr marL="91327" marR="91327" marT="45664" marB="45664" vert="vert270">
                    <a:solidFill>
                      <a:schemeClr val="bg1">
                        <a:lumMod val="75000"/>
                      </a:schemeClr>
                    </a:solidFill>
                  </a:tcPr>
                </a:tc>
                <a:tc>
                  <a:txBody>
                    <a:bodyPr/>
                    <a:lstStyle/>
                    <a:p>
                      <a:r>
                        <a:rPr lang="en-GB" sz="800"/>
                        <a:t>Jan</a:t>
                      </a:r>
                    </a:p>
                  </a:txBody>
                  <a:tcPr marL="91327" marR="91327" marT="45664" marB="45664" vert="vert270">
                    <a:solidFill>
                      <a:schemeClr val="bg1">
                        <a:lumMod val="75000"/>
                      </a:schemeClr>
                    </a:solidFill>
                  </a:tcPr>
                </a:tc>
                <a:tc>
                  <a:txBody>
                    <a:bodyPr/>
                    <a:lstStyle/>
                    <a:p>
                      <a:r>
                        <a:rPr lang="en-GB" sz="800"/>
                        <a:t>Feb</a:t>
                      </a:r>
                    </a:p>
                  </a:txBody>
                  <a:tcPr marL="91327" marR="91327" marT="45664" marB="45664" vert="vert270">
                    <a:solidFill>
                      <a:schemeClr val="bg1">
                        <a:lumMod val="75000"/>
                      </a:schemeClr>
                    </a:solidFill>
                  </a:tcPr>
                </a:tc>
                <a:tc>
                  <a:txBody>
                    <a:bodyPr/>
                    <a:lstStyle/>
                    <a:p>
                      <a:r>
                        <a:rPr lang="en-GB" sz="800" dirty="0"/>
                        <a:t>Mar</a:t>
                      </a:r>
                    </a:p>
                  </a:txBody>
                  <a:tcPr marL="91327" marR="91327" marT="45664" marB="45664" vert="vert270">
                    <a:solidFill>
                      <a:schemeClr val="bg1">
                        <a:lumMod val="75000"/>
                      </a:schemeClr>
                    </a:solidFill>
                  </a:tcPr>
                </a:tc>
                <a:tc>
                  <a:txBody>
                    <a:bodyPr/>
                    <a:lstStyle/>
                    <a:p>
                      <a:r>
                        <a:rPr lang="en-GB" sz="800" dirty="0"/>
                        <a:t>Apr</a:t>
                      </a:r>
                    </a:p>
                  </a:txBody>
                  <a:tcPr marL="91327" marR="91327" marT="45664" marB="45664" vert="vert270">
                    <a:solidFill>
                      <a:schemeClr val="bg1">
                        <a:lumMod val="75000"/>
                      </a:schemeClr>
                    </a:solidFill>
                  </a:tcPr>
                </a:tc>
                <a:tc>
                  <a:txBody>
                    <a:bodyPr/>
                    <a:lstStyle/>
                    <a:p>
                      <a:r>
                        <a:rPr lang="en-GB" sz="800"/>
                        <a:t>May</a:t>
                      </a:r>
                    </a:p>
                  </a:txBody>
                  <a:tcPr marL="91327" marR="91327" marT="45664" marB="45664" vert="vert270">
                    <a:solidFill>
                      <a:schemeClr val="bg1">
                        <a:lumMod val="75000"/>
                      </a:schemeClr>
                    </a:solidFill>
                  </a:tcPr>
                </a:tc>
                <a:tc>
                  <a:txBody>
                    <a:bodyPr/>
                    <a:lstStyle/>
                    <a:p>
                      <a:r>
                        <a:rPr lang="en-GB" sz="800"/>
                        <a:t>Jun</a:t>
                      </a:r>
                    </a:p>
                  </a:txBody>
                  <a:tcPr marL="91327" marR="91327" marT="45664" marB="45664" vert="vert270">
                    <a:solidFill>
                      <a:schemeClr val="bg1">
                        <a:lumMod val="75000"/>
                      </a:schemeClr>
                    </a:solidFill>
                  </a:tcPr>
                </a:tc>
                <a:tc>
                  <a:txBody>
                    <a:bodyPr/>
                    <a:lstStyle/>
                    <a:p>
                      <a:r>
                        <a:rPr lang="en-GB" sz="800" dirty="0"/>
                        <a:t>Jul</a:t>
                      </a:r>
                    </a:p>
                  </a:txBody>
                  <a:tcPr marL="91327" marR="91327" marT="45664" marB="45664" vert="vert270">
                    <a:solidFill>
                      <a:schemeClr val="bg1">
                        <a:lumMod val="75000"/>
                      </a:schemeClr>
                    </a:solidFill>
                  </a:tcPr>
                </a:tc>
                <a:tc>
                  <a:txBody>
                    <a:bodyPr/>
                    <a:lstStyle/>
                    <a:p>
                      <a:r>
                        <a:rPr lang="en-GB" sz="800"/>
                        <a:t>Aug</a:t>
                      </a:r>
                    </a:p>
                  </a:txBody>
                  <a:tcPr marL="91327" marR="91327" marT="45664" marB="45664" vert="vert270">
                    <a:solidFill>
                      <a:schemeClr val="bg1">
                        <a:lumMod val="75000"/>
                      </a:schemeClr>
                    </a:solidFill>
                  </a:tcPr>
                </a:tc>
                <a:tc>
                  <a:txBody>
                    <a:bodyPr/>
                    <a:lstStyle/>
                    <a:p>
                      <a:r>
                        <a:rPr lang="en-GB" sz="800" dirty="0"/>
                        <a:t>Sep</a:t>
                      </a:r>
                    </a:p>
                  </a:txBody>
                  <a:tcPr marL="91327" marR="91327" marT="45664" marB="45664" vert="vert270">
                    <a:solidFill>
                      <a:schemeClr val="bg1">
                        <a:lumMod val="75000"/>
                      </a:schemeClr>
                    </a:solidFill>
                  </a:tcPr>
                </a:tc>
                <a:tc>
                  <a:txBody>
                    <a:bodyPr/>
                    <a:lstStyle/>
                    <a:p>
                      <a:r>
                        <a:rPr lang="en-GB" sz="800" dirty="0"/>
                        <a:t>Oct</a:t>
                      </a:r>
                    </a:p>
                  </a:txBody>
                  <a:tcPr marL="91327" marR="91327" marT="45664" marB="45664" vert="vert270">
                    <a:solidFill>
                      <a:schemeClr val="bg1">
                        <a:lumMod val="75000"/>
                      </a:schemeClr>
                    </a:solidFill>
                  </a:tcPr>
                </a:tc>
                <a:tc>
                  <a:txBody>
                    <a:bodyPr/>
                    <a:lstStyle/>
                    <a:p>
                      <a:r>
                        <a:rPr lang="en-GB" sz="800" dirty="0"/>
                        <a:t>Nov</a:t>
                      </a:r>
                    </a:p>
                  </a:txBody>
                  <a:tcPr marL="91327" marR="91327" marT="45664" marB="45664" vert="vert270">
                    <a:solidFill>
                      <a:schemeClr val="bg1">
                        <a:lumMod val="75000"/>
                      </a:schemeClr>
                    </a:solidFill>
                  </a:tcPr>
                </a:tc>
                <a:tc>
                  <a:txBody>
                    <a:bodyPr/>
                    <a:lstStyle/>
                    <a:p>
                      <a:r>
                        <a:rPr lang="en-GB" sz="800" dirty="0"/>
                        <a:t>Dec</a:t>
                      </a:r>
                    </a:p>
                  </a:txBody>
                  <a:tcPr marL="91327" marR="91327" marT="45664" marB="45664" vert="vert270">
                    <a:solidFill>
                      <a:schemeClr val="bg1">
                        <a:lumMod val="75000"/>
                      </a:schemeClr>
                    </a:solidFill>
                  </a:tcPr>
                </a:tc>
                <a:extLst>
                  <a:ext uri="{0D108BD9-81ED-4DB2-BD59-A6C34878D82A}">
                    <a16:rowId xmlns:a16="http://schemas.microsoft.com/office/drawing/2014/main" val="2937758045"/>
                  </a:ext>
                </a:extLst>
              </a:tr>
              <a:tr h="938444">
                <a:tc>
                  <a:txBody>
                    <a:bodyPr/>
                    <a:lstStyle/>
                    <a:p>
                      <a:pPr algn="ctr"/>
                      <a:r>
                        <a:rPr lang="en-GB" sz="1100" dirty="0">
                          <a:solidFill>
                            <a:schemeClr val="tx1"/>
                          </a:solidFill>
                        </a:rPr>
                        <a:t>Minor Releases</a:t>
                      </a:r>
                    </a:p>
                  </a:txBody>
                  <a:tcPr marL="91327" marR="91327" marT="45664" marB="45664" vert="vert270">
                    <a:solidFill>
                      <a:schemeClr val="bg1">
                        <a:lumMod val="75000"/>
                      </a:schemeClr>
                    </a:solidFill>
                  </a:tcPr>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extLst>
                  <a:ext uri="{0D108BD9-81ED-4DB2-BD59-A6C34878D82A}">
                    <a16:rowId xmlns:a16="http://schemas.microsoft.com/office/drawing/2014/main" val="2927043025"/>
                  </a:ext>
                </a:extLst>
              </a:tr>
              <a:tr h="878627">
                <a:tc>
                  <a:txBody>
                    <a:bodyPr/>
                    <a:lstStyle/>
                    <a:p>
                      <a:pPr algn="ctr"/>
                      <a:r>
                        <a:rPr lang="en-GB" sz="1100" dirty="0">
                          <a:solidFill>
                            <a:schemeClr val="tx1"/>
                          </a:solidFill>
                        </a:rPr>
                        <a:t>Major Releases</a:t>
                      </a:r>
                    </a:p>
                  </a:txBody>
                  <a:tcPr marL="91327" marR="91327" marT="45664" marB="45664" vert="vert270">
                    <a:solidFill>
                      <a:schemeClr val="bg1">
                        <a:lumMod val="75000"/>
                      </a:schemeClr>
                    </a:solidFill>
                  </a:tcPr>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extLst>
                  <a:ext uri="{0D108BD9-81ED-4DB2-BD59-A6C34878D82A}">
                    <a16:rowId xmlns:a16="http://schemas.microsoft.com/office/drawing/2014/main" val="1795437498"/>
                  </a:ext>
                </a:extLst>
              </a:tr>
              <a:tr h="665430">
                <a:tc>
                  <a:txBody>
                    <a:bodyPr/>
                    <a:lstStyle/>
                    <a:p>
                      <a:pPr algn="ctr"/>
                      <a:r>
                        <a:rPr lang="en-GB" sz="1100" dirty="0">
                          <a:solidFill>
                            <a:schemeClr val="tx1"/>
                          </a:solidFill>
                        </a:rPr>
                        <a:t>CSSC</a:t>
                      </a:r>
                    </a:p>
                  </a:txBody>
                  <a:tcPr marL="91327" marR="91327" marT="45664" marB="45664" vert="vert270">
                    <a:solidFill>
                      <a:schemeClr val="bg1">
                        <a:lumMod val="75000"/>
                      </a:schemeClr>
                    </a:solidFill>
                  </a:tcPr>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extLst>
                  <a:ext uri="{0D108BD9-81ED-4DB2-BD59-A6C34878D82A}">
                    <a16:rowId xmlns:a16="http://schemas.microsoft.com/office/drawing/2014/main" val="3157425213"/>
                  </a:ext>
                </a:extLst>
              </a:tr>
              <a:tr h="1471729">
                <a:tc>
                  <a:txBody>
                    <a:bodyPr/>
                    <a:lstStyle/>
                    <a:p>
                      <a:pPr algn="ctr"/>
                      <a:r>
                        <a:rPr lang="en-GB" sz="1100" dirty="0">
                          <a:solidFill>
                            <a:schemeClr val="tx1"/>
                          </a:solidFill>
                        </a:rPr>
                        <a:t>Standalone Change</a:t>
                      </a:r>
                    </a:p>
                  </a:txBody>
                  <a:tcPr marL="91327" marR="91327" marT="45664" marB="45664" vert="vert270">
                    <a:solidFill>
                      <a:schemeClr val="bg1">
                        <a:lumMod val="75000"/>
                      </a:schemeClr>
                    </a:solidFill>
                  </a:tcPr>
                </a:tc>
                <a:tc gridSpan="24">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a:p>
                  </a:txBody>
                  <a:tcPr marL="91327" marR="91327" marT="45664" marB="45664"/>
                </a:tc>
                <a:tc hMerge="1">
                  <a:txBody>
                    <a:bodyPr/>
                    <a:lstStyle/>
                    <a:p>
                      <a:endParaRPr lang="en-GB" sz="80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a:p>
                  </a:txBody>
                  <a:tcPr marL="91327" marR="91327" marT="45664" marB="45664"/>
                </a:tc>
                <a:tc hMerge="1">
                  <a:txBody>
                    <a:bodyPr/>
                    <a:lstStyle/>
                    <a:p>
                      <a:endParaRPr lang="en-GB" sz="800" dirty="0"/>
                    </a:p>
                  </a:txBody>
                  <a:tcPr marL="91327" marR="91327" marT="45664" marB="45664"/>
                </a:tc>
                <a:tc hMerge="1">
                  <a:txBody>
                    <a:bodyPr/>
                    <a:lstStyle/>
                    <a:p>
                      <a:endParaRPr lang="en-GB" sz="80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extLst>
                  <a:ext uri="{0D108BD9-81ED-4DB2-BD59-A6C34878D82A}">
                    <a16:rowId xmlns:a16="http://schemas.microsoft.com/office/drawing/2014/main" val="1587967117"/>
                  </a:ext>
                </a:extLst>
              </a:tr>
            </a:tbl>
          </a:graphicData>
        </a:graphic>
      </p:graphicFrame>
      <p:sp>
        <p:nvSpPr>
          <p:cNvPr id="17" name="TextBox 16">
            <a:extLst>
              <a:ext uri="{FF2B5EF4-FFF2-40B4-BE49-F238E27FC236}">
                <a16:creationId xmlns:a16="http://schemas.microsoft.com/office/drawing/2014/main" id="{544DE2A5-3D7C-43E8-BE35-7BE15B9AF676}"/>
              </a:ext>
            </a:extLst>
          </p:cNvPr>
          <p:cNvSpPr txBox="1"/>
          <p:nvPr/>
        </p:nvSpPr>
        <p:spPr>
          <a:xfrm>
            <a:off x="997389" y="2018433"/>
            <a:ext cx="2699449"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lvl1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a:ln>
                  <a:noFill/>
                </a:ln>
                <a:solidFill>
                  <a:srgbClr val="1E1246"/>
                </a:solidFill>
                <a:effectLst/>
                <a:uLnTx/>
                <a:uFillTx/>
                <a:latin typeface="Poppins Medium"/>
                <a:ea typeface="+mn-ea"/>
                <a:cs typeface="+mn-cs"/>
              </a:rPr>
              <a:t>June 2021 	                             (DBTI + PIS/Closedown)</a:t>
            </a:r>
          </a:p>
        </p:txBody>
      </p:sp>
      <p:sp>
        <p:nvSpPr>
          <p:cNvPr id="18" name="TextBox 17">
            <a:extLst>
              <a:ext uri="{FF2B5EF4-FFF2-40B4-BE49-F238E27FC236}">
                <a16:creationId xmlns:a16="http://schemas.microsoft.com/office/drawing/2014/main" id="{80410ACA-A9A3-49A1-BFB9-17691BF13109}"/>
              </a:ext>
            </a:extLst>
          </p:cNvPr>
          <p:cNvSpPr txBox="1"/>
          <p:nvPr/>
        </p:nvSpPr>
        <p:spPr>
          <a:xfrm>
            <a:off x="996809" y="2262289"/>
            <a:ext cx="1350306"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l"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a:ln>
                  <a:noFill/>
                </a:ln>
                <a:solidFill>
                  <a:srgbClr val="1E1246"/>
                </a:solidFill>
                <a:effectLst/>
                <a:uLnTx/>
                <a:uFillTx/>
                <a:latin typeface="Poppins Medium"/>
                <a:ea typeface="+mn-ea"/>
                <a:cs typeface="+mn-cs"/>
              </a:rPr>
              <a:t>Nov 2021 Analysis / Design</a:t>
            </a:r>
          </a:p>
        </p:txBody>
      </p:sp>
      <p:sp>
        <p:nvSpPr>
          <p:cNvPr id="19" name="TextBox 18">
            <a:extLst>
              <a:ext uri="{FF2B5EF4-FFF2-40B4-BE49-F238E27FC236}">
                <a16:creationId xmlns:a16="http://schemas.microsoft.com/office/drawing/2014/main" id="{D304EDCE-157B-4D96-AC58-B4C0BFB45B65}"/>
              </a:ext>
            </a:extLst>
          </p:cNvPr>
          <p:cNvSpPr txBox="1"/>
          <p:nvPr/>
        </p:nvSpPr>
        <p:spPr>
          <a:xfrm>
            <a:off x="2382252" y="2253569"/>
            <a:ext cx="2929965"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a:ln>
                  <a:noFill/>
                </a:ln>
                <a:solidFill>
                  <a:srgbClr val="1E1246"/>
                </a:solidFill>
                <a:effectLst/>
                <a:uLnTx/>
                <a:uFillTx/>
                <a:latin typeface="Poppins Medium"/>
                <a:ea typeface="+mn-ea"/>
                <a:cs typeface="+mn-cs"/>
              </a:rPr>
              <a:t>November 2021 Build/Test	Implement/PIS</a:t>
            </a:r>
          </a:p>
        </p:txBody>
      </p:sp>
      <p:sp>
        <p:nvSpPr>
          <p:cNvPr id="20" name="TextBox 19">
            <a:extLst>
              <a:ext uri="{FF2B5EF4-FFF2-40B4-BE49-F238E27FC236}">
                <a16:creationId xmlns:a16="http://schemas.microsoft.com/office/drawing/2014/main" id="{B7F32981-9BDE-45F1-8945-FBDB02C43671}"/>
              </a:ext>
            </a:extLst>
          </p:cNvPr>
          <p:cNvSpPr txBox="1"/>
          <p:nvPr/>
        </p:nvSpPr>
        <p:spPr>
          <a:xfrm>
            <a:off x="968215" y="1094153"/>
            <a:ext cx="1350306" cy="199927"/>
          </a:xfrm>
          <a:prstGeom prst="rect">
            <a:avLst/>
          </a:prstGeom>
          <a:solidFill>
            <a:srgbClr val="0070C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err="1">
                <a:ln>
                  <a:noFill/>
                </a:ln>
                <a:solidFill>
                  <a:prstClr val="white"/>
                </a:solidFill>
                <a:effectLst/>
                <a:uLnTx/>
                <a:uFillTx/>
                <a:latin typeface="Poppins Medium"/>
                <a:ea typeface="+mn-ea"/>
                <a:cs typeface="+mn-cs"/>
              </a:rPr>
              <a:t>MiR</a:t>
            </a:r>
            <a:r>
              <a:rPr kumimoji="0" lang="en-GB" sz="699" b="0" i="0" u="none" strike="noStrike" kern="1200" cap="none" spc="0" normalizeH="0" baseline="0" noProof="0" dirty="0">
                <a:ln>
                  <a:noFill/>
                </a:ln>
                <a:solidFill>
                  <a:prstClr val="white"/>
                </a:solidFill>
                <a:effectLst/>
                <a:uLnTx/>
                <a:uFillTx/>
                <a:latin typeface="Poppins Medium"/>
                <a:ea typeface="+mn-ea"/>
                <a:cs typeface="+mn-cs"/>
              </a:rPr>
              <a:t> 9</a:t>
            </a:r>
          </a:p>
        </p:txBody>
      </p:sp>
      <p:sp>
        <p:nvSpPr>
          <p:cNvPr id="21" name="TextBox 20">
            <a:extLst>
              <a:ext uri="{FF2B5EF4-FFF2-40B4-BE49-F238E27FC236}">
                <a16:creationId xmlns:a16="http://schemas.microsoft.com/office/drawing/2014/main" id="{82F7A9E5-1675-4668-A89C-A6CD5319BEEE}"/>
              </a:ext>
            </a:extLst>
          </p:cNvPr>
          <p:cNvSpPr txBox="1"/>
          <p:nvPr/>
        </p:nvSpPr>
        <p:spPr>
          <a:xfrm>
            <a:off x="2261070" y="1339936"/>
            <a:ext cx="1350306" cy="199927"/>
          </a:xfrm>
          <a:prstGeom prst="rect">
            <a:avLst/>
          </a:prstGeom>
          <a:solidFill>
            <a:srgbClr val="00B050"/>
          </a:solidFill>
          <a:ln>
            <a:solidFill>
              <a:schemeClr val="accent1"/>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err="1">
                <a:ln>
                  <a:noFill/>
                </a:ln>
                <a:solidFill>
                  <a:srgbClr val="1E1246"/>
                </a:solidFill>
                <a:effectLst/>
                <a:uLnTx/>
                <a:uFillTx/>
                <a:latin typeface="Poppins Medium"/>
                <a:ea typeface="+mn-ea"/>
                <a:cs typeface="+mn-cs"/>
              </a:rPr>
              <a:t>MiR</a:t>
            </a:r>
            <a:r>
              <a:rPr kumimoji="0" lang="en-GB" sz="699" b="0" i="0" u="none" strike="noStrike" kern="1200" cap="none" spc="0" normalizeH="0" baseline="0" noProof="0" dirty="0">
                <a:ln>
                  <a:noFill/>
                </a:ln>
                <a:solidFill>
                  <a:srgbClr val="1E1246"/>
                </a:solidFill>
                <a:effectLst/>
                <a:uLnTx/>
                <a:uFillTx/>
                <a:latin typeface="Poppins Medium"/>
                <a:ea typeface="+mn-ea"/>
                <a:cs typeface="+mn-cs"/>
              </a:rPr>
              <a:t> 10</a:t>
            </a:r>
          </a:p>
        </p:txBody>
      </p:sp>
      <p:sp>
        <p:nvSpPr>
          <p:cNvPr id="24" name="TextBox 23">
            <a:extLst>
              <a:ext uri="{FF2B5EF4-FFF2-40B4-BE49-F238E27FC236}">
                <a16:creationId xmlns:a16="http://schemas.microsoft.com/office/drawing/2014/main" id="{7B4F9FDB-1AAB-4D64-B414-C2C74BFCFABF}"/>
              </a:ext>
            </a:extLst>
          </p:cNvPr>
          <p:cNvSpPr txBox="1"/>
          <p:nvPr/>
        </p:nvSpPr>
        <p:spPr>
          <a:xfrm>
            <a:off x="973404" y="3265600"/>
            <a:ext cx="872502"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a:ln>
                  <a:noFill/>
                </a:ln>
                <a:solidFill>
                  <a:srgbClr val="1E1246"/>
                </a:solidFill>
                <a:effectLst/>
                <a:uLnTx/>
                <a:uFillTx/>
                <a:latin typeface="Poppins Medium"/>
                <a:ea typeface="+mn-ea"/>
                <a:cs typeface="+mn-cs"/>
              </a:rPr>
              <a:t>Regression</a:t>
            </a:r>
          </a:p>
        </p:txBody>
      </p:sp>
      <p:sp>
        <p:nvSpPr>
          <p:cNvPr id="29" name="TextBox 28">
            <a:extLst>
              <a:ext uri="{FF2B5EF4-FFF2-40B4-BE49-F238E27FC236}">
                <a16:creationId xmlns:a16="http://schemas.microsoft.com/office/drawing/2014/main" id="{F77FF8F8-AD54-4C7F-B67E-9F82867C06ED}"/>
              </a:ext>
            </a:extLst>
          </p:cNvPr>
          <p:cNvSpPr txBox="1"/>
          <p:nvPr/>
        </p:nvSpPr>
        <p:spPr>
          <a:xfrm>
            <a:off x="7080194" y="3254655"/>
            <a:ext cx="1069506"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a:ln>
                  <a:noFill/>
                </a:ln>
                <a:solidFill>
                  <a:srgbClr val="1E1246"/>
                </a:solidFill>
                <a:effectLst/>
                <a:uLnTx/>
                <a:uFillTx/>
                <a:latin typeface="Poppins Medium"/>
                <a:ea typeface="+mn-ea"/>
                <a:cs typeface="+mn-cs"/>
              </a:rPr>
              <a:t>PIS</a:t>
            </a:r>
          </a:p>
        </p:txBody>
      </p:sp>
      <p:sp>
        <p:nvSpPr>
          <p:cNvPr id="31" name="TextBox 30">
            <a:extLst>
              <a:ext uri="{FF2B5EF4-FFF2-40B4-BE49-F238E27FC236}">
                <a16:creationId xmlns:a16="http://schemas.microsoft.com/office/drawing/2014/main" id="{1DEB1EFA-7F9A-4F9B-8C4E-1AFCE183A964}"/>
              </a:ext>
            </a:extLst>
          </p:cNvPr>
          <p:cNvSpPr txBox="1"/>
          <p:nvPr/>
        </p:nvSpPr>
        <p:spPr>
          <a:xfrm>
            <a:off x="4059148" y="3552462"/>
            <a:ext cx="3838530" cy="199927"/>
          </a:xfrm>
          <a:prstGeom prst="rect">
            <a:avLst/>
          </a:prstGeom>
          <a:solidFill>
            <a:srgbClr val="00B05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a:ln>
                  <a:noFill/>
                </a:ln>
                <a:solidFill>
                  <a:srgbClr val="1E1246"/>
                </a:solidFill>
                <a:effectLst/>
                <a:uLnTx/>
                <a:uFillTx/>
                <a:latin typeface="Poppins Medium"/>
                <a:ea typeface="+mn-ea"/>
                <a:cs typeface="+mn-cs"/>
              </a:rPr>
              <a:t>Retro (MOD 0651)</a:t>
            </a:r>
          </a:p>
        </p:txBody>
      </p:sp>
      <p:sp>
        <p:nvSpPr>
          <p:cNvPr id="32" name="Rectangle 31">
            <a:extLst>
              <a:ext uri="{FF2B5EF4-FFF2-40B4-BE49-F238E27FC236}">
                <a16:creationId xmlns:a16="http://schemas.microsoft.com/office/drawing/2014/main" id="{14E15DDA-19B8-4236-8ACC-6AAADE9DCEC5}"/>
              </a:ext>
            </a:extLst>
          </p:cNvPr>
          <p:cNvSpPr/>
          <p:nvPr/>
        </p:nvSpPr>
        <p:spPr>
          <a:xfrm>
            <a:off x="7952104" y="3562947"/>
            <a:ext cx="1151030" cy="1400355"/>
          </a:xfrm>
          <a:prstGeom prst="rect">
            <a:avLst/>
          </a:prstGeom>
          <a:solidFill>
            <a:schemeClr val="tx1"/>
          </a:solidFill>
        </p:spPr>
        <p:style>
          <a:lnRef idx="2">
            <a:schemeClr val="accent1"/>
          </a:lnRef>
          <a:fillRef idx="1">
            <a:schemeClr val="lt1"/>
          </a:fillRef>
          <a:effectRef idx="0">
            <a:schemeClr val="accent1"/>
          </a:effectRef>
          <a:fontRef idx="minor">
            <a:schemeClr val="dk1"/>
          </a:fontRef>
        </p:style>
        <p:txBody>
          <a:bodyPr rtlCol="0" anchor="t"/>
          <a:lstStyle/>
          <a:p>
            <a:pPr marL="0" marR="0" lvl="0" indent="0" algn="l" defTabSz="913280" rtl="0" eaLnBrk="1" fontAlgn="auto" latinLnBrk="0" hangingPunct="1">
              <a:lnSpc>
                <a:spcPct val="100000"/>
              </a:lnSpc>
              <a:spcBef>
                <a:spcPts val="0"/>
              </a:spcBef>
              <a:spcAft>
                <a:spcPts val="0"/>
              </a:spcAft>
              <a:buClrTx/>
              <a:buSzTx/>
              <a:buFontTx/>
              <a:buNone/>
              <a:tabLst/>
              <a:defRPr/>
            </a:pPr>
            <a:r>
              <a:rPr kumimoji="0" lang="en-GB" sz="799" b="1" i="0" u="none" strike="noStrike" kern="1200" cap="none" spc="0" normalizeH="0" baseline="0" noProof="0" dirty="0">
                <a:ln>
                  <a:noFill/>
                </a:ln>
                <a:solidFill>
                  <a:prstClr val="white"/>
                </a:solidFill>
                <a:effectLst/>
                <a:uLnTx/>
                <a:uFillTx/>
                <a:latin typeface="Poppins Medium"/>
                <a:ea typeface="+mn-ea"/>
                <a:cs typeface="+mn-cs"/>
              </a:rPr>
              <a:t>Key</a:t>
            </a:r>
            <a:r>
              <a:rPr kumimoji="0" lang="en-GB" sz="799" b="0" i="0" u="none" strike="noStrike" kern="1200" cap="none" spc="0" normalizeH="0" baseline="0" noProof="0" dirty="0">
                <a:ln>
                  <a:noFill/>
                </a:ln>
                <a:solidFill>
                  <a:prstClr val="white"/>
                </a:solidFill>
                <a:effectLst/>
                <a:uLnTx/>
                <a:uFillTx/>
                <a:latin typeface="Poppins Medium"/>
                <a:ea typeface="+mn-ea"/>
                <a:cs typeface="+mn-cs"/>
              </a:rPr>
              <a:t>:</a:t>
            </a:r>
          </a:p>
        </p:txBody>
      </p:sp>
      <p:sp>
        <p:nvSpPr>
          <p:cNvPr id="38" name="TextBox 37">
            <a:extLst>
              <a:ext uri="{FF2B5EF4-FFF2-40B4-BE49-F238E27FC236}">
                <a16:creationId xmlns:a16="http://schemas.microsoft.com/office/drawing/2014/main" id="{A543BBB4-E85C-4BDC-862E-856A4CD8D481}"/>
              </a:ext>
            </a:extLst>
          </p:cNvPr>
          <p:cNvSpPr txBox="1"/>
          <p:nvPr/>
        </p:nvSpPr>
        <p:spPr>
          <a:xfrm>
            <a:off x="7972854" y="3771300"/>
            <a:ext cx="1045588" cy="199927"/>
          </a:xfrm>
          <a:prstGeom prst="rect">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lgn="ctr">
              <a:defRPr sz="800"/>
            </a:lvl1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1E1246"/>
                </a:solidFill>
                <a:effectLst/>
                <a:uLnTx/>
                <a:uFillTx/>
                <a:latin typeface="Arial"/>
                <a:ea typeface="+mn-ea"/>
                <a:cs typeface="+mn-cs"/>
              </a:rPr>
              <a:t>On Track</a:t>
            </a:r>
          </a:p>
        </p:txBody>
      </p:sp>
      <p:sp>
        <p:nvSpPr>
          <p:cNvPr id="39" name="TextBox 38">
            <a:extLst>
              <a:ext uri="{FF2B5EF4-FFF2-40B4-BE49-F238E27FC236}">
                <a16:creationId xmlns:a16="http://schemas.microsoft.com/office/drawing/2014/main" id="{AC37DC85-0266-4B68-8BEE-A637CF73A9C6}"/>
              </a:ext>
            </a:extLst>
          </p:cNvPr>
          <p:cNvSpPr txBox="1"/>
          <p:nvPr/>
        </p:nvSpPr>
        <p:spPr>
          <a:xfrm>
            <a:off x="7972854" y="4005191"/>
            <a:ext cx="1045588" cy="199927"/>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1E1246"/>
                </a:solidFill>
                <a:effectLst/>
                <a:uLnTx/>
                <a:uFillTx/>
                <a:latin typeface="Arial"/>
                <a:ea typeface="+mn-ea"/>
                <a:cs typeface="+mn-cs"/>
              </a:rPr>
              <a:t>Potential Activity</a:t>
            </a:r>
          </a:p>
        </p:txBody>
      </p:sp>
      <p:sp>
        <p:nvSpPr>
          <p:cNvPr id="42" name="TextBox 41">
            <a:extLst>
              <a:ext uri="{FF2B5EF4-FFF2-40B4-BE49-F238E27FC236}">
                <a16:creationId xmlns:a16="http://schemas.microsoft.com/office/drawing/2014/main" id="{A362F7A7-3F03-46F4-B2B1-01026E47C781}"/>
              </a:ext>
            </a:extLst>
          </p:cNvPr>
          <p:cNvSpPr txBox="1"/>
          <p:nvPr/>
        </p:nvSpPr>
        <p:spPr>
          <a:xfrm>
            <a:off x="1242037" y="2991589"/>
            <a:ext cx="1039063"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a:ln>
                  <a:noFill/>
                </a:ln>
                <a:solidFill>
                  <a:srgbClr val="1E1246"/>
                </a:solidFill>
                <a:effectLst/>
                <a:uLnTx/>
                <a:uFillTx/>
                <a:latin typeface="Poppins Medium"/>
                <a:ea typeface="+mn-ea"/>
                <a:cs typeface="+mn-cs"/>
              </a:rPr>
              <a:t>Nov 21 IA</a:t>
            </a:r>
          </a:p>
        </p:txBody>
      </p:sp>
      <p:sp>
        <p:nvSpPr>
          <p:cNvPr id="41" name="TextBox 40">
            <a:extLst>
              <a:ext uri="{FF2B5EF4-FFF2-40B4-BE49-F238E27FC236}">
                <a16:creationId xmlns:a16="http://schemas.microsoft.com/office/drawing/2014/main" id="{FFFA193A-D588-4691-BF38-E3641A27F58A}"/>
              </a:ext>
            </a:extLst>
          </p:cNvPr>
          <p:cNvSpPr txBox="1"/>
          <p:nvPr/>
        </p:nvSpPr>
        <p:spPr>
          <a:xfrm>
            <a:off x="5656372" y="2514411"/>
            <a:ext cx="2599078" cy="199927"/>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a:ln>
                  <a:noFill/>
                </a:ln>
                <a:solidFill>
                  <a:srgbClr val="1E1246"/>
                </a:solidFill>
                <a:effectLst/>
                <a:uLnTx/>
                <a:uFillTx/>
                <a:latin typeface="Poppins Medium"/>
                <a:ea typeface="+mn-ea"/>
                <a:cs typeface="+mn-cs"/>
              </a:rPr>
              <a:t>November 2022 Build/Test/Implement/PIS</a:t>
            </a:r>
          </a:p>
        </p:txBody>
      </p:sp>
      <p:sp>
        <p:nvSpPr>
          <p:cNvPr id="43" name="TextBox 42">
            <a:extLst>
              <a:ext uri="{FF2B5EF4-FFF2-40B4-BE49-F238E27FC236}">
                <a16:creationId xmlns:a16="http://schemas.microsoft.com/office/drawing/2014/main" id="{87EEFC6B-8D29-4DCA-9AD3-EF8937E6A38F}"/>
              </a:ext>
            </a:extLst>
          </p:cNvPr>
          <p:cNvSpPr txBox="1"/>
          <p:nvPr/>
        </p:nvSpPr>
        <p:spPr>
          <a:xfrm>
            <a:off x="4103199" y="2517874"/>
            <a:ext cx="1553173" cy="199927"/>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a:ln>
                  <a:noFill/>
                </a:ln>
                <a:solidFill>
                  <a:srgbClr val="1E1246"/>
                </a:solidFill>
                <a:effectLst/>
                <a:uLnTx/>
                <a:uFillTx/>
                <a:latin typeface="Poppins Medium"/>
                <a:ea typeface="+mn-ea"/>
                <a:cs typeface="+mn-cs"/>
              </a:rPr>
              <a:t>*Nov 2022 Analysis / Design</a:t>
            </a:r>
          </a:p>
        </p:txBody>
      </p:sp>
      <p:sp>
        <p:nvSpPr>
          <p:cNvPr id="46" name="Rectangle 45">
            <a:extLst>
              <a:ext uri="{FF2B5EF4-FFF2-40B4-BE49-F238E27FC236}">
                <a16:creationId xmlns:a16="http://schemas.microsoft.com/office/drawing/2014/main" id="{3E0C08B4-04B6-45E0-A1E3-90885683DFF2}"/>
              </a:ext>
            </a:extLst>
          </p:cNvPr>
          <p:cNvSpPr/>
          <p:nvPr/>
        </p:nvSpPr>
        <p:spPr>
          <a:xfrm>
            <a:off x="981635" y="3819521"/>
            <a:ext cx="345498" cy="260688"/>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5206</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5237</a:t>
            </a:r>
          </a:p>
        </p:txBody>
      </p:sp>
      <p:sp>
        <p:nvSpPr>
          <p:cNvPr id="47" name="Rectangle 46">
            <a:extLst>
              <a:ext uri="{FF2B5EF4-FFF2-40B4-BE49-F238E27FC236}">
                <a16:creationId xmlns:a16="http://schemas.microsoft.com/office/drawing/2014/main" id="{0CDE3203-460F-4CC6-8BDD-546265D6CFA3}"/>
              </a:ext>
            </a:extLst>
          </p:cNvPr>
          <p:cNvSpPr/>
          <p:nvPr/>
        </p:nvSpPr>
        <p:spPr>
          <a:xfrm>
            <a:off x="1297500" y="3821171"/>
            <a:ext cx="326451" cy="257841"/>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5146</a:t>
            </a:r>
          </a:p>
        </p:txBody>
      </p:sp>
      <p:sp>
        <p:nvSpPr>
          <p:cNvPr id="48" name="Rectangle 47">
            <a:extLst>
              <a:ext uri="{FF2B5EF4-FFF2-40B4-BE49-F238E27FC236}">
                <a16:creationId xmlns:a16="http://schemas.microsoft.com/office/drawing/2014/main" id="{20BCF1A2-A987-44E9-AF91-894165E2ACA5}"/>
              </a:ext>
            </a:extLst>
          </p:cNvPr>
          <p:cNvSpPr/>
          <p:nvPr/>
        </p:nvSpPr>
        <p:spPr>
          <a:xfrm>
            <a:off x="1826795" y="3807050"/>
            <a:ext cx="326451" cy="260688"/>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5038</a:t>
            </a:r>
          </a:p>
        </p:txBody>
      </p:sp>
      <p:sp>
        <p:nvSpPr>
          <p:cNvPr id="51" name="TextBox 50">
            <a:extLst>
              <a:ext uri="{FF2B5EF4-FFF2-40B4-BE49-F238E27FC236}">
                <a16:creationId xmlns:a16="http://schemas.microsoft.com/office/drawing/2014/main" id="{E457FA9A-4E69-4D22-82C3-2180A96F242B}"/>
              </a:ext>
            </a:extLst>
          </p:cNvPr>
          <p:cNvSpPr txBox="1"/>
          <p:nvPr/>
        </p:nvSpPr>
        <p:spPr>
          <a:xfrm>
            <a:off x="2615378" y="4152299"/>
            <a:ext cx="2975642" cy="199927"/>
          </a:xfrm>
          <a:prstGeom prst="rect">
            <a:avLst/>
          </a:prstGeom>
          <a:solidFill>
            <a:schemeClr val="accent1">
              <a:lumMod val="20000"/>
              <a:lumOff val="80000"/>
            </a:schemeClr>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lvl1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a:ln>
                  <a:noFill/>
                </a:ln>
                <a:solidFill>
                  <a:prstClr val="black"/>
                </a:solidFill>
                <a:effectLst/>
                <a:uLnTx/>
                <a:uFillTx/>
                <a:latin typeface="Poppins Medium"/>
                <a:ea typeface="+mn-ea"/>
                <a:cs typeface="+mn-cs"/>
              </a:rPr>
              <a:t>XOS Change Fund 21/22</a:t>
            </a:r>
          </a:p>
        </p:txBody>
      </p:sp>
      <p:sp>
        <p:nvSpPr>
          <p:cNvPr id="52" name="TextBox 51">
            <a:extLst>
              <a:ext uri="{FF2B5EF4-FFF2-40B4-BE49-F238E27FC236}">
                <a16:creationId xmlns:a16="http://schemas.microsoft.com/office/drawing/2014/main" id="{296E898A-A3F0-4D97-8CCB-FD103A986E93}"/>
              </a:ext>
            </a:extLst>
          </p:cNvPr>
          <p:cNvSpPr txBox="1"/>
          <p:nvPr/>
        </p:nvSpPr>
        <p:spPr>
          <a:xfrm>
            <a:off x="1932033" y="4412591"/>
            <a:ext cx="3750956"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lvl1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a:ln>
                  <a:noFill/>
                </a:ln>
                <a:solidFill>
                  <a:prstClr val="black"/>
                </a:solidFill>
                <a:effectLst/>
                <a:uLnTx/>
                <a:uFillTx/>
                <a:latin typeface="Poppins Medium"/>
                <a:ea typeface="+mn-ea"/>
                <a:cs typeface="+mn-cs"/>
              </a:rPr>
              <a:t>PAC</a:t>
            </a:r>
          </a:p>
        </p:txBody>
      </p:sp>
      <p:sp>
        <p:nvSpPr>
          <p:cNvPr id="55" name="TextBox 54">
            <a:extLst>
              <a:ext uri="{FF2B5EF4-FFF2-40B4-BE49-F238E27FC236}">
                <a16:creationId xmlns:a16="http://schemas.microsoft.com/office/drawing/2014/main" id="{B902DC96-7427-43A0-94C6-FF7208D0C9B8}"/>
              </a:ext>
            </a:extLst>
          </p:cNvPr>
          <p:cNvSpPr txBox="1"/>
          <p:nvPr/>
        </p:nvSpPr>
        <p:spPr>
          <a:xfrm>
            <a:off x="2329247" y="2300833"/>
            <a:ext cx="365792"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white"/>
                </a:solidFill>
                <a:effectLst/>
                <a:uLnTx/>
                <a:uFillTx/>
                <a:latin typeface="Arial"/>
                <a:ea typeface="+mn-ea"/>
                <a:cs typeface="+mn-cs"/>
              </a:rPr>
              <a:t>BER</a:t>
            </a:r>
          </a:p>
        </p:txBody>
      </p:sp>
      <p:pic>
        <p:nvPicPr>
          <p:cNvPr id="56" name="Picture 55">
            <a:extLst>
              <a:ext uri="{FF2B5EF4-FFF2-40B4-BE49-F238E27FC236}">
                <a16:creationId xmlns:a16="http://schemas.microsoft.com/office/drawing/2014/main" id="{7096EECB-E329-489E-A50A-4E9E1220413A}"/>
              </a:ext>
            </a:extLst>
          </p:cNvPr>
          <p:cNvPicPr>
            <a:picLocks noChangeAspect="1"/>
          </p:cNvPicPr>
          <p:nvPr/>
        </p:nvPicPr>
        <p:blipFill>
          <a:blip r:embed="rId2"/>
          <a:stretch>
            <a:fillRect/>
          </a:stretch>
        </p:blipFill>
        <p:spPr>
          <a:xfrm>
            <a:off x="3696838" y="2001103"/>
            <a:ext cx="365792" cy="219475"/>
          </a:xfrm>
          <a:prstGeom prst="rect">
            <a:avLst/>
          </a:prstGeom>
        </p:spPr>
      </p:pic>
      <p:sp>
        <p:nvSpPr>
          <p:cNvPr id="57" name="TextBox 56">
            <a:extLst>
              <a:ext uri="{FF2B5EF4-FFF2-40B4-BE49-F238E27FC236}">
                <a16:creationId xmlns:a16="http://schemas.microsoft.com/office/drawing/2014/main" id="{C67A5694-7728-4329-86AD-48DFA6CE5359}"/>
              </a:ext>
            </a:extLst>
          </p:cNvPr>
          <p:cNvSpPr txBox="1"/>
          <p:nvPr/>
        </p:nvSpPr>
        <p:spPr>
          <a:xfrm>
            <a:off x="3917112" y="2050387"/>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pic>
        <p:nvPicPr>
          <p:cNvPr id="59" name="Picture 58">
            <a:extLst>
              <a:ext uri="{FF2B5EF4-FFF2-40B4-BE49-F238E27FC236}">
                <a16:creationId xmlns:a16="http://schemas.microsoft.com/office/drawing/2014/main" id="{AA4A966A-9033-4D10-9CB7-E7DDFB6A0DD5}"/>
              </a:ext>
            </a:extLst>
          </p:cNvPr>
          <p:cNvPicPr>
            <a:picLocks noChangeAspect="1"/>
          </p:cNvPicPr>
          <p:nvPr/>
        </p:nvPicPr>
        <p:blipFill>
          <a:blip r:embed="rId2"/>
          <a:stretch>
            <a:fillRect/>
          </a:stretch>
        </p:blipFill>
        <p:spPr>
          <a:xfrm>
            <a:off x="5106140" y="2236951"/>
            <a:ext cx="365792" cy="219475"/>
          </a:xfrm>
          <a:prstGeom prst="rect">
            <a:avLst/>
          </a:prstGeom>
        </p:spPr>
      </p:pic>
      <p:sp>
        <p:nvSpPr>
          <p:cNvPr id="61" name="TextBox 60">
            <a:extLst>
              <a:ext uri="{FF2B5EF4-FFF2-40B4-BE49-F238E27FC236}">
                <a16:creationId xmlns:a16="http://schemas.microsoft.com/office/drawing/2014/main" id="{B7E728E9-3326-4CED-8393-E29311EF82FC}"/>
              </a:ext>
            </a:extLst>
          </p:cNvPr>
          <p:cNvSpPr txBox="1"/>
          <p:nvPr/>
        </p:nvSpPr>
        <p:spPr>
          <a:xfrm>
            <a:off x="1868095" y="1404477"/>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Scope</a:t>
            </a:r>
          </a:p>
        </p:txBody>
      </p:sp>
      <p:sp>
        <p:nvSpPr>
          <p:cNvPr id="63" name="TextBox 62">
            <a:extLst>
              <a:ext uri="{FF2B5EF4-FFF2-40B4-BE49-F238E27FC236}">
                <a16:creationId xmlns:a16="http://schemas.microsoft.com/office/drawing/2014/main" id="{436AEB19-505D-49D4-BDE7-EE2E5FDD40EE}"/>
              </a:ext>
            </a:extLst>
          </p:cNvPr>
          <p:cNvSpPr txBox="1"/>
          <p:nvPr/>
        </p:nvSpPr>
        <p:spPr>
          <a:xfrm>
            <a:off x="5306437" y="2335619"/>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65" name="TextBox 64">
            <a:extLst>
              <a:ext uri="{FF2B5EF4-FFF2-40B4-BE49-F238E27FC236}">
                <a16:creationId xmlns:a16="http://schemas.microsoft.com/office/drawing/2014/main" id="{EE13D4FF-22C8-406F-8850-75D203BB084C}"/>
              </a:ext>
            </a:extLst>
          </p:cNvPr>
          <p:cNvSpPr txBox="1"/>
          <p:nvPr/>
        </p:nvSpPr>
        <p:spPr>
          <a:xfrm>
            <a:off x="2318178" y="1149808"/>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74" name="TextBox 73">
            <a:extLst>
              <a:ext uri="{FF2B5EF4-FFF2-40B4-BE49-F238E27FC236}">
                <a16:creationId xmlns:a16="http://schemas.microsoft.com/office/drawing/2014/main" id="{F9D14E8F-29D8-4763-A756-F4B99F088F23}"/>
              </a:ext>
            </a:extLst>
          </p:cNvPr>
          <p:cNvSpPr txBox="1"/>
          <p:nvPr/>
        </p:nvSpPr>
        <p:spPr>
          <a:xfrm>
            <a:off x="965319" y="4660942"/>
            <a:ext cx="1459391" cy="199927"/>
          </a:xfrm>
          <a:prstGeom prst="rect">
            <a:avLst/>
          </a:prstGeom>
          <a:solidFill>
            <a:srgbClr val="0070C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lvl1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a:ln>
                  <a:noFill/>
                </a:ln>
                <a:solidFill>
                  <a:prstClr val="white"/>
                </a:solidFill>
                <a:effectLst/>
                <a:uLnTx/>
                <a:uFillTx/>
                <a:latin typeface="Poppins Medium"/>
                <a:ea typeface="+mn-ea"/>
                <a:cs typeface="+mn-cs"/>
              </a:rPr>
              <a:t>PAC </a:t>
            </a:r>
            <a:r>
              <a:rPr kumimoji="0" lang="en-GB" sz="699" b="0" i="0" u="none" strike="noStrike" kern="1200" cap="none" spc="0" normalizeH="0" baseline="0" noProof="0" dirty="0">
                <a:ln>
                  <a:noFill/>
                </a:ln>
                <a:solidFill>
                  <a:prstClr val="black"/>
                </a:solidFill>
                <a:effectLst/>
                <a:uLnTx/>
                <a:uFillTx/>
                <a:latin typeface="Poppins Medium"/>
                <a:ea typeface="+mn-ea"/>
                <a:cs typeface="+mn-cs"/>
              </a:rPr>
              <a:t>	</a:t>
            </a:r>
            <a:r>
              <a:rPr kumimoji="0" lang="en-GB" sz="699" b="0" i="0" u="none" strike="noStrike" kern="1200" cap="none" spc="0" normalizeH="0" baseline="0" noProof="0" dirty="0">
                <a:ln>
                  <a:noFill/>
                </a:ln>
                <a:solidFill>
                  <a:prstClr val="white"/>
                </a:solidFill>
                <a:effectLst/>
                <a:uLnTx/>
                <a:uFillTx/>
                <a:latin typeface="Poppins Medium"/>
                <a:ea typeface="+mn-ea"/>
                <a:cs typeface="+mn-cs"/>
              </a:rPr>
              <a:t>XRN4876</a:t>
            </a:r>
            <a:r>
              <a:rPr kumimoji="0" lang="en-GB" sz="699" b="0" i="0" u="none" strike="noStrike" kern="1200" cap="none" spc="0" normalizeH="0" baseline="0" noProof="0" dirty="0">
                <a:ln>
                  <a:noFill/>
                </a:ln>
                <a:solidFill>
                  <a:prstClr val="black"/>
                </a:solidFill>
                <a:effectLst/>
                <a:uLnTx/>
                <a:uFillTx/>
                <a:latin typeface="Poppins Medium"/>
                <a:ea typeface="+mn-ea"/>
                <a:cs typeface="+mn-cs"/>
              </a:rPr>
              <a:t> </a:t>
            </a:r>
          </a:p>
        </p:txBody>
      </p:sp>
      <p:sp>
        <p:nvSpPr>
          <p:cNvPr id="76" name="TextBox 75">
            <a:extLst>
              <a:ext uri="{FF2B5EF4-FFF2-40B4-BE49-F238E27FC236}">
                <a16:creationId xmlns:a16="http://schemas.microsoft.com/office/drawing/2014/main" id="{F2206EF3-9E15-42AE-83CE-328BBBF089BD}"/>
              </a:ext>
            </a:extLst>
          </p:cNvPr>
          <p:cNvSpPr txBox="1"/>
          <p:nvPr/>
        </p:nvSpPr>
        <p:spPr>
          <a:xfrm>
            <a:off x="1322367" y="4703686"/>
            <a:ext cx="365792"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white"/>
                </a:solidFill>
                <a:effectLst/>
                <a:uLnTx/>
                <a:uFillTx/>
                <a:latin typeface="Arial"/>
                <a:ea typeface="+mn-ea"/>
                <a:cs typeface="+mn-cs"/>
              </a:rPr>
              <a:t>BER</a:t>
            </a:r>
          </a:p>
        </p:txBody>
      </p:sp>
      <p:sp>
        <p:nvSpPr>
          <p:cNvPr id="79" name="TextBox 78">
            <a:extLst>
              <a:ext uri="{FF2B5EF4-FFF2-40B4-BE49-F238E27FC236}">
                <a16:creationId xmlns:a16="http://schemas.microsoft.com/office/drawing/2014/main" id="{E634DE91-7047-4E81-9D6C-950F03BDD4F4}"/>
              </a:ext>
            </a:extLst>
          </p:cNvPr>
          <p:cNvSpPr txBox="1"/>
          <p:nvPr/>
        </p:nvSpPr>
        <p:spPr>
          <a:xfrm>
            <a:off x="2489451" y="4741454"/>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80" name="Rectangle 79">
            <a:extLst>
              <a:ext uri="{FF2B5EF4-FFF2-40B4-BE49-F238E27FC236}">
                <a16:creationId xmlns:a16="http://schemas.microsoft.com/office/drawing/2014/main" id="{59233769-C974-44D3-9168-2B866113F4F3}"/>
              </a:ext>
            </a:extLst>
          </p:cNvPr>
          <p:cNvSpPr/>
          <p:nvPr/>
        </p:nvSpPr>
        <p:spPr>
          <a:xfrm>
            <a:off x="7972853" y="4256804"/>
            <a:ext cx="1045589" cy="199927"/>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white"/>
                </a:solidFill>
                <a:effectLst/>
                <a:uLnTx/>
                <a:uFillTx/>
                <a:latin typeface="Arial"/>
                <a:ea typeface="+mn-ea"/>
                <a:cs typeface="+mn-cs"/>
              </a:rPr>
              <a:t>      </a:t>
            </a:r>
            <a:r>
              <a:rPr kumimoji="0" lang="en-GB" sz="700" b="0" i="0" u="none" strike="noStrike" kern="1200" cap="none" spc="0" normalizeH="0" baseline="0" noProof="0" dirty="0">
                <a:ln>
                  <a:noFill/>
                </a:ln>
                <a:solidFill>
                  <a:prstClr val="white"/>
                </a:solidFill>
                <a:effectLst/>
                <a:uLnTx/>
                <a:uFillTx/>
                <a:latin typeface="Arial"/>
                <a:ea typeface="+mn-ea"/>
                <a:cs typeface="+mn-cs"/>
              </a:rPr>
              <a:t>Complete</a:t>
            </a:r>
          </a:p>
        </p:txBody>
      </p:sp>
      <p:sp>
        <p:nvSpPr>
          <p:cNvPr id="81" name="Rectangle 80">
            <a:extLst>
              <a:ext uri="{FF2B5EF4-FFF2-40B4-BE49-F238E27FC236}">
                <a16:creationId xmlns:a16="http://schemas.microsoft.com/office/drawing/2014/main" id="{77C23BF2-E296-477C-BF67-AB2348F6F77A}"/>
              </a:ext>
            </a:extLst>
          </p:cNvPr>
          <p:cNvSpPr/>
          <p:nvPr/>
        </p:nvSpPr>
        <p:spPr>
          <a:xfrm>
            <a:off x="7972854" y="4503759"/>
            <a:ext cx="1045589" cy="199927"/>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Arial"/>
                <a:ea typeface="+mn-ea"/>
                <a:cs typeface="+mn-cs"/>
              </a:rPr>
              <a:t>    Potential risk to plan</a:t>
            </a:r>
          </a:p>
        </p:txBody>
      </p:sp>
      <p:sp>
        <p:nvSpPr>
          <p:cNvPr id="82" name="Rectangle 81">
            <a:extLst>
              <a:ext uri="{FF2B5EF4-FFF2-40B4-BE49-F238E27FC236}">
                <a16:creationId xmlns:a16="http://schemas.microsoft.com/office/drawing/2014/main" id="{DA6A0777-15AF-491D-8996-C3FB4C43E1C7}"/>
              </a:ext>
            </a:extLst>
          </p:cNvPr>
          <p:cNvSpPr/>
          <p:nvPr/>
        </p:nvSpPr>
        <p:spPr>
          <a:xfrm>
            <a:off x="7972853" y="4725227"/>
            <a:ext cx="1045589" cy="196682"/>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white"/>
                </a:solidFill>
                <a:effectLst/>
                <a:uLnTx/>
                <a:uFillTx/>
                <a:latin typeface="Arial"/>
                <a:ea typeface="+mn-ea"/>
                <a:cs typeface="+mn-cs"/>
              </a:rPr>
              <a:t>Plan At Risk </a:t>
            </a:r>
          </a:p>
        </p:txBody>
      </p:sp>
      <p:sp>
        <p:nvSpPr>
          <p:cNvPr id="83" name="Rectangle 82">
            <a:extLst>
              <a:ext uri="{FF2B5EF4-FFF2-40B4-BE49-F238E27FC236}">
                <a16:creationId xmlns:a16="http://schemas.microsoft.com/office/drawing/2014/main" id="{1F8CB9DE-FF6F-41F1-8EA0-AFE5E8964C22}"/>
              </a:ext>
            </a:extLst>
          </p:cNvPr>
          <p:cNvSpPr/>
          <p:nvPr/>
        </p:nvSpPr>
        <p:spPr>
          <a:xfrm>
            <a:off x="8107378" y="1083556"/>
            <a:ext cx="1053571" cy="1197925"/>
          </a:xfrm>
          <a:prstGeom prst="rect">
            <a:avLst/>
          </a:prstGeom>
          <a:noFill/>
        </p:spPr>
        <p:style>
          <a:lnRef idx="2">
            <a:schemeClr val="accent1"/>
          </a:lnRef>
          <a:fillRef idx="1">
            <a:schemeClr val="lt1"/>
          </a:fillRef>
          <a:effectRef idx="0">
            <a:schemeClr val="accent1"/>
          </a:effectRef>
          <a:fontRef idx="minor">
            <a:schemeClr val="dk1"/>
          </a:fontRef>
        </p:style>
        <p:txBody>
          <a:bodyPr rtlCol="0" anchor="t"/>
          <a:lstStyle/>
          <a:p>
            <a:pPr marL="0" marR="0" lvl="0" indent="0" algn="l" defTabSz="913280" rtl="0" eaLnBrk="1" fontAlgn="auto" latinLnBrk="0" hangingPunct="1">
              <a:lnSpc>
                <a:spcPct val="100000"/>
              </a:lnSpc>
              <a:spcBef>
                <a:spcPts val="0"/>
              </a:spcBef>
              <a:spcAft>
                <a:spcPts val="0"/>
              </a:spcAft>
              <a:buClrTx/>
              <a:buSzTx/>
              <a:buFontTx/>
              <a:buNone/>
              <a:tabLst/>
              <a:defRPr/>
            </a:pPr>
            <a:r>
              <a:rPr kumimoji="0" lang="en-GB" sz="799" b="1" i="0" u="none" strike="noStrike" kern="1200" cap="none" spc="0" normalizeH="0" baseline="0" noProof="0" dirty="0">
                <a:ln>
                  <a:noFill/>
                </a:ln>
                <a:solidFill>
                  <a:prstClr val="black"/>
                </a:solidFill>
                <a:effectLst/>
                <a:uLnTx/>
                <a:uFillTx/>
                <a:latin typeface="Poppins Medium"/>
                <a:ea typeface="+mn-ea"/>
                <a:cs typeface="+mn-cs"/>
              </a:rPr>
              <a:t>Key</a:t>
            </a:r>
            <a:r>
              <a:rPr kumimoji="0" lang="en-GB" sz="799" b="0" i="0" u="none" strike="noStrike" kern="1200" cap="none" spc="0" normalizeH="0" baseline="0" noProof="0" dirty="0">
                <a:ln>
                  <a:noFill/>
                </a:ln>
                <a:solidFill>
                  <a:prstClr val="black"/>
                </a:solidFill>
                <a:effectLst/>
                <a:uLnTx/>
                <a:uFillTx/>
                <a:latin typeface="Poppins Medium"/>
                <a:ea typeface="+mn-ea"/>
                <a:cs typeface="+mn-cs"/>
              </a:rPr>
              <a:t>:</a:t>
            </a:r>
          </a:p>
        </p:txBody>
      </p:sp>
      <p:sp>
        <p:nvSpPr>
          <p:cNvPr id="84" name="5-Point Star 120">
            <a:extLst>
              <a:ext uri="{FF2B5EF4-FFF2-40B4-BE49-F238E27FC236}">
                <a16:creationId xmlns:a16="http://schemas.microsoft.com/office/drawing/2014/main" id="{FEF40D73-8ADF-4458-A02C-46B354E37D0C}"/>
              </a:ext>
            </a:extLst>
          </p:cNvPr>
          <p:cNvSpPr/>
          <p:nvPr/>
        </p:nvSpPr>
        <p:spPr>
          <a:xfrm>
            <a:off x="8215410" y="1272821"/>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5" name="5-Point Star 121">
            <a:extLst>
              <a:ext uri="{FF2B5EF4-FFF2-40B4-BE49-F238E27FC236}">
                <a16:creationId xmlns:a16="http://schemas.microsoft.com/office/drawing/2014/main" id="{304E6ED8-5930-45BB-BA2D-AF78F73C5A46}"/>
              </a:ext>
            </a:extLst>
          </p:cNvPr>
          <p:cNvSpPr/>
          <p:nvPr/>
        </p:nvSpPr>
        <p:spPr>
          <a:xfrm>
            <a:off x="8240867" y="2029840"/>
            <a:ext cx="256500" cy="1620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C000"/>
              </a:solidFill>
              <a:effectLst/>
              <a:uLnTx/>
              <a:uFillTx/>
              <a:latin typeface="Arial"/>
              <a:ea typeface="+mn-ea"/>
              <a:cs typeface="+mn-cs"/>
            </a:endParaRPr>
          </a:p>
        </p:txBody>
      </p:sp>
      <p:sp>
        <p:nvSpPr>
          <p:cNvPr id="86" name="TextBox 85">
            <a:extLst>
              <a:ext uri="{FF2B5EF4-FFF2-40B4-BE49-F238E27FC236}">
                <a16:creationId xmlns:a16="http://schemas.microsoft.com/office/drawing/2014/main" id="{1B5456E8-DEAB-4200-8762-0389297765DE}"/>
              </a:ext>
            </a:extLst>
          </p:cNvPr>
          <p:cNvSpPr txBox="1"/>
          <p:nvPr/>
        </p:nvSpPr>
        <p:spPr>
          <a:xfrm>
            <a:off x="8472740" y="1194116"/>
            <a:ext cx="648072" cy="307777"/>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Approval on track</a:t>
            </a:r>
          </a:p>
        </p:txBody>
      </p:sp>
      <p:sp>
        <p:nvSpPr>
          <p:cNvPr id="87" name="TextBox 86">
            <a:extLst>
              <a:ext uri="{FF2B5EF4-FFF2-40B4-BE49-F238E27FC236}">
                <a16:creationId xmlns:a16="http://schemas.microsoft.com/office/drawing/2014/main" id="{6D0078A2-7678-401C-990D-67D8409A9CDF}"/>
              </a:ext>
            </a:extLst>
          </p:cNvPr>
          <p:cNvSpPr txBox="1"/>
          <p:nvPr/>
        </p:nvSpPr>
        <p:spPr>
          <a:xfrm>
            <a:off x="8504928" y="1966441"/>
            <a:ext cx="598206" cy="307777"/>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Approval at risk</a:t>
            </a:r>
          </a:p>
        </p:txBody>
      </p:sp>
      <p:sp>
        <p:nvSpPr>
          <p:cNvPr id="88" name="TextBox 87">
            <a:extLst>
              <a:ext uri="{FF2B5EF4-FFF2-40B4-BE49-F238E27FC236}">
                <a16:creationId xmlns:a16="http://schemas.microsoft.com/office/drawing/2014/main" id="{258EB99B-EADE-491F-9A27-7EDD2D173D3B}"/>
              </a:ext>
            </a:extLst>
          </p:cNvPr>
          <p:cNvSpPr txBox="1"/>
          <p:nvPr/>
        </p:nvSpPr>
        <p:spPr>
          <a:xfrm>
            <a:off x="8460268" y="1625789"/>
            <a:ext cx="660513" cy="200055"/>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Approved</a:t>
            </a:r>
          </a:p>
        </p:txBody>
      </p:sp>
      <p:sp>
        <p:nvSpPr>
          <p:cNvPr id="89" name="5-Point Star 122">
            <a:extLst>
              <a:ext uri="{FF2B5EF4-FFF2-40B4-BE49-F238E27FC236}">
                <a16:creationId xmlns:a16="http://schemas.microsoft.com/office/drawing/2014/main" id="{5B468B40-1C2F-4701-91F8-F50B6B27DE42}"/>
              </a:ext>
            </a:extLst>
          </p:cNvPr>
          <p:cNvSpPr/>
          <p:nvPr/>
        </p:nvSpPr>
        <p:spPr>
          <a:xfrm>
            <a:off x="8232023" y="1643174"/>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0" name="5-Point Star 122">
            <a:extLst>
              <a:ext uri="{FF2B5EF4-FFF2-40B4-BE49-F238E27FC236}">
                <a16:creationId xmlns:a16="http://schemas.microsoft.com/office/drawing/2014/main" id="{971963C0-4CF6-4D5A-9634-3F16B8C9981B}"/>
              </a:ext>
            </a:extLst>
          </p:cNvPr>
          <p:cNvSpPr/>
          <p:nvPr/>
        </p:nvSpPr>
        <p:spPr>
          <a:xfrm>
            <a:off x="1552167" y="4662716"/>
            <a:ext cx="287934" cy="208122"/>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1" name="5-Point Star 122">
            <a:extLst>
              <a:ext uri="{FF2B5EF4-FFF2-40B4-BE49-F238E27FC236}">
                <a16:creationId xmlns:a16="http://schemas.microsoft.com/office/drawing/2014/main" id="{FEC0DCCD-77A8-4D52-9E84-80DE4A88BEB7}"/>
              </a:ext>
            </a:extLst>
          </p:cNvPr>
          <p:cNvSpPr/>
          <p:nvPr/>
        </p:nvSpPr>
        <p:spPr>
          <a:xfrm>
            <a:off x="1557082" y="2037396"/>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8" name="TextBox 77">
            <a:extLst>
              <a:ext uri="{FF2B5EF4-FFF2-40B4-BE49-F238E27FC236}">
                <a16:creationId xmlns:a16="http://schemas.microsoft.com/office/drawing/2014/main" id="{681D1545-C857-46C9-A097-3D6A5FE333D5}"/>
              </a:ext>
            </a:extLst>
          </p:cNvPr>
          <p:cNvSpPr txBox="1"/>
          <p:nvPr/>
        </p:nvSpPr>
        <p:spPr>
          <a:xfrm>
            <a:off x="1030702" y="2514411"/>
            <a:ext cx="1790348"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a:ln>
                  <a:noFill/>
                </a:ln>
                <a:solidFill>
                  <a:srgbClr val="1E1246"/>
                </a:solidFill>
                <a:effectLst/>
                <a:uLnTx/>
                <a:uFillTx/>
                <a:latin typeface="Poppins Medium"/>
                <a:ea typeface="+mn-ea"/>
                <a:cs typeface="+mn-cs"/>
              </a:rPr>
              <a:t>Nov 20 PIS</a:t>
            </a:r>
          </a:p>
        </p:txBody>
      </p:sp>
      <p:pic>
        <p:nvPicPr>
          <p:cNvPr id="92" name="Picture 91">
            <a:extLst>
              <a:ext uri="{FF2B5EF4-FFF2-40B4-BE49-F238E27FC236}">
                <a16:creationId xmlns:a16="http://schemas.microsoft.com/office/drawing/2014/main" id="{EB4DC691-E14A-4364-8D0F-8AB9A3D69342}"/>
              </a:ext>
            </a:extLst>
          </p:cNvPr>
          <p:cNvPicPr>
            <a:picLocks noChangeAspect="1"/>
          </p:cNvPicPr>
          <p:nvPr/>
        </p:nvPicPr>
        <p:blipFill>
          <a:blip r:embed="rId2"/>
          <a:stretch>
            <a:fillRect/>
          </a:stretch>
        </p:blipFill>
        <p:spPr>
          <a:xfrm>
            <a:off x="2677610" y="2487527"/>
            <a:ext cx="365792" cy="219475"/>
          </a:xfrm>
          <a:prstGeom prst="rect">
            <a:avLst/>
          </a:prstGeom>
        </p:spPr>
      </p:pic>
      <p:sp>
        <p:nvSpPr>
          <p:cNvPr id="93" name="TextBox 92">
            <a:extLst>
              <a:ext uri="{FF2B5EF4-FFF2-40B4-BE49-F238E27FC236}">
                <a16:creationId xmlns:a16="http://schemas.microsoft.com/office/drawing/2014/main" id="{F715C7E6-2D71-4DA5-831E-180AA0A2DEBA}"/>
              </a:ext>
            </a:extLst>
          </p:cNvPr>
          <p:cNvSpPr txBox="1"/>
          <p:nvPr/>
        </p:nvSpPr>
        <p:spPr>
          <a:xfrm>
            <a:off x="2868350" y="2565078"/>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94" name="Rectangle 93">
            <a:extLst>
              <a:ext uri="{FF2B5EF4-FFF2-40B4-BE49-F238E27FC236}">
                <a16:creationId xmlns:a16="http://schemas.microsoft.com/office/drawing/2014/main" id="{93B3F98B-B7A0-4BB2-A6D7-B060774001E2}"/>
              </a:ext>
            </a:extLst>
          </p:cNvPr>
          <p:cNvSpPr/>
          <p:nvPr/>
        </p:nvSpPr>
        <p:spPr>
          <a:xfrm>
            <a:off x="3917112" y="2273808"/>
            <a:ext cx="423753" cy="179688"/>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dirty="0">
                <a:ln>
                  <a:noFill/>
                </a:ln>
                <a:solidFill>
                  <a:prstClr val="white"/>
                </a:solidFill>
                <a:effectLst/>
                <a:uLnTx/>
                <a:uFillTx/>
                <a:latin typeface="Arial"/>
                <a:ea typeface="+mn-ea"/>
                <a:cs typeface="+mn-cs"/>
              </a:rPr>
              <a:t> </a:t>
            </a:r>
            <a:r>
              <a:rPr kumimoji="0" lang="en-GB" sz="500" b="1" i="0" u="none" strike="noStrike" kern="1200" cap="none" spc="0" normalizeH="0" baseline="0" noProof="0" dirty="0">
                <a:ln>
                  <a:noFill/>
                </a:ln>
                <a:solidFill>
                  <a:prstClr val="white"/>
                </a:solidFill>
                <a:effectLst/>
                <a:uLnTx/>
                <a:uFillTx/>
                <a:latin typeface="Arial"/>
                <a:ea typeface="+mn-ea"/>
                <a:cs typeface="+mn-cs"/>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4780C</a:t>
            </a:r>
          </a:p>
        </p:txBody>
      </p:sp>
      <p:sp>
        <p:nvSpPr>
          <p:cNvPr id="95" name="5-Point Star 122">
            <a:extLst>
              <a:ext uri="{FF2B5EF4-FFF2-40B4-BE49-F238E27FC236}">
                <a16:creationId xmlns:a16="http://schemas.microsoft.com/office/drawing/2014/main" id="{42D9CB2C-D4EA-4F8E-A43F-801954BB271C}"/>
              </a:ext>
            </a:extLst>
          </p:cNvPr>
          <p:cNvSpPr/>
          <p:nvPr/>
        </p:nvSpPr>
        <p:spPr>
          <a:xfrm>
            <a:off x="2171177" y="1378821"/>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6" name="5-Point Star 122">
            <a:extLst>
              <a:ext uri="{FF2B5EF4-FFF2-40B4-BE49-F238E27FC236}">
                <a16:creationId xmlns:a16="http://schemas.microsoft.com/office/drawing/2014/main" id="{8160275A-D9B6-48CF-8CDC-809C752E28F0}"/>
              </a:ext>
            </a:extLst>
          </p:cNvPr>
          <p:cNvSpPr/>
          <p:nvPr/>
        </p:nvSpPr>
        <p:spPr>
          <a:xfrm>
            <a:off x="2168210" y="1106884"/>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7" name="5-Point Star 122">
            <a:extLst>
              <a:ext uri="{FF2B5EF4-FFF2-40B4-BE49-F238E27FC236}">
                <a16:creationId xmlns:a16="http://schemas.microsoft.com/office/drawing/2014/main" id="{288C17F5-7BBE-473A-8B74-E6E5EF810BF3}"/>
              </a:ext>
            </a:extLst>
          </p:cNvPr>
          <p:cNvSpPr/>
          <p:nvPr/>
        </p:nvSpPr>
        <p:spPr>
          <a:xfrm>
            <a:off x="2152850" y="2273393"/>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8" name="5-Point Star 122">
            <a:extLst>
              <a:ext uri="{FF2B5EF4-FFF2-40B4-BE49-F238E27FC236}">
                <a16:creationId xmlns:a16="http://schemas.microsoft.com/office/drawing/2014/main" id="{33F797C2-6B02-4FEC-BCBE-98379ADBD746}"/>
              </a:ext>
            </a:extLst>
          </p:cNvPr>
          <p:cNvSpPr/>
          <p:nvPr/>
        </p:nvSpPr>
        <p:spPr>
          <a:xfrm>
            <a:off x="2728055" y="4678434"/>
            <a:ext cx="287934" cy="192826"/>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9" name="Rectangle 98">
            <a:extLst>
              <a:ext uri="{FF2B5EF4-FFF2-40B4-BE49-F238E27FC236}">
                <a16:creationId xmlns:a16="http://schemas.microsoft.com/office/drawing/2014/main" id="{B6F48C5A-F061-4EAA-A711-F34F890B6CC8}"/>
              </a:ext>
            </a:extLst>
          </p:cNvPr>
          <p:cNvSpPr/>
          <p:nvPr/>
        </p:nvSpPr>
        <p:spPr>
          <a:xfrm>
            <a:off x="5489228" y="3808701"/>
            <a:ext cx="326451" cy="260688"/>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5231</a:t>
            </a:r>
          </a:p>
        </p:txBody>
      </p:sp>
      <p:pic>
        <p:nvPicPr>
          <p:cNvPr id="3" name="Picture 2">
            <a:extLst>
              <a:ext uri="{FF2B5EF4-FFF2-40B4-BE49-F238E27FC236}">
                <a16:creationId xmlns:a16="http://schemas.microsoft.com/office/drawing/2014/main" id="{94DDBE02-8175-42CE-843A-BDF3DBE55BCC}"/>
              </a:ext>
            </a:extLst>
          </p:cNvPr>
          <p:cNvPicPr>
            <a:picLocks noChangeAspect="1"/>
          </p:cNvPicPr>
          <p:nvPr/>
        </p:nvPicPr>
        <p:blipFill>
          <a:blip r:embed="rId3"/>
          <a:stretch>
            <a:fillRect/>
          </a:stretch>
        </p:blipFill>
        <p:spPr>
          <a:xfrm>
            <a:off x="2983555" y="4378158"/>
            <a:ext cx="384081" cy="274344"/>
          </a:xfrm>
          <a:prstGeom prst="rect">
            <a:avLst/>
          </a:prstGeom>
        </p:spPr>
      </p:pic>
      <p:sp>
        <p:nvSpPr>
          <p:cNvPr id="75" name="TextBox 74">
            <a:extLst>
              <a:ext uri="{FF2B5EF4-FFF2-40B4-BE49-F238E27FC236}">
                <a16:creationId xmlns:a16="http://schemas.microsoft.com/office/drawing/2014/main" id="{E537D53D-939D-465C-81B8-F858188DEFDE}"/>
              </a:ext>
            </a:extLst>
          </p:cNvPr>
          <p:cNvSpPr txBox="1"/>
          <p:nvPr/>
        </p:nvSpPr>
        <p:spPr>
          <a:xfrm>
            <a:off x="2744951" y="4453784"/>
            <a:ext cx="365792"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BER</a:t>
            </a:r>
          </a:p>
        </p:txBody>
      </p:sp>
      <p:pic>
        <p:nvPicPr>
          <p:cNvPr id="77" name="Picture 76">
            <a:extLst>
              <a:ext uri="{FF2B5EF4-FFF2-40B4-BE49-F238E27FC236}">
                <a16:creationId xmlns:a16="http://schemas.microsoft.com/office/drawing/2014/main" id="{85960C49-5685-4B38-AF94-CE350142918B}"/>
              </a:ext>
            </a:extLst>
          </p:cNvPr>
          <p:cNvPicPr>
            <a:picLocks noChangeAspect="1"/>
          </p:cNvPicPr>
          <p:nvPr/>
        </p:nvPicPr>
        <p:blipFill>
          <a:blip r:embed="rId3"/>
          <a:stretch>
            <a:fillRect/>
          </a:stretch>
        </p:blipFill>
        <p:spPr>
          <a:xfrm>
            <a:off x="3013934" y="3808701"/>
            <a:ext cx="384081" cy="274344"/>
          </a:xfrm>
          <a:prstGeom prst="rect">
            <a:avLst/>
          </a:prstGeom>
        </p:spPr>
      </p:pic>
      <p:sp>
        <p:nvSpPr>
          <p:cNvPr id="100" name="TextBox 99">
            <a:extLst>
              <a:ext uri="{FF2B5EF4-FFF2-40B4-BE49-F238E27FC236}">
                <a16:creationId xmlns:a16="http://schemas.microsoft.com/office/drawing/2014/main" id="{CDE9F3E9-D459-40CB-9575-08EB513FF5E3}"/>
              </a:ext>
            </a:extLst>
          </p:cNvPr>
          <p:cNvSpPr txBox="1"/>
          <p:nvPr/>
        </p:nvSpPr>
        <p:spPr>
          <a:xfrm>
            <a:off x="2754515" y="3755621"/>
            <a:ext cx="3840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EQR 5379 5231</a:t>
            </a:r>
          </a:p>
        </p:txBody>
      </p:sp>
      <p:sp>
        <p:nvSpPr>
          <p:cNvPr id="101" name="Rectangle 100">
            <a:extLst>
              <a:ext uri="{FF2B5EF4-FFF2-40B4-BE49-F238E27FC236}">
                <a16:creationId xmlns:a16="http://schemas.microsoft.com/office/drawing/2014/main" id="{8D1199D2-9995-4A82-99D3-085752EC1AA4}"/>
              </a:ext>
            </a:extLst>
          </p:cNvPr>
          <p:cNvSpPr/>
          <p:nvPr/>
        </p:nvSpPr>
        <p:spPr>
          <a:xfrm>
            <a:off x="4014414" y="3807050"/>
            <a:ext cx="326451" cy="260688"/>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5183</a:t>
            </a:r>
          </a:p>
        </p:txBody>
      </p:sp>
      <p:sp>
        <p:nvSpPr>
          <p:cNvPr id="102" name="5-Point Star 120">
            <a:extLst>
              <a:ext uri="{FF2B5EF4-FFF2-40B4-BE49-F238E27FC236}">
                <a16:creationId xmlns:a16="http://schemas.microsoft.com/office/drawing/2014/main" id="{C0F8C004-D2D9-4563-B138-49C167CA2E7D}"/>
              </a:ext>
            </a:extLst>
          </p:cNvPr>
          <p:cNvSpPr/>
          <p:nvPr/>
        </p:nvSpPr>
        <p:spPr>
          <a:xfrm>
            <a:off x="3437335" y="3833305"/>
            <a:ext cx="260660" cy="215373"/>
          </a:xfrm>
          <a:prstGeom prst="star5">
            <a:avLst>
              <a:gd name="adj" fmla="val 22359"/>
              <a:gd name="hf" fmla="val 105146"/>
              <a:gd name="vf" fmla="val 11055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4796C3BC-FEC1-4675-8A53-87325B7009B4}"/>
              </a:ext>
            </a:extLst>
          </p:cNvPr>
          <p:cNvSpPr txBox="1"/>
          <p:nvPr/>
        </p:nvSpPr>
        <p:spPr>
          <a:xfrm>
            <a:off x="3630300" y="3836261"/>
            <a:ext cx="36643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5183</a:t>
            </a:r>
          </a:p>
        </p:txBody>
      </p:sp>
      <p:sp>
        <p:nvSpPr>
          <p:cNvPr id="4" name="TextBox 3">
            <a:extLst>
              <a:ext uri="{FF2B5EF4-FFF2-40B4-BE49-F238E27FC236}">
                <a16:creationId xmlns:a16="http://schemas.microsoft.com/office/drawing/2014/main" id="{C3BD3A1F-67B5-4545-8B11-B2EBD1F26F86}"/>
              </a:ext>
            </a:extLst>
          </p:cNvPr>
          <p:cNvSpPr txBox="1"/>
          <p:nvPr/>
        </p:nvSpPr>
        <p:spPr>
          <a:xfrm>
            <a:off x="8255450" y="2477417"/>
            <a:ext cx="86533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 Subject to no delays/impact from CSSC implementation </a:t>
            </a:r>
          </a:p>
        </p:txBody>
      </p:sp>
      <p:sp>
        <p:nvSpPr>
          <p:cNvPr id="104" name="TextBox 103">
            <a:extLst>
              <a:ext uri="{FF2B5EF4-FFF2-40B4-BE49-F238E27FC236}">
                <a16:creationId xmlns:a16="http://schemas.microsoft.com/office/drawing/2014/main" id="{283DD520-88A7-4C36-AA46-71A1293EA34D}"/>
              </a:ext>
            </a:extLst>
          </p:cNvPr>
          <p:cNvSpPr txBox="1"/>
          <p:nvPr/>
        </p:nvSpPr>
        <p:spPr>
          <a:xfrm>
            <a:off x="4484856" y="2697053"/>
            <a:ext cx="3186691" cy="199927"/>
          </a:xfrm>
          <a:prstGeom prst="rect">
            <a:avLst/>
          </a:prstGeom>
          <a:noFill/>
          <a:ln>
            <a:no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a:ln>
                  <a:noFill/>
                </a:ln>
                <a:solidFill>
                  <a:srgbClr val="1E1246"/>
                </a:solidFill>
                <a:effectLst/>
                <a:uLnTx/>
                <a:uFillTx/>
                <a:latin typeface="Poppins Medium"/>
                <a:ea typeface="+mn-ea"/>
                <a:cs typeface="+mn-cs"/>
              </a:rPr>
              <a:t>* Feb 23 &amp; June 23 Release development and scoping</a:t>
            </a:r>
          </a:p>
        </p:txBody>
      </p:sp>
      <p:sp>
        <p:nvSpPr>
          <p:cNvPr id="105" name="TextBox 104">
            <a:extLst>
              <a:ext uri="{FF2B5EF4-FFF2-40B4-BE49-F238E27FC236}">
                <a16:creationId xmlns:a16="http://schemas.microsoft.com/office/drawing/2014/main" id="{46C152D7-1189-4D28-8C57-D56C9AB8ED81}"/>
              </a:ext>
            </a:extLst>
          </p:cNvPr>
          <p:cNvSpPr txBox="1"/>
          <p:nvPr/>
        </p:nvSpPr>
        <p:spPr>
          <a:xfrm>
            <a:off x="1895629" y="3257303"/>
            <a:ext cx="2699450"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a:ln>
                  <a:noFill/>
                </a:ln>
                <a:solidFill>
                  <a:srgbClr val="1E1246"/>
                </a:solidFill>
                <a:effectLst/>
                <a:uLnTx/>
                <a:uFillTx/>
                <a:latin typeface="Poppins Medium"/>
                <a:ea typeface="+mn-ea"/>
                <a:cs typeface="+mn-cs"/>
              </a:rPr>
              <a:t>EXTERNAL(MT/UEPT/E2E/Defect </a:t>
            </a:r>
            <a:r>
              <a:rPr kumimoji="0" lang="en-GB" sz="699" b="0" i="0" u="none" strike="noStrike" kern="1200" cap="none" spc="0" normalizeH="0" baseline="0" noProof="0" dirty="0" err="1">
                <a:ln>
                  <a:noFill/>
                </a:ln>
                <a:solidFill>
                  <a:srgbClr val="1E1246"/>
                </a:solidFill>
                <a:effectLst/>
                <a:uLnTx/>
                <a:uFillTx/>
                <a:latin typeface="Poppins Medium"/>
                <a:ea typeface="+mn-ea"/>
                <a:cs typeface="+mn-cs"/>
              </a:rPr>
              <a:t>Mgmt</a:t>
            </a:r>
            <a:r>
              <a:rPr kumimoji="0" lang="en-GB" sz="699" b="0" i="0" u="none" strike="noStrike" kern="1200" cap="none" spc="0" normalizeH="0" baseline="0" noProof="0" dirty="0">
                <a:ln>
                  <a:noFill/>
                </a:ln>
                <a:solidFill>
                  <a:srgbClr val="1E1246"/>
                </a:solidFill>
                <a:effectLst/>
                <a:uLnTx/>
                <a:uFillTx/>
                <a:latin typeface="Poppins Medium"/>
                <a:ea typeface="+mn-ea"/>
                <a:cs typeface="+mn-cs"/>
              </a:rPr>
              <a:t>)</a:t>
            </a:r>
          </a:p>
        </p:txBody>
      </p:sp>
      <p:sp>
        <p:nvSpPr>
          <p:cNvPr id="106" name="TextBox 105">
            <a:extLst>
              <a:ext uri="{FF2B5EF4-FFF2-40B4-BE49-F238E27FC236}">
                <a16:creationId xmlns:a16="http://schemas.microsoft.com/office/drawing/2014/main" id="{09BA3EAB-DC97-4562-BEF6-4CD45408FF56}"/>
              </a:ext>
            </a:extLst>
          </p:cNvPr>
          <p:cNvSpPr txBox="1"/>
          <p:nvPr/>
        </p:nvSpPr>
        <p:spPr>
          <a:xfrm>
            <a:off x="4641521" y="3254654"/>
            <a:ext cx="635205"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a:ln>
                  <a:noFill/>
                </a:ln>
                <a:solidFill>
                  <a:srgbClr val="1E1246"/>
                </a:solidFill>
                <a:effectLst/>
                <a:uLnTx/>
                <a:uFillTx/>
                <a:latin typeface="Poppins Medium"/>
                <a:ea typeface="+mn-ea"/>
                <a:cs typeface="+mn-cs"/>
              </a:rPr>
              <a:t> Planning</a:t>
            </a:r>
          </a:p>
        </p:txBody>
      </p:sp>
      <p:sp>
        <p:nvSpPr>
          <p:cNvPr id="107" name="TextBox 106">
            <a:extLst>
              <a:ext uri="{FF2B5EF4-FFF2-40B4-BE49-F238E27FC236}">
                <a16:creationId xmlns:a16="http://schemas.microsoft.com/office/drawing/2014/main" id="{0BCFEDCB-B95D-4BA6-8AD9-149965871E15}"/>
              </a:ext>
            </a:extLst>
          </p:cNvPr>
          <p:cNvSpPr txBox="1"/>
          <p:nvPr/>
        </p:nvSpPr>
        <p:spPr>
          <a:xfrm>
            <a:off x="5275322" y="3254654"/>
            <a:ext cx="1001517"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a:ln>
                  <a:noFill/>
                </a:ln>
                <a:solidFill>
                  <a:srgbClr val="1E1246"/>
                </a:solidFill>
                <a:effectLst/>
                <a:uLnTx/>
                <a:uFillTx/>
                <a:latin typeface="Poppins Medium"/>
                <a:ea typeface="+mn-ea"/>
                <a:cs typeface="+mn-cs"/>
              </a:rPr>
              <a:t>Transition</a:t>
            </a:r>
          </a:p>
        </p:txBody>
      </p:sp>
      <p:sp>
        <p:nvSpPr>
          <p:cNvPr id="108" name="TextBox 107">
            <a:extLst>
              <a:ext uri="{FF2B5EF4-FFF2-40B4-BE49-F238E27FC236}">
                <a16:creationId xmlns:a16="http://schemas.microsoft.com/office/drawing/2014/main" id="{3D100A6D-EADF-461F-A1E6-D775591D80A9}"/>
              </a:ext>
            </a:extLst>
          </p:cNvPr>
          <p:cNvSpPr txBox="1"/>
          <p:nvPr/>
        </p:nvSpPr>
        <p:spPr>
          <a:xfrm>
            <a:off x="6199895" y="3254654"/>
            <a:ext cx="913755"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a:ln>
                  <a:noFill/>
                </a:ln>
                <a:solidFill>
                  <a:srgbClr val="1E1246"/>
                </a:solidFill>
                <a:effectLst/>
                <a:uLnTx/>
                <a:uFillTx/>
                <a:latin typeface="Poppins Medium"/>
                <a:ea typeface="+mn-ea"/>
                <a:cs typeface="+mn-cs"/>
              </a:rPr>
              <a:t>Go Live Range</a:t>
            </a:r>
          </a:p>
        </p:txBody>
      </p:sp>
      <p:sp>
        <p:nvSpPr>
          <p:cNvPr id="109" name="Rectangle 108">
            <a:extLst>
              <a:ext uri="{FF2B5EF4-FFF2-40B4-BE49-F238E27FC236}">
                <a16:creationId xmlns:a16="http://schemas.microsoft.com/office/drawing/2014/main" id="{1B8D2B11-A45E-497F-9410-86CD2DC25C95}"/>
              </a:ext>
            </a:extLst>
          </p:cNvPr>
          <p:cNvSpPr/>
          <p:nvPr/>
        </p:nvSpPr>
        <p:spPr>
          <a:xfrm>
            <a:off x="4021648" y="3288474"/>
            <a:ext cx="375172" cy="167892"/>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dirty="0">
                <a:ln>
                  <a:noFill/>
                </a:ln>
                <a:solidFill>
                  <a:prstClr val="white"/>
                </a:solidFill>
                <a:effectLst/>
                <a:uLnTx/>
                <a:uFillTx/>
                <a:latin typeface="Arial"/>
                <a:ea typeface="+mn-ea"/>
                <a:cs typeface="+mn-cs"/>
              </a:rPr>
              <a:t> </a:t>
            </a:r>
            <a:r>
              <a:rPr kumimoji="0" lang="en-GB" sz="500" b="1" i="0" u="none" strike="noStrike" kern="1200" cap="none" spc="0" normalizeH="0" baseline="0" noProof="0" dirty="0">
                <a:ln>
                  <a:noFill/>
                </a:ln>
                <a:solidFill>
                  <a:prstClr val="white"/>
                </a:solidFill>
                <a:effectLst/>
                <a:uLnTx/>
                <a:uFillTx/>
                <a:latin typeface="Arial"/>
                <a:ea typeface="+mn-ea"/>
                <a:cs typeface="+mn-cs"/>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4780C</a:t>
            </a:r>
          </a:p>
        </p:txBody>
      </p:sp>
    </p:spTree>
    <p:extLst>
      <p:ext uri="{BB962C8B-B14F-4D97-AF65-F5344CB8AC3E}">
        <p14:creationId xmlns:p14="http://schemas.microsoft.com/office/powerpoint/2010/main" val="25743204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nvPr>
        </p:nvGraphicFramePr>
        <p:xfrm>
          <a:off x="0" y="446380"/>
          <a:ext cx="9125999" cy="4535519"/>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910223">
                  <a:extLst>
                    <a:ext uri="{9D8B030D-6E8A-4147-A177-3AD203B41FA5}">
                      <a16:colId xmlns:a16="http://schemas.microsoft.com/office/drawing/2014/main" val="20001"/>
                    </a:ext>
                  </a:extLst>
                </a:gridCol>
                <a:gridCol w="7006576">
                  <a:extLst>
                    <a:ext uri="{9D8B030D-6E8A-4147-A177-3AD203B41FA5}">
                      <a16:colId xmlns:a16="http://schemas.microsoft.com/office/drawing/2014/main" val="20002"/>
                    </a:ext>
                  </a:extLst>
                </a:gridCol>
              </a:tblGrid>
              <a:tr h="734720">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WORK</a:t>
                      </a:r>
                    </a:p>
                    <a:p>
                      <a:pPr algn="ctr"/>
                      <a:r>
                        <a:rPr lang="en-GB" sz="80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dirty="0">
                          <a:solidFill>
                            <a:schemeClr val="tx1"/>
                          </a:solidFill>
                          <a:latin typeface="+mn-lt"/>
                          <a:ea typeface="+mn-ea"/>
                          <a:cs typeface="+mn-cs"/>
                        </a:rPr>
                        <a:t>DES &amp; Secondary API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800" b="0" i="0" u="none" strike="noStrike" kern="1200" noProof="0" dirty="0"/>
                        <a:t>UEPT/E2E support continues. Defects raised via external testing phases have been fixed and release within the Programme releases.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743038979"/>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1000" b="1" kern="1200" baseline="0" noProof="0" dirty="0">
                          <a:solidFill>
                            <a:schemeClr val="tx1"/>
                          </a:solidFill>
                          <a:latin typeface="+mn-lt"/>
                          <a:ea typeface="+mn-ea"/>
                          <a:cs typeface="+mn-cs"/>
                        </a:rPr>
                        <a:t>Testing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US" sz="800" b="0" i="0" u="none" strike="noStrike" kern="1200" noProof="0" dirty="0">
                          <a:solidFill>
                            <a:schemeClr val="dk1"/>
                          </a:solidFill>
                          <a:effectLst/>
                          <a:latin typeface="+mn-lt"/>
                          <a:ea typeface="+mn-ea"/>
                          <a:cs typeface="+mn-cs"/>
                        </a:rPr>
                        <a:t>UEPT and E2E continues well. At the point of writing this, no significant defects have been seen. Programme CR’s continue to be assessed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468078"/>
                  </a:ext>
                </a:extLst>
              </a:tr>
              <a:tr h="596648">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Service Management</a:t>
                      </a:r>
                      <a:endParaRPr kumimoji="0" lang="en-GB" sz="1000" b="1"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lvl="0" indent="0">
                        <a:buFont typeface="Arial" panose="020B0604020202020204" pitchFamily="34" charset="0"/>
                        <a:buNone/>
                      </a:pPr>
                      <a:r>
                        <a:rPr lang="en-GB" sz="800" b="0" dirty="0"/>
                        <a:t>CR-D072 has now been approved. Operational readiness activities are ongoing</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99251782"/>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US" altLang="en-US" sz="1000" b="1" kern="1200" baseline="0">
                          <a:solidFill>
                            <a:schemeClr val="tx1"/>
                          </a:solidFill>
                          <a:latin typeface="+mn-lt"/>
                          <a:ea typeface="+mn-ea"/>
                          <a:cs typeface="Arial"/>
                        </a:rPr>
                        <a:t>Batch</a:t>
                      </a:r>
                      <a:endParaRPr kumimoji="0" lang="en-GB" sz="1000" b="1" i="0" u="none" strike="noStrike" kern="1200" cap="none" spc="0" normalizeH="0" baseline="0" noProof="0">
                        <a:ln>
                          <a:noFill/>
                        </a:ln>
                        <a:solidFill>
                          <a:prstClr val="black"/>
                        </a:solidFill>
                        <a:effectLst/>
                        <a:uLnTx/>
                        <a:uFillTx/>
                        <a:latin typeface="+mn-lt"/>
                        <a:ea typeface="+mn-ea"/>
                        <a:cs typeface="Aria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800" i="0" baseline="0" dirty="0">
                          <a:solidFill>
                            <a:schemeClr val="tx1"/>
                          </a:solidFill>
                          <a:latin typeface="+mn-lt"/>
                          <a:cs typeface="Arial"/>
                        </a:rPr>
                        <a:t>Testing support underway for UEPT/E2E activities. </a:t>
                      </a:r>
                      <a:r>
                        <a:rPr lang="en-US" altLang="en-US" sz="800" b="0" i="0" u="none" strike="noStrike" kern="1200" dirty="0">
                          <a:solidFill>
                            <a:srgbClr val="1E1246"/>
                          </a:solidFill>
                          <a:effectLst/>
                          <a:latin typeface="+mn-lt"/>
                          <a:ea typeface="+mn-ea"/>
                          <a:cs typeface="+mn-cs"/>
                        </a:rPr>
                        <a:t>A Change Pack has been shared with the Industry and will be presented at Change Management Committee meeting for approval ahead of updating the Gemini Business Requirements Document. </a:t>
                      </a:r>
                      <a:endParaRPr lang="en-US" altLang="en-US" sz="800" i="0" baseline="0" dirty="0">
                        <a:solidFill>
                          <a:schemeClr val="tx1"/>
                        </a:solidFill>
                        <a:latin typeface="+mn-lt"/>
                        <a:cs typeface="Arial"/>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45169"/>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Gemini</a:t>
                      </a:r>
                      <a:endParaRPr lang="en-US" sz="1000" b="1">
                        <a:solidFill>
                          <a:schemeClr val="tx1"/>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800" i="0" baseline="0" dirty="0">
                          <a:solidFill>
                            <a:schemeClr val="tx1"/>
                          </a:solidFill>
                          <a:latin typeface="+mn-lt"/>
                          <a:cs typeface="Arial"/>
                        </a:rPr>
                        <a:t>Conversations are ongoing with customers in relation to concerns for Gemini timings as a result of Switching Programme requirements as defined in DB4.  Gemini team have raised concerns as to date the Gemini ACT file has not been testing in the Programme E2E phase.  We will be reaching out to the SI to encourage this process to be tested</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060194420"/>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kern="1200" baseline="0" noProof="0">
                          <a:solidFill>
                            <a:schemeClr val="tx1"/>
                          </a:solidFill>
                          <a:latin typeface="+mn-lt"/>
                          <a:ea typeface="+mn-ea"/>
                          <a:cs typeface="+mn-cs"/>
                        </a:rPr>
                        <a:t>Reporting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8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0" i="0" u="none" strike="noStrike" kern="1200" cap="none" spc="0" normalizeH="0" baseline="0" dirty="0">
                          <a:ln>
                            <a:noFill/>
                          </a:ln>
                          <a:solidFill>
                            <a:schemeClr val="tx1"/>
                          </a:solidFill>
                          <a:effectLst/>
                          <a:uLnTx/>
                          <a:uFillTx/>
                          <a:latin typeface="+mn-lt"/>
                          <a:ea typeface="+mn-ea"/>
                          <a:cs typeface="Arial" panose="020B0604020202020204" pitchFamily="34" charset="0"/>
                        </a:rPr>
                        <a:t>An internal CR has been raised and being progressed to incorporate the impact of one newly identified report that will need changes.  Any new reporting requirements are assessed by the consequential reporting team</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0238991"/>
                  </a:ext>
                </a:extLst>
              </a:tr>
              <a:tr h="729939">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a:solidFill>
                            <a:schemeClr val="tx1"/>
                          </a:solidFill>
                          <a:latin typeface="+mn-lt"/>
                          <a:ea typeface="+mn-ea"/>
                          <a:cs typeface="+mn-cs"/>
                        </a:rPr>
                        <a:t>UK Link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914355"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noProof="0" dirty="0">
                          <a:solidFill>
                            <a:srgbClr val="1E1246"/>
                          </a:solidFill>
                          <a:effectLst/>
                          <a:latin typeface="+mn-lt"/>
                          <a:ea typeface="+mn-ea"/>
                          <a:cs typeface="+mn-cs"/>
                        </a:rPr>
                        <a:t>There are a number of change requests that have been approved by the Control Board and are now in the Build phase.  </a:t>
                      </a:r>
                      <a:r>
                        <a:rPr lang="en-US" sz="800" b="0" i="0" u="none" strike="noStrike" kern="1200" noProof="0" dirty="0">
                          <a:solidFill>
                            <a:srgbClr val="1E1246"/>
                          </a:solidFill>
                          <a:effectLst/>
                          <a:latin typeface="+mn-lt"/>
                          <a:ea typeface="+mn-ea"/>
                          <a:cs typeface="+mn-cs"/>
                        </a:rPr>
                        <a:t>Technical Exception workshops have started with business SMEs  following the completion of the business exceptions review</a:t>
                      </a:r>
                      <a:endParaRPr lang="en-GB" sz="800" b="0" i="0" u="none" strike="noStrike" kern="1200" noProof="0" dirty="0">
                        <a:solidFill>
                          <a:srgbClr val="1E1246"/>
                        </a:solidFill>
                        <a:effectLst/>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45409330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36519328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nvPr>
        </p:nvGraphicFramePr>
        <p:xfrm>
          <a:off x="0" y="744083"/>
          <a:ext cx="9125999" cy="3004202"/>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149371">
                  <a:extLst>
                    <a:ext uri="{9D8B030D-6E8A-4147-A177-3AD203B41FA5}">
                      <a16:colId xmlns:a16="http://schemas.microsoft.com/office/drawing/2014/main" val="20001"/>
                    </a:ext>
                  </a:extLst>
                </a:gridCol>
                <a:gridCol w="6767428">
                  <a:extLst>
                    <a:ext uri="{9D8B030D-6E8A-4147-A177-3AD203B41FA5}">
                      <a16:colId xmlns:a16="http://schemas.microsoft.com/office/drawing/2014/main" val="20002"/>
                    </a:ext>
                  </a:extLst>
                </a:gridCol>
              </a:tblGrid>
              <a:tr h="594664">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WORK</a:t>
                      </a:r>
                    </a:p>
                    <a:p>
                      <a:pPr algn="ctr"/>
                      <a:r>
                        <a:rPr lang="en-GB" sz="800" dirty="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0431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REC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91429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noProof="0" dirty="0">
                          <a:solidFill>
                            <a:schemeClr val="tx1"/>
                          </a:solidFill>
                          <a:latin typeface="+mn-lt"/>
                          <a:ea typeface="+mn-ea"/>
                          <a:cs typeface="+mn-cs"/>
                        </a:rPr>
                        <a:t>REC version 3 consultation is complete.</a:t>
                      </a:r>
                      <a:endParaRPr lang="en-US" sz="900" b="0" i="0" u="none" strike="noStrike"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57626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Data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i="0" u="none" strike="noStrike" kern="1200" dirty="0">
                          <a:solidFill>
                            <a:srgbClr val="1E1246"/>
                          </a:solidFill>
                          <a:effectLst/>
                          <a:latin typeface="+mn-lt"/>
                          <a:ea typeface="+mn-ea"/>
                          <a:cs typeface="+mn-cs"/>
                        </a:rPr>
                        <a:t>Following a MDD data cleansing cycle we are working closely with customers. Preparation are underway for REL cycle 4b data to be extracted from UK Link. Planning for Analysis reports cycle 6 and REL Cycle 5 has commenced</a:t>
                      </a:r>
                    </a:p>
                    <a:p>
                      <a:pPr marL="0" lvl="0" indent="0">
                        <a:buFont typeface="Arial" panose="020B0604020202020204" pitchFamily="34" charset="0"/>
                        <a:buNone/>
                      </a:pPr>
                      <a:endParaRPr lang="en-GB" sz="900" b="0"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a:solidFill>
                            <a:schemeClr val="tx1"/>
                          </a:solidFill>
                          <a:latin typeface="+mn-lt"/>
                          <a:ea typeface="+mn-ea"/>
                          <a:cs typeface="+mn-cs"/>
                        </a:rPr>
                        <a:t>Environments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900" b="0" i="0" u="none" strike="noStrike" kern="1200" dirty="0">
                          <a:solidFill>
                            <a:schemeClr val="tx1"/>
                          </a:solidFill>
                          <a:effectLst/>
                          <a:latin typeface="Arial" panose="020B0604020202020204" pitchFamily="34" charset="0"/>
                          <a:ea typeface="+mn-ea"/>
                          <a:cs typeface="Arial" panose="020B0604020202020204" pitchFamily="34" charset="0"/>
                        </a:rPr>
                        <a:t>All activities continuing to track to plan for all upcoming activities. Environment readiness for Transition is in progress.  Environment requirements will continue to be assessed in line with the Cloud Programme for combined activities.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3140292"/>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MAP C</a:t>
                      </a: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(XRN-4780C)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effectLst/>
                          <a:latin typeface="+mn-lt"/>
                          <a:ea typeface="+mn-ea"/>
                          <a:cs typeface="+mn-cs"/>
                        </a:rPr>
                        <a:t>Detailed delivery updates are being provided as part of November 21</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7164328"/>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err="1">
                          <a:solidFill>
                            <a:schemeClr val="tx1"/>
                          </a:solidFill>
                          <a:latin typeface="+mn-lt"/>
                          <a:ea typeface="+mn-ea"/>
                          <a:cs typeface="+mn-cs"/>
                        </a:rPr>
                        <a:t>SoLR</a:t>
                      </a:r>
                      <a:r>
                        <a:rPr lang="en-US" sz="1050" b="1" kern="1200" baseline="0" dirty="0">
                          <a:solidFill>
                            <a:schemeClr val="tx1"/>
                          </a:solidFill>
                          <a:latin typeface="+mn-lt"/>
                          <a:ea typeface="+mn-ea"/>
                          <a:cs typeface="+mn-cs"/>
                        </a:rPr>
                        <a:t> (XRN-5144)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900" b="0" i="0" u="none" strike="noStrike" kern="1200" dirty="0">
                          <a:solidFill>
                            <a:schemeClr val="tx1"/>
                          </a:solidFill>
                          <a:effectLst/>
                          <a:latin typeface="Arial" panose="020B0604020202020204" pitchFamily="34" charset="0"/>
                          <a:ea typeface="+mn-ea"/>
                          <a:cs typeface="Arial" panose="020B0604020202020204" pitchFamily="34" charset="0"/>
                        </a:rPr>
                        <a:t>Engagement continues with Ofgem. </a:t>
                      </a:r>
                      <a:r>
                        <a:rPr lang="en-US" sz="900" b="0" i="0" u="none" strike="noStrike" kern="1200" dirty="0" err="1">
                          <a:solidFill>
                            <a:schemeClr val="tx1"/>
                          </a:solidFill>
                          <a:effectLst/>
                          <a:latin typeface="Arial" panose="020B0604020202020204" pitchFamily="34" charset="0"/>
                          <a:ea typeface="+mn-ea"/>
                          <a:cs typeface="Arial" panose="020B0604020202020204" pitchFamily="34" charset="0"/>
                        </a:rPr>
                        <a:t>SoLR</a:t>
                      </a:r>
                      <a:r>
                        <a:rPr lang="en-US" sz="900" b="0" i="0" u="none" strike="noStrike" kern="1200" dirty="0">
                          <a:solidFill>
                            <a:schemeClr val="tx1"/>
                          </a:solidFill>
                          <a:effectLst/>
                          <a:latin typeface="Arial" panose="020B0604020202020204" pitchFamily="34" charset="0"/>
                          <a:ea typeface="+mn-ea"/>
                          <a:cs typeface="Arial" panose="020B0604020202020204" pitchFamily="34" charset="0"/>
                        </a:rPr>
                        <a:t> representation has been provided by the Industry following consultation requests via the Ofgem design forum and </a:t>
                      </a:r>
                      <a:r>
                        <a:rPr lang="en-US" sz="900" b="0" i="0" u="none" strike="noStrike" kern="1200" dirty="0" err="1">
                          <a:solidFill>
                            <a:schemeClr val="tx1"/>
                          </a:solidFill>
                          <a:effectLst/>
                          <a:latin typeface="Arial" panose="020B0604020202020204" pitchFamily="34" charset="0"/>
                          <a:ea typeface="+mn-ea"/>
                          <a:cs typeface="Arial" panose="020B0604020202020204" pitchFamily="34" charset="0"/>
                        </a:rPr>
                        <a:t>ChMC</a:t>
                      </a:r>
                      <a:r>
                        <a:rPr lang="en-US" sz="900" b="0" i="0" u="none" strike="noStrike" kern="1200" dirty="0">
                          <a:solidFill>
                            <a:schemeClr val="tx1"/>
                          </a:solidFill>
                          <a:effectLst/>
                          <a:latin typeface="Arial" panose="020B0604020202020204" pitchFamily="34" charset="0"/>
                          <a:ea typeface="+mn-ea"/>
                          <a:cs typeface="Arial" panose="020B0604020202020204" pitchFamily="34" charset="0"/>
                        </a:rPr>
                        <a:t>.  All feedback is being reviewed with feedback being provided to both forums.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390465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13302119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(1/2)</a:t>
            </a:r>
          </a:p>
        </p:txBody>
      </p:sp>
      <p:graphicFrame>
        <p:nvGraphicFramePr>
          <p:cNvPr id="4" name="Table 3">
            <a:extLst>
              <a:ext uri="{FF2B5EF4-FFF2-40B4-BE49-F238E27FC236}">
                <a16:creationId xmlns:a16="http://schemas.microsoft.com/office/drawing/2014/main" id="{E995F62F-2964-4B8F-B8B8-E7B85A14F4E7}"/>
              </a:ext>
            </a:extLst>
          </p:cNvPr>
          <p:cNvGraphicFramePr>
            <a:graphicFrameLocks noGrp="1"/>
          </p:cNvGraphicFramePr>
          <p:nvPr>
            <p:extLst/>
          </p:nvPr>
        </p:nvGraphicFramePr>
        <p:xfrm>
          <a:off x="16808" y="714044"/>
          <a:ext cx="9127191" cy="1982882"/>
        </p:xfrm>
        <a:graphic>
          <a:graphicData uri="http://schemas.openxmlformats.org/drawingml/2006/table">
            <a:tbl>
              <a:tblPr firstRow="1" bandRow="1">
                <a:tableStyleId>{5C22544A-7EE6-4342-B048-85BDC9FD1C3A}</a:tableStyleId>
              </a:tblPr>
              <a:tblGrid>
                <a:gridCol w="485809">
                  <a:extLst>
                    <a:ext uri="{9D8B030D-6E8A-4147-A177-3AD203B41FA5}">
                      <a16:colId xmlns:a16="http://schemas.microsoft.com/office/drawing/2014/main" val="4143460512"/>
                    </a:ext>
                  </a:extLst>
                </a:gridCol>
                <a:gridCol w="254337">
                  <a:extLst>
                    <a:ext uri="{9D8B030D-6E8A-4147-A177-3AD203B41FA5}">
                      <a16:colId xmlns:a16="http://schemas.microsoft.com/office/drawing/2014/main" val="3886787746"/>
                    </a:ext>
                  </a:extLst>
                </a:gridCol>
                <a:gridCol w="641540">
                  <a:extLst>
                    <a:ext uri="{9D8B030D-6E8A-4147-A177-3AD203B41FA5}">
                      <a16:colId xmlns:a16="http://schemas.microsoft.com/office/drawing/2014/main" val="1615208885"/>
                    </a:ext>
                  </a:extLst>
                </a:gridCol>
                <a:gridCol w="2989089">
                  <a:extLst>
                    <a:ext uri="{9D8B030D-6E8A-4147-A177-3AD203B41FA5}">
                      <a16:colId xmlns:a16="http://schemas.microsoft.com/office/drawing/2014/main" val="2939424069"/>
                    </a:ext>
                  </a:extLst>
                </a:gridCol>
                <a:gridCol w="2082373">
                  <a:extLst>
                    <a:ext uri="{9D8B030D-6E8A-4147-A177-3AD203B41FA5}">
                      <a16:colId xmlns:a16="http://schemas.microsoft.com/office/drawing/2014/main" val="2575209674"/>
                    </a:ext>
                  </a:extLst>
                </a:gridCol>
                <a:gridCol w="1958726">
                  <a:extLst>
                    <a:ext uri="{9D8B030D-6E8A-4147-A177-3AD203B41FA5}">
                      <a16:colId xmlns:a16="http://schemas.microsoft.com/office/drawing/2014/main" val="4262794956"/>
                    </a:ext>
                  </a:extLst>
                </a:gridCol>
                <a:gridCol w="715317">
                  <a:extLst>
                    <a:ext uri="{9D8B030D-6E8A-4147-A177-3AD203B41FA5}">
                      <a16:colId xmlns:a16="http://schemas.microsoft.com/office/drawing/2014/main" val="1738064881"/>
                    </a:ext>
                  </a:extLst>
                </a:gridCol>
              </a:tblGrid>
              <a:tr h="338652">
                <a:tc>
                  <a:txBody>
                    <a:bodyPr/>
                    <a:lstStyle/>
                    <a:p>
                      <a:pPr algn="ctr"/>
                      <a:r>
                        <a:rPr lang="en-GB" sz="700" dirty="0">
                          <a:solidFill>
                            <a:schemeClr val="accent5"/>
                          </a:solidFill>
                        </a:rPr>
                        <a:t>RTC</a:t>
                      </a:r>
                    </a:p>
                  </a:txBody>
                  <a:tcPr marL="36000" marR="36000" marT="36000" marB="3600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RAG</a:t>
                      </a:r>
                    </a:p>
                  </a:txBody>
                  <a:tcPr marL="36000" marR="36000" marT="36000" marB="36000" vert="vert27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accent5"/>
                          </a:solidFill>
                        </a:rPr>
                        <a:t>Workstream</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a:solidFill>
                            <a:schemeClr val="accent5"/>
                          </a:solidFill>
                        </a:rPr>
                        <a:t>Description</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Mitigation Strategy</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Latest Update</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dirty="0">
                          <a:solidFill>
                            <a:schemeClr val="accent5"/>
                          </a:solidFill>
                        </a:rPr>
                        <a:t>Resolution</a:t>
                      </a:r>
                    </a:p>
                    <a:p>
                      <a:pPr algn="ctr"/>
                      <a:r>
                        <a:rPr lang="en-GB" sz="700" dirty="0">
                          <a:solidFill>
                            <a:schemeClr val="accent5"/>
                          </a:solidFill>
                        </a:rPr>
                        <a:t>Date</a:t>
                      </a:r>
                    </a:p>
                  </a:txBody>
                  <a:tcPr marL="36000" marR="36000" marT="36000" marB="36000" anchor="ctr">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5805408"/>
                  </a:ext>
                </a:extLst>
              </a:tr>
              <a:tr h="705358">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65426</a:t>
                      </a:r>
                    </a:p>
                  </a:txBody>
                  <a:tcPr marL="6350" marR="6350" marT="635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50" dirty="0">
                        <a:solidFill>
                          <a:schemeClr val="tx1"/>
                        </a:solidFill>
                        <a:latin typeface="+mj-lt"/>
                      </a:endParaRPr>
                    </a:p>
                  </a:txBody>
                  <a:tcPr marL="36000" marR="36000" marT="36000" marB="36000" anchor="ctr">
                    <a:solidFill>
                      <a:srgbClr val="FF0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rPr>
                        <a:t>Transition &amp; Cutover</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the Go Live assumption day of Monday may get changed because various variables (factors) are being looked at by OFGEM leading to rework on Transition plan and related activities.</a:t>
                      </a:r>
                    </a:p>
                  </a:txBody>
                  <a:tcPr marL="0" marR="0" marT="0" marB="0" anchor="ctr">
                    <a:solidFill>
                      <a:srgbClr val="E8EAF1"/>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650" b="0" i="0" u="none" strike="noStrike" kern="1200" dirty="0">
                          <a:solidFill>
                            <a:schemeClr val="tx1"/>
                          </a:solidFill>
                          <a:effectLst/>
                          <a:latin typeface="+mj-lt"/>
                          <a:ea typeface="+mn-ea"/>
                          <a:cs typeface="+mn-cs"/>
                        </a:rPr>
                        <a:t>The Go-live principles have been approved at Delivery Group. Xoserve's concerns have been logged with Ofgem</a:t>
                      </a:r>
                    </a:p>
                  </a:txBody>
                  <a:tcPr marL="0" marR="0" marT="0" marB="0" anchor="ctr">
                    <a:solidFill>
                      <a:srgbClr val="E8EAF1"/>
                    </a:solidFill>
                  </a:tcPr>
                </a:tc>
                <a:tc>
                  <a:txBody>
                    <a:bodyPr/>
                    <a:lstStyle/>
                    <a:p>
                      <a:r>
                        <a:rPr lang="en-US" sz="650" b="0" i="0" u="none" strike="noStrike" kern="1200" dirty="0">
                          <a:solidFill>
                            <a:schemeClr val="tx1"/>
                          </a:solidFill>
                          <a:effectLst/>
                          <a:latin typeface="+mj-lt"/>
                          <a:ea typeface="+mn-ea"/>
                          <a:cs typeface="+mn-cs"/>
                        </a:rPr>
                        <a:t>Impact of non-Monday Go-live on Xoserve's Transition testing has been fed back to Ofgem. Internal contingency planning is underway</a:t>
                      </a: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30/09//21</a:t>
                      </a:r>
                    </a:p>
                  </a:txBody>
                  <a:tcPr marL="0" marR="0" marT="0" marB="0" anchor="ctr">
                    <a:solidFill>
                      <a:srgbClr val="E8EAF1"/>
                    </a:solidFill>
                  </a:tcPr>
                </a:tc>
                <a:extLst>
                  <a:ext uri="{0D108BD9-81ED-4DB2-BD59-A6C34878D82A}">
                    <a16:rowId xmlns:a16="http://schemas.microsoft.com/office/drawing/2014/main" val="2665495711"/>
                  </a:ext>
                </a:extLst>
              </a:tr>
              <a:tr h="938872">
                <a:tc>
                  <a:txBody>
                    <a:bodyPr/>
                    <a:lstStyle/>
                    <a:p>
                      <a:pPr algn="ctr" fontAlgn="ctr"/>
                      <a:r>
                        <a:rPr lang="en-GB" sz="650" b="1" i="0" u="none" strike="noStrike" dirty="0">
                          <a:solidFill>
                            <a:schemeClr val="tx1"/>
                          </a:solidFill>
                          <a:effectLst/>
                          <a:latin typeface="+mj-lt"/>
                        </a:rPr>
                        <a:t>65156</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50" dirty="0">
                        <a:solidFill>
                          <a:schemeClr val="tx1"/>
                        </a:solidFill>
                        <a:latin typeface="+mj-lt"/>
                      </a:endParaRPr>
                    </a:p>
                  </a:txBody>
                  <a:tcPr marL="36000" marR="36000" marT="36000" marB="3600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ea typeface="+mn-ea"/>
                          <a:cs typeface="+mn-cs"/>
                        </a:rPr>
                        <a:t>Transition &amp; Cutover</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risk that the change freeze scope could impact Transition because the scope of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Change Freeze from 03/01/22 is not clearly defined leading to impacts during actual Transition</a:t>
                      </a:r>
                    </a:p>
                  </a:txBody>
                  <a:tcPr marL="0" marR="0" marT="0" marB="0" anchor="ctr">
                    <a:solidFill>
                      <a:srgbClr val="E8EAF1"/>
                    </a:solidFill>
                  </a:tcPr>
                </a:tc>
                <a:tc>
                  <a:txBody>
                    <a:bodyPr/>
                    <a:lstStyle/>
                    <a:p>
                      <a:pPr algn="l" fontAlgn="ctr"/>
                      <a:r>
                        <a:rPr lang="en-US" sz="650" b="0" i="0" u="none" strike="noStrike" dirty="0">
                          <a:solidFill>
                            <a:schemeClr val="tx1"/>
                          </a:solidFill>
                          <a:effectLst/>
                          <a:latin typeface="+mj-lt"/>
                          <a:ea typeface="+mn-ea"/>
                          <a:cs typeface="+mn-cs"/>
                        </a:rPr>
                        <a:t>Work with the SI to collectively define the scope of Change Freeze</a:t>
                      </a:r>
                    </a:p>
                  </a:txBody>
                  <a:tcPr marL="0" marR="0" marT="0" marB="0" anchor="ctr">
                    <a:solidFill>
                      <a:srgbClr val="E8EAF1"/>
                    </a:solidFill>
                  </a:tcPr>
                </a:tc>
                <a:tc>
                  <a:txBody>
                    <a:bodyPr/>
                    <a:lstStyle/>
                    <a:p>
                      <a:r>
                        <a:rPr lang="en-US" sz="650" dirty="0">
                          <a:solidFill>
                            <a:schemeClr val="tx1"/>
                          </a:solidFill>
                          <a:latin typeface="+mj-lt"/>
                        </a:rPr>
                        <a:t>Internal discussions are ongoing within Ofgem to define the scope of this Change Freeze</a:t>
                      </a:r>
                      <a:endParaRPr lang="en-GB" sz="650" dirty="0">
                        <a:solidFill>
                          <a:schemeClr val="tx1"/>
                        </a:solidFill>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30/09/21</a:t>
                      </a:r>
                    </a:p>
                  </a:txBody>
                  <a:tcPr marL="0" marR="0" marT="0" marB="0" anchor="ctr">
                    <a:solidFill>
                      <a:srgbClr val="E8EAF1"/>
                    </a:solidFill>
                  </a:tcPr>
                </a:tc>
                <a:extLst>
                  <a:ext uri="{0D108BD9-81ED-4DB2-BD59-A6C34878D82A}">
                    <a16:rowId xmlns:a16="http://schemas.microsoft.com/office/drawing/2014/main" val="2054940489"/>
                  </a:ext>
                </a:extLst>
              </a:tr>
            </a:tbl>
          </a:graphicData>
        </a:graphic>
      </p:graphicFrame>
      <p:graphicFrame>
        <p:nvGraphicFramePr>
          <p:cNvPr id="3" name="Table 2">
            <a:extLst>
              <a:ext uri="{FF2B5EF4-FFF2-40B4-BE49-F238E27FC236}">
                <a16:creationId xmlns:a16="http://schemas.microsoft.com/office/drawing/2014/main" id="{D5B527E8-4FB9-4B6B-AD3A-23B388C7596E}"/>
              </a:ext>
            </a:extLst>
          </p:cNvPr>
          <p:cNvGraphicFramePr>
            <a:graphicFrameLocks noGrp="1"/>
          </p:cNvGraphicFramePr>
          <p:nvPr>
            <p:extLst/>
          </p:nvPr>
        </p:nvGraphicFramePr>
        <p:xfrm>
          <a:off x="16809" y="2696926"/>
          <a:ext cx="9127191" cy="2049493"/>
        </p:xfrm>
        <a:graphic>
          <a:graphicData uri="http://schemas.openxmlformats.org/drawingml/2006/table">
            <a:tbl>
              <a:tblPr firstRow="1" bandRow="1">
                <a:tableStyleId>{5C22544A-7EE6-4342-B048-85BDC9FD1C3A}</a:tableStyleId>
              </a:tblPr>
              <a:tblGrid>
                <a:gridCol w="477461">
                  <a:extLst>
                    <a:ext uri="{9D8B030D-6E8A-4147-A177-3AD203B41FA5}">
                      <a16:colId xmlns:a16="http://schemas.microsoft.com/office/drawing/2014/main" val="2829503204"/>
                    </a:ext>
                  </a:extLst>
                </a:gridCol>
                <a:gridCol w="259492">
                  <a:extLst>
                    <a:ext uri="{9D8B030D-6E8A-4147-A177-3AD203B41FA5}">
                      <a16:colId xmlns:a16="http://schemas.microsoft.com/office/drawing/2014/main" val="2154220820"/>
                    </a:ext>
                  </a:extLst>
                </a:gridCol>
                <a:gridCol w="644733">
                  <a:extLst>
                    <a:ext uri="{9D8B030D-6E8A-4147-A177-3AD203B41FA5}">
                      <a16:colId xmlns:a16="http://schemas.microsoft.com/office/drawing/2014/main" val="1457576149"/>
                    </a:ext>
                  </a:extLst>
                </a:gridCol>
                <a:gridCol w="2989089">
                  <a:extLst>
                    <a:ext uri="{9D8B030D-6E8A-4147-A177-3AD203B41FA5}">
                      <a16:colId xmlns:a16="http://schemas.microsoft.com/office/drawing/2014/main" val="1029585687"/>
                    </a:ext>
                  </a:extLst>
                </a:gridCol>
                <a:gridCol w="2082373">
                  <a:extLst>
                    <a:ext uri="{9D8B030D-6E8A-4147-A177-3AD203B41FA5}">
                      <a16:colId xmlns:a16="http://schemas.microsoft.com/office/drawing/2014/main" val="3933464255"/>
                    </a:ext>
                  </a:extLst>
                </a:gridCol>
                <a:gridCol w="1958726">
                  <a:extLst>
                    <a:ext uri="{9D8B030D-6E8A-4147-A177-3AD203B41FA5}">
                      <a16:colId xmlns:a16="http://schemas.microsoft.com/office/drawing/2014/main" val="1665782537"/>
                    </a:ext>
                  </a:extLst>
                </a:gridCol>
                <a:gridCol w="715317">
                  <a:extLst>
                    <a:ext uri="{9D8B030D-6E8A-4147-A177-3AD203B41FA5}">
                      <a16:colId xmlns:a16="http://schemas.microsoft.com/office/drawing/2014/main" val="805381888"/>
                    </a:ext>
                  </a:extLst>
                </a:gridCol>
              </a:tblGrid>
              <a:tr h="629221">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64171</a:t>
                      </a:r>
                    </a:p>
                  </a:txBody>
                  <a:tcPr marL="6350" marR="6350" marT="635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50" dirty="0">
                        <a:solidFill>
                          <a:schemeClr val="tx1"/>
                        </a:solidFill>
                        <a:latin typeface="+mj-lt"/>
                      </a:endParaRPr>
                    </a:p>
                  </a:txBody>
                  <a:tcPr marL="36000" marR="36000" marT="36000" marB="3600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Transition and Cutover</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the </a:t>
                      </a:r>
                      <a:r>
                        <a:rPr lang="en-US" sz="650" b="0" i="0" u="none" strike="noStrike" dirty="0" err="1">
                          <a:solidFill>
                            <a:schemeClr val="tx1"/>
                          </a:solidFill>
                          <a:effectLst/>
                          <a:latin typeface="+mj-lt"/>
                        </a:rPr>
                        <a:t>SoLR</a:t>
                      </a:r>
                      <a:r>
                        <a:rPr lang="en-US" sz="650" b="0" i="0" u="none" strike="noStrike" dirty="0">
                          <a:solidFill>
                            <a:schemeClr val="tx1"/>
                          </a:solidFill>
                          <a:effectLst/>
                          <a:latin typeface="+mj-lt"/>
                        </a:rPr>
                        <a:t> process might kick off during the transition period because of a supplier going out of business at that time leading to Landmark needing to cater to additional volumes and also the potential for additional requirements for PUIs to undertake to ensure Transition timelines are maintained</a:t>
                      </a:r>
                    </a:p>
                  </a:txBody>
                  <a:tcPr marL="0" marR="0" marT="0" marB="0" anchor="ctr">
                    <a:solidFill>
                      <a:srgbClr val="E8EAF1"/>
                    </a:solidFill>
                  </a:tcPr>
                </a:tc>
                <a:tc>
                  <a:txBody>
                    <a:bodyPr/>
                    <a:lstStyle/>
                    <a:p>
                      <a:pPr algn="l" fontAlgn="ctr"/>
                      <a:r>
                        <a:rPr lang="en-US" sz="650" b="0" i="0" u="none" strike="noStrike" dirty="0">
                          <a:solidFill>
                            <a:schemeClr val="tx1"/>
                          </a:solidFill>
                          <a:effectLst/>
                          <a:latin typeface="+mj-lt"/>
                        </a:rPr>
                        <a:t>Raise the risk with Ofgem and SI to understand what non-functional considerations have been applied to enable Landmark to manage the increased volumes</a:t>
                      </a:r>
                    </a:p>
                    <a:p>
                      <a:pPr algn="l" fontAlgn="ctr"/>
                      <a:r>
                        <a:rPr lang="en-US" sz="650" b="0" i="0" u="none" strike="noStrike" dirty="0">
                          <a:solidFill>
                            <a:schemeClr val="tx1"/>
                          </a:solidFill>
                          <a:effectLst/>
                          <a:latin typeface="+mj-lt"/>
                        </a:rPr>
                        <a:t>Raise with the SI to include a transition test scenario if relevant to mitigate this possibility</a:t>
                      </a:r>
                    </a:p>
                  </a:txBody>
                  <a:tcPr marL="0" marR="0" marT="0" marB="0" anchor="ctr">
                    <a:solidFill>
                      <a:srgbClr val="E8EAF1"/>
                    </a:solidFill>
                  </a:tcPr>
                </a:tc>
                <a:tc>
                  <a:txBody>
                    <a:bodyPr/>
                    <a:lstStyle/>
                    <a:p>
                      <a:r>
                        <a:rPr lang="en-US" sz="650" b="0" i="0" u="none" strike="noStrike" kern="1200" dirty="0">
                          <a:solidFill>
                            <a:schemeClr val="tx1"/>
                          </a:solidFill>
                          <a:effectLst/>
                          <a:latin typeface="+mj-lt"/>
                          <a:ea typeface="+mn-ea"/>
                          <a:cs typeface="+mn-cs"/>
                        </a:rPr>
                        <a:t>There is a potential that </a:t>
                      </a:r>
                      <a:r>
                        <a:rPr lang="en-US" sz="650" b="0" i="0" u="none" strike="noStrike" kern="1200" dirty="0" err="1">
                          <a:solidFill>
                            <a:schemeClr val="tx1"/>
                          </a:solidFill>
                          <a:effectLst/>
                          <a:latin typeface="+mj-lt"/>
                          <a:ea typeface="+mn-ea"/>
                          <a:cs typeface="+mn-cs"/>
                        </a:rPr>
                        <a:t>SoLR</a:t>
                      </a:r>
                      <a:r>
                        <a:rPr lang="en-US" sz="650" b="0" i="0" u="none" strike="noStrike" kern="1200" dirty="0">
                          <a:solidFill>
                            <a:schemeClr val="tx1"/>
                          </a:solidFill>
                          <a:effectLst/>
                          <a:latin typeface="+mj-lt"/>
                          <a:ea typeface="+mn-ea"/>
                          <a:cs typeface="+mn-cs"/>
                        </a:rPr>
                        <a:t> related implications during Transition may be considered for Transition Testing. Currently expected to be discussed in September. Dates have been aligned accordingly</a:t>
                      </a:r>
                      <a:endParaRPr lang="en-GB" sz="650" b="0" i="0" u="none" strike="noStrike" kern="1200" dirty="0">
                        <a:solidFill>
                          <a:schemeClr val="tx1"/>
                        </a:solidFill>
                        <a:effectLst/>
                        <a:latin typeface="+mj-lt"/>
                        <a:ea typeface="+mn-ea"/>
                        <a:cs typeface="+mn-cs"/>
                      </a:endParaRPr>
                    </a:p>
                  </a:txBody>
                  <a:tcPr marL="36000" marR="36000" marT="36000" marB="36000" anchor="ctr">
                    <a:solidFill>
                      <a:srgbClr val="E8EAF1"/>
                    </a:solidFill>
                  </a:tcPr>
                </a:tc>
                <a:tc>
                  <a:txBody>
                    <a:bodyPr/>
                    <a:lstStyle/>
                    <a:p>
                      <a:pPr algn="ctr" fontAlgn="ctr"/>
                      <a:r>
                        <a:rPr lang="en-GB" sz="650" b="0" i="0" u="none" strike="noStrike" kern="1200" dirty="0">
                          <a:solidFill>
                            <a:schemeClr val="tx1"/>
                          </a:solidFill>
                          <a:effectLst/>
                          <a:latin typeface="+mj-lt"/>
                          <a:ea typeface="+mn-ea"/>
                          <a:cs typeface="+mn-cs"/>
                        </a:rPr>
                        <a:t>30/09/21</a:t>
                      </a:r>
                    </a:p>
                  </a:txBody>
                  <a:tcPr marL="0" marR="0" marT="0" marB="0" anchor="ctr">
                    <a:solidFill>
                      <a:srgbClr val="E8EAF1"/>
                    </a:solidFill>
                  </a:tcPr>
                </a:tc>
                <a:extLst>
                  <a:ext uri="{0D108BD9-81ED-4DB2-BD59-A6C34878D82A}">
                    <a16:rowId xmlns:a16="http://schemas.microsoft.com/office/drawing/2014/main" val="2468297499"/>
                  </a:ext>
                </a:extLst>
              </a:tr>
              <a:tr h="837529">
                <a:tc>
                  <a:txBody>
                    <a:bodyPr/>
                    <a:lstStyle/>
                    <a:p>
                      <a:pPr algn="ctr" fontAlgn="ctr"/>
                      <a:r>
                        <a:rPr lang="en-GB" sz="650" b="1" i="0" u="none" strike="noStrike" dirty="0">
                          <a:solidFill>
                            <a:schemeClr val="tx1"/>
                          </a:solidFill>
                          <a:effectLst/>
                          <a:latin typeface="+mj-lt"/>
                        </a:rPr>
                        <a:t>65122</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Transition and Cutover</a:t>
                      </a:r>
                    </a:p>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risk that additional Transitional changes could change scope of Transition because more changes are identified as Transition planning continues at the Central Programme level leading to changes to the Transition plan and Xoserve planned activities.</a:t>
                      </a:r>
                    </a:p>
                  </a:txBody>
                  <a:tcPr marL="0" marR="0" marT="0" marB="0" anchor="ctr">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Xoserve are actively involved in all Programme work groups to monitor and mitigate this risk.</a:t>
                      </a:r>
                    </a:p>
                  </a:txBody>
                  <a:tcPr marL="0" marR="0" marT="0" marB="0" anchor="ctr">
                    <a:solidFill>
                      <a:srgbClr val="E8EAF1"/>
                    </a:solidFill>
                  </a:tcPr>
                </a:tc>
                <a:tc>
                  <a:txBody>
                    <a:bodyPr/>
                    <a:lstStyle/>
                    <a:p>
                      <a:pPr algn="l" rtl="0" fontAlgn="ctr"/>
                      <a:r>
                        <a:rPr lang="en-US" sz="650" b="0" i="0" u="none" strike="noStrike" dirty="0">
                          <a:solidFill>
                            <a:schemeClr val="tx1"/>
                          </a:solidFill>
                          <a:effectLst/>
                          <a:latin typeface="+mj-lt"/>
                        </a:rPr>
                        <a:t>The impact of CR-D059 </a:t>
                      </a:r>
                      <a:r>
                        <a:rPr lang="en-US" sz="650" b="0" i="0" u="none" strike="noStrike">
                          <a:solidFill>
                            <a:schemeClr val="tx1"/>
                          </a:solidFill>
                          <a:effectLst/>
                          <a:latin typeface="+mj-lt"/>
                        </a:rPr>
                        <a:t>on Transition  </a:t>
                      </a:r>
                      <a:r>
                        <a:rPr lang="en-US" sz="650" b="0" i="0" u="none" strike="noStrike" dirty="0">
                          <a:solidFill>
                            <a:schemeClr val="tx1"/>
                          </a:solidFill>
                          <a:effectLst/>
                          <a:latin typeface="+mj-lt"/>
                        </a:rPr>
                        <a:t>is being assessed </a:t>
                      </a:r>
                      <a:endParaRPr lang="en-GB" sz="650" b="0" i="0" u="none" strike="noStrike" dirty="0">
                        <a:solidFill>
                          <a:schemeClr val="tx1"/>
                        </a:solidFill>
                        <a:effectLst/>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30/09/21</a:t>
                      </a:r>
                    </a:p>
                  </a:txBody>
                  <a:tcPr marL="0" marR="0" marT="0" marB="0" anchor="ctr">
                    <a:solidFill>
                      <a:srgbClr val="E8EAF1"/>
                    </a:solidFill>
                  </a:tcPr>
                </a:tc>
                <a:extLst>
                  <a:ext uri="{0D108BD9-81ED-4DB2-BD59-A6C34878D82A}">
                    <a16:rowId xmlns:a16="http://schemas.microsoft.com/office/drawing/2014/main" val="945026088"/>
                  </a:ext>
                </a:extLst>
              </a:tr>
              <a:tr h="582743">
                <a:tc>
                  <a:txBody>
                    <a:bodyPr/>
                    <a:lstStyle/>
                    <a:p>
                      <a:pPr algn="ctr" fontAlgn="ctr"/>
                      <a:r>
                        <a:rPr lang="en-GB" sz="650" b="1" i="0" u="none" strike="noStrike" dirty="0">
                          <a:solidFill>
                            <a:schemeClr val="tx1"/>
                          </a:solidFill>
                          <a:effectLst/>
                          <a:latin typeface="+mj-lt"/>
                        </a:rPr>
                        <a:t>64513</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Data</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ea typeface="+mn-ea"/>
                          <a:cs typeface="+mn-cs"/>
                        </a:rPr>
                        <a:t>There is a risk that data cleansing requirements may not be met because </a:t>
                      </a:r>
                      <a:r>
                        <a:rPr lang="en-US" sz="650" b="0" i="0" u="none" strike="noStrike" dirty="0" err="1">
                          <a:solidFill>
                            <a:schemeClr val="tx1"/>
                          </a:solidFill>
                          <a:effectLst/>
                          <a:latin typeface="+mj-lt"/>
                          <a:ea typeface="+mn-ea"/>
                          <a:cs typeface="+mn-cs"/>
                        </a:rPr>
                        <a:t>Xoserve</a:t>
                      </a:r>
                      <a:r>
                        <a:rPr lang="en-US" sz="650" b="0" i="0" u="none" strike="noStrike" dirty="0">
                          <a:solidFill>
                            <a:schemeClr val="tx1"/>
                          </a:solidFill>
                          <a:effectLst/>
                          <a:latin typeface="+mj-lt"/>
                          <a:ea typeface="+mn-ea"/>
                          <a:cs typeface="+mn-cs"/>
                        </a:rPr>
                        <a:t> are not responsible for the data in UK Link, and can't compel shippers / GTs / </a:t>
                      </a:r>
                      <a:r>
                        <a:rPr lang="en-US" sz="650" b="0" i="0" u="none" strike="noStrike" dirty="0" err="1">
                          <a:solidFill>
                            <a:schemeClr val="tx1"/>
                          </a:solidFill>
                          <a:effectLst/>
                          <a:latin typeface="+mj-lt"/>
                          <a:ea typeface="+mn-ea"/>
                          <a:cs typeface="+mn-cs"/>
                        </a:rPr>
                        <a:t>iGTs</a:t>
                      </a:r>
                      <a:r>
                        <a:rPr lang="en-US" sz="650" b="0" i="0" u="none" strike="noStrike" dirty="0">
                          <a:solidFill>
                            <a:schemeClr val="tx1"/>
                          </a:solidFill>
                          <a:effectLst/>
                          <a:latin typeface="+mj-lt"/>
                          <a:ea typeface="+mn-ea"/>
                          <a:cs typeface="+mn-cs"/>
                        </a:rPr>
                        <a:t> to correct their data leading to incorrect data at the point of go live.</a:t>
                      </a:r>
                      <a:endParaRPr lang="en-US" sz="650" b="0" i="0" u="none" strike="noStrike" dirty="0">
                        <a:solidFill>
                          <a:schemeClr val="tx1"/>
                        </a:solidFill>
                        <a:effectLst/>
                        <a:latin typeface="+mj-lt"/>
                      </a:endParaRPr>
                    </a:p>
                  </a:txBody>
                  <a:tcPr marL="0" marR="0" marT="0" marB="0" anchor="ctr">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Communicate requirements through DSG and track progress</a:t>
                      </a:r>
                    </a:p>
                  </a:txBody>
                  <a:tcPr marL="0" marR="0" marT="0" marB="0" anchor="ctr">
                    <a:solidFill>
                      <a:srgbClr val="E8EAF1"/>
                    </a:solidFill>
                  </a:tcPr>
                </a:tc>
                <a:tc>
                  <a:txBody>
                    <a:bodyPr/>
                    <a:lstStyle/>
                    <a:p>
                      <a:pPr algn="l" rtl="0" fontAlgn="ctr"/>
                      <a:r>
                        <a:rPr lang="en-US" sz="650" b="0" i="0" u="none" strike="noStrike" dirty="0">
                          <a:solidFill>
                            <a:schemeClr val="tx1"/>
                          </a:solidFill>
                          <a:effectLst/>
                          <a:latin typeface="+mj-lt"/>
                          <a:ea typeface="+mn-ea"/>
                          <a:cs typeface="+mn-cs"/>
                        </a:rPr>
                        <a:t> MDD data cleansing is with Customer Advocates to process. Additionally, further work is ongoing on REL reports</a:t>
                      </a:r>
                      <a:endParaRPr lang="en-GB" sz="650" b="0" i="0" u="none" strike="noStrike" dirty="0">
                        <a:solidFill>
                          <a:schemeClr val="tx1"/>
                        </a:solidFill>
                        <a:effectLst/>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30/12/22</a:t>
                      </a:r>
                    </a:p>
                  </a:txBody>
                  <a:tcPr marL="0" marR="0" marT="0" marB="0" anchor="ctr">
                    <a:solidFill>
                      <a:srgbClr val="E8EAF1"/>
                    </a:solidFill>
                  </a:tcPr>
                </a:tc>
                <a:extLst>
                  <a:ext uri="{0D108BD9-81ED-4DB2-BD59-A6C34878D82A}">
                    <a16:rowId xmlns:a16="http://schemas.microsoft.com/office/drawing/2014/main" val="312046787"/>
                  </a:ext>
                </a:extLst>
              </a:tr>
            </a:tbl>
          </a:graphicData>
        </a:graphic>
      </p:graphicFrame>
    </p:spTree>
    <p:extLst>
      <p:ext uri="{BB962C8B-B14F-4D97-AF65-F5344CB8AC3E}">
        <p14:creationId xmlns:p14="http://schemas.microsoft.com/office/powerpoint/2010/main" val="27315150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DBD9CC-8BE1-427A-97EA-91B018535AB2}"/>
              </a:ext>
            </a:extLst>
          </p:cNvPr>
          <p:cNvSpPr txBox="1">
            <a:spLocks/>
          </p:cNvSpPr>
          <p:nvPr/>
        </p:nvSpPr>
        <p:spPr>
          <a:xfrm>
            <a:off x="457200" y="7742"/>
            <a:ext cx="8229600" cy="559203"/>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High Level Plan</a:t>
            </a:r>
          </a:p>
        </p:txBody>
      </p:sp>
      <p:pic>
        <p:nvPicPr>
          <p:cNvPr id="4" name="Picture 3">
            <a:extLst>
              <a:ext uri="{FF2B5EF4-FFF2-40B4-BE49-F238E27FC236}">
                <a16:creationId xmlns:a16="http://schemas.microsoft.com/office/drawing/2014/main" id="{EA9EB250-EE39-44D4-9C68-EC8A8F1E2846}"/>
              </a:ext>
            </a:extLst>
          </p:cNvPr>
          <p:cNvPicPr>
            <a:picLocks/>
          </p:cNvPicPr>
          <p:nvPr/>
        </p:nvPicPr>
        <p:blipFill>
          <a:blip r:embed="rId3"/>
          <a:stretch>
            <a:fillRect/>
          </a:stretch>
        </p:blipFill>
        <p:spPr>
          <a:xfrm>
            <a:off x="243852" y="496301"/>
            <a:ext cx="8656296" cy="4653549"/>
          </a:xfrm>
          <a:prstGeom prst="rect">
            <a:avLst/>
          </a:prstGeom>
          <a:solidFill>
            <a:scrgbClr r="0" g="0" b="0"/>
          </a:solidFill>
        </p:spPr>
      </p:pic>
    </p:spTree>
    <p:extLst>
      <p:ext uri="{BB962C8B-B14F-4D97-AF65-F5344CB8AC3E}">
        <p14:creationId xmlns:p14="http://schemas.microsoft.com/office/powerpoint/2010/main" val="14648867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9649" y="-81503"/>
            <a:ext cx="7876975" cy="638401"/>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impacting </a:t>
            </a:r>
            <a:r>
              <a:rPr lang="en-GB" sz="1998" dirty="0" err="1">
                <a:solidFill>
                  <a:schemeClr val="accent1"/>
                </a:solidFill>
                <a:latin typeface="+mn-lt"/>
                <a:cs typeface="Arial"/>
              </a:rPr>
              <a:t>Xoserve</a:t>
            </a:r>
            <a:endParaRPr lang="en-GB" sz="1998" dirty="0">
              <a:solidFill>
                <a:schemeClr val="accent1"/>
              </a:solidFill>
              <a:latin typeface="+mn-lt"/>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114506" y="396589"/>
          <a:ext cx="8960142" cy="4759386"/>
        </p:xfrm>
        <a:graphic>
          <a:graphicData uri="http://schemas.openxmlformats.org/drawingml/2006/table">
            <a:tbl>
              <a:tblPr firstRow="1" bandRow="1">
                <a:tableStyleId>{5C22544A-7EE6-4342-B048-85BDC9FD1C3A}</a:tableStyleId>
              </a:tblPr>
              <a:tblGrid>
                <a:gridCol w="4500486">
                  <a:extLst>
                    <a:ext uri="{9D8B030D-6E8A-4147-A177-3AD203B41FA5}">
                      <a16:colId xmlns:a16="http://schemas.microsoft.com/office/drawing/2014/main" val="997061046"/>
                    </a:ext>
                  </a:extLst>
                </a:gridCol>
                <a:gridCol w="838481">
                  <a:extLst>
                    <a:ext uri="{9D8B030D-6E8A-4147-A177-3AD203B41FA5}">
                      <a16:colId xmlns:a16="http://schemas.microsoft.com/office/drawing/2014/main" val="2723771934"/>
                    </a:ext>
                  </a:extLst>
                </a:gridCol>
                <a:gridCol w="831252">
                  <a:extLst>
                    <a:ext uri="{9D8B030D-6E8A-4147-A177-3AD203B41FA5}">
                      <a16:colId xmlns:a16="http://schemas.microsoft.com/office/drawing/2014/main" val="3830117845"/>
                    </a:ext>
                  </a:extLst>
                </a:gridCol>
                <a:gridCol w="744513">
                  <a:extLst>
                    <a:ext uri="{9D8B030D-6E8A-4147-A177-3AD203B41FA5}">
                      <a16:colId xmlns:a16="http://schemas.microsoft.com/office/drawing/2014/main" val="194189712"/>
                    </a:ext>
                  </a:extLst>
                </a:gridCol>
                <a:gridCol w="2045410">
                  <a:extLst>
                    <a:ext uri="{9D8B030D-6E8A-4147-A177-3AD203B41FA5}">
                      <a16:colId xmlns:a16="http://schemas.microsoft.com/office/drawing/2014/main" val="3065248341"/>
                    </a:ext>
                  </a:extLst>
                </a:gridCol>
              </a:tblGrid>
              <a:tr h="217854">
                <a:tc>
                  <a:txBody>
                    <a:bodyPr/>
                    <a:lstStyle/>
                    <a:p>
                      <a:pPr algn="l"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lnB w="38100" cmpd="sng">
                      <a:noFill/>
                    </a:lnB>
                  </a:tcPr>
                </a:tc>
                <a:tc>
                  <a:txBody>
                    <a:bodyPr/>
                    <a:lstStyle/>
                    <a:p>
                      <a:pPr algn="l"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lnB w="38100" cmpd="sng">
                      <a:noFill/>
                    </a:lnB>
                  </a:tcPr>
                </a:tc>
                <a:tc>
                  <a:txBody>
                    <a:bodyPr/>
                    <a:lstStyle/>
                    <a:p>
                      <a:pPr algn="l" rtl="0" fontAlgn="ctr"/>
                      <a:r>
                        <a:rPr lang="en-US" sz="700" b="1" i="0" u="none" strike="noStrike" dirty="0">
                          <a:solidFill>
                            <a:srgbClr val="FFFFFF"/>
                          </a:solidFill>
                          <a:effectLst/>
                          <a:latin typeface="+mj-lt"/>
                          <a:cs typeface="Arial" panose="020B0604020202020204" pitchFamily="34" charset="0"/>
                        </a:rPr>
                        <a:t>High Level Cost IA Cost</a:t>
                      </a:r>
                    </a:p>
                  </a:txBody>
                  <a:tcPr marL="4757" marR="4757" marT="4757" marB="0" anchor="ctr">
                    <a:lnB w="38100" cmpd="sng">
                      <a:noFill/>
                    </a:lnB>
                  </a:tcPr>
                </a:tc>
                <a:tc>
                  <a:txBody>
                    <a:bodyPr/>
                    <a:lstStyle/>
                    <a:p>
                      <a:pPr algn="l"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lnB w="38100" cmpd="sng">
                      <a:noFill/>
                    </a:lnB>
                  </a:tcPr>
                </a:tc>
                <a:tc>
                  <a:txBody>
                    <a:bodyPr/>
                    <a:lstStyle/>
                    <a:p>
                      <a:pPr algn="l"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lnB w="38100" cmpd="sng">
                      <a:noFill/>
                    </a:lnB>
                  </a:tcPr>
                </a:tc>
                <a:extLst>
                  <a:ext uri="{0D108BD9-81ED-4DB2-BD59-A6C34878D82A}">
                    <a16:rowId xmlns:a16="http://schemas.microsoft.com/office/drawing/2014/main" val="4029148686"/>
                  </a:ext>
                </a:extLst>
              </a:tr>
              <a:tr h="136991">
                <a:tc>
                  <a:txBody>
                    <a:bodyPr/>
                    <a:lstStyle/>
                    <a:p>
                      <a:pPr algn="l" fontAlgn="t"/>
                      <a:r>
                        <a:rPr lang="en-GB" sz="900" b="0" i="0" u="none" strike="noStrike" dirty="0">
                          <a:solidFill>
                            <a:srgbClr val="000000"/>
                          </a:solidFill>
                          <a:effectLst/>
                          <a:latin typeface="+mj-lt"/>
                        </a:rPr>
                        <a:t>Programme Plan Re-Baseline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dirty="0">
                          <a:solidFill>
                            <a:srgbClr val="000000"/>
                          </a:solidFill>
                          <a:effectLst/>
                          <a:latin typeface="+mj-lt"/>
                        </a:rPr>
                        <a:t>CR-D002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dirty="0">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07/11/2019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Approved - Complete</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528655"/>
                  </a:ext>
                </a:extLst>
              </a:tr>
              <a:tr h="136991">
                <a:tc>
                  <a:txBody>
                    <a:bodyPr/>
                    <a:lstStyle/>
                    <a:p>
                      <a:pPr algn="l" fontAlgn="t"/>
                      <a:r>
                        <a:rPr lang="en-US" sz="900" b="0" i="0" u="none" strike="noStrike" dirty="0">
                          <a:solidFill>
                            <a:srgbClr val="000000"/>
                          </a:solidFill>
                          <a:effectLst/>
                          <a:latin typeface="+mj-lt"/>
                        </a:rPr>
                        <a:t>Updates to the CSS Physical Interface Design (</a:t>
                      </a:r>
                      <a:r>
                        <a:rPr lang="en-US" sz="900" b="0" i="0" u="none" strike="noStrike" dirty="0" err="1">
                          <a:solidFill>
                            <a:srgbClr val="000000"/>
                          </a:solidFill>
                          <a:effectLst/>
                          <a:latin typeface="+mj-lt"/>
                        </a:rPr>
                        <a:t>PhID</a:t>
                      </a:r>
                      <a:r>
                        <a:rPr lang="en-US" sz="900" b="0" i="0" u="none" strike="noStrike" dirty="0">
                          <a:solidFill>
                            <a:srgbClr val="000000"/>
                          </a:solidFill>
                          <a:effectLst/>
                          <a:latin typeface="+mj-lt"/>
                        </a:rPr>
                        <a:t>).</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CR-D008</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£17,250.00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22/01/2020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7258831"/>
                  </a:ext>
                </a:extLst>
              </a:tr>
              <a:tr h="136991">
                <a:tc>
                  <a:txBody>
                    <a:bodyPr/>
                    <a:lstStyle/>
                    <a:p>
                      <a:pPr algn="l" fontAlgn="t"/>
                      <a:r>
                        <a:rPr lang="en-GB" sz="900" b="0" i="0" u="none" strike="noStrike" dirty="0">
                          <a:solidFill>
                            <a:srgbClr val="000000"/>
                          </a:solidFill>
                          <a:effectLst/>
                          <a:latin typeface="+mj-lt"/>
                        </a:rPr>
                        <a:t>CSS_Exception_Handling_Strategy_v0.2</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CR-D014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26/02/2020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9646371"/>
                  </a:ext>
                </a:extLst>
              </a:tr>
              <a:tr h="136991">
                <a:tc>
                  <a:txBody>
                    <a:bodyPr/>
                    <a:lstStyle/>
                    <a:p>
                      <a:pPr algn="l" fontAlgn="t"/>
                      <a:r>
                        <a:rPr lang="en-US" sz="900" b="0" i="0" u="none" strike="noStrike" dirty="0" err="1">
                          <a:solidFill>
                            <a:srgbClr val="000000"/>
                          </a:solidFill>
                          <a:effectLst/>
                          <a:latin typeface="+mj-lt"/>
                        </a:rPr>
                        <a:t>Provide_CSS_RegistrationID_to_PUI_and_LPs</a:t>
                      </a:r>
                      <a:endParaRPr lang="en-US" sz="900" b="0" i="0" u="none" strike="noStrike" dirty="0">
                        <a:solidFill>
                          <a:srgbClr val="000000"/>
                        </a:solidFill>
                        <a:effectLst/>
                        <a:latin typeface="+mj-lt"/>
                      </a:endParaRP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CR-D016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£12,643.00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07/08/2020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7945083"/>
                  </a:ext>
                </a:extLst>
              </a:tr>
              <a:tr h="136991">
                <a:tc>
                  <a:txBody>
                    <a:bodyPr/>
                    <a:lstStyle/>
                    <a:p>
                      <a:pPr algn="l" fontAlgn="t"/>
                      <a:r>
                        <a:rPr lang="en-US" sz="900" b="0" i="0" u="none" strike="noStrike" dirty="0" err="1">
                          <a:solidFill>
                            <a:srgbClr val="000000"/>
                          </a:solidFill>
                          <a:effectLst/>
                          <a:latin typeface="+mj-lt"/>
                        </a:rPr>
                        <a:t>Licence</a:t>
                      </a:r>
                      <a:r>
                        <a:rPr lang="en-US" sz="900" b="0" i="0" u="none" strike="noStrike" dirty="0">
                          <a:solidFill>
                            <a:srgbClr val="000000"/>
                          </a:solidFill>
                          <a:effectLst/>
                          <a:latin typeface="+mj-lt"/>
                        </a:rPr>
                        <a:t> Exempt Network Customer Identifier – ABACUS Data Model update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CR-E51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29/10/2019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Approved - Complete</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668744"/>
                  </a:ext>
                </a:extLst>
              </a:tr>
              <a:tr h="136991">
                <a:tc>
                  <a:txBody>
                    <a:bodyPr/>
                    <a:lstStyle/>
                    <a:p>
                      <a:pPr algn="l" fontAlgn="t"/>
                      <a:r>
                        <a:rPr lang="en-US" sz="900" b="0" i="0" u="none" strike="noStrike" dirty="0">
                          <a:solidFill>
                            <a:srgbClr val="000000"/>
                          </a:solidFill>
                          <a:effectLst/>
                          <a:latin typeface="+mj-lt"/>
                        </a:rPr>
                        <a:t>Amendments to the DMS artefact suite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£6,500.00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16/03/2020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7033543"/>
                  </a:ext>
                </a:extLst>
              </a:tr>
              <a:tr h="136991">
                <a:tc>
                  <a:txBody>
                    <a:bodyPr/>
                    <a:lstStyle/>
                    <a:p>
                      <a:pPr algn="l" fontAlgn="t"/>
                      <a:r>
                        <a:rPr lang="en-US" sz="900" b="0" i="0" u="none" strike="noStrike" dirty="0">
                          <a:solidFill>
                            <a:srgbClr val="000000"/>
                          </a:solidFill>
                          <a:effectLst/>
                          <a:latin typeface="+mj-lt"/>
                        </a:rPr>
                        <a:t>Migration of Terminated Gas RMPS</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CR-D022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10/06/2020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077588"/>
                  </a:ext>
                </a:extLst>
              </a:tr>
              <a:tr h="273982">
                <a:tc>
                  <a:txBody>
                    <a:bodyPr/>
                    <a:lstStyle/>
                    <a:p>
                      <a:pPr algn="l" fontAlgn="t"/>
                      <a:r>
                        <a:rPr lang="en-US" sz="900" b="0" i="0" u="none" strike="noStrike" dirty="0">
                          <a:solidFill>
                            <a:srgbClr val="000000"/>
                          </a:solidFill>
                          <a:effectLst/>
                          <a:latin typeface="+mj-lt"/>
                        </a:rPr>
                        <a:t>Amendments to the NC-0079 for REL (Retail Energy Location) Data Migration and Reconciliation</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CR-D024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£20,000.00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06/07/2020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3703546"/>
                  </a:ext>
                </a:extLst>
              </a:tr>
              <a:tr h="136991">
                <a:tc>
                  <a:txBody>
                    <a:bodyPr/>
                    <a:lstStyle/>
                    <a:p>
                      <a:pPr algn="l" fontAlgn="b"/>
                      <a:r>
                        <a:rPr lang="en-GB" sz="900" b="0" i="0" u="none" strike="noStrike" dirty="0">
                          <a:solidFill>
                            <a:srgbClr val="000000"/>
                          </a:solidFill>
                          <a:effectLst/>
                          <a:latin typeface="+mj-lt"/>
                        </a:rPr>
                        <a:t>DMS - PHID Alignment Parties </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CR-D026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06/07/2020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5974469"/>
                  </a:ext>
                </a:extLst>
              </a:tr>
              <a:tr h="136991">
                <a:tc>
                  <a:txBody>
                    <a:bodyPr/>
                    <a:lstStyle/>
                    <a:p>
                      <a:pPr algn="l" fontAlgn="b"/>
                      <a:r>
                        <a:rPr lang="en-US" sz="900" b="0" i="0" u="none" strike="noStrike">
                          <a:solidFill>
                            <a:srgbClr val="000000"/>
                          </a:solidFill>
                          <a:effectLst/>
                          <a:latin typeface="+mj-lt"/>
                        </a:rPr>
                        <a:t>Request For a New or Upgraded DMT Environment</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CR-D027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£256,009.00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07/08/2020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3742555"/>
                  </a:ext>
                </a:extLst>
              </a:tr>
              <a:tr h="136991">
                <a:tc>
                  <a:txBody>
                    <a:bodyPr/>
                    <a:lstStyle/>
                    <a:p>
                      <a:pPr algn="l" fontAlgn="b"/>
                      <a:r>
                        <a:rPr lang="en-US" sz="900" b="0" i="0" u="none" strike="noStrike">
                          <a:solidFill>
                            <a:srgbClr val="000000"/>
                          </a:solidFill>
                          <a:effectLst/>
                          <a:latin typeface="+mj-lt"/>
                        </a:rPr>
                        <a:t>Enable TLS connection pooling for all directly connected parties to CSS]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CR-D028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£2,500.00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13/07/2020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898194"/>
                  </a:ext>
                </a:extLst>
              </a:tr>
              <a:tr h="136991">
                <a:tc>
                  <a:txBody>
                    <a:bodyPr/>
                    <a:lstStyle/>
                    <a:p>
                      <a:pPr algn="l" fontAlgn="b"/>
                      <a:r>
                        <a:rPr lang="en-GB" sz="900" b="0" i="0" u="none" strike="noStrike">
                          <a:solidFill>
                            <a:srgbClr val="000000"/>
                          </a:solidFill>
                          <a:effectLst/>
                          <a:latin typeface="+mj-lt"/>
                        </a:rPr>
                        <a:t>Message Header Format for PKI Certificate Identification]</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CR-D029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£2,500.00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13/07/2020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1377997"/>
                  </a:ext>
                </a:extLst>
              </a:tr>
              <a:tr h="136991">
                <a:tc>
                  <a:txBody>
                    <a:bodyPr/>
                    <a:lstStyle/>
                    <a:p>
                      <a:pPr algn="l" fontAlgn="b"/>
                      <a:r>
                        <a:rPr lang="en-US" sz="900" b="0" i="0" u="none" strike="noStrike">
                          <a:solidFill>
                            <a:srgbClr val="000000"/>
                          </a:solidFill>
                          <a:effectLst/>
                          <a:latin typeface="+mj-lt"/>
                        </a:rPr>
                        <a:t>SIT Functional Test Re Plan  Enabling Parallel Testing </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CR-D030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£56,000.00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20/07/2020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2708138"/>
                  </a:ext>
                </a:extLst>
              </a:tr>
              <a:tr h="136991">
                <a:tc>
                  <a:txBody>
                    <a:bodyPr/>
                    <a:lstStyle/>
                    <a:p>
                      <a:pPr algn="l" fontAlgn="b"/>
                      <a:r>
                        <a:rPr lang="fr-FR" sz="900" b="0" i="0" u="none" strike="noStrike">
                          <a:solidFill>
                            <a:srgbClr val="000000"/>
                          </a:solidFill>
                          <a:effectLst/>
                          <a:latin typeface="+mj-lt"/>
                        </a:rPr>
                        <a:t>DM_Validation Catalogue_Shipper_Effective_Date_Change_</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CR-D032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03/08/2020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9725783"/>
                  </a:ext>
                </a:extLst>
              </a:tr>
              <a:tr h="136991">
                <a:tc>
                  <a:txBody>
                    <a:bodyPr/>
                    <a:lstStyle/>
                    <a:p>
                      <a:pPr algn="l" fontAlgn="b"/>
                      <a:r>
                        <a:rPr lang="en-GB" sz="900" b="0" i="0" u="none" strike="noStrike">
                          <a:solidFill>
                            <a:srgbClr val="000000"/>
                          </a:solidFill>
                          <a:effectLst/>
                          <a:latin typeface="+mj-lt"/>
                        </a:rPr>
                        <a:t>Compression During Data Migration</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CR-D034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09/09/2020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325048"/>
                  </a:ext>
                </a:extLst>
              </a:tr>
              <a:tr h="136991">
                <a:tc>
                  <a:txBody>
                    <a:bodyPr/>
                    <a:lstStyle/>
                    <a:p>
                      <a:pPr algn="l" fontAlgn="b"/>
                      <a:r>
                        <a:rPr lang="en-US" sz="900" b="0" i="0" u="none" strike="noStrike">
                          <a:solidFill>
                            <a:srgbClr val="000000"/>
                          </a:solidFill>
                          <a:effectLst/>
                          <a:latin typeface="+mj-lt"/>
                        </a:rPr>
                        <a:t>Uplift to the CSS Interface Specifications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CR-D038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£70,000.00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07/10/2020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169379"/>
                  </a:ext>
                </a:extLst>
              </a:tr>
              <a:tr h="136991">
                <a:tc>
                  <a:txBody>
                    <a:bodyPr/>
                    <a:lstStyle/>
                    <a:p>
                      <a:pPr algn="l" fontAlgn="b"/>
                      <a:r>
                        <a:rPr lang="en-US" sz="900" b="0" i="0" u="none" strike="noStrike">
                          <a:solidFill>
                            <a:srgbClr val="000000"/>
                          </a:solidFill>
                          <a:effectLst/>
                          <a:latin typeface="+mj-lt"/>
                        </a:rPr>
                        <a:t>Uplift to Business Data Validation Rules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CR-D039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£20,000.00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25/09/2020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9581709"/>
                  </a:ext>
                </a:extLst>
              </a:tr>
              <a:tr h="136991">
                <a:tc>
                  <a:txBody>
                    <a:bodyPr/>
                    <a:lstStyle/>
                    <a:p>
                      <a:pPr algn="l" fontAlgn="b"/>
                      <a:r>
                        <a:rPr lang="en-GB" sz="900" b="0" i="0" u="none" strike="noStrike">
                          <a:solidFill>
                            <a:srgbClr val="000000"/>
                          </a:solidFill>
                          <a:effectLst/>
                          <a:latin typeface="+mj-lt"/>
                        </a:rPr>
                        <a:t>Programme Plan Re-Baseline</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CR-D042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£14,913,000.00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28/09/2020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307551"/>
                  </a:ext>
                </a:extLst>
              </a:tr>
              <a:tr h="136991">
                <a:tc>
                  <a:txBody>
                    <a:bodyPr/>
                    <a:lstStyle/>
                    <a:p>
                      <a:pPr algn="l" fontAlgn="b"/>
                      <a:r>
                        <a:rPr lang="en-US" sz="900" b="0" i="0" u="none" strike="noStrike">
                          <a:solidFill>
                            <a:srgbClr val="000000"/>
                          </a:solidFill>
                          <a:effectLst/>
                          <a:latin typeface="+mj-lt"/>
                        </a:rPr>
                        <a:t>Changes to Support Energy Company Data</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CR-D059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£37,500.00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03/08/2021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782153"/>
                  </a:ext>
                </a:extLst>
              </a:tr>
              <a:tr h="136991">
                <a:tc>
                  <a:txBody>
                    <a:bodyPr/>
                    <a:lstStyle/>
                    <a:p>
                      <a:pPr algn="l" fontAlgn="b"/>
                      <a:r>
                        <a:rPr lang="en-GB" sz="900" b="0" i="0" u="none" strike="noStrike">
                          <a:solidFill>
                            <a:srgbClr val="000000"/>
                          </a:solidFill>
                          <a:effectLst/>
                          <a:latin typeface="+mj-lt"/>
                        </a:rPr>
                        <a:t>Operational Choreography Detection 0.5</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CR-D060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£308,205.00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0541801"/>
                  </a:ext>
                </a:extLst>
              </a:tr>
              <a:tr h="149422">
                <a:tc>
                  <a:txBody>
                    <a:bodyPr/>
                    <a:lstStyle/>
                    <a:p>
                      <a:pPr algn="l" fontAlgn="b"/>
                      <a:r>
                        <a:rPr lang="en-GB" sz="900" b="0" i="0" u="none" strike="noStrike">
                          <a:solidFill>
                            <a:srgbClr val="000000"/>
                          </a:solidFill>
                          <a:effectLst/>
                          <a:latin typeface="+mj-lt"/>
                        </a:rPr>
                        <a:t>Operational Choreography Rectification 0.3</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CR-D061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1576077"/>
                  </a:ext>
                </a:extLst>
              </a:tr>
              <a:tr h="273982">
                <a:tc>
                  <a:txBody>
                    <a:bodyPr/>
                    <a:lstStyle/>
                    <a:p>
                      <a:pPr algn="l" fontAlgn="b"/>
                      <a:r>
                        <a:rPr lang="en-US" sz="900" b="0" i="0" u="none" strike="noStrike">
                          <a:solidFill>
                            <a:srgbClr val="000000"/>
                          </a:solidFill>
                          <a:effectLst/>
                          <a:latin typeface="+mj-lt"/>
                        </a:rPr>
                        <a:t>Amendment of Data Migration Solution to Protect Programme Timescales - Removal of Transition Stage 1 Delta files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CR-D062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£83,490.00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25/02/2021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9267783"/>
                  </a:ext>
                </a:extLst>
              </a:tr>
              <a:tr h="136991">
                <a:tc>
                  <a:txBody>
                    <a:bodyPr/>
                    <a:lstStyle/>
                    <a:p>
                      <a:pPr algn="l" fontAlgn="b"/>
                      <a:r>
                        <a:rPr lang="en-US" sz="900" b="0" i="0" u="none" strike="noStrike">
                          <a:solidFill>
                            <a:srgbClr val="000000"/>
                          </a:solidFill>
                          <a:effectLst/>
                          <a:latin typeface="+mj-lt"/>
                        </a:rPr>
                        <a:t>Change to Management of In-Flight Switches Approach</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CR-D071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15/03/2021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9916139"/>
                  </a:ext>
                </a:extLst>
              </a:tr>
              <a:tr h="136991">
                <a:tc>
                  <a:txBody>
                    <a:bodyPr/>
                    <a:lstStyle/>
                    <a:p>
                      <a:pPr algn="l" fontAlgn="t"/>
                      <a:r>
                        <a:rPr lang="en-US" sz="900" b="0" i="0" u="none" strike="noStrike">
                          <a:solidFill>
                            <a:srgbClr val="000000"/>
                          </a:solidFill>
                          <a:effectLst/>
                          <a:latin typeface="+mj-lt"/>
                        </a:rPr>
                        <a:t>Increase Cadence of Data cuts</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CR-D080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£24,600.00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10/05/2021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0893854"/>
                  </a:ext>
                </a:extLst>
              </a:tr>
              <a:tr h="268466">
                <a:tc>
                  <a:txBody>
                    <a:bodyPr/>
                    <a:lstStyle/>
                    <a:p>
                      <a:pPr algn="l" fontAlgn="b"/>
                      <a:r>
                        <a:rPr lang="en-US" sz="900" b="0" i="0" u="none" strike="noStrike">
                          <a:solidFill>
                            <a:srgbClr val="000000"/>
                          </a:solidFill>
                          <a:effectLst/>
                          <a:latin typeface="+mj-lt"/>
                        </a:rPr>
                        <a:t>Amendment to Assumptions as a result of analysis undertaken during CP1 v0.4]</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CR-D083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24/05/2021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Approved - Complete</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4170076"/>
                  </a:ext>
                </a:extLst>
              </a:tr>
              <a:tr h="136991">
                <a:tc>
                  <a:txBody>
                    <a:bodyPr/>
                    <a:lstStyle/>
                    <a:p>
                      <a:pPr algn="l" fontAlgn="b"/>
                      <a:r>
                        <a:rPr lang="en-US" sz="900" b="0" i="0" u="none" strike="noStrike">
                          <a:solidFill>
                            <a:srgbClr val="000000"/>
                          </a:solidFill>
                          <a:effectLst/>
                          <a:latin typeface="+mj-lt"/>
                        </a:rPr>
                        <a:t>TT Remediation &amp; Paper-Based Testing Workshop</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CR-D095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£34,000.00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23/08/2021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Pending PIA</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5997686"/>
                  </a:ext>
                </a:extLst>
              </a:tr>
              <a:tr h="145741">
                <a:tc>
                  <a:txBody>
                    <a:bodyPr/>
                    <a:lstStyle/>
                    <a:p>
                      <a:pPr algn="l" fontAlgn="b"/>
                      <a:r>
                        <a:rPr lang="en-US" sz="900" b="0" i="0" u="none" strike="noStrike" dirty="0">
                          <a:solidFill>
                            <a:srgbClr val="000000"/>
                          </a:solidFill>
                          <a:effectLst/>
                          <a:latin typeface="+mj-lt"/>
                        </a:rPr>
                        <a:t>Continuation of support for UEPT </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CR-D098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£308,000.00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03/08/2021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5768496"/>
                  </a:ext>
                </a:extLst>
              </a:tr>
              <a:tr h="273982">
                <a:tc>
                  <a:txBody>
                    <a:bodyPr/>
                    <a:lstStyle/>
                    <a:p>
                      <a:pPr algn="l" fontAlgn="b"/>
                      <a:r>
                        <a:rPr lang="en-US" sz="900" b="0" i="0" u="none" strike="noStrike">
                          <a:solidFill>
                            <a:srgbClr val="000000"/>
                          </a:solidFill>
                          <a:effectLst/>
                          <a:latin typeface="+mj-lt"/>
                        </a:rPr>
                        <a:t>Documentation only updates to NCT-0134 DMT Live Rehearsal Test Plan and NCD-0012 Data Migration Solution Design Catalogue</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CR-D103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17/08/2021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Pending PIA</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1458322"/>
                  </a:ext>
                </a:extLst>
              </a:tr>
              <a:tr h="136991">
                <a:tc>
                  <a:txBody>
                    <a:bodyPr/>
                    <a:lstStyle/>
                    <a:p>
                      <a:pPr algn="l" fontAlgn="b"/>
                      <a:r>
                        <a:rPr lang="en-GB" sz="900" b="0" i="0" u="none" strike="noStrike" dirty="0">
                          <a:solidFill>
                            <a:srgbClr val="000000"/>
                          </a:solidFill>
                          <a:effectLst/>
                          <a:latin typeface="+mj-lt"/>
                        </a:rPr>
                        <a:t>Elaborations for Service Management Requirements DB4</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dirty="0">
                          <a:solidFill>
                            <a:srgbClr val="000000"/>
                          </a:solidFill>
                          <a:effectLst/>
                          <a:latin typeface="+mj-lt"/>
                        </a:rPr>
                        <a:t>CR-D104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dirty="0">
                          <a:solidFill>
                            <a:srgbClr val="000000"/>
                          </a:solidFill>
                          <a:effectLst/>
                          <a:latin typeface="+mj-lt"/>
                        </a:rPr>
                        <a:t>£0.00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17/08/2021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Pending SI Response</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6498678"/>
                  </a:ext>
                </a:extLst>
              </a:tr>
            </a:tbl>
          </a:graphicData>
        </a:graphic>
      </p:graphicFrame>
    </p:spTree>
    <p:extLst>
      <p:ext uri="{BB962C8B-B14F-4D97-AF65-F5344CB8AC3E}">
        <p14:creationId xmlns:p14="http://schemas.microsoft.com/office/powerpoint/2010/main" val="5661172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600" dirty="0">
                <a:solidFill>
                  <a:schemeClr val="accent1"/>
                </a:solidFill>
                <a:latin typeface="+mn-lt"/>
                <a:cs typeface="Arial"/>
              </a:rPr>
              <a:t>Switching Programme CR Position – CRs not impacting Xoserve ((Cost Implication)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5638" y="304897"/>
          <a:ext cx="9132724" cy="4841540"/>
        </p:xfrm>
        <a:graphic>
          <a:graphicData uri="http://schemas.openxmlformats.org/drawingml/2006/table">
            <a:tbl>
              <a:tblPr firstRow="1" bandRow="1">
                <a:tableStyleId>{5C22544A-7EE6-4342-B048-85BDC9FD1C3A}</a:tableStyleId>
              </a:tblPr>
              <a:tblGrid>
                <a:gridCol w="5734501">
                  <a:extLst>
                    <a:ext uri="{9D8B030D-6E8A-4147-A177-3AD203B41FA5}">
                      <a16:colId xmlns:a16="http://schemas.microsoft.com/office/drawing/2014/main" val="997061046"/>
                    </a:ext>
                  </a:extLst>
                </a:gridCol>
                <a:gridCol w="630088">
                  <a:extLst>
                    <a:ext uri="{9D8B030D-6E8A-4147-A177-3AD203B41FA5}">
                      <a16:colId xmlns:a16="http://schemas.microsoft.com/office/drawing/2014/main" val="2723771934"/>
                    </a:ext>
                  </a:extLst>
                </a:gridCol>
                <a:gridCol w="877874">
                  <a:extLst>
                    <a:ext uri="{9D8B030D-6E8A-4147-A177-3AD203B41FA5}">
                      <a16:colId xmlns:a16="http://schemas.microsoft.com/office/drawing/2014/main" val="194189712"/>
                    </a:ext>
                  </a:extLst>
                </a:gridCol>
                <a:gridCol w="1890261">
                  <a:extLst>
                    <a:ext uri="{9D8B030D-6E8A-4147-A177-3AD203B41FA5}">
                      <a16:colId xmlns:a16="http://schemas.microsoft.com/office/drawing/2014/main" val="3065248341"/>
                    </a:ext>
                  </a:extLst>
                </a:gridCol>
              </a:tblGrid>
              <a:tr h="178100">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tc>
                <a:extLst>
                  <a:ext uri="{0D108BD9-81ED-4DB2-BD59-A6C34878D82A}">
                    <a16:rowId xmlns:a16="http://schemas.microsoft.com/office/drawing/2014/main" val="4029148686"/>
                  </a:ext>
                </a:extLst>
              </a:tr>
              <a:tr h="136991">
                <a:tc>
                  <a:txBody>
                    <a:bodyPr/>
                    <a:lstStyle/>
                    <a:p>
                      <a:pPr marL="0" algn="l" fontAlgn="t"/>
                      <a:r>
                        <a:rPr lang="it-IT" sz="900" b="0" i="0" u="none" strike="noStrike" dirty="0">
                          <a:solidFill>
                            <a:srgbClr val="000000"/>
                          </a:solidFill>
                          <a:effectLst/>
                          <a:latin typeface="+mj-lt"/>
                          <a:ea typeface="+mn-ea"/>
                          <a:cs typeface="+mn-cs"/>
                        </a:rPr>
                        <a:t>Non_Mandatory_MPAS_Metered_Indicator_v0.4</a:t>
                      </a:r>
                    </a:p>
                  </a:txBody>
                  <a:tcPr marL="0" marR="0" marT="0" marB="0">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dirty="0">
                          <a:solidFill>
                            <a:srgbClr val="000000"/>
                          </a:solidFill>
                          <a:effectLst/>
                          <a:latin typeface="+mj-lt"/>
                          <a:ea typeface="+mn-ea"/>
                          <a:cs typeface="+mn-cs"/>
                        </a:rPr>
                        <a:t>CR-D001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27/01/2020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711819855"/>
                  </a:ext>
                </a:extLst>
              </a:tr>
              <a:tr h="136991">
                <a:tc>
                  <a:txBody>
                    <a:bodyPr/>
                    <a:lstStyle/>
                    <a:p>
                      <a:pPr marL="0" algn="l" fontAlgn="t"/>
                      <a:r>
                        <a:rPr lang="en-GB" sz="900" b="0" i="0" u="none" strike="noStrike" dirty="0">
                          <a:solidFill>
                            <a:srgbClr val="000000"/>
                          </a:solidFill>
                          <a:effectLst/>
                          <a:latin typeface="+mj-lt"/>
                          <a:ea typeface="+mn-ea"/>
                          <a:cs typeface="+mn-cs"/>
                        </a:rPr>
                        <a:t>REC Manager Procurement Timelines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02/12/2019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274087473"/>
                  </a:ext>
                </a:extLst>
              </a:tr>
              <a:tr h="136991">
                <a:tc>
                  <a:txBody>
                    <a:bodyPr/>
                    <a:lstStyle/>
                    <a:p>
                      <a:pPr marL="0" algn="l" fontAlgn="t"/>
                      <a:r>
                        <a:rPr lang="en-GB" sz="900" b="0" i="0" u="none" strike="noStrike" dirty="0">
                          <a:solidFill>
                            <a:srgbClr val="000000"/>
                          </a:solidFill>
                          <a:effectLst/>
                          <a:latin typeface="+mj-lt"/>
                          <a:ea typeface="+mn-ea"/>
                          <a:cs typeface="+mn-cs"/>
                        </a:rPr>
                        <a:t>MPAS Related MPAN Disconnection</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28032825"/>
                  </a:ext>
                </a:extLst>
              </a:tr>
              <a:tr h="136991">
                <a:tc>
                  <a:txBody>
                    <a:bodyPr/>
                    <a:lstStyle/>
                    <a:p>
                      <a:pPr marL="0" algn="l" fontAlgn="t"/>
                      <a:r>
                        <a:rPr lang="en-US" sz="900" b="0" i="0" u="none" strike="noStrike" dirty="0">
                          <a:solidFill>
                            <a:srgbClr val="000000"/>
                          </a:solidFill>
                          <a:effectLst/>
                          <a:latin typeface="+mj-lt"/>
                          <a:ea typeface="+mn-ea"/>
                          <a:cs typeface="+mn-cs"/>
                        </a:rPr>
                        <a:t>Introduction of Validation Message to Logical Mode</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CR-D005</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25/11/2019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25213109"/>
                  </a:ext>
                </a:extLst>
              </a:tr>
              <a:tr h="136991">
                <a:tc>
                  <a:txBody>
                    <a:bodyPr/>
                    <a:lstStyle/>
                    <a:p>
                      <a:pPr marL="0" algn="l" fontAlgn="t"/>
                      <a:r>
                        <a:rPr lang="en-US" sz="900" b="0" i="0" u="none" strike="noStrike">
                          <a:solidFill>
                            <a:srgbClr val="000000"/>
                          </a:solidFill>
                          <a:effectLst/>
                          <a:latin typeface="+mj-lt"/>
                          <a:ea typeface="+mn-ea"/>
                          <a:cs typeface="+mn-cs"/>
                        </a:rPr>
                        <a:t>Modification of Related MPAN Cleanse Checkpoint Milestones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27/11/2019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0102098"/>
                  </a:ext>
                </a:extLst>
              </a:tr>
              <a:tr h="136991">
                <a:tc>
                  <a:txBody>
                    <a:bodyPr/>
                    <a:lstStyle/>
                    <a:p>
                      <a:pPr marL="0" algn="l" fontAlgn="t"/>
                      <a:r>
                        <a:rPr lang="en-GB" sz="900" b="0" i="0" u="none" strike="noStrike" dirty="0">
                          <a:solidFill>
                            <a:srgbClr val="000000"/>
                          </a:solidFill>
                          <a:effectLst/>
                          <a:latin typeface="+mj-lt"/>
                          <a:ea typeface="+mn-ea"/>
                          <a:cs typeface="+mn-cs"/>
                        </a:rPr>
                        <a:t>ABACUS Corrections and Re-alignments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CR-D007</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04/12/2019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632140284"/>
                  </a:ext>
                </a:extLst>
              </a:tr>
              <a:tr h="136991">
                <a:tc>
                  <a:txBody>
                    <a:bodyPr/>
                    <a:lstStyle/>
                    <a:p>
                      <a:pPr marL="0" algn="l" fontAlgn="t"/>
                      <a:r>
                        <a:rPr lang="en-GB" sz="900" b="0" i="0" u="none" strike="noStrike">
                          <a:solidFill>
                            <a:srgbClr val="000000"/>
                          </a:solidFill>
                          <a:effectLst/>
                          <a:latin typeface="+mj-lt"/>
                          <a:ea typeface="+mn-ea"/>
                          <a:cs typeface="+mn-cs"/>
                        </a:rPr>
                        <a:t>ECOES REL API Webmethod</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258110140"/>
                  </a:ext>
                </a:extLst>
              </a:tr>
              <a:tr h="136991">
                <a:tc>
                  <a:txBody>
                    <a:bodyPr/>
                    <a:lstStyle/>
                    <a:p>
                      <a:pPr marL="0" algn="l" fontAlgn="t"/>
                      <a:r>
                        <a:rPr lang="en-GB" sz="900" b="0" i="0" u="none" strike="noStrike">
                          <a:solidFill>
                            <a:srgbClr val="000000"/>
                          </a:solidFill>
                          <a:effectLst/>
                          <a:latin typeface="+mj-lt"/>
                          <a:ea typeface="+mn-ea"/>
                          <a:cs typeface="+mn-cs"/>
                        </a:rPr>
                        <a:t>CSSIA Uplift to Implement IG Recommendations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45035956"/>
                  </a:ext>
                </a:extLst>
              </a:tr>
              <a:tr h="136991">
                <a:tc>
                  <a:txBody>
                    <a:bodyPr/>
                    <a:lstStyle/>
                    <a:p>
                      <a:pPr marL="0" algn="l" fontAlgn="t"/>
                      <a:r>
                        <a:rPr lang="en-US" sz="900" b="0" i="0" u="none" strike="noStrike">
                          <a:solidFill>
                            <a:srgbClr val="000000"/>
                          </a:solidFill>
                          <a:effectLst/>
                          <a:latin typeface="+mj-lt"/>
                          <a:ea typeface="+mn-ea"/>
                          <a:cs typeface="+mn-cs"/>
                        </a:rPr>
                        <a:t>Update 3 E2Es to align to CSSIA</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10/06/2020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5348462"/>
                  </a:ext>
                </a:extLst>
              </a:tr>
              <a:tr h="136991">
                <a:tc>
                  <a:txBody>
                    <a:bodyPr/>
                    <a:lstStyle/>
                    <a:p>
                      <a:pPr marL="0" algn="l" fontAlgn="t"/>
                      <a:r>
                        <a:rPr lang="en-US" sz="900" b="0" i="0" u="none" strike="noStrike" dirty="0">
                          <a:solidFill>
                            <a:srgbClr val="000000"/>
                          </a:solidFill>
                          <a:effectLst/>
                          <a:latin typeface="+mj-lt"/>
                          <a:ea typeface="+mn-ea"/>
                          <a:cs typeface="+mn-cs"/>
                        </a:rPr>
                        <a:t>CSS_Physical_Interface_Design_Updates_mpxn_v0.2</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30/01/2020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73975057"/>
                  </a:ext>
                </a:extLst>
              </a:tr>
              <a:tr h="136991">
                <a:tc>
                  <a:txBody>
                    <a:bodyPr/>
                    <a:lstStyle/>
                    <a:p>
                      <a:pPr marL="0" algn="l" fontAlgn="t"/>
                      <a:r>
                        <a:rPr lang="en-US" sz="900" b="0" i="0" u="none" strike="noStrike">
                          <a:solidFill>
                            <a:srgbClr val="000000"/>
                          </a:solidFill>
                          <a:effectLst/>
                          <a:latin typeface="+mj-lt"/>
                          <a:ea typeface="+mn-ea"/>
                          <a:cs typeface="+mn-cs"/>
                        </a:rPr>
                        <a:t>Messaging_Requirements_Revisions_REC_Code_Manager_and_CSS_v0.1 Clean</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28/01/2020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177690090"/>
                  </a:ext>
                </a:extLst>
              </a:tr>
              <a:tr h="136991">
                <a:tc>
                  <a:txBody>
                    <a:bodyPr/>
                    <a:lstStyle/>
                    <a:p>
                      <a:pPr marL="0" algn="l" fontAlgn="t"/>
                      <a:r>
                        <a:rPr lang="en-US" sz="900" b="0" i="0" u="none" strike="noStrike" dirty="0">
                          <a:solidFill>
                            <a:srgbClr val="000000"/>
                          </a:solidFill>
                          <a:effectLst/>
                          <a:latin typeface="+mj-lt"/>
                          <a:ea typeface="+mn-ea"/>
                          <a:cs typeface="+mn-cs"/>
                        </a:rPr>
                        <a:t>Amendment_of_Xoserve_Consequential_Change_Milestone_Delivery_Dates_v0.2[DRAFT]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CR-D015</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26/02/2020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946893484"/>
                  </a:ext>
                </a:extLst>
              </a:tr>
              <a:tr h="136991">
                <a:tc>
                  <a:txBody>
                    <a:bodyPr/>
                    <a:lstStyle/>
                    <a:p>
                      <a:pPr marL="0" algn="l" fontAlgn="t"/>
                      <a:r>
                        <a:rPr lang="en-US" sz="900" b="0" i="0" u="none" strike="noStrike" dirty="0">
                          <a:solidFill>
                            <a:srgbClr val="000000"/>
                          </a:solidFill>
                          <a:effectLst/>
                          <a:latin typeface="+mj-lt"/>
                          <a:ea typeface="+mn-ea"/>
                          <a:cs typeface="+mn-cs"/>
                        </a:rPr>
                        <a:t>CSS_Handling_of_MPAS_Business_Dates_v0.2[DRAFT]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CR-D017</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20/07/2020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66126654"/>
                  </a:ext>
                </a:extLst>
              </a:tr>
              <a:tr h="136991">
                <a:tc>
                  <a:txBody>
                    <a:bodyPr/>
                    <a:lstStyle/>
                    <a:p>
                      <a:pPr marL="0" algn="l" fontAlgn="t"/>
                      <a:r>
                        <a:rPr lang="en-GB" sz="900" b="0" i="0" u="none" strike="noStrike" dirty="0">
                          <a:solidFill>
                            <a:srgbClr val="000000"/>
                          </a:solidFill>
                          <a:effectLst/>
                          <a:latin typeface="+mj-lt"/>
                          <a:ea typeface="+mn-ea"/>
                          <a:cs typeface="+mn-cs"/>
                        </a:rPr>
                        <a:t>Confirmation_Responses_to_Outbound_Synchronisations_v0.2[DRAFT]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CR-D018</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02/03/2020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509274947"/>
                  </a:ext>
                </a:extLst>
              </a:tr>
              <a:tr h="136991">
                <a:tc>
                  <a:txBody>
                    <a:bodyPr/>
                    <a:lstStyle/>
                    <a:p>
                      <a:pPr marL="0" algn="l" fontAlgn="t"/>
                      <a:r>
                        <a:rPr lang="en-US" sz="900" b="0" i="0" u="none" strike="noStrike">
                          <a:solidFill>
                            <a:srgbClr val="000000"/>
                          </a:solidFill>
                          <a:effectLst/>
                          <a:latin typeface="+mj-lt"/>
                          <a:ea typeface="+mn-ea"/>
                          <a:cs typeface="+mn-cs"/>
                        </a:rPr>
                        <a:t>Regulatory Workstream – Programme Milestones Refresh </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dirty="0">
                          <a:solidFill>
                            <a:srgbClr val="000000"/>
                          </a:solidFill>
                          <a:effectLst/>
                          <a:latin typeface="+mj-lt"/>
                          <a:ea typeface="+mn-ea"/>
                          <a:cs typeface="+mn-cs"/>
                        </a:rPr>
                        <a:t>CR-D020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16/03/2020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67834030"/>
                  </a:ext>
                </a:extLst>
              </a:tr>
              <a:tr h="136991">
                <a:tc>
                  <a:txBody>
                    <a:bodyPr/>
                    <a:lstStyle/>
                    <a:p>
                      <a:pPr marL="0" algn="l" fontAlgn="t"/>
                      <a:r>
                        <a:rPr lang="en-GB" sz="900" b="0" i="0" u="none" strike="noStrike">
                          <a:solidFill>
                            <a:srgbClr val="000000"/>
                          </a:solidFill>
                          <a:effectLst/>
                          <a:latin typeface="+mj-lt"/>
                          <a:ea typeface="+mn-ea"/>
                          <a:cs typeface="+mn-cs"/>
                        </a:rPr>
                        <a:t>Remove MPAS Interface</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29/04/2020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10396467"/>
                  </a:ext>
                </a:extLst>
              </a:tr>
              <a:tr h="136991">
                <a:tc>
                  <a:txBody>
                    <a:bodyPr/>
                    <a:lstStyle/>
                    <a:p>
                      <a:pPr marL="0" algn="l" fontAlgn="t"/>
                      <a:r>
                        <a:rPr lang="en-US" sz="900" b="0" i="0" u="none" strike="noStrike">
                          <a:solidFill>
                            <a:srgbClr val="000000"/>
                          </a:solidFill>
                          <a:effectLst/>
                          <a:latin typeface="+mj-lt"/>
                          <a:ea typeface="+mn-ea"/>
                          <a:cs typeface="+mn-cs"/>
                        </a:rPr>
                        <a:t>DSP_Specific_ SIT_ Functional_Exit_Criteria</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CR-D023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29/05/2020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45421300"/>
                  </a:ext>
                </a:extLst>
              </a:tr>
              <a:tr h="136991">
                <a:tc>
                  <a:txBody>
                    <a:bodyPr/>
                    <a:lstStyle/>
                    <a:p>
                      <a:pPr marL="0" algn="l" fontAlgn="t"/>
                      <a:r>
                        <a:rPr lang="en-GB" sz="900" b="0" i="0" u="none" strike="noStrike">
                          <a:solidFill>
                            <a:srgbClr val="000000"/>
                          </a:solidFill>
                          <a:effectLst/>
                          <a:latin typeface="+mj-lt"/>
                          <a:ea typeface="+mn-ea"/>
                          <a:cs typeface="+mn-cs"/>
                        </a:rPr>
                        <a:t>Changes to support enhanced Solar arrangements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CR-D025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30068183"/>
                  </a:ext>
                </a:extLst>
              </a:tr>
              <a:tr h="136991">
                <a:tc>
                  <a:txBody>
                    <a:bodyPr/>
                    <a:lstStyle/>
                    <a:p>
                      <a:pPr marL="0" algn="l" fontAlgn="t"/>
                      <a:r>
                        <a:rPr lang="en-US" sz="900" b="0" i="0" u="none" strike="noStrike" dirty="0">
                          <a:solidFill>
                            <a:srgbClr val="000000"/>
                          </a:solidFill>
                          <a:effectLst/>
                          <a:latin typeface="+mj-lt"/>
                          <a:ea typeface="+mn-ea"/>
                          <a:cs typeface="+mn-cs"/>
                        </a:rPr>
                        <a:t>CSS Role-based access control (RBAC)</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24/07/2020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43314440"/>
                  </a:ext>
                </a:extLst>
              </a:tr>
              <a:tr h="136991">
                <a:tc>
                  <a:txBody>
                    <a:bodyPr/>
                    <a:lstStyle/>
                    <a:p>
                      <a:pPr marL="0" algn="l" fontAlgn="t"/>
                      <a:r>
                        <a:rPr lang="en-US" sz="900" b="0" i="0" u="none" strike="noStrike" dirty="0">
                          <a:solidFill>
                            <a:srgbClr val="000000"/>
                          </a:solidFill>
                          <a:effectLst/>
                          <a:latin typeface="+mj-lt"/>
                          <a:ea typeface="+mn-ea"/>
                          <a:cs typeface="+mn-cs"/>
                        </a:rPr>
                        <a:t>A Quality Analysis Activity of the Data being used for the DMT Non-Functional Test Phase​​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157581971"/>
                  </a:ext>
                </a:extLst>
              </a:tr>
              <a:tr h="136991">
                <a:tc>
                  <a:txBody>
                    <a:bodyPr/>
                    <a:lstStyle/>
                    <a:p>
                      <a:pPr marL="0" algn="l" fontAlgn="t"/>
                      <a:r>
                        <a:rPr lang="en-US" sz="900" b="0" i="0" u="none" strike="noStrike">
                          <a:solidFill>
                            <a:srgbClr val="000000"/>
                          </a:solidFill>
                          <a:effectLst/>
                          <a:latin typeface="+mj-lt"/>
                          <a:ea typeface="+mn-ea"/>
                          <a:cs typeface="+mn-cs"/>
                        </a:rPr>
                        <a:t>CSS Change from UTC to Local Time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22/09/2020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56559762"/>
                  </a:ext>
                </a:extLst>
              </a:tr>
              <a:tr h="136991">
                <a:tc>
                  <a:txBody>
                    <a:bodyPr/>
                    <a:lstStyle/>
                    <a:p>
                      <a:pPr marL="0" algn="l" fontAlgn="t"/>
                      <a:r>
                        <a:rPr lang="fr-FR" sz="900" b="0" i="0" u="none" strike="noStrike" dirty="0" err="1">
                          <a:solidFill>
                            <a:srgbClr val="000000"/>
                          </a:solidFill>
                          <a:effectLst/>
                          <a:latin typeface="+mj-lt"/>
                          <a:ea typeface="+mn-ea"/>
                          <a:cs typeface="+mn-cs"/>
                        </a:rPr>
                        <a:t>Xoserve</a:t>
                      </a:r>
                      <a:r>
                        <a:rPr lang="fr-FR" sz="900" b="0" i="0" u="none" strike="noStrike" dirty="0">
                          <a:solidFill>
                            <a:srgbClr val="000000"/>
                          </a:solidFill>
                          <a:effectLst/>
                          <a:latin typeface="+mj-lt"/>
                          <a:ea typeface="+mn-ea"/>
                          <a:cs typeface="+mn-cs"/>
                        </a:rPr>
                        <a:t> CR for DES AI Removal</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24/09/2020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30309836"/>
                  </a:ext>
                </a:extLst>
              </a:tr>
              <a:tr h="136991">
                <a:tc>
                  <a:txBody>
                    <a:bodyPr/>
                    <a:lstStyle/>
                    <a:p>
                      <a:pPr marL="0" algn="l" fontAlgn="t"/>
                      <a:r>
                        <a:rPr lang="en-US" sz="900" b="0" i="0" u="none" strike="noStrike">
                          <a:solidFill>
                            <a:srgbClr val="000000"/>
                          </a:solidFill>
                          <a:effectLst/>
                          <a:latin typeface="+mj-lt"/>
                          <a:ea typeface="+mn-ea"/>
                          <a:cs typeface="+mn-cs"/>
                        </a:rPr>
                        <a:t>Provide_CSS_RegistrationID_to_LPs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06/10/2020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885427181"/>
                  </a:ext>
                </a:extLst>
              </a:tr>
              <a:tr h="136991">
                <a:tc>
                  <a:txBody>
                    <a:bodyPr/>
                    <a:lstStyle/>
                    <a:p>
                      <a:pPr marL="0" algn="l" fontAlgn="t"/>
                      <a:r>
                        <a:rPr lang="en-GB" sz="900" b="0" i="0" u="none" strike="noStrike" dirty="0">
                          <a:solidFill>
                            <a:srgbClr val="000000"/>
                          </a:solidFill>
                          <a:effectLst/>
                          <a:latin typeface="+mj-lt"/>
                          <a:ea typeface="+mn-ea"/>
                          <a:cs typeface="+mn-cs"/>
                        </a:rPr>
                        <a:t>UEPT Tranche Regulatory Change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CR-D040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N/A</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6263028"/>
                  </a:ext>
                </a:extLst>
              </a:tr>
              <a:tr h="136991">
                <a:tc>
                  <a:txBody>
                    <a:bodyPr/>
                    <a:lstStyle/>
                    <a:p>
                      <a:pPr marL="0" algn="l" fontAlgn="t"/>
                      <a:r>
                        <a:rPr lang="en-US" sz="900" b="0" i="0" u="none" strike="noStrike">
                          <a:solidFill>
                            <a:srgbClr val="000000"/>
                          </a:solidFill>
                          <a:effectLst/>
                          <a:latin typeface="+mj-lt"/>
                          <a:ea typeface="+mn-ea"/>
                          <a:cs typeface="+mn-cs"/>
                        </a:rPr>
                        <a:t>NCT-0073 Functional Script Master Changes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CR-D041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25/09/2020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53268397"/>
                  </a:ext>
                </a:extLst>
              </a:tr>
              <a:tr h="136991">
                <a:tc>
                  <a:txBody>
                    <a:bodyPr/>
                    <a:lstStyle/>
                    <a:p>
                      <a:pPr marL="0" algn="l" fontAlgn="b"/>
                      <a:r>
                        <a:rPr lang="en-US" sz="900" b="0" i="0" u="none" strike="noStrike" dirty="0">
                          <a:solidFill>
                            <a:srgbClr val="000000"/>
                          </a:solidFill>
                          <a:effectLst/>
                          <a:latin typeface="+mj-lt"/>
                          <a:ea typeface="+mn-ea"/>
                          <a:cs typeface="+mn-cs"/>
                        </a:rPr>
                        <a:t> Update to the End to End Testing Plan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CR-D043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b"/>
                      <a:r>
                        <a:rPr lang="en-GB" sz="900" b="0" i="0" u="none" strike="noStrike" dirty="0">
                          <a:solidFill>
                            <a:srgbClr val="000000"/>
                          </a:solidFill>
                          <a:effectLst/>
                          <a:latin typeface="+mj-lt"/>
                          <a:ea typeface="+mn-ea"/>
                          <a:cs typeface="+mn-cs"/>
                        </a:rPr>
                        <a:t>05/10/2020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68158442"/>
                  </a:ext>
                </a:extLst>
              </a:tr>
              <a:tr h="136991">
                <a:tc>
                  <a:txBody>
                    <a:bodyPr/>
                    <a:lstStyle/>
                    <a:p>
                      <a:pPr algn="l" fontAlgn="b"/>
                      <a:r>
                        <a:rPr lang="en-US" sz="900" b="0" i="0" u="none" strike="noStrike" dirty="0">
                          <a:solidFill>
                            <a:srgbClr val="000000"/>
                          </a:solidFill>
                          <a:effectLst/>
                          <a:latin typeface="+mj-lt"/>
                          <a:ea typeface="+mn-ea"/>
                          <a:cs typeface="+mn-cs"/>
                        </a:rPr>
                        <a:t>Request For a New DMT Environment for DMT Live Rehearsal</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23/10/2020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33753599"/>
                  </a:ext>
                </a:extLst>
              </a:tr>
              <a:tr h="136991">
                <a:tc>
                  <a:txBody>
                    <a:bodyPr/>
                    <a:lstStyle/>
                    <a:p>
                      <a:pPr algn="l" fontAlgn="b"/>
                      <a:r>
                        <a:rPr lang="en-US" sz="900" b="0" i="0" u="none" strike="noStrike" dirty="0">
                          <a:solidFill>
                            <a:srgbClr val="000000"/>
                          </a:solidFill>
                          <a:effectLst/>
                          <a:latin typeface="+mj-lt"/>
                          <a:ea typeface="+mn-ea"/>
                          <a:cs typeface="+mn-cs"/>
                        </a:rPr>
                        <a:t>NC-0079 Adding Post Load Integrity Check Document</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207446940"/>
                  </a:ext>
                </a:extLst>
              </a:tr>
              <a:tr h="136991">
                <a:tc>
                  <a:txBody>
                    <a:bodyPr/>
                    <a:lstStyle/>
                    <a:p>
                      <a:pPr algn="l" fontAlgn="b"/>
                      <a:r>
                        <a:rPr lang="en-US" sz="900" b="0" i="0" u="none" strike="noStrike" dirty="0">
                          <a:solidFill>
                            <a:srgbClr val="000000"/>
                          </a:solidFill>
                          <a:effectLst/>
                          <a:latin typeface="+mj-lt"/>
                          <a:ea typeface="+mn-ea"/>
                          <a:cs typeface="+mn-cs"/>
                        </a:rPr>
                        <a:t>Uplift to the Code of Connection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CR-0046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96158325"/>
                  </a:ext>
                </a:extLst>
              </a:tr>
              <a:tr h="136991">
                <a:tc>
                  <a:txBody>
                    <a:bodyPr/>
                    <a:lstStyle/>
                    <a:p>
                      <a:pPr algn="l" fontAlgn="b"/>
                      <a:r>
                        <a:rPr lang="en-US" sz="900" b="0" i="0" u="none" strike="noStrike">
                          <a:solidFill>
                            <a:srgbClr val="000000"/>
                          </a:solidFill>
                          <a:effectLst/>
                          <a:latin typeface="+mj-lt"/>
                          <a:ea typeface="+mn-ea"/>
                          <a:cs typeface="+mn-cs"/>
                        </a:rPr>
                        <a:t>Correctional Changes to MAD Log v2.0 &amp; POAP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13/11/2020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48710997"/>
                  </a:ext>
                </a:extLst>
              </a:tr>
              <a:tr h="136991">
                <a:tc>
                  <a:txBody>
                    <a:bodyPr/>
                    <a:lstStyle/>
                    <a:p>
                      <a:pPr algn="l" fontAlgn="b"/>
                      <a:r>
                        <a:rPr lang="en-US" sz="900" b="0" i="0" u="none" strike="noStrike" dirty="0">
                          <a:solidFill>
                            <a:srgbClr val="000000"/>
                          </a:solidFill>
                          <a:effectLst/>
                          <a:latin typeface="+mj-lt"/>
                          <a:ea typeface="+mn-ea"/>
                          <a:cs typeface="+mn-cs"/>
                        </a:rPr>
                        <a:t>Changes to Data Milestones in MAD Log v2.0 &amp; POAP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959222981"/>
                  </a:ext>
                </a:extLst>
              </a:tr>
              <a:tr h="136991">
                <a:tc>
                  <a:txBody>
                    <a:bodyPr/>
                    <a:lstStyle/>
                    <a:p>
                      <a:pPr algn="l" fontAlgn="b"/>
                      <a:r>
                        <a:rPr lang="en-US" sz="900" b="0" i="0" u="none" strike="noStrike">
                          <a:solidFill>
                            <a:srgbClr val="000000"/>
                          </a:solidFill>
                          <a:effectLst/>
                          <a:latin typeface="+mj-lt"/>
                          <a:ea typeface="+mn-ea"/>
                          <a:cs typeface="+mn-cs"/>
                        </a:rPr>
                        <a:t>Consequential Changes to Testing Milestones in MAD Log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13/11/2020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0372966"/>
                  </a:ext>
                </a:extLst>
              </a:tr>
              <a:tr h="136991">
                <a:tc>
                  <a:txBody>
                    <a:bodyPr/>
                    <a:lstStyle/>
                    <a:p>
                      <a:pPr algn="l" fontAlgn="b"/>
                      <a:r>
                        <a:rPr lang="en-US" sz="900" b="0" i="0" u="none" strike="noStrike">
                          <a:solidFill>
                            <a:srgbClr val="000000"/>
                          </a:solidFill>
                          <a:effectLst/>
                          <a:latin typeface="+mj-lt"/>
                          <a:ea typeface="+mn-ea"/>
                          <a:cs typeface="+mn-cs"/>
                        </a:rPr>
                        <a:t>CSS Environments for Faster Switching Enduring Service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837569194"/>
                  </a:ext>
                </a:extLst>
              </a:tr>
              <a:tr h="136991">
                <a:tc>
                  <a:txBody>
                    <a:bodyPr/>
                    <a:lstStyle/>
                    <a:p>
                      <a:pPr algn="l" fontAlgn="b"/>
                      <a:r>
                        <a:rPr lang="en-US" sz="900" b="0" i="0" u="none" strike="noStrike" dirty="0">
                          <a:solidFill>
                            <a:srgbClr val="000000"/>
                          </a:solidFill>
                          <a:effectLst/>
                          <a:latin typeface="+mj-lt"/>
                          <a:ea typeface="+mn-ea"/>
                          <a:cs typeface="+mn-cs"/>
                        </a:rPr>
                        <a:t>Changes to Data Validation Rules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30/11/2020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932388377"/>
                  </a:ext>
                </a:extLst>
              </a:tr>
            </a:tbl>
          </a:graphicData>
        </a:graphic>
      </p:graphicFrame>
    </p:spTree>
    <p:extLst>
      <p:ext uri="{BB962C8B-B14F-4D97-AF65-F5344CB8AC3E}">
        <p14:creationId xmlns:p14="http://schemas.microsoft.com/office/powerpoint/2010/main" val="36592830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600" dirty="0">
                <a:solidFill>
                  <a:schemeClr val="accent1"/>
                </a:solidFill>
                <a:latin typeface="+mn-lt"/>
                <a:cs typeface="Arial"/>
              </a:rPr>
              <a:t>Switching Programme CR Position – CRs not impacting Xoserve (Cost Implication)</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5638" y="421011"/>
          <a:ext cx="9132724" cy="4422773"/>
        </p:xfrm>
        <a:graphic>
          <a:graphicData uri="http://schemas.openxmlformats.org/drawingml/2006/table">
            <a:tbl>
              <a:tblPr firstRow="1" bandRow="1">
                <a:tableStyleId>{5C22544A-7EE6-4342-B048-85BDC9FD1C3A}</a:tableStyleId>
              </a:tblPr>
              <a:tblGrid>
                <a:gridCol w="5982288">
                  <a:extLst>
                    <a:ext uri="{9D8B030D-6E8A-4147-A177-3AD203B41FA5}">
                      <a16:colId xmlns:a16="http://schemas.microsoft.com/office/drawing/2014/main" val="997061046"/>
                    </a:ext>
                  </a:extLst>
                </a:gridCol>
                <a:gridCol w="608848">
                  <a:extLst>
                    <a:ext uri="{9D8B030D-6E8A-4147-A177-3AD203B41FA5}">
                      <a16:colId xmlns:a16="http://schemas.microsoft.com/office/drawing/2014/main" val="2723771934"/>
                    </a:ext>
                  </a:extLst>
                </a:gridCol>
                <a:gridCol w="630088">
                  <a:extLst>
                    <a:ext uri="{9D8B030D-6E8A-4147-A177-3AD203B41FA5}">
                      <a16:colId xmlns:a16="http://schemas.microsoft.com/office/drawing/2014/main" val="194189712"/>
                    </a:ext>
                  </a:extLst>
                </a:gridCol>
                <a:gridCol w="1911500">
                  <a:extLst>
                    <a:ext uri="{9D8B030D-6E8A-4147-A177-3AD203B41FA5}">
                      <a16:colId xmlns:a16="http://schemas.microsoft.com/office/drawing/2014/main" val="3065248341"/>
                    </a:ext>
                  </a:extLst>
                </a:gridCol>
              </a:tblGrid>
              <a:tr h="111306">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tc>
                <a:extLst>
                  <a:ext uri="{0D108BD9-81ED-4DB2-BD59-A6C34878D82A}">
                    <a16:rowId xmlns:a16="http://schemas.microsoft.com/office/drawing/2014/main" val="4029148686"/>
                  </a:ext>
                </a:extLst>
              </a:tr>
              <a:tr h="152328">
                <a:tc>
                  <a:txBody>
                    <a:bodyPr/>
                    <a:lstStyle/>
                    <a:p>
                      <a:pPr algn="l" fontAlgn="b"/>
                      <a:r>
                        <a:rPr lang="en-US" sz="900" b="0" i="0" u="none" strike="noStrike" dirty="0">
                          <a:solidFill>
                            <a:srgbClr val="000000"/>
                          </a:solidFill>
                          <a:effectLst/>
                          <a:latin typeface="+mj-lt"/>
                          <a:ea typeface="+mn-ea"/>
                          <a:cs typeface="+mn-cs"/>
                        </a:rPr>
                        <a:t>Additional and Further Correctional Changes to MAD Log v2.0</a:t>
                      </a:r>
                    </a:p>
                  </a:txBody>
                  <a:tcPr marL="0" marR="0" marT="0" marB="0" anchor="b">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dirty="0">
                          <a:solidFill>
                            <a:srgbClr val="000000"/>
                          </a:solidFill>
                          <a:effectLst/>
                          <a:latin typeface="+mj-lt"/>
                          <a:ea typeface="+mn-ea"/>
                          <a:cs typeface="+mn-cs"/>
                        </a:rPr>
                        <a:t>CR-D052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dirty="0">
                          <a:solidFill>
                            <a:srgbClr val="000000"/>
                          </a:solidFill>
                          <a:effectLst/>
                          <a:latin typeface="+mj-lt"/>
                          <a:ea typeface="+mn-ea"/>
                          <a:cs typeface="+mn-cs"/>
                        </a:rPr>
                        <a:t>05/12/2020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711819855"/>
                  </a:ext>
                </a:extLst>
              </a:tr>
              <a:tr h="152328">
                <a:tc>
                  <a:txBody>
                    <a:bodyPr/>
                    <a:lstStyle/>
                    <a:p>
                      <a:pPr algn="l" fontAlgn="b"/>
                      <a:r>
                        <a:rPr lang="en-US" sz="900" b="0" i="0" u="none" strike="noStrike" dirty="0">
                          <a:solidFill>
                            <a:srgbClr val="000000"/>
                          </a:solidFill>
                          <a:effectLst/>
                          <a:latin typeface="+mj-lt"/>
                          <a:ea typeface="+mn-ea"/>
                          <a:cs typeface="+mn-cs"/>
                        </a:rPr>
                        <a:t> Additional Onward Dependencies for MAD Log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18/12/2020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274087473"/>
                  </a:ext>
                </a:extLst>
              </a:tr>
              <a:tr h="152328">
                <a:tc>
                  <a:txBody>
                    <a:bodyPr/>
                    <a:lstStyle/>
                    <a:p>
                      <a:pPr algn="l" fontAlgn="b"/>
                      <a:r>
                        <a:rPr lang="en-US" sz="900" b="0" i="0" u="none" strike="noStrike">
                          <a:solidFill>
                            <a:srgbClr val="000000"/>
                          </a:solidFill>
                          <a:effectLst/>
                          <a:latin typeface="+mj-lt"/>
                          <a:ea typeface="+mn-ea"/>
                          <a:cs typeface="+mn-cs"/>
                        </a:rPr>
                        <a:t>Changing from GetOrganised to Landmark SFTP for SI receiving files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18/12/2020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28032825"/>
                  </a:ext>
                </a:extLst>
              </a:tr>
              <a:tr h="152328">
                <a:tc>
                  <a:txBody>
                    <a:bodyPr/>
                    <a:lstStyle/>
                    <a:p>
                      <a:pPr algn="l" fontAlgn="b"/>
                      <a:r>
                        <a:rPr lang="en-US" sz="900" b="0" i="0" u="none" strike="noStrike">
                          <a:solidFill>
                            <a:srgbClr val="000000"/>
                          </a:solidFill>
                          <a:effectLst/>
                          <a:latin typeface="+mj-lt"/>
                          <a:ea typeface="+mn-ea"/>
                          <a:cs typeface="+mn-cs"/>
                        </a:rPr>
                        <a:t>Amendments to the Data Cleansing Catalogue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18/12/2020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25213109"/>
                  </a:ext>
                </a:extLst>
              </a:tr>
              <a:tr h="152328">
                <a:tc>
                  <a:txBody>
                    <a:bodyPr/>
                    <a:lstStyle/>
                    <a:p>
                      <a:pPr algn="l" fontAlgn="b"/>
                      <a:r>
                        <a:rPr lang="en-GB" sz="900" b="0" i="0" u="none" strike="noStrike">
                          <a:solidFill>
                            <a:srgbClr val="000000"/>
                          </a:solidFill>
                          <a:effectLst/>
                          <a:latin typeface="+mj-lt"/>
                          <a:ea typeface="+mn-ea"/>
                          <a:cs typeface="+mn-cs"/>
                        </a:rPr>
                        <a:t>MAD Log Changes for UIT Environment Verification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0102098"/>
                  </a:ext>
                </a:extLst>
              </a:tr>
              <a:tr h="152328">
                <a:tc>
                  <a:txBody>
                    <a:bodyPr/>
                    <a:lstStyle/>
                    <a:p>
                      <a:pPr algn="l" fontAlgn="b"/>
                      <a:r>
                        <a:rPr lang="en-GB" sz="900" b="0" i="0" u="none" strike="noStrike">
                          <a:solidFill>
                            <a:srgbClr val="000000"/>
                          </a:solidFill>
                          <a:effectLst/>
                          <a:latin typeface="+mj-lt"/>
                          <a:ea typeface="+mn-ea"/>
                          <a:cs typeface="+mn-cs"/>
                        </a:rPr>
                        <a:t>Discontinuance of Xoserve Consequential Change Market Trials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632140284"/>
                  </a:ext>
                </a:extLst>
              </a:tr>
              <a:tr h="152328">
                <a:tc>
                  <a:txBody>
                    <a:bodyPr/>
                    <a:lstStyle/>
                    <a:p>
                      <a:pPr algn="l" fontAlgn="b"/>
                      <a:r>
                        <a:rPr lang="en-GB" sz="900" b="0" i="0" u="none" strike="noStrike">
                          <a:solidFill>
                            <a:srgbClr val="000000"/>
                          </a:solidFill>
                          <a:effectLst/>
                          <a:latin typeface="+mj-lt"/>
                          <a:ea typeface="+mn-ea"/>
                          <a:cs typeface="+mn-cs"/>
                        </a:rPr>
                        <a:t>Uplift to SMS CoCo</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29/01/2021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258110140"/>
                  </a:ext>
                </a:extLst>
              </a:tr>
              <a:tr h="152328">
                <a:tc>
                  <a:txBody>
                    <a:bodyPr/>
                    <a:lstStyle/>
                    <a:p>
                      <a:pPr algn="l" fontAlgn="b"/>
                      <a:r>
                        <a:rPr lang="en-US" sz="900" b="0" i="0" u="none" strike="noStrike">
                          <a:solidFill>
                            <a:srgbClr val="000000"/>
                          </a:solidFill>
                          <a:effectLst/>
                          <a:latin typeface="+mj-lt"/>
                          <a:ea typeface="+mn-ea"/>
                          <a:cs typeface="+mn-cs"/>
                        </a:rPr>
                        <a:t>Changes to SIT Functional Test Scenarios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29/01/2021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45035956"/>
                  </a:ext>
                </a:extLst>
              </a:tr>
              <a:tr h="152328">
                <a:tc>
                  <a:txBody>
                    <a:bodyPr/>
                    <a:lstStyle/>
                    <a:p>
                      <a:pPr algn="l" fontAlgn="b"/>
                      <a:r>
                        <a:rPr lang="en-US" sz="900" b="0" i="0" u="none" strike="noStrike" dirty="0">
                          <a:solidFill>
                            <a:srgbClr val="000000"/>
                          </a:solidFill>
                          <a:effectLst/>
                          <a:latin typeface="+mj-lt"/>
                          <a:ea typeface="+mn-ea"/>
                          <a:cs typeface="+mn-cs"/>
                        </a:rPr>
                        <a:t>Uplift to the Code of Connection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29/01/2021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5348462"/>
                  </a:ext>
                </a:extLst>
              </a:tr>
              <a:tr h="136991">
                <a:tc>
                  <a:txBody>
                    <a:bodyPr/>
                    <a:lstStyle/>
                    <a:p>
                      <a:pPr algn="l" fontAlgn="b"/>
                      <a:r>
                        <a:rPr lang="en-GB" sz="900" b="0" i="0" u="none" strike="noStrike">
                          <a:solidFill>
                            <a:srgbClr val="000000"/>
                          </a:solidFill>
                          <a:effectLst/>
                          <a:latin typeface="+mj-lt"/>
                          <a:ea typeface="+mn-ea"/>
                          <a:cs typeface="+mn-cs"/>
                        </a:rPr>
                        <a:t>In-Flight Reg ID Dissemination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73975057"/>
                  </a:ext>
                </a:extLst>
              </a:tr>
              <a:tr h="152328">
                <a:tc>
                  <a:txBody>
                    <a:bodyPr/>
                    <a:lstStyle/>
                    <a:p>
                      <a:pPr algn="l" fontAlgn="b"/>
                      <a:r>
                        <a:rPr lang="en-US" sz="900" b="0" i="0" u="none" strike="noStrike">
                          <a:solidFill>
                            <a:srgbClr val="000000"/>
                          </a:solidFill>
                          <a:effectLst/>
                          <a:latin typeface="+mj-lt"/>
                          <a:ea typeface="+mn-ea"/>
                          <a:cs typeface="+mn-cs"/>
                        </a:rPr>
                        <a:t>Uplift to the CSS Business Data Validation Rules Doc</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19/03/2021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177690090"/>
                  </a:ext>
                </a:extLst>
              </a:tr>
              <a:tr h="152328">
                <a:tc>
                  <a:txBody>
                    <a:bodyPr/>
                    <a:lstStyle/>
                    <a:p>
                      <a:pPr algn="l" fontAlgn="b"/>
                      <a:r>
                        <a:rPr lang="en-US" sz="900" b="0" i="0" u="none" strike="noStrike">
                          <a:solidFill>
                            <a:srgbClr val="000000"/>
                          </a:solidFill>
                          <a:effectLst/>
                          <a:latin typeface="+mj-lt"/>
                          <a:ea typeface="+mn-ea"/>
                          <a:cs typeface="+mn-cs"/>
                        </a:rPr>
                        <a:t>Uplift to the CSS Interface Specification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946893484"/>
                  </a:ext>
                </a:extLst>
              </a:tr>
              <a:tr h="152328">
                <a:tc>
                  <a:txBody>
                    <a:bodyPr/>
                    <a:lstStyle/>
                    <a:p>
                      <a:pPr algn="l" fontAlgn="b"/>
                      <a:r>
                        <a:rPr lang="en-US" sz="900" b="0" i="0" u="none" strike="noStrike">
                          <a:solidFill>
                            <a:srgbClr val="000000"/>
                          </a:solidFill>
                          <a:effectLst/>
                          <a:latin typeface="+mj-lt"/>
                          <a:ea typeface="+mn-ea"/>
                          <a:cs typeface="+mn-cs"/>
                        </a:rPr>
                        <a:t>REL Dissemination to iDNO and DNO</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66126654"/>
                  </a:ext>
                </a:extLst>
              </a:tr>
              <a:tr h="273982">
                <a:tc>
                  <a:txBody>
                    <a:bodyPr/>
                    <a:lstStyle/>
                    <a:p>
                      <a:pPr algn="l" fontAlgn="b"/>
                      <a:r>
                        <a:rPr lang="en-US" sz="900" b="0" i="0" u="none" strike="noStrike" dirty="0">
                          <a:solidFill>
                            <a:srgbClr val="000000"/>
                          </a:solidFill>
                          <a:effectLst/>
                          <a:latin typeface="+mj-lt"/>
                          <a:ea typeface="+mn-ea"/>
                          <a:cs typeface="+mn-cs"/>
                        </a:rPr>
                        <a:t>Removal of UEPT Stage 1 Data Allocation and Verification for Tranche 3 and 4 Participants and delivery acceleration of Stage 2 Data Allocation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CR-D070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05/03/2021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509274947"/>
                  </a:ext>
                </a:extLst>
              </a:tr>
              <a:tr h="152328">
                <a:tc>
                  <a:txBody>
                    <a:bodyPr/>
                    <a:lstStyle/>
                    <a:p>
                      <a:pPr algn="l" fontAlgn="b"/>
                      <a:r>
                        <a:rPr lang="en-US" sz="900" b="0" i="0" u="none" strike="noStrike">
                          <a:solidFill>
                            <a:srgbClr val="000000"/>
                          </a:solidFill>
                          <a:effectLst/>
                          <a:latin typeface="+mj-lt"/>
                          <a:ea typeface="+mn-ea"/>
                          <a:cs typeface="+mn-cs"/>
                        </a:rPr>
                        <a:t>Re-align Switching Programme Response SLAs with Xoserve response SLAs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CR-D072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07/05/2021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67834030"/>
                  </a:ext>
                </a:extLst>
              </a:tr>
              <a:tr h="152328">
                <a:tc>
                  <a:txBody>
                    <a:bodyPr/>
                    <a:lstStyle/>
                    <a:p>
                      <a:pPr algn="l" fontAlgn="b"/>
                      <a:r>
                        <a:rPr lang="en-US" sz="900" b="0" i="0" u="none" strike="noStrike">
                          <a:solidFill>
                            <a:srgbClr val="000000"/>
                          </a:solidFill>
                          <a:effectLst/>
                          <a:latin typeface="+mj-lt"/>
                          <a:ea typeface="+mn-ea"/>
                          <a:cs typeface="+mn-cs"/>
                        </a:rPr>
                        <a:t>Changes to MAD Log v2.2 to rectify incorrect milestone descriptions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CR-D074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29/03/2021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10396467"/>
                  </a:ext>
                </a:extLst>
              </a:tr>
              <a:tr h="152328">
                <a:tc>
                  <a:txBody>
                    <a:bodyPr/>
                    <a:lstStyle/>
                    <a:p>
                      <a:pPr algn="l" fontAlgn="t"/>
                      <a:r>
                        <a:rPr lang="en-GB" sz="900" b="0" i="0" u="none" strike="noStrike" dirty="0">
                          <a:solidFill>
                            <a:srgbClr val="000000"/>
                          </a:solidFill>
                          <a:effectLst/>
                          <a:latin typeface="+mj-lt"/>
                          <a:ea typeface="+mn-ea"/>
                          <a:cs typeface="+mn-cs"/>
                        </a:rPr>
                        <a:t>Update Service Management Baseline Requirement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900" b="0" i="0" u="none" strike="noStrike">
                          <a:solidFill>
                            <a:srgbClr val="000000"/>
                          </a:solidFill>
                          <a:effectLst/>
                          <a:latin typeface="+mj-lt"/>
                          <a:ea typeface="+mn-ea"/>
                          <a:cs typeface="+mn-cs"/>
                        </a:rPr>
                        <a:t>CR-D076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t"/>
                      <a:r>
                        <a:rPr lang="en-GB" sz="900" b="0" i="0" u="none" strike="noStrike">
                          <a:solidFill>
                            <a:srgbClr val="000000"/>
                          </a:solidFill>
                          <a:effectLst/>
                          <a:latin typeface="+mj-lt"/>
                          <a:ea typeface="+mn-ea"/>
                          <a:cs typeface="+mn-cs"/>
                        </a:rPr>
                        <a:t>20/04/2021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45421300"/>
                  </a:ext>
                </a:extLst>
              </a:tr>
              <a:tr h="152328">
                <a:tc>
                  <a:txBody>
                    <a:bodyPr/>
                    <a:lstStyle/>
                    <a:p>
                      <a:pPr algn="l" fontAlgn="b"/>
                      <a:r>
                        <a:rPr lang="en-US" sz="900" b="0" i="0" u="none" strike="noStrike">
                          <a:solidFill>
                            <a:srgbClr val="000000"/>
                          </a:solidFill>
                          <a:effectLst/>
                          <a:latin typeface="+mj-lt"/>
                          <a:ea typeface="+mn-ea"/>
                          <a:cs typeface="+mn-cs"/>
                        </a:rPr>
                        <a:t>Amend the Transition Testing Milestones TR210 &amp; TR220 for PUI Production Data Cuts v0.4</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dirty="0">
                          <a:solidFill>
                            <a:srgbClr val="000000"/>
                          </a:solidFill>
                          <a:effectLst/>
                          <a:latin typeface="+mj-lt"/>
                          <a:ea typeface="+mn-ea"/>
                          <a:cs typeface="+mn-cs"/>
                        </a:rPr>
                        <a:t>CR-D078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14/05/2021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30068183"/>
                  </a:ext>
                </a:extLst>
              </a:tr>
              <a:tr h="152328">
                <a:tc>
                  <a:txBody>
                    <a:bodyPr/>
                    <a:lstStyle/>
                    <a:p>
                      <a:pPr marL="0" algn="l" fontAlgn="b"/>
                      <a:r>
                        <a:rPr lang="en-US" sz="900" b="0" i="0" u="none" strike="noStrike" dirty="0">
                          <a:solidFill>
                            <a:srgbClr val="000000"/>
                          </a:solidFill>
                          <a:effectLst/>
                          <a:latin typeface="+mj-lt"/>
                          <a:ea typeface="+mn-ea"/>
                          <a:cs typeface="+mn-cs"/>
                        </a:rPr>
                        <a:t>Removal of SMS005 from UEPT Test Scenarios v0.2</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14/05/2021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43314440"/>
                  </a:ext>
                </a:extLst>
              </a:tr>
              <a:tr h="136991">
                <a:tc>
                  <a:txBody>
                    <a:bodyPr/>
                    <a:lstStyle/>
                    <a:p>
                      <a:pPr marL="0" algn="l" fontAlgn="b"/>
                      <a:r>
                        <a:rPr lang="en-US" sz="900" b="0" i="0" u="none" strike="noStrike" dirty="0">
                          <a:solidFill>
                            <a:srgbClr val="000000"/>
                          </a:solidFill>
                          <a:effectLst/>
                          <a:latin typeface="+mj-lt"/>
                          <a:ea typeface="+mn-ea"/>
                          <a:cs typeface="+mn-cs"/>
                        </a:rPr>
                        <a:t> Engagement for Early E2E Testing v0.2</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14/05/2021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157581971"/>
                  </a:ext>
                </a:extLst>
              </a:tr>
              <a:tr h="152328">
                <a:tc>
                  <a:txBody>
                    <a:bodyPr/>
                    <a:lstStyle/>
                    <a:p>
                      <a:pPr marL="0" algn="l" fontAlgn="b"/>
                      <a:r>
                        <a:rPr lang="en-US" sz="900" b="0" i="0" u="none" strike="noStrike" dirty="0">
                          <a:solidFill>
                            <a:srgbClr val="000000"/>
                          </a:solidFill>
                          <a:effectLst/>
                          <a:latin typeface="+mj-lt"/>
                          <a:ea typeface="+mn-ea"/>
                          <a:cs typeface="+mn-cs"/>
                        </a:rPr>
                        <a:t>Change to Transition Stage 3 File-Based Migration Sequencing v0.2</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26/05/2021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56559762"/>
                  </a:ext>
                </a:extLst>
              </a:tr>
              <a:tr h="136991">
                <a:tc>
                  <a:txBody>
                    <a:bodyPr/>
                    <a:lstStyle/>
                    <a:p>
                      <a:pPr marL="0" algn="l" fontAlgn="b"/>
                      <a:r>
                        <a:rPr lang="en-US" sz="900" b="0" i="0" u="none" strike="noStrike" dirty="0">
                          <a:solidFill>
                            <a:srgbClr val="000000"/>
                          </a:solidFill>
                          <a:effectLst/>
                          <a:latin typeface="+mj-lt"/>
                          <a:ea typeface="+mn-ea"/>
                          <a:cs typeface="+mn-cs"/>
                        </a:rPr>
                        <a:t>Request for an additional Data Reconciliation Activity at the end of DMT Live Rehearsal Cycle 2 v0.2</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01/06/2021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30309836"/>
                  </a:ext>
                </a:extLst>
              </a:tr>
              <a:tr h="273982">
                <a:tc>
                  <a:txBody>
                    <a:bodyPr/>
                    <a:lstStyle/>
                    <a:p>
                      <a:pPr marL="0" algn="l" fontAlgn="b"/>
                      <a:r>
                        <a:rPr lang="en-US" sz="900" b="0" i="0" u="none" strike="noStrike" dirty="0">
                          <a:solidFill>
                            <a:srgbClr val="000000"/>
                          </a:solidFill>
                          <a:effectLst/>
                          <a:latin typeface="+mj-lt"/>
                          <a:ea typeface="+mn-ea"/>
                          <a:cs typeface="+mn-cs"/>
                        </a:rPr>
                        <a:t>Update to UIT E2E Plan and Artefacts to incorporate the additional scope identified on the outcome of REL Gap Analysis v0.7</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17/06/2021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885427181"/>
                  </a:ext>
                </a:extLst>
              </a:tr>
              <a:tr h="152328">
                <a:tc>
                  <a:txBody>
                    <a:bodyPr/>
                    <a:lstStyle/>
                    <a:p>
                      <a:pPr marL="0" algn="l" fontAlgn="b"/>
                      <a:r>
                        <a:rPr lang="en-US" sz="900" b="0" i="0" u="none" strike="noStrike">
                          <a:solidFill>
                            <a:srgbClr val="000000"/>
                          </a:solidFill>
                          <a:effectLst/>
                          <a:latin typeface="+mj-lt"/>
                          <a:ea typeface="+mn-ea"/>
                          <a:cs typeface="+mn-cs"/>
                        </a:rPr>
                        <a:t>Elevation of L2-TR070 (Transition Stage 1 Start) to a L1 milestone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04/06/2021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6263028"/>
                  </a:ext>
                </a:extLst>
              </a:tr>
              <a:tr h="152328">
                <a:tc>
                  <a:txBody>
                    <a:bodyPr/>
                    <a:lstStyle/>
                    <a:p>
                      <a:pPr marL="0" algn="l" fontAlgn="b"/>
                      <a:r>
                        <a:rPr lang="en-US" sz="900" b="0" i="0" u="none" strike="noStrike">
                          <a:solidFill>
                            <a:srgbClr val="000000"/>
                          </a:solidFill>
                          <a:effectLst/>
                          <a:latin typeface="+mj-lt"/>
                          <a:ea typeface="+mn-ea"/>
                          <a:cs typeface="+mn-cs"/>
                        </a:rPr>
                        <a:t>NC-0107 Master Handover Pack Purpose Change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04/06/2021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53268397"/>
                  </a:ext>
                </a:extLst>
              </a:tr>
              <a:tr h="152328">
                <a:tc>
                  <a:txBody>
                    <a:bodyPr/>
                    <a:lstStyle/>
                    <a:p>
                      <a:pPr marL="0" algn="l" fontAlgn="b"/>
                      <a:r>
                        <a:rPr lang="en-GB" sz="900" b="0" i="0" u="none" strike="noStrike">
                          <a:solidFill>
                            <a:srgbClr val="000000"/>
                          </a:solidFill>
                          <a:effectLst/>
                          <a:latin typeface="+mj-lt"/>
                          <a:ea typeface="+mn-ea"/>
                          <a:cs typeface="+mn-cs"/>
                        </a:rPr>
                        <a:t>REC Code Manager Market Intelligence Reporting</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CR-D090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11/06/2021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68158442"/>
                  </a:ext>
                </a:extLst>
              </a:tr>
              <a:tr h="152328">
                <a:tc>
                  <a:txBody>
                    <a:bodyPr/>
                    <a:lstStyle/>
                    <a:p>
                      <a:pPr marL="0" algn="l" fontAlgn="b"/>
                      <a:r>
                        <a:rPr lang="en-US" sz="900" b="0" i="0" u="none" strike="noStrike" dirty="0">
                          <a:solidFill>
                            <a:srgbClr val="000000"/>
                          </a:solidFill>
                          <a:effectLst/>
                          <a:latin typeface="+mj-lt"/>
                          <a:ea typeface="+mn-ea"/>
                          <a:cs typeface="+mn-cs"/>
                        </a:rPr>
                        <a:t>Removal of Transition Test Artefacts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CR-D091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24/06/2021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33753599"/>
                  </a:ext>
                </a:extLst>
              </a:tr>
            </a:tbl>
          </a:graphicData>
        </a:graphic>
      </p:graphicFrame>
    </p:spTree>
    <p:extLst>
      <p:ext uri="{BB962C8B-B14F-4D97-AF65-F5344CB8AC3E}">
        <p14:creationId xmlns:p14="http://schemas.microsoft.com/office/powerpoint/2010/main" val="41474203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DA7ADCF-F3B8-4033-A306-6FD935F25AC3}"/>
              </a:ext>
            </a:extLst>
          </p:cNvPr>
          <p:cNvGraphicFramePr>
            <a:graphicFrameLocks noGrp="1"/>
          </p:cNvGraphicFramePr>
          <p:nvPr>
            <p:extLst/>
          </p:nvPr>
        </p:nvGraphicFramePr>
        <p:xfrm>
          <a:off x="121752" y="778477"/>
          <a:ext cx="8830719" cy="2249363"/>
        </p:xfrm>
        <a:graphic>
          <a:graphicData uri="http://schemas.openxmlformats.org/drawingml/2006/table">
            <a:tbl>
              <a:tblPr firstRow="1" bandRow="1">
                <a:tableStyleId>{5C22544A-7EE6-4342-B048-85BDC9FD1C3A}</a:tableStyleId>
              </a:tblPr>
              <a:tblGrid>
                <a:gridCol w="6110891">
                  <a:extLst>
                    <a:ext uri="{9D8B030D-6E8A-4147-A177-3AD203B41FA5}">
                      <a16:colId xmlns:a16="http://schemas.microsoft.com/office/drawing/2014/main" val="997061046"/>
                    </a:ext>
                  </a:extLst>
                </a:gridCol>
                <a:gridCol w="621937">
                  <a:extLst>
                    <a:ext uri="{9D8B030D-6E8A-4147-A177-3AD203B41FA5}">
                      <a16:colId xmlns:a16="http://schemas.microsoft.com/office/drawing/2014/main" val="2723771934"/>
                    </a:ext>
                  </a:extLst>
                </a:gridCol>
                <a:gridCol w="643633">
                  <a:extLst>
                    <a:ext uri="{9D8B030D-6E8A-4147-A177-3AD203B41FA5}">
                      <a16:colId xmlns:a16="http://schemas.microsoft.com/office/drawing/2014/main" val="194189712"/>
                    </a:ext>
                  </a:extLst>
                </a:gridCol>
                <a:gridCol w="1454258">
                  <a:extLst>
                    <a:ext uri="{9D8B030D-6E8A-4147-A177-3AD203B41FA5}">
                      <a16:colId xmlns:a16="http://schemas.microsoft.com/office/drawing/2014/main" val="3065248341"/>
                    </a:ext>
                  </a:extLst>
                </a:gridCol>
              </a:tblGrid>
              <a:tr h="177130">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tc>
                <a:extLst>
                  <a:ext uri="{0D108BD9-81ED-4DB2-BD59-A6C34878D82A}">
                    <a16:rowId xmlns:a16="http://schemas.microsoft.com/office/drawing/2014/main" val="4029148686"/>
                  </a:ext>
                </a:extLst>
              </a:tr>
              <a:tr h="249177">
                <a:tc>
                  <a:txBody>
                    <a:bodyPr/>
                    <a:lstStyle/>
                    <a:p>
                      <a:pPr marL="0" algn="l" fontAlgn="b"/>
                      <a:r>
                        <a:rPr lang="en-US" sz="800" b="0" i="0" u="none" strike="noStrike" dirty="0">
                          <a:solidFill>
                            <a:srgbClr val="000000"/>
                          </a:solidFill>
                          <a:effectLst/>
                          <a:latin typeface="+mj-lt"/>
                          <a:ea typeface="+mn-ea"/>
                          <a:cs typeface="+mn-cs"/>
                        </a:rPr>
                        <a:t>Feasibility study on potential to update Domestic Premises Indicator (DPI) electricity flags to reflect license status during </a:t>
                      </a:r>
                      <a:r>
                        <a:rPr lang="en-US" sz="800" b="0" i="0" u="none" strike="noStrike" kern="1200" dirty="0" err="1">
                          <a:solidFill>
                            <a:srgbClr val="000000"/>
                          </a:solidFill>
                          <a:effectLst/>
                          <a:latin typeface="+mj-lt"/>
                          <a:ea typeface="+mn-ea"/>
                          <a:cs typeface="+mn-cs"/>
                        </a:rPr>
                        <a:t>transtion</a:t>
                      </a:r>
                      <a:r>
                        <a:rPr lang="en-US" sz="800" b="0" i="0" u="none" strike="noStrike" dirty="0">
                          <a:solidFill>
                            <a:srgbClr val="000000"/>
                          </a:solidFill>
                          <a:effectLst/>
                          <a:latin typeface="+mj-lt"/>
                          <a:ea typeface="+mn-ea"/>
                          <a:cs typeface="+mn-cs"/>
                        </a:rPr>
                        <a:t> stages, 1, 2 &amp; 3 </a:t>
                      </a:r>
                    </a:p>
                  </a:txBody>
                  <a:tcPr marL="0" marR="0" marT="0" marB="0" anchor="b">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800" b="0" i="0" u="none" strike="noStrike" dirty="0">
                          <a:solidFill>
                            <a:srgbClr val="000000"/>
                          </a:solidFill>
                          <a:effectLst/>
                          <a:latin typeface="+mj-lt"/>
                          <a:ea typeface="+mn-ea"/>
                          <a:cs typeface="+mn-cs"/>
                        </a:rPr>
                        <a:t>CR-D093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800" b="0" i="0" u="none" strike="noStrike">
                          <a:solidFill>
                            <a:srgbClr val="000000"/>
                          </a:solidFill>
                          <a:effectLst/>
                          <a:latin typeface="+mj-lt"/>
                          <a:ea typeface="+mn-ea"/>
                          <a:cs typeface="+mn-cs"/>
                        </a:rPr>
                        <a:t>28/06/2021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207446940"/>
                  </a:ext>
                </a:extLst>
              </a:tr>
              <a:tr h="252884">
                <a:tc>
                  <a:txBody>
                    <a:bodyPr/>
                    <a:lstStyle/>
                    <a:p>
                      <a:pPr marL="0" algn="l" fontAlgn="b"/>
                      <a:r>
                        <a:rPr lang="en-GB" sz="800" b="0" i="0" u="none" strike="noStrike" dirty="0">
                          <a:solidFill>
                            <a:srgbClr val="000000"/>
                          </a:solidFill>
                          <a:effectLst/>
                          <a:latin typeface="+mj-lt"/>
                          <a:ea typeface="+mn-ea"/>
                          <a:cs typeface="+mn-cs"/>
                        </a:rPr>
                        <a:t>Changes to Operational Testing</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800" b="0" i="0" u="none" strike="noStrike">
                          <a:solidFill>
                            <a:srgbClr val="000000"/>
                          </a:solidFill>
                          <a:effectLst/>
                          <a:latin typeface="+mj-lt"/>
                          <a:ea typeface="+mn-ea"/>
                          <a:cs typeface="+mn-cs"/>
                        </a:rPr>
                        <a:t>CR-D094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800" b="0" i="0" u="none" strike="noStrike">
                          <a:solidFill>
                            <a:srgbClr val="000000"/>
                          </a:solidFill>
                          <a:effectLst/>
                          <a:latin typeface="+mj-lt"/>
                          <a:ea typeface="+mn-ea"/>
                          <a:cs typeface="+mn-cs"/>
                        </a:rPr>
                        <a:t>28/06/2021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96158325"/>
                  </a:ext>
                </a:extLst>
              </a:tr>
              <a:tr h="133830">
                <a:tc>
                  <a:txBody>
                    <a:bodyPr/>
                    <a:lstStyle/>
                    <a:p>
                      <a:pPr marL="0" algn="l" fontAlgn="b"/>
                      <a:r>
                        <a:rPr lang="en-US" sz="800" b="0" i="0" u="none" strike="noStrike" dirty="0">
                          <a:solidFill>
                            <a:srgbClr val="000000"/>
                          </a:solidFill>
                          <a:effectLst/>
                          <a:latin typeface="+mj-lt"/>
                          <a:ea typeface="+mn-ea"/>
                          <a:cs typeface="+mn-cs"/>
                        </a:rPr>
                        <a:t>Changes to milestone date for L3-TE720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800" b="0" i="0" u="none" strike="noStrike">
                          <a:solidFill>
                            <a:srgbClr val="000000"/>
                          </a:solidFill>
                          <a:effectLst/>
                          <a:latin typeface="+mj-lt"/>
                          <a:ea typeface="+mn-ea"/>
                          <a:cs typeface="+mn-cs"/>
                        </a:rPr>
                        <a:t>CR-D096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800" b="0" i="0" u="none" strike="noStrike" dirty="0">
                          <a:solidFill>
                            <a:srgbClr val="000000"/>
                          </a:solidFill>
                          <a:effectLst/>
                          <a:latin typeface="+mj-lt"/>
                          <a:ea typeface="+mn-ea"/>
                          <a:cs typeface="+mn-cs"/>
                        </a:rPr>
                        <a:t>29/07/2021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48710997"/>
                  </a:ext>
                </a:extLst>
              </a:tr>
              <a:tr h="198514">
                <a:tc>
                  <a:txBody>
                    <a:bodyPr/>
                    <a:lstStyle/>
                    <a:p>
                      <a:pPr marL="0" algn="l" fontAlgn="b"/>
                      <a:r>
                        <a:rPr lang="en-US" sz="800" b="0" i="0" u="none" strike="noStrike">
                          <a:solidFill>
                            <a:srgbClr val="000000"/>
                          </a:solidFill>
                          <a:effectLst/>
                          <a:latin typeface="+mj-lt"/>
                          <a:ea typeface="+mn-ea"/>
                          <a:cs typeface="+mn-cs"/>
                        </a:rPr>
                        <a:t>Further consquential changes to DB4 and related artefacts following CR-D071 v0.2</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800" b="0" i="0" u="none" strike="noStrike">
                          <a:solidFill>
                            <a:srgbClr val="000000"/>
                          </a:solidFill>
                          <a:effectLst/>
                          <a:latin typeface="+mj-lt"/>
                          <a:ea typeface="+mn-ea"/>
                          <a:cs typeface="+mn-cs"/>
                        </a:rPr>
                        <a:t>CR-D100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800" b="0" i="0" u="none" strike="noStrike" dirty="0">
                          <a:solidFill>
                            <a:srgbClr val="000000"/>
                          </a:solidFill>
                          <a:effectLst/>
                          <a:latin typeface="+mj-lt"/>
                          <a:ea typeface="+mn-ea"/>
                          <a:cs typeface="+mn-cs"/>
                        </a:rPr>
                        <a:t>06/08/2021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959222981"/>
                  </a:ext>
                </a:extLst>
              </a:tr>
              <a:tr h="0">
                <a:tc>
                  <a:txBody>
                    <a:bodyPr/>
                    <a:lstStyle/>
                    <a:p>
                      <a:pPr marL="0" algn="l" fontAlgn="b"/>
                      <a:r>
                        <a:rPr lang="en-US" sz="800" b="0" i="0" u="none" strike="noStrike" dirty="0">
                          <a:solidFill>
                            <a:srgbClr val="000000"/>
                          </a:solidFill>
                          <a:effectLst/>
                          <a:latin typeface="+mj-lt"/>
                          <a:ea typeface="+mn-ea"/>
                          <a:cs typeface="+mn-cs"/>
                        </a:rPr>
                        <a:t>CSS Stage 1 ECOES Interface Specification Uplift to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800" b="0" i="0" u="none" strike="noStrike" dirty="0">
                          <a:solidFill>
                            <a:srgbClr val="000000"/>
                          </a:solidFill>
                          <a:effectLst/>
                          <a:latin typeface="+mj-lt"/>
                          <a:ea typeface="+mn-ea"/>
                          <a:cs typeface="+mn-cs"/>
                        </a:rPr>
                        <a:t>CR-D102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800" b="0" i="0" u="none" strike="noStrike" dirty="0">
                          <a:solidFill>
                            <a:srgbClr val="000000"/>
                          </a:solidFill>
                          <a:effectLst/>
                          <a:latin typeface="+mj-lt"/>
                          <a:ea typeface="+mn-ea"/>
                          <a:cs typeface="+mn-cs"/>
                        </a:rPr>
                        <a:t>17/08/2021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0372966"/>
                  </a:ext>
                </a:extLst>
              </a:tr>
              <a:tr h="14096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800" b="0" i="0" u="none" strike="noStrike" kern="1200" dirty="0">
                          <a:solidFill>
                            <a:srgbClr val="000000"/>
                          </a:solidFill>
                          <a:effectLst/>
                          <a:latin typeface="+mj-lt"/>
                          <a:ea typeface="+mn-ea"/>
                          <a:cs typeface="+mn-cs"/>
                        </a:rPr>
                        <a:t>Addition of assumption on MAD Log in relation to earliest possible Go-Live date</a:t>
                      </a:r>
                    </a:p>
                    <a:p>
                      <a:pPr marL="0" algn="l" fontAlgn="b"/>
                      <a:endParaRPr lang="en-US" sz="800" b="0" i="0" u="none" strike="noStrike" dirty="0">
                        <a:solidFill>
                          <a:srgbClr val="000000"/>
                        </a:solidFill>
                        <a:effectLst/>
                        <a:latin typeface="+mj-lt"/>
                        <a:ea typeface="+mn-ea"/>
                        <a:cs typeface="+mn-cs"/>
                      </a:endParaRP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800" b="0" i="0" u="none" strike="noStrike" dirty="0">
                          <a:solidFill>
                            <a:srgbClr val="000000"/>
                          </a:solidFill>
                          <a:effectLst/>
                          <a:latin typeface="+mj-lt"/>
                        </a:rPr>
                        <a:t>CR-D103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mj-lt"/>
                        </a:rPr>
                        <a:t>17/08/2021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800" b="0" i="0" u="none" strike="noStrike" dirty="0">
                          <a:solidFill>
                            <a:srgbClr val="000000"/>
                          </a:solidFill>
                          <a:effectLst/>
                          <a:latin typeface="+mj-lt"/>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851594187"/>
                  </a:ext>
                </a:extLst>
              </a:tr>
              <a:tr h="218017">
                <a:tc>
                  <a:txBody>
                    <a:bodyPr/>
                    <a:lstStyle/>
                    <a:p>
                      <a:pPr algn="l" fontAlgn="b"/>
                      <a:r>
                        <a:rPr lang="en-US" sz="800" b="0" i="0" u="none" strike="noStrike" dirty="0">
                          <a:solidFill>
                            <a:srgbClr val="000000"/>
                          </a:solidFill>
                          <a:effectLst/>
                          <a:latin typeface="+mj-lt"/>
                        </a:rPr>
                        <a:t>Addition of assumption on MAD Log in relation to earliest possible Go-Live date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800" b="0" i="0" u="none" strike="noStrike">
                          <a:solidFill>
                            <a:srgbClr val="000000"/>
                          </a:solidFill>
                          <a:effectLst/>
                          <a:latin typeface="+mj-lt"/>
                        </a:rPr>
                        <a:t>CR-D107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mj-lt"/>
                        </a:rPr>
                        <a:t>15/09/2021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800" b="0" i="0" u="none" strike="noStrike" dirty="0">
                          <a:solidFill>
                            <a:srgbClr val="000000"/>
                          </a:solidFill>
                          <a:effectLst/>
                          <a:latin typeface="+mj-lt"/>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892732183"/>
                  </a:ext>
                </a:extLst>
              </a:tr>
              <a:tr h="218017">
                <a:tc>
                  <a:txBody>
                    <a:bodyPr/>
                    <a:lstStyle/>
                    <a:p>
                      <a:pPr algn="l" fontAlgn="b"/>
                      <a:r>
                        <a:rPr lang="en-US" sz="800" b="0" i="0" u="none" strike="noStrike" dirty="0">
                          <a:solidFill>
                            <a:srgbClr val="000000"/>
                          </a:solidFill>
                          <a:effectLst/>
                          <a:latin typeface="+mj-lt"/>
                        </a:rPr>
                        <a:t>Change to Data Migration and Transition artefacts following the completion of CR-D09</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800" b="0" i="0" u="none" strike="noStrike">
                          <a:solidFill>
                            <a:srgbClr val="000000"/>
                          </a:solidFill>
                          <a:effectLst/>
                          <a:latin typeface="+mj-lt"/>
                        </a:rPr>
                        <a:t>CR-D108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mj-lt"/>
                        </a:rPr>
                        <a:t>15/09/2021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800" b="0" i="0" u="none" strike="noStrike" dirty="0">
                          <a:solidFill>
                            <a:srgbClr val="000000"/>
                          </a:solidFill>
                          <a:effectLst/>
                          <a:latin typeface="+mj-lt"/>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121116866"/>
                  </a:ext>
                </a:extLst>
              </a:tr>
              <a:tr h="218017">
                <a:tc>
                  <a:txBody>
                    <a:bodyPr/>
                    <a:lstStyle/>
                    <a:p>
                      <a:pPr algn="l" fontAlgn="b"/>
                      <a:r>
                        <a:rPr lang="en-US" sz="800" b="0" i="0" u="none" strike="noStrike" dirty="0">
                          <a:solidFill>
                            <a:srgbClr val="000000"/>
                          </a:solidFill>
                          <a:effectLst/>
                          <a:latin typeface="+mj-lt"/>
                        </a:rPr>
                        <a:t>Change to EES requirements to bring REL search and retrieval into closer alignment with GES and assessment of </a:t>
                      </a:r>
                      <a:r>
                        <a:rPr lang="en-US" sz="800" b="0" i="0" u="none" strike="noStrike" dirty="0" err="1">
                          <a:solidFill>
                            <a:srgbClr val="000000"/>
                          </a:solidFill>
                          <a:effectLst/>
                          <a:latin typeface="+mj-lt"/>
                        </a:rPr>
                        <a:t>programme</a:t>
                      </a:r>
                      <a:r>
                        <a:rPr lang="en-US" sz="800" b="0" i="0" u="none" strike="noStrike" dirty="0">
                          <a:solidFill>
                            <a:srgbClr val="000000"/>
                          </a:solidFill>
                          <a:effectLst/>
                          <a:latin typeface="+mj-lt"/>
                        </a:rPr>
                        <a:t>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800" b="0" i="0" u="none" strike="noStrike" dirty="0">
                          <a:solidFill>
                            <a:srgbClr val="000000"/>
                          </a:solidFill>
                          <a:effectLst/>
                          <a:latin typeface="+mj-lt"/>
                        </a:rPr>
                        <a:t>CR-D109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mj-lt"/>
                        </a:rPr>
                        <a:t>15/09/2021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800" b="0" i="0" u="none" strike="noStrike" dirty="0">
                          <a:solidFill>
                            <a:srgbClr val="000000"/>
                          </a:solidFill>
                          <a:effectLst/>
                          <a:latin typeface="+mj-lt"/>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925513928"/>
                  </a:ext>
                </a:extLst>
              </a:tr>
              <a:tr h="218017">
                <a:tc>
                  <a:txBody>
                    <a:bodyPr/>
                    <a:lstStyle/>
                    <a:p>
                      <a:pPr algn="l" fontAlgn="b"/>
                      <a:r>
                        <a:rPr lang="en-US" sz="800" b="0" i="0" u="none" strike="noStrike" dirty="0">
                          <a:solidFill>
                            <a:srgbClr val="000000"/>
                          </a:solidFill>
                          <a:effectLst/>
                          <a:latin typeface="+mj-lt"/>
                        </a:rPr>
                        <a:t>Changes and additions to PIWG and CWG governed MAD Log v2.4 milestones to address timing and clarity issues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800" b="0" i="0" u="none" strike="noStrike" dirty="0">
                          <a:solidFill>
                            <a:srgbClr val="000000"/>
                          </a:solidFill>
                          <a:effectLst/>
                          <a:latin typeface="+mj-lt"/>
                        </a:rPr>
                        <a:t>CR-D110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mj-lt"/>
                        </a:rPr>
                        <a:t>22/09/2021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41691437"/>
                  </a:ext>
                </a:extLst>
              </a:tr>
            </a:tbl>
          </a:graphicData>
        </a:graphic>
      </p:graphicFrame>
      <p:sp>
        <p:nvSpPr>
          <p:cNvPr id="5" name="Title 1">
            <a:extLst>
              <a:ext uri="{FF2B5EF4-FFF2-40B4-BE49-F238E27FC236}">
                <a16:creationId xmlns:a16="http://schemas.microsoft.com/office/drawing/2014/main" id="{B5F4CFBB-6E36-4A6F-9055-5E323705E668}"/>
              </a:ext>
            </a:extLst>
          </p:cNvPr>
          <p:cNvSpPr txBox="1">
            <a:spLocks/>
          </p:cNvSpPr>
          <p:nvPr/>
        </p:nvSpPr>
        <p:spPr>
          <a:xfrm>
            <a:off x="251353" y="94119"/>
            <a:ext cx="8641293" cy="802206"/>
          </a:xfrm>
          <a:prstGeom prst="rect">
            <a:avLst/>
          </a:prstGeom>
        </p:spPr>
        <p:txBody>
          <a:bodyPr vert="horz" lIns="91325" tIns="45663" rIns="91325" bIns="45663" rtlCol="0" anchor="ctr">
            <a:no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defTabSz="913281" fontAlgn="auto">
              <a:spcAft>
                <a:spcPts val="0"/>
              </a:spcAft>
            </a:pPr>
            <a:r>
              <a:rPr lang="en-GB" sz="1600" dirty="0">
                <a:solidFill>
                  <a:schemeClr val="accent1"/>
                </a:solidFill>
                <a:latin typeface="+mn-lt"/>
                <a:cs typeface="Arial"/>
              </a:rPr>
              <a:t>Switching Programme CR Position – CRs not impacting Xoserve (Cost Implication)</a:t>
            </a:r>
          </a:p>
        </p:txBody>
      </p:sp>
    </p:spTree>
    <p:extLst>
      <p:ext uri="{BB962C8B-B14F-4D97-AF65-F5344CB8AC3E}">
        <p14:creationId xmlns:p14="http://schemas.microsoft.com/office/powerpoint/2010/main" val="762531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Section 3: Capture</a:t>
            </a:r>
            <a:endParaRPr lang="en-GB" sz="2400" b="0" dirty="0">
              <a:solidFill>
                <a:schemeClr val="tx1"/>
              </a:solidFill>
            </a:endParaRPr>
          </a:p>
        </p:txBody>
      </p:sp>
    </p:spTree>
    <p:extLst>
      <p:ext uri="{BB962C8B-B14F-4D97-AF65-F5344CB8AC3E}">
        <p14:creationId xmlns:p14="http://schemas.microsoft.com/office/powerpoint/2010/main" val="434622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427" y="182093"/>
            <a:ext cx="7211144" cy="360040"/>
          </a:xfrm>
        </p:spPr>
        <p:txBody>
          <a:bodyPr>
            <a:noAutofit/>
          </a:bodyPr>
          <a:lstStyle/>
          <a:p>
            <a:r>
              <a:rPr lang="en-GB" sz="2000" dirty="0"/>
              <a:t> New Change Proposals – Initial Review</a:t>
            </a:r>
          </a:p>
        </p:txBody>
      </p:sp>
      <p:graphicFrame>
        <p:nvGraphicFramePr>
          <p:cNvPr id="3" name="Table 2"/>
          <p:cNvGraphicFramePr>
            <a:graphicFrameLocks noGrp="1"/>
          </p:cNvGraphicFramePr>
          <p:nvPr>
            <p:extLst>
              <p:ext uri="{D42A27DB-BD31-4B8C-83A1-F6EECF244321}">
                <p14:modId xmlns:p14="http://schemas.microsoft.com/office/powerpoint/2010/main" val="2501817633"/>
              </p:ext>
            </p:extLst>
          </p:nvPr>
        </p:nvGraphicFramePr>
        <p:xfrm>
          <a:off x="184298" y="894829"/>
          <a:ext cx="8681404" cy="1216688"/>
        </p:xfrm>
        <a:graphic>
          <a:graphicData uri="http://schemas.openxmlformats.org/drawingml/2006/table">
            <a:tbl>
              <a:tblPr firstRow="1" firstCol="1" bandRow="1">
                <a:tableStyleId>{5940675A-B579-460E-94D1-54222C63F5DA}</a:tableStyleId>
              </a:tblPr>
              <a:tblGrid>
                <a:gridCol w="3358436">
                  <a:extLst>
                    <a:ext uri="{9D8B030D-6E8A-4147-A177-3AD203B41FA5}">
                      <a16:colId xmlns:a16="http://schemas.microsoft.com/office/drawing/2014/main" val="20001"/>
                    </a:ext>
                  </a:extLst>
                </a:gridCol>
                <a:gridCol w="632992">
                  <a:extLst>
                    <a:ext uri="{9D8B030D-6E8A-4147-A177-3AD203B41FA5}">
                      <a16:colId xmlns:a16="http://schemas.microsoft.com/office/drawing/2014/main" val="20002"/>
                    </a:ext>
                  </a:extLst>
                </a:gridCol>
                <a:gridCol w="516575">
                  <a:extLst>
                    <a:ext uri="{9D8B030D-6E8A-4147-A177-3AD203B41FA5}">
                      <a16:colId xmlns:a16="http://schemas.microsoft.com/office/drawing/2014/main" val="20003"/>
                    </a:ext>
                  </a:extLst>
                </a:gridCol>
                <a:gridCol w="456638">
                  <a:extLst>
                    <a:ext uri="{9D8B030D-6E8A-4147-A177-3AD203B41FA5}">
                      <a16:colId xmlns:a16="http://schemas.microsoft.com/office/drawing/2014/main" val="20005"/>
                    </a:ext>
                  </a:extLst>
                </a:gridCol>
                <a:gridCol w="456638">
                  <a:extLst>
                    <a:ext uri="{9D8B030D-6E8A-4147-A177-3AD203B41FA5}">
                      <a16:colId xmlns:a16="http://schemas.microsoft.com/office/drawing/2014/main" val="3663843725"/>
                    </a:ext>
                  </a:extLst>
                </a:gridCol>
                <a:gridCol w="3260125">
                  <a:extLst>
                    <a:ext uri="{9D8B030D-6E8A-4147-A177-3AD203B41FA5}">
                      <a16:colId xmlns:a16="http://schemas.microsoft.com/office/drawing/2014/main" val="20008"/>
                    </a:ext>
                  </a:extLst>
                </a:gridCol>
              </a:tblGrid>
              <a:tr h="0">
                <a:tc rowSpan="2">
                  <a:txBody>
                    <a:bodyPr/>
                    <a:lstStyle/>
                    <a:p>
                      <a:pPr>
                        <a:lnSpc>
                          <a:spcPct val="115000"/>
                        </a:lnSpc>
                        <a:spcAft>
                          <a:spcPts val="0"/>
                        </a:spcAft>
                      </a:pPr>
                      <a:r>
                        <a:rPr lang="en-GB" sz="1100" dirty="0">
                          <a:effectLst/>
                        </a:rPr>
                        <a:t>XRN / Title</a:t>
                      </a:r>
                      <a:endParaRPr lang="en-GB" sz="1100" dirty="0">
                        <a:effectLst/>
                        <a:latin typeface="Calibri"/>
                        <a:ea typeface="Calibri"/>
                        <a:cs typeface="Times New Roman"/>
                      </a:endParaRPr>
                    </a:p>
                  </a:txBody>
                  <a:tcPr marL="66582" marR="66582" marT="0" marB="0">
                    <a:solidFill>
                      <a:schemeClr val="tx2">
                        <a:lumMod val="40000"/>
                        <a:lumOff val="60000"/>
                      </a:schemeClr>
                    </a:solidFill>
                  </a:tcPr>
                </a:tc>
                <a:tc gridSpan="4">
                  <a:txBody>
                    <a:bodyPr/>
                    <a:lstStyle/>
                    <a:p>
                      <a:pPr>
                        <a:lnSpc>
                          <a:spcPct val="115000"/>
                        </a:lnSpc>
                        <a:spcAft>
                          <a:spcPts val="0"/>
                        </a:spcAft>
                      </a:pPr>
                      <a:r>
                        <a:rPr lang="en-GB" sz="1100">
                          <a:effectLst/>
                        </a:rPr>
                        <a:t>Voting</a:t>
                      </a:r>
                      <a:endParaRPr lang="en-GB" sz="1100">
                        <a:effectLst/>
                        <a:latin typeface="Calibri"/>
                        <a:ea typeface="Calibri"/>
                        <a:cs typeface="Times New Roman"/>
                      </a:endParaRPr>
                    </a:p>
                  </a:txBody>
                  <a:tcPr marL="66582" marR="66582" marT="0" marB="0">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100">
                          <a:effectLst/>
                        </a:rPr>
                        <a:t>DSC Service Area</a:t>
                      </a:r>
                      <a:endParaRPr lang="en-GB" sz="1100">
                        <a:effectLst/>
                        <a:latin typeface="Calibri"/>
                        <a:ea typeface="Calibri"/>
                        <a:cs typeface="Times New Roman"/>
                      </a:endParaRPr>
                    </a:p>
                  </a:txBody>
                  <a:tcPr marL="66582" marR="66582" marT="0" marB="0">
                    <a:solidFill>
                      <a:schemeClr val="accent4">
                        <a:lumMod val="40000"/>
                        <a:lumOff val="60000"/>
                      </a:schemeClr>
                    </a:solidFill>
                  </a:tcPr>
                </a:tc>
                <a:extLst>
                  <a:ext uri="{0D108BD9-81ED-4DB2-BD59-A6C34878D82A}">
                    <a16:rowId xmlns:a16="http://schemas.microsoft.com/office/drawing/2014/main" val="10000"/>
                  </a:ext>
                </a:extLst>
              </a:tr>
              <a:tr h="301280">
                <a:tc vMerge="1">
                  <a:txBody>
                    <a:bodyPr/>
                    <a:lstStyle/>
                    <a:p>
                      <a:endParaRPr lang="en-GB"/>
                    </a:p>
                  </a:txBody>
                  <a:tcPr/>
                </a:tc>
                <a:tc>
                  <a:txBody>
                    <a:bodyPr/>
                    <a:lstStyle/>
                    <a:p>
                      <a:pPr>
                        <a:lnSpc>
                          <a:spcPct val="115000"/>
                        </a:lnSpc>
                        <a:spcAft>
                          <a:spcPts val="0"/>
                        </a:spcAft>
                      </a:pPr>
                      <a:r>
                        <a:rPr lang="en-GB" sz="1000" dirty="0">
                          <a:effectLst/>
                        </a:rPr>
                        <a:t>Shipper </a:t>
                      </a:r>
                    </a:p>
                  </a:txBody>
                  <a:tcPr marL="66582" marR="66582" marT="0" marB="0">
                    <a:solidFill>
                      <a:schemeClr val="accent5"/>
                    </a:solidFill>
                  </a:tcPr>
                </a:tc>
                <a:tc>
                  <a:txBody>
                    <a:bodyPr/>
                    <a:lstStyle/>
                    <a:p>
                      <a:pPr>
                        <a:lnSpc>
                          <a:spcPct val="115000"/>
                        </a:lnSpc>
                        <a:spcAft>
                          <a:spcPts val="0"/>
                        </a:spcAft>
                      </a:pPr>
                      <a:r>
                        <a:rPr lang="en-GB" sz="1000" dirty="0">
                          <a:effectLst/>
                        </a:rPr>
                        <a:t>DNO</a:t>
                      </a:r>
                    </a:p>
                  </a:txBody>
                  <a:tcPr marL="66582" marR="66582" marT="0" marB="0">
                    <a:solidFill>
                      <a:schemeClr val="accent5"/>
                    </a:solidFill>
                  </a:tcPr>
                </a:tc>
                <a:tc>
                  <a:txBody>
                    <a:bodyPr/>
                    <a:lstStyle/>
                    <a:p>
                      <a:pPr>
                        <a:lnSpc>
                          <a:spcPct val="115000"/>
                        </a:lnSpc>
                        <a:spcAft>
                          <a:spcPts val="0"/>
                        </a:spcAft>
                      </a:pPr>
                      <a:r>
                        <a:rPr lang="en-GB" sz="1000" dirty="0">
                          <a:effectLst/>
                        </a:rPr>
                        <a:t>IGT</a:t>
                      </a:r>
                    </a:p>
                  </a:txBody>
                  <a:tcPr marL="66582" marR="66582" marT="0" marB="0">
                    <a:solidFill>
                      <a:schemeClr val="accent5"/>
                    </a:solidFill>
                  </a:tcPr>
                </a:tc>
                <a:tc>
                  <a:txBody>
                    <a:bodyPr/>
                    <a:lstStyle/>
                    <a:p>
                      <a:pPr marL="0" algn="l" defTabSz="914400" rtl="0" eaLnBrk="1" latinLnBrk="0" hangingPunct="1">
                        <a:lnSpc>
                          <a:spcPct val="115000"/>
                        </a:lnSpc>
                        <a:spcAft>
                          <a:spcPts val="0"/>
                        </a:spcAft>
                      </a:pPr>
                      <a:r>
                        <a:rPr lang="en-GB" sz="1000" kern="1200" dirty="0">
                          <a:solidFill>
                            <a:schemeClr val="tx1"/>
                          </a:solidFill>
                          <a:effectLst/>
                          <a:latin typeface="+mn-lt"/>
                          <a:ea typeface="+mn-ea"/>
                          <a:cs typeface="+mn-cs"/>
                        </a:rPr>
                        <a:t>NTS</a:t>
                      </a:r>
                    </a:p>
                  </a:txBody>
                  <a:tcPr marL="66582" marR="66582" marT="0" marB="0">
                    <a:solidFill>
                      <a:schemeClr val="accent5"/>
                    </a:solidFill>
                  </a:tcPr>
                </a:tc>
                <a:tc vMerge="1">
                  <a:txBody>
                    <a:bodyPr/>
                    <a:lstStyle/>
                    <a:p>
                      <a:endParaRPr lang="en-GB"/>
                    </a:p>
                  </a:txBody>
                  <a:tcPr/>
                </a:tc>
                <a:extLst>
                  <a:ext uri="{0D108BD9-81ED-4DB2-BD59-A6C34878D82A}">
                    <a16:rowId xmlns:a16="http://schemas.microsoft.com/office/drawing/2014/main" val="10001"/>
                  </a:ext>
                </a:extLst>
              </a:tr>
              <a:tr h="367502">
                <a:tc>
                  <a:txBody>
                    <a:bodyPr/>
                    <a:lstStyle/>
                    <a:p>
                      <a:pPr marL="0" marR="0" lvl="0" indent="0" algn="l" rtl="0" eaLnBrk="1" fontAlgn="auto" latinLnBrk="0" hangingPunct="1">
                        <a:lnSpc>
                          <a:spcPct val="100000"/>
                        </a:lnSpc>
                        <a:spcBef>
                          <a:spcPts val="0"/>
                        </a:spcBef>
                        <a:spcAft>
                          <a:spcPts val="0"/>
                        </a:spcAft>
                        <a:buFontTx/>
                        <a:buNone/>
                      </a:pPr>
                      <a:r>
                        <a:rPr lang="en-US" sz="1000" b="0" i="0" u="none" strike="noStrike" kern="1200" noProof="0" dirty="0">
                          <a:effectLst/>
                        </a:rPr>
                        <a:t>XRN5419 Amendments the DSC Service Description Table to support REC </a:t>
                      </a:r>
                      <a:endParaRPr lang="en-GB" sz="1000" b="0" i="0" u="none" strike="noStrike" kern="1200" noProof="0" dirty="0">
                        <a:effectLst/>
                      </a:endParaRPr>
                    </a:p>
                  </a:txBody>
                  <a:tcPr marL="68580" marR="68580" marT="0" marB="0" anchor="ctr"/>
                </a:tc>
                <a:tc gridSpan="4">
                  <a:txBody>
                    <a:bodyPr/>
                    <a:lstStyle/>
                    <a:p>
                      <a:pPr lvl="0" algn="ctr">
                        <a:lnSpc>
                          <a:spcPct val="114999"/>
                        </a:lnSpc>
                        <a:spcAft>
                          <a:spcPts val="0"/>
                        </a:spcAft>
                        <a:buNone/>
                      </a:pPr>
                      <a:r>
                        <a:rPr lang="en-GB" sz="1000" kern="1200" dirty="0">
                          <a:solidFill>
                            <a:schemeClr val="tx1"/>
                          </a:solidFill>
                          <a:effectLst/>
                          <a:latin typeface="Arial"/>
                          <a:ea typeface="+mn-ea"/>
                          <a:cs typeface="Arial"/>
                        </a:rPr>
                        <a:t>For Information</a:t>
                      </a:r>
                    </a:p>
                  </a:txBody>
                  <a:tcPr marL="68580" marR="68580" marT="0" marB="0" anchor="ctr"/>
                </a:tc>
                <a:tc hMerge="1">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hMerge="1">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hMerge="1">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N/A</a:t>
                      </a:r>
                    </a:p>
                  </a:txBody>
                  <a:tcPr marL="9525" marR="9525" marT="9525" marB="0" anchor="ctr"/>
                </a:tc>
                <a:extLst>
                  <a:ext uri="{0D108BD9-81ED-4DB2-BD59-A6C34878D82A}">
                    <a16:rowId xmlns:a16="http://schemas.microsoft.com/office/drawing/2014/main" val="1239497877"/>
                  </a:ext>
                </a:extLst>
              </a:tr>
              <a:tr h="367502">
                <a:tc>
                  <a:txBody>
                    <a:bodyPr/>
                    <a:lstStyle/>
                    <a:p>
                      <a:pPr marL="0" marR="0" lvl="0" indent="0" algn="l" rtl="0" eaLnBrk="1" fontAlgn="auto" latinLnBrk="0" hangingPunct="1">
                        <a:lnSpc>
                          <a:spcPct val="100000"/>
                        </a:lnSpc>
                        <a:spcBef>
                          <a:spcPts val="0"/>
                        </a:spcBef>
                        <a:spcAft>
                          <a:spcPts val="0"/>
                        </a:spcAft>
                        <a:buFontTx/>
                        <a:buNone/>
                      </a:pPr>
                      <a:r>
                        <a:rPr lang="en-US" sz="1000" b="0" i="0" u="none" strike="noStrike" kern="1200" noProof="0" dirty="0">
                          <a:effectLst/>
                        </a:rPr>
                        <a:t>XRN5431 Temporary community access to pre-COVID AQ values for Shippers </a:t>
                      </a:r>
                      <a:endParaRPr lang="en-GB" sz="1000" b="0" i="0" u="none" strike="noStrike" kern="1200" noProof="0" dirty="0">
                        <a:effectLst/>
                      </a:endParaRPr>
                    </a:p>
                  </a:txBody>
                  <a:tcPr marL="68580" marR="68580" marT="0" marB="0"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Y</a:t>
                      </a:r>
                    </a:p>
                  </a:txBody>
                  <a:tcPr marL="68580" marR="68580" marT="0" marB="0" anchor="ctr"/>
                </a:tc>
                <a:tc>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Service Area 15: Value Added Services</a:t>
                      </a:r>
                    </a:p>
                  </a:txBody>
                  <a:tcPr marL="9525" marR="9525" marT="9525" marB="0" anchor="ctr"/>
                </a:tc>
                <a:extLst>
                  <a:ext uri="{0D108BD9-81ED-4DB2-BD59-A6C34878D82A}">
                    <a16:rowId xmlns:a16="http://schemas.microsoft.com/office/drawing/2014/main" val="1666563257"/>
                  </a:ext>
                </a:extLst>
              </a:tr>
            </a:tbl>
          </a:graphicData>
        </a:graphic>
      </p:graphicFrame>
    </p:spTree>
    <p:extLst>
      <p:ext uri="{BB962C8B-B14F-4D97-AF65-F5344CB8AC3E}">
        <p14:creationId xmlns:p14="http://schemas.microsoft.com/office/powerpoint/2010/main" val="3386084979"/>
      </p:ext>
    </p:extLst>
  </p:cSld>
  <p:clrMapOvr>
    <a:masterClrMapping/>
  </p:clrMapOvr>
</p:sld>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0FB9CDCC5328344A3162B2D7C8A4CE2" ma:contentTypeVersion="13" ma:contentTypeDescription="Create a new document." ma:contentTypeScope="" ma:versionID="9bb224142be6fbbc8b98e1f99454ecd1">
  <xsd:schema xmlns:xsd="http://www.w3.org/2001/XMLSchema" xmlns:xs="http://www.w3.org/2001/XMLSchema" xmlns:p="http://schemas.microsoft.com/office/2006/metadata/properties" xmlns:ns2="efb0c983-77a3-4edc-9303-e1cb655c76c7" xmlns:ns3="3ee84ff3-1fa2-4b0e-bbc1-9d3729ac2ba9" targetNamespace="http://schemas.microsoft.com/office/2006/metadata/properties" ma:root="true" ma:fieldsID="a8c54f627d5b449adedc3be3afe57feb" ns2:_="" ns3:_="">
    <xsd:import namespace="efb0c983-77a3-4edc-9303-e1cb655c76c7"/>
    <xsd:import namespace="3ee84ff3-1fa2-4b0e-bbc1-9d3729ac2ba9"/>
    <xsd:element name="properties">
      <xsd:complexType>
        <xsd:sequence>
          <xsd:element name="documentManagement">
            <xsd:complexType>
              <xsd:all>
                <xsd:element ref="ns2:_Flow_SignoffStatus" minOccurs="0"/>
                <xsd:element ref="ns2:Sign_x002d_offBy"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b0c983-77a3-4edc-9303-e1cb655c76c7" elementFormDefault="qualified">
    <xsd:import namespace="http://schemas.microsoft.com/office/2006/documentManagement/types"/>
    <xsd:import namespace="http://schemas.microsoft.com/office/infopath/2007/PartnerControls"/>
    <xsd:element name="_Flow_SignoffStatus" ma:index="8" nillable="true" ma:displayName="Sign-off status" ma:internalName="Sign_x002d_off_x0020_status">
      <xsd:simpleType>
        <xsd:restriction base="dms:Text"/>
      </xsd:simpleType>
    </xsd:element>
    <xsd:element name="Sign_x002d_offBy" ma:index="9" nillable="true" ma:displayName="Sign-off By" ma:format="Dropdown" ma:list="UserInfo" ma:SharePointGroup="0" ma:internalName="Sign_x002d_off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e84ff3-1fa2-4b0e-bbc1-9d3729ac2ba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SharedWithUsers xmlns="3ee84ff3-1fa2-4b0e-bbc1-9d3729ac2ba9">
      <UserInfo>
        <DisplayName>Tony Klein</DisplayName>
        <AccountId>189</AccountId>
        <AccountType/>
      </UserInfo>
      <UserInfo>
        <DisplayName>Charan Singh</DisplayName>
        <AccountId>59</AccountId>
        <AccountType/>
      </UserInfo>
      <UserInfo>
        <DisplayName>James Rigby</DisplayName>
        <AccountId>80</AccountId>
        <AccountType/>
      </UserInfo>
    </SharedWithUsers>
    <_Flow_SignoffStatus xmlns="efb0c983-77a3-4edc-9303-e1cb655c76c7" xsi:nil="true"/>
    <Sign_x002d_offBy xmlns="efb0c983-77a3-4edc-9303-e1cb655c76c7">
      <UserInfo>
        <DisplayName/>
        <AccountId xsi:nil="true"/>
        <AccountType/>
      </UserInfo>
    </Sign_x002d_offBy>
  </documentManagement>
</p:properties>
</file>

<file path=customXml/itemProps1.xml><?xml version="1.0" encoding="utf-8"?>
<ds:datastoreItem xmlns:ds="http://schemas.openxmlformats.org/officeDocument/2006/customXml" ds:itemID="{2A513DF9-3E74-488E-B239-1C5C999E5CA9}">
  <ds:schemaRefs>
    <ds:schemaRef ds:uri="http://schemas.microsoft.com/sharepoint/v3/contenttype/forms"/>
  </ds:schemaRefs>
</ds:datastoreItem>
</file>

<file path=customXml/itemProps2.xml><?xml version="1.0" encoding="utf-8"?>
<ds:datastoreItem xmlns:ds="http://schemas.openxmlformats.org/officeDocument/2006/customXml" ds:itemID="{8C344B0B-FDFE-419D-9EB7-25C65B1A1AB0}"/>
</file>

<file path=customXml/itemProps3.xml><?xml version="1.0" encoding="utf-8"?>
<ds:datastoreItem xmlns:ds="http://schemas.openxmlformats.org/officeDocument/2006/customXml" ds:itemID="{EE966AA5-3D01-4B81-BAE0-8020A2E16EFF}">
  <ds:schemaRefs>
    <ds:schemaRef ds:uri="http://purl.org/dc/dcmitype/"/>
    <ds:schemaRef ds:uri="http://www.w3.org/XML/1998/namespace"/>
    <ds:schemaRef ds:uri="http://purl.org/dc/elements/1.1/"/>
    <ds:schemaRef ds:uri="c78a4dae-5fc0-4ed3-ad80-da51122ab114"/>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5844fa40-a696-4ac9-bd38-c0330d295109"/>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68434</TotalTime>
  <Words>9510</Words>
  <Application>Microsoft Office PowerPoint</Application>
  <PresentationFormat>On-screen Show (16:9)</PresentationFormat>
  <Paragraphs>1700</Paragraphs>
  <Slides>77</Slides>
  <Notes>27</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3</vt:i4>
      </vt:variant>
      <vt:variant>
        <vt:lpstr>Slide Titles</vt:lpstr>
      </vt:variant>
      <vt:variant>
        <vt:i4>77</vt:i4>
      </vt:variant>
    </vt:vector>
  </HeadingPairs>
  <TitlesOfParts>
    <vt:vector size="91" baseType="lpstr">
      <vt:lpstr>ＭＳ Ｐゴシック</vt:lpstr>
      <vt:lpstr>Arial</vt:lpstr>
      <vt:lpstr>Calibri</vt:lpstr>
      <vt:lpstr>Poppins Black</vt:lpstr>
      <vt:lpstr>Poppins Medium</vt:lpstr>
      <vt:lpstr>Poppins-Light</vt:lpstr>
      <vt:lpstr>Times New Roman</vt:lpstr>
      <vt:lpstr>Verdana</vt:lpstr>
      <vt:lpstr>Wingdings</vt:lpstr>
      <vt:lpstr>Office Theme</vt:lpstr>
      <vt:lpstr>1_Office Theme</vt:lpstr>
      <vt:lpstr>Document</vt:lpstr>
      <vt:lpstr>Microsoft Word Document</vt:lpstr>
      <vt:lpstr>Adobe Acrobat Document</vt:lpstr>
      <vt:lpstr>Change Management Committee</vt:lpstr>
      <vt:lpstr>Section 2: DSC Change Budget &amp; Horizon Planning</vt:lpstr>
      <vt:lpstr>DSC Change Budget 21/22 YTD</vt:lpstr>
      <vt:lpstr>Budget v Committed Spend BP21/22</vt:lpstr>
      <vt:lpstr>Change Pipeline</vt:lpstr>
      <vt:lpstr>PowerPoint Presentation</vt:lpstr>
      <vt:lpstr>PowerPoint Presentation</vt:lpstr>
      <vt:lpstr>Section 3: Capture</vt:lpstr>
      <vt:lpstr> New Change Proposals – Initial Review</vt:lpstr>
      <vt:lpstr>XRN5419 Amendments the DSC Service Description Table to support REC </vt:lpstr>
      <vt:lpstr>XRN5431 Temporary community access to pre-COVID AQ values for Shippers </vt:lpstr>
      <vt:lpstr>Change Update</vt:lpstr>
      <vt:lpstr>XRN 5235 Request for access to SOQ data &amp; capacity figures which influence transportation charges</vt:lpstr>
      <vt:lpstr>Change Overview</vt:lpstr>
      <vt:lpstr>What we need to know is? </vt:lpstr>
      <vt:lpstr>3.2 Change Proposals – Post Solution Review for Approval </vt:lpstr>
      <vt:lpstr>XRN5377 Addition of ‘Class’ field to supply point data reports </vt:lpstr>
      <vt:lpstr>XRN5144 Enabling Re-assignment of Supplier Short Codes</vt:lpstr>
      <vt:lpstr> section 4. Design &amp; Delivery  </vt:lpstr>
      <vt:lpstr>PowerPoint Presentation</vt:lpstr>
      <vt:lpstr>Standalone Change Documents for Approval (BER, CCR, EQR)</vt:lpstr>
      <vt:lpstr>XRN5231 Provision of a FWACV Service </vt:lpstr>
      <vt:lpstr>XRN5231 Flow Weighted Average CV</vt:lpstr>
      <vt:lpstr>XRN5289 – November 21 Major Release </vt:lpstr>
      <vt:lpstr>XRN5289 – November 21 Major Release - Status Update</vt:lpstr>
      <vt:lpstr>Data Cleanse Approach/Plan</vt:lpstr>
      <vt:lpstr>Data Cleanse Background</vt:lpstr>
      <vt:lpstr>November 21 Data Cleansing - Proposed Timeline</vt:lpstr>
      <vt:lpstr>  UK Link November 21 – Deep Dive on 4780C Change Assurance Report &amp; Return to Green Plan</vt:lpstr>
      <vt:lpstr>PowerPoint Presentation</vt:lpstr>
      <vt:lpstr>PowerPoint Presentation</vt:lpstr>
      <vt:lpstr>PowerPoint Presentation</vt:lpstr>
      <vt:lpstr>PowerPoint Presentation</vt:lpstr>
      <vt:lpstr>XRN5253 June 21 Major Release - Status Update</vt:lpstr>
      <vt:lpstr>XRN5371 - Minor Release Drop 10 - Status Update</vt:lpstr>
      <vt:lpstr>Post CSS Major Releases – For Information</vt:lpstr>
      <vt:lpstr>Candidate Changes</vt:lpstr>
      <vt:lpstr>NG TRANSMISSION CHANGE HORIZON PLAN  0 - 2 YEARS AUG 2021 - JULY 2023</vt:lpstr>
      <vt:lpstr>PowerPoint Presentation</vt:lpstr>
      <vt:lpstr>CSSC Programme Dashboard</vt:lpstr>
      <vt:lpstr>PowerPoint Presentation</vt:lpstr>
      <vt:lpstr>UK Link Cloud Programme</vt:lpstr>
      <vt:lpstr>UK Link Cloud Programme Update</vt:lpstr>
      <vt:lpstr>Data Migration</vt:lpstr>
      <vt:lpstr>Data Migration</vt:lpstr>
      <vt:lpstr>Data Migration - Summary</vt:lpstr>
      <vt:lpstr>Data Migration - Summary</vt:lpstr>
      <vt:lpstr>CMS Rebuild Update</vt:lpstr>
      <vt:lpstr>Section 6: Any Other Business   </vt:lpstr>
      <vt:lpstr>REC Change Proposals </vt:lpstr>
      <vt:lpstr>REC Change Proposal</vt:lpstr>
      <vt:lpstr>Project 1Stop – October Update</vt:lpstr>
      <vt:lpstr>Background</vt:lpstr>
      <vt:lpstr>October Update</vt:lpstr>
      <vt:lpstr>Change Proposal Pages – Website Updates</vt:lpstr>
      <vt:lpstr>Next Steps</vt:lpstr>
      <vt:lpstr>APPENDIX   </vt:lpstr>
      <vt:lpstr>Outages</vt:lpstr>
      <vt:lpstr>Data Cleanse Approach/Plan</vt:lpstr>
      <vt:lpstr>November 21 Data Cleansing - Proposed Timeline</vt:lpstr>
      <vt:lpstr>Data Cleansing Approach – XRN4941</vt:lpstr>
      <vt:lpstr>Data Cleansing Approach – XRN5007</vt:lpstr>
      <vt:lpstr>Data Cleansing Approach – XRN5072</vt:lpstr>
      <vt:lpstr>XRN5072 – List of Data Cleansing Activities Production</vt:lpstr>
      <vt:lpstr>Data Cleansing Approach – XRN5142</vt:lpstr>
      <vt:lpstr>PowerPoint Presentation</vt:lpstr>
      <vt:lpstr>Portfolio POAP</vt:lpstr>
      <vt:lpstr>CSSC Programme Dashboard</vt:lpstr>
      <vt:lpstr>PowerPoint Presentation</vt:lpstr>
      <vt:lpstr>Green Workstream Updates</vt:lpstr>
      <vt:lpstr>Green Workstream Updates</vt:lpstr>
      <vt:lpstr>Key Programme Risks (1/2)</vt:lpstr>
      <vt:lpstr>PowerPoint Presentation</vt:lpstr>
      <vt:lpstr>Switching Programme CR Position – CRs impacting Xoserve</vt:lpstr>
      <vt:lpstr>Switching Programme CR Position – CRs not impacting Xoserve ((Cost Implication) </vt:lpstr>
      <vt:lpstr>Switching Programme CR Position – CRs not impacting Xoserve (Cost Implication)</vt:lpstr>
      <vt:lpstr>PowerPoint Presentation</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lastModifiedBy>Rachel Taggart</cp:lastModifiedBy>
  <cp:revision>22</cp:revision>
  <dcterms:created xsi:type="dcterms:W3CDTF">2018-09-02T17:12:15Z</dcterms:created>
  <dcterms:modified xsi:type="dcterms:W3CDTF">2021-10-05T08:34:27Z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0x01010050FB9CDCC5328344A3162B2D7C8A4CE2</vt:lpwstr>
  </property>
</Properties>
</file>