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1"/>
  </p:notesMasterIdLst>
  <p:sldIdLst>
    <p:sldId id="258" r:id="rId6"/>
    <p:sldId id="261" r:id="rId7"/>
    <p:sldId id="266"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08" autoAdjust="0"/>
  </p:normalViewPr>
  <p:slideViewPr>
    <p:cSldViewPr snapToGrid="0">
      <p:cViewPr varScale="1">
        <p:scale>
          <a:sx n="52" d="100"/>
          <a:sy n="52" d="100"/>
        </p:scale>
        <p:origin x="12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y, Megan (National Gas)" userId="a0391ed3-1bb1-404d-8e7b-03d1681b3c13" providerId="ADAL" clId="{B535FE1C-2D0C-4004-928E-716B3B7F4F3C}"/>
    <pc:docChg chg="modSld">
      <pc:chgData name="Bray, Megan (National Gas)" userId="a0391ed3-1bb1-404d-8e7b-03d1681b3c13" providerId="ADAL" clId="{B535FE1C-2D0C-4004-928E-716B3B7F4F3C}" dt="2023-04-26T14:33:07.772" v="4" actId="1076"/>
      <pc:docMkLst>
        <pc:docMk/>
      </pc:docMkLst>
      <pc:sldChg chg="modSp mod">
        <pc:chgData name="Bray, Megan (National Gas)" userId="a0391ed3-1bb1-404d-8e7b-03d1681b3c13" providerId="ADAL" clId="{B535FE1C-2D0C-4004-928E-716B3B7F4F3C}" dt="2023-04-26T14:33:07.772" v="4" actId="1076"/>
        <pc:sldMkLst>
          <pc:docMk/>
          <pc:sldMk cId="2231102851" sldId="265"/>
        </pc:sldMkLst>
        <pc:picChg chg="mod modCrop">
          <ac:chgData name="Bray, Megan (National Gas)" userId="a0391ed3-1bb1-404d-8e7b-03d1681b3c13" providerId="ADAL" clId="{B535FE1C-2D0C-4004-928E-716B3B7F4F3C}" dt="2023-04-26T14:33:07.772" v="4" actId="1076"/>
          <ac:picMkLst>
            <pc:docMk/>
            <pc:sldMk cId="2231102851" sldId="265"/>
            <ac:picMk id="9" creationId="{4002DAAE-FE79-23B1-4D23-8D65185F3D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16C52-79B8-4831-B303-3583D34124FC}"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1474A-39D5-4E1A-90BD-714D47170149}" type="slidenum">
              <a:rPr lang="en-GB" smtClean="0"/>
              <a:t>‹#›</a:t>
            </a:fld>
            <a:endParaRPr lang="en-GB"/>
          </a:p>
        </p:txBody>
      </p:sp>
    </p:spTree>
    <p:extLst>
      <p:ext uri="{BB962C8B-B14F-4D97-AF65-F5344CB8AC3E}">
        <p14:creationId xmlns:p14="http://schemas.microsoft.com/office/powerpoint/2010/main" val="375572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1</a:t>
            </a:fld>
            <a:endParaRPr lang="en-GB"/>
          </a:p>
        </p:txBody>
      </p:sp>
    </p:spTree>
    <p:extLst>
      <p:ext uri="{BB962C8B-B14F-4D97-AF65-F5344CB8AC3E}">
        <p14:creationId xmlns:p14="http://schemas.microsoft.com/office/powerpoint/2010/main" val="21039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2</a:t>
            </a:fld>
            <a:endParaRPr lang="en-GB"/>
          </a:p>
        </p:txBody>
      </p:sp>
    </p:spTree>
    <p:extLst>
      <p:ext uri="{BB962C8B-B14F-4D97-AF65-F5344CB8AC3E}">
        <p14:creationId xmlns:p14="http://schemas.microsoft.com/office/powerpoint/2010/main" val="154851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3</a:t>
            </a:fld>
            <a:endParaRPr lang="en-GB"/>
          </a:p>
        </p:txBody>
      </p:sp>
    </p:spTree>
    <p:extLst>
      <p:ext uri="{BB962C8B-B14F-4D97-AF65-F5344CB8AC3E}">
        <p14:creationId xmlns:p14="http://schemas.microsoft.com/office/powerpoint/2010/main" val="54002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5</a:t>
            </a:fld>
            <a:endParaRPr lang="en-GB"/>
          </a:p>
        </p:txBody>
      </p:sp>
    </p:spTree>
    <p:extLst>
      <p:ext uri="{BB962C8B-B14F-4D97-AF65-F5344CB8AC3E}">
        <p14:creationId xmlns:p14="http://schemas.microsoft.com/office/powerpoint/2010/main" val="114907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9B34-5CF7-46E2-5575-55F157514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4BEB6E-1D7C-FF74-FC0F-CB136675A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4B6E05-373B-EDAF-79D4-A1BA61C25EDA}"/>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EADB15E1-5204-FECC-5A54-21B720F85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647B3-6421-E6A7-320D-0032BF2FDD0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8862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F48B-1688-F943-5D35-3E4B2595DD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6DA722-EFB4-1FA7-9734-4E7A98CD8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D32832-A0A0-0DC1-E35C-AE335621856E}"/>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1FB30E16-F3F6-6F20-3E3D-AB9B9F369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462A9-113C-A0CC-DC03-912D13615EA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389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5A6F9-D7B2-DFDD-AD61-A7D872CB07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8FFD0-90FE-5177-18F9-BB735715E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30C36-A471-FF29-592F-116061B80A90}"/>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A5DB3E47-22E6-6CA8-E05C-545EAD735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D10CA-FCAD-42BF-02B6-43739A8343F1}"/>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636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9666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2527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040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0086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0390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51595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797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119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DE61-15BF-6CBD-4785-8661004A9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ED32BC-C83D-B876-174A-83D4EFC15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E5B258-8B9A-2A7F-312A-1CFCCF31C3E8}"/>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72337238-F1C4-8ED8-8E39-86CE9EF4D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1986D-412A-D755-340D-64DFF9FE3FF9}"/>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47020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964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504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1166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36590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2974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542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26/04/2023</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3676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26/04/2023</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6469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0701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1166-F4E6-DE83-1CE5-50BCB9903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1D574-9803-9390-CE7B-4C4DB55EA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B734D-F7F9-BE0A-F325-C7FF6A8C06CB}"/>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95A348C1-6374-5E2B-404B-CC028BE54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A0102-C530-232E-D3AD-80C7C0132A6E}"/>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53349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9E94-7039-BF31-68ED-2AD3C2C69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4498-0522-33E8-AAD4-A3CFD0AE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600A62-FC8F-762E-5664-E8CEB710FB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5BB58D-59E3-B871-FE21-FEC404526F4D}"/>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6" name="Footer Placeholder 5">
            <a:extLst>
              <a:ext uri="{FF2B5EF4-FFF2-40B4-BE49-F238E27FC236}">
                <a16:creationId xmlns:a16="http://schemas.microsoft.com/office/drawing/2014/main" id="{6616DF89-74F8-7142-4192-CAEA18F4F1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8B2F5B-EB87-EC4F-5512-A985095876F0}"/>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57628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2B61-CF45-BF5A-186D-99B0A9ED52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BBFA43-0994-9EBF-2272-FB836CBFC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7C4B5-7502-8673-4E44-DC99936919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46079-7526-CF26-6331-79596EE4D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226B27-179F-DE79-8FFD-97AC49200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0EC0BD-3E84-D24C-3878-D2BDF8933858}"/>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8" name="Footer Placeholder 7">
            <a:extLst>
              <a:ext uri="{FF2B5EF4-FFF2-40B4-BE49-F238E27FC236}">
                <a16:creationId xmlns:a16="http://schemas.microsoft.com/office/drawing/2014/main" id="{31572E56-A7D2-4EC1-D87F-D1E8ACCE51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106F2B-37E9-199D-5F3C-F36D63106ED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72309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3F1B-995C-0777-5902-266E247102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C7A6EB-48FE-65D8-7CDB-F233DF1C7476}"/>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4" name="Footer Placeholder 3">
            <a:extLst>
              <a:ext uri="{FF2B5EF4-FFF2-40B4-BE49-F238E27FC236}">
                <a16:creationId xmlns:a16="http://schemas.microsoft.com/office/drawing/2014/main" id="{6B666EE0-7559-D2C3-94FD-7385FE784A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334303-07C6-CA59-974C-AD3A01970D22}"/>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67160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D00A3-5CEA-8BFF-47FF-2539E305492D}"/>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3" name="Footer Placeholder 2">
            <a:extLst>
              <a:ext uri="{FF2B5EF4-FFF2-40B4-BE49-F238E27FC236}">
                <a16:creationId xmlns:a16="http://schemas.microsoft.com/office/drawing/2014/main" id="{FB42272E-4C2E-069C-1219-A76E32F538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788BBC-C42C-BEF1-0322-1FCBB6DD9D7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81939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AE45-E573-4B34-896E-E5AEC2D7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71BF7C-CC28-20BA-F758-D1A32E421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509C70-D8C0-B06E-C6CC-BC212BFA0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78974-F2DE-191A-F2BE-F7E4285AD88F}"/>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6" name="Footer Placeholder 5">
            <a:extLst>
              <a:ext uri="{FF2B5EF4-FFF2-40B4-BE49-F238E27FC236}">
                <a16:creationId xmlns:a16="http://schemas.microsoft.com/office/drawing/2014/main" id="{93369F2B-F4F1-D99C-4C71-04C6E5A00A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16471A-7087-E083-5E54-9F674EF403B3}"/>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1385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CCC-61AE-4926-845B-2FC93F03C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E4975A-A6A8-D7D9-CF0F-3C87D42F8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6DA20D-6776-5760-573C-8F65585A4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F92B3-7982-7CE2-E6BD-BE96A809ABB6}"/>
              </a:ext>
            </a:extLst>
          </p:cNvPr>
          <p:cNvSpPr>
            <a:spLocks noGrp="1"/>
          </p:cNvSpPr>
          <p:nvPr>
            <p:ph type="dt" sz="half" idx="10"/>
          </p:nvPr>
        </p:nvSpPr>
        <p:spPr/>
        <p:txBody>
          <a:bodyPr/>
          <a:lstStyle/>
          <a:p>
            <a:fld id="{77001DAF-C52F-4A94-8082-0461E3E33803}" type="datetimeFigureOut">
              <a:rPr lang="en-GB" smtClean="0"/>
              <a:t>26/04/2023</a:t>
            </a:fld>
            <a:endParaRPr lang="en-GB"/>
          </a:p>
        </p:txBody>
      </p:sp>
      <p:sp>
        <p:nvSpPr>
          <p:cNvPr id="6" name="Footer Placeholder 5">
            <a:extLst>
              <a:ext uri="{FF2B5EF4-FFF2-40B4-BE49-F238E27FC236}">
                <a16:creationId xmlns:a16="http://schemas.microsoft.com/office/drawing/2014/main" id="{90DAF0FF-9130-DA79-1D08-0E64B8AA9C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285E6-CB14-4F61-0219-C9D37CB972C1}"/>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00319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12E9D-6D9E-E66E-296B-B3021CE7F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D87A4A-977C-C41D-DAFC-73679210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F5E091-0065-943A-6053-A33B3E98D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01DAF-C52F-4A94-8082-0461E3E33803}" type="datetimeFigureOut">
              <a:rPr lang="en-GB" smtClean="0"/>
              <a:t>26/04/2023</a:t>
            </a:fld>
            <a:endParaRPr lang="en-GB"/>
          </a:p>
        </p:txBody>
      </p:sp>
      <p:sp>
        <p:nvSpPr>
          <p:cNvPr id="5" name="Footer Placeholder 4">
            <a:extLst>
              <a:ext uri="{FF2B5EF4-FFF2-40B4-BE49-F238E27FC236}">
                <a16:creationId xmlns:a16="http://schemas.microsoft.com/office/drawing/2014/main" id="{5F210C00-9302-8CFF-2C8E-0422998BF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070801-7FDB-6416-E00A-25F94F8C0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609AC-DA6F-4A27-B0B2-AAF40C4C1AD7}" type="slidenum">
              <a:rPr lang="en-GB" smtClean="0"/>
              <a:t>‹#›</a:t>
            </a:fld>
            <a:endParaRPr lang="en-GB"/>
          </a:p>
        </p:txBody>
      </p:sp>
    </p:spTree>
    <p:extLst>
      <p:ext uri="{BB962C8B-B14F-4D97-AF65-F5344CB8AC3E}">
        <p14:creationId xmlns:p14="http://schemas.microsoft.com/office/powerpoint/2010/main" val="284844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26/04/2023</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27224617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normAutofit fontScale="90000"/>
          </a:bodyPr>
          <a:lstStyle/>
          <a:p>
            <a:r>
              <a:rPr lang="en-GB" dirty="0"/>
              <a:t>Hydrogen Blending: Commercial framework review and amendments </a:t>
            </a:r>
            <a:br>
              <a:rPr lang="en-GB" dirty="0"/>
            </a:br>
            <a:r>
              <a:rPr lang="en-GB" dirty="0"/>
              <a:t>UNC Review Group Request </a:t>
            </a: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a:xfrm>
            <a:off x="406404" y="4092347"/>
            <a:ext cx="7482110" cy="1655762"/>
          </a:xfrm>
        </p:spPr>
        <p:txBody>
          <a:bodyPr/>
          <a:lstStyle/>
          <a:p>
            <a:r>
              <a:rPr lang="en-GB" dirty="0"/>
              <a:t>Transmission Workgroup</a:t>
            </a:r>
          </a:p>
          <a:p>
            <a:r>
              <a:rPr lang="en-GB" b="0" dirty="0"/>
              <a:t>4</a:t>
            </a:r>
            <a:r>
              <a:rPr lang="en-GB" b="0" baseline="30000" dirty="0"/>
              <a:t>th</a:t>
            </a:r>
            <a:r>
              <a:rPr lang="en-GB" b="0" dirty="0"/>
              <a:t> May 2023 </a:t>
            </a:r>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dirty="0"/>
              <a:t>Purpose </a:t>
            </a:r>
          </a:p>
        </p:txBody>
      </p:sp>
      <p:sp>
        <p:nvSpPr>
          <p:cNvPr id="12" name="Content Placeholder 11">
            <a:extLst>
              <a:ext uri="{FF2B5EF4-FFF2-40B4-BE49-F238E27FC236}">
                <a16:creationId xmlns:a16="http://schemas.microsoft.com/office/drawing/2014/main" id="{2C717695-5397-C096-C0C9-0420C3C73F1D}"/>
              </a:ext>
            </a:extLst>
          </p:cNvPr>
          <p:cNvSpPr>
            <a:spLocks noGrp="1"/>
          </p:cNvSpPr>
          <p:nvPr>
            <p:ph idx="1"/>
          </p:nvPr>
        </p:nvSpPr>
        <p:spPr>
          <a:xfrm>
            <a:off x="321737" y="1076011"/>
            <a:ext cx="11196018" cy="4705977"/>
          </a:xfrm>
        </p:spPr>
        <p:txBody>
          <a:bodyPr/>
          <a:lstStyle/>
          <a:p>
            <a:r>
              <a:rPr lang="en-GB" dirty="0"/>
              <a:t>Hydrogen is expected to play a vital role in transitioning to a low carbon future. Recent policy documents have begun to define the role of hydrogen, and in particular how blending hydrogen with natural gas in the existing gas infrastructure can support the transition to a net zero future.</a:t>
            </a:r>
          </a:p>
          <a:p>
            <a:endParaRPr lang="en-GB" dirty="0"/>
          </a:p>
          <a:p>
            <a:pPr marL="342900" indent="-342900">
              <a:buFont typeface="Arial" panose="020B0604020202020204" pitchFamily="34" charset="0"/>
              <a:buChar char="•"/>
            </a:pPr>
            <a:r>
              <a:rPr lang="en-GB" dirty="0"/>
              <a:t>Current assumptions are that blending hydrogen into the networks will provide an interim role to reduce carbon emissions as we transition to 100% Hydrogen, therefore the application of blending needs to be compatible with existing market arrangements, with minimal amendments to implement.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DESNZ are set to make a decision in principle on hydrogen blending into the distribution networks in 2023, with a decision for transmission likely to follow.</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Purpose of review group, to identify and develop the necessary commercial framework changes required to enable hydrogen blending into the distribution and transmission network. </a:t>
            </a:r>
          </a:p>
          <a:p>
            <a:endParaRPr lang="en-GB" dirty="0"/>
          </a:p>
        </p:txBody>
      </p:sp>
      <p:sp>
        <p:nvSpPr>
          <p:cNvPr id="7" name="Footer Placeholder 6">
            <a:extLst>
              <a:ext uri="{FF2B5EF4-FFF2-40B4-BE49-F238E27FC236}">
                <a16:creationId xmlns:a16="http://schemas.microsoft.com/office/drawing/2014/main" id="{D0500867-A214-9C23-650D-758FCBACC09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2A1"/>
                </a:solidFill>
                <a:latin typeface="Tenorite"/>
              </a:rPr>
              <a:t>Hydrogen Blending Framework Amendments UNC Request</a:t>
            </a:r>
            <a:endParaRPr kumimoji="0" lang="en-GB" sz="1000" b="0" i="0" u="none" strike="noStrike" kern="1200" cap="none" spc="0" normalizeH="0" baseline="0" noProof="0" dirty="0">
              <a:ln>
                <a:noFill/>
              </a:ln>
              <a:solidFill>
                <a:srgbClr val="00B2A1"/>
              </a:solidFill>
              <a:effectLst/>
              <a:uLnTx/>
              <a:uFillTx/>
              <a:latin typeface="Tenorite"/>
              <a:ea typeface="+mn-ea"/>
              <a:cs typeface="+mn-cs"/>
            </a:endParaRP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srgbClr val="00B2A1"/>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1" i="0" u="none" strike="noStrike" kern="1200" cap="none" spc="0" normalizeH="0" baseline="0" noProof="0">
              <a:ln>
                <a:noFill/>
              </a:ln>
              <a:solidFill>
                <a:srgbClr val="00B2A1"/>
              </a:solidFill>
              <a:effectLst/>
              <a:uLnTx/>
              <a:uFillTx/>
              <a:latin typeface="Tenorite"/>
              <a:ea typeface="+mn-ea"/>
              <a:cs typeface="+mn-cs"/>
            </a:endParaRPr>
          </a:p>
        </p:txBody>
      </p:sp>
    </p:spTree>
    <p:extLst>
      <p:ext uri="{BB962C8B-B14F-4D97-AF65-F5344CB8AC3E}">
        <p14:creationId xmlns:p14="http://schemas.microsoft.com/office/powerpoint/2010/main" val="53896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7696EB-0E2C-8DF8-C00B-26FA4831C012}"/>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8C4F939D-79C2-7088-4598-D4D6004EBD8E}"/>
              </a:ext>
            </a:extLst>
          </p:cNvPr>
          <p:cNvSpPr>
            <a:spLocks noGrp="1"/>
          </p:cNvSpPr>
          <p:nvPr>
            <p:ph type="sldNum" sz="quarter" idx="12"/>
          </p:nvPr>
        </p:nvSpPr>
        <p:spPr/>
        <p:txBody>
          <a:bodyPr/>
          <a:lstStyle/>
          <a:p>
            <a:fld id="{22D356C2-113D-466F-A9E6-BFB2DEE646A5}" type="slidenum">
              <a:rPr lang="en-GB" smtClean="0"/>
              <a:t>3</a:t>
            </a:fld>
            <a:endParaRPr lang="en-GB"/>
          </a:p>
        </p:txBody>
      </p:sp>
      <p:sp>
        <p:nvSpPr>
          <p:cNvPr id="12" name="Title 1">
            <a:extLst>
              <a:ext uri="{FF2B5EF4-FFF2-40B4-BE49-F238E27FC236}">
                <a16:creationId xmlns:a16="http://schemas.microsoft.com/office/drawing/2014/main" id="{61C56C6F-1DD0-6AFE-362D-9695F6214024}"/>
              </a:ext>
            </a:extLst>
          </p:cNvPr>
          <p:cNvSpPr>
            <a:spLocks noGrp="1"/>
          </p:cNvSpPr>
          <p:nvPr>
            <p:ph type="title"/>
          </p:nvPr>
        </p:nvSpPr>
        <p:spPr>
          <a:xfrm>
            <a:off x="244162" y="0"/>
            <a:ext cx="11383796" cy="1125967"/>
          </a:xfrm>
        </p:spPr>
        <p:txBody>
          <a:bodyPr/>
          <a:lstStyle/>
          <a:p>
            <a:r>
              <a:rPr lang="en-GB" dirty="0"/>
              <a:t>Indicative Timelines </a:t>
            </a:r>
          </a:p>
        </p:txBody>
      </p:sp>
      <p:pic>
        <p:nvPicPr>
          <p:cNvPr id="6" name="Picture 5">
            <a:extLst>
              <a:ext uri="{FF2B5EF4-FFF2-40B4-BE49-F238E27FC236}">
                <a16:creationId xmlns:a16="http://schemas.microsoft.com/office/drawing/2014/main" id="{A0A43511-5F56-B374-DB9E-AB4EAE835ACF}"/>
              </a:ext>
            </a:extLst>
          </p:cNvPr>
          <p:cNvPicPr>
            <a:picLocks noChangeAspect="1"/>
          </p:cNvPicPr>
          <p:nvPr/>
        </p:nvPicPr>
        <p:blipFill rotWithShape="1">
          <a:blip r:embed="rId3"/>
          <a:srcRect l="18566" t="23440" r="30655" b="16940"/>
          <a:stretch/>
        </p:blipFill>
        <p:spPr>
          <a:xfrm>
            <a:off x="244162" y="599507"/>
            <a:ext cx="8267081" cy="5459960"/>
          </a:xfrm>
          <a:prstGeom prst="rect">
            <a:avLst/>
          </a:prstGeom>
        </p:spPr>
      </p:pic>
    </p:spTree>
    <p:extLst>
      <p:ext uri="{BB962C8B-B14F-4D97-AF65-F5344CB8AC3E}">
        <p14:creationId xmlns:p14="http://schemas.microsoft.com/office/powerpoint/2010/main" val="37560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31CA-9232-AD2D-864D-6F38239C55E7}"/>
              </a:ext>
            </a:extLst>
          </p:cNvPr>
          <p:cNvSpPr>
            <a:spLocks noGrp="1"/>
          </p:cNvSpPr>
          <p:nvPr>
            <p:ph type="title"/>
          </p:nvPr>
        </p:nvSpPr>
        <p:spPr/>
        <p:txBody>
          <a:bodyPr/>
          <a:lstStyle/>
          <a:p>
            <a:r>
              <a:rPr lang="en-GB" dirty="0"/>
              <a:t>Key Assumptions and Parameters  </a:t>
            </a:r>
          </a:p>
        </p:txBody>
      </p:sp>
      <p:sp>
        <p:nvSpPr>
          <p:cNvPr id="3" name="Content Placeholder 2">
            <a:extLst>
              <a:ext uri="{FF2B5EF4-FFF2-40B4-BE49-F238E27FC236}">
                <a16:creationId xmlns:a16="http://schemas.microsoft.com/office/drawing/2014/main" id="{988A081E-849C-FD7B-7DDC-C88EE507A72F}"/>
              </a:ext>
            </a:extLst>
          </p:cNvPr>
          <p:cNvSpPr>
            <a:spLocks noGrp="1"/>
          </p:cNvSpPr>
          <p:nvPr>
            <p:ph idx="1"/>
          </p:nvPr>
        </p:nvSpPr>
        <p:spPr>
          <a:xfrm>
            <a:off x="405432" y="1513393"/>
            <a:ext cx="10757868" cy="4705977"/>
          </a:xfrm>
        </p:spPr>
        <p:txBody>
          <a:bodyPr/>
          <a:lstStyle/>
          <a:p>
            <a:r>
              <a:rPr lang="en-GB" dirty="0"/>
              <a:t>Key assumptions:</a:t>
            </a:r>
          </a:p>
          <a:p>
            <a:endParaRPr lang="en-GB" dirty="0"/>
          </a:p>
          <a:p>
            <a:pPr marL="342900" indent="-342900">
              <a:buFont typeface="Arial" panose="020B0604020202020204" pitchFamily="34" charset="0"/>
              <a:buChar char="•"/>
            </a:pPr>
            <a:r>
              <a:rPr lang="en-GB" dirty="0"/>
              <a:t>GS(M)R will be updated following a HSE safety evidence review in order to accept volumes of up to 20% hydrogen into the networks. </a:t>
            </a:r>
          </a:p>
          <a:p>
            <a:endParaRPr lang="en-GB" dirty="0"/>
          </a:p>
          <a:p>
            <a:pPr marL="342900" indent="-342900">
              <a:buFont typeface="Arial" panose="020B0604020202020204" pitchFamily="34" charset="0"/>
              <a:buChar char="•"/>
            </a:pPr>
            <a:r>
              <a:rPr lang="en-GB" dirty="0"/>
              <a:t>We believe required amendments will not impact Primary and Secondary Legislation, such as the Gas Act and </a:t>
            </a:r>
            <a:r>
              <a:rPr lang="en-GB" dirty="0" err="1"/>
              <a:t>GCoTER</a:t>
            </a:r>
            <a:r>
              <a:rPr lang="en-GB" dirty="0"/>
              <a:t>.</a:t>
            </a:r>
          </a:p>
          <a:p>
            <a:endParaRPr lang="en-GB" dirty="0"/>
          </a:p>
          <a:p>
            <a:pPr marL="342900" indent="-342900">
              <a:buFont typeface="Arial" panose="020B0604020202020204" pitchFamily="34" charset="0"/>
              <a:buChar char="•"/>
            </a:pPr>
            <a:r>
              <a:rPr lang="en-GB" dirty="0"/>
              <a:t>We expect initial hydrogen blend percentage volumes to not exceed C.5% in order to help manage risk of CV capping. </a:t>
            </a:r>
          </a:p>
          <a:p>
            <a:endParaRPr lang="en-GB" dirty="0"/>
          </a:p>
          <a:p>
            <a:endParaRPr lang="en-GB" dirty="0"/>
          </a:p>
          <a:p>
            <a:r>
              <a:rPr lang="en-GB" dirty="0"/>
              <a:t> </a:t>
            </a:r>
          </a:p>
        </p:txBody>
      </p:sp>
      <p:sp>
        <p:nvSpPr>
          <p:cNvPr id="4" name="Footer Placeholder 3">
            <a:extLst>
              <a:ext uri="{FF2B5EF4-FFF2-40B4-BE49-F238E27FC236}">
                <a16:creationId xmlns:a16="http://schemas.microsoft.com/office/drawing/2014/main" id="{0D238D33-3107-7DBF-A70E-A66D43E565EF}"/>
              </a:ext>
            </a:extLst>
          </p:cNvPr>
          <p:cNvSpPr>
            <a:spLocks noGrp="1"/>
          </p:cNvSpPr>
          <p:nvPr>
            <p:ph type="ftr" sz="quarter" idx="11"/>
          </p:nvPr>
        </p:nvSpPr>
        <p:spPr/>
        <p:txBody>
          <a:bodyPr/>
          <a:lstStyle/>
          <a:p>
            <a:r>
              <a:rPr lang="en-GB" dirty="0"/>
              <a:t>Hydrogen Blending Framework Amendments UNC Request</a:t>
            </a:r>
          </a:p>
        </p:txBody>
      </p:sp>
      <p:sp>
        <p:nvSpPr>
          <p:cNvPr id="5" name="Slide Number Placeholder 4">
            <a:extLst>
              <a:ext uri="{FF2B5EF4-FFF2-40B4-BE49-F238E27FC236}">
                <a16:creationId xmlns:a16="http://schemas.microsoft.com/office/drawing/2014/main" id="{933FB23F-BD46-EF33-FF19-C4FE633F0EE2}"/>
              </a:ext>
            </a:extLst>
          </p:cNvPr>
          <p:cNvSpPr>
            <a:spLocks noGrp="1"/>
          </p:cNvSpPr>
          <p:nvPr>
            <p:ph type="sldNum" sz="quarter" idx="12"/>
          </p:nvPr>
        </p:nvSpPr>
        <p:spPr/>
        <p:txBody>
          <a:bodyPr/>
          <a:lstStyle/>
          <a:p>
            <a:fld id="{22D356C2-113D-466F-A9E6-BFB2DEE646A5}" type="slidenum">
              <a:rPr lang="en-GB" smtClean="0"/>
              <a:t>4</a:t>
            </a:fld>
            <a:endParaRPr lang="en-GB"/>
          </a:p>
        </p:txBody>
      </p:sp>
    </p:spTree>
    <p:extLst>
      <p:ext uri="{BB962C8B-B14F-4D97-AF65-F5344CB8AC3E}">
        <p14:creationId xmlns:p14="http://schemas.microsoft.com/office/powerpoint/2010/main" val="7029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9C047-6033-5C72-0177-BFE683172790}"/>
              </a:ext>
            </a:extLst>
          </p:cNvPr>
          <p:cNvSpPr>
            <a:spLocks noGrp="1"/>
          </p:cNvSpPr>
          <p:nvPr>
            <p:ph idx="1"/>
          </p:nvPr>
        </p:nvSpPr>
        <p:spPr>
          <a:xfrm>
            <a:off x="355115" y="1349185"/>
            <a:ext cx="3870850" cy="4646501"/>
          </a:xfrm>
        </p:spPr>
        <p:txBody>
          <a:bodyPr>
            <a:normAutofit/>
          </a:bodyPr>
          <a:lstStyle/>
          <a:p>
            <a:r>
              <a:rPr lang="en-GB" sz="1800" dirty="0"/>
              <a:t>The ENA Gas Goes Green working group have been involved in a number of workshops to develop an initial thought piece on existing commercial framework compatibility and the required amendments necessary.</a:t>
            </a:r>
          </a:p>
          <a:p>
            <a:endParaRPr lang="en-GB" sz="1800" dirty="0"/>
          </a:p>
          <a:p>
            <a:r>
              <a:rPr lang="en-GB" sz="1800" dirty="0"/>
              <a:t>Recommendation to issue to a review group for a period of 6 months for development, with objective to agree commercial framework changes required with wider industry and raise suitable enabling modifications. </a:t>
            </a:r>
          </a:p>
          <a:p>
            <a:endParaRPr lang="en-GB" dirty="0"/>
          </a:p>
        </p:txBody>
      </p:sp>
      <p:sp>
        <p:nvSpPr>
          <p:cNvPr id="4" name="Footer Placeholder 3">
            <a:extLst>
              <a:ext uri="{FF2B5EF4-FFF2-40B4-BE49-F238E27FC236}">
                <a16:creationId xmlns:a16="http://schemas.microsoft.com/office/drawing/2014/main" id="{BE069D23-1585-637A-5EB8-D16B35CE76C9}"/>
              </a:ext>
            </a:extLst>
          </p:cNvPr>
          <p:cNvSpPr>
            <a:spLocks noGrp="1"/>
          </p:cNvSpPr>
          <p:nvPr>
            <p:ph type="ftr" sz="quarter" idx="11"/>
          </p:nvPr>
        </p:nvSpPr>
        <p:spPr/>
        <p:txBody>
          <a:bodyPr/>
          <a:lstStyle/>
          <a:p>
            <a:r>
              <a:rPr lang="en-GB" dirty="0"/>
              <a:t>Hydrogen Blending Framework Amendments UNC Request</a:t>
            </a:r>
          </a:p>
        </p:txBody>
      </p:sp>
      <p:sp>
        <p:nvSpPr>
          <p:cNvPr id="5" name="Slide Number Placeholder 4">
            <a:extLst>
              <a:ext uri="{FF2B5EF4-FFF2-40B4-BE49-F238E27FC236}">
                <a16:creationId xmlns:a16="http://schemas.microsoft.com/office/drawing/2014/main" id="{31948550-B00C-A880-4D1D-3169AC358676}"/>
              </a:ext>
            </a:extLst>
          </p:cNvPr>
          <p:cNvSpPr>
            <a:spLocks noGrp="1"/>
          </p:cNvSpPr>
          <p:nvPr>
            <p:ph type="sldNum" sz="quarter" idx="12"/>
          </p:nvPr>
        </p:nvSpPr>
        <p:spPr/>
        <p:txBody>
          <a:bodyPr/>
          <a:lstStyle/>
          <a:p>
            <a:fld id="{22D356C2-113D-466F-A9E6-BFB2DEE646A5}" type="slidenum">
              <a:rPr lang="en-GB" smtClean="0"/>
              <a:t>5</a:t>
            </a:fld>
            <a:endParaRPr lang="en-GB"/>
          </a:p>
        </p:txBody>
      </p:sp>
      <p:sp>
        <p:nvSpPr>
          <p:cNvPr id="7" name="Title 1">
            <a:extLst>
              <a:ext uri="{FF2B5EF4-FFF2-40B4-BE49-F238E27FC236}">
                <a16:creationId xmlns:a16="http://schemas.microsoft.com/office/drawing/2014/main" id="{9C70551C-D1B7-2D1E-BAEA-4C134ED32C53}"/>
              </a:ext>
            </a:extLst>
          </p:cNvPr>
          <p:cNvSpPr>
            <a:spLocks noGrp="1"/>
          </p:cNvSpPr>
          <p:nvPr>
            <p:ph type="title"/>
          </p:nvPr>
        </p:nvSpPr>
        <p:spPr>
          <a:xfrm>
            <a:off x="404813" y="387350"/>
            <a:ext cx="11383962" cy="1125538"/>
          </a:xfrm>
        </p:spPr>
        <p:txBody>
          <a:bodyPr/>
          <a:lstStyle/>
          <a:p>
            <a:r>
              <a:rPr lang="en-GB" dirty="0"/>
              <a:t>Proposal &amp; recommended next steps  </a:t>
            </a:r>
          </a:p>
        </p:txBody>
      </p:sp>
      <p:pic>
        <p:nvPicPr>
          <p:cNvPr id="8" name="Picture 7">
            <a:extLst>
              <a:ext uri="{FF2B5EF4-FFF2-40B4-BE49-F238E27FC236}">
                <a16:creationId xmlns:a16="http://schemas.microsoft.com/office/drawing/2014/main" id="{502AB40F-E27E-D850-388F-3CB699028A96}"/>
              </a:ext>
            </a:extLst>
          </p:cNvPr>
          <p:cNvPicPr>
            <a:picLocks noChangeAspect="1"/>
          </p:cNvPicPr>
          <p:nvPr/>
        </p:nvPicPr>
        <p:blipFill>
          <a:blip r:embed="rId3"/>
          <a:stretch>
            <a:fillRect/>
          </a:stretch>
        </p:blipFill>
        <p:spPr>
          <a:xfrm>
            <a:off x="4752753" y="873073"/>
            <a:ext cx="7084131" cy="3911344"/>
          </a:xfrm>
          <a:prstGeom prst="rect">
            <a:avLst/>
          </a:prstGeom>
        </p:spPr>
      </p:pic>
      <p:pic>
        <p:nvPicPr>
          <p:cNvPr id="9" name="Picture 8">
            <a:extLst>
              <a:ext uri="{FF2B5EF4-FFF2-40B4-BE49-F238E27FC236}">
                <a16:creationId xmlns:a16="http://schemas.microsoft.com/office/drawing/2014/main" id="{4002DAAE-FE79-23B1-4D23-8D65185F3D68}"/>
              </a:ext>
            </a:extLst>
          </p:cNvPr>
          <p:cNvPicPr>
            <a:picLocks noChangeAspect="1"/>
          </p:cNvPicPr>
          <p:nvPr/>
        </p:nvPicPr>
        <p:blipFill rotWithShape="1">
          <a:blip r:embed="rId4"/>
          <a:srcRect t="-668" r="2939" b="69913"/>
          <a:stretch/>
        </p:blipFill>
        <p:spPr>
          <a:xfrm>
            <a:off x="3349977" y="4857262"/>
            <a:ext cx="8842023" cy="1138424"/>
          </a:xfrm>
          <a:prstGeom prst="rect">
            <a:avLst/>
          </a:prstGeom>
        </p:spPr>
      </p:pic>
    </p:spTree>
    <p:extLst>
      <p:ext uri="{BB962C8B-B14F-4D97-AF65-F5344CB8AC3E}">
        <p14:creationId xmlns:p14="http://schemas.microsoft.com/office/powerpoint/2010/main" val="223110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3" ma:contentTypeDescription="Create a new document." ma:contentTypeScope="" ma:versionID="afa430f74a32e3efa4060f383787e03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8dabbb055c5f64ea5c64131a36c7f1a8"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C38F4-49EA-4C45-BE8B-B9683909912A}">
  <ds:schemaRefs>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6ce18c03-71be-4f75-8f67-ffb14577af4b"/>
    <ds:schemaRef ds:uri="12044083-068f-4e60-a86f-f26fd5398564"/>
    <ds:schemaRef ds:uri="http://purl.org/dc/dcmitype/"/>
  </ds:schemaRefs>
</ds:datastoreItem>
</file>

<file path=customXml/itemProps2.xml><?xml version="1.0" encoding="utf-8"?>
<ds:datastoreItem xmlns:ds="http://schemas.openxmlformats.org/officeDocument/2006/customXml" ds:itemID="{1EF8489B-D32A-4D04-AD24-3B0C51F50B8B}">
  <ds:schemaRefs>
    <ds:schemaRef ds:uri="http://schemas.microsoft.com/sharepoint/v3/contenttype/forms"/>
  </ds:schemaRefs>
</ds:datastoreItem>
</file>

<file path=customXml/itemProps3.xml><?xml version="1.0" encoding="utf-8"?>
<ds:datastoreItem xmlns:ds="http://schemas.openxmlformats.org/officeDocument/2006/customXml" ds:itemID="{6028F635-9427-4BCC-BD00-F0DCC1FCE635}"/>
</file>

<file path=docProps/app.xml><?xml version="1.0" encoding="utf-8"?>
<Properties xmlns="http://schemas.openxmlformats.org/officeDocument/2006/extended-properties" xmlns:vt="http://schemas.openxmlformats.org/officeDocument/2006/docPropsVTypes">
  <TotalTime>1961</TotalTime>
  <Words>357</Words>
  <Application>Microsoft Office PowerPoint</Application>
  <PresentationFormat>Widescreen</PresentationFormat>
  <Paragraphs>40</Paragraphs>
  <Slides>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Tenorite</vt:lpstr>
      <vt:lpstr>Office Theme</vt:lpstr>
      <vt:lpstr>1_Office Theme</vt:lpstr>
      <vt:lpstr>Hydrogen Blending: Commercial framework review and amendments  UNC Review Group Request </vt:lpstr>
      <vt:lpstr>Purpose </vt:lpstr>
      <vt:lpstr>Indicative Timelines </vt:lpstr>
      <vt:lpstr>Key Assumptions and Parameters  </vt:lpstr>
      <vt:lpstr>Proposal &amp; recommended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Blending: Commercial framework review and amendments  UNC Review Group Request</dc:title>
  <dc:creator>Bray, Megan (National Gas)</dc:creator>
  <cp:lastModifiedBy>Bray, Megan (National Gas)</cp:lastModifiedBy>
  <cp:revision>9</cp:revision>
  <dcterms:created xsi:type="dcterms:W3CDTF">2023-04-20T10:19:34Z</dcterms:created>
  <dcterms:modified xsi:type="dcterms:W3CDTF">2023-04-26T14:33:12Z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0x010100EF75D00F36292E4D8C540890869B8EE7</vt:lpwstr>
  </property>
  <property fmtid="{D5CDD505-2E9C-101B-9397-08002B2CF9AE}" pid="3" name="MediaServiceImageTags">
    <vt:lpwstr/>
  </property>
</Properties>
</file>