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4"/>
  </p:sldMasterIdLst>
  <p:notesMasterIdLst>
    <p:notesMasterId r:id="rId9"/>
  </p:notesMasterIdLst>
  <p:handoutMasterIdLst>
    <p:handoutMasterId r:id="rId10"/>
  </p:handoutMasterIdLst>
  <p:sldIdLst>
    <p:sldId id="899" r:id="rId5"/>
    <p:sldId id="684" r:id="rId6"/>
    <p:sldId id="900" r:id="rId7"/>
    <p:sldId id="901" r:id="rId8"/>
  </p:sldIdLst>
  <p:sldSz cx="9906000" cy="6858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Geneva"/>
        <a:cs typeface="Geneva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Geneva"/>
        <a:cs typeface="Geneva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Geneva"/>
        <a:cs typeface="Geneva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611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1099">
          <p15:clr>
            <a:srgbClr val="A4A3A4"/>
          </p15:clr>
        </p15:guide>
        <p15:guide id="4" orient="horz" pos="3353">
          <p15:clr>
            <a:srgbClr val="A4A3A4"/>
          </p15:clr>
        </p15:guide>
        <p15:guide id="5" orient="horz" pos="3934">
          <p15:clr>
            <a:srgbClr val="A4A3A4"/>
          </p15:clr>
        </p15:guide>
        <p15:guide id="6" orient="horz" pos="840">
          <p15:clr>
            <a:srgbClr val="A4A3A4"/>
          </p15:clr>
        </p15:guide>
        <p15:guide id="7" orient="horz" pos="2383">
          <p15:clr>
            <a:srgbClr val="A4A3A4"/>
          </p15:clr>
        </p15:guide>
        <p15:guide id="8" orient="horz" pos="1508">
          <p15:clr>
            <a:srgbClr val="A4A3A4"/>
          </p15:clr>
        </p15:guide>
        <p15:guide id="9" pos="2700">
          <p15:clr>
            <a:srgbClr val="A4A3A4"/>
          </p15:clr>
        </p15:guide>
        <p15:guide id="10" pos="10">
          <p15:clr>
            <a:srgbClr val="A4A3A4"/>
          </p15:clr>
        </p15:guide>
        <p15:guide id="11" pos="3327">
          <p15:clr>
            <a:srgbClr val="A4A3A4"/>
          </p15:clr>
        </p15:guide>
        <p15:guide id="12" pos="5994">
          <p15:clr>
            <a:srgbClr val="A4A3A4"/>
          </p15:clr>
        </p15:guide>
        <p15:guide id="13" pos="3160">
          <p15:clr>
            <a:srgbClr val="A4A3A4"/>
          </p15:clr>
        </p15:guide>
        <p15:guide id="14" pos="284">
          <p15:clr>
            <a:srgbClr val="A4A3A4"/>
          </p15:clr>
        </p15:guide>
        <p15:guide id="15" pos="5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a Haggerty" initials="" lastIdx="2" clrIdx="0"/>
  <p:cmAuthor id="1" name="dwaite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1069E"/>
    <a:srgbClr val="6600FF"/>
    <a:srgbClr val="376091"/>
    <a:srgbClr val="D82C20"/>
    <a:srgbClr val="ECECF4"/>
    <a:srgbClr val="FFFFFF"/>
    <a:srgbClr val="DD7A53"/>
    <a:srgbClr val="FF9900"/>
    <a:srgbClr val="E24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8622" autoAdjust="0"/>
  </p:normalViewPr>
  <p:slideViewPr>
    <p:cSldViewPr snapToGrid="0" snapToObjects="1">
      <p:cViewPr varScale="1">
        <p:scale>
          <a:sx n="86" d="100"/>
          <a:sy n="86" d="100"/>
        </p:scale>
        <p:origin x="946" y="67"/>
      </p:cViewPr>
      <p:guideLst>
        <p:guide orient="horz" pos="2611"/>
        <p:guide orient="horz" pos="4319"/>
        <p:guide orient="horz" pos="1099"/>
        <p:guide orient="horz" pos="3353"/>
        <p:guide orient="horz" pos="3934"/>
        <p:guide orient="horz" pos="840"/>
        <p:guide orient="horz" pos="2383"/>
        <p:guide orient="horz" pos="1508"/>
        <p:guide pos="2700"/>
        <p:guide pos="10"/>
        <p:guide pos="3327"/>
        <p:guide pos="5994"/>
        <p:guide pos="3160"/>
        <p:guide pos="284"/>
        <p:guide pos="5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54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2" y="1"/>
            <a:ext cx="2946400" cy="496888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856F7BE1-983C-414C-9916-8D4B5D2DBF0C}" type="datetimeFigureOut">
              <a:rPr lang="en-GB"/>
              <a:pPr>
                <a:defRPr/>
              </a:pPr>
              <a:t>14/12/2017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2" y="9428164"/>
            <a:ext cx="2946400" cy="496887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6E31533C-8A20-416E-BA12-765312EAAB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87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>
                <a:latin typeface="Lucida Grande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8"/>
          </a:xfrm>
          <a:prstGeom prst="rect">
            <a:avLst/>
          </a:prstGeom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3848F113-421C-48E5-94EF-01AD7302140B}" type="datetime1">
              <a:rPr lang="en-US"/>
              <a:pPr>
                <a:defRPr/>
              </a:pPr>
              <a:t>12/14/2017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5" y="4716465"/>
            <a:ext cx="5438775" cy="4465637"/>
          </a:xfrm>
          <a:prstGeom prst="rect">
            <a:avLst/>
          </a:prstGeom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>
                <a:latin typeface="Lucida Grande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2" y="9428164"/>
            <a:ext cx="2946400" cy="496887"/>
          </a:xfrm>
          <a:prstGeom prst="rect">
            <a:avLst/>
          </a:prstGeom>
        </p:spPr>
        <p:txBody>
          <a:bodyPr vert="horz" wrap="square" lIns="91409" tIns="45704" rIns="91409" bIns="4570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Grande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fld id="{DD67092A-1FCD-49B7-BD8D-1951B5B498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098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4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67092A-1FCD-49B7-BD8D-1951B5B498C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55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67092A-1FCD-49B7-BD8D-1951B5B498C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92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67092A-1FCD-49B7-BD8D-1951B5B498C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46088" y="1435100"/>
            <a:ext cx="8990012" cy="3649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0044725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46088" y="1432454"/>
            <a:ext cx="8990012" cy="5937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vert="horz" rIns="252000" anchor="t" anchorCtr="0">
            <a:normAutofit/>
          </a:bodyPr>
          <a:lstStyle>
            <a:lvl1pPr marL="0" indent="3175" algn="l" defTabSz="457200" rtl="0" fontAlgn="base"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0" algn="l"/>
                <a:tab pos="8696325" algn="ctr"/>
              </a:tabLst>
              <a:defRPr lang="en-US" sz="1800" b="0" kern="1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85725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8696325" algn="ctr"/>
              </a:tabLst>
              <a:defRPr lang="en-US" sz="1600" b="1" kern="1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85725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8696325" algn="ctr"/>
              </a:tabLst>
              <a:defRPr lang="en-US" sz="1600" b="1" kern="1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85725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8696325" algn="ctr"/>
              </a:tabLst>
              <a:defRPr lang="en-US" sz="1600" b="1" kern="1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85725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8696325" algn="ctr"/>
              </a:tabLst>
              <a:defRPr lang="en-GB" sz="1600" b="1" kern="1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/>
          <a:srcRect l="6667" t="90339" r="6667" b="6982"/>
          <a:stretch>
            <a:fillRect/>
          </a:stretch>
        </p:blipFill>
        <p:spPr bwMode="auto">
          <a:xfrm>
            <a:off x="660400" y="6394450"/>
            <a:ext cx="85852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 Same Side Corner Rectangle 2"/>
          <p:cNvSpPr/>
          <p:nvPr userDrawn="1"/>
        </p:nvSpPr>
        <p:spPr>
          <a:xfrm>
            <a:off x="9384509" y="6333776"/>
            <a:ext cx="242887" cy="5202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6000000" scaled="0"/>
          </a:gradFill>
          <a:ln>
            <a:noFill/>
          </a:ln>
        </p:spPr>
        <p:txBody>
          <a:bodyPr vert="horz" wrap="square" rtlCol="0" anchor="t">
            <a:no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Slide Number Placeholder 9"/>
          <p:cNvSpPr txBox="1">
            <a:spLocks/>
          </p:cNvSpPr>
          <p:nvPr userDrawn="1"/>
        </p:nvSpPr>
        <p:spPr>
          <a:xfrm>
            <a:off x="9209881" y="6369050"/>
            <a:ext cx="598487" cy="365125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en-US" sz="1600" b="1" kern="1200" smtClean="0">
                <a:solidFill>
                  <a:schemeClr val="bg1"/>
                </a:solidFill>
                <a:latin typeface="Trebuchet MS" pitchFamily="34" charset="0"/>
                <a:ea typeface="Geneva"/>
                <a:cs typeface="Geneva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6136AC-B569-4CD3-AC85-8CE8EA4AA05F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Geneva"/>
                <a:cs typeface="Geneva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Geneva"/>
              <a:cs typeface="Geneva"/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9963" y="1435100"/>
            <a:ext cx="4320000" cy="41138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170076" y="1435100"/>
            <a:ext cx="4320000" cy="4125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242886"/>
            <a:ext cx="8990012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57EC1F-56F2-4709-8450-DFF9E92D34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resentation FINAL frong page_Page_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896475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69" y="1697798"/>
            <a:ext cx="8990012" cy="9144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5612" y="2624414"/>
            <a:ext cx="8990012" cy="119221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357187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17440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6088" y="319088"/>
            <a:ext cx="89900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0800000" flipH="1" flipV="1">
            <a:off x="437125" y="1232925"/>
            <a:ext cx="9072000" cy="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GB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7" t="90339" r="6667" b="6982"/>
          <a:stretch>
            <a:fillRect/>
          </a:stretch>
        </p:blipFill>
        <p:spPr bwMode="auto">
          <a:xfrm>
            <a:off x="660400" y="6394450"/>
            <a:ext cx="85852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 Same Side Corner Rectangle 11"/>
          <p:cNvSpPr/>
          <p:nvPr/>
        </p:nvSpPr>
        <p:spPr>
          <a:xfrm>
            <a:off x="9384509" y="6333776"/>
            <a:ext cx="242887" cy="5202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6000000" scaled="0"/>
          </a:gradFill>
          <a:ln>
            <a:noFill/>
          </a:ln>
        </p:spPr>
        <p:txBody>
          <a:bodyPr vert="horz" wrap="square" rtlCol="0" anchor="t">
            <a:no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Slide Number Placeholder 9"/>
          <p:cNvSpPr txBox="1">
            <a:spLocks/>
          </p:cNvSpPr>
          <p:nvPr/>
        </p:nvSpPr>
        <p:spPr>
          <a:xfrm>
            <a:off x="9209881" y="6369050"/>
            <a:ext cx="598487" cy="365125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en-US" sz="1600" b="1" kern="1200" smtClean="0">
                <a:solidFill>
                  <a:schemeClr val="bg1"/>
                </a:solidFill>
                <a:latin typeface="Trebuchet MS" pitchFamily="34" charset="0"/>
                <a:ea typeface="Geneva"/>
                <a:cs typeface="Geneva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6136AC-B569-4CD3-AC85-8CE8EA4AA05F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Geneva"/>
                <a:cs typeface="Geneva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Geneva"/>
              <a:cs typeface="Geneva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446088" y="1457326"/>
            <a:ext cx="8990012" cy="4668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2nd 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61" r:id="rId3"/>
    <p:sldLayoutId id="2147483662" r:id="rId4"/>
    <p:sldLayoutId id="2147483664" r:id="rId5"/>
    <p:sldLayoutId id="2147483665" r:id="rId6"/>
    <p:sldLayoutId id="2147483687" r:id="rId7"/>
    <p:sldLayoutId id="2147483690" r:id="rId8"/>
  </p:sldLayoutIdLst>
  <p:transition advClick="0"/>
  <p:hf sldNum="0" hdr="0" ftr="0" dt="0"/>
  <p:txStyles>
    <p:titleStyle>
      <a:lvl1pPr marL="0" indent="0" algn="l" defTabSz="457200" rtl="0" eaLnBrk="1" fontAlgn="base" hangingPunct="1">
        <a:spcBef>
          <a:spcPts val="0"/>
        </a:spcBef>
        <a:spcAft>
          <a:spcPct val="0"/>
        </a:spcAft>
        <a:buFont typeface="Arial" charset="0"/>
        <a:buNone/>
        <a:defRPr lang="en-US" sz="2800" b="0" kern="1200" spc="-100" baseline="0" dirty="0" smtClean="0">
          <a:solidFill>
            <a:schemeClr val="tx1"/>
          </a:solidFill>
          <a:latin typeface="+mj-lt"/>
          <a:ea typeface="+mn-ea"/>
          <a:cs typeface="+mn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22F81"/>
          </a:solidFill>
          <a:latin typeface="Arial" charset="0"/>
          <a:ea typeface="Geneva" charset="-128"/>
          <a:cs typeface="Geneva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22F81"/>
          </a:solidFill>
          <a:latin typeface="Arial" charset="0"/>
          <a:ea typeface="Geneva" charset="-128"/>
          <a:cs typeface="Geneva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22F81"/>
          </a:solidFill>
          <a:latin typeface="Arial" charset="0"/>
          <a:ea typeface="Geneva" charset="-128"/>
          <a:cs typeface="Geneva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422F81"/>
          </a:solidFill>
          <a:latin typeface="Arial" charset="0"/>
          <a:ea typeface="Geneva" charset="-128"/>
          <a:cs typeface="Genev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Calibri" pitchFamily="34" charset="0"/>
          <a:ea typeface="Geneva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Calibri" pitchFamily="34" charset="0"/>
          <a:ea typeface="Geneva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Calibri" pitchFamily="34" charset="0"/>
          <a:ea typeface="Geneva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Calibri" pitchFamily="34" charset="0"/>
          <a:ea typeface="Geneva" charset="-128"/>
        </a:defRPr>
      </a:lvl9pPr>
    </p:titleStyle>
    <p:bodyStyle>
      <a:lvl1pPr marL="352425" indent="-352425" algn="l" defTabSz="45720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120000"/>
        <a:buFont typeface="Arial" charset="0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642937" indent="-285750" algn="l" defTabSz="457200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20000"/>
        <a:buFont typeface="Lucida Grande"/>
        <a:buChar char="−"/>
        <a:defRPr sz="1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800100" indent="-2571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71563" indent="-27146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tabLst/>
        <a:defRPr lang="en-US" sz="1000" kern="1200" dirty="0" smtClean="0">
          <a:solidFill>
            <a:schemeClr val="tx1"/>
          </a:solidFill>
          <a:latin typeface="Arial" charset="0"/>
          <a:ea typeface="+mn-ea"/>
          <a:cs typeface="+mn-cs"/>
        </a:defRPr>
      </a:lvl4pPr>
      <a:lvl5pPr marL="1343025" indent="-271463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rgbClr val="422F8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739125"/>
            <a:ext cx="8988425" cy="914400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br>
              <a:rPr lang="en-GB" b="1" dirty="0"/>
            </a:br>
            <a:br>
              <a:rPr lang="en-GB" b="1" dirty="0"/>
            </a:br>
            <a:r>
              <a:rPr lang="en-GB" b="1" dirty="0"/>
              <a:t>December 2017 Mod186 Pricing Statement</a:t>
            </a:r>
            <a:br>
              <a:rPr lang="en-GB" b="1" dirty="0"/>
            </a:br>
            <a:br>
              <a:rPr lang="en-GB" b="1" dirty="0"/>
            </a:br>
            <a:r>
              <a:rPr lang="en-GB" sz="2000" b="1" dirty="0"/>
              <a:t>Movement from September 17 &amp; Indicatives</a:t>
            </a:r>
          </a:p>
        </p:txBody>
      </p:sp>
    </p:spTree>
    <p:extLst>
      <p:ext uri="{BB962C8B-B14F-4D97-AF65-F5344CB8AC3E}">
        <p14:creationId xmlns:p14="http://schemas.microsoft.com/office/powerpoint/2010/main" val="374894156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09" y="74140"/>
            <a:ext cx="8915400" cy="321685"/>
          </a:xfrm>
        </p:spPr>
        <p:txBody>
          <a:bodyPr/>
          <a:lstStyle/>
          <a:p>
            <a:r>
              <a:rPr lang="en-GB" sz="1600" b="1" dirty="0">
                <a:solidFill>
                  <a:srgbClr val="002060"/>
                </a:solidFill>
              </a:rPr>
              <a:t>Key movements from September 17</a:t>
            </a: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4873" y="465614"/>
            <a:ext cx="902043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1413" y="1190957"/>
            <a:ext cx="9264479" cy="19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7838" y="6268995"/>
            <a:ext cx="8608540" cy="40365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F23226-9F13-4948-B928-AD48EDFA2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38" y="673629"/>
            <a:ext cx="7922480" cy="60618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09" y="74140"/>
            <a:ext cx="8915400" cy="321685"/>
          </a:xfrm>
        </p:spPr>
        <p:txBody>
          <a:bodyPr/>
          <a:lstStyle/>
          <a:p>
            <a:r>
              <a:rPr lang="en-GB" sz="1600" b="1" dirty="0">
                <a:solidFill>
                  <a:srgbClr val="002060"/>
                </a:solidFill>
              </a:rPr>
              <a:t>Supporting notes – Sept to Dec movements</a:t>
            </a: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4873" y="465614"/>
            <a:ext cx="902043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1413" y="1190957"/>
            <a:ext cx="9264479" cy="19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7B4466-8702-445E-8BAE-14F1AB423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990981"/>
              </p:ext>
            </p:extLst>
          </p:nvPr>
        </p:nvGraphicFramePr>
        <p:xfrm>
          <a:off x="324873" y="837049"/>
          <a:ext cx="9020433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14">
                  <a:extLst>
                    <a:ext uri="{9D8B030D-6E8A-4147-A177-3AD203B41FA5}">
                      <a16:colId xmlns:a16="http://schemas.microsoft.com/office/drawing/2014/main" val="1986609483"/>
                    </a:ext>
                  </a:extLst>
                </a:gridCol>
                <a:gridCol w="8287119">
                  <a:extLst>
                    <a:ext uri="{9D8B030D-6E8A-4147-A177-3AD203B41FA5}">
                      <a16:colId xmlns:a16="http://schemas.microsoft.com/office/drawing/2014/main" val="3129242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Supporting 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05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cost of debt movement reflects Ofgem’s decision to leave the rate at 2.03% vs. our internal projection @ 1.93%.  We have assumed that this upside gets adjusted for the year after when Bank of England data becomes available.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395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Pension Deficit adjustments reflect the latest position from the most recent valuation exercise.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917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have restated 20/21 to reflect Corporation Tax rates at 17% instead of 18% we had previously.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36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RPI reflects the November 2017 HM Treasury report showing RPI @ 3.3% for 18/19.  This is what will be used for price setting purposes for 18/19.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17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have reflected the most recent budget decision in terms of business rates will be inflated by CPI instead of RPI from April 2018 onwards.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49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NTS Pension Deficit charges have been updated to reflect the most recent NTS Pricing Statement published for 18/19. Costs were lower than previously forecast so more money is being returned 2 years later in 20/21.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709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Exit Capacity unit rates from October 2018 have been updated as per the most recent NTS charges.  This results in lower costs for 18/19 which results in NGN returning more money 2 years later in 20/21.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92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have included an estimate of NGN’s share of Coop Energy’s supplier of last resort claim based on our share of supply points in the network (and assuming a 50/50 split between gas and electric).  Ofgem will direct the final values in January 2018 in time for 60 day notice publications.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298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Since Project Nexus implementation we have seen slightly higher capacity invoice values each month resulting in a slight over collection of income being returned 2 years later via K.  We have built this higher level of invoice values into our future forecasts.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90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 have included a 0.6% increase in capacity levels as per the data from </a:t>
                      </a:r>
                      <a:r>
                        <a:rPr lang="en-GB" sz="1200" dirty="0" err="1"/>
                        <a:t>Xoserve’s</a:t>
                      </a:r>
                      <a:r>
                        <a:rPr lang="en-GB" sz="1200" dirty="0"/>
                        <a:t> December snapshot report.  This results in a reduction in the price change needed during 18/19 to achieve the required allowed revenue.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54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97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09" y="74140"/>
            <a:ext cx="8915400" cy="321685"/>
          </a:xfrm>
        </p:spPr>
        <p:txBody>
          <a:bodyPr/>
          <a:lstStyle/>
          <a:p>
            <a:r>
              <a:rPr lang="en-GB" sz="1600" b="1" dirty="0">
                <a:solidFill>
                  <a:srgbClr val="002060"/>
                </a:solidFill>
              </a:rPr>
              <a:t>Key movements from November 150 day notice Indicatives</a:t>
            </a: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4873" y="465614"/>
            <a:ext cx="902043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1413" y="1190957"/>
            <a:ext cx="9264479" cy="19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vert="horz" lIns="180000" rIns="180000" rtlCol="0" anchor="ctr"/>
          <a:lstStyle/>
          <a:p>
            <a:pPr algn="ctr">
              <a:tabLst>
                <a:tab pos="8696325" algn="ctr"/>
              </a:tabLst>
            </a:pPr>
            <a:endParaRPr lang="en-GB" sz="900" dirty="0">
              <a:solidFill>
                <a:schemeClr val="accent1">
                  <a:lumMod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CED572-929C-4A00-8039-81F6A1A7E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73" y="871997"/>
            <a:ext cx="8950170" cy="498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52840"/>
      </p:ext>
    </p:extLst>
  </p:cSld>
  <p:clrMapOvr>
    <a:masterClrMapping/>
  </p:clrMapOvr>
</p:sld>
</file>

<file path=ppt/theme/theme1.xml><?xml version="1.0" encoding="utf-8"?>
<a:theme xmlns:a="http://schemas.openxmlformats.org/drawingml/2006/main" name="Moodys">
  <a:themeElements>
    <a:clrScheme name="NGN RIIO">
      <a:dk1>
        <a:sysClr val="windowText" lastClr="000000"/>
      </a:dk1>
      <a:lt1>
        <a:sysClr val="window" lastClr="FFFFFF"/>
      </a:lt1>
      <a:dk2>
        <a:srgbClr val="21368B"/>
      </a:dk2>
      <a:lt2>
        <a:srgbClr val="C3E5DC"/>
      </a:lt2>
      <a:accent1>
        <a:srgbClr val="7B7EBC"/>
      </a:accent1>
      <a:accent2>
        <a:srgbClr val="00BCE4"/>
      </a:accent2>
      <a:accent3>
        <a:srgbClr val="85ACB2"/>
      </a:accent3>
      <a:accent4>
        <a:srgbClr val="B3CCC8"/>
      </a:accent4>
      <a:accent5>
        <a:srgbClr val="5AC5C4"/>
      </a:accent5>
      <a:accent6>
        <a:srgbClr val="BED73D"/>
      </a:accent6>
      <a:hlink>
        <a:srgbClr val="D82C20"/>
      </a:hlink>
      <a:folHlink>
        <a:srgbClr val="FFD52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40000"/>
            <a:lumOff val="60000"/>
          </a:schemeClr>
        </a:solidFill>
        <a:ln w="9525" algn="ctr">
          <a:noFill/>
          <a:miter lim="800000"/>
          <a:headEnd/>
          <a:tailEnd/>
        </a:ln>
      </a:spPr>
      <a:bodyPr vert="horz" lIns="180000" rIns="180000" rtlCol="0" anchor="ctr"/>
      <a:lstStyle>
        <a:defPPr algn="ctr">
          <a:tabLst>
            <a:tab pos="8696325" algn="ctr"/>
          </a:tabLst>
          <a:defRPr sz="900" dirty="0" smtClean="0">
            <a:solidFill>
              <a:schemeClr val="accent1">
                <a:lumMod val="50000"/>
              </a:schemeClr>
            </a:solidFill>
            <a:latin typeface="+mj-lt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DED87346C2F48BFD558C88F403818" ma:contentTypeVersion="4" ma:contentTypeDescription="Create a new document." ma:contentTypeScope="" ma:versionID="92350db13314b5f5e331b217997fade9">
  <xsd:schema xmlns:xsd="http://www.w3.org/2001/XMLSchema" xmlns:xs="http://www.w3.org/2001/XMLSchema" xmlns:p="http://schemas.microsoft.com/office/2006/metadata/properties" xmlns:ns2="55990b35-dda0-4e0e-a41d-6aa4a8041cd9" xmlns:ns3="94012a87-37f1-4329-b1b1-0c992903fb19" targetNamespace="http://schemas.microsoft.com/office/2006/metadata/properties" ma:root="true" ma:fieldsID="e66bc54334cb6669091055cca0b67f28" ns2:_="" ns3:_="">
    <xsd:import namespace="55990b35-dda0-4e0e-a41d-6aa4a8041cd9"/>
    <xsd:import namespace="94012a87-37f1-4329-b1b1-0c992903fb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90b35-dda0-4e0e-a41d-6aa4a8041c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12a87-37f1-4329-b1b1-0c992903fb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EB1CDB-B964-4888-B3C2-F263108CEA28}">
  <ds:schemaRefs>
    <ds:schemaRef ds:uri="http://schemas.microsoft.com/office/2006/metadata/properties"/>
    <ds:schemaRef ds:uri="55990b35-dda0-4e0e-a41d-6aa4a8041cd9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4012a87-37f1-4329-b1b1-0c992903fb1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5782C3-2040-44FA-AC55-3FF2BBA46B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90b35-dda0-4e0e-a41d-6aa4a8041cd9"/>
    <ds:schemaRef ds:uri="94012a87-37f1-4329-b1b1-0c992903fb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6465B2-9A2C-4F76-B495-0544F218F0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Moodys</Template>
  <TotalTime>9476</TotalTime>
  <Words>380</Words>
  <Application>Microsoft Office PowerPoint</Application>
  <PresentationFormat>A4 Paper (210x297 mm)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Lucida Grande</vt:lpstr>
      <vt:lpstr>Trebuchet MS</vt:lpstr>
      <vt:lpstr>Moodys</vt:lpstr>
      <vt:lpstr>  December 2017 Mod186 Pricing Statement  Movement from September 17 &amp; Indicatives</vt:lpstr>
      <vt:lpstr>Key movements from September 17</vt:lpstr>
      <vt:lpstr>Supporting notes – Sept to Dec movements</vt:lpstr>
      <vt:lpstr>Key movements from November 150 day notice Indicatives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iclark</dc:creator>
  <cp:lastModifiedBy>Jonathan Trapps</cp:lastModifiedBy>
  <cp:revision>540</cp:revision>
  <cp:lastPrinted>2017-12-14T10:42:32Z</cp:lastPrinted>
  <dcterms:created xsi:type="dcterms:W3CDTF">2013-01-25T15:29:35Z</dcterms:created>
  <dcterms:modified xsi:type="dcterms:W3CDTF">2017-12-14T10:52:37Z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0x010100CA1DED87346C2F48BFD558C88F403818</vt:lpwstr>
  </property>
</Properties>
</file>